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60" r:id="rId5"/>
    <p:sldId id="261" r:id="rId6"/>
    <p:sldId id="262" r:id="rId7"/>
    <p:sldId id="258" r:id="rId8"/>
    <p:sldId id="263" r:id="rId9"/>
    <p:sldId id="259" r:id="rId10"/>
    <p:sldId id="272" r:id="rId11"/>
    <p:sldId id="274" r:id="rId12"/>
    <p:sldId id="275" r:id="rId13"/>
    <p:sldId id="276" r:id="rId14"/>
    <p:sldId id="277" r:id="rId15"/>
    <p:sldId id="273" r:id="rId16"/>
    <p:sldId id="268" r:id="rId17"/>
    <p:sldId id="269" r:id="rId18"/>
    <p:sldId id="271" r:id="rId19"/>
    <p:sldId id="270" r:id="rId20"/>
    <p:sldId id="264" r:id="rId21"/>
    <p:sldId id="266" r:id="rId22"/>
    <p:sldId id="278" r:id="rId23"/>
    <p:sldId id="281" r:id="rId24"/>
    <p:sldId id="282" r:id="rId25"/>
    <p:sldId id="283" r:id="rId26"/>
    <p:sldId id="284" r:id="rId27"/>
    <p:sldId id="285" r:id="rId28"/>
    <p:sldId id="286" r:id="rId29"/>
    <p:sldId id="287" r:id="rId30"/>
    <p:sldId id="280" r:id="rId31"/>
    <p:sldId id="279" r:id="rId32"/>
    <p:sldId id="290" r:id="rId33"/>
    <p:sldId id="288" r:id="rId34"/>
    <p:sldId id="291" r:id="rId35"/>
    <p:sldId id="293" r:id="rId36"/>
    <p:sldId id="294" r:id="rId37"/>
    <p:sldId id="295" r:id="rId38"/>
    <p:sldId id="296" r:id="rId39"/>
    <p:sldId id="297" r:id="rId40"/>
    <p:sldId id="298" r:id="rId41"/>
    <p:sldId id="292" r:id="rId42"/>
    <p:sldId id="299" r:id="rId43"/>
    <p:sldId id="289" r:id="rId44"/>
    <p:sldId id="26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1A22E23-DE7E-44FF-993E-384184161DF9}" type="datetimeFigureOut">
              <a:rPr lang="en-US" smtClean="0"/>
              <a:t>03-Dec-20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159055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A22E23-DE7E-44FF-993E-384184161DF9}" type="datetimeFigureOut">
              <a:rPr lang="en-US" smtClean="0"/>
              <a:t>03-Dec-20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133254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A22E23-DE7E-44FF-993E-384184161DF9}" type="datetimeFigureOut">
              <a:rPr lang="en-US" smtClean="0"/>
              <a:t>03-Dec-20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222110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A22E23-DE7E-44FF-993E-384184161DF9}" type="datetimeFigureOut">
              <a:rPr lang="en-US" smtClean="0"/>
              <a:t>03-Dec-20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204609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A22E23-DE7E-44FF-993E-384184161DF9}" type="datetimeFigureOut">
              <a:rPr lang="en-US" smtClean="0"/>
              <a:t>03-Dec-20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192356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A22E23-DE7E-44FF-993E-384184161DF9}" type="datetimeFigureOut">
              <a:rPr lang="en-US" smtClean="0"/>
              <a:t>03-Dec-20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416061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A22E23-DE7E-44FF-993E-384184161DF9}" type="datetimeFigureOut">
              <a:rPr lang="en-US" smtClean="0"/>
              <a:t>03-Dec-20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292991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A22E23-DE7E-44FF-993E-384184161DF9}" type="datetimeFigureOut">
              <a:rPr lang="en-US" smtClean="0"/>
              <a:t>03-Dec-20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25670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2E23-DE7E-44FF-993E-384184161DF9}" type="datetimeFigureOut">
              <a:rPr lang="en-US" smtClean="0"/>
              <a:t>03-Dec-20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67941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A22E23-DE7E-44FF-993E-384184161DF9}" type="datetimeFigureOut">
              <a:rPr lang="en-US" smtClean="0"/>
              <a:t>03-Dec-20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273981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A22E23-DE7E-44FF-993E-384184161DF9}" type="datetimeFigureOut">
              <a:rPr lang="en-US" smtClean="0"/>
              <a:t>03-Dec-20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E46F3-81D3-473B-B99C-19F550DDD97F}" type="slidenum">
              <a:rPr lang="en-US" smtClean="0"/>
              <a:t>‹#›</a:t>
            </a:fld>
            <a:endParaRPr lang="en-US"/>
          </a:p>
        </p:txBody>
      </p:sp>
    </p:spTree>
    <p:extLst>
      <p:ext uri="{BB962C8B-B14F-4D97-AF65-F5344CB8AC3E}">
        <p14:creationId xmlns:p14="http://schemas.microsoft.com/office/powerpoint/2010/main" val="138200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22E23-DE7E-44FF-993E-384184161DF9}" type="datetimeFigureOut">
              <a:rPr lang="en-US" smtClean="0"/>
              <a:t>03-Dec-20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E46F3-81D3-473B-B99C-19F550DDD97F}" type="slidenum">
              <a:rPr lang="en-US" smtClean="0"/>
              <a:t>‹#›</a:t>
            </a:fld>
            <a:endParaRPr lang="en-US"/>
          </a:p>
        </p:txBody>
      </p:sp>
    </p:spTree>
    <p:extLst>
      <p:ext uri="{BB962C8B-B14F-4D97-AF65-F5344CB8AC3E}">
        <p14:creationId xmlns:p14="http://schemas.microsoft.com/office/powerpoint/2010/main" val="99739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DJDQrAcn6vk?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MHCGKo8c8xc?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crc2-Ohf3II?feature=oembed"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Y5_1UwySrmQ?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3aa2YbdW82o?feature=oembed"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nellen_cha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Optimum_HDTV_viewing_distance#cite_note-super-47" TargetMode="External"/><Relationship Id="rId3" Type="http://schemas.openxmlformats.org/officeDocument/2006/relationships/hyperlink" Target="https://en.wikipedia.org/w/index.php?title=Optimum_HDTV_viewing_distance&amp;action=edit&amp;section=16" TargetMode="External"/><Relationship Id="rId7" Type="http://schemas.openxmlformats.org/officeDocument/2006/relationships/hyperlink" Target="https://en.wikipedia.org/wiki/Optimum_HDTV_viewing_distance#cite_note-bbc-46"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n.wikipedia.org/wiki/Optimum_HDTV_viewing_distance#cite_note-future-1" TargetMode="External"/><Relationship Id="rId5" Type="http://schemas.openxmlformats.org/officeDocument/2006/relationships/hyperlink" Target="https://en.wikipedia.org/wiki/Optimum_HDTV_viewing_distance#cite_note-htmag-36" TargetMode="External"/><Relationship Id="rId10" Type="http://schemas.openxmlformats.org/officeDocument/2006/relationships/hyperlink" Target="https://en.wikipedia.org/wiki/Optimum_HDTV_viewing_distance#cite_note-hdhes-3" TargetMode="External"/><Relationship Id="rId4" Type="http://schemas.openxmlformats.org/officeDocument/2006/relationships/hyperlink" Target="https://en.wikipedia.org/wiki/Visual_acuity" TargetMode="External"/><Relationship Id="rId9" Type="http://schemas.openxmlformats.org/officeDocument/2006/relationships/hyperlink" Target="https://en.wikipedia.org/wiki/Optimum_HDTV_viewing_distance#cite_note-eye-4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Co8IxL7wfOU?feature=oembed" TargetMode="Externa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rtings.com/tv/learn/fake-refresh-rates-samsung-clear-motion-rate-vs-sony-motionflow-vs-lg-trumot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rtings.com/tv/tests/motion/motion-blur-and-response-time"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Persistence_of_visio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mjYjFEp9Yx0?feature=oembed"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LnKGTZIAup0?feature=oembed" TargetMode="Externa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BBgFampjkPs?feature=oembed" TargetMode="Externa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kb68d_34S0I?feature=oembed" TargetMode="Externa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tzm2XjcyKDQ?feature=oembed" TargetMode="Externa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bWHZfDgbAxg?feature=oembed" TargetMode="Externa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1MCS1pCfNeo?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3CgrMsjGk7k?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Features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7F14D57-3830-45E0-937A-27247655A8F5}"/>
              </a:ext>
            </a:extLst>
          </p:cNvPr>
          <p:cNvSpPr txBox="1"/>
          <p:nvPr/>
        </p:nvSpPr>
        <p:spPr>
          <a:xfrm>
            <a:off x="1073020" y="1306287"/>
            <a:ext cx="7203233" cy="1477328"/>
          </a:xfrm>
          <a:prstGeom prst="rect">
            <a:avLst/>
          </a:prstGeom>
          <a:noFill/>
        </p:spPr>
        <p:txBody>
          <a:bodyPr wrap="square" rtlCol="0">
            <a:spAutoFit/>
          </a:bodyPr>
          <a:lstStyle/>
          <a:p>
            <a:r>
              <a:rPr lang="en-US" dirty="0"/>
              <a:t>When choosing a television, everyone always tells you to take a look at the different features, compare and contrast, and then choose! Simple, right? WRONG. Most televisions have a list of features a mile long and half of them are probably words you don’t understand, which probably means you also don’t know if they are important or not. </a:t>
            </a:r>
          </a:p>
        </p:txBody>
      </p:sp>
    </p:spTree>
    <p:extLst>
      <p:ext uri="{BB962C8B-B14F-4D97-AF65-F5344CB8AC3E}">
        <p14:creationId xmlns:p14="http://schemas.microsoft.com/office/powerpoint/2010/main" val="210047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sp>
        <p:nvSpPr>
          <p:cNvPr id="4" name="Rectangle 3">
            <a:extLst>
              <a:ext uri="{FF2B5EF4-FFF2-40B4-BE49-F238E27FC236}">
                <a16:creationId xmlns:a16="http://schemas.microsoft.com/office/drawing/2014/main" id="{F24DFD93-6E2B-451C-9448-22AF17BC85E8}"/>
              </a:ext>
            </a:extLst>
          </p:cNvPr>
          <p:cNvSpPr/>
          <p:nvPr/>
        </p:nvSpPr>
        <p:spPr>
          <a:xfrm>
            <a:off x="802434" y="1112861"/>
            <a:ext cx="7848144" cy="2308324"/>
          </a:xfrm>
          <a:prstGeom prst="rect">
            <a:avLst/>
          </a:prstGeom>
        </p:spPr>
        <p:txBody>
          <a:bodyPr wrap="square">
            <a:spAutoFit/>
          </a:bodyPr>
          <a:lstStyle/>
          <a:p>
            <a:r>
              <a:rPr lang="en-US" dirty="0"/>
              <a:t>The display resolution or display modes of a digital television, computer monitor or display device is the number of distinct pixels in each dimension that can be displayed. </a:t>
            </a:r>
          </a:p>
          <a:p>
            <a:endParaRPr lang="en-US" dirty="0"/>
          </a:p>
          <a:p>
            <a:r>
              <a:rPr lang="en-US" dirty="0"/>
              <a:t>It can be an ambiguous term especially as the displayed resolution is controlled by different factors in cathode ray tube (CRT) displays, flat-panel displays (including liquid-crystal displays) and projection displays using fixed picture-element (pixel) arrays.</a:t>
            </a:r>
          </a:p>
        </p:txBody>
      </p:sp>
      <p:sp>
        <p:nvSpPr>
          <p:cNvPr id="7" name="TextBox 6">
            <a:extLst>
              <a:ext uri="{FF2B5EF4-FFF2-40B4-BE49-F238E27FC236}">
                <a16:creationId xmlns:a16="http://schemas.microsoft.com/office/drawing/2014/main" id="{67324C32-14BC-490B-82A6-A36FA9100A52}"/>
              </a:ext>
            </a:extLst>
          </p:cNvPr>
          <p:cNvSpPr txBox="1"/>
          <p:nvPr/>
        </p:nvSpPr>
        <p:spPr>
          <a:xfrm>
            <a:off x="802434" y="3467351"/>
            <a:ext cx="7848144" cy="1200329"/>
          </a:xfrm>
          <a:prstGeom prst="rect">
            <a:avLst/>
          </a:prstGeom>
          <a:noFill/>
        </p:spPr>
        <p:txBody>
          <a:bodyPr wrap="square" rtlCol="0">
            <a:spAutoFit/>
          </a:bodyPr>
          <a:lstStyle/>
          <a:p>
            <a:r>
              <a:rPr lang="en-US"/>
              <a:t>It is usually quoted as width × height, with the units in pixels: for example, 1024 × 768 means the width is 1024 pixels and the height is 768 pixels. This example would normally be spoken as "ten twenty-four by seven sixty-eight" or "ten twenty-four by seven six eight".</a:t>
            </a:r>
            <a:endParaRPr lang="en-US" dirty="0"/>
          </a:p>
        </p:txBody>
      </p:sp>
    </p:spTree>
    <p:extLst>
      <p:ext uri="{BB962C8B-B14F-4D97-AF65-F5344CB8AC3E}">
        <p14:creationId xmlns:p14="http://schemas.microsoft.com/office/powerpoint/2010/main" val="297486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sp>
        <p:nvSpPr>
          <p:cNvPr id="3" name="Rectangle 2">
            <a:extLst>
              <a:ext uri="{FF2B5EF4-FFF2-40B4-BE49-F238E27FC236}">
                <a16:creationId xmlns:a16="http://schemas.microsoft.com/office/drawing/2014/main" id="{2C333E7B-9EDC-46A9-9E0D-C7310037B2CE}"/>
              </a:ext>
            </a:extLst>
          </p:cNvPr>
          <p:cNvSpPr/>
          <p:nvPr/>
        </p:nvSpPr>
        <p:spPr>
          <a:xfrm>
            <a:off x="802433" y="1249101"/>
            <a:ext cx="7539132" cy="4801314"/>
          </a:xfrm>
          <a:prstGeom prst="rect">
            <a:avLst/>
          </a:prstGeom>
        </p:spPr>
        <p:txBody>
          <a:bodyPr wrap="square">
            <a:spAutoFit/>
          </a:bodyPr>
          <a:lstStyle/>
          <a:p>
            <a:r>
              <a:rPr lang="en-US" dirty="0"/>
              <a:t>The eye's perception of display resolution can be affected by a number of factors </a:t>
            </a:r>
          </a:p>
          <a:p>
            <a:r>
              <a:rPr lang="en-US" dirty="0"/>
              <a:t>One factor is the aspect ratio. </a:t>
            </a:r>
          </a:p>
          <a:p>
            <a:r>
              <a:rPr lang="en-US" dirty="0"/>
              <a:t>A screen's physical aspect ratio and the individual pixels' aspect ratio may not necessarily be the same.</a:t>
            </a:r>
          </a:p>
          <a:p>
            <a:r>
              <a:rPr lang="en-US" dirty="0"/>
              <a:t>An array of 1280 × 720 on a 16:9 display has square pixels, but an array of 1024 × 768 on a 16:9 display has oblong pixels.</a:t>
            </a:r>
          </a:p>
          <a:p>
            <a:endParaRPr lang="en-US" dirty="0"/>
          </a:p>
          <a:p>
            <a:r>
              <a:rPr lang="en-US" dirty="0"/>
              <a:t>An example of pixel shape affecting "resolution" or perceived sharpness: displaying more information in a smaller area using a higher resolution makes the image much clearer or "sharper". </a:t>
            </a:r>
          </a:p>
          <a:p>
            <a:endParaRPr lang="en-US" dirty="0"/>
          </a:p>
          <a:p>
            <a:r>
              <a:rPr lang="en-US" dirty="0"/>
              <a:t>However, most recent screen technologies are fixed at a certain resolution; making the resolution lower on these kinds of screens will greatly decrease sharpness, as an interpolation process is used to "fix" the non-native resolution input into the display's native resolution output.</a:t>
            </a:r>
          </a:p>
          <a:p>
            <a:endParaRPr lang="en-US" dirty="0"/>
          </a:p>
        </p:txBody>
      </p:sp>
    </p:spTree>
    <p:extLst>
      <p:ext uri="{BB962C8B-B14F-4D97-AF65-F5344CB8AC3E}">
        <p14:creationId xmlns:p14="http://schemas.microsoft.com/office/powerpoint/2010/main" val="146923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pic>
        <p:nvPicPr>
          <p:cNvPr id="4" name="Online Media 3" title="What is resolution | 1080p 4K SD HD and UHD explained | S 3 Ep 16">
            <a:hlinkClick r:id="" action="ppaction://media"/>
            <a:extLst>
              <a:ext uri="{FF2B5EF4-FFF2-40B4-BE49-F238E27FC236}">
                <a16:creationId xmlns:a16="http://schemas.microsoft.com/office/drawing/2014/main" id="{7592B1B6-9CFD-41F6-A45A-7B96E88C89B3}"/>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23945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pic>
        <p:nvPicPr>
          <p:cNvPr id="3" name="Online Media 2" title="Monitor/Screen/Display Specs Explained ft. Display Resolution, Aspect Ratio, Ultrawide">
            <a:hlinkClick r:id="" action="ppaction://media"/>
            <a:extLst>
              <a:ext uri="{FF2B5EF4-FFF2-40B4-BE49-F238E27FC236}">
                <a16:creationId xmlns:a16="http://schemas.microsoft.com/office/drawing/2014/main" id="{D44748D6-D6FF-4D39-8152-A1EED040DD64}"/>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5005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pic>
        <p:nvPicPr>
          <p:cNvPr id="4" name="Online Media 3" title="Screen Resolution Explained (Official Dell Tech Support)">
            <a:hlinkClick r:id="" action="ppaction://media"/>
            <a:extLst>
              <a:ext uri="{FF2B5EF4-FFF2-40B4-BE49-F238E27FC236}">
                <a16:creationId xmlns:a16="http://schemas.microsoft.com/office/drawing/2014/main" id="{4C9E264C-A0C7-4DE9-ABE7-026C19E6D9A7}"/>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569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Resolution</a:t>
            </a:r>
          </a:p>
        </p:txBody>
      </p:sp>
      <p:sp>
        <p:nvSpPr>
          <p:cNvPr id="3" name="Rectangle 2">
            <a:extLst>
              <a:ext uri="{FF2B5EF4-FFF2-40B4-BE49-F238E27FC236}">
                <a16:creationId xmlns:a16="http://schemas.microsoft.com/office/drawing/2014/main" id="{2C333E7B-9EDC-46A9-9E0D-C7310037B2CE}"/>
              </a:ext>
            </a:extLst>
          </p:cNvPr>
          <p:cNvSpPr/>
          <p:nvPr/>
        </p:nvSpPr>
        <p:spPr>
          <a:xfrm>
            <a:off x="802433" y="945478"/>
            <a:ext cx="7539132" cy="1754326"/>
          </a:xfrm>
          <a:prstGeom prst="rect">
            <a:avLst/>
          </a:prstGeom>
        </p:spPr>
        <p:txBody>
          <a:bodyPr wrap="square">
            <a:spAutoFit/>
          </a:bodyPr>
          <a:lstStyle/>
          <a:p>
            <a:endParaRPr lang="en-US" dirty="0"/>
          </a:p>
          <a:p>
            <a:r>
              <a:rPr lang="en-US" dirty="0"/>
              <a:t>While some CRT-based displays may use digital video processing that involves image scaling using memory arrays, ultimately "display resolution" in CRT-type displays is affected by different parameters such as spot size and focus, astigmatic effects in the display corners, the color phosphor pitch shadow mask (such as Trinitron) in color displays, and the video bandwidth.</a:t>
            </a:r>
          </a:p>
        </p:txBody>
      </p:sp>
    </p:spTree>
    <p:extLst>
      <p:ext uri="{BB962C8B-B14F-4D97-AF65-F5344CB8AC3E}">
        <p14:creationId xmlns:p14="http://schemas.microsoft.com/office/powerpoint/2010/main" val="170556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1017037" y="377173"/>
            <a:ext cx="5971592" cy="646331"/>
          </a:xfrm>
          <a:prstGeom prst="rect">
            <a:avLst/>
          </a:prstGeom>
          <a:noFill/>
        </p:spPr>
        <p:txBody>
          <a:bodyPr wrap="square" rtlCol="0">
            <a:spAutoFit/>
          </a:bodyPr>
          <a:lstStyle/>
          <a:p>
            <a:r>
              <a:rPr lang="en-US" sz="3600" b="1" dirty="0"/>
              <a:t>Contrast Ratio</a:t>
            </a:r>
          </a:p>
        </p:txBody>
      </p:sp>
      <p:sp>
        <p:nvSpPr>
          <p:cNvPr id="3" name="TextBox 2">
            <a:extLst>
              <a:ext uri="{FF2B5EF4-FFF2-40B4-BE49-F238E27FC236}">
                <a16:creationId xmlns:a16="http://schemas.microsoft.com/office/drawing/2014/main" id="{024111A8-EEA4-475E-98E5-76AC9ECD051E}"/>
              </a:ext>
            </a:extLst>
          </p:cNvPr>
          <p:cNvSpPr txBox="1"/>
          <p:nvPr/>
        </p:nvSpPr>
        <p:spPr>
          <a:xfrm>
            <a:off x="1026368" y="1124059"/>
            <a:ext cx="7642871" cy="1200329"/>
          </a:xfrm>
          <a:prstGeom prst="rect">
            <a:avLst/>
          </a:prstGeom>
          <a:noFill/>
        </p:spPr>
        <p:txBody>
          <a:bodyPr wrap="square" rtlCol="0">
            <a:spAutoFit/>
          </a:bodyPr>
          <a:lstStyle/>
          <a:p>
            <a:r>
              <a:rPr lang="en-US" dirty="0"/>
              <a:t>The </a:t>
            </a:r>
            <a:r>
              <a:rPr lang="en-US" b="1" dirty="0"/>
              <a:t>contrast ratio</a:t>
            </a:r>
            <a:r>
              <a:rPr lang="en-US" dirty="0"/>
              <a:t> (CR) is a property of a display system, defined as the </a:t>
            </a:r>
            <a:r>
              <a:rPr lang="en-US" u="sng" dirty="0"/>
              <a:t>ratio</a:t>
            </a:r>
            <a:r>
              <a:rPr lang="en-US" dirty="0"/>
              <a:t> of the luminance of the brightest color (white) to that of the darkest color (black) that the system is capable of producing. A high contrast ratio is a desired aspect of any display. </a:t>
            </a:r>
          </a:p>
        </p:txBody>
      </p:sp>
      <p:sp>
        <p:nvSpPr>
          <p:cNvPr id="4" name="TextBox 3">
            <a:extLst>
              <a:ext uri="{FF2B5EF4-FFF2-40B4-BE49-F238E27FC236}">
                <a16:creationId xmlns:a16="http://schemas.microsoft.com/office/drawing/2014/main" id="{A4468EEA-1A99-4E5B-BD68-B3CE63B1D594}"/>
              </a:ext>
            </a:extLst>
          </p:cNvPr>
          <p:cNvSpPr txBox="1"/>
          <p:nvPr/>
        </p:nvSpPr>
        <p:spPr>
          <a:xfrm>
            <a:off x="1026368" y="2376396"/>
            <a:ext cx="7633540" cy="1477328"/>
          </a:xfrm>
          <a:prstGeom prst="rect">
            <a:avLst/>
          </a:prstGeom>
          <a:noFill/>
        </p:spPr>
        <p:txBody>
          <a:bodyPr wrap="square" rtlCol="0">
            <a:spAutoFit/>
          </a:bodyPr>
          <a:lstStyle/>
          <a:p>
            <a:r>
              <a:rPr lang="en-US" dirty="0"/>
              <a:t>There is no official, standardized way to measure contrast ratio for a system or its parts, nor is there a standard for defining "Contrast Ratio" that is accepted by any standards organization so ratings provided by different manufacturers of display devices are not necessarily comparable to each other due to differences in method of measurement, operation, and unstated variable</a:t>
            </a:r>
          </a:p>
        </p:txBody>
      </p:sp>
      <p:sp>
        <p:nvSpPr>
          <p:cNvPr id="7" name="Rectangle 6">
            <a:extLst>
              <a:ext uri="{FF2B5EF4-FFF2-40B4-BE49-F238E27FC236}">
                <a16:creationId xmlns:a16="http://schemas.microsoft.com/office/drawing/2014/main" id="{4243DC22-A632-4A64-8A5A-B42862663E4E}"/>
              </a:ext>
            </a:extLst>
          </p:cNvPr>
          <p:cNvSpPr/>
          <p:nvPr/>
        </p:nvSpPr>
        <p:spPr>
          <a:xfrm>
            <a:off x="1035699" y="4001525"/>
            <a:ext cx="7633540" cy="1477328"/>
          </a:xfrm>
          <a:prstGeom prst="rect">
            <a:avLst/>
          </a:prstGeom>
        </p:spPr>
        <p:txBody>
          <a:bodyPr wrap="square">
            <a:spAutoFit/>
          </a:bodyPr>
          <a:lstStyle/>
          <a:p>
            <a:r>
              <a:rPr lang="en-US" b="1" dirty="0"/>
              <a:t>Static contrast </a:t>
            </a:r>
            <a:r>
              <a:rPr lang="en-US" dirty="0"/>
              <a:t>ratio is the luminosity ratio comparing the brightest and darkest color the system is capable of producing simultaneously at any instant of time, while </a:t>
            </a:r>
            <a:r>
              <a:rPr lang="en-US" b="1" dirty="0"/>
              <a:t>dynamic contrast </a:t>
            </a:r>
            <a:r>
              <a:rPr lang="en-US" dirty="0"/>
              <a:t>ratio is the luminosity ratio comparing the brightest and darkest color the system is capable of producing over time (while the picture is moving). </a:t>
            </a:r>
          </a:p>
        </p:txBody>
      </p:sp>
    </p:spTree>
    <p:extLst>
      <p:ext uri="{BB962C8B-B14F-4D97-AF65-F5344CB8AC3E}">
        <p14:creationId xmlns:p14="http://schemas.microsoft.com/office/powerpoint/2010/main" val="320275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1017037" y="541175"/>
            <a:ext cx="5971592" cy="646331"/>
          </a:xfrm>
          <a:prstGeom prst="rect">
            <a:avLst/>
          </a:prstGeom>
          <a:noFill/>
        </p:spPr>
        <p:txBody>
          <a:bodyPr wrap="square" rtlCol="0">
            <a:spAutoFit/>
          </a:bodyPr>
          <a:lstStyle/>
          <a:p>
            <a:r>
              <a:rPr lang="en-US" sz="3600" b="1" dirty="0"/>
              <a:t>Contrast Ratio</a:t>
            </a:r>
          </a:p>
        </p:txBody>
      </p:sp>
      <p:sp>
        <p:nvSpPr>
          <p:cNvPr id="3" name="TextBox 2">
            <a:extLst>
              <a:ext uri="{FF2B5EF4-FFF2-40B4-BE49-F238E27FC236}">
                <a16:creationId xmlns:a16="http://schemas.microsoft.com/office/drawing/2014/main" id="{024111A8-EEA4-475E-98E5-76AC9ECD051E}"/>
              </a:ext>
            </a:extLst>
          </p:cNvPr>
          <p:cNvSpPr txBox="1"/>
          <p:nvPr/>
        </p:nvSpPr>
        <p:spPr>
          <a:xfrm>
            <a:off x="1017037" y="1187506"/>
            <a:ext cx="7642871" cy="4801314"/>
          </a:xfrm>
          <a:prstGeom prst="rect">
            <a:avLst/>
          </a:prstGeom>
          <a:noFill/>
        </p:spPr>
        <p:txBody>
          <a:bodyPr wrap="square" rtlCol="0">
            <a:spAutoFit/>
          </a:bodyPr>
          <a:lstStyle/>
          <a:p>
            <a:r>
              <a:rPr lang="en-US" dirty="0"/>
              <a:t>An LCD technology is dynamic contrast (DC), also called advanced contrast ratio (ACR) and various other designations.</a:t>
            </a:r>
          </a:p>
          <a:p>
            <a:endParaRPr lang="en-US" dirty="0"/>
          </a:p>
          <a:p>
            <a:r>
              <a:rPr lang="en-US" dirty="0"/>
              <a:t>When there is a need to display a dark image, a display that supports dynamic contrast underpowers the backlight lamp (or decreases the aperture of the projector's lens using an iris), but proportionately amplifies the transmission through the LCD panel; this gives the benefit of realizing the potential static contrast ratio of the LCD panel in dark scenes when the image is watched in a dark room. </a:t>
            </a:r>
          </a:p>
          <a:p>
            <a:endParaRPr lang="en-US" dirty="0"/>
          </a:p>
          <a:p>
            <a:r>
              <a:rPr lang="en-US" dirty="0"/>
              <a:t>The drawback is that if a dark scene contains small areas of </a:t>
            </a:r>
            <a:r>
              <a:rPr lang="en-US" dirty="0" err="1"/>
              <a:t>superbright</a:t>
            </a:r>
            <a:r>
              <a:rPr lang="en-US" dirty="0"/>
              <a:t> light, the resulting image will be over exposed.</a:t>
            </a:r>
          </a:p>
          <a:p>
            <a:endParaRPr lang="en-US" dirty="0"/>
          </a:p>
          <a:p>
            <a:r>
              <a:rPr lang="en-US" dirty="0"/>
              <a:t>The trick for the display is to determine how much of the highlights may be unnoticeably blown out in a given image under the given ambient lighting conditions.</a:t>
            </a:r>
          </a:p>
          <a:p>
            <a:endParaRPr lang="en-US" dirty="0"/>
          </a:p>
        </p:txBody>
      </p:sp>
    </p:spTree>
    <p:extLst>
      <p:ext uri="{BB962C8B-B14F-4D97-AF65-F5344CB8AC3E}">
        <p14:creationId xmlns:p14="http://schemas.microsoft.com/office/powerpoint/2010/main" val="397084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1017037" y="541175"/>
            <a:ext cx="5971592" cy="646331"/>
          </a:xfrm>
          <a:prstGeom prst="rect">
            <a:avLst/>
          </a:prstGeom>
          <a:noFill/>
        </p:spPr>
        <p:txBody>
          <a:bodyPr wrap="square" rtlCol="0">
            <a:spAutoFit/>
          </a:bodyPr>
          <a:lstStyle/>
          <a:p>
            <a:r>
              <a:rPr lang="en-US" sz="3600" b="1" dirty="0"/>
              <a:t>Contrast Ratio</a:t>
            </a:r>
          </a:p>
        </p:txBody>
      </p:sp>
      <p:sp>
        <p:nvSpPr>
          <p:cNvPr id="3" name="TextBox 2">
            <a:extLst>
              <a:ext uri="{FF2B5EF4-FFF2-40B4-BE49-F238E27FC236}">
                <a16:creationId xmlns:a16="http://schemas.microsoft.com/office/drawing/2014/main" id="{024111A8-EEA4-475E-98E5-76AC9ECD051E}"/>
              </a:ext>
            </a:extLst>
          </p:cNvPr>
          <p:cNvSpPr txBox="1"/>
          <p:nvPr/>
        </p:nvSpPr>
        <p:spPr>
          <a:xfrm>
            <a:off x="1119673" y="1411441"/>
            <a:ext cx="7642871" cy="3970318"/>
          </a:xfrm>
          <a:prstGeom prst="rect">
            <a:avLst/>
          </a:prstGeom>
          <a:noFill/>
        </p:spPr>
        <p:txBody>
          <a:bodyPr wrap="square" rtlCol="0">
            <a:spAutoFit/>
          </a:bodyPr>
          <a:lstStyle/>
          <a:p>
            <a:r>
              <a:rPr lang="en-US" dirty="0"/>
              <a:t>Brightness, as it is most often used in marketing literature, refers to the emitted luminous intensity on screen, measured in candela per square </a:t>
            </a:r>
            <a:r>
              <a:rPr lang="en-US" dirty="0" err="1"/>
              <a:t>metre</a:t>
            </a:r>
            <a:r>
              <a:rPr lang="en-US" dirty="0"/>
              <a:t> (cd/m2). The higher the number, the brighter the screen.</a:t>
            </a:r>
          </a:p>
          <a:p>
            <a:endParaRPr lang="en-US" dirty="0"/>
          </a:p>
          <a:p>
            <a:r>
              <a:rPr lang="en-US" dirty="0"/>
              <a:t>It is also common to market only the dynamic contrast ratio capability of a display (when it is better than its static contrast ratio only on paper), which should not be directly compared to the static contrast ratio. </a:t>
            </a:r>
          </a:p>
          <a:p>
            <a:endParaRPr lang="en-US" dirty="0"/>
          </a:p>
          <a:p>
            <a:r>
              <a:rPr lang="en-US" dirty="0"/>
              <a:t>A plasma display with a 4,000,000:1 static contrast ratio will show superior contrast to an LCD (with LED or CCFL backlight) with 30,000,000:1 dynamic and 20,000:1 static contrast ratio when the input signal contains a full range of </a:t>
            </a:r>
            <a:r>
              <a:rPr lang="en-US" dirty="0" err="1"/>
              <a:t>brightnesses</a:t>
            </a:r>
            <a:r>
              <a:rPr lang="en-US" dirty="0"/>
              <a:t> from 0 to 100% simultaneously. They will, however, be on par when input signal ranges only from 0 to 20% brightness.</a:t>
            </a:r>
          </a:p>
          <a:p>
            <a:endParaRPr lang="en-US" dirty="0"/>
          </a:p>
        </p:txBody>
      </p:sp>
    </p:spTree>
    <p:extLst>
      <p:ext uri="{BB962C8B-B14F-4D97-AF65-F5344CB8AC3E}">
        <p14:creationId xmlns:p14="http://schemas.microsoft.com/office/powerpoint/2010/main" val="241134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1017037" y="541175"/>
            <a:ext cx="5971592" cy="646331"/>
          </a:xfrm>
          <a:prstGeom prst="rect">
            <a:avLst/>
          </a:prstGeom>
          <a:noFill/>
        </p:spPr>
        <p:txBody>
          <a:bodyPr wrap="square" rtlCol="0">
            <a:spAutoFit/>
          </a:bodyPr>
          <a:lstStyle/>
          <a:p>
            <a:r>
              <a:rPr lang="en-US" sz="3600" b="1" dirty="0"/>
              <a:t>Contrast Ratio</a:t>
            </a:r>
          </a:p>
        </p:txBody>
      </p:sp>
      <p:pic>
        <p:nvPicPr>
          <p:cNvPr id="6" name="Online Media 5" title="Contrast ratio explained">
            <a:hlinkClick r:id="" action="ppaction://media"/>
            <a:extLst>
              <a:ext uri="{FF2B5EF4-FFF2-40B4-BE49-F238E27FC236}">
                <a16:creationId xmlns:a16="http://schemas.microsoft.com/office/drawing/2014/main" id="{95CE61B5-3EAB-4354-BADE-0D888FF4F6CD}"/>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2577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699795" y="377117"/>
            <a:ext cx="6270171" cy="646331"/>
          </a:xfrm>
          <a:prstGeom prst="rect">
            <a:avLst/>
          </a:prstGeom>
          <a:noFill/>
        </p:spPr>
        <p:txBody>
          <a:bodyPr wrap="square" rtlCol="0">
            <a:spAutoFit/>
          </a:bodyPr>
          <a:lstStyle/>
          <a:p>
            <a:r>
              <a:rPr lang="en-US" sz="3600" b="1" dirty="0"/>
              <a:t>Screen’s Size</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6" name="TextBox 5">
            <a:extLst>
              <a:ext uri="{FF2B5EF4-FFF2-40B4-BE49-F238E27FC236}">
                <a16:creationId xmlns:a16="http://schemas.microsoft.com/office/drawing/2014/main" id="{4530B788-1841-410C-894E-1A0B58CE1D75}"/>
              </a:ext>
            </a:extLst>
          </p:cNvPr>
          <p:cNvSpPr txBox="1"/>
          <p:nvPr/>
        </p:nvSpPr>
        <p:spPr>
          <a:xfrm>
            <a:off x="699795" y="1175657"/>
            <a:ext cx="7931020" cy="1477328"/>
          </a:xfrm>
          <a:prstGeom prst="rect">
            <a:avLst/>
          </a:prstGeom>
          <a:noFill/>
        </p:spPr>
        <p:txBody>
          <a:bodyPr wrap="square" rtlCol="0">
            <a:spAutoFit/>
          </a:bodyPr>
          <a:lstStyle/>
          <a:p>
            <a:r>
              <a:rPr lang="en-US" dirty="0"/>
              <a:t>All electronic screens are measured diagonally as opposed to measuring them from side to side or bottom to top. </a:t>
            </a:r>
          </a:p>
          <a:p>
            <a:r>
              <a:rPr lang="en-US" dirty="0"/>
              <a:t>This is true for all whether they are on a laptop computer, a tablet, or a flat-screen TV. </a:t>
            </a:r>
          </a:p>
          <a:p>
            <a:r>
              <a:rPr lang="en-US" dirty="0"/>
              <a:t>This measurement gives the actual size of the screen.</a:t>
            </a:r>
            <a:endParaRPr lang="en-US" sz="2000" dirty="0"/>
          </a:p>
        </p:txBody>
      </p:sp>
      <p:pic>
        <p:nvPicPr>
          <p:cNvPr id="1026" name="Picture 2" descr="How are tv measured diagonal dimension?">
            <a:extLst>
              <a:ext uri="{FF2B5EF4-FFF2-40B4-BE49-F238E27FC236}">
                <a16:creationId xmlns:a16="http://schemas.microsoft.com/office/drawing/2014/main" id="{9654DB1E-DCF5-4BDE-B571-9D567398F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73" y="2892490"/>
            <a:ext cx="3456529" cy="3088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are tv measured diagonal dimension?">
            <a:extLst>
              <a:ext uri="{FF2B5EF4-FFF2-40B4-BE49-F238E27FC236}">
                <a16:creationId xmlns:a16="http://schemas.microsoft.com/office/drawing/2014/main" id="{5E7D9AEF-C1AE-470C-927D-97AF7B4C4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389" y="3338583"/>
            <a:ext cx="3928188" cy="264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7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3" name="TextBox 2">
            <a:extLst>
              <a:ext uri="{FF2B5EF4-FFF2-40B4-BE49-F238E27FC236}">
                <a16:creationId xmlns:a16="http://schemas.microsoft.com/office/drawing/2014/main" id="{8F6F9A77-C3D0-4E9F-A352-771A59DBB869}"/>
              </a:ext>
            </a:extLst>
          </p:cNvPr>
          <p:cNvSpPr txBox="1"/>
          <p:nvPr/>
        </p:nvSpPr>
        <p:spPr>
          <a:xfrm>
            <a:off x="802433" y="335902"/>
            <a:ext cx="5943600" cy="584775"/>
          </a:xfrm>
          <a:prstGeom prst="rect">
            <a:avLst/>
          </a:prstGeom>
          <a:noFill/>
        </p:spPr>
        <p:txBody>
          <a:bodyPr wrap="square" rtlCol="0">
            <a:spAutoFit/>
          </a:bodyPr>
          <a:lstStyle/>
          <a:p>
            <a:r>
              <a:rPr lang="en-US" sz="3200" b="1" dirty="0"/>
              <a:t>Displays’ Viewing Angles</a:t>
            </a:r>
          </a:p>
        </p:txBody>
      </p:sp>
      <p:sp>
        <p:nvSpPr>
          <p:cNvPr id="6" name="TextBox 5">
            <a:extLst>
              <a:ext uri="{FF2B5EF4-FFF2-40B4-BE49-F238E27FC236}">
                <a16:creationId xmlns:a16="http://schemas.microsoft.com/office/drawing/2014/main" id="{945E7A82-499F-45E2-BA75-0A9BECB126ED}"/>
              </a:ext>
            </a:extLst>
          </p:cNvPr>
          <p:cNvSpPr txBox="1"/>
          <p:nvPr/>
        </p:nvSpPr>
        <p:spPr>
          <a:xfrm>
            <a:off x="877078" y="1101012"/>
            <a:ext cx="7641771" cy="2071396"/>
          </a:xfrm>
          <a:prstGeom prst="rect">
            <a:avLst/>
          </a:prstGeom>
          <a:noFill/>
        </p:spPr>
        <p:txBody>
          <a:bodyPr wrap="square" rtlCol="0">
            <a:spAutoFit/>
          </a:bodyPr>
          <a:lstStyle/>
          <a:p>
            <a:r>
              <a:rPr lang="en-US" dirty="0"/>
              <a:t>In display technology parlance, </a:t>
            </a:r>
            <a:r>
              <a:rPr lang="en-US" b="1" dirty="0"/>
              <a:t>viewing angle</a:t>
            </a:r>
            <a:r>
              <a:rPr lang="en-US" dirty="0"/>
              <a:t> is the angle at which a display can be viewed with acceptable visual performance. In a technical context, the angular range is called viewing cone defined by a multitude of viewing directions. </a:t>
            </a:r>
          </a:p>
          <a:p>
            <a:r>
              <a:rPr lang="en-US" dirty="0"/>
              <a:t>The viewing angle can be an angular range over which the display view is acceptable or it can be the angle of generally acceptable viewing, such as a twelve o'clock viewing angle for a display optimized or viewing from the top.</a:t>
            </a:r>
          </a:p>
        </p:txBody>
      </p:sp>
      <p:pic>
        <p:nvPicPr>
          <p:cNvPr id="7" name="Picture 6">
            <a:extLst>
              <a:ext uri="{FF2B5EF4-FFF2-40B4-BE49-F238E27FC236}">
                <a16:creationId xmlns:a16="http://schemas.microsoft.com/office/drawing/2014/main" id="{7C4AF820-17B6-4CF7-B171-A35D4718BAD7}"/>
              </a:ext>
            </a:extLst>
          </p:cNvPr>
          <p:cNvPicPr>
            <a:picLocks noChangeAspect="1"/>
          </p:cNvPicPr>
          <p:nvPr/>
        </p:nvPicPr>
        <p:blipFill>
          <a:blip r:embed="rId3"/>
          <a:stretch>
            <a:fillRect/>
          </a:stretch>
        </p:blipFill>
        <p:spPr>
          <a:xfrm>
            <a:off x="2316907" y="3429000"/>
            <a:ext cx="4286250" cy="2171700"/>
          </a:xfrm>
          <a:prstGeom prst="rect">
            <a:avLst/>
          </a:prstGeom>
        </p:spPr>
      </p:pic>
    </p:spTree>
    <p:extLst>
      <p:ext uri="{BB962C8B-B14F-4D97-AF65-F5344CB8AC3E}">
        <p14:creationId xmlns:p14="http://schemas.microsoft.com/office/powerpoint/2010/main" val="18556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3" name="TextBox 2">
            <a:extLst>
              <a:ext uri="{FF2B5EF4-FFF2-40B4-BE49-F238E27FC236}">
                <a16:creationId xmlns:a16="http://schemas.microsoft.com/office/drawing/2014/main" id="{8F6F9A77-C3D0-4E9F-A352-771A59DBB869}"/>
              </a:ext>
            </a:extLst>
          </p:cNvPr>
          <p:cNvSpPr txBox="1"/>
          <p:nvPr/>
        </p:nvSpPr>
        <p:spPr>
          <a:xfrm>
            <a:off x="747548" y="335902"/>
            <a:ext cx="5998485" cy="584775"/>
          </a:xfrm>
          <a:prstGeom prst="rect">
            <a:avLst/>
          </a:prstGeom>
          <a:noFill/>
        </p:spPr>
        <p:txBody>
          <a:bodyPr wrap="square" rtlCol="0">
            <a:spAutoFit/>
          </a:bodyPr>
          <a:lstStyle/>
          <a:p>
            <a:r>
              <a:rPr lang="en-US" sz="3200" b="1" dirty="0"/>
              <a:t>Displays’ Viewing Angles</a:t>
            </a:r>
          </a:p>
        </p:txBody>
      </p:sp>
      <p:sp>
        <p:nvSpPr>
          <p:cNvPr id="2" name="TextBox 1">
            <a:extLst>
              <a:ext uri="{FF2B5EF4-FFF2-40B4-BE49-F238E27FC236}">
                <a16:creationId xmlns:a16="http://schemas.microsoft.com/office/drawing/2014/main" id="{9EBA122E-9944-4B1B-B15C-51320AB752B1}"/>
              </a:ext>
            </a:extLst>
          </p:cNvPr>
          <p:cNvSpPr txBox="1"/>
          <p:nvPr/>
        </p:nvSpPr>
        <p:spPr>
          <a:xfrm>
            <a:off x="747548" y="971388"/>
            <a:ext cx="7903029" cy="1200329"/>
          </a:xfrm>
          <a:prstGeom prst="rect">
            <a:avLst/>
          </a:prstGeom>
          <a:noFill/>
        </p:spPr>
        <p:txBody>
          <a:bodyPr wrap="square" rtlCol="0">
            <a:spAutoFit/>
          </a:bodyPr>
          <a:lstStyle/>
          <a:p>
            <a:r>
              <a:rPr lang="en-US" dirty="0"/>
              <a:t>OELDS and in-plane switching (IPS) LED/LCD panel types tend to have the best viewing angles.</a:t>
            </a:r>
          </a:p>
          <a:p>
            <a:r>
              <a:rPr lang="en-US" dirty="0"/>
              <a:t>In addition to great viewing angles, vertical alignment panels provide great color contrast ratios and </a:t>
            </a:r>
            <a:r>
              <a:rPr lang="en-US" dirty="0" err="1"/>
              <a:t>colour</a:t>
            </a:r>
            <a:r>
              <a:rPr lang="en-US" dirty="0"/>
              <a:t> reproduction</a:t>
            </a:r>
          </a:p>
        </p:txBody>
      </p:sp>
      <p:pic>
        <p:nvPicPr>
          <p:cNvPr id="4" name="Online Media 3" title="LED UHD TV Head to Head Comparison : Viewing Angle (UB98 vs. HU90)">
            <a:hlinkClick r:id="" action="ppaction://media"/>
            <a:extLst>
              <a:ext uri="{FF2B5EF4-FFF2-40B4-BE49-F238E27FC236}">
                <a16:creationId xmlns:a16="http://schemas.microsoft.com/office/drawing/2014/main" id="{B6937C77-F3A5-42F7-AE5E-16B28CDCF9C6}"/>
              </a:ext>
            </a:extLst>
          </p:cNvPr>
          <p:cNvPicPr>
            <a:picLocks noRot="1" noChangeAspect="1"/>
          </p:cNvPicPr>
          <p:nvPr>
            <a:videoFile r:link="rId1"/>
          </p:nvPr>
        </p:nvPicPr>
        <p:blipFill>
          <a:blip r:embed="rId4"/>
          <a:stretch>
            <a:fillRect/>
          </a:stretch>
        </p:blipFill>
        <p:spPr>
          <a:xfrm>
            <a:off x="1523999" y="2391895"/>
            <a:ext cx="6096000" cy="3429000"/>
          </a:xfrm>
          <a:prstGeom prst="rect">
            <a:avLst/>
          </a:prstGeom>
        </p:spPr>
      </p:pic>
    </p:spTree>
    <p:extLst>
      <p:ext uri="{BB962C8B-B14F-4D97-AF65-F5344CB8AC3E}">
        <p14:creationId xmlns:p14="http://schemas.microsoft.com/office/powerpoint/2010/main" val="9442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Viewing Distance</a:t>
            </a:r>
          </a:p>
        </p:txBody>
      </p:sp>
      <p:sp>
        <p:nvSpPr>
          <p:cNvPr id="6" name="TextBox 5">
            <a:extLst>
              <a:ext uri="{FF2B5EF4-FFF2-40B4-BE49-F238E27FC236}">
                <a16:creationId xmlns:a16="http://schemas.microsoft.com/office/drawing/2014/main" id="{05D2E025-F5F4-45A7-9732-FBDA4058200B}"/>
              </a:ext>
            </a:extLst>
          </p:cNvPr>
          <p:cNvSpPr txBox="1"/>
          <p:nvPr/>
        </p:nvSpPr>
        <p:spPr>
          <a:xfrm>
            <a:off x="802434" y="1294437"/>
            <a:ext cx="7268547" cy="646331"/>
          </a:xfrm>
          <a:prstGeom prst="rect">
            <a:avLst/>
          </a:prstGeom>
          <a:noFill/>
        </p:spPr>
        <p:txBody>
          <a:bodyPr wrap="square" rtlCol="0">
            <a:spAutoFit/>
          </a:bodyPr>
          <a:lstStyle/>
          <a:p>
            <a:r>
              <a:rPr lang="en-US" dirty="0"/>
              <a:t>Optimum TV viewing distance is the distance that provides the viewer with the optimum immersive visual TV experience.</a:t>
            </a:r>
          </a:p>
        </p:txBody>
      </p:sp>
      <p:sp>
        <p:nvSpPr>
          <p:cNvPr id="7" name="TextBox 6">
            <a:extLst>
              <a:ext uri="{FF2B5EF4-FFF2-40B4-BE49-F238E27FC236}">
                <a16:creationId xmlns:a16="http://schemas.microsoft.com/office/drawing/2014/main" id="{BF4822DA-2635-4064-A938-7596D302E021}"/>
              </a:ext>
            </a:extLst>
          </p:cNvPr>
          <p:cNvSpPr txBox="1"/>
          <p:nvPr/>
        </p:nvSpPr>
        <p:spPr>
          <a:xfrm>
            <a:off x="802434" y="1940768"/>
            <a:ext cx="7371182" cy="3600986"/>
          </a:xfrm>
          <a:prstGeom prst="rect">
            <a:avLst/>
          </a:prstGeom>
          <a:noFill/>
        </p:spPr>
        <p:txBody>
          <a:bodyPr wrap="square" rtlCol="0">
            <a:spAutoFit/>
          </a:bodyPr>
          <a:lstStyle/>
          <a:p>
            <a:pPr>
              <a:spcBef>
                <a:spcPts val="1200"/>
              </a:spcBef>
            </a:pPr>
            <a:r>
              <a:rPr lang="en-US" dirty="0"/>
              <a:t>The ideal optimum viewing distance is affected by the horizontal angle of the camera capturing the image. </a:t>
            </a:r>
          </a:p>
          <a:p>
            <a:pPr>
              <a:spcBef>
                <a:spcPts val="1200"/>
              </a:spcBef>
            </a:pPr>
            <a:r>
              <a:rPr lang="en-US" dirty="0"/>
              <a:t>One concept of an ideal optimal viewing distance places the viewer where the horizontal angle subtended by the screen is the same as the horizontal angle captured by the camera. </a:t>
            </a:r>
          </a:p>
          <a:p>
            <a:pPr>
              <a:spcBef>
                <a:spcPts val="1200"/>
              </a:spcBef>
            </a:pPr>
            <a:r>
              <a:rPr lang="en-US" dirty="0"/>
              <a:t>If this is the case, the angular relationships perceived by the viewer would be identical to those recorded by the camera. A mismatch in this regard is traditionally disregarded, but some rotating motions can make these distortions very noticeable as a pincushion effect. </a:t>
            </a:r>
          </a:p>
          <a:p>
            <a:pPr>
              <a:spcBef>
                <a:spcPts val="1200"/>
              </a:spcBef>
            </a:pPr>
            <a:r>
              <a:rPr lang="en-US" dirty="0"/>
              <a:t>This is likely in 3d video games, so gamers are likely to adopt close viewing positions matched to a game's fixed field of view.</a:t>
            </a:r>
          </a:p>
        </p:txBody>
      </p:sp>
    </p:spTree>
    <p:extLst>
      <p:ext uri="{BB962C8B-B14F-4D97-AF65-F5344CB8AC3E}">
        <p14:creationId xmlns:p14="http://schemas.microsoft.com/office/powerpoint/2010/main" val="3428072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Viewing Distance</a:t>
            </a:r>
          </a:p>
        </p:txBody>
      </p:sp>
      <p:pic>
        <p:nvPicPr>
          <p:cNvPr id="2050" name="Picture 2">
            <a:extLst>
              <a:ext uri="{FF2B5EF4-FFF2-40B4-BE49-F238E27FC236}">
                <a16:creationId xmlns:a16="http://schemas.microsoft.com/office/drawing/2014/main" id="{893D7F68-0BF8-452A-B254-78F49DC62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44" y="1838130"/>
            <a:ext cx="2875621" cy="2375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86B199-6017-4969-930F-87B486CCE788}"/>
              </a:ext>
            </a:extLst>
          </p:cNvPr>
          <p:cNvSpPr/>
          <p:nvPr/>
        </p:nvSpPr>
        <p:spPr>
          <a:xfrm>
            <a:off x="615820" y="4330587"/>
            <a:ext cx="3722914" cy="307777"/>
          </a:xfrm>
          <a:prstGeom prst="rect">
            <a:avLst/>
          </a:prstGeom>
        </p:spPr>
        <p:txBody>
          <a:bodyPr wrap="square">
            <a:spAutoFit/>
          </a:bodyPr>
          <a:lstStyle/>
          <a:p>
            <a:r>
              <a:rPr lang="en-US" sz="1400" dirty="0">
                <a:solidFill>
                  <a:srgbClr val="222222"/>
                </a:solidFill>
                <a:latin typeface="Arial" panose="020B0604020202020204" pitchFamily="34" charset="0"/>
              </a:rPr>
              <a:t>Horizontal, vertical and diagonal field of view</a:t>
            </a:r>
            <a:endParaRPr lang="en-US" sz="1400" dirty="0"/>
          </a:p>
        </p:txBody>
      </p:sp>
      <p:sp>
        <p:nvSpPr>
          <p:cNvPr id="4" name="TextBox 3">
            <a:extLst>
              <a:ext uri="{FF2B5EF4-FFF2-40B4-BE49-F238E27FC236}">
                <a16:creationId xmlns:a16="http://schemas.microsoft.com/office/drawing/2014/main" id="{C25A9D40-CB9E-40D3-83CC-6C197452DBAD}"/>
              </a:ext>
            </a:extLst>
          </p:cNvPr>
          <p:cNvSpPr txBox="1"/>
          <p:nvPr/>
        </p:nvSpPr>
        <p:spPr>
          <a:xfrm>
            <a:off x="4338734" y="1490007"/>
            <a:ext cx="4377156" cy="3877985"/>
          </a:xfrm>
          <a:prstGeom prst="rect">
            <a:avLst/>
          </a:prstGeom>
          <a:noFill/>
        </p:spPr>
        <p:txBody>
          <a:bodyPr wrap="square" rtlCol="0">
            <a:spAutoFit/>
          </a:bodyPr>
          <a:lstStyle/>
          <a:p>
            <a:pPr>
              <a:spcBef>
                <a:spcPts val="1200"/>
              </a:spcBef>
            </a:pPr>
            <a:r>
              <a:rPr lang="en-US" dirty="0"/>
              <a:t>If the camera's angle were always the same, an optimal viewing distance could be easily calculated. </a:t>
            </a:r>
          </a:p>
          <a:p>
            <a:pPr>
              <a:spcBef>
                <a:spcPts val="1200"/>
              </a:spcBef>
            </a:pPr>
            <a:r>
              <a:rPr lang="en-US" dirty="0"/>
              <a:t>However the camera's horizontal angle varies as the focal length of its lens changes. </a:t>
            </a:r>
          </a:p>
          <a:p>
            <a:pPr>
              <a:spcBef>
                <a:spcPts val="1200"/>
              </a:spcBef>
            </a:pPr>
            <a:r>
              <a:rPr lang="en-US" dirty="0"/>
              <a:t>If the camera's sensor has fixed dimensions, a shorter focal length (wide angle) lens captures a wider angle of view, requiring the viewer to sit closer to the screen. </a:t>
            </a:r>
          </a:p>
          <a:p>
            <a:pPr>
              <a:spcBef>
                <a:spcPts val="1200"/>
              </a:spcBef>
            </a:pPr>
            <a:r>
              <a:rPr lang="en-US" dirty="0"/>
              <a:t>Conversely, a longer focal length (telephoto) lens captures a narrower angle of view, demanding a more distant viewer position.</a:t>
            </a:r>
          </a:p>
        </p:txBody>
      </p:sp>
    </p:spTree>
    <p:extLst>
      <p:ext uri="{BB962C8B-B14F-4D97-AF65-F5344CB8AC3E}">
        <p14:creationId xmlns:p14="http://schemas.microsoft.com/office/powerpoint/2010/main" val="141284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66530"/>
            <a:ext cx="5971592" cy="646331"/>
          </a:xfrm>
          <a:prstGeom prst="rect">
            <a:avLst/>
          </a:prstGeom>
          <a:noFill/>
        </p:spPr>
        <p:txBody>
          <a:bodyPr wrap="square" rtlCol="0">
            <a:spAutoFit/>
          </a:bodyPr>
          <a:lstStyle/>
          <a:p>
            <a:r>
              <a:rPr lang="en-US" sz="3600" b="1" dirty="0"/>
              <a:t>Viewing Distance</a:t>
            </a:r>
          </a:p>
        </p:txBody>
      </p:sp>
      <p:sp>
        <p:nvSpPr>
          <p:cNvPr id="6" name="Rectangle 5">
            <a:extLst>
              <a:ext uri="{FF2B5EF4-FFF2-40B4-BE49-F238E27FC236}">
                <a16:creationId xmlns:a16="http://schemas.microsoft.com/office/drawing/2014/main" id="{FB4F6460-0637-48F3-85B1-1429727E109F}"/>
              </a:ext>
            </a:extLst>
          </p:cNvPr>
          <p:cNvSpPr/>
          <p:nvPr/>
        </p:nvSpPr>
        <p:spPr>
          <a:xfrm>
            <a:off x="559836" y="1112861"/>
            <a:ext cx="8296014" cy="4247317"/>
          </a:xfrm>
          <a:prstGeom prst="rect">
            <a:avLst/>
          </a:prstGeom>
        </p:spPr>
        <p:txBody>
          <a:bodyPr wrap="square">
            <a:spAutoFit/>
          </a:bodyPr>
          <a:lstStyle/>
          <a:p>
            <a:endParaRPr lang="en-US" dirty="0"/>
          </a:p>
          <a:p>
            <a:r>
              <a:rPr lang="en-US" dirty="0"/>
              <a:t>Such opposing viewing distances would not only be impractical, but would negate the very purposes of telephoto shots (for example, to see a distant object in more detail, or minimize distortion in facial images) and wide-angle shots (causing the viewer to sit too close to the screen, where undesirable image artifacts would be visible).</a:t>
            </a:r>
          </a:p>
          <a:p>
            <a:endParaRPr lang="en-US" dirty="0"/>
          </a:p>
          <a:p>
            <a:r>
              <a:rPr lang="en-US" dirty="0"/>
              <a:t>One compromise assumes the lens is "standard" (a 50mm focal length, for a standard 35mm format). A "standard" lens preserves the same spatial relationships perceived by a spectator at the camera location. For a "standard" lens image, viewing distance should be equal to the diagonal length of the screen.</a:t>
            </a:r>
          </a:p>
          <a:p>
            <a:endParaRPr lang="en-US" dirty="0"/>
          </a:p>
          <a:p>
            <a:r>
              <a:rPr lang="en-US" dirty="0"/>
              <a:t>It has been demonstrated that viewing a display that occupies a greater visual angle (also referred to as field-of-view) increases the feeling of presence. More importantly, the wider the visual angle (to approximately a plateau point of 80 degrees), the greater the feeling of presence.</a:t>
            </a:r>
          </a:p>
        </p:txBody>
      </p:sp>
    </p:spTree>
    <p:extLst>
      <p:ext uri="{BB962C8B-B14F-4D97-AF65-F5344CB8AC3E}">
        <p14:creationId xmlns:p14="http://schemas.microsoft.com/office/powerpoint/2010/main" val="274663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66530"/>
            <a:ext cx="5971592" cy="646331"/>
          </a:xfrm>
          <a:prstGeom prst="rect">
            <a:avLst/>
          </a:prstGeom>
          <a:noFill/>
        </p:spPr>
        <p:txBody>
          <a:bodyPr wrap="square" rtlCol="0">
            <a:spAutoFit/>
          </a:bodyPr>
          <a:lstStyle/>
          <a:p>
            <a:r>
              <a:rPr lang="en-US" sz="3600" b="1" dirty="0"/>
              <a:t>Viewing Distance</a:t>
            </a:r>
          </a:p>
        </p:txBody>
      </p:sp>
      <p:sp>
        <p:nvSpPr>
          <p:cNvPr id="6" name="Rectangle 5">
            <a:extLst>
              <a:ext uri="{FF2B5EF4-FFF2-40B4-BE49-F238E27FC236}">
                <a16:creationId xmlns:a16="http://schemas.microsoft.com/office/drawing/2014/main" id="{FB4F6460-0637-48F3-85B1-1429727E109F}"/>
              </a:ext>
            </a:extLst>
          </p:cNvPr>
          <p:cNvSpPr/>
          <p:nvPr/>
        </p:nvSpPr>
        <p:spPr>
          <a:xfrm>
            <a:off x="634483" y="1112861"/>
            <a:ext cx="8044090" cy="3046988"/>
          </a:xfrm>
          <a:prstGeom prst="rect">
            <a:avLst/>
          </a:prstGeom>
        </p:spPr>
        <p:txBody>
          <a:bodyPr wrap="square">
            <a:spAutoFit/>
          </a:bodyPr>
          <a:lstStyle/>
          <a:p>
            <a:pPr>
              <a:spcBef>
                <a:spcPts val="1200"/>
              </a:spcBef>
            </a:pPr>
            <a:r>
              <a:rPr lang="en-US" b="1" dirty="0"/>
              <a:t>Presence</a:t>
            </a:r>
          </a:p>
          <a:p>
            <a:pPr>
              <a:spcBef>
                <a:spcPts val="1200"/>
              </a:spcBef>
            </a:pPr>
            <a:r>
              <a:rPr lang="en-US" dirty="0"/>
              <a:t>The concept of presence has been described as the sensation of “reality”, of “being there”, and as “an illusion of </a:t>
            </a:r>
            <a:r>
              <a:rPr lang="en-US" dirty="0" err="1"/>
              <a:t>nonmediation</a:t>
            </a:r>
            <a:r>
              <a:rPr lang="en-US" dirty="0"/>
              <a:t>”.</a:t>
            </a:r>
            <a:r>
              <a:rPr lang="en-US" baseline="30000" dirty="0"/>
              <a:t> </a:t>
            </a:r>
          </a:p>
          <a:p>
            <a:pPr>
              <a:spcBef>
                <a:spcPts val="1200"/>
              </a:spcBef>
            </a:pPr>
            <a:r>
              <a:rPr lang="en-US" dirty="0"/>
              <a:t>The concept of presence originated and was studied with regard to Virtual Reality (VR) and other 3D environments. It was later established that television viewers could also experience a feeling of presence.  </a:t>
            </a:r>
          </a:p>
          <a:p>
            <a:pPr>
              <a:spcBef>
                <a:spcPts val="1200"/>
              </a:spcBef>
            </a:pPr>
            <a:r>
              <a:rPr lang="en-US" dirty="0"/>
              <a:t>Presence is influenced by a number of factors, including video camera techniques, audio fidelity, visual and aural dimensionality, and most relevantly to this topic, image size (visual angle) and quality (angular resolution).</a:t>
            </a:r>
          </a:p>
        </p:txBody>
      </p:sp>
    </p:spTree>
    <p:extLst>
      <p:ext uri="{BB962C8B-B14F-4D97-AF65-F5344CB8AC3E}">
        <p14:creationId xmlns:p14="http://schemas.microsoft.com/office/powerpoint/2010/main" val="364845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01188"/>
            <a:ext cx="5971592" cy="646331"/>
          </a:xfrm>
          <a:prstGeom prst="rect">
            <a:avLst/>
          </a:prstGeom>
          <a:noFill/>
        </p:spPr>
        <p:txBody>
          <a:bodyPr wrap="square" rtlCol="0">
            <a:spAutoFit/>
          </a:bodyPr>
          <a:lstStyle/>
          <a:p>
            <a:r>
              <a:rPr lang="en-US" sz="3600" b="1" dirty="0"/>
              <a:t>Viewing Distance</a:t>
            </a:r>
          </a:p>
        </p:txBody>
      </p:sp>
      <p:sp>
        <p:nvSpPr>
          <p:cNvPr id="3" name="Rectangle 2">
            <a:extLst>
              <a:ext uri="{FF2B5EF4-FFF2-40B4-BE49-F238E27FC236}">
                <a16:creationId xmlns:a16="http://schemas.microsoft.com/office/drawing/2014/main" id="{63D6996E-332E-459F-A808-E2D6FCCEC505}"/>
              </a:ext>
            </a:extLst>
          </p:cNvPr>
          <p:cNvSpPr/>
          <p:nvPr/>
        </p:nvSpPr>
        <p:spPr>
          <a:xfrm>
            <a:off x="634483" y="1112861"/>
            <a:ext cx="8157155" cy="4031873"/>
          </a:xfrm>
          <a:prstGeom prst="rect">
            <a:avLst/>
          </a:prstGeom>
        </p:spPr>
        <p:txBody>
          <a:bodyPr wrap="square">
            <a:spAutoFit/>
          </a:bodyPr>
          <a:lstStyle/>
          <a:p>
            <a:pPr>
              <a:spcBef>
                <a:spcPts val="1200"/>
              </a:spcBef>
            </a:pPr>
            <a:r>
              <a:rPr lang="en-US" b="1" dirty="0">
                <a:solidFill>
                  <a:srgbClr val="000000"/>
                </a:solidFill>
                <a:latin typeface="Arial" panose="020B0604020202020204" pitchFamily="34" charset="0"/>
              </a:rPr>
              <a:t>Human visual system limitation</a:t>
            </a:r>
          </a:p>
          <a:p>
            <a:pPr>
              <a:spcBef>
                <a:spcPts val="1200"/>
              </a:spcBef>
            </a:pPr>
            <a:r>
              <a:rPr lang="en-US" dirty="0">
                <a:solidFill>
                  <a:srgbClr val="222222"/>
                </a:solidFill>
                <a:latin typeface="Arial" panose="020B0604020202020204" pitchFamily="34" charset="0"/>
              </a:rPr>
              <a:t>The human visual system has a fixed capacity to detect detail from a distance.</a:t>
            </a:r>
          </a:p>
          <a:p>
            <a:pPr>
              <a:spcBef>
                <a:spcPts val="1200"/>
              </a:spcBef>
            </a:pPr>
            <a:r>
              <a:rPr lang="en-US" dirty="0">
                <a:solidFill>
                  <a:srgbClr val="222222"/>
                </a:solidFill>
                <a:latin typeface="Arial" panose="020B0604020202020204" pitchFamily="34" charset="0"/>
              </a:rPr>
              <a:t>Our understanding of limitations, regarding to visual detail recognition and identification from a distance, is primarily based on the work of </a:t>
            </a:r>
            <a:r>
              <a:rPr lang="en-US" dirty="0">
                <a:latin typeface="Arial" panose="020B0604020202020204" pitchFamily="34" charset="0"/>
              </a:rPr>
              <a:t>Dr. Hermann Snellen </a:t>
            </a:r>
            <a:r>
              <a:rPr lang="en-US" dirty="0">
                <a:solidFill>
                  <a:srgbClr val="222222"/>
                </a:solidFill>
                <a:latin typeface="Arial" panose="020B0604020202020204" pitchFamily="34" charset="0"/>
              </a:rPr>
              <a:t>who developed the eye examination chart that bears his name (</a:t>
            </a:r>
            <a:r>
              <a:rPr lang="en-US" dirty="0">
                <a:solidFill>
                  <a:srgbClr val="0B0080"/>
                </a:solidFill>
                <a:latin typeface="Arial" panose="020B0604020202020204" pitchFamily="34" charset="0"/>
                <a:hlinkClick r:id="rId3" tooltip="Snellen chart"/>
              </a:rPr>
              <a:t>Snellen chart</a:t>
            </a:r>
            <a:r>
              <a:rPr lang="en-US" dirty="0">
                <a:solidFill>
                  <a:srgbClr val="222222"/>
                </a:solidFill>
                <a:latin typeface="Arial" panose="020B0604020202020204" pitchFamily="34" charset="0"/>
              </a:rPr>
              <a:t>).</a:t>
            </a:r>
          </a:p>
          <a:p>
            <a:pPr>
              <a:spcBef>
                <a:spcPts val="1200"/>
              </a:spcBef>
            </a:pPr>
            <a:r>
              <a:rPr lang="en-US" dirty="0">
                <a:solidFill>
                  <a:srgbClr val="222222"/>
                </a:solidFill>
                <a:latin typeface="Arial" panose="020B0604020202020204" pitchFamily="34" charset="0"/>
              </a:rPr>
              <a:t>From his findings and the work of others over the last hundred years, one arcminute</a:t>
            </a:r>
            <a:r>
              <a:rPr lang="en-US" dirty="0">
                <a:latin typeface="Arial" panose="020B0604020202020204" pitchFamily="34" charset="0"/>
              </a:rPr>
              <a:t>  </a:t>
            </a:r>
            <a:r>
              <a:rPr lang="en-US" dirty="0">
                <a:solidFill>
                  <a:srgbClr val="222222"/>
                </a:solidFill>
                <a:latin typeface="Arial" panose="020B0604020202020204" pitchFamily="34" charset="0"/>
              </a:rPr>
              <a:t>is seen as the threshold beyond which critical detail cannot be identified, by a person with normal vision.</a:t>
            </a:r>
          </a:p>
          <a:p>
            <a:pPr>
              <a:spcBef>
                <a:spcPts val="1200"/>
              </a:spcBef>
            </a:pPr>
            <a:r>
              <a:rPr lang="en-US" dirty="0">
                <a:solidFill>
                  <a:srgbClr val="222222"/>
                </a:solidFill>
                <a:latin typeface="Arial" panose="020B0604020202020204" pitchFamily="34" charset="0"/>
              </a:rPr>
              <a:t>An arcminute is an angular measurement, which is equal to 1/60 of one degree of a circle. Normal vision is referenced as 20/20 or 6/6 vision in North America and Europe respectively.</a:t>
            </a:r>
          </a:p>
        </p:txBody>
      </p:sp>
    </p:spTree>
    <p:extLst>
      <p:ext uri="{BB962C8B-B14F-4D97-AF65-F5344CB8AC3E}">
        <p14:creationId xmlns:p14="http://schemas.microsoft.com/office/powerpoint/2010/main" val="209275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66530"/>
            <a:ext cx="5971592" cy="646331"/>
          </a:xfrm>
          <a:prstGeom prst="rect">
            <a:avLst/>
          </a:prstGeom>
          <a:noFill/>
        </p:spPr>
        <p:txBody>
          <a:bodyPr wrap="square" rtlCol="0">
            <a:spAutoFit/>
          </a:bodyPr>
          <a:lstStyle/>
          <a:p>
            <a:r>
              <a:rPr lang="en-US" sz="3600" b="1" dirty="0"/>
              <a:t>Viewing Distance</a:t>
            </a:r>
          </a:p>
        </p:txBody>
      </p:sp>
      <p:sp>
        <p:nvSpPr>
          <p:cNvPr id="3" name="Rectangle 2">
            <a:extLst>
              <a:ext uri="{FF2B5EF4-FFF2-40B4-BE49-F238E27FC236}">
                <a16:creationId xmlns:a16="http://schemas.microsoft.com/office/drawing/2014/main" id="{63D6996E-332E-459F-A808-E2D6FCCEC505}"/>
              </a:ext>
            </a:extLst>
          </p:cNvPr>
          <p:cNvSpPr/>
          <p:nvPr/>
        </p:nvSpPr>
        <p:spPr>
          <a:xfrm>
            <a:off x="634484" y="1352939"/>
            <a:ext cx="8016094" cy="4001095"/>
          </a:xfrm>
          <a:prstGeom prst="rect">
            <a:avLst/>
          </a:prstGeom>
        </p:spPr>
        <p:txBody>
          <a:bodyPr wrap="square">
            <a:spAutoFit/>
          </a:bodyPr>
          <a:lstStyle/>
          <a:p>
            <a:pPr>
              <a:spcBef>
                <a:spcPts val="1200"/>
              </a:spcBef>
            </a:pPr>
            <a:r>
              <a:rPr lang="en-US" b="1" dirty="0">
                <a:solidFill>
                  <a:srgbClr val="000000"/>
                </a:solidFill>
                <a:latin typeface="Arial" panose="020B0604020202020204" pitchFamily="34" charset="0"/>
              </a:rPr>
              <a:t>Human visual system limitation</a:t>
            </a:r>
            <a:r>
              <a:rPr lang="en-US" dirty="0">
                <a:solidFill>
                  <a:srgbClr val="54595D"/>
                </a:solidFill>
                <a:latin typeface="Arial" panose="020B0604020202020204" pitchFamily="34" charset="0"/>
              </a:rPr>
              <a:t>[</a:t>
            </a:r>
            <a:r>
              <a:rPr lang="en-US" dirty="0">
                <a:solidFill>
                  <a:srgbClr val="0B0080"/>
                </a:solidFill>
                <a:latin typeface="Arial" panose="020B0604020202020204" pitchFamily="34" charset="0"/>
                <a:hlinkClick r:id="rId3" tooltip="Edit section: Human visual system limitation"/>
              </a:rPr>
              <a:t>edit</a:t>
            </a:r>
            <a:r>
              <a:rPr lang="en-US" dirty="0">
                <a:solidFill>
                  <a:srgbClr val="54595D"/>
                </a:solidFill>
                <a:latin typeface="Arial" panose="020B0604020202020204" pitchFamily="34" charset="0"/>
              </a:rPr>
              <a:t>]</a:t>
            </a:r>
            <a:endParaRPr lang="en-US" b="1" dirty="0">
              <a:solidFill>
                <a:srgbClr val="000000"/>
              </a:solidFill>
              <a:latin typeface="Arial" panose="020B0604020202020204" pitchFamily="34" charset="0"/>
            </a:endParaRPr>
          </a:p>
          <a:p>
            <a:pPr>
              <a:spcBef>
                <a:spcPts val="1200"/>
              </a:spcBef>
            </a:pPr>
            <a:r>
              <a:rPr lang="en-US" dirty="0">
                <a:solidFill>
                  <a:srgbClr val="222222"/>
                </a:solidFill>
                <a:latin typeface="Arial" panose="020B0604020202020204" pitchFamily="34" charset="0"/>
              </a:rPr>
              <a:t>The </a:t>
            </a:r>
            <a:r>
              <a:rPr lang="en-US" dirty="0">
                <a:solidFill>
                  <a:srgbClr val="0B0080"/>
                </a:solidFill>
                <a:latin typeface="Arial" panose="020B0604020202020204" pitchFamily="34" charset="0"/>
                <a:hlinkClick r:id="rId4" tooltip="Visual acuity"/>
              </a:rPr>
              <a:t>visual acuity</a:t>
            </a:r>
            <a:r>
              <a:rPr lang="en-US" dirty="0">
                <a:solidFill>
                  <a:srgbClr val="222222"/>
                </a:solidFill>
                <a:latin typeface="Arial" panose="020B0604020202020204" pitchFamily="34" charset="0"/>
              </a:rPr>
              <a:t> threshold has been identified as a constraint factor in the recommendations on the optimum viewing distance for HDTV,</a:t>
            </a:r>
            <a:r>
              <a:rPr lang="en-US" baseline="30000" dirty="0">
                <a:solidFill>
                  <a:srgbClr val="0B0080"/>
                </a:solidFill>
                <a:latin typeface="Arial" panose="020B0604020202020204" pitchFamily="34" charset="0"/>
                <a:hlinkClick r:id="rId5"/>
              </a:rPr>
              <a:t>[36]</a:t>
            </a:r>
            <a:r>
              <a:rPr lang="en-US" dirty="0">
                <a:solidFill>
                  <a:srgbClr val="222222"/>
                </a:solidFill>
                <a:latin typeface="Arial" panose="020B0604020202020204" pitchFamily="34" charset="0"/>
              </a:rPr>
              <a:t> and also in formal research that comment on the subject of television and angular resolution.</a:t>
            </a:r>
            <a:r>
              <a:rPr lang="en-US" baseline="30000" dirty="0">
                <a:solidFill>
                  <a:srgbClr val="0B0080"/>
                </a:solidFill>
                <a:latin typeface="Arial" panose="020B0604020202020204" pitchFamily="34" charset="0"/>
                <a:hlinkClick r:id="rId6"/>
              </a:rPr>
              <a:t>[1]</a:t>
            </a:r>
            <a:r>
              <a:rPr lang="en-US" baseline="30000" dirty="0">
                <a:solidFill>
                  <a:srgbClr val="0B0080"/>
                </a:solidFill>
                <a:latin typeface="Arial" panose="020B0604020202020204" pitchFamily="34" charset="0"/>
                <a:hlinkClick r:id="rId7"/>
              </a:rPr>
              <a:t>[46]</a:t>
            </a:r>
            <a:r>
              <a:rPr lang="en-US" baseline="30000" dirty="0">
                <a:solidFill>
                  <a:srgbClr val="0B0080"/>
                </a:solidFill>
                <a:latin typeface="Arial" panose="020B0604020202020204" pitchFamily="34" charset="0"/>
                <a:hlinkClick r:id="rId8"/>
              </a:rPr>
              <a:t>[47]</a:t>
            </a:r>
            <a:r>
              <a:rPr lang="en-US" baseline="30000" dirty="0">
                <a:solidFill>
                  <a:srgbClr val="0B0080"/>
                </a:solidFill>
                <a:latin typeface="Arial" panose="020B0604020202020204" pitchFamily="34" charset="0"/>
                <a:hlinkClick r:id="rId9"/>
              </a:rPr>
              <a:t>[48]</a:t>
            </a:r>
            <a:r>
              <a:rPr lang="en-US" dirty="0">
                <a:solidFill>
                  <a:srgbClr val="222222"/>
                </a:solidFill>
                <a:latin typeface="Arial" panose="020B0604020202020204" pitchFamily="34" charset="0"/>
              </a:rPr>
              <a:t> </a:t>
            </a:r>
          </a:p>
          <a:p>
            <a:pPr>
              <a:spcBef>
                <a:spcPts val="1200"/>
              </a:spcBef>
            </a:pPr>
            <a:r>
              <a:rPr lang="en-US" dirty="0">
                <a:solidFill>
                  <a:srgbClr val="222222"/>
                </a:solidFill>
                <a:latin typeface="Arial" panose="020B0604020202020204" pitchFamily="34" charset="0"/>
              </a:rPr>
              <a:t>Assuming display is flat, with 1 arcminute as the constraint for seeing critical detail, in order not to miss any detail a viewer would need to be situated at a position where their view angle to a 1080p HDTV is approximately 31.2 degrees or greater (32 degrees for spherical display), for 2160p HDTV approximately 58.37 degrees or greater (64 degrees for spherical display) and for 4320p HDTV approximately 96.33 degrees or greater (128 degrees for spherical display).</a:t>
            </a:r>
            <a:r>
              <a:rPr lang="en-US" baseline="30000" dirty="0">
                <a:solidFill>
                  <a:srgbClr val="0B0080"/>
                </a:solidFill>
                <a:latin typeface="Arial" panose="020B0604020202020204" pitchFamily="34" charset="0"/>
                <a:hlinkClick r:id="rId6"/>
              </a:rPr>
              <a:t>[1]</a:t>
            </a:r>
            <a:r>
              <a:rPr lang="en-US" baseline="30000" dirty="0">
                <a:solidFill>
                  <a:srgbClr val="0B0080"/>
                </a:solidFill>
                <a:latin typeface="Arial" panose="020B0604020202020204" pitchFamily="34" charset="0"/>
                <a:hlinkClick r:id="rId10"/>
              </a:rPr>
              <a:t>[3]</a:t>
            </a:r>
            <a:r>
              <a:rPr lang="en-US" dirty="0">
                <a:solidFill>
                  <a:srgbClr val="222222"/>
                </a:solidFill>
                <a:latin typeface="Arial" panose="020B0604020202020204" pitchFamily="34" charset="0"/>
              </a:rPr>
              <a:t> However, there is not always agreement that the </a:t>
            </a:r>
            <a:r>
              <a:rPr lang="en-US" dirty="0" err="1">
                <a:solidFill>
                  <a:srgbClr val="222222"/>
                </a:solidFill>
                <a:latin typeface="Arial" panose="020B0604020202020204" pitchFamily="34" charset="0"/>
              </a:rPr>
              <a:t>Snellenian</a:t>
            </a:r>
            <a:r>
              <a:rPr lang="en-US" dirty="0">
                <a:solidFill>
                  <a:srgbClr val="222222"/>
                </a:solidFill>
                <a:latin typeface="Arial" panose="020B0604020202020204" pitchFamily="34" charset="0"/>
              </a:rPr>
              <a:t> limit should be the constraining factor.</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84564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66530"/>
            <a:ext cx="5971592" cy="646331"/>
          </a:xfrm>
          <a:prstGeom prst="rect">
            <a:avLst/>
          </a:prstGeom>
          <a:noFill/>
        </p:spPr>
        <p:txBody>
          <a:bodyPr wrap="square" rtlCol="0">
            <a:spAutoFit/>
          </a:bodyPr>
          <a:lstStyle/>
          <a:p>
            <a:r>
              <a:rPr lang="en-US" sz="3600" b="1" dirty="0"/>
              <a:t>Viewing Distance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03412B4-C52C-46DA-BF61-07160A3D5516}"/>
                  </a:ext>
                </a:extLst>
              </p:cNvPr>
              <p:cNvSpPr/>
              <p:nvPr/>
            </p:nvSpPr>
            <p:spPr>
              <a:xfrm>
                <a:off x="493422" y="1212980"/>
                <a:ext cx="4226767" cy="1708160"/>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𝑉𝐷</m:t>
                      </m:r>
                      <m:r>
                        <a:rPr lang="en-US" sz="1600"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𝐷𝑆</m:t>
                          </m:r>
                        </m:num>
                        <m:den>
                          <m:d>
                            <m:dPr>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1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𝑁𝐻𝑅</m:t>
                                              </m:r>
                                            </m:num>
                                            <m:den>
                                              <m:r>
                                                <a:rPr lang="en-US" sz="1600" i="1">
                                                  <a:latin typeface="Cambria Math" panose="02040503050406030204" pitchFamily="18" charset="0"/>
                                                  <a:ea typeface="Calibri" panose="020F0502020204030204" pitchFamily="34" charset="0"/>
                                                  <a:cs typeface="Times New Roman" panose="02020603050405020304" pitchFamily="18" charset="0"/>
                                                </a:rPr>
                                                <m:t>𝑁𝑉𝑅</m:t>
                                              </m:r>
                                            </m:den>
                                          </m:f>
                                        </m:e>
                                      </m:d>
                                    </m:e>
                                    <m:sup>
                                      <m:r>
                                        <a:rPr lang="en-US" sz="1600" i="1">
                                          <a:latin typeface="Cambria Math" panose="02040503050406030204" pitchFamily="18" charset="0"/>
                                          <a:ea typeface="Calibri" panose="020F0502020204030204" pitchFamily="34" charset="0"/>
                                          <a:cs typeface="Times New Roman" panose="02020603050405020304" pitchFamily="18" charset="0"/>
                                        </a:rPr>
                                        <m:t>2</m:t>
                                      </m:r>
                                    </m:sup>
                                  </m:sSup>
                                  <m:r>
                                    <a:rPr lang="en-US" sz="1600" i="1">
                                      <a:latin typeface="Cambria Math" panose="02040503050406030204" pitchFamily="18" charset="0"/>
                                      <a:ea typeface="Calibri" panose="020F0502020204030204" pitchFamily="34" charset="0"/>
                                      <a:cs typeface="Times New Roman" panose="02020603050405020304" pitchFamily="18" charset="0"/>
                                    </a:rPr>
                                    <m:t>+1</m:t>
                                  </m:r>
                                </m:e>
                              </m:rad>
                            </m:e>
                          </m:d>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𝐶𝑉𝑅</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𝑡𝑎𝑛</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a:latin typeface="Cambria Math" panose="02040503050406030204" pitchFamily="18" charset="0"/>
                                  <a:ea typeface="Calibri" panose="020F0502020204030204" pitchFamily="34" charset="0"/>
                                  <a:cs typeface="Times New Roman" panose="02020603050405020304" pitchFamily="18" charset="0"/>
                                </a:rPr>
                                <m:t>1</m:t>
                              </m:r>
                            </m:num>
                            <m:den>
                              <m:r>
                                <a:rPr lang="en-US" sz="1600">
                                  <a:latin typeface="Cambria Math" panose="02040503050406030204" pitchFamily="18" charset="0"/>
                                  <a:ea typeface="Calibri" panose="020F0502020204030204" pitchFamily="34" charset="0"/>
                                  <a:cs typeface="Times New Roman" panose="02020603050405020304" pitchFamily="18" charset="0"/>
                                </a:rPr>
                                <m:t>60</m:t>
                              </m:r>
                            </m:den>
                          </m:f>
                        </m:den>
                      </m:f>
                      <m:r>
                        <a:rPr lang="en-US" sz="16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D03412B4-C52C-46DA-BF61-07160A3D5516}"/>
                  </a:ext>
                </a:extLst>
              </p:cNvPr>
              <p:cNvSpPr>
                <a:spLocks noRot="1" noChangeAspect="1" noMove="1" noResize="1" noEditPoints="1" noAdjustHandles="1" noChangeArrowheads="1" noChangeShapeType="1" noTextEdit="1"/>
              </p:cNvSpPr>
              <p:nvPr/>
            </p:nvSpPr>
            <p:spPr>
              <a:xfrm>
                <a:off x="493422" y="1212980"/>
                <a:ext cx="4226767" cy="1708160"/>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D74CC81-C39E-4C0A-9E55-69706F866C0E}"/>
              </a:ext>
            </a:extLst>
          </p:cNvPr>
          <p:cNvSpPr txBox="1"/>
          <p:nvPr/>
        </p:nvSpPr>
        <p:spPr>
          <a:xfrm>
            <a:off x="802433" y="3247053"/>
            <a:ext cx="6839338" cy="2246769"/>
          </a:xfrm>
          <a:prstGeom prst="rect">
            <a:avLst/>
          </a:prstGeom>
          <a:noFill/>
        </p:spPr>
        <p:txBody>
          <a:bodyPr wrap="square" rtlCol="0">
            <a:spAutoFit/>
          </a:bodyPr>
          <a:lstStyle/>
          <a:p>
            <a:r>
              <a:rPr lang="en-US" sz="1400" dirty="0"/>
              <a:t>Where:</a:t>
            </a:r>
          </a:p>
          <a:p>
            <a:r>
              <a:rPr lang="en-US" sz="1400" dirty="0"/>
              <a:t>VD: Viewing distance</a:t>
            </a:r>
          </a:p>
          <a:p>
            <a:r>
              <a:rPr lang="en-US" sz="1400" dirty="0"/>
              <a:t>DS: Display's diagonal size</a:t>
            </a:r>
          </a:p>
          <a:p>
            <a:r>
              <a:rPr lang="en-US" sz="1400" dirty="0"/>
              <a:t>NHR: Display's native horizontal resolution (in pixels)</a:t>
            </a:r>
          </a:p>
          <a:p>
            <a:r>
              <a:rPr lang="en-US" sz="1400" dirty="0"/>
              <a:t>NVR: Display's native vertical resolution (in pixels)</a:t>
            </a:r>
          </a:p>
          <a:p>
            <a:r>
              <a:rPr lang="en-US" sz="1400" dirty="0"/>
              <a:t>CVR: Vertical resolution of the video being displayed (in pixels)</a:t>
            </a:r>
          </a:p>
          <a:p>
            <a:endParaRPr lang="en-US" sz="1400" dirty="0"/>
          </a:p>
          <a:p>
            <a:r>
              <a:rPr lang="en-US" sz="1400" dirty="0"/>
              <a:t>Note: </a:t>
            </a:r>
            <a:r>
              <a:rPr lang="en-US" sz="1400" i="1" dirty="0"/>
              <a:t>Make sure the angle mode is set to degrees when calculating the tangent. If using a spreadsheet such as Excel, you must multiply the angle by PI()/180. If DS is given in inches, VD will be in inches. If VD in meters is desired, multiply VD by 2.54 and divide by 100.</a:t>
            </a:r>
          </a:p>
        </p:txBody>
      </p:sp>
    </p:spTree>
    <p:extLst>
      <p:ext uri="{BB962C8B-B14F-4D97-AF65-F5344CB8AC3E}">
        <p14:creationId xmlns:p14="http://schemas.microsoft.com/office/powerpoint/2010/main" val="2439768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34483" y="466530"/>
            <a:ext cx="5971592" cy="646331"/>
          </a:xfrm>
          <a:prstGeom prst="rect">
            <a:avLst/>
          </a:prstGeom>
          <a:noFill/>
        </p:spPr>
        <p:txBody>
          <a:bodyPr wrap="square" rtlCol="0">
            <a:spAutoFit/>
          </a:bodyPr>
          <a:lstStyle/>
          <a:p>
            <a:r>
              <a:rPr lang="en-US" sz="3600" b="1" dirty="0"/>
              <a:t>Viewing Distance</a:t>
            </a:r>
          </a:p>
        </p:txBody>
      </p:sp>
      <p:sp>
        <p:nvSpPr>
          <p:cNvPr id="4" name="TextBox 3">
            <a:extLst>
              <a:ext uri="{FF2B5EF4-FFF2-40B4-BE49-F238E27FC236}">
                <a16:creationId xmlns:a16="http://schemas.microsoft.com/office/drawing/2014/main" id="{BF54BB6D-D8C3-4893-9FF2-243B1496FE33}"/>
              </a:ext>
            </a:extLst>
          </p:cNvPr>
          <p:cNvSpPr txBox="1"/>
          <p:nvPr/>
        </p:nvSpPr>
        <p:spPr>
          <a:xfrm>
            <a:off x="634483" y="1222477"/>
            <a:ext cx="7697754" cy="1969770"/>
          </a:xfrm>
          <a:prstGeom prst="rect">
            <a:avLst/>
          </a:prstGeom>
          <a:noFill/>
        </p:spPr>
        <p:txBody>
          <a:bodyPr wrap="square" rtlCol="0">
            <a:spAutoFit/>
          </a:bodyPr>
          <a:lstStyle/>
          <a:p>
            <a:pPr>
              <a:spcBef>
                <a:spcPts val="1200"/>
              </a:spcBef>
            </a:pPr>
            <a:r>
              <a:rPr lang="en-US" sz="1600" dirty="0"/>
              <a:t>In order to calculate the minimum and maximum viewing distance for a Full HD TV, you must multiply the screen size by 1.5 and 2.5.</a:t>
            </a:r>
          </a:p>
          <a:p>
            <a:pPr>
              <a:spcBef>
                <a:spcPts val="1200"/>
              </a:spcBef>
            </a:pPr>
            <a:r>
              <a:rPr lang="en-US" sz="1600" dirty="0"/>
              <a:t>A 65-inch TV measures 165 diagonally, for example. This means that the viewing distance should be between 2.5 and 4.1 meters. For a 4K television, you multiply the diagonal size by 1 and 1.5. Thanks to the smaller pixels, you can sit closer to the screen. Keep in mind that this is only a rule of thumb. Your personal preference and the usage situation also play a part.</a:t>
            </a:r>
          </a:p>
        </p:txBody>
      </p:sp>
      <p:pic>
        <p:nvPicPr>
          <p:cNvPr id="9" name="Picture 8" descr="calculate TV format">
            <a:extLst>
              <a:ext uri="{FF2B5EF4-FFF2-40B4-BE49-F238E27FC236}">
                <a16:creationId xmlns:a16="http://schemas.microsoft.com/office/drawing/2014/main" id="{98EBA89E-99C8-488F-BFE6-E4A501182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3608" y="3192247"/>
            <a:ext cx="4112467" cy="3021486"/>
          </a:xfrm>
          <a:prstGeom prst="rect">
            <a:avLst/>
          </a:prstGeom>
          <a:noFill/>
          <a:ln>
            <a:noFill/>
          </a:ln>
        </p:spPr>
      </p:pic>
    </p:spTree>
    <p:extLst>
      <p:ext uri="{BB962C8B-B14F-4D97-AF65-F5344CB8AC3E}">
        <p14:creationId xmlns:p14="http://schemas.microsoft.com/office/powerpoint/2010/main" val="343710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7F14D57-3830-45E0-937A-27247655A8F5}"/>
              </a:ext>
            </a:extLst>
          </p:cNvPr>
          <p:cNvSpPr txBox="1"/>
          <p:nvPr/>
        </p:nvSpPr>
        <p:spPr>
          <a:xfrm>
            <a:off x="1073020" y="1268964"/>
            <a:ext cx="7203233" cy="1631216"/>
          </a:xfrm>
          <a:prstGeom prst="rect">
            <a:avLst/>
          </a:prstGeom>
          <a:noFill/>
        </p:spPr>
        <p:txBody>
          <a:bodyPr wrap="square" rtlCol="0">
            <a:spAutoFit/>
          </a:bodyPr>
          <a:lstStyle/>
          <a:p>
            <a:pPr>
              <a:spcBef>
                <a:spcPts val="1200"/>
              </a:spcBef>
            </a:pPr>
            <a:r>
              <a:rPr lang="en-US" dirty="0"/>
              <a:t>An aspect ratio is an attribute that describes the relationship between the width and height of an image. </a:t>
            </a:r>
          </a:p>
          <a:p>
            <a:pPr>
              <a:spcBef>
                <a:spcPts val="1200"/>
              </a:spcBef>
            </a:pPr>
            <a:r>
              <a:rPr lang="en-US" dirty="0"/>
              <a:t>Aspect ratio is expressed by the symbolic notation: X:Y. The values of X and Y are not the actual width and height of the image but describe the relationship between them.</a:t>
            </a:r>
          </a:p>
        </p:txBody>
      </p:sp>
      <p:sp>
        <p:nvSpPr>
          <p:cNvPr id="3" name="TextBox 2">
            <a:extLst>
              <a:ext uri="{FF2B5EF4-FFF2-40B4-BE49-F238E27FC236}">
                <a16:creationId xmlns:a16="http://schemas.microsoft.com/office/drawing/2014/main" id="{77263AEF-CE12-4937-B752-4DC953699902}"/>
              </a:ext>
            </a:extLst>
          </p:cNvPr>
          <p:cNvSpPr txBox="1"/>
          <p:nvPr/>
        </p:nvSpPr>
        <p:spPr>
          <a:xfrm>
            <a:off x="1222310" y="3144416"/>
            <a:ext cx="7053943" cy="2585323"/>
          </a:xfrm>
          <a:prstGeom prst="rect">
            <a:avLst/>
          </a:prstGeom>
          <a:noFill/>
        </p:spPr>
        <p:txBody>
          <a:bodyPr wrap="square" rtlCol="0">
            <a:spAutoFit/>
          </a:bodyPr>
          <a:lstStyle/>
          <a:p>
            <a:r>
              <a:rPr lang="en-US" dirty="0"/>
              <a:t>Most common aspect ratios are:</a:t>
            </a:r>
          </a:p>
          <a:p>
            <a:r>
              <a:rPr lang="en-US" dirty="0"/>
              <a:t>4:3, 16:9, 21:9</a:t>
            </a:r>
          </a:p>
          <a:p>
            <a:r>
              <a:rPr lang="en-US" dirty="0"/>
              <a:t>They can also be expressed as a decimal number:</a:t>
            </a:r>
          </a:p>
          <a:p>
            <a:r>
              <a:rPr lang="en-US" dirty="0"/>
              <a:t>1,3:1, 1,7:1, 2,3:1</a:t>
            </a:r>
          </a:p>
          <a:p>
            <a:endParaRPr lang="en-US" dirty="0"/>
          </a:p>
          <a:p>
            <a:r>
              <a:rPr lang="en-US" dirty="0"/>
              <a:t>If you know the dimensions and the aspect ratio of a display you can calculate the are of a display, and if you know also the resolution you can calculate the number of pixels</a:t>
            </a:r>
          </a:p>
          <a:p>
            <a:endParaRPr lang="en-US" dirty="0"/>
          </a:p>
        </p:txBody>
      </p:sp>
    </p:spTree>
    <p:extLst>
      <p:ext uri="{BB962C8B-B14F-4D97-AF65-F5344CB8AC3E}">
        <p14:creationId xmlns:p14="http://schemas.microsoft.com/office/powerpoint/2010/main" val="352101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Viewing Distance</a:t>
            </a:r>
          </a:p>
        </p:txBody>
      </p:sp>
      <p:pic>
        <p:nvPicPr>
          <p:cNvPr id="1026" name="Picture 2">
            <a:extLst>
              <a:ext uri="{FF2B5EF4-FFF2-40B4-BE49-F238E27FC236}">
                <a16:creationId xmlns:a16="http://schemas.microsoft.com/office/drawing/2014/main" id="{EE990332-4DFD-40AC-87F8-838F7DF32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55" y="958210"/>
            <a:ext cx="7755722" cy="494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88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Viewing Distance</a:t>
            </a:r>
          </a:p>
        </p:txBody>
      </p:sp>
      <p:pic>
        <p:nvPicPr>
          <p:cNvPr id="3" name="Online Media 2" title="How Far Should You Sit From Your Screen?">
            <a:hlinkClick r:id="" action="ppaction://media"/>
            <a:extLst>
              <a:ext uri="{FF2B5EF4-FFF2-40B4-BE49-F238E27FC236}">
                <a16:creationId xmlns:a16="http://schemas.microsoft.com/office/drawing/2014/main" id="{2FB3613E-C9DA-4563-8EF5-F479D072EF8F}"/>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1545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Refresh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21094" y="1492898"/>
            <a:ext cx="7651102" cy="2108718"/>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EAC8967-9B01-4104-9A79-21F6B4EE8203}"/>
              </a:ext>
            </a:extLst>
          </p:cNvPr>
          <p:cNvSpPr txBox="1"/>
          <p:nvPr/>
        </p:nvSpPr>
        <p:spPr>
          <a:xfrm>
            <a:off x="802434" y="1048504"/>
            <a:ext cx="7427166" cy="3416320"/>
          </a:xfrm>
          <a:prstGeom prst="rect">
            <a:avLst/>
          </a:prstGeom>
          <a:noFill/>
        </p:spPr>
        <p:txBody>
          <a:bodyPr wrap="square" rtlCol="0">
            <a:spAutoFit/>
          </a:bodyPr>
          <a:lstStyle/>
          <a:p>
            <a:pPr fontAlgn="base"/>
            <a:r>
              <a:rPr lang="en-US" dirty="0"/>
              <a:t>The refresh rate is a measure of how many times per second the TV redraws the image on the screen. </a:t>
            </a:r>
          </a:p>
          <a:p>
            <a:pPr fontAlgn="base"/>
            <a:r>
              <a:rPr lang="en-US" dirty="0"/>
              <a:t>It is measured in Hertz, which is commonly abbreviated as "Hz." </a:t>
            </a:r>
          </a:p>
          <a:p>
            <a:pPr fontAlgn="base"/>
            <a:r>
              <a:rPr lang="en-US" dirty="0"/>
              <a:t>The refresh rate is often confused with the frame rate (fps or frames per second). </a:t>
            </a:r>
          </a:p>
          <a:p>
            <a:pPr fontAlgn="base"/>
            <a:r>
              <a:rPr lang="en-US" dirty="0"/>
              <a:t>They are indeed very similar, and both refer to the number of times a static image is displayed per second, but the frame rate usually refers to the content itself, whereas the refresh rate refers to the video signal or display. </a:t>
            </a:r>
          </a:p>
          <a:p>
            <a:pPr fontAlgn="base"/>
            <a:endParaRPr lang="en-US" dirty="0"/>
          </a:p>
          <a:p>
            <a:pPr fontAlgn="base"/>
            <a:r>
              <a:rPr lang="en-US" dirty="0"/>
              <a:t>Many manufacturers use inflated marketing terms to make it seem like their TVs have higher refresh rates than their competitors, as outlined in our </a:t>
            </a:r>
            <a:r>
              <a:rPr lang="en-US" b="1" dirty="0">
                <a:hlinkClick r:id="rId3"/>
              </a:rPr>
              <a:t>fake refresh rate</a:t>
            </a:r>
            <a:r>
              <a:rPr lang="en-US" dirty="0"/>
              <a:t> article. </a:t>
            </a:r>
          </a:p>
        </p:txBody>
      </p:sp>
    </p:spTree>
    <p:extLst>
      <p:ext uri="{BB962C8B-B14F-4D97-AF65-F5344CB8AC3E}">
        <p14:creationId xmlns:p14="http://schemas.microsoft.com/office/powerpoint/2010/main" val="96808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Refresh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21094" y="1492898"/>
            <a:ext cx="7651102" cy="2108718"/>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EAC8967-9B01-4104-9A79-21F6B4EE8203}"/>
              </a:ext>
            </a:extLst>
          </p:cNvPr>
          <p:cNvSpPr txBox="1"/>
          <p:nvPr/>
        </p:nvSpPr>
        <p:spPr>
          <a:xfrm>
            <a:off x="802434" y="1048504"/>
            <a:ext cx="7427166" cy="3416320"/>
          </a:xfrm>
          <a:prstGeom prst="rect">
            <a:avLst/>
          </a:prstGeom>
          <a:noFill/>
        </p:spPr>
        <p:txBody>
          <a:bodyPr wrap="square" rtlCol="0">
            <a:spAutoFit/>
          </a:bodyPr>
          <a:lstStyle/>
          <a:p>
            <a:pPr fontAlgn="base"/>
            <a:r>
              <a:rPr lang="en-US" dirty="0"/>
              <a:t>Although manufacturers would like you to believe that 120Hz TVs are inherently better than their 60Hz counterparts, the refresh rate itself does not directly improve the motion performance of a TV. </a:t>
            </a:r>
          </a:p>
          <a:p>
            <a:pPr fontAlgn="base"/>
            <a:endParaRPr lang="en-US" dirty="0"/>
          </a:p>
          <a:p>
            <a:pPr fontAlgn="base"/>
            <a:r>
              <a:rPr lang="en-US" dirty="0"/>
              <a:t>In theory, 120Hz is definitely better; as the screen is refreshed twice as often, motion should look better. Unfortunately, though, there is very little 120Hz content available.</a:t>
            </a:r>
          </a:p>
          <a:p>
            <a:pPr fontAlgn="base"/>
            <a:endParaRPr lang="en-US" dirty="0"/>
          </a:p>
          <a:p>
            <a:pPr fontAlgn="base"/>
            <a:r>
              <a:rPr lang="en-US" dirty="0"/>
              <a:t>Most mid to high-end TVs these days have 120Hz screens, whereas most budget models have 60Hz screens. A handful of 240Hz displays also exist, but these are mainly used for PC monitors. But what is the refresh rate, and why does it matter?</a:t>
            </a:r>
          </a:p>
        </p:txBody>
      </p:sp>
    </p:spTree>
    <p:extLst>
      <p:ext uri="{BB962C8B-B14F-4D97-AF65-F5344CB8AC3E}">
        <p14:creationId xmlns:p14="http://schemas.microsoft.com/office/powerpoint/2010/main" val="2830987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Refresh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02434" y="4044821"/>
            <a:ext cx="7651102" cy="2108718"/>
          </a:xfrm>
          <a:prstGeom prst="rect">
            <a:avLst/>
          </a:prstGeom>
          <a:noFill/>
        </p:spPr>
        <p:txBody>
          <a:bodyPr wrap="square" rtlCol="0">
            <a:spAutoFit/>
          </a:bodyPr>
          <a:lstStyle/>
          <a:p>
            <a:pPr fontAlgn="base"/>
            <a:r>
              <a:rPr lang="en-US" dirty="0"/>
              <a:t>As you can see from the picture above, a TV with a higher refresh rate does not produce less motion blur. Since both of these TVs have a very similar response time (</a:t>
            </a:r>
            <a:r>
              <a:rPr lang="en-US" b="1" dirty="0">
                <a:hlinkClick r:id="rId3"/>
              </a:rPr>
              <a:t>which causes the blur</a:t>
            </a:r>
            <a:r>
              <a:rPr lang="en-US" dirty="0"/>
              <a:t>), 60 fps content results in an almost identical picture.</a:t>
            </a:r>
          </a:p>
          <a:p>
            <a:pPr fontAlgn="base"/>
            <a:r>
              <a:rPr lang="en-US" dirty="0"/>
              <a:t>To better showcase these differences, we compared two TVs side-by-side; a 60Hz model, and a 120Hz model, with similar response times. We filmed these TVs in slow motion to easily compare each individual frames.</a:t>
            </a:r>
          </a:p>
        </p:txBody>
      </p:sp>
      <p:sp>
        <p:nvSpPr>
          <p:cNvPr id="6" name="AutoShape 2" descr="60p content played on 60Hz TV">
            <a:extLst>
              <a:ext uri="{FF2B5EF4-FFF2-40B4-BE49-F238E27FC236}">
                <a16:creationId xmlns:a16="http://schemas.microsoft.com/office/drawing/2014/main" id="{541B2D6A-4BD3-496D-A75C-E48241D3EE4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B1560F1-80A9-4B74-B7EB-5582E623AE87}"/>
              </a:ext>
            </a:extLst>
          </p:cNvPr>
          <p:cNvPicPr>
            <a:picLocks noChangeAspect="1"/>
          </p:cNvPicPr>
          <p:nvPr/>
        </p:nvPicPr>
        <p:blipFill>
          <a:blip r:embed="rId4"/>
          <a:stretch>
            <a:fillRect/>
          </a:stretch>
        </p:blipFill>
        <p:spPr>
          <a:xfrm>
            <a:off x="857249" y="1151743"/>
            <a:ext cx="3714750" cy="2085975"/>
          </a:xfrm>
          <a:prstGeom prst="rect">
            <a:avLst/>
          </a:prstGeom>
        </p:spPr>
      </p:pic>
      <p:pic>
        <p:nvPicPr>
          <p:cNvPr id="8" name="Picture 7">
            <a:extLst>
              <a:ext uri="{FF2B5EF4-FFF2-40B4-BE49-F238E27FC236}">
                <a16:creationId xmlns:a16="http://schemas.microsoft.com/office/drawing/2014/main" id="{8ABC68C3-1344-4E3D-BB84-676681AA901C}"/>
              </a:ext>
            </a:extLst>
          </p:cNvPr>
          <p:cNvPicPr>
            <a:picLocks noChangeAspect="1"/>
          </p:cNvPicPr>
          <p:nvPr/>
        </p:nvPicPr>
        <p:blipFill>
          <a:blip r:embed="rId4"/>
          <a:stretch>
            <a:fillRect/>
          </a:stretch>
        </p:blipFill>
        <p:spPr>
          <a:xfrm>
            <a:off x="4935827" y="1151742"/>
            <a:ext cx="3714750" cy="2085975"/>
          </a:xfrm>
          <a:prstGeom prst="rect">
            <a:avLst/>
          </a:prstGeom>
        </p:spPr>
      </p:pic>
      <p:sp>
        <p:nvSpPr>
          <p:cNvPr id="9" name="Rectangle 8">
            <a:extLst>
              <a:ext uri="{FF2B5EF4-FFF2-40B4-BE49-F238E27FC236}">
                <a16:creationId xmlns:a16="http://schemas.microsoft.com/office/drawing/2014/main" id="{EC34804B-E368-4B35-A5E4-2C97C2647784}"/>
              </a:ext>
            </a:extLst>
          </p:cNvPr>
          <p:cNvSpPr/>
          <p:nvPr/>
        </p:nvSpPr>
        <p:spPr>
          <a:xfrm>
            <a:off x="1299579" y="3320921"/>
            <a:ext cx="3120021" cy="369332"/>
          </a:xfrm>
          <a:prstGeom prst="rect">
            <a:avLst/>
          </a:prstGeom>
        </p:spPr>
        <p:txBody>
          <a:bodyPr wrap="none">
            <a:spAutoFit/>
          </a:bodyPr>
          <a:lstStyle/>
          <a:p>
            <a:r>
              <a:rPr lang="en-US" dirty="0">
                <a:solidFill>
                  <a:srgbClr val="434343"/>
                </a:solidFill>
                <a:latin typeface="Open Sans"/>
              </a:rPr>
              <a:t>60p content played on 60Hz </a:t>
            </a:r>
            <a:endParaRPr lang="en-US" dirty="0"/>
          </a:p>
        </p:txBody>
      </p:sp>
      <p:sp>
        <p:nvSpPr>
          <p:cNvPr id="10" name="Rectangle 9">
            <a:extLst>
              <a:ext uri="{FF2B5EF4-FFF2-40B4-BE49-F238E27FC236}">
                <a16:creationId xmlns:a16="http://schemas.microsoft.com/office/drawing/2014/main" id="{FFF494E3-BF67-487E-AAFB-E726DF583782}"/>
              </a:ext>
            </a:extLst>
          </p:cNvPr>
          <p:cNvSpPr/>
          <p:nvPr/>
        </p:nvSpPr>
        <p:spPr>
          <a:xfrm>
            <a:off x="4935827" y="3313539"/>
            <a:ext cx="3575338" cy="369332"/>
          </a:xfrm>
          <a:prstGeom prst="rect">
            <a:avLst/>
          </a:prstGeom>
        </p:spPr>
        <p:txBody>
          <a:bodyPr wrap="none">
            <a:spAutoFit/>
          </a:bodyPr>
          <a:lstStyle/>
          <a:p>
            <a:r>
              <a:rPr lang="en-US" dirty="0">
                <a:solidFill>
                  <a:srgbClr val="434343"/>
                </a:solidFill>
                <a:latin typeface="Open Sans"/>
              </a:rPr>
              <a:t>60p content played on 120Hz TV </a:t>
            </a:r>
            <a:endParaRPr lang="en-US" dirty="0"/>
          </a:p>
        </p:txBody>
      </p:sp>
    </p:spTree>
    <p:extLst>
      <p:ext uri="{BB962C8B-B14F-4D97-AF65-F5344CB8AC3E}">
        <p14:creationId xmlns:p14="http://schemas.microsoft.com/office/powerpoint/2010/main" val="3788274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86408" y="416456"/>
            <a:ext cx="5971592" cy="646331"/>
          </a:xfrm>
          <a:prstGeom prst="rect">
            <a:avLst/>
          </a:prstGeom>
          <a:noFill/>
        </p:spPr>
        <p:txBody>
          <a:bodyPr wrap="square" rtlCol="0">
            <a:spAutoFit/>
          </a:bodyPr>
          <a:lstStyle/>
          <a:p>
            <a:r>
              <a:rPr lang="en-US" sz="3600" b="1" dirty="0"/>
              <a:t>Refresh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02434" y="1112861"/>
            <a:ext cx="7651102" cy="1200329"/>
          </a:xfrm>
          <a:prstGeom prst="rect">
            <a:avLst/>
          </a:prstGeom>
          <a:noFill/>
        </p:spPr>
        <p:txBody>
          <a:bodyPr wrap="square" rtlCol="0">
            <a:spAutoFit/>
          </a:bodyPr>
          <a:lstStyle/>
          <a:p>
            <a:pPr fontAlgn="base"/>
            <a:r>
              <a:rPr lang="en-US" dirty="0"/>
              <a:t>For most people, there is little benefit to upgrading to a TV with a 120Hz refresh rate. Unless you have 120 fps content, there is very little difference between a 60Hz and a 120Hz TV, unless you enjoy the Soap Opera Effect, where the missing frames are interpolated to make 24 or 60Hz content look like it is 120Hz.</a:t>
            </a:r>
          </a:p>
        </p:txBody>
      </p:sp>
      <p:sp>
        <p:nvSpPr>
          <p:cNvPr id="14" name="Rectangle 13">
            <a:extLst>
              <a:ext uri="{FF2B5EF4-FFF2-40B4-BE49-F238E27FC236}">
                <a16:creationId xmlns:a16="http://schemas.microsoft.com/office/drawing/2014/main" id="{A7CF21AB-356C-4D6E-A74F-FC8411537012}"/>
              </a:ext>
            </a:extLst>
          </p:cNvPr>
          <p:cNvSpPr/>
          <p:nvPr/>
        </p:nvSpPr>
        <p:spPr>
          <a:xfrm>
            <a:off x="886408" y="2576337"/>
            <a:ext cx="7567128" cy="1754326"/>
          </a:xfrm>
          <a:prstGeom prst="rect">
            <a:avLst/>
          </a:prstGeom>
        </p:spPr>
        <p:txBody>
          <a:bodyPr wrap="square">
            <a:spAutoFit/>
          </a:bodyPr>
          <a:lstStyle/>
          <a:p>
            <a:r>
              <a:rPr lang="en-US" dirty="0"/>
              <a:t>The exception to this is gaming. As gaming can generate content on the fly, it can easily scale to any refresh rate (assuming your PC can keep up). 120Hz gaming is growing rapidly in popularity and is now supported on the Xbox One with a 1080p or 1440p resolution. As HDMI 2.1 devices arrive on the market, 120Hz gaming is expected to continue growing in popularity, as HDMI 2.1 allows for gaming at 4k @ 120Hz.</a:t>
            </a:r>
          </a:p>
        </p:txBody>
      </p:sp>
    </p:spTree>
    <p:extLst>
      <p:ext uri="{BB962C8B-B14F-4D97-AF65-F5344CB8AC3E}">
        <p14:creationId xmlns:p14="http://schemas.microsoft.com/office/powerpoint/2010/main" val="370756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86408" y="416456"/>
            <a:ext cx="5971592" cy="646331"/>
          </a:xfrm>
          <a:prstGeom prst="rect">
            <a:avLst/>
          </a:prstGeom>
          <a:noFill/>
        </p:spPr>
        <p:txBody>
          <a:bodyPr wrap="square" rtlCol="0">
            <a:spAutoFit/>
          </a:bodyPr>
          <a:lstStyle/>
          <a:p>
            <a:r>
              <a:rPr lang="en-US" sz="3600" b="1" dirty="0"/>
              <a:t>Refresh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02434" y="1112861"/>
            <a:ext cx="7651102" cy="1200329"/>
          </a:xfrm>
          <a:prstGeom prst="rect">
            <a:avLst/>
          </a:prstGeom>
          <a:noFill/>
        </p:spPr>
        <p:txBody>
          <a:bodyPr wrap="square" rtlCol="0">
            <a:spAutoFit/>
          </a:bodyPr>
          <a:lstStyle/>
          <a:p>
            <a:pPr fontAlgn="base"/>
            <a:r>
              <a:rPr lang="en-US" dirty="0"/>
              <a:t>For most people, there is little benefit to upgrading to a TV with a 120Hz refresh rate. Unless you have 120 fps content, there is very little difference between a 60Hz and a 120Hz TV, unless you enjoy the Soap Opera Effect, where the missing frames are interpolated to make 24 or 60Hz content look like it is 120Hz.</a:t>
            </a:r>
          </a:p>
        </p:txBody>
      </p:sp>
      <p:sp>
        <p:nvSpPr>
          <p:cNvPr id="15" name="Rectangle 14">
            <a:extLst>
              <a:ext uri="{FF2B5EF4-FFF2-40B4-BE49-F238E27FC236}">
                <a16:creationId xmlns:a16="http://schemas.microsoft.com/office/drawing/2014/main" id="{21B962FB-9E70-49FF-B5C4-EFDD7364E89B}"/>
              </a:ext>
            </a:extLst>
          </p:cNvPr>
          <p:cNvSpPr/>
          <p:nvPr/>
        </p:nvSpPr>
        <p:spPr>
          <a:xfrm>
            <a:off x="802434" y="2422805"/>
            <a:ext cx="7473820" cy="1754326"/>
          </a:xfrm>
          <a:prstGeom prst="rect">
            <a:avLst/>
          </a:prstGeom>
        </p:spPr>
        <p:txBody>
          <a:bodyPr wrap="square">
            <a:spAutoFit/>
          </a:bodyPr>
          <a:lstStyle/>
          <a:p>
            <a:r>
              <a:rPr lang="en-US" dirty="0">
                <a:latin typeface="Open Sans"/>
              </a:rPr>
              <a:t>The exception to this is gaming. As gaming can generate content on the fly, it can easily scale to any refresh rate (assuming your PC can keep up). 120Hz gaming is growing rapidly in popularity and is now supported on the Xbox One with a 1080p or 1440p resolution. As HDMI 2.1 devices arrive on the market, 120Hz gaming is expected to continue growing in popularity, as HDMI 2.1 allows for gaming at 4k @ 120Hz.</a:t>
            </a:r>
            <a:endParaRPr lang="en-US" dirty="0"/>
          </a:p>
        </p:txBody>
      </p:sp>
    </p:spTree>
    <p:extLst>
      <p:ext uri="{BB962C8B-B14F-4D97-AF65-F5344CB8AC3E}">
        <p14:creationId xmlns:p14="http://schemas.microsoft.com/office/powerpoint/2010/main" val="2058298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178891"/>
            <a:ext cx="5971592" cy="646331"/>
          </a:xfrm>
          <a:prstGeom prst="rect">
            <a:avLst/>
          </a:prstGeom>
          <a:noFill/>
        </p:spPr>
        <p:txBody>
          <a:bodyPr wrap="square" rtlCol="0">
            <a:spAutoFit/>
          </a:bodyPr>
          <a:lstStyle/>
          <a:p>
            <a:r>
              <a:rPr lang="en-US" sz="3600" b="1" dirty="0"/>
              <a:t>Frame rate</a:t>
            </a:r>
          </a:p>
        </p:txBody>
      </p:sp>
      <p:sp>
        <p:nvSpPr>
          <p:cNvPr id="3" name="TextBox 2">
            <a:extLst>
              <a:ext uri="{FF2B5EF4-FFF2-40B4-BE49-F238E27FC236}">
                <a16:creationId xmlns:a16="http://schemas.microsoft.com/office/drawing/2014/main" id="{0D17B674-06AA-40A3-9677-E96ABBCE85AF}"/>
              </a:ext>
            </a:extLst>
          </p:cNvPr>
          <p:cNvSpPr txBox="1"/>
          <p:nvPr/>
        </p:nvSpPr>
        <p:spPr>
          <a:xfrm>
            <a:off x="802434" y="825222"/>
            <a:ext cx="7651102" cy="1477328"/>
          </a:xfrm>
          <a:prstGeom prst="rect">
            <a:avLst/>
          </a:prstGeom>
          <a:noFill/>
        </p:spPr>
        <p:txBody>
          <a:bodyPr wrap="square" rtlCol="0">
            <a:spAutoFit/>
          </a:bodyPr>
          <a:lstStyle/>
          <a:p>
            <a:pPr fontAlgn="base"/>
            <a:r>
              <a:rPr lang="en-US" b="1" dirty="0"/>
              <a:t>Frame rate</a:t>
            </a:r>
            <a:r>
              <a:rPr lang="en-US" dirty="0"/>
              <a:t> (expressed in </a:t>
            </a:r>
            <a:r>
              <a:rPr lang="en-US" b="1" dirty="0"/>
              <a:t>frames per second</a:t>
            </a:r>
            <a:r>
              <a:rPr lang="en-US" dirty="0"/>
              <a:t> or </a:t>
            </a:r>
            <a:r>
              <a:rPr lang="en-US" b="1" dirty="0"/>
              <a:t>FPS</a:t>
            </a:r>
            <a:r>
              <a:rPr lang="en-US" dirty="0"/>
              <a:t>) is the frequency (rate) at which consecutive images called frames appear on a display. The term applies equally to film and video cameras, computer graphics, and motion capture systems. Frame rate may also be called the </a:t>
            </a:r>
            <a:r>
              <a:rPr lang="en-US" b="1" dirty="0"/>
              <a:t>frame frequency and</a:t>
            </a:r>
            <a:r>
              <a:rPr lang="en-US" dirty="0"/>
              <a:t> be expressed in hertz..</a:t>
            </a:r>
          </a:p>
        </p:txBody>
      </p:sp>
    </p:spTree>
    <p:extLst>
      <p:ext uri="{BB962C8B-B14F-4D97-AF65-F5344CB8AC3E}">
        <p14:creationId xmlns:p14="http://schemas.microsoft.com/office/powerpoint/2010/main" val="45064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06489" y="189470"/>
            <a:ext cx="5971592" cy="646331"/>
          </a:xfrm>
          <a:prstGeom prst="rect">
            <a:avLst/>
          </a:prstGeom>
          <a:noFill/>
        </p:spPr>
        <p:txBody>
          <a:bodyPr wrap="square" rtlCol="0">
            <a:spAutoFit/>
          </a:bodyPr>
          <a:lstStyle/>
          <a:p>
            <a:r>
              <a:rPr lang="en-US" sz="3600" b="1" dirty="0"/>
              <a:t>Frame rate</a:t>
            </a:r>
          </a:p>
        </p:txBody>
      </p:sp>
      <p:sp>
        <p:nvSpPr>
          <p:cNvPr id="4" name="TextBox 3">
            <a:extLst>
              <a:ext uri="{FF2B5EF4-FFF2-40B4-BE49-F238E27FC236}">
                <a16:creationId xmlns:a16="http://schemas.microsoft.com/office/drawing/2014/main" id="{C903625E-7F4B-4E0A-ABE4-2CAE17448D59}"/>
              </a:ext>
            </a:extLst>
          </p:cNvPr>
          <p:cNvSpPr txBox="1"/>
          <p:nvPr/>
        </p:nvSpPr>
        <p:spPr>
          <a:xfrm>
            <a:off x="606489" y="835801"/>
            <a:ext cx="7865707" cy="5416868"/>
          </a:xfrm>
          <a:prstGeom prst="rect">
            <a:avLst/>
          </a:prstGeom>
          <a:noFill/>
        </p:spPr>
        <p:txBody>
          <a:bodyPr wrap="square" rtlCol="0">
            <a:spAutoFit/>
          </a:bodyPr>
          <a:lstStyle/>
          <a:p>
            <a:pPr>
              <a:spcBef>
                <a:spcPts val="1200"/>
              </a:spcBef>
            </a:pPr>
            <a:r>
              <a:rPr lang="en-US" dirty="0"/>
              <a:t>The temporal sensitivity and resolution of human vision varies depending on the type and characteristics of visual stimulus, and it differs between individuals. </a:t>
            </a:r>
          </a:p>
          <a:p>
            <a:pPr>
              <a:spcBef>
                <a:spcPts val="1200"/>
              </a:spcBef>
            </a:pPr>
            <a:r>
              <a:rPr lang="en-US" dirty="0"/>
              <a:t>The human visual system can process 10 to 12 images per second and perceive them individually, while higher rates are perceived as motion. Modulated light (such as a computer display) is perceived as stable by the majority of participants in studies when the rate is higher than 50 Hz. </a:t>
            </a:r>
          </a:p>
          <a:p>
            <a:pPr>
              <a:spcBef>
                <a:spcPts val="1200"/>
              </a:spcBef>
            </a:pPr>
            <a:r>
              <a:rPr lang="en-US" dirty="0"/>
              <a:t>This perception of modulated light as steady is known as the flicker fusion threshold. </a:t>
            </a:r>
          </a:p>
          <a:p>
            <a:pPr>
              <a:spcBef>
                <a:spcPts val="1200"/>
              </a:spcBef>
            </a:pPr>
            <a:r>
              <a:rPr lang="en-US" dirty="0"/>
              <a:t>However, when the modulated light is non-uniform and contains an image, the flicker fusion threshold can be much higher, in the hundreds of hertz. With regard to image recognition, people have been found to recognize a specific image in an unbroken series of different images, each of which lasts as little as 13 </a:t>
            </a:r>
            <a:r>
              <a:rPr lang="en-US" dirty="0" err="1"/>
              <a:t>ms.</a:t>
            </a:r>
            <a:endParaRPr lang="en-US" dirty="0"/>
          </a:p>
          <a:p>
            <a:pPr>
              <a:spcBef>
                <a:spcPts val="1200"/>
              </a:spcBef>
            </a:pPr>
            <a:r>
              <a:rPr lang="en-US" dirty="0"/>
              <a:t> </a:t>
            </a:r>
            <a:r>
              <a:rPr lang="en-US" dirty="0">
                <a:hlinkClick r:id="rId3" tooltip="Persistence of vision"/>
              </a:rPr>
              <a:t>Persistence of vision</a:t>
            </a:r>
            <a:r>
              <a:rPr lang="en-US" dirty="0"/>
              <a:t> sometimes accounts for very short single-millisecond visual stimulus having a perceived duration of between 100 </a:t>
            </a:r>
            <a:r>
              <a:rPr lang="en-US" dirty="0" err="1"/>
              <a:t>ms</a:t>
            </a:r>
            <a:r>
              <a:rPr lang="en-US" dirty="0"/>
              <a:t> and 400 </a:t>
            </a:r>
            <a:r>
              <a:rPr lang="en-US" dirty="0" err="1"/>
              <a:t>ms.</a:t>
            </a:r>
            <a:r>
              <a:rPr lang="en-US" dirty="0"/>
              <a:t> Multiple stimuli that are very short are sometimes perceived as a single stimulus, such as a 10 </a:t>
            </a:r>
            <a:r>
              <a:rPr lang="en-US" dirty="0" err="1"/>
              <a:t>ms</a:t>
            </a:r>
            <a:r>
              <a:rPr lang="en-US" dirty="0"/>
              <a:t> green flash of light immediately followed by a 10 </a:t>
            </a:r>
            <a:r>
              <a:rPr lang="en-US" dirty="0" err="1"/>
              <a:t>ms</a:t>
            </a:r>
            <a:r>
              <a:rPr lang="en-US" dirty="0"/>
              <a:t> red flash of light perceived as a single yellow flash of light.</a:t>
            </a:r>
          </a:p>
        </p:txBody>
      </p:sp>
    </p:spTree>
    <p:extLst>
      <p:ext uri="{BB962C8B-B14F-4D97-AF65-F5344CB8AC3E}">
        <p14:creationId xmlns:p14="http://schemas.microsoft.com/office/powerpoint/2010/main" val="1705338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06489" y="189470"/>
            <a:ext cx="5971592" cy="646331"/>
          </a:xfrm>
          <a:prstGeom prst="rect">
            <a:avLst/>
          </a:prstGeom>
          <a:noFill/>
        </p:spPr>
        <p:txBody>
          <a:bodyPr wrap="square" rtlCol="0">
            <a:spAutoFit/>
          </a:bodyPr>
          <a:lstStyle/>
          <a:p>
            <a:r>
              <a:rPr lang="en-US" sz="3600" b="1" dirty="0"/>
              <a:t>Frame rate</a:t>
            </a:r>
          </a:p>
        </p:txBody>
      </p:sp>
      <p:pic>
        <p:nvPicPr>
          <p:cNvPr id="3" name="Online Media 2" title="The History of Frame Rate for Film">
            <a:hlinkClick r:id="" action="ppaction://media"/>
            <a:extLst>
              <a:ext uri="{FF2B5EF4-FFF2-40B4-BE49-F238E27FC236}">
                <a16:creationId xmlns:a16="http://schemas.microsoft.com/office/drawing/2014/main" id="{62465D17-2B2C-4276-8A74-3318345F7088}"/>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5739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1" y="6015502"/>
            <a:ext cx="8157155" cy="725487"/>
          </a:xfrm>
          <a:prstGeom prst="rect">
            <a:avLst/>
          </a:prstGeom>
        </p:spPr>
      </p:pic>
      <p:pic>
        <p:nvPicPr>
          <p:cNvPr id="2050" name="Picture 2">
            <a:extLst>
              <a:ext uri="{FF2B5EF4-FFF2-40B4-BE49-F238E27FC236}">
                <a16:creationId xmlns:a16="http://schemas.microsoft.com/office/drawing/2014/main" id="{7ED8293A-42B7-41D0-8999-292575C54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9" y="1871566"/>
            <a:ext cx="35623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EACA7B9-66BD-4E4F-9630-DA2BC2101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320" y="2343150"/>
            <a:ext cx="3886200" cy="2171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BCB35A-6C00-45B1-BCC8-81520A919F40}"/>
              </a:ext>
            </a:extLst>
          </p:cNvPr>
          <p:cNvSpPr txBox="1"/>
          <p:nvPr/>
        </p:nvSpPr>
        <p:spPr>
          <a:xfrm>
            <a:off x="923731" y="1222310"/>
            <a:ext cx="7623110" cy="369332"/>
          </a:xfrm>
          <a:prstGeom prst="rect">
            <a:avLst/>
          </a:prstGeom>
          <a:noFill/>
        </p:spPr>
        <p:txBody>
          <a:bodyPr wrap="square" rtlCol="0">
            <a:spAutoFit/>
          </a:bodyPr>
          <a:lstStyle/>
          <a:p>
            <a:r>
              <a:rPr lang="en-US"/>
              <a:t>Images using the same diagonal size:</a:t>
            </a:r>
            <a:endParaRPr lang="en-US" dirty="0"/>
          </a:p>
        </p:txBody>
      </p:sp>
      <p:sp>
        <p:nvSpPr>
          <p:cNvPr id="8" name="TextBox 7">
            <a:extLst>
              <a:ext uri="{FF2B5EF4-FFF2-40B4-BE49-F238E27FC236}">
                <a16:creationId xmlns:a16="http://schemas.microsoft.com/office/drawing/2014/main" id="{B0802D16-C14B-42F0-BB1D-CB157ACC3954}"/>
              </a:ext>
            </a:extLst>
          </p:cNvPr>
          <p:cNvSpPr txBox="1"/>
          <p:nvPr/>
        </p:nvSpPr>
        <p:spPr>
          <a:xfrm>
            <a:off x="2453953" y="4818490"/>
            <a:ext cx="485192" cy="369332"/>
          </a:xfrm>
          <a:prstGeom prst="rect">
            <a:avLst/>
          </a:prstGeom>
          <a:noFill/>
        </p:spPr>
        <p:txBody>
          <a:bodyPr wrap="square" rtlCol="0">
            <a:spAutoFit/>
          </a:bodyPr>
          <a:lstStyle/>
          <a:p>
            <a:r>
              <a:rPr lang="en-US" dirty="0"/>
              <a:t>4:3</a:t>
            </a:r>
          </a:p>
        </p:txBody>
      </p:sp>
      <p:sp>
        <p:nvSpPr>
          <p:cNvPr id="9" name="TextBox 8">
            <a:extLst>
              <a:ext uri="{FF2B5EF4-FFF2-40B4-BE49-F238E27FC236}">
                <a16:creationId xmlns:a16="http://schemas.microsoft.com/office/drawing/2014/main" id="{48FA3D13-AB22-4F1B-8C4F-C476F486F69E}"/>
              </a:ext>
            </a:extLst>
          </p:cNvPr>
          <p:cNvSpPr txBox="1"/>
          <p:nvPr/>
        </p:nvSpPr>
        <p:spPr>
          <a:xfrm>
            <a:off x="6988629" y="4818490"/>
            <a:ext cx="1212979" cy="369332"/>
          </a:xfrm>
          <a:prstGeom prst="rect">
            <a:avLst/>
          </a:prstGeom>
          <a:noFill/>
        </p:spPr>
        <p:txBody>
          <a:bodyPr wrap="square" rtlCol="0">
            <a:spAutoFit/>
          </a:bodyPr>
          <a:lstStyle/>
          <a:p>
            <a:r>
              <a:rPr lang="en-US" dirty="0"/>
              <a:t>16:9</a:t>
            </a:r>
          </a:p>
        </p:txBody>
      </p:sp>
    </p:spTree>
    <p:extLst>
      <p:ext uri="{BB962C8B-B14F-4D97-AF65-F5344CB8AC3E}">
        <p14:creationId xmlns:p14="http://schemas.microsoft.com/office/powerpoint/2010/main" val="282224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606489" y="189470"/>
            <a:ext cx="5971592" cy="646331"/>
          </a:xfrm>
          <a:prstGeom prst="rect">
            <a:avLst/>
          </a:prstGeom>
          <a:noFill/>
        </p:spPr>
        <p:txBody>
          <a:bodyPr wrap="square" rtlCol="0">
            <a:spAutoFit/>
          </a:bodyPr>
          <a:lstStyle/>
          <a:p>
            <a:r>
              <a:rPr lang="en-US" sz="3600" b="1" dirty="0"/>
              <a:t>Frame rate</a:t>
            </a:r>
          </a:p>
        </p:txBody>
      </p:sp>
      <p:pic>
        <p:nvPicPr>
          <p:cNvPr id="4" name="Online Media 3" title="Is Your Monitor FAST Enough? - Refresh Rates">
            <a:hlinkClick r:id="" action="ppaction://media"/>
            <a:extLst>
              <a:ext uri="{FF2B5EF4-FFF2-40B4-BE49-F238E27FC236}">
                <a16:creationId xmlns:a16="http://schemas.microsoft.com/office/drawing/2014/main" id="{B537E140-FC70-47B3-8A88-2E7B6BC10CE4}"/>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8817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Refresh rate</a:t>
            </a:r>
          </a:p>
        </p:txBody>
      </p:sp>
      <p:pic>
        <p:nvPicPr>
          <p:cNvPr id="4" name="Online Media 3" title="60Hz vs 120Hz LED TV in Slow Motion">
            <a:hlinkClick r:id="" action="ppaction://media"/>
            <a:extLst>
              <a:ext uri="{FF2B5EF4-FFF2-40B4-BE49-F238E27FC236}">
                <a16:creationId xmlns:a16="http://schemas.microsoft.com/office/drawing/2014/main" id="{74FC31E8-A7DA-4540-8B20-FFAA9F1A5059}"/>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3113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Refresh rate</a:t>
            </a:r>
          </a:p>
        </p:txBody>
      </p:sp>
      <p:pic>
        <p:nvPicPr>
          <p:cNvPr id="3" name="Online Media 2" title="Frame Rate and Refresh Rate Explained">
            <a:hlinkClick r:id="" action="ppaction://media"/>
            <a:extLst>
              <a:ext uri="{FF2B5EF4-FFF2-40B4-BE49-F238E27FC236}">
                <a16:creationId xmlns:a16="http://schemas.microsoft.com/office/drawing/2014/main" id="{AF2C91DD-76B1-49E4-BB89-01180495A931}"/>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6473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sp>
        <p:nvSpPr>
          <p:cNvPr id="2" name="TextBox 1">
            <a:extLst>
              <a:ext uri="{FF2B5EF4-FFF2-40B4-BE49-F238E27FC236}">
                <a16:creationId xmlns:a16="http://schemas.microsoft.com/office/drawing/2014/main" id="{369742DF-AE6F-4FC6-A79E-7639AD9BB4DB}"/>
              </a:ext>
            </a:extLst>
          </p:cNvPr>
          <p:cNvSpPr txBox="1"/>
          <p:nvPr/>
        </p:nvSpPr>
        <p:spPr>
          <a:xfrm>
            <a:off x="802434" y="466530"/>
            <a:ext cx="5971592" cy="646331"/>
          </a:xfrm>
          <a:prstGeom prst="rect">
            <a:avLst/>
          </a:prstGeom>
          <a:noFill/>
        </p:spPr>
        <p:txBody>
          <a:bodyPr wrap="square" rtlCol="0">
            <a:spAutoFit/>
          </a:bodyPr>
          <a:lstStyle/>
          <a:p>
            <a:r>
              <a:rPr lang="en-US" sz="3600" b="1" dirty="0"/>
              <a:t>HDR (High Dynamic Range)</a:t>
            </a:r>
          </a:p>
        </p:txBody>
      </p:sp>
      <p:pic>
        <p:nvPicPr>
          <p:cNvPr id="3" name="Online Media 2" title="HDR Standards Explained - HDR10, Dolby Vision, HLG">
            <a:hlinkClick r:id="" action="ppaction://media"/>
            <a:extLst>
              <a:ext uri="{FF2B5EF4-FFF2-40B4-BE49-F238E27FC236}">
                <a16:creationId xmlns:a16="http://schemas.microsoft.com/office/drawing/2014/main" id="{E364B26B-F872-4FDA-890F-8B9034CAA9E1}"/>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329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pic>
        <p:nvPicPr>
          <p:cNvPr id="6" name="Online Media 5" title="TV Buying Guide 2020 - HDR 4K TVs, OLED, LCD/LED, IPS, VA Screens">
            <a:hlinkClick r:id="" action="ppaction://media"/>
            <a:extLst>
              <a:ext uri="{FF2B5EF4-FFF2-40B4-BE49-F238E27FC236}">
                <a16:creationId xmlns:a16="http://schemas.microsoft.com/office/drawing/2014/main" id="{E0EFFBD6-40BC-480F-9A34-69C799E89F38}"/>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86370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1" y="6015502"/>
            <a:ext cx="8157155" cy="725487"/>
          </a:xfrm>
          <a:prstGeom prst="rect">
            <a:avLst/>
          </a:prstGeom>
        </p:spPr>
      </p:pic>
      <p:sp>
        <p:nvSpPr>
          <p:cNvPr id="7" name="TextBox 6">
            <a:extLst>
              <a:ext uri="{FF2B5EF4-FFF2-40B4-BE49-F238E27FC236}">
                <a16:creationId xmlns:a16="http://schemas.microsoft.com/office/drawing/2014/main" id="{C4BCB35A-6C00-45B1-BCC8-81520A919F40}"/>
              </a:ext>
            </a:extLst>
          </p:cNvPr>
          <p:cNvSpPr txBox="1"/>
          <p:nvPr/>
        </p:nvSpPr>
        <p:spPr>
          <a:xfrm>
            <a:off x="923731" y="1222310"/>
            <a:ext cx="7623110" cy="369332"/>
          </a:xfrm>
          <a:prstGeom prst="rect">
            <a:avLst/>
          </a:prstGeom>
          <a:noFill/>
        </p:spPr>
        <p:txBody>
          <a:bodyPr wrap="square" rtlCol="0">
            <a:spAutoFit/>
          </a:bodyPr>
          <a:lstStyle/>
          <a:p>
            <a:r>
              <a:rPr lang="en-US" dirty="0"/>
              <a:t>Images using the same area / same number of pixels:</a:t>
            </a:r>
          </a:p>
        </p:txBody>
      </p:sp>
      <p:sp>
        <p:nvSpPr>
          <p:cNvPr id="8" name="TextBox 7">
            <a:extLst>
              <a:ext uri="{FF2B5EF4-FFF2-40B4-BE49-F238E27FC236}">
                <a16:creationId xmlns:a16="http://schemas.microsoft.com/office/drawing/2014/main" id="{B0802D16-C14B-42F0-BB1D-CB157ACC3954}"/>
              </a:ext>
            </a:extLst>
          </p:cNvPr>
          <p:cNvSpPr txBox="1"/>
          <p:nvPr/>
        </p:nvSpPr>
        <p:spPr>
          <a:xfrm>
            <a:off x="2453953" y="4818490"/>
            <a:ext cx="485192" cy="369332"/>
          </a:xfrm>
          <a:prstGeom prst="rect">
            <a:avLst/>
          </a:prstGeom>
          <a:noFill/>
        </p:spPr>
        <p:txBody>
          <a:bodyPr wrap="square" rtlCol="0">
            <a:spAutoFit/>
          </a:bodyPr>
          <a:lstStyle/>
          <a:p>
            <a:r>
              <a:rPr lang="en-US" dirty="0"/>
              <a:t>4:3</a:t>
            </a:r>
          </a:p>
        </p:txBody>
      </p:sp>
      <p:sp>
        <p:nvSpPr>
          <p:cNvPr id="9" name="TextBox 8">
            <a:extLst>
              <a:ext uri="{FF2B5EF4-FFF2-40B4-BE49-F238E27FC236}">
                <a16:creationId xmlns:a16="http://schemas.microsoft.com/office/drawing/2014/main" id="{48FA3D13-AB22-4F1B-8C4F-C476F486F69E}"/>
              </a:ext>
            </a:extLst>
          </p:cNvPr>
          <p:cNvSpPr txBox="1"/>
          <p:nvPr/>
        </p:nvSpPr>
        <p:spPr>
          <a:xfrm>
            <a:off x="6428792" y="4813053"/>
            <a:ext cx="1212979" cy="369332"/>
          </a:xfrm>
          <a:prstGeom prst="rect">
            <a:avLst/>
          </a:prstGeom>
          <a:noFill/>
        </p:spPr>
        <p:txBody>
          <a:bodyPr wrap="square" rtlCol="0">
            <a:spAutoFit/>
          </a:bodyPr>
          <a:lstStyle/>
          <a:p>
            <a:r>
              <a:rPr lang="en-US" dirty="0"/>
              <a:t>16:9</a:t>
            </a:r>
          </a:p>
        </p:txBody>
      </p:sp>
      <p:pic>
        <p:nvPicPr>
          <p:cNvPr id="6146" name="Picture 2">
            <a:extLst>
              <a:ext uri="{FF2B5EF4-FFF2-40B4-BE49-F238E27FC236}">
                <a16:creationId xmlns:a16="http://schemas.microsoft.com/office/drawing/2014/main" id="{870A0311-2B47-42D0-A3B9-267E1170A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438" y="2139563"/>
            <a:ext cx="3101942" cy="23237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E9FAAF52-A3CA-4DB5-A6DE-E40FF65BB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99931"/>
            <a:ext cx="3311493" cy="186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3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1" y="6015502"/>
            <a:ext cx="8157155" cy="725487"/>
          </a:xfrm>
          <a:prstGeom prst="rect">
            <a:avLst/>
          </a:prstGeom>
        </p:spPr>
      </p:pic>
      <p:sp>
        <p:nvSpPr>
          <p:cNvPr id="7" name="TextBox 6">
            <a:extLst>
              <a:ext uri="{FF2B5EF4-FFF2-40B4-BE49-F238E27FC236}">
                <a16:creationId xmlns:a16="http://schemas.microsoft.com/office/drawing/2014/main" id="{C4BCB35A-6C00-45B1-BCC8-81520A919F40}"/>
              </a:ext>
            </a:extLst>
          </p:cNvPr>
          <p:cNvSpPr txBox="1"/>
          <p:nvPr/>
        </p:nvSpPr>
        <p:spPr>
          <a:xfrm>
            <a:off x="923731" y="1222310"/>
            <a:ext cx="7623110" cy="369332"/>
          </a:xfrm>
          <a:prstGeom prst="rect">
            <a:avLst/>
          </a:prstGeom>
          <a:noFill/>
        </p:spPr>
        <p:txBody>
          <a:bodyPr wrap="square" rtlCol="0">
            <a:spAutoFit/>
          </a:bodyPr>
          <a:lstStyle/>
          <a:p>
            <a:r>
              <a:rPr lang="en-US" dirty="0"/>
              <a:t>Images using the same height / same vertical size:</a:t>
            </a:r>
          </a:p>
        </p:txBody>
      </p:sp>
      <p:sp>
        <p:nvSpPr>
          <p:cNvPr id="8" name="TextBox 7">
            <a:extLst>
              <a:ext uri="{FF2B5EF4-FFF2-40B4-BE49-F238E27FC236}">
                <a16:creationId xmlns:a16="http://schemas.microsoft.com/office/drawing/2014/main" id="{B0802D16-C14B-42F0-BB1D-CB157ACC3954}"/>
              </a:ext>
            </a:extLst>
          </p:cNvPr>
          <p:cNvSpPr txBox="1"/>
          <p:nvPr/>
        </p:nvSpPr>
        <p:spPr>
          <a:xfrm>
            <a:off x="2453953" y="4818490"/>
            <a:ext cx="485192" cy="369332"/>
          </a:xfrm>
          <a:prstGeom prst="rect">
            <a:avLst/>
          </a:prstGeom>
          <a:noFill/>
        </p:spPr>
        <p:txBody>
          <a:bodyPr wrap="square" rtlCol="0">
            <a:spAutoFit/>
          </a:bodyPr>
          <a:lstStyle/>
          <a:p>
            <a:r>
              <a:rPr lang="en-US" dirty="0"/>
              <a:t>4:3</a:t>
            </a:r>
          </a:p>
        </p:txBody>
      </p:sp>
      <p:sp>
        <p:nvSpPr>
          <p:cNvPr id="9" name="TextBox 8">
            <a:extLst>
              <a:ext uri="{FF2B5EF4-FFF2-40B4-BE49-F238E27FC236}">
                <a16:creationId xmlns:a16="http://schemas.microsoft.com/office/drawing/2014/main" id="{48FA3D13-AB22-4F1B-8C4F-C476F486F69E}"/>
              </a:ext>
            </a:extLst>
          </p:cNvPr>
          <p:cNvSpPr txBox="1"/>
          <p:nvPr/>
        </p:nvSpPr>
        <p:spPr>
          <a:xfrm>
            <a:off x="6428792" y="4813053"/>
            <a:ext cx="1212979" cy="369332"/>
          </a:xfrm>
          <a:prstGeom prst="rect">
            <a:avLst/>
          </a:prstGeom>
          <a:noFill/>
        </p:spPr>
        <p:txBody>
          <a:bodyPr wrap="square" rtlCol="0">
            <a:spAutoFit/>
          </a:bodyPr>
          <a:lstStyle/>
          <a:p>
            <a:r>
              <a:rPr lang="en-US" dirty="0"/>
              <a:t>16:9</a:t>
            </a:r>
          </a:p>
        </p:txBody>
      </p:sp>
      <p:pic>
        <p:nvPicPr>
          <p:cNvPr id="7170" name="Picture 2">
            <a:extLst>
              <a:ext uri="{FF2B5EF4-FFF2-40B4-BE49-F238E27FC236}">
                <a16:creationId xmlns:a16="http://schemas.microsoft.com/office/drawing/2014/main" id="{288871ED-87E1-4234-9A5C-BE4E4356E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20" y="2473402"/>
            <a:ext cx="2995127" cy="22463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F0D6EC7-59FD-44C0-B82C-F7E4DC6C4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010" y="2473402"/>
            <a:ext cx="4007564" cy="224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7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pic>
        <p:nvPicPr>
          <p:cNvPr id="3" name="Online Media 2" title="Understanding Aspect Ratio &amp; Resolution">
            <a:hlinkClick r:id="" action="ppaction://media"/>
            <a:extLst>
              <a:ext uri="{FF2B5EF4-FFF2-40B4-BE49-F238E27FC236}">
                <a16:creationId xmlns:a16="http://schemas.microsoft.com/office/drawing/2014/main" id="{5F06D111-BC3F-4F75-BF16-4829E5E4BA43}"/>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35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2"/>
          <a:stretch>
            <a:fillRect/>
          </a:stretch>
        </p:blipFill>
        <p:spPr>
          <a:xfrm>
            <a:off x="493421" y="6015502"/>
            <a:ext cx="8157155" cy="725487"/>
          </a:xfrm>
          <a:prstGeom prst="rect">
            <a:avLst/>
          </a:prstGeom>
        </p:spPr>
      </p:pic>
      <p:sp>
        <p:nvSpPr>
          <p:cNvPr id="7" name="TextBox 6">
            <a:extLst>
              <a:ext uri="{FF2B5EF4-FFF2-40B4-BE49-F238E27FC236}">
                <a16:creationId xmlns:a16="http://schemas.microsoft.com/office/drawing/2014/main" id="{C4BCB35A-6C00-45B1-BCC8-81520A919F40}"/>
              </a:ext>
            </a:extLst>
          </p:cNvPr>
          <p:cNvSpPr txBox="1"/>
          <p:nvPr/>
        </p:nvSpPr>
        <p:spPr>
          <a:xfrm>
            <a:off x="923731" y="1222310"/>
            <a:ext cx="7623110" cy="369332"/>
          </a:xfrm>
          <a:prstGeom prst="rect">
            <a:avLst/>
          </a:prstGeom>
          <a:noFill/>
        </p:spPr>
        <p:txBody>
          <a:bodyPr wrap="square" rtlCol="0">
            <a:spAutoFit/>
          </a:bodyPr>
          <a:lstStyle/>
          <a:p>
            <a:r>
              <a:rPr lang="en-US"/>
              <a:t>Images using the same width/ same horizontal size:</a:t>
            </a:r>
            <a:endParaRPr lang="en-US" dirty="0"/>
          </a:p>
        </p:txBody>
      </p:sp>
      <p:sp>
        <p:nvSpPr>
          <p:cNvPr id="8" name="TextBox 7">
            <a:extLst>
              <a:ext uri="{FF2B5EF4-FFF2-40B4-BE49-F238E27FC236}">
                <a16:creationId xmlns:a16="http://schemas.microsoft.com/office/drawing/2014/main" id="{B0802D16-C14B-42F0-BB1D-CB157ACC3954}"/>
              </a:ext>
            </a:extLst>
          </p:cNvPr>
          <p:cNvSpPr txBox="1"/>
          <p:nvPr/>
        </p:nvSpPr>
        <p:spPr>
          <a:xfrm>
            <a:off x="2453953" y="4818490"/>
            <a:ext cx="485192" cy="369332"/>
          </a:xfrm>
          <a:prstGeom prst="rect">
            <a:avLst/>
          </a:prstGeom>
          <a:noFill/>
        </p:spPr>
        <p:txBody>
          <a:bodyPr wrap="square" rtlCol="0">
            <a:spAutoFit/>
          </a:bodyPr>
          <a:lstStyle/>
          <a:p>
            <a:r>
              <a:rPr lang="en-US" dirty="0"/>
              <a:t>4:3</a:t>
            </a:r>
          </a:p>
        </p:txBody>
      </p:sp>
      <p:sp>
        <p:nvSpPr>
          <p:cNvPr id="9" name="TextBox 8">
            <a:extLst>
              <a:ext uri="{FF2B5EF4-FFF2-40B4-BE49-F238E27FC236}">
                <a16:creationId xmlns:a16="http://schemas.microsoft.com/office/drawing/2014/main" id="{48FA3D13-AB22-4F1B-8C4F-C476F486F69E}"/>
              </a:ext>
            </a:extLst>
          </p:cNvPr>
          <p:cNvSpPr txBox="1"/>
          <p:nvPr/>
        </p:nvSpPr>
        <p:spPr>
          <a:xfrm>
            <a:off x="6428792" y="4813053"/>
            <a:ext cx="1212979" cy="369332"/>
          </a:xfrm>
          <a:prstGeom prst="rect">
            <a:avLst/>
          </a:prstGeom>
          <a:noFill/>
        </p:spPr>
        <p:txBody>
          <a:bodyPr wrap="square" rtlCol="0">
            <a:spAutoFit/>
          </a:bodyPr>
          <a:lstStyle/>
          <a:p>
            <a:r>
              <a:rPr lang="en-US" dirty="0"/>
              <a:t>16:9</a:t>
            </a:r>
          </a:p>
        </p:txBody>
      </p:sp>
      <p:pic>
        <p:nvPicPr>
          <p:cNvPr id="8194" name="Picture 2">
            <a:extLst>
              <a:ext uri="{FF2B5EF4-FFF2-40B4-BE49-F238E27FC236}">
                <a16:creationId xmlns:a16="http://schemas.microsoft.com/office/drawing/2014/main" id="{C32999E6-0718-4200-916D-481769936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51" y="1904062"/>
            <a:ext cx="3560321" cy="26702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6AFFF836-16D2-4ADE-AAC5-AAE1F9720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299" y="2544778"/>
            <a:ext cx="35623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2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D1ECE1-AB15-4F08-BBAD-E0EA8EB2D4FB}"/>
              </a:ext>
            </a:extLst>
          </p:cNvPr>
          <p:cNvSpPr txBox="1"/>
          <p:nvPr/>
        </p:nvSpPr>
        <p:spPr>
          <a:xfrm>
            <a:off x="1073020" y="479754"/>
            <a:ext cx="6270171" cy="646331"/>
          </a:xfrm>
          <a:prstGeom prst="rect">
            <a:avLst/>
          </a:prstGeom>
          <a:noFill/>
        </p:spPr>
        <p:txBody>
          <a:bodyPr wrap="square" rtlCol="0">
            <a:spAutoFit/>
          </a:bodyPr>
          <a:lstStyle/>
          <a:p>
            <a:r>
              <a:rPr lang="en-US" sz="3600" b="1" dirty="0"/>
              <a:t>TV Aspect Ratios</a:t>
            </a:r>
          </a:p>
        </p:txBody>
      </p:sp>
      <p:pic>
        <p:nvPicPr>
          <p:cNvPr id="5" name="Εικόνα 5">
            <a:extLst>
              <a:ext uri="{FF2B5EF4-FFF2-40B4-BE49-F238E27FC236}">
                <a16:creationId xmlns:a16="http://schemas.microsoft.com/office/drawing/2014/main" id="{028EEE46-665E-494D-812B-B5EC55990B83}"/>
              </a:ext>
            </a:extLst>
          </p:cNvPr>
          <p:cNvPicPr>
            <a:picLocks noChangeAspect="1"/>
          </p:cNvPicPr>
          <p:nvPr/>
        </p:nvPicPr>
        <p:blipFill>
          <a:blip r:embed="rId3"/>
          <a:stretch>
            <a:fillRect/>
          </a:stretch>
        </p:blipFill>
        <p:spPr>
          <a:xfrm>
            <a:off x="493422" y="6041073"/>
            <a:ext cx="8157155" cy="725487"/>
          </a:xfrm>
          <a:prstGeom prst="rect">
            <a:avLst/>
          </a:prstGeom>
        </p:spPr>
      </p:pic>
      <p:pic>
        <p:nvPicPr>
          <p:cNvPr id="2" name="Online Media 1" title="The Changing Shape of Cinema: The History of Aspect Ratio">
            <a:hlinkClick r:id="" action="ppaction://media"/>
            <a:extLst>
              <a:ext uri="{FF2B5EF4-FFF2-40B4-BE49-F238E27FC236}">
                <a16:creationId xmlns:a16="http://schemas.microsoft.com/office/drawing/2014/main" id="{6786BA3A-F7FF-44A7-8675-41F4FCB7FA0F}"/>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6185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Θέμα του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cription of specs" id="{F7A50B8E-8308-4E3D-AE59-09E08C52C855}" vid="{6C8DD28D-CFC4-4D28-ACB9-E52EDD47B2E4}"/>
    </a:ext>
  </a:extLst>
</a:theme>
</file>

<file path=docProps/app.xml><?xml version="1.0" encoding="utf-8"?>
<Properties xmlns="http://schemas.openxmlformats.org/officeDocument/2006/extended-properties" xmlns:vt="http://schemas.openxmlformats.org/officeDocument/2006/docPropsVTypes">
  <Template>Presentation10</Template>
  <TotalTime>1</TotalTime>
  <Words>3267</Words>
  <Application>Microsoft Office PowerPoint</Application>
  <PresentationFormat>Προβολή στην οθόνη (4:3)</PresentationFormat>
  <Paragraphs>165</Paragraphs>
  <Slides>44</Slides>
  <Notes>0</Notes>
  <HiddenSlides>0</HiddenSlides>
  <MMClips>14</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44</vt:i4>
      </vt:variant>
    </vt:vector>
  </HeadingPairs>
  <TitlesOfParts>
    <vt:vector size="50" baseType="lpstr">
      <vt:lpstr>Arial</vt:lpstr>
      <vt:lpstr>Calibri</vt:lpstr>
      <vt:lpstr>Calibri Light</vt:lpstr>
      <vt:lpstr>Cambria Math</vt:lpstr>
      <vt:lpstr>Open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Kaliakatsos</dc:creator>
  <cp:lastModifiedBy>Yiannis Kaliakatsos</cp:lastModifiedBy>
  <cp:revision>1</cp:revision>
  <dcterms:created xsi:type="dcterms:W3CDTF">2020-12-03T07:30:19Z</dcterms:created>
  <dcterms:modified xsi:type="dcterms:W3CDTF">2020-12-03T07:32:03Z</dcterms:modified>
</cp:coreProperties>
</file>