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2" r:id="rId3"/>
    <p:sldId id="283" r:id="rId4"/>
    <p:sldId id="263" r:id="rId5"/>
    <p:sldId id="261" r:id="rId6"/>
    <p:sldId id="260" r:id="rId7"/>
    <p:sldId id="286" r:id="rId8"/>
    <p:sldId id="265" r:id="rId9"/>
    <p:sldId id="285" r:id="rId10"/>
    <p:sldId id="282" r:id="rId11"/>
    <p:sldId id="284" r:id="rId12"/>
    <p:sldId id="267" r:id="rId13"/>
    <p:sldId id="268" r:id="rId14"/>
    <p:sldId id="269" r:id="rId15"/>
    <p:sldId id="270" r:id="rId16"/>
    <p:sldId id="271" r:id="rId17"/>
    <p:sldId id="272" r:id="rId18"/>
    <p:sldId id="276" r:id="rId19"/>
    <p:sldId id="273" r:id="rId20"/>
    <p:sldId id="274" r:id="rId21"/>
    <p:sldId id="275" r:id="rId22"/>
    <p:sldId id="277" r:id="rId23"/>
    <p:sldId id="280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54" d="100"/>
          <a:sy n="154" d="100"/>
        </p:scale>
        <p:origin x="-378" y="412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9E1BC-E057-424D-AC41-4868342DAD0F}" type="datetimeFigureOut">
              <a:rPr lang="el-GR" smtClean="0"/>
              <a:pPr/>
              <a:t>14/3/2014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AF55D-B6FC-4BFC-979F-D922CA412C5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Relational_database&amp;usg=ALkJrhgX2LnrYs3jhprB-XzG74oamt2eTA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translate.googleusercontent.com/translate_c?depth=1&amp;hl=el&amp;prev=/search?q=%CE%BC%CE%B5%CF%84%CE%B1%CE%B4%CE%B5%CE%B4%CE%BF%CE%BC%CE%AD%CE%BD%CE%B1+%CF%83%CE%B5+dbms&amp;biw=1280&amp;bih=637&amp;rurl=translate.google.gr&amp;sl=en&amp;u=http://en.wikipedia.org/wiki/Database_catalog&amp;usg=ALkJrhiig7Mom3QyS6JCmfn44eCkPjl6OQ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20</a:t>
            </a:fld>
            <a:endParaRPr lang="el-G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i="1" dirty="0" smtClean="0"/>
              <a:t>Προσθέτω μία διευκρίνιση ότι πρόκειται για τελικό βαθμό μαθήματος τριτοβάθμιας εκπαίδευσης. Τότε δημιουργείται η πληροφορία  ότι  ο φοιτητής</a:t>
            </a:r>
            <a:r>
              <a:rPr lang="el-GR" i="1" baseline="0" dirty="0" smtClean="0"/>
              <a:t> πέρασε το μάθημα. Άραγε πήρε καλό βαθμό</a:t>
            </a:r>
            <a:r>
              <a:rPr lang="en-US" i="1" baseline="0" dirty="0" smtClean="0"/>
              <a:t>;</a:t>
            </a:r>
          </a:p>
          <a:p>
            <a:endParaRPr lang="el-GR" i="1" baseline="0" dirty="0" smtClean="0"/>
          </a:p>
          <a:p>
            <a:r>
              <a:rPr lang="el-GR" i="1" baseline="0" dirty="0" smtClean="0"/>
              <a:t>Δεδομένα </a:t>
            </a:r>
            <a:r>
              <a:rPr lang="en-US" i="1" baseline="0" dirty="0" smtClean="0"/>
              <a:t>:</a:t>
            </a:r>
            <a:r>
              <a:rPr lang="en-US" i="1" dirty="0" smtClean="0"/>
              <a:t>  </a:t>
            </a:r>
            <a:r>
              <a:rPr lang="el-GR" i="1" baseline="0" dirty="0" smtClean="0"/>
              <a:t>Καφές</a:t>
            </a:r>
            <a:r>
              <a:rPr lang="en-US" i="1" baseline="0" dirty="0" smtClean="0"/>
              <a:t>, </a:t>
            </a:r>
            <a:r>
              <a:rPr lang="el-GR" i="1" baseline="0" dirty="0" smtClean="0"/>
              <a:t>Τυρόπιτα</a:t>
            </a:r>
            <a:r>
              <a:rPr lang="en-US" i="1" baseline="0" dirty="0" smtClean="0"/>
              <a:t>,    </a:t>
            </a:r>
            <a:r>
              <a:rPr lang="el-GR" i="1" baseline="0" dirty="0" smtClean="0"/>
              <a:t>1 ευρώ</a:t>
            </a:r>
            <a:r>
              <a:rPr lang="en-US" i="1" baseline="0" dirty="0" smtClean="0"/>
              <a:t> ,   </a:t>
            </a:r>
            <a:r>
              <a:rPr lang="el-GR" i="1" baseline="0" dirty="0" smtClean="0"/>
              <a:t>1</a:t>
            </a:r>
            <a:r>
              <a:rPr lang="en-US" i="1" baseline="0" dirty="0" smtClean="0"/>
              <a:t>.</a:t>
            </a:r>
            <a:r>
              <a:rPr lang="el-GR" i="1" baseline="0" dirty="0" smtClean="0"/>
              <a:t>5 ευρώ</a:t>
            </a:r>
          </a:p>
          <a:p>
            <a:r>
              <a:rPr lang="el-GR" i="1" baseline="0" dirty="0" smtClean="0"/>
              <a:t>Πληροφορίες</a:t>
            </a:r>
            <a:r>
              <a:rPr lang="en-US" i="1" baseline="0" dirty="0" smtClean="0"/>
              <a:t>:</a:t>
            </a:r>
            <a:r>
              <a:rPr lang="en-US" i="1" dirty="0" smtClean="0"/>
              <a:t>   </a:t>
            </a:r>
            <a:r>
              <a:rPr lang="el-GR" i="1" dirty="0" smtClean="0"/>
              <a:t>Καφές</a:t>
            </a:r>
            <a:r>
              <a:rPr lang="en-US" i="1" dirty="0" smtClean="0"/>
              <a:t> </a:t>
            </a:r>
            <a:r>
              <a:rPr lang="el-GR" i="1" dirty="0" smtClean="0"/>
              <a:t>1 ευρώ</a:t>
            </a:r>
            <a:r>
              <a:rPr lang="en-US" i="1" dirty="0" smtClean="0"/>
              <a:t> ,    </a:t>
            </a:r>
            <a:r>
              <a:rPr lang="el-GR" i="1" dirty="0" smtClean="0"/>
              <a:t>Τυρόπιτα</a:t>
            </a:r>
            <a:r>
              <a:rPr lang="en-US" i="1" dirty="0" smtClean="0"/>
              <a:t> </a:t>
            </a:r>
            <a:r>
              <a:rPr lang="el-GR" i="1" dirty="0" smtClean="0"/>
              <a:t>1</a:t>
            </a:r>
            <a:r>
              <a:rPr lang="en-US" i="1" dirty="0" smtClean="0"/>
              <a:t>.</a:t>
            </a:r>
            <a:r>
              <a:rPr lang="el-GR" i="1" dirty="0" smtClean="0"/>
              <a:t>5 ευρώ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Κάθε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Σχεσιακή βάση δεδομένων"/>
              </a:rPr>
              <a:t>σχεσιακή βάση 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του συστήματος έχει τους δικούς της μηχανισμούς για την αποθήκευση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Παραδείγματα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σχεσιακή βάση δεδομένων περιλαμβάνουν: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όλων των πινάκων σε μια βάση δεδομένων, τα ονόματά τους, τα μεγέθη και τον αριθμό των γραμμών σε κάθε πίνακα. </a:t>
            </a: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Πίνακες των στηλών σε κάθε βάση δεδομένων, ποια πίνακες χρησιμοποιούνται σε, και τον τύπο των δεδομένων που αποθηκεύονται σε κάθε στήλη.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Στην ορολογία βάσης δεδομένων, αυτό το σύνολο των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μεταδεδομένων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αναφέρεται ως το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Κατάλογος Βάσεων Δεδομένων"/>
              </a:rPr>
              <a:t>κατάλογο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65EB-1414-4E03-9859-F8FAE1056977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5B1F-AAFF-470A-A717-F55DA6B8B705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16E31-5DC1-47D1-97CF-471DD2454140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6DB5-9424-40FF-9EEE-390B3DFB2AFF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9D86D-2BE4-40E9-B73F-8D480D75B1C8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5491E-91FD-4101-8D64-F3F4B7A9D8B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0746-85E2-4FE8-ADC4-0D90A02F49B2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8806-EF68-4F87-9A27-72F2C0D0FEAC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4136D-3E66-400F-BA70-BC111ED0FE37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E71E-F9B5-40CF-BBAD-BC48B5BC3CEB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0E32-D14E-446A-BD9C-0F9A2EADD370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>
            <a:alpha val="1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22FA6-BD30-4399-876B-300B1324033A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dblp.uni-trier.de/" TargetMode="External"/><Relationship Id="rId2" Type="http://schemas.openxmlformats.org/officeDocument/2006/relationships/hyperlink" Target="https://www.olympicair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rgo.ekt.gr/" TargetMode="External"/><Relationship Id="rId4" Type="http://schemas.openxmlformats.org/officeDocument/2006/relationships/hyperlink" Target="http://www.imdb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04856" cy="10801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b="1" i="1" dirty="0" smtClean="0"/>
              <a:t>ΕΙΣΑΓΩΓΗ</a:t>
            </a:r>
            <a:endParaRPr lang="el-GR" b="1" i="1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66F2-ED84-4FCE-81F0-8FA82FD01EAF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Υπότιτλος"/>
          <p:cNvSpPr>
            <a:spLocks noGrp="1"/>
          </p:cNvSpPr>
          <p:nvPr>
            <p:ph type="subTitle" idx="1"/>
          </p:nvPr>
        </p:nvSpPr>
        <p:spPr>
          <a:xfrm>
            <a:off x="1259632" y="3501008"/>
            <a:ext cx="6440760" cy="13681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 smtClean="0"/>
              <a:t>Εφαρμογές Πληροφορικής &amp; Νέες Τεχνολογίες Στη Γεωργία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72007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>Αρχιτεκτονική Τριών Σχημάτων</a:t>
            </a:r>
            <a:endParaRPr lang="en-US" sz="3600" dirty="0" smtClean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 dirty="0"/>
          </a:p>
        </p:txBody>
      </p:sp>
      <p:sp>
        <p:nvSpPr>
          <p:cNvPr id="7" name="6 - Ορθογώνιο"/>
          <p:cNvSpPr/>
          <p:nvPr/>
        </p:nvSpPr>
        <p:spPr>
          <a:xfrm>
            <a:off x="467544" y="1196752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  <a:p>
            <a:pPr lvl="1"/>
            <a:endParaRPr lang="el-GR" sz="2000" dirty="0" smtClean="0"/>
          </a:p>
          <a:p>
            <a:pPr lvl="1"/>
            <a:endParaRPr lang="el-G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683568" y="1124744"/>
            <a:ext cx="7776864" cy="519985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72007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>Αρχιτεκτονική Τριών Επιπέδων</a:t>
            </a:r>
            <a:endParaRPr lang="en-US" sz="3600" dirty="0" smtClean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 dirty="0"/>
          </a:p>
        </p:txBody>
      </p:sp>
      <p:sp>
        <p:nvSpPr>
          <p:cNvPr id="7" name="6 - Ορθογώνιο"/>
          <p:cNvSpPr/>
          <p:nvPr/>
        </p:nvSpPr>
        <p:spPr>
          <a:xfrm>
            <a:off x="467544" y="1196752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  <a:p>
            <a:pPr lvl="1"/>
            <a:endParaRPr lang="el-GR" sz="2000" dirty="0" smtClean="0"/>
          </a:p>
          <a:p>
            <a:pPr lvl="1"/>
            <a:endParaRPr lang="el-GR" dirty="0" smtClean="0"/>
          </a:p>
        </p:txBody>
      </p:sp>
      <p:pic>
        <p:nvPicPr>
          <p:cNvPr id="8" name="7 - Εικόνα" descr="http://anamorfosi.teiser.gr/ekp_yliko/e-notes/Data/database/main_files/image005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7725" y="1311275"/>
            <a:ext cx="4908550" cy="42354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4000" dirty="0" smtClean="0"/>
              <a:t>Βάσεις Δεδομένων – Πλεονεκτήματα </a:t>
            </a:r>
          </a:p>
        </p:txBody>
      </p:sp>
      <p:sp>
        <p:nvSpPr>
          <p:cNvPr id="7" name="6 - Θέση περιεχομένου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l-GR" sz="2400" b="1" dirty="0" smtClean="0"/>
          </a:p>
          <a:p>
            <a:endParaRPr lang="el-GR" sz="2400" dirty="0" smtClean="0"/>
          </a:p>
          <a:p>
            <a:r>
              <a:rPr lang="el-GR" sz="2400" dirty="0" smtClean="0"/>
              <a:t>Χρήση </a:t>
            </a:r>
            <a:r>
              <a:rPr lang="el-GR" sz="2400" dirty="0" err="1" smtClean="0"/>
              <a:t>μεταδεδομένων</a:t>
            </a:r>
            <a:r>
              <a:rPr lang="el-GR" sz="2400" dirty="0" smtClean="0"/>
              <a:t> (δεδομένα για τα δεδομένα) </a:t>
            </a:r>
          </a:p>
          <a:p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•Δυνατότητα μεταβολής οργάνωσης και δομής δεδομένων </a:t>
            </a:r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endParaRPr lang="el-GR" sz="2400" b="1" dirty="0" smtClean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0" y="1628800"/>
            <a:ext cx="4038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l-GR" dirty="0" smtClean="0"/>
          </a:p>
          <a:p>
            <a:endParaRPr lang="el-GR" sz="2400" dirty="0" smtClean="0"/>
          </a:p>
          <a:p>
            <a:r>
              <a:rPr lang="el-GR" sz="2400" dirty="0" smtClean="0"/>
              <a:t>Υποστήριξη νέων λειτουργιών της εφαρμογής </a:t>
            </a:r>
          </a:p>
          <a:p>
            <a:r>
              <a:rPr lang="el-GR" sz="2400" dirty="0" smtClean="0"/>
              <a:t>Δυνατότητα αλλαγής μέσου αποθήκευσης </a:t>
            </a:r>
          </a:p>
          <a:p>
            <a:r>
              <a:rPr lang="el-GR" sz="2400" dirty="0" smtClean="0"/>
              <a:t>Υποστήριξη εφαρμογών σε διάφορες γλώσσες προγραμματισμού </a:t>
            </a:r>
          </a:p>
          <a:p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/>
          </a:p>
        </p:txBody>
      </p:sp>
      <p:sp>
        <p:nvSpPr>
          <p:cNvPr id="9" name="8 - TextBox"/>
          <p:cNvSpPr txBox="1"/>
          <p:nvPr/>
        </p:nvSpPr>
        <p:spPr>
          <a:xfrm>
            <a:off x="539552" y="1628801"/>
            <a:ext cx="3816424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l-GR" sz="2400" b="1" dirty="0" smtClean="0"/>
              <a:t>Περιγραφές Δεδομένων</a:t>
            </a:r>
            <a:br>
              <a:rPr lang="el-GR" sz="2400" b="1" dirty="0" smtClean="0"/>
            </a:br>
            <a:r>
              <a:rPr lang="el-GR" sz="2400" b="1" dirty="0" smtClean="0"/>
              <a:t> </a:t>
            </a:r>
            <a:endParaRPr lang="el-GR" sz="2400" dirty="0" smtClean="0"/>
          </a:p>
        </p:txBody>
      </p:sp>
      <p:sp>
        <p:nvSpPr>
          <p:cNvPr id="12" name="11 - TextBox"/>
          <p:cNvSpPr txBox="1"/>
          <p:nvPr/>
        </p:nvSpPr>
        <p:spPr>
          <a:xfrm>
            <a:off x="4716016" y="1628800"/>
            <a:ext cx="3672408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l-GR" sz="2200" b="1" dirty="0" smtClean="0"/>
              <a:t>Ανεξαρτησία Δεδομένων</a:t>
            </a:r>
            <a:br>
              <a:rPr lang="el-GR" sz="2200" b="1" dirty="0" smtClean="0"/>
            </a:br>
            <a:r>
              <a:rPr lang="el-GR" sz="2200" b="1" dirty="0" smtClean="0"/>
              <a:t> και Λειτουργιών</a:t>
            </a:r>
            <a:endParaRPr lang="el-GR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4000" dirty="0" smtClean="0"/>
              <a:t>Βάσεις Δεδομένων – Πλεονεκτήματα </a:t>
            </a:r>
          </a:p>
        </p:txBody>
      </p:sp>
      <p:sp>
        <p:nvSpPr>
          <p:cNvPr id="7" name="6 - Θέση περιεχομένου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endParaRPr lang="el-GR" sz="2400" b="1" dirty="0" smtClean="0"/>
          </a:p>
          <a:p>
            <a:endParaRPr lang="el-GR" sz="2400" dirty="0" smtClean="0"/>
          </a:p>
          <a:p>
            <a:endParaRPr lang="el-GR" sz="2200" dirty="0" smtClean="0"/>
          </a:p>
          <a:p>
            <a:endParaRPr lang="el-GR" sz="2200" dirty="0" smtClean="0"/>
          </a:p>
          <a:p>
            <a:r>
              <a:rPr lang="el-GR" sz="2200" dirty="0" smtClean="0"/>
              <a:t>Ο προγραμματιστής φέρει ευθύνη για την εφαρμογή.</a:t>
            </a:r>
          </a:p>
          <a:p>
            <a:r>
              <a:rPr lang="en-US" sz="2200" dirty="0" smtClean="0"/>
              <a:t>O </a:t>
            </a:r>
            <a:r>
              <a:rPr lang="el-GR" sz="2200" dirty="0" smtClean="0"/>
              <a:t>προγραμματιστής δεν ασχολείται με την διαχείριση των δεδομένων και τους αλγορίθμους επεξεργασίας τους  τα οποία αναλαμβάνει το </a:t>
            </a:r>
            <a:r>
              <a:rPr lang="en-US" sz="2200" dirty="0" smtClean="0"/>
              <a:t>DBMS </a:t>
            </a:r>
            <a:endParaRPr lang="el-GR" sz="2200" dirty="0" smtClean="0"/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endParaRPr lang="el-GR" sz="2400" b="1" dirty="0" smtClean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l-GR" sz="2400" dirty="0" smtClean="0"/>
              <a:t>Ο πλεονασμός μειώνεται στο ελάχιστο .</a:t>
            </a:r>
          </a:p>
          <a:p>
            <a:pPr marL="261938" indent="-261938"/>
            <a:r>
              <a:rPr lang="el-GR" sz="2400" dirty="0" smtClean="0"/>
              <a:t>Η ασυνέπεια μπορεί να αποφευχθεί</a:t>
            </a:r>
          </a:p>
          <a:p>
            <a:pPr marL="261938" indent="-261938"/>
            <a:r>
              <a:rPr lang="el-GR" sz="2400" dirty="0" smtClean="0"/>
              <a:t>Διατηρείται η ακεραιότητα </a:t>
            </a:r>
          </a:p>
          <a:p>
            <a:r>
              <a:rPr lang="el-GR" sz="2400" dirty="0" smtClean="0"/>
              <a:t>Τα δεδομένα μπορούν να είναι κοινόχρηστα</a:t>
            </a:r>
          </a:p>
          <a:p>
            <a:r>
              <a:rPr lang="el-GR" sz="2400" dirty="0" smtClean="0"/>
              <a:t>Μηχανισμοί ταυτόχρονης προσπέλασης των δεδομένων </a:t>
            </a:r>
          </a:p>
          <a:p>
            <a:r>
              <a:rPr lang="el-GR" sz="2400" dirty="0" smtClean="0"/>
              <a:t>Ασφάλεια δεδομένων και διαχείριση δικαιωμάτων χρηστών </a:t>
            </a:r>
          </a:p>
          <a:p>
            <a:r>
              <a:rPr lang="el-GR" sz="2400" dirty="0" smtClean="0"/>
              <a:t>Επεκτασιμότητα (νέοι μέθοδοι, νέοι χρήστες, δεδομένα, υπολογιστές, κ.α.) </a:t>
            </a:r>
          </a:p>
          <a:p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/>
          </a:p>
        </p:txBody>
      </p:sp>
      <p:sp>
        <p:nvSpPr>
          <p:cNvPr id="9" name="8 - TextBox"/>
          <p:cNvSpPr txBox="1"/>
          <p:nvPr/>
        </p:nvSpPr>
        <p:spPr>
          <a:xfrm>
            <a:off x="611560" y="1628800"/>
            <a:ext cx="3816424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l-GR" sz="2400" b="1" dirty="0" smtClean="0"/>
              <a:t>Αποδοτικότερη </a:t>
            </a:r>
            <a:br>
              <a:rPr lang="el-GR" sz="2400" b="1" dirty="0" smtClean="0"/>
            </a:br>
            <a:r>
              <a:rPr lang="el-GR" sz="2400" b="1" dirty="0" smtClean="0"/>
              <a:t>Διαχείριση Δεδομένων </a:t>
            </a:r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260649"/>
            <a:ext cx="7772400" cy="9361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4000" dirty="0" smtClean="0"/>
              <a:t>Παράδειγμα</a:t>
            </a:r>
          </a:p>
        </p:txBody>
      </p:sp>
      <p:sp>
        <p:nvSpPr>
          <p:cNvPr id="13" name="12 - Υπότιτλος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280920" cy="379397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l-GR" sz="2000" dirty="0" smtClean="0"/>
              <a:t>Έστω ότι μια εφαρμογή για  Δανειστική βιβλιοθήκη. Στη  βάση δεδομένων στην οποία έχουμε καταχωρήσει τα στοιχεία των βιβλίων με την παρακάτω δομή:  ΒΙΒΛΙΑ(</a:t>
            </a:r>
            <a:r>
              <a:rPr lang="en-US" sz="2000" dirty="0" smtClean="0"/>
              <a:t>ISBN, </a:t>
            </a:r>
            <a:r>
              <a:rPr lang="el-GR" sz="2000" dirty="0" smtClean="0"/>
              <a:t>ΤΙΤΛΟΣ, ΟΝ_ΣΥΓΓΡ) </a:t>
            </a:r>
          </a:p>
          <a:p>
            <a:pPr algn="l"/>
            <a:endParaRPr lang="el-GR" sz="2000" dirty="0" smtClean="0"/>
          </a:p>
          <a:p>
            <a:pPr algn="l"/>
            <a:r>
              <a:rPr lang="el-GR" sz="2000" dirty="0" smtClean="0"/>
              <a:t>Αν προσθέσουμε επιπλέον την ημερομηνία έκδοσης του βιβλίου  στα βιβλία η εφαρμογή θα  εξακολουθεί  να  λειτουργεί κανονικά. (ίσως χρειασθούν με ελάχιστες μικροδιορθώσεις)</a:t>
            </a:r>
          </a:p>
          <a:p>
            <a:pPr algn="l"/>
            <a:endParaRPr lang="el-GR" sz="2000" dirty="0" smtClean="0"/>
          </a:p>
          <a:p>
            <a:pPr algn="l"/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/>
              <a:t> </a:t>
            </a:r>
          </a:p>
          <a:p>
            <a:endParaRPr lang="el-GR" sz="20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260649"/>
            <a:ext cx="7772400" cy="5760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>Χρήστες</a:t>
            </a:r>
            <a:r>
              <a:rPr lang="el-GR" sz="4000" dirty="0" smtClean="0"/>
              <a:t> Βάσεων Δεδομένων</a:t>
            </a:r>
          </a:p>
        </p:txBody>
      </p:sp>
      <p:sp>
        <p:nvSpPr>
          <p:cNvPr id="13" name="12 - Υπότιτλος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28092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l-GR" sz="2000" dirty="0" smtClean="0"/>
              <a:t> </a:t>
            </a:r>
            <a:r>
              <a:rPr lang="el-GR" sz="2000" b="1" dirty="0" smtClean="0"/>
              <a:t>Απλοί Χρήστες </a:t>
            </a:r>
          </a:p>
          <a:p>
            <a:pPr lvl="1" algn="l">
              <a:buFont typeface="Arial" pitchFamily="34" charset="0"/>
              <a:buChar char="•"/>
            </a:pPr>
            <a:r>
              <a:rPr lang="el-GR" sz="1600" dirty="0" smtClean="0"/>
              <a:t>Εκτελούν συγκεκριμένες λειτουργίες διαμέσου συγκεκριμένων εφαρμογών (σχεδόν αγνοούν το ΣΔΒΔ) </a:t>
            </a:r>
          </a:p>
          <a:p>
            <a:pPr algn="l"/>
            <a:r>
              <a:rPr lang="el-GR" sz="2000" dirty="0" smtClean="0"/>
              <a:t>•</a:t>
            </a:r>
            <a:r>
              <a:rPr lang="el-GR" sz="2000" b="1" dirty="0" smtClean="0"/>
              <a:t>Προχωρημένοι Χρήστες </a:t>
            </a:r>
          </a:p>
          <a:p>
            <a:pPr lvl="1" algn="l">
              <a:buFont typeface="Arial" pitchFamily="34" charset="0"/>
              <a:buChar char="•"/>
            </a:pPr>
            <a:r>
              <a:rPr lang="el-GR" sz="1600" dirty="0" smtClean="0"/>
              <a:t>Έχουν επίγνωση του ΣΔΒΔ και δομής της βάσης </a:t>
            </a:r>
          </a:p>
          <a:p>
            <a:pPr lvl="1" algn="l">
              <a:buFont typeface="Arial" pitchFamily="34" charset="0"/>
              <a:buChar char="•"/>
            </a:pPr>
            <a:r>
              <a:rPr lang="el-GR" sz="1600" dirty="0" smtClean="0"/>
              <a:t>Κάνουν χρήση δομημένων γλωσσών ερωτήσεων </a:t>
            </a:r>
          </a:p>
          <a:p>
            <a:pPr marL="0" lvl="1" algn="l"/>
            <a:r>
              <a:rPr lang="el-GR" sz="2000" dirty="0" smtClean="0"/>
              <a:t>•</a:t>
            </a:r>
            <a:r>
              <a:rPr lang="el-GR" sz="2000" b="1" dirty="0" smtClean="0"/>
              <a:t>Διαχειριστές </a:t>
            </a:r>
          </a:p>
          <a:p>
            <a:pPr marL="457200" lvl="2" algn="l">
              <a:buFont typeface="Arial" pitchFamily="34" charset="0"/>
              <a:buChar char="•"/>
            </a:pPr>
            <a:r>
              <a:rPr lang="el-GR" sz="1600" dirty="0" smtClean="0"/>
              <a:t>Αναλαμβάνουν την οργάνωση των δεδομένων, την λειτουργία του ΣΔΒΔ, την διαχείριση χρηστών και την αποκατάσταση των δεδομένων </a:t>
            </a:r>
          </a:p>
          <a:p>
            <a:pPr marL="457200" lvl="2" algn="l">
              <a:buFont typeface="Arial" pitchFamily="34" charset="0"/>
              <a:buChar char="•"/>
            </a:pPr>
            <a:r>
              <a:rPr lang="el-GR" sz="1600" dirty="0" smtClean="0"/>
              <a:t>Διεξάγουν έλεγχους ορθότητας δεδομένων και φροντίζουν για την βέλτιστη λειτουργία του συστήματος </a:t>
            </a:r>
          </a:p>
          <a:p>
            <a:pPr marL="0" lvl="2" algn="l"/>
            <a:r>
              <a:rPr lang="el-GR" sz="2000" dirty="0" smtClean="0"/>
              <a:t>•</a:t>
            </a:r>
            <a:r>
              <a:rPr lang="el-GR" sz="2000" b="1" dirty="0" smtClean="0"/>
              <a:t>Σχεδιαστές Βάσεων Δεδομένων </a:t>
            </a:r>
          </a:p>
          <a:p>
            <a:pPr marL="457200" lvl="3" algn="l"/>
            <a:r>
              <a:rPr lang="el-GR" sz="1600" dirty="0" smtClean="0"/>
              <a:t>•Υπεύθυνοι για την σωστή απεικόνιση του πραγματικού κόσμου (οντότητες &amp; συσχετισμοί) στην εφαρμογή </a:t>
            </a:r>
          </a:p>
          <a:p>
            <a:pPr marL="0" lvl="3" indent="457200" algn="l"/>
            <a:r>
              <a:rPr lang="el-GR" sz="1600" dirty="0" smtClean="0"/>
              <a:t>•Αναλαμβάνουν την κατασκευή της εσωτερικής αναπαράστασης της βάσης </a:t>
            </a:r>
            <a:r>
              <a:rPr lang="el-GR" sz="2000" dirty="0" smtClean="0"/>
              <a:t>•</a:t>
            </a:r>
            <a:r>
              <a:rPr lang="el-GR" sz="2000" b="1" dirty="0" smtClean="0"/>
              <a:t>Προγραμματιστές Εφαρμογών </a:t>
            </a:r>
          </a:p>
          <a:p>
            <a:pPr marL="457200" lvl="4" algn="l">
              <a:buFont typeface="Arial" pitchFamily="34" charset="0"/>
              <a:buChar char="•"/>
            </a:pPr>
            <a:r>
              <a:rPr lang="el-GR" dirty="0" smtClean="0"/>
              <a:t>Αναπτύσσουν </a:t>
            </a:r>
            <a:r>
              <a:rPr lang="el-GR" dirty="0" err="1" smtClean="0"/>
              <a:t>διεπαφές</a:t>
            </a:r>
            <a:r>
              <a:rPr lang="el-GR" dirty="0" smtClean="0"/>
              <a:t>/</a:t>
            </a:r>
            <a:r>
              <a:rPr lang="en-US" dirty="0" smtClean="0"/>
              <a:t>API (application programming interface) </a:t>
            </a:r>
          </a:p>
          <a:p>
            <a:endParaRPr lang="el-GR" sz="20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260649"/>
            <a:ext cx="7772400" cy="5760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>Μοντέλα Δεδομένων</a:t>
            </a:r>
            <a:endParaRPr lang="el-GR" sz="4000" dirty="0" smtClean="0"/>
          </a:p>
        </p:txBody>
      </p:sp>
      <p:sp>
        <p:nvSpPr>
          <p:cNvPr id="13" name="12 - Υπότιτλος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28092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el-GR" sz="2000" dirty="0" smtClean="0"/>
          </a:p>
          <a:p>
            <a:pPr algn="l"/>
            <a:r>
              <a:rPr lang="el-GR" sz="2400" b="1" dirty="0" smtClean="0"/>
              <a:t>Μοντέλο Δεδομένων (</a:t>
            </a:r>
            <a:r>
              <a:rPr lang="el-GR" sz="2400" b="1" dirty="0" err="1" smtClean="0"/>
              <a:t>data</a:t>
            </a:r>
            <a:r>
              <a:rPr lang="el-GR" sz="2400" b="1" dirty="0" smtClean="0"/>
              <a:t> </a:t>
            </a:r>
            <a:r>
              <a:rPr lang="el-GR" sz="2400" b="1" dirty="0" err="1" smtClean="0"/>
              <a:t>model</a:t>
            </a:r>
            <a:r>
              <a:rPr lang="el-GR" sz="2400" b="1" dirty="0" smtClean="0"/>
              <a:t>) είναι ένα αφηρημένο μοντέλο το οποίο περιγράφει πως τα δεδομένα ενός προβλήματος παρουσιάζονται και πως μπορούν να προσπελαστούν(</a:t>
            </a:r>
            <a:r>
              <a:rPr lang="el-GR" sz="2400" dirty="0" smtClean="0"/>
              <a:t>σύνολο επιτρεπτών πράξεων)</a:t>
            </a:r>
            <a:r>
              <a:rPr lang="el-GR" sz="2400" b="1" dirty="0" smtClean="0"/>
              <a:t> </a:t>
            </a:r>
          </a:p>
          <a:p>
            <a:pPr algn="l"/>
            <a:endParaRPr lang="el-GR" sz="2400" b="1" dirty="0" smtClean="0"/>
          </a:p>
          <a:p>
            <a:pPr algn="l"/>
            <a:r>
              <a:rPr lang="el-GR" sz="2400" smtClean="0"/>
              <a:t>•Τα μοντέλα δεδομένων συνήθως καθορίζουν ομάδες δεδομένων και πως οι ομάδες αυτές συσχετίζονται σε ένα συγκεκριμένο πεδίο αναφοράς </a:t>
            </a:r>
          </a:p>
          <a:p>
            <a:endParaRPr lang="el-GR" sz="20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260649"/>
            <a:ext cx="7772400" cy="5760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b="1" dirty="0" smtClean="0"/>
              <a:t>Μοντέλα βασισμένα σε εγγραφές </a:t>
            </a:r>
            <a:endParaRPr lang="el-GR" sz="4000" dirty="0" smtClean="0"/>
          </a:p>
        </p:txBody>
      </p:sp>
      <p:sp>
        <p:nvSpPr>
          <p:cNvPr id="13" name="12 - Υπότιτλος"/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7992888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l-GR" sz="2000" dirty="0" smtClean="0"/>
              <a:t> </a:t>
            </a:r>
            <a:endParaRPr lang="en-US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n-US" sz="2000" dirty="0" smtClean="0"/>
          </a:p>
          <a:p>
            <a:endParaRPr lang="el-GR" sz="20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</a:t>
            </a:fld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700809"/>
            <a:ext cx="2668141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221088"/>
            <a:ext cx="266429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TextBox"/>
          <p:cNvSpPr txBox="1"/>
          <p:nvPr/>
        </p:nvSpPr>
        <p:spPr>
          <a:xfrm>
            <a:off x="539552" y="980728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Ιεραρχικό Μοντέλο </a:t>
            </a:r>
            <a:br>
              <a:rPr lang="el-GR" dirty="0" smtClean="0"/>
            </a:br>
            <a:r>
              <a:rPr lang="el-GR" dirty="0" smtClean="0"/>
              <a:t>(</a:t>
            </a:r>
            <a:r>
              <a:rPr lang="en-US" dirty="0" smtClean="0"/>
              <a:t>Hierarchical model) </a:t>
            </a:r>
            <a:endParaRPr lang="el-GR" dirty="0"/>
          </a:p>
        </p:txBody>
      </p:sp>
      <p:sp>
        <p:nvSpPr>
          <p:cNvPr id="11" name="10 - TextBox"/>
          <p:cNvSpPr txBox="1"/>
          <p:nvPr/>
        </p:nvSpPr>
        <p:spPr>
          <a:xfrm>
            <a:off x="611560" y="357301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Δικτυωτό Μοντέλο (</a:t>
            </a:r>
            <a:r>
              <a:rPr lang="en-US" dirty="0" smtClean="0"/>
              <a:t>Network model)</a:t>
            </a:r>
            <a:endParaRPr lang="el-G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1484784"/>
            <a:ext cx="4608512" cy="4597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- TextBox"/>
          <p:cNvSpPr txBox="1"/>
          <p:nvPr/>
        </p:nvSpPr>
        <p:spPr>
          <a:xfrm>
            <a:off x="3995936" y="105273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err="1" smtClean="0"/>
              <a:t>Σχεσιακο</a:t>
            </a:r>
            <a:r>
              <a:rPr lang="el-GR" dirty="0" smtClean="0"/>
              <a:t> Μοντέλο (</a:t>
            </a:r>
            <a:r>
              <a:rPr lang="en-US" dirty="0" smtClean="0"/>
              <a:t>Relational model)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7772400" cy="7200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>Σχεσιακό Μοντέλο (</a:t>
            </a:r>
            <a:r>
              <a:rPr lang="en-US" sz="3600" dirty="0" smtClean="0"/>
              <a:t>Relational model) </a:t>
            </a:r>
            <a:r>
              <a:rPr lang="el-GR" sz="3600" dirty="0" smtClean="0"/>
              <a:t/>
            </a:r>
            <a:br>
              <a:rPr lang="el-GR" sz="3600" dirty="0" smtClean="0"/>
            </a:br>
            <a:endParaRPr lang="el-GR" sz="4000" dirty="0" smtClean="0"/>
          </a:p>
        </p:txBody>
      </p:sp>
      <p:sp>
        <p:nvSpPr>
          <p:cNvPr id="13" name="12 - Υπότιτλος"/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7992888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l-GR" sz="2000" dirty="0" smtClean="0"/>
              <a:t> </a:t>
            </a:r>
            <a:endParaRPr lang="en-US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l-GR" sz="2000" dirty="0" smtClean="0"/>
          </a:p>
          <a:p>
            <a:endParaRPr lang="en-US" sz="2000" dirty="0" smtClean="0"/>
          </a:p>
          <a:p>
            <a:endParaRPr lang="el-GR" sz="20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</a:t>
            </a:fld>
            <a:endParaRPr lang="el-GR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556792"/>
            <a:ext cx="730239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260649"/>
            <a:ext cx="7772400" cy="5760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b="1" dirty="0" smtClean="0"/>
              <a:t>Φυσικά Μοντέλα Δεδομένων </a:t>
            </a:r>
            <a:endParaRPr lang="el-GR" sz="4000" dirty="0" smtClean="0"/>
          </a:p>
        </p:txBody>
      </p:sp>
      <p:sp>
        <p:nvSpPr>
          <p:cNvPr id="13" name="12 - Υπότιτλος"/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7992888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el-GR" sz="2000" dirty="0" smtClean="0"/>
          </a:p>
          <a:p>
            <a:pPr algn="l"/>
            <a:r>
              <a:rPr lang="el-GR" sz="2400" dirty="0" smtClean="0"/>
              <a:t>Χρησιμοποιούνται για να περιγράψουν τα δεδομένα σε χαμηλό επίπεδο 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19</a:t>
            </a:fld>
            <a:endParaRPr lang="el-GR"/>
          </a:p>
        </p:txBody>
      </p:sp>
      <p:pic>
        <p:nvPicPr>
          <p:cNvPr id="3076" name="Picture 4" descr="http://asclepieion.mpl.uoa.gr/pubaspis/%CE%94%CE%A0_%CE%92%CE%AC%CF%83%CE%B5%CE%B9%CF%82_%CE%94%CE%B5%CE%B4%CE%BF%CE%BC%CE%AD%CE%BD%CF%89%CE%BD_%CE%BA%CE%B1%CE%B9_%CE%A0%CE%BB%CE%B7%CF%81%CE%BF%CF%86%CE%BF%CF%81%CE%B9%CF%8E%CE%BD_files/image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276872"/>
            <a:ext cx="6552728" cy="3743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200" dirty="0" smtClean="0"/>
              <a:t>Δεδομένα Πληροφορία</a:t>
            </a:r>
            <a:endParaRPr lang="el-GR" sz="32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A65E-AC6B-41FD-B198-9B1207B3256E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9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8574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l-GR" b="1" dirty="0" smtClean="0"/>
              <a:t>Δεδομένα (</a:t>
            </a:r>
            <a:r>
              <a:rPr lang="el-GR" b="1" dirty="0" err="1" smtClean="0"/>
              <a:t>data</a:t>
            </a:r>
            <a:r>
              <a:rPr lang="el-GR" b="1" dirty="0" smtClean="0"/>
              <a:t>) </a:t>
            </a:r>
            <a:r>
              <a:rPr lang="el-GR" dirty="0" smtClean="0"/>
              <a:t>είναι </a:t>
            </a:r>
            <a:r>
              <a:rPr lang="el-GR" u="sng" dirty="0" smtClean="0"/>
              <a:t>μια παράσταση, </a:t>
            </a:r>
            <a:r>
              <a:rPr lang="el-GR" dirty="0" smtClean="0"/>
              <a:t>όπως γράμματα, αριθμοί, σύμβολα κ.ά. στα οποία μπορούμε να δώσουμε </a:t>
            </a:r>
            <a:r>
              <a:rPr lang="el-GR" u="sng" dirty="0" smtClean="0"/>
              <a:t>κάποια σημασία (έννοια).</a:t>
            </a:r>
          </a:p>
          <a:p>
            <a:r>
              <a:rPr lang="el-GR" b="1" dirty="0" smtClean="0"/>
              <a:t>Τα δεδομένα </a:t>
            </a:r>
            <a:r>
              <a:rPr lang="el-GR" dirty="0" smtClean="0"/>
              <a:t>είναι </a:t>
            </a:r>
            <a:r>
              <a:rPr lang="el-GR" u="sng" dirty="0" smtClean="0"/>
              <a:t>μια συλλογή </a:t>
            </a:r>
            <a:r>
              <a:rPr lang="el-GR" dirty="0" smtClean="0"/>
              <a:t>από μεμονωμένα ακατέργαστα γεγονότα τα οποία  έχουν πολύ μικρή σημασία από μόνα τους αλλά χρησιμοποιούνται για να παραχθούν  χρήσιμες πληροφορίες. </a:t>
            </a:r>
            <a:endParaRPr lang="en-US" dirty="0" smtClean="0"/>
          </a:p>
          <a:p>
            <a:r>
              <a:rPr lang="el-GR" b="1" dirty="0" smtClean="0"/>
              <a:t>Δεδομένο </a:t>
            </a:r>
            <a:r>
              <a:rPr lang="el-GR" dirty="0" smtClean="0"/>
              <a:t>είναι μια </a:t>
            </a:r>
            <a:r>
              <a:rPr lang="el-GR" u="sng" dirty="0" smtClean="0"/>
              <a:t>παράσταση </a:t>
            </a:r>
            <a:r>
              <a:rPr lang="el-GR" dirty="0" smtClean="0"/>
              <a:t>γεγονότων, εννοιών ή εντολών σε τυποποιημένη μορφή που είναι </a:t>
            </a:r>
            <a:r>
              <a:rPr lang="el-GR" u="sng" dirty="0" smtClean="0"/>
              <a:t>κατάλληλη για επικοινωνία, ερμηνεία ή επεξεργασία</a:t>
            </a:r>
            <a:r>
              <a:rPr lang="el-GR" dirty="0" smtClean="0"/>
              <a:t> από τον άνθρωπο ή από αυτόματα μέσα.</a:t>
            </a:r>
          </a:p>
          <a:p>
            <a:r>
              <a:rPr lang="el-GR" b="1" dirty="0" smtClean="0"/>
              <a:t>Η επεξεργασία </a:t>
            </a:r>
            <a:r>
              <a:rPr lang="el-GR" dirty="0" smtClean="0"/>
              <a:t>των δεδομένων αφορά τη διαδικασία μέσω της οποίας τα δεδομένα, συνδυάζονται, μεταφράζονται και μετατρέπονται σε χρήσιμη πληροφορία </a:t>
            </a:r>
            <a:endParaRPr lang="en-US" dirty="0" smtClean="0"/>
          </a:p>
          <a:p>
            <a:r>
              <a:rPr lang="el-GR" b="1" dirty="0" smtClean="0"/>
              <a:t>Η  πληροφορία </a:t>
            </a:r>
            <a:r>
              <a:rPr lang="el-GR" dirty="0" smtClean="0"/>
              <a:t>είναι το αποτέλεσμα της επεξεργασίας των δεδομένων.</a:t>
            </a:r>
            <a:endParaRPr lang="en-US" dirty="0" smtClean="0"/>
          </a:p>
          <a:p>
            <a:pPr>
              <a:buNone/>
            </a:pPr>
            <a:endParaRPr lang="el-GR" dirty="0" smtClean="0"/>
          </a:p>
          <a:p>
            <a:pPr marL="342000" indent="-342000"/>
            <a:r>
              <a:rPr lang="el-GR" dirty="0" smtClean="0"/>
              <a:t>Οι πληροφορίες που παίρνουμε από την επεξεργασία των δεδομένων μπορούν να χρησιμοποιηθούν ως νέα δεδομένα των οποίων η επεξεργασία να δώσει νέες πληροφορίες</a:t>
            </a:r>
          </a:p>
          <a:p>
            <a:pPr indent="0">
              <a:buNone/>
            </a:pPr>
            <a:endParaRPr lang="el-GR" b="1" dirty="0" smtClean="0"/>
          </a:p>
          <a:p>
            <a:pPr indent="0">
              <a:buNone/>
            </a:pPr>
            <a:endParaRPr lang="el-GR" dirty="0" smtClean="0"/>
          </a:p>
          <a:p>
            <a:pPr indent="0">
              <a:buNone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260649"/>
            <a:ext cx="7772400" cy="5760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b="1" dirty="0" smtClean="0"/>
              <a:t>Μοντέλα βασισμένα σε αντικείμενα </a:t>
            </a:r>
            <a:r>
              <a:rPr lang="el-GR" sz="3600" dirty="0" smtClean="0"/>
              <a:t>(</a:t>
            </a:r>
            <a:r>
              <a:rPr lang="en-US" sz="3600" dirty="0" smtClean="0"/>
              <a:t>Entity-relationship model) </a:t>
            </a:r>
          </a:p>
        </p:txBody>
      </p:sp>
      <p:sp>
        <p:nvSpPr>
          <p:cNvPr id="13" name="12 - Υπότιτλος"/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7992888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l-GR" sz="2000" dirty="0" smtClean="0"/>
              <a:t>• </a:t>
            </a:r>
            <a:r>
              <a:rPr lang="el-GR" sz="2000" b="1" dirty="0" smtClean="0"/>
              <a:t>Μοντέλο Οντοτήτων-συσχετίσεων (</a:t>
            </a:r>
            <a:r>
              <a:rPr lang="en-US" sz="2000" b="1" dirty="0" smtClean="0"/>
              <a:t>Entity-relationship model) </a:t>
            </a:r>
            <a:r>
              <a:rPr lang="el-GR" sz="2000" b="1" dirty="0" smtClean="0"/>
              <a:t/>
            </a:r>
            <a:br>
              <a:rPr lang="el-GR" sz="2000" b="1" dirty="0" smtClean="0"/>
            </a:br>
            <a:r>
              <a:rPr lang="el-GR" sz="2000" b="1" dirty="0" smtClean="0"/>
              <a:t> </a:t>
            </a:r>
            <a:r>
              <a:rPr lang="el-GR" sz="2000" dirty="0" smtClean="0"/>
              <a:t>Είναι ένα αφαιρετικό μοντέλο δεδομένων που χρησιμοποιείται για να παρέχει ένα εννοιολογικό σχήμα κατά τη σχεδίαση βάσεων δεδομένων.</a:t>
            </a:r>
          </a:p>
          <a:p>
            <a:pPr algn="l"/>
            <a:r>
              <a:rPr lang="el-GR" sz="2000" dirty="0" smtClean="0"/>
              <a:t>•</a:t>
            </a:r>
            <a:r>
              <a:rPr lang="el-GR" sz="2000" b="1" dirty="0" smtClean="0"/>
              <a:t>Αντικειμενοστραφές Μοντέλο (</a:t>
            </a:r>
            <a:r>
              <a:rPr lang="en-US" sz="2000" b="1" dirty="0" smtClean="0"/>
              <a:t>Object-Oriented model) </a:t>
            </a: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/>
              <a:t> Ένα </a:t>
            </a:r>
            <a:r>
              <a:rPr lang="el-GR" sz="2000" dirty="0" err="1" smtClean="0"/>
              <a:t>αντικειμενοστρεφές</a:t>
            </a:r>
            <a:r>
              <a:rPr lang="el-GR" sz="2000" dirty="0" smtClean="0"/>
              <a:t> μοντέλο δεδομένων βασίζεται στη γενική ιδέα του αντικειμένου (</a:t>
            </a:r>
            <a:r>
              <a:rPr lang="el-GR" sz="2000" dirty="0" err="1" smtClean="0"/>
              <a:t>object</a:t>
            </a:r>
            <a:r>
              <a:rPr lang="el-GR" sz="2000" dirty="0" smtClean="0"/>
              <a:t>) και της κλάσης (</a:t>
            </a:r>
            <a:r>
              <a:rPr lang="el-GR" sz="2000" dirty="0" err="1" smtClean="0"/>
              <a:t>class</a:t>
            </a:r>
            <a:r>
              <a:rPr lang="el-GR" sz="2000" dirty="0" smtClean="0"/>
              <a:t>).</a:t>
            </a:r>
            <a:endParaRPr lang="en-US" sz="2000" dirty="0" smtClean="0"/>
          </a:p>
          <a:p>
            <a:pPr algn="l"/>
            <a:r>
              <a:rPr lang="el-GR" sz="2000" dirty="0" smtClean="0"/>
              <a:t>•</a:t>
            </a:r>
            <a:r>
              <a:rPr lang="el-GR" sz="2000" b="1" dirty="0" smtClean="0"/>
              <a:t>Εννοιολογικό Μοντέλο (</a:t>
            </a:r>
            <a:r>
              <a:rPr lang="en-US" sz="2000" b="1" dirty="0" smtClean="0"/>
              <a:t>Semantic model) </a:t>
            </a:r>
          </a:p>
          <a:p>
            <a:pPr algn="l"/>
            <a:r>
              <a:rPr lang="el-GR" sz="2000" dirty="0" smtClean="0"/>
              <a:t>  Είναι ένα μοντέλο υψηλού επιπέδου  και παρέχει έννοιες που βρίσκονται κοντά στον τρόπο με τον οποίο πολλοί χρήστες  αντιλαμβάνονται τα δεδομένα  π.χ. το μοντέλο οντοτήτων συσχετίσεων είναι  </a:t>
            </a:r>
          </a:p>
          <a:p>
            <a:pPr algn="l"/>
            <a:r>
              <a:rPr lang="el-GR" sz="2000" dirty="0" smtClean="0"/>
              <a:t>•</a:t>
            </a:r>
            <a:r>
              <a:rPr lang="el-GR" sz="2000" b="1" dirty="0" smtClean="0"/>
              <a:t>Συναρτησιακό Μοντέλο (</a:t>
            </a:r>
            <a:r>
              <a:rPr lang="en-US" sz="2000" b="1" dirty="0" smtClean="0"/>
              <a:t>Functional model </a:t>
            </a:r>
            <a:r>
              <a:rPr lang="el-GR" sz="2000" b="1" dirty="0" smtClean="0"/>
              <a:t>)</a:t>
            </a:r>
          </a:p>
          <a:p>
            <a:pPr algn="l"/>
            <a:r>
              <a:rPr lang="el-GR" sz="2000" dirty="0" smtClean="0"/>
              <a:t>Το μοντέλο αυτό αντιμετωπίζει τα προγράμματα ως οντότητες οι οποίες δέχονται εισόδους και παράγουν εξόδους. </a:t>
            </a:r>
          </a:p>
          <a:p>
            <a:pPr algn="l"/>
            <a:endParaRPr lang="en-US" sz="2000" b="1" dirty="0" smtClean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20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260649"/>
            <a:ext cx="7772400" cy="122413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>Μοντέλο Οντοτήτων-συσχετίσεων (</a:t>
            </a:r>
            <a:r>
              <a:rPr lang="en-US" sz="3600" dirty="0" smtClean="0"/>
              <a:t>Entity-relationship model) 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21</a:t>
            </a:fld>
            <a:endParaRPr lang="el-GR" dirty="0"/>
          </a:p>
        </p:txBody>
      </p:sp>
      <p:pic>
        <p:nvPicPr>
          <p:cNvPr id="48132" name="Picture 4" descr="������ - ������� - �����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772816"/>
            <a:ext cx="7704856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Παράδειγμα – Άσκηση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27584" y="2564905"/>
            <a:ext cx="7859216" cy="30243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 smtClean="0"/>
              <a:t>Πως θα υλοποιούσατε τώρα το παράδειγμα με το </a:t>
            </a:r>
            <a:r>
              <a:rPr lang="el-GR" dirty="0" err="1" smtClean="0"/>
              <a:t>video</a:t>
            </a:r>
            <a:r>
              <a:rPr lang="el-GR" dirty="0" smtClean="0"/>
              <a:t> </a:t>
            </a:r>
            <a:r>
              <a:rPr lang="el-GR" dirty="0" err="1" smtClean="0"/>
              <a:t>club</a:t>
            </a:r>
            <a:r>
              <a:rPr lang="el-GR" dirty="0" smtClean="0"/>
              <a:t> βάση του σχεσιακού μοντέλου δεδομένων; </a:t>
            </a:r>
          </a:p>
          <a:p>
            <a:endParaRPr lang="el-GR" dirty="0" smtClean="0"/>
          </a:p>
          <a:p>
            <a:r>
              <a:rPr lang="el-GR" dirty="0" smtClean="0"/>
              <a:t>Ποιους πίνακες θα φτιάχνατε; </a:t>
            </a:r>
          </a:p>
          <a:p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6DB5-9424-40FF-9EEE-390B3DFB2AFF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22</a:t>
            </a:fld>
            <a:endParaRPr lang="el-G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Παραδείγματα Βάσεων Δεδομένων στο Διαδίκτυο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    </a:t>
            </a:r>
            <a:r>
              <a:rPr lang="en-US" dirty="0" smtClean="0">
                <a:hlinkClick r:id="rId2"/>
              </a:rPr>
              <a:t>https://www.olympicair.com/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r>
              <a:rPr lang="en-US" dirty="0" smtClean="0">
                <a:hlinkClick r:id="rId3"/>
              </a:rPr>
              <a:t>http://dblp.uni-trier.de/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r>
              <a:rPr lang="en-US" dirty="0" smtClean="0">
                <a:hlinkClick r:id="rId4"/>
              </a:rPr>
              <a:t>http://www.imdb.com/</a:t>
            </a:r>
            <a:endParaRPr lang="el-GR" dirty="0" smtClean="0"/>
          </a:p>
          <a:p>
            <a:endParaRPr lang="el-GR" dirty="0" smtClean="0"/>
          </a:p>
          <a:p>
            <a:r>
              <a:rPr lang="en-US" dirty="0" smtClean="0">
                <a:hlinkClick r:id="rId5"/>
              </a:rPr>
              <a:t>http://argo.ekt.gr/</a:t>
            </a:r>
            <a:endParaRPr lang="el-GR" smtClean="0"/>
          </a:p>
          <a:p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6DB5-9424-40FF-9EEE-390B3DFB2AFF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23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200" dirty="0" smtClean="0"/>
              <a:t>Παραδείγματα</a:t>
            </a:r>
            <a:endParaRPr lang="el-GR" sz="32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A65E-AC6B-41FD-B198-9B1207B3256E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9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8574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342900"/>
            <a:r>
              <a:rPr lang="el-GR" u="sng" dirty="0" smtClean="0"/>
              <a:t>Παράδειγμα 1</a:t>
            </a:r>
          </a:p>
          <a:p>
            <a:pPr marL="0" indent="342900">
              <a:buNone/>
            </a:pPr>
            <a:r>
              <a:rPr lang="el-GR" i="1" dirty="0" smtClean="0"/>
              <a:t>Ένας αριθμός π.χ. το </a:t>
            </a:r>
            <a:r>
              <a:rPr lang="en-US" i="1" dirty="0" smtClean="0"/>
              <a:t>7 </a:t>
            </a:r>
            <a:r>
              <a:rPr lang="el-GR" i="1" dirty="0" smtClean="0"/>
              <a:t>είναι ένα δεδομένο. </a:t>
            </a:r>
          </a:p>
          <a:p>
            <a:pPr marL="0" indent="342900">
              <a:buNone/>
            </a:pPr>
            <a:r>
              <a:rPr lang="el-GR" i="1" dirty="0" smtClean="0"/>
              <a:t>Αν κάνω μια επεξήγηση ότι το 7 είναι βαθμός. Τότε είναι πληροφορία.</a:t>
            </a:r>
          </a:p>
          <a:p>
            <a:pPr marL="0" indent="342900"/>
            <a:r>
              <a:rPr lang="el-GR" u="sng" dirty="0" smtClean="0"/>
              <a:t>Παράδειγμα 2</a:t>
            </a:r>
          </a:p>
          <a:p>
            <a:pPr indent="0">
              <a:buNone/>
            </a:pPr>
            <a:r>
              <a:rPr lang="el-GR" i="1" dirty="0" smtClean="0"/>
              <a:t>Ένας γιατρός θα </a:t>
            </a:r>
            <a:r>
              <a:rPr lang="el-GR" b="1" i="1" u="sng" dirty="0" smtClean="0"/>
              <a:t>παρατηρήσει</a:t>
            </a:r>
            <a:r>
              <a:rPr lang="el-GR" i="1" dirty="0" smtClean="0"/>
              <a:t>  τα συμπτώματα  εμφανίζει ο ασθενής, θα πάρει κάποιες </a:t>
            </a:r>
            <a:r>
              <a:rPr lang="el-GR" b="1" i="1" u="sng" dirty="0" smtClean="0"/>
              <a:t>μετρήσεις</a:t>
            </a:r>
            <a:r>
              <a:rPr lang="el-GR" i="1" dirty="0" smtClean="0"/>
              <a:t> όπως της θερμοκρασίας, της πίεσης κ.λπ., θα </a:t>
            </a:r>
            <a:r>
              <a:rPr lang="el-GR" b="1" i="1" u="sng" dirty="0" smtClean="0"/>
              <a:t>ερμηνεύσει και θα συσχετίσει</a:t>
            </a:r>
            <a:r>
              <a:rPr lang="el-GR" i="1" dirty="0" smtClean="0"/>
              <a:t> μεταξύ τους για να </a:t>
            </a:r>
            <a:r>
              <a:rPr lang="el-GR" b="1" i="1" u="sng" dirty="0" smtClean="0"/>
              <a:t>αποφασίσει</a:t>
            </a:r>
            <a:r>
              <a:rPr lang="el-GR" i="1" dirty="0" smtClean="0"/>
              <a:t> για την κατάσταση του ασθενούς.</a:t>
            </a:r>
            <a:endParaRPr lang="el-GR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 smtClean="0"/>
              <a:t>Τύποι Δεδομένων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400" dirty="0" smtClean="0"/>
              <a:t>Στην επιστήμη της Πληροφορικής, τα δεδομένα αναπαρίστανται και μοντελοποιούνται με εντελώς συγκεκριμένο τρόπο. </a:t>
            </a:r>
          </a:p>
          <a:p>
            <a:r>
              <a:rPr lang="el-GR" sz="2400" dirty="0" smtClean="0"/>
              <a:t>Τύποι Δεδομένων </a:t>
            </a:r>
          </a:p>
          <a:p>
            <a:pPr lvl="1"/>
            <a:r>
              <a:rPr lang="el-GR" sz="2000" dirty="0" smtClean="0"/>
              <a:t>Τα δεδομένα δεν έχουν όλα τις ίδιες ιδιότητες, δεν είναι του ίδιου τύπου </a:t>
            </a:r>
          </a:p>
          <a:p>
            <a:pPr lvl="1"/>
            <a:r>
              <a:rPr lang="el-GR" sz="2000" dirty="0" smtClean="0"/>
              <a:t>Απλοί και Σύνθετοι τύποι δεδομένων </a:t>
            </a:r>
          </a:p>
          <a:p>
            <a:pPr lvl="1"/>
            <a:r>
              <a:rPr lang="el-GR" sz="2000" dirty="0" smtClean="0"/>
              <a:t>Οικονομία χώρου λόγω διαφορετικής αποθήκευσης </a:t>
            </a:r>
          </a:p>
          <a:p>
            <a:r>
              <a:rPr lang="el-GR" sz="2400" dirty="0" smtClean="0"/>
              <a:t>Διάφοροι τύποι δεδομένων.</a:t>
            </a:r>
          </a:p>
          <a:p>
            <a:pPr lvl="1"/>
            <a:r>
              <a:rPr lang="el-GR" sz="2000" dirty="0" smtClean="0"/>
              <a:t>Αριθμητικά , αλφαριθμητικά Δεδομένα. </a:t>
            </a:r>
          </a:p>
          <a:p>
            <a:pPr lvl="1"/>
            <a:r>
              <a:rPr lang="el-GR" sz="2000" dirty="0" smtClean="0"/>
              <a:t>Δεδομένα  τύπου </a:t>
            </a:r>
            <a:r>
              <a:rPr lang="en-US" sz="2000" dirty="0" smtClean="0"/>
              <a:t>Boolean, date, blob</a:t>
            </a:r>
            <a:r>
              <a:rPr lang="el-GR" sz="2000" dirty="0" smtClean="0"/>
              <a:t> </a:t>
            </a:r>
          </a:p>
          <a:p>
            <a:pPr>
              <a:buNone/>
            </a:pPr>
            <a:endParaRPr lang="el-GR" sz="2400" dirty="0" smtClean="0"/>
          </a:p>
          <a:p>
            <a:endParaRPr lang="el-GR" sz="2400" dirty="0" smtClean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AF12A-21A4-47E6-8B6F-0335D342675B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Απλοί και Σύνθετοι τύποι δεδομένων 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53AC-C183-41AD-85A2-4962A709DB2B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755576" y="1484784"/>
            <a:ext cx="7200800" cy="43204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1835696" y="2564904"/>
            <a:ext cx="16561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Αρ. Μητρώου</a:t>
            </a:r>
            <a:endParaRPr lang="el-GR" dirty="0"/>
          </a:p>
        </p:txBody>
      </p:sp>
      <p:sp>
        <p:nvSpPr>
          <p:cNvPr id="13" name="12 - TextBox"/>
          <p:cNvSpPr txBox="1"/>
          <p:nvPr/>
        </p:nvSpPr>
        <p:spPr>
          <a:xfrm>
            <a:off x="1835696" y="3140968"/>
            <a:ext cx="16561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Επώνυμο</a:t>
            </a:r>
            <a:endParaRPr lang="el-GR" dirty="0"/>
          </a:p>
        </p:txBody>
      </p:sp>
      <p:sp>
        <p:nvSpPr>
          <p:cNvPr id="14" name="13 - TextBox"/>
          <p:cNvSpPr txBox="1"/>
          <p:nvPr/>
        </p:nvSpPr>
        <p:spPr>
          <a:xfrm>
            <a:off x="1835696" y="3645024"/>
            <a:ext cx="16561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Όνομα</a:t>
            </a:r>
            <a:endParaRPr lang="el-GR" dirty="0"/>
          </a:p>
        </p:txBody>
      </p:sp>
      <p:sp>
        <p:nvSpPr>
          <p:cNvPr id="15" name="14 - TextBox"/>
          <p:cNvSpPr txBox="1"/>
          <p:nvPr/>
        </p:nvSpPr>
        <p:spPr>
          <a:xfrm>
            <a:off x="5148064" y="2492896"/>
            <a:ext cx="1944216" cy="2031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Μαθητής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</p:txBody>
      </p:sp>
      <p:sp>
        <p:nvSpPr>
          <p:cNvPr id="16" name="15 - TextBox"/>
          <p:cNvSpPr txBox="1"/>
          <p:nvPr/>
        </p:nvSpPr>
        <p:spPr>
          <a:xfrm flipH="1">
            <a:off x="5292080" y="2924944"/>
            <a:ext cx="1656184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Αρ. Μητρώου</a:t>
            </a:r>
          </a:p>
          <a:p>
            <a:r>
              <a:rPr lang="el-GR" dirty="0" smtClean="0"/>
              <a:t>Επώνυμο</a:t>
            </a:r>
          </a:p>
          <a:p>
            <a:r>
              <a:rPr lang="el-GR" dirty="0" smtClean="0"/>
              <a:t>Όνομα</a:t>
            </a:r>
          </a:p>
          <a:p>
            <a:r>
              <a:rPr lang="el-GR" dirty="0" err="1" smtClean="0"/>
              <a:t>Εξάμην_Εισαγ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17" name="16 - TextBox"/>
          <p:cNvSpPr txBox="1"/>
          <p:nvPr/>
        </p:nvSpPr>
        <p:spPr>
          <a:xfrm>
            <a:off x="1835696" y="4221088"/>
            <a:ext cx="16561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err="1" smtClean="0"/>
              <a:t>Εξάμην_Εισαγ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000" dirty="0" smtClean="0"/>
              <a:t>Ανάγκη Διαχείρισης Δεδομένων 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endParaRPr lang="el-GR" dirty="0" smtClean="0"/>
          </a:p>
          <a:p>
            <a:r>
              <a:rPr lang="el-GR" sz="7200" dirty="0" smtClean="0"/>
              <a:t>Δεδομένα χρησιμοποιούνται σε κάθε ανθρώπινη δραστηριότητα (π.χ. Δημόσιες υπηρεσίες, Τράπεζες, Επιχειρήσεις, κτλ) </a:t>
            </a:r>
          </a:p>
          <a:p>
            <a:endParaRPr lang="el-GR" sz="7200" dirty="0" smtClean="0"/>
          </a:p>
          <a:p>
            <a:r>
              <a:rPr lang="el-GR" sz="7200" dirty="0" smtClean="0"/>
              <a:t>Οι μεγάλες ποσότητες δεδομένων απαιτούν αποτελεσματικούς τρόπους αποθήκευσης τους </a:t>
            </a:r>
          </a:p>
          <a:p>
            <a:endParaRPr lang="el-GR" sz="7200" dirty="0" smtClean="0"/>
          </a:p>
          <a:p>
            <a:r>
              <a:rPr lang="el-GR" sz="7200" dirty="0" smtClean="0"/>
              <a:t>Τα δεδομένα πρέπει να είναι οργανωμένα με τέτοιο τρόπο ώστε να επιτρέπεται η εύκολη αναζήτηση και ανανέωση τους </a:t>
            </a:r>
          </a:p>
          <a:p>
            <a:endParaRPr lang="el-GR" sz="7200" dirty="0" smtClean="0"/>
          </a:p>
          <a:p>
            <a:r>
              <a:rPr lang="el-GR" sz="7200" dirty="0" smtClean="0"/>
              <a:t>Δύο προσεγγίσεις </a:t>
            </a:r>
          </a:p>
          <a:p>
            <a:pPr lvl="1"/>
            <a:r>
              <a:rPr lang="el-GR" sz="7200" b="1" dirty="0" smtClean="0"/>
              <a:t>Συστήματα Αρχείων </a:t>
            </a:r>
            <a:r>
              <a:rPr lang="el-GR" sz="7200" b="1" i="1" dirty="0" smtClean="0"/>
              <a:t>(Παλαιά προσέγγιση) </a:t>
            </a:r>
            <a:endParaRPr lang="el-GR" sz="7200" dirty="0" smtClean="0"/>
          </a:p>
          <a:p>
            <a:pPr lvl="1"/>
            <a:r>
              <a:rPr lang="el-GR" sz="7200" b="1" dirty="0" smtClean="0"/>
              <a:t>Βάσεις Δεδομένων (Σύγχρονη προσέγγιση</a:t>
            </a:r>
            <a:r>
              <a:rPr lang="el-GR" sz="7200" b="1" i="1" dirty="0" smtClean="0"/>
              <a:t>) </a:t>
            </a:r>
            <a:endParaRPr lang="el-GR" sz="72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802D-BB26-49A8-9451-E01A2E9E78B6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000" b="1" dirty="0" smtClean="0"/>
              <a:t>Προβλήματα στην χρήση Αρχείων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2300" dirty="0" smtClean="0"/>
              <a:t>Η συνηθισμένη πρακτική ήταν η δημιουργία ξεχωριστών προγραμμάτων και ξεχωριστών αρχείων</a:t>
            </a:r>
            <a:r>
              <a:rPr lang="en-US" sz="2300" dirty="0" smtClean="0"/>
              <a:t>.</a:t>
            </a:r>
            <a:r>
              <a:rPr lang="el-GR" sz="2300" dirty="0" smtClean="0"/>
              <a:t>  Παράδειγμα σε ένα πρόγραμμα  για γραφείο ενοικίασης αυτοκινήτων  η δημιουργία ενός αρχείου για τα ενοικιαζόμενα αυτοκίνητα και ενός άλλου ανεξάρτητου αρχείου για τις ενοικιάσεις των αυτοκινήτων. </a:t>
            </a:r>
          </a:p>
          <a:p>
            <a:pPr marL="0" indent="0">
              <a:buNone/>
            </a:pPr>
            <a:r>
              <a:rPr lang="el-GR" sz="2300" dirty="0" smtClean="0"/>
              <a:t>Τα προβλήματα που προέκυψαν από την χρήση αρχείων είναι τα εξής : </a:t>
            </a:r>
          </a:p>
          <a:p>
            <a:pPr marL="0" indent="0">
              <a:tabLst>
                <a:tab pos="261938" algn="l"/>
              </a:tabLst>
            </a:pPr>
            <a:r>
              <a:rPr lang="el-GR" sz="2400" b="1" dirty="0" smtClean="0"/>
              <a:t>Πλεονασμός των δεδομένων  </a:t>
            </a:r>
            <a:r>
              <a:rPr lang="el-GR" sz="2400" dirty="0" smtClean="0"/>
              <a:t>Τα ίδια δεδομένα επαναλαμβάνονται σε διαφορετικά αρχεία. </a:t>
            </a:r>
          </a:p>
          <a:p>
            <a:pPr marL="0" indent="0">
              <a:tabLst>
                <a:tab pos="261938" algn="l"/>
              </a:tabLst>
            </a:pPr>
            <a:r>
              <a:rPr lang="el-GR" sz="2400" b="1" dirty="0" smtClean="0"/>
              <a:t>Ασυνέπεια των δεδομένων </a:t>
            </a:r>
            <a:r>
              <a:rPr lang="el-GR" sz="2400" dirty="0" smtClean="0"/>
              <a:t> Τα ίδια δεδομένα (πλεονασμός)  σε διαφορετικά αρχεία παρουσιάζονται διαφορετικά από ασυνεπή ενημέρωση. </a:t>
            </a:r>
          </a:p>
          <a:p>
            <a:pPr marL="0" indent="0">
              <a:tabLst>
                <a:tab pos="261938" algn="l"/>
              </a:tabLst>
            </a:pPr>
            <a:r>
              <a:rPr lang="el-GR" sz="2400" b="1" dirty="0" smtClean="0"/>
              <a:t>Αδυναμία μερισμού δεδομένων  </a:t>
            </a:r>
            <a:r>
              <a:rPr lang="el-GR" sz="2400" dirty="0" smtClean="0"/>
              <a:t> Δυνατότητα για κοινή χρήση των δεδομένων  κάποιων αρχείων από διαφορετικές εφαρμογές.</a:t>
            </a:r>
          </a:p>
          <a:p>
            <a:pPr marL="0" indent="0">
              <a:tabLst>
                <a:tab pos="261938" algn="l"/>
              </a:tabLst>
            </a:pPr>
            <a:r>
              <a:rPr lang="el-GR" sz="2400" b="1" dirty="0" smtClean="0"/>
              <a:t>Αδυναμία προτυποποίησης. </a:t>
            </a:r>
            <a:r>
              <a:rPr lang="el-GR" sz="2400" dirty="0" smtClean="0"/>
              <a:t>Ανομοιομορφία στην αναπαράσταση και οργάνωση των δεδομένων στα αρχεία. </a:t>
            </a:r>
            <a:endParaRPr lang="el-GR" sz="2400" b="1" dirty="0" smtClean="0"/>
          </a:p>
          <a:p>
            <a:pPr marL="0" indent="0">
              <a:tabLst>
                <a:tab pos="261938" algn="l"/>
              </a:tabLst>
            </a:pPr>
            <a:endParaRPr lang="el-GR" sz="2400" dirty="0" smtClean="0"/>
          </a:p>
          <a:p>
            <a:pPr marL="0" indent="0">
              <a:buNone/>
            </a:pPr>
            <a:endParaRPr lang="el-GR" sz="7200" dirty="0" smtClean="0"/>
          </a:p>
          <a:p>
            <a:pPr>
              <a:buNone/>
            </a:pPr>
            <a:endParaRPr lang="el-GR" sz="72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802D-BB26-49A8-9451-E01A2E9E78B6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4000" dirty="0" smtClean="0"/>
              <a:t>Βάσεις Δεδομένων </a:t>
            </a:r>
            <a:br>
              <a:rPr lang="el-GR" sz="4000" dirty="0" smtClean="0"/>
            </a:br>
            <a:r>
              <a:rPr lang="el-GR" sz="4000" dirty="0" smtClean="0"/>
              <a:t>(Σύγχρονη προσέγγιση)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endParaRPr lang="el-GR" dirty="0" smtClean="0"/>
          </a:p>
          <a:p>
            <a:r>
              <a:rPr lang="el-GR" dirty="0" smtClean="0"/>
              <a:t>Η βάση δεδομένων είναι  μία συλλογή  από σχετιζόμενα δεδομένα που χαρακτηρίζονται από κάποια λογική οργάνωση και ομαδοποίηση έτσι ώστε να είναι εύκολη και αποτελεσματική η διαχείρισή τους.</a:t>
            </a:r>
          </a:p>
          <a:p>
            <a:endParaRPr lang="el-GR" dirty="0" smtClean="0"/>
          </a:p>
          <a:p>
            <a:r>
              <a:rPr lang="el-GR" dirty="0" smtClean="0"/>
              <a:t>Μια </a:t>
            </a:r>
            <a:r>
              <a:rPr lang="el-GR" b="1" dirty="0" smtClean="0"/>
              <a:t>Βάση Δεδομένων σχεδιάζεται, κτίζεται και αποθηκεύει πληροφορίες για ένα ειδικό τμήμα του κόσμου ή σκοπό, όπως για παράδειγμα: </a:t>
            </a:r>
          </a:p>
          <a:p>
            <a:endParaRPr lang="el-GR" dirty="0" smtClean="0"/>
          </a:p>
          <a:p>
            <a:r>
              <a:rPr lang="el-GR" dirty="0" smtClean="0"/>
              <a:t>•Μαθητολόγιο / Πελατολόγιο </a:t>
            </a:r>
          </a:p>
          <a:p>
            <a:endParaRPr lang="el-GR" dirty="0" smtClean="0"/>
          </a:p>
          <a:p>
            <a:r>
              <a:rPr lang="el-GR" dirty="0" smtClean="0"/>
              <a:t>•Φορολογία εισοδήματος </a:t>
            </a:r>
          </a:p>
          <a:p>
            <a:endParaRPr lang="el-GR" dirty="0" smtClean="0"/>
          </a:p>
          <a:p>
            <a:r>
              <a:rPr lang="el-GR" dirty="0" smtClean="0"/>
              <a:t>•Τραπεζικές συναλλαγές </a:t>
            </a:r>
          </a:p>
          <a:p>
            <a:endParaRPr lang="el-GR" dirty="0" smtClean="0"/>
          </a:p>
          <a:p>
            <a:r>
              <a:rPr lang="el-GR" dirty="0" smtClean="0"/>
              <a:t>•</a:t>
            </a:r>
            <a:r>
              <a:rPr lang="el-GR" b="1" dirty="0" smtClean="0"/>
              <a:t>Σύστημα Διαχείρισης Βάσεων Δεδομένων (</a:t>
            </a:r>
            <a:r>
              <a:rPr lang="el-GR" b="1" dirty="0" err="1" smtClean="0"/>
              <a:t>Database</a:t>
            </a:r>
            <a:r>
              <a:rPr lang="el-GR" b="1" dirty="0" smtClean="0"/>
              <a:t> </a:t>
            </a:r>
            <a:r>
              <a:rPr lang="el-GR" b="1" dirty="0" err="1" smtClean="0"/>
              <a:t>Management</a:t>
            </a:r>
            <a:r>
              <a:rPr lang="el-GR" b="1" dirty="0" smtClean="0"/>
              <a:t> </a:t>
            </a:r>
            <a:r>
              <a:rPr lang="el-GR" b="1" dirty="0" err="1" smtClean="0"/>
              <a:t>System</a:t>
            </a:r>
            <a:r>
              <a:rPr lang="el-GR" b="1" dirty="0" smtClean="0"/>
              <a:t>) ή ΣΔΒΔ (DBMS) είναι λογισμικό το οποίο επιτρέπει την διαχείριση μιας   βάσης δεδομένων, καθώς και την αποτελεσματική επεξεργασία  των  δεδομένων που περιέχονται </a:t>
            </a:r>
            <a:r>
              <a:rPr lang="el-GR" b="1" smtClean="0"/>
              <a:t>σε αυτήν.</a:t>
            </a:r>
            <a:endParaRPr lang="el-GR" dirty="0" smtClean="0"/>
          </a:p>
          <a:p>
            <a:endParaRPr lang="el-GR" dirty="0" smtClean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72007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>Αρχιτεκτονική Τριών Σχημάτων</a:t>
            </a:r>
            <a:endParaRPr lang="en-US" sz="3600" dirty="0" smtClean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AB470-B2FD-4508-99B0-DDFC19CF5ED3}" type="datetime10">
              <a:rPr lang="el-GR" smtClean="0"/>
              <a:pPr/>
              <a:t>13:21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 dirty="0"/>
          </a:p>
        </p:txBody>
      </p:sp>
      <p:sp>
        <p:nvSpPr>
          <p:cNvPr id="7" name="6 - Ορθογώνιο"/>
          <p:cNvSpPr/>
          <p:nvPr/>
        </p:nvSpPr>
        <p:spPr>
          <a:xfrm>
            <a:off x="467544" y="1196752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  <a:p>
            <a:pPr lvl="1"/>
            <a:endParaRPr lang="el-GR" sz="2000" dirty="0" smtClean="0"/>
          </a:p>
          <a:p>
            <a:pPr lvl="1"/>
            <a:endParaRPr lang="el-GR" dirty="0" smtClean="0"/>
          </a:p>
        </p:txBody>
      </p:sp>
      <p:sp>
        <p:nvSpPr>
          <p:cNvPr id="8" name="7 - Ορθογώνιο"/>
          <p:cNvSpPr/>
          <p:nvPr/>
        </p:nvSpPr>
        <p:spPr>
          <a:xfrm>
            <a:off x="1043608" y="1268760"/>
            <a:ext cx="6840760" cy="49859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l-GR" dirty="0" smtClean="0"/>
          </a:p>
          <a:p>
            <a:pPr lvl="1"/>
            <a:r>
              <a:rPr lang="el-GR" dirty="0" smtClean="0"/>
              <a:t>Ορίζει σχήματα</a:t>
            </a:r>
            <a:r>
              <a:rPr lang="en-US" dirty="0" smtClean="0"/>
              <a:t> </a:t>
            </a:r>
            <a:r>
              <a:rPr lang="el-GR" dirty="0" smtClean="0"/>
              <a:t>ΣΔΒΔ</a:t>
            </a:r>
            <a:r>
              <a:rPr lang="en-US" dirty="0" smtClean="0"/>
              <a:t> </a:t>
            </a:r>
            <a:r>
              <a:rPr lang="el-GR" dirty="0" smtClean="0"/>
              <a:t>σε</a:t>
            </a:r>
            <a:r>
              <a:rPr lang="en-US" dirty="0" smtClean="0"/>
              <a:t> </a:t>
            </a:r>
            <a:r>
              <a:rPr lang="el-GR" b="1" i="1" dirty="0" smtClean="0"/>
              <a:t>τρία</a:t>
            </a:r>
            <a:r>
              <a:rPr lang="en-US" b="1" i="1" dirty="0" smtClean="0"/>
              <a:t> </a:t>
            </a:r>
            <a:r>
              <a:rPr lang="el-GR" b="1" i="1" dirty="0" smtClean="0"/>
              <a:t>επίπεδα:</a:t>
            </a:r>
          </a:p>
          <a:p>
            <a:pPr lvl="1"/>
            <a:endParaRPr lang="el-GR" b="1" i="1" dirty="0" smtClean="0"/>
          </a:p>
          <a:p>
            <a:pPr lvl="1"/>
            <a:r>
              <a:rPr lang="el-GR" b="1" i="1" dirty="0" smtClean="0"/>
              <a:t>Εσωτερικό σχήμα σε εσωτερικό επίπεδο για περιγραφή τις φυσικές δομές αποθήκευσης και των μονοπατιών προσπέλασης(</a:t>
            </a:r>
            <a:r>
              <a:rPr lang="el-GR" b="1" i="1" dirty="0" err="1" smtClean="0"/>
              <a:t>π.χ</a:t>
            </a:r>
            <a:r>
              <a:rPr lang="el-GR" b="1" i="1" dirty="0" smtClean="0"/>
              <a:t> ευρετήρια). </a:t>
            </a:r>
            <a:r>
              <a:rPr lang="el-GR" sz="1600" b="1" i="1" dirty="0" smtClean="0"/>
              <a:t>Τυπικά χρησιμοποιεί ένα φυσικό μοντέλο δεδομένων.</a:t>
            </a:r>
          </a:p>
          <a:p>
            <a:pPr lvl="1"/>
            <a:endParaRPr lang="el-GR" dirty="0" smtClean="0"/>
          </a:p>
          <a:p>
            <a:pPr lvl="1"/>
            <a:r>
              <a:rPr lang="el-GR" b="1" dirty="0" smtClean="0"/>
              <a:t>Εννοιολογικό Μοντέλο</a:t>
            </a:r>
            <a:r>
              <a:rPr lang="en-US" b="1" dirty="0" smtClean="0"/>
              <a:t> </a:t>
            </a:r>
            <a:r>
              <a:rPr lang="el-GR" b="1" dirty="0" smtClean="0"/>
              <a:t>σε εννοιολογικό επίπεδο για περιγραφή της δομής και των περιορισμών όλης της βάσης δεδομένων για μια κοινότητα χρηστών. </a:t>
            </a:r>
            <a:r>
              <a:rPr lang="el-GR" sz="1600" b="1" dirty="0" smtClean="0"/>
              <a:t>Χρησιμοποιεί ένα εννοιολογικό</a:t>
            </a:r>
            <a:r>
              <a:rPr lang="en-US" sz="1600" b="1" dirty="0" smtClean="0"/>
              <a:t> </a:t>
            </a:r>
            <a:r>
              <a:rPr lang="el-GR" sz="1600" b="1" dirty="0" smtClean="0"/>
              <a:t>ή ένα μοντέλο δεδομένων υλοποίησης.</a:t>
            </a:r>
          </a:p>
          <a:p>
            <a:pPr lvl="1"/>
            <a:endParaRPr lang="el-GR" dirty="0" smtClean="0"/>
          </a:p>
          <a:p>
            <a:pPr lvl="1"/>
            <a:r>
              <a:rPr lang="el-GR" b="1" dirty="0" smtClean="0"/>
              <a:t>Εξωτερικά Σχήματα σε εξωτερικό επίπεδο για περιγραφή των διαφόρων όψεων των χρηστών. </a:t>
            </a:r>
            <a:r>
              <a:rPr lang="el-GR" sz="1600" b="1" dirty="0" smtClean="0"/>
              <a:t>Συνήθως χρησιμοποιεί το ίδιο μοντέλο δεδομένων σαν εννοιολογικό σχήμα</a:t>
            </a:r>
          </a:p>
          <a:p>
            <a:pPr lvl="1"/>
            <a:endParaRPr lang="el-GR" dirty="0" smtClean="0"/>
          </a:p>
          <a:p>
            <a:pPr lvl="1"/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2193</TotalTime>
  <Words>2220</Words>
  <Application>Microsoft Office PowerPoint</Application>
  <PresentationFormat>Προβολή στην οθόνη (4:3)</PresentationFormat>
  <Paragraphs>316</Paragraphs>
  <Slides>23</Slides>
  <Notes>21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Θέμα του Office</vt:lpstr>
      <vt:lpstr>ΕΙΣΑΓΩΓΗ</vt:lpstr>
      <vt:lpstr>Δεδομένα Πληροφορία</vt:lpstr>
      <vt:lpstr>Παραδείγματα</vt:lpstr>
      <vt:lpstr>Τύποι Δεδομένων </vt:lpstr>
      <vt:lpstr>Απλοί και Σύνθετοι τύποι δεδομένων </vt:lpstr>
      <vt:lpstr>Ανάγκη Διαχείρισης Δεδομένων </vt:lpstr>
      <vt:lpstr>Προβλήματα στην χρήση Αρχείων</vt:lpstr>
      <vt:lpstr>Βάσεις Δεδομένων  (Σύγχρονη προσέγγιση) </vt:lpstr>
      <vt:lpstr>Αρχιτεκτονική Τριών Σχημάτων</vt:lpstr>
      <vt:lpstr>Αρχιτεκτονική Τριών Σχημάτων</vt:lpstr>
      <vt:lpstr>Αρχιτεκτονική Τριών Επιπέδων</vt:lpstr>
      <vt:lpstr>Βάσεις Δεδομένων – Πλεονεκτήματα </vt:lpstr>
      <vt:lpstr>Βάσεις Δεδομένων – Πλεονεκτήματα </vt:lpstr>
      <vt:lpstr>Παράδειγμα</vt:lpstr>
      <vt:lpstr>Χρήστες Βάσεων Δεδομένων</vt:lpstr>
      <vt:lpstr>Μοντέλα Δεδομένων</vt:lpstr>
      <vt:lpstr>Μοντέλα βασισμένα σε εγγραφές </vt:lpstr>
      <vt:lpstr> Σχεσιακό Μοντέλο (Relational model)  </vt:lpstr>
      <vt:lpstr>Φυσικά Μοντέλα Δεδομένων </vt:lpstr>
      <vt:lpstr> Μοντέλα βασισμένα σε αντικείμενα (Entity-relationship model) </vt:lpstr>
      <vt:lpstr>Μοντέλο Οντοτήτων-συσχετίσεων (Entity-relationship model) </vt:lpstr>
      <vt:lpstr>Παράδειγμα – Άσκηση </vt:lpstr>
      <vt:lpstr>Παραδείγματα Βάσεων Δεδομένων στο Διαδίκτυο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Γεωγραφικά Συστήματα πληροφοριών(ΓΣΠ-GIS)</dc:title>
  <cp:lastModifiedBy>xatzakis ilias</cp:lastModifiedBy>
  <cp:revision>40</cp:revision>
  <dcterms:modified xsi:type="dcterms:W3CDTF">2014-03-14T11:27:29Z</dcterms:modified>
</cp:coreProperties>
</file>