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3"/>
  </p:notesMasterIdLst>
  <p:sldIdLst>
    <p:sldId id="282" r:id="rId2"/>
    <p:sldId id="262" r:id="rId3"/>
    <p:sldId id="281" r:id="rId4"/>
    <p:sldId id="263" r:id="rId5"/>
    <p:sldId id="261" r:id="rId6"/>
    <p:sldId id="260" r:id="rId7"/>
    <p:sldId id="259" r:id="rId8"/>
    <p:sldId id="264" r:id="rId9"/>
    <p:sldId id="258" r:id="rId10"/>
    <p:sldId id="266" r:id="rId11"/>
    <p:sldId id="265" r:id="rId12"/>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FF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2370" autoAdjust="0"/>
    <p:restoredTop sz="94660"/>
  </p:normalViewPr>
  <p:slideViewPr>
    <p:cSldViewPr>
      <p:cViewPr varScale="1">
        <p:scale>
          <a:sx n="66" d="100"/>
          <a:sy n="66" d="100"/>
        </p:scale>
        <p:origin x="-942" y="-108"/>
      </p:cViewPr>
      <p:guideLst>
        <p:guide orient="horz" pos="2160"/>
        <p:guide pos="2880"/>
      </p:guideLst>
    </p:cSldViewPr>
  </p:slideViewPr>
  <p:notesTextViewPr>
    <p:cViewPr>
      <p:scale>
        <a:sx n="100" d="100"/>
        <a:sy n="100" d="100"/>
      </p:scale>
      <p:origin x="0" y="0"/>
    </p:cViewPr>
  </p:notesTextViewPr>
  <p:notesViewPr>
    <p:cSldViewPr>
      <p:cViewPr>
        <p:scale>
          <a:sx n="154" d="100"/>
          <a:sy n="154" d="100"/>
        </p:scale>
        <p:origin x="-378" y="5478"/>
      </p:cViewPr>
      <p:guideLst>
        <p:guide orient="horz" pos="2880"/>
        <p:guide pos="2160"/>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 Θέση κεφαλίδας"/>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l-GR"/>
          </a:p>
        </p:txBody>
      </p:sp>
      <p:sp>
        <p:nvSpPr>
          <p:cNvPr id="3" name="2 - Θέση ημερομηνίας"/>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229E1BC-E057-424D-AC41-4868342DAD0F}" type="datetimeFigureOut">
              <a:rPr lang="el-GR" smtClean="0"/>
              <a:pPr/>
              <a:t>19/3/2014</a:t>
            </a:fld>
            <a:endParaRPr lang="el-GR"/>
          </a:p>
        </p:txBody>
      </p:sp>
      <p:sp>
        <p:nvSpPr>
          <p:cNvPr id="4" name="3 - Θέση εικόνας διαφάνειας"/>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l-GR"/>
          </a:p>
        </p:txBody>
      </p:sp>
      <p:sp>
        <p:nvSpPr>
          <p:cNvPr id="5" name="4 - Θέση σημειώσεων"/>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6" name="5 - Θέση υποσέλιδου"/>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l-GR"/>
          </a:p>
        </p:txBody>
      </p:sp>
      <p:sp>
        <p:nvSpPr>
          <p:cNvPr id="7" name="6 - Θέση αριθμού διαφάνειας"/>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14AF55D-B6FC-4BFC-979F-D922CA412C5F}" type="slidenum">
              <a:rPr lang="el-GR" smtClean="0"/>
              <a:pPr/>
              <a:t>‹#›</a:t>
            </a:fld>
            <a:endParaRPr lang="el-G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slide" Target="../slides/slide10.xml"/><Relationship Id="rId1" Type="http://schemas.openxmlformats.org/officeDocument/2006/relationships/notesMaster" Target="../notesMasters/notesMaster1.xml"/><Relationship Id="rId4" Type="http://schemas.openxmlformats.org/officeDocument/2006/relationships/image" Target="../media/image3.jpeg"/></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a:p>
        </p:txBody>
      </p:sp>
      <p:sp>
        <p:nvSpPr>
          <p:cNvPr id="4" name="3 - Θέση αριθμού διαφάνειας"/>
          <p:cNvSpPr>
            <a:spLocks noGrp="1"/>
          </p:cNvSpPr>
          <p:nvPr>
            <p:ph type="sldNum" sz="quarter" idx="10"/>
          </p:nvPr>
        </p:nvSpPr>
        <p:spPr/>
        <p:txBody>
          <a:bodyPr/>
          <a:lstStyle/>
          <a:p>
            <a:fld id="{114AF55D-B6FC-4BFC-979F-D922CA412C5F}" type="slidenum">
              <a:rPr lang="el-GR" smtClean="0"/>
              <a:pPr/>
              <a:t>1</a:t>
            </a:fld>
            <a:endParaRPr lang="el-G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a:xfrm>
            <a:off x="685800" y="6228184"/>
            <a:ext cx="4975448" cy="792088"/>
          </a:xfrm>
        </p:spPr>
        <p:txBody>
          <a:bodyPr>
            <a:normAutofit/>
          </a:bodyPr>
          <a:lstStyle/>
          <a:p>
            <a:pPr>
              <a:lnSpc>
                <a:spcPct val="90000"/>
              </a:lnSpc>
            </a:pPr>
            <a:r>
              <a:rPr lang="el-GR" dirty="0" smtClean="0"/>
              <a:t>Οι τριαδικές σχέσεις είναι συνήθως </a:t>
            </a:r>
            <a:r>
              <a:rPr lang="en-US" sz="1100" b="1" dirty="0" smtClean="0">
                <a:latin typeface="Courier New" pitchFamily="49" charset="0"/>
              </a:rPr>
              <a:t>N:M:K</a:t>
            </a:r>
            <a:endParaRPr lang="el-GR" sz="1100" b="1" dirty="0" smtClean="0">
              <a:latin typeface="Courier New" pitchFamily="49" charset="0"/>
            </a:endParaRPr>
          </a:p>
          <a:p>
            <a:pPr>
              <a:lnSpc>
                <a:spcPct val="90000"/>
              </a:lnSpc>
            </a:pPr>
            <a:r>
              <a:rPr lang="el-GR" dirty="0" smtClean="0"/>
              <a:t>Τα παίρνουμε ανά 2 και αποφασίζουμε για το </a:t>
            </a:r>
            <a:r>
              <a:rPr lang="el-GR" dirty="0" err="1" smtClean="0"/>
              <a:t>τριτο</a:t>
            </a:r>
            <a:endParaRPr lang="el-GR" dirty="0" smtClean="0"/>
          </a:p>
          <a:p>
            <a:pPr>
              <a:lnSpc>
                <a:spcPct val="90000"/>
              </a:lnSpc>
            </a:pPr>
            <a:r>
              <a:rPr lang="el-GR" dirty="0" smtClean="0"/>
              <a:t>Για κάθε ζεύγος </a:t>
            </a:r>
            <a:r>
              <a:rPr lang="en-US" sz="1100" b="1" dirty="0" err="1" smtClean="0">
                <a:latin typeface="Courier New" pitchFamily="49" charset="0"/>
              </a:rPr>
              <a:t>employee,branch</a:t>
            </a:r>
            <a:r>
              <a:rPr lang="el-GR" dirty="0" smtClean="0"/>
              <a:t> υπάρχει ακριβώς μια </a:t>
            </a:r>
            <a:r>
              <a:rPr lang="en-US" sz="1100" b="1" dirty="0" smtClean="0">
                <a:latin typeface="Courier New" pitchFamily="49" charset="0"/>
              </a:rPr>
              <a:t>job</a:t>
            </a:r>
            <a:r>
              <a:rPr lang="en-US" dirty="0" smtClean="0"/>
              <a:t> </a:t>
            </a:r>
            <a:r>
              <a:rPr lang="el-GR" dirty="0" smtClean="0"/>
              <a:t>(ήτοι, ένας υπάλληλος κάνει ακριβώς μία δουλειά σε κάθε παράρτημα που δουλεύει)</a:t>
            </a:r>
          </a:p>
          <a:p>
            <a:pPr>
              <a:lnSpc>
                <a:spcPct val="90000"/>
              </a:lnSpc>
            </a:pPr>
            <a:endParaRPr lang="el-GR" dirty="0" smtClean="0"/>
          </a:p>
          <a:p>
            <a:pPr>
              <a:lnSpc>
                <a:spcPct val="90000"/>
              </a:lnSpc>
            </a:pPr>
            <a:endParaRPr lang="el-GR" dirty="0" smtClean="0"/>
          </a:p>
          <a:p>
            <a:pPr>
              <a:lnSpc>
                <a:spcPct val="90000"/>
              </a:lnSpc>
            </a:pPr>
            <a:endParaRPr lang="el-GR" dirty="0" smtClean="0"/>
          </a:p>
          <a:p>
            <a:pPr>
              <a:lnSpc>
                <a:spcPct val="90000"/>
              </a:lnSpc>
            </a:pPr>
            <a:endParaRPr lang="el-GR" dirty="0" smtClean="0"/>
          </a:p>
          <a:p>
            <a:pPr>
              <a:lnSpc>
                <a:spcPct val="90000"/>
              </a:lnSpc>
            </a:pPr>
            <a:endParaRPr lang="el-GR" dirty="0" smtClean="0"/>
          </a:p>
          <a:p>
            <a:pPr>
              <a:lnSpc>
                <a:spcPct val="90000"/>
              </a:lnSpc>
            </a:pPr>
            <a:endParaRPr lang="el-GR" dirty="0" smtClean="0"/>
          </a:p>
          <a:p>
            <a:pPr>
              <a:lnSpc>
                <a:spcPct val="90000"/>
              </a:lnSpc>
            </a:pPr>
            <a:endParaRPr lang="el-GR" dirty="0" smtClean="0"/>
          </a:p>
          <a:p>
            <a:pPr>
              <a:lnSpc>
                <a:spcPct val="90000"/>
              </a:lnSpc>
            </a:pPr>
            <a:endParaRPr lang="el-GR" dirty="0" smtClean="0"/>
          </a:p>
          <a:p>
            <a:pPr>
              <a:lnSpc>
                <a:spcPct val="90000"/>
              </a:lnSpc>
            </a:pPr>
            <a:endParaRPr lang="el-GR" dirty="0" smtClean="0"/>
          </a:p>
          <a:p>
            <a:pPr>
              <a:lnSpc>
                <a:spcPct val="90000"/>
              </a:lnSpc>
            </a:pPr>
            <a:endParaRPr lang="el-GR" dirty="0" smtClean="0"/>
          </a:p>
          <a:p>
            <a:pPr>
              <a:lnSpc>
                <a:spcPct val="90000"/>
              </a:lnSpc>
            </a:pPr>
            <a:endParaRPr lang="el-GR" dirty="0" smtClean="0"/>
          </a:p>
          <a:p>
            <a:pPr>
              <a:lnSpc>
                <a:spcPct val="90000"/>
              </a:lnSpc>
            </a:pPr>
            <a:endParaRPr lang="en-US" dirty="0" smtClean="0"/>
          </a:p>
          <a:p>
            <a:endParaRPr lang="el-GR" dirty="0"/>
          </a:p>
        </p:txBody>
      </p:sp>
      <p:sp>
        <p:nvSpPr>
          <p:cNvPr id="4" name="3 - Θέση αριθμού διαφάνειας"/>
          <p:cNvSpPr>
            <a:spLocks noGrp="1"/>
          </p:cNvSpPr>
          <p:nvPr>
            <p:ph type="sldNum" sz="quarter" idx="10"/>
          </p:nvPr>
        </p:nvSpPr>
        <p:spPr/>
        <p:txBody>
          <a:bodyPr/>
          <a:lstStyle/>
          <a:p>
            <a:fld id="{114AF55D-B6FC-4BFC-979F-D922CA412C5F}" type="slidenum">
              <a:rPr lang="el-GR" smtClean="0"/>
              <a:pPr/>
              <a:t>10</a:t>
            </a:fld>
            <a:endParaRPr lang="el-GR"/>
          </a:p>
        </p:txBody>
      </p:sp>
      <p:pic>
        <p:nvPicPr>
          <p:cNvPr id="5" name="Picture 4"/>
          <p:cNvPicPr>
            <a:picLocks noChangeAspect="1" noChangeArrowheads="1"/>
          </p:cNvPicPr>
          <p:nvPr/>
        </p:nvPicPr>
        <p:blipFill>
          <a:blip r:embed="rId3"/>
          <a:srcRect l="1160" t="27061" r="774" b="26804"/>
          <a:stretch>
            <a:fillRect/>
          </a:stretch>
        </p:blipFill>
        <p:spPr>
          <a:xfrm>
            <a:off x="908720" y="4644008"/>
            <a:ext cx="4320480" cy="1368152"/>
          </a:xfrm>
          <a:prstGeom prst="rect">
            <a:avLst/>
          </a:prstGeom>
          <a:noFill/>
          <a:ln/>
        </p:spPr>
      </p:pic>
      <p:pic>
        <p:nvPicPr>
          <p:cNvPr id="3074" name="Picture 2"/>
          <p:cNvPicPr>
            <a:picLocks noChangeAspect="1" noChangeArrowheads="1"/>
          </p:cNvPicPr>
          <p:nvPr/>
        </p:nvPicPr>
        <p:blipFill>
          <a:blip r:embed="rId4"/>
          <a:srcRect/>
          <a:stretch>
            <a:fillRect/>
          </a:stretch>
        </p:blipFill>
        <p:spPr bwMode="auto">
          <a:xfrm>
            <a:off x="1196752" y="7020272"/>
            <a:ext cx="4104456" cy="1800200"/>
          </a:xfrm>
          <a:prstGeom prst="rect">
            <a:avLst/>
          </a:prstGeom>
          <a:noFill/>
          <a:ln w="9525">
            <a:noFill/>
            <a:miter lim="800000"/>
            <a:headEnd/>
            <a:tailEnd/>
          </a:ln>
          <a:effectLst/>
        </p:spPr>
      </p:pic>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dirty="0"/>
          </a:p>
        </p:txBody>
      </p:sp>
      <p:sp>
        <p:nvSpPr>
          <p:cNvPr id="4" name="3 - Θέση αριθμού διαφάνειας"/>
          <p:cNvSpPr>
            <a:spLocks noGrp="1"/>
          </p:cNvSpPr>
          <p:nvPr>
            <p:ph type="sldNum" sz="quarter" idx="10"/>
          </p:nvPr>
        </p:nvSpPr>
        <p:spPr/>
        <p:txBody>
          <a:bodyPr/>
          <a:lstStyle/>
          <a:p>
            <a:fld id="{114AF55D-B6FC-4BFC-979F-D922CA412C5F}" type="slidenum">
              <a:rPr lang="el-GR" smtClean="0"/>
              <a:pPr/>
              <a:t>11</a:t>
            </a:fld>
            <a:endParaRPr lang="el-G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dirty="0"/>
          </a:p>
        </p:txBody>
      </p:sp>
      <p:sp>
        <p:nvSpPr>
          <p:cNvPr id="4" name="3 - Θέση αριθμού διαφάνειας"/>
          <p:cNvSpPr>
            <a:spLocks noGrp="1"/>
          </p:cNvSpPr>
          <p:nvPr>
            <p:ph type="sldNum" sz="quarter" idx="10"/>
          </p:nvPr>
        </p:nvSpPr>
        <p:spPr/>
        <p:txBody>
          <a:bodyPr/>
          <a:lstStyle/>
          <a:p>
            <a:fld id="{114AF55D-B6FC-4BFC-979F-D922CA412C5F}" type="slidenum">
              <a:rPr lang="el-GR" smtClean="0"/>
              <a:pPr/>
              <a:t>2</a:t>
            </a:fld>
            <a:endParaRPr lang="el-G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pPr marL="342900" indent="-342900">
              <a:spcBef>
                <a:spcPct val="20000"/>
              </a:spcBef>
              <a:buFontTx/>
              <a:buChar char="•"/>
            </a:pPr>
            <a:r>
              <a:rPr lang="el-GR" dirty="0" smtClean="0"/>
              <a:t>τι αποτελεί και τι δεν αποτελεί οντότητα</a:t>
            </a:r>
            <a:r>
              <a:rPr lang="en-US" dirty="0" smtClean="0"/>
              <a:t>;</a:t>
            </a:r>
            <a:endParaRPr lang="el-GR" dirty="0" smtClean="0"/>
          </a:p>
          <a:p>
            <a:pPr marL="742950" lvl="1" indent="-285750">
              <a:spcBef>
                <a:spcPct val="20000"/>
              </a:spcBef>
              <a:buFontTx/>
              <a:buChar char="–"/>
            </a:pPr>
            <a:r>
              <a:rPr lang="en-US" dirty="0" smtClean="0"/>
              <a:t>η </a:t>
            </a:r>
            <a:r>
              <a:rPr lang="en-US" dirty="0" err="1" smtClean="0"/>
              <a:t>οντότητα</a:t>
            </a:r>
            <a:r>
              <a:rPr lang="en-US" dirty="0" smtClean="0"/>
              <a:t> </a:t>
            </a:r>
            <a:r>
              <a:rPr lang="en-US" dirty="0" err="1" smtClean="0"/>
              <a:t>δεν</a:t>
            </a:r>
            <a:r>
              <a:rPr lang="en-US" dirty="0" smtClean="0"/>
              <a:t> </a:t>
            </a:r>
            <a:r>
              <a:rPr lang="en-US" dirty="0" err="1" smtClean="0"/>
              <a:t>μπορεί</a:t>
            </a:r>
            <a:r>
              <a:rPr lang="en-US" dirty="0" smtClean="0"/>
              <a:t> </a:t>
            </a:r>
            <a:r>
              <a:rPr lang="en-US" dirty="0" err="1" smtClean="0"/>
              <a:t>να</a:t>
            </a:r>
            <a:r>
              <a:rPr lang="en-US" dirty="0" smtClean="0"/>
              <a:t> </a:t>
            </a:r>
            <a:r>
              <a:rPr lang="en-US" dirty="0" err="1" smtClean="0"/>
              <a:t>έχει</a:t>
            </a:r>
            <a:r>
              <a:rPr lang="en-US" dirty="0" smtClean="0"/>
              <a:t> </a:t>
            </a:r>
            <a:r>
              <a:rPr lang="en-US" dirty="0" err="1" smtClean="0"/>
              <a:t>μόνο</a:t>
            </a:r>
            <a:r>
              <a:rPr lang="en-US" dirty="0" smtClean="0"/>
              <a:t> </a:t>
            </a:r>
            <a:r>
              <a:rPr lang="en-US" dirty="0" err="1" smtClean="0"/>
              <a:t>μία</a:t>
            </a:r>
            <a:r>
              <a:rPr lang="en-US" dirty="0" smtClean="0"/>
              <a:t> </a:t>
            </a:r>
            <a:r>
              <a:rPr lang="en-US" dirty="0" err="1" smtClean="0"/>
              <a:t>περίπτωση</a:t>
            </a:r>
            <a:endParaRPr lang="en-US" dirty="0" smtClean="0"/>
          </a:p>
          <a:p>
            <a:pPr marL="742950" lvl="1" indent="-285750">
              <a:spcBef>
                <a:spcPct val="20000"/>
              </a:spcBef>
              <a:buFontTx/>
              <a:buChar char="–"/>
            </a:pPr>
            <a:r>
              <a:rPr lang="en-US" dirty="0" smtClean="0"/>
              <a:t>η </a:t>
            </a:r>
            <a:r>
              <a:rPr lang="en-US" dirty="0" err="1" smtClean="0"/>
              <a:t>οντότητα</a:t>
            </a:r>
            <a:r>
              <a:rPr lang="en-US" dirty="0" smtClean="0"/>
              <a:t> </a:t>
            </a:r>
            <a:r>
              <a:rPr lang="en-US" dirty="0" err="1" smtClean="0"/>
              <a:t>δεν</a:t>
            </a:r>
            <a:r>
              <a:rPr lang="en-US" dirty="0" smtClean="0"/>
              <a:t> </a:t>
            </a:r>
            <a:r>
              <a:rPr lang="en-US" dirty="0" err="1" smtClean="0"/>
              <a:t>πρέπει</a:t>
            </a:r>
            <a:r>
              <a:rPr lang="en-US" dirty="0" smtClean="0"/>
              <a:t> </a:t>
            </a:r>
            <a:r>
              <a:rPr lang="en-US" dirty="0" err="1" smtClean="0"/>
              <a:t>να</a:t>
            </a:r>
            <a:r>
              <a:rPr lang="en-US" dirty="0" smtClean="0"/>
              <a:t> </a:t>
            </a:r>
            <a:r>
              <a:rPr lang="en-US" dirty="0" err="1" smtClean="0"/>
              <a:t>αποτελεί</a:t>
            </a:r>
            <a:r>
              <a:rPr lang="en-US" dirty="0" smtClean="0"/>
              <a:t> </a:t>
            </a:r>
            <a:r>
              <a:rPr lang="en-US" dirty="0" err="1" smtClean="0"/>
              <a:t>το</a:t>
            </a:r>
            <a:r>
              <a:rPr lang="en-US" dirty="0" smtClean="0"/>
              <a:t> </a:t>
            </a:r>
            <a:r>
              <a:rPr lang="en-US" dirty="0" err="1" smtClean="0"/>
              <a:t>αποτέλεσμα</a:t>
            </a:r>
            <a:r>
              <a:rPr lang="en-US" dirty="0" smtClean="0"/>
              <a:t> </a:t>
            </a:r>
            <a:r>
              <a:rPr lang="en-US" dirty="0" err="1" smtClean="0"/>
              <a:t>υπολογισμού</a:t>
            </a:r>
            <a:r>
              <a:rPr lang="en-US" dirty="0" smtClean="0"/>
              <a:t> </a:t>
            </a:r>
            <a:r>
              <a:rPr lang="en-US" dirty="0" err="1" smtClean="0"/>
              <a:t>από</a:t>
            </a:r>
            <a:r>
              <a:rPr lang="en-US" dirty="0" smtClean="0"/>
              <a:t> </a:t>
            </a:r>
            <a:r>
              <a:rPr lang="en-US" dirty="0" err="1" smtClean="0"/>
              <a:t>άλλες</a:t>
            </a:r>
            <a:r>
              <a:rPr lang="en-US" dirty="0" smtClean="0"/>
              <a:t> </a:t>
            </a:r>
            <a:r>
              <a:rPr lang="en-US" dirty="0" err="1" smtClean="0"/>
              <a:t>οντότητες</a:t>
            </a:r>
            <a:endParaRPr lang="el-GR" dirty="0" smtClean="0"/>
          </a:p>
          <a:p>
            <a:endParaRPr lang="el-GR" dirty="0" smtClean="0"/>
          </a:p>
          <a:p>
            <a:pPr>
              <a:buFont typeface="Arial" pitchFamily="34" charset="0"/>
              <a:buChar char="•"/>
            </a:pPr>
            <a:r>
              <a:rPr lang="el-GR" dirty="0" err="1" smtClean="0"/>
              <a:t>Αλλο</a:t>
            </a:r>
            <a:r>
              <a:rPr lang="el-GR" dirty="0" smtClean="0"/>
              <a:t> είναι η </a:t>
            </a:r>
            <a:r>
              <a:rPr lang="el-GR" b="1" u="sng" dirty="0" smtClean="0"/>
              <a:t>οντότητα </a:t>
            </a:r>
            <a:r>
              <a:rPr lang="el-GR" dirty="0" smtClean="0"/>
              <a:t>και άλλο ο </a:t>
            </a:r>
            <a:r>
              <a:rPr lang="el-GR" b="1" u="sng" dirty="0" smtClean="0"/>
              <a:t>τύπος οντότητας</a:t>
            </a:r>
            <a:r>
              <a:rPr lang="el-GR" dirty="0" smtClean="0"/>
              <a:t>.</a:t>
            </a:r>
          </a:p>
          <a:p>
            <a:pPr lvl="1">
              <a:buFont typeface="Arial" pitchFamily="34" charset="0"/>
              <a:buChar char="•"/>
            </a:pPr>
            <a:r>
              <a:rPr lang="el-GR" dirty="0" smtClean="0"/>
              <a:t>Συχνά στον προφορικό λόγο τα συγχέουμε ...</a:t>
            </a:r>
            <a:endParaRPr lang="en-US" dirty="0" smtClean="0"/>
          </a:p>
          <a:p>
            <a:pPr marL="742950" lvl="1" indent="-285750">
              <a:spcBef>
                <a:spcPct val="20000"/>
              </a:spcBef>
              <a:buFontTx/>
              <a:buChar char="–"/>
            </a:pPr>
            <a:endParaRPr lang="el-GR" dirty="0" smtClean="0"/>
          </a:p>
        </p:txBody>
      </p:sp>
      <p:sp>
        <p:nvSpPr>
          <p:cNvPr id="4" name="3 - Θέση αριθμού διαφάνειας"/>
          <p:cNvSpPr>
            <a:spLocks noGrp="1"/>
          </p:cNvSpPr>
          <p:nvPr>
            <p:ph type="sldNum" sz="quarter" idx="10"/>
          </p:nvPr>
        </p:nvSpPr>
        <p:spPr/>
        <p:txBody>
          <a:bodyPr/>
          <a:lstStyle/>
          <a:p>
            <a:fld id="{114AF55D-B6FC-4BFC-979F-D922CA412C5F}" type="slidenum">
              <a:rPr lang="el-GR" smtClean="0"/>
              <a:pPr/>
              <a:t>3</a:t>
            </a:fld>
            <a:endParaRPr lang="el-G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r>
              <a:rPr lang="el-GR" sz="1200" kern="1200" dirty="0" smtClean="0">
                <a:solidFill>
                  <a:schemeClr val="tx1"/>
                </a:solidFill>
                <a:latin typeface="+mn-lt"/>
                <a:ea typeface="+mn-ea"/>
                <a:cs typeface="+mn-cs"/>
              </a:rPr>
              <a:t>    υποψήφιο</a:t>
            </a:r>
            <a:r>
              <a:rPr lang="el-GR" sz="1200" kern="1200" baseline="0" dirty="0" smtClean="0">
                <a:solidFill>
                  <a:schemeClr val="tx1"/>
                </a:solidFill>
                <a:latin typeface="+mn-lt"/>
                <a:ea typeface="+mn-ea"/>
                <a:cs typeface="+mn-cs"/>
              </a:rPr>
              <a:t> κλειδί </a:t>
            </a:r>
            <a:r>
              <a:rPr lang="en-US" sz="1200" kern="1200" baseline="0" dirty="0" smtClean="0">
                <a:solidFill>
                  <a:schemeClr val="tx1"/>
                </a:solidFill>
                <a:latin typeface="+mn-lt"/>
                <a:ea typeface="+mn-ea"/>
                <a:cs typeface="+mn-cs"/>
              </a:rPr>
              <a:t>(</a:t>
            </a:r>
            <a:r>
              <a:rPr lang="el-GR" sz="1200" kern="1200" baseline="0" dirty="0" smtClean="0">
                <a:solidFill>
                  <a:schemeClr val="tx1"/>
                </a:solidFill>
                <a:latin typeface="+mn-lt"/>
                <a:ea typeface="+mn-ea"/>
                <a:cs typeface="+mn-cs"/>
              </a:rPr>
              <a:t>ιδιότητα της μοναδικότητας και της μη </a:t>
            </a:r>
            <a:r>
              <a:rPr lang="el-GR" sz="1200" kern="1200" baseline="0" dirty="0" err="1" smtClean="0">
                <a:solidFill>
                  <a:schemeClr val="tx1"/>
                </a:solidFill>
                <a:latin typeface="+mn-lt"/>
                <a:ea typeface="+mn-ea"/>
                <a:cs typeface="+mn-cs"/>
              </a:rPr>
              <a:t>αναγωγιμότητας</a:t>
            </a:r>
            <a:r>
              <a:rPr lang="el-GR" sz="1200" kern="1200" baseline="0" dirty="0" smtClean="0">
                <a:solidFill>
                  <a:schemeClr val="tx1"/>
                </a:solidFill>
                <a:latin typeface="+mn-lt"/>
                <a:ea typeface="+mn-ea"/>
                <a:cs typeface="+mn-cs"/>
              </a:rPr>
              <a:t>)</a:t>
            </a:r>
          </a:p>
          <a:p>
            <a:r>
              <a:rPr lang="el-GR" sz="1200" kern="1200" baseline="0" dirty="0" smtClean="0">
                <a:solidFill>
                  <a:schemeClr val="tx1"/>
                </a:solidFill>
                <a:latin typeface="+mn-lt"/>
                <a:ea typeface="+mn-ea"/>
                <a:cs typeface="+mn-cs"/>
              </a:rPr>
              <a:t>Το αναγώγιμο λέγεται </a:t>
            </a:r>
            <a:r>
              <a:rPr lang="el-GR" sz="1200" b="1" kern="1200" baseline="0" dirty="0" err="1" smtClean="0">
                <a:solidFill>
                  <a:schemeClr val="tx1"/>
                </a:solidFill>
                <a:latin typeface="+mn-lt"/>
                <a:ea typeface="+mn-ea"/>
                <a:cs typeface="+mn-cs"/>
              </a:rPr>
              <a:t>υπερκλειδί</a:t>
            </a:r>
            <a:r>
              <a:rPr lang="el-GR" sz="1200" b="1" kern="1200" baseline="0" dirty="0" smtClean="0">
                <a:solidFill>
                  <a:schemeClr val="tx1"/>
                </a:solidFill>
                <a:latin typeface="+mn-lt"/>
                <a:ea typeface="+mn-ea"/>
                <a:cs typeface="+mn-cs"/>
              </a:rPr>
              <a:t> (</a:t>
            </a:r>
            <a:r>
              <a:rPr lang="en-US" sz="1200" b="1" kern="1200" baseline="0" dirty="0" smtClean="0">
                <a:solidFill>
                  <a:schemeClr val="tx1"/>
                </a:solidFill>
                <a:latin typeface="+mn-lt"/>
                <a:ea typeface="+mn-ea"/>
                <a:cs typeface="+mn-cs"/>
              </a:rPr>
              <a:t>lecture2_ER.ppt    DB2.ppt)</a:t>
            </a:r>
            <a:r>
              <a:rPr lang="el-GR" sz="1200" kern="1200" dirty="0" smtClean="0">
                <a:solidFill>
                  <a:schemeClr val="tx1"/>
                </a:solidFill>
                <a:latin typeface="+mn-lt"/>
                <a:ea typeface="+mn-ea"/>
                <a:cs typeface="+mn-cs"/>
              </a:rPr>
              <a:t/>
            </a:r>
            <a:br>
              <a:rPr lang="el-GR" sz="1200" kern="1200" dirty="0" smtClean="0">
                <a:solidFill>
                  <a:schemeClr val="tx1"/>
                </a:solidFill>
                <a:latin typeface="+mn-lt"/>
                <a:ea typeface="+mn-ea"/>
                <a:cs typeface="+mn-cs"/>
              </a:rPr>
            </a:br>
            <a:r>
              <a:rPr lang="el-GR" sz="1200" kern="1200" dirty="0" smtClean="0">
                <a:solidFill>
                  <a:schemeClr val="tx1"/>
                </a:solidFill>
                <a:latin typeface="+mn-lt"/>
                <a:ea typeface="+mn-ea"/>
                <a:cs typeface="+mn-cs"/>
              </a:rPr>
              <a:t/>
            </a:r>
            <a:br>
              <a:rPr lang="el-GR" sz="1200" kern="1200" dirty="0" smtClean="0">
                <a:solidFill>
                  <a:schemeClr val="tx1"/>
                </a:solidFill>
                <a:latin typeface="+mn-lt"/>
                <a:ea typeface="+mn-ea"/>
                <a:cs typeface="+mn-cs"/>
              </a:rPr>
            </a:br>
            <a:r>
              <a:rPr lang="el-GR" sz="1200" kern="1200" dirty="0" smtClean="0">
                <a:solidFill>
                  <a:schemeClr val="tx1"/>
                </a:solidFill>
                <a:latin typeface="+mn-lt"/>
                <a:ea typeface="+mn-ea"/>
                <a:cs typeface="+mn-cs"/>
              </a:rPr>
              <a:t/>
            </a:r>
            <a:br>
              <a:rPr lang="el-GR" sz="1200" kern="1200" dirty="0" smtClean="0">
                <a:solidFill>
                  <a:schemeClr val="tx1"/>
                </a:solidFill>
                <a:latin typeface="+mn-lt"/>
                <a:ea typeface="+mn-ea"/>
                <a:cs typeface="+mn-cs"/>
              </a:rPr>
            </a:br>
            <a:r>
              <a:rPr lang="el-GR" sz="1200" kern="1200" dirty="0" smtClean="0">
                <a:solidFill>
                  <a:schemeClr val="tx1"/>
                </a:solidFill>
                <a:latin typeface="+mn-lt"/>
                <a:ea typeface="+mn-ea"/>
                <a:cs typeface="+mn-cs"/>
              </a:rPr>
              <a:t/>
            </a:r>
            <a:br>
              <a:rPr lang="el-GR" sz="1200" kern="1200" dirty="0" smtClean="0">
                <a:solidFill>
                  <a:schemeClr val="tx1"/>
                </a:solidFill>
                <a:latin typeface="+mn-lt"/>
                <a:ea typeface="+mn-ea"/>
                <a:cs typeface="+mn-cs"/>
              </a:rPr>
            </a:br>
            <a:r>
              <a:rPr lang="el-GR" sz="1200" kern="1200" dirty="0" smtClean="0">
                <a:solidFill>
                  <a:schemeClr val="tx1"/>
                </a:solidFill>
                <a:latin typeface="+mn-lt"/>
                <a:ea typeface="+mn-ea"/>
                <a:cs typeface="+mn-cs"/>
              </a:rPr>
              <a:t/>
            </a:r>
            <a:br>
              <a:rPr lang="el-GR" sz="1200" kern="1200" dirty="0" smtClean="0">
                <a:solidFill>
                  <a:schemeClr val="tx1"/>
                </a:solidFill>
                <a:latin typeface="+mn-lt"/>
                <a:ea typeface="+mn-ea"/>
                <a:cs typeface="+mn-cs"/>
              </a:rPr>
            </a:br>
            <a:r>
              <a:rPr lang="el-GR" sz="1200" kern="1200" dirty="0" smtClean="0">
                <a:solidFill>
                  <a:schemeClr val="tx1"/>
                </a:solidFill>
                <a:latin typeface="+mn-lt"/>
                <a:ea typeface="+mn-ea"/>
                <a:cs typeface="+mn-cs"/>
              </a:rPr>
              <a:t/>
            </a:r>
            <a:br>
              <a:rPr lang="el-GR" sz="1200" kern="1200" dirty="0" smtClean="0">
                <a:solidFill>
                  <a:schemeClr val="tx1"/>
                </a:solidFill>
                <a:latin typeface="+mn-lt"/>
                <a:ea typeface="+mn-ea"/>
                <a:cs typeface="+mn-cs"/>
              </a:rPr>
            </a:br>
            <a:r>
              <a:rPr lang="el-GR" sz="1200" kern="1200" dirty="0" smtClean="0">
                <a:solidFill>
                  <a:schemeClr val="tx1"/>
                </a:solidFill>
                <a:latin typeface="+mn-lt"/>
                <a:ea typeface="+mn-ea"/>
                <a:cs typeface="+mn-cs"/>
              </a:rPr>
              <a:t/>
            </a:r>
            <a:br>
              <a:rPr lang="el-GR" sz="1200" kern="1200" dirty="0" smtClean="0">
                <a:solidFill>
                  <a:schemeClr val="tx1"/>
                </a:solidFill>
                <a:latin typeface="+mn-lt"/>
                <a:ea typeface="+mn-ea"/>
                <a:cs typeface="+mn-cs"/>
              </a:rPr>
            </a:br>
            <a:r>
              <a:rPr lang="el-GR" sz="1200" kern="1200" dirty="0" smtClean="0">
                <a:solidFill>
                  <a:schemeClr val="tx1"/>
                </a:solidFill>
                <a:latin typeface="+mn-lt"/>
                <a:ea typeface="+mn-ea"/>
                <a:cs typeface="+mn-cs"/>
              </a:rPr>
              <a:t/>
            </a:r>
            <a:br>
              <a:rPr lang="el-GR" sz="1200" kern="1200" dirty="0" smtClean="0">
                <a:solidFill>
                  <a:schemeClr val="tx1"/>
                </a:solidFill>
                <a:latin typeface="+mn-lt"/>
                <a:ea typeface="+mn-ea"/>
                <a:cs typeface="+mn-cs"/>
              </a:rPr>
            </a:br>
            <a:endParaRPr lang="el-GR" sz="1200" kern="1200" dirty="0" smtClean="0">
              <a:solidFill>
                <a:schemeClr val="tx1"/>
              </a:solidFill>
              <a:latin typeface="+mn-lt"/>
              <a:ea typeface="+mn-ea"/>
              <a:cs typeface="+mn-cs"/>
            </a:endParaRPr>
          </a:p>
          <a:p>
            <a:r>
              <a:rPr lang="el-GR" dirty="0" smtClean="0"/>
              <a:t> </a:t>
            </a:r>
          </a:p>
          <a:p>
            <a:r>
              <a:rPr lang="el-GR" dirty="0" smtClean="0"/>
              <a:t> </a:t>
            </a:r>
          </a:p>
          <a:p>
            <a:r>
              <a:rPr lang="el-GR" sz="1200" kern="1200" dirty="0" smtClean="0">
                <a:solidFill>
                  <a:schemeClr val="tx1"/>
                </a:solidFill>
                <a:latin typeface="+mn-lt"/>
                <a:ea typeface="+mn-ea"/>
                <a:cs typeface="+mn-cs"/>
              </a:rPr>
              <a:t> </a:t>
            </a:r>
          </a:p>
          <a:p>
            <a:r>
              <a:rPr lang="el-GR" sz="1200" kern="1200" dirty="0" smtClean="0">
                <a:solidFill>
                  <a:schemeClr val="tx1"/>
                </a:solidFill>
                <a:latin typeface="+mn-lt"/>
                <a:ea typeface="+mn-ea"/>
                <a:cs typeface="+mn-cs"/>
              </a:rPr>
              <a:t> </a:t>
            </a:r>
          </a:p>
          <a:p>
            <a:r>
              <a:rPr lang="el-GR" sz="1200" kern="1200" dirty="0" smtClean="0">
                <a:solidFill>
                  <a:schemeClr val="tx1"/>
                </a:solidFill>
                <a:latin typeface="+mn-lt"/>
                <a:ea typeface="+mn-ea"/>
                <a:cs typeface="+mn-cs"/>
              </a:rPr>
              <a:t>   </a:t>
            </a:r>
            <a:endParaRPr lang="el-GR" dirty="0"/>
          </a:p>
        </p:txBody>
      </p:sp>
      <p:sp>
        <p:nvSpPr>
          <p:cNvPr id="4" name="3 - Θέση αριθμού διαφάνειας"/>
          <p:cNvSpPr>
            <a:spLocks noGrp="1"/>
          </p:cNvSpPr>
          <p:nvPr>
            <p:ph type="sldNum" sz="quarter" idx="10"/>
          </p:nvPr>
        </p:nvSpPr>
        <p:spPr/>
        <p:txBody>
          <a:bodyPr/>
          <a:lstStyle/>
          <a:p>
            <a:fld id="{114AF55D-B6FC-4BFC-979F-D922CA412C5F}" type="slidenum">
              <a:rPr lang="el-GR" smtClean="0"/>
              <a:pPr/>
              <a:t>4</a:t>
            </a:fld>
            <a:endParaRPr lang="el-G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a:p>
        </p:txBody>
      </p:sp>
      <p:sp>
        <p:nvSpPr>
          <p:cNvPr id="4" name="3 - Θέση αριθμού διαφάνειας"/>
          <p:cNvSpPr>
            <a:spLocks noGrp="1"/>
          </p:cNvSpPr>
          <p:nvPr>
            <p:ph type="sldNum" sz="quarter" idx="10"/>
          </p:nvPr>
        </p:nvSpPr>
        <p:spPr/>
        <p:txBody>
          <a:bodyPr/>
          <a:lstStyle/>
          <a:p>
            <a:fld id="{114AF55D-B6FC-4BFC-979F-D922CA412C5F}" type="slidenum">
              <a:rPr lang="el-GR" smtClean="0"/>
              <a:pPr/>
              <a:t>5</a:t>
            </a:fld>
            <a:endParaRPr lang="el-G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dirty="0"/>
          </a:p>
        </p:txBody>
      </p:sp>
      <p:sp>
        <p:nvSpPr>
          <p:cNvPr id="4" name="3 - Θέση αριθμού διαφάνειας"/>
          <p:cNvSpPr>
            <a:spLocks noGrp="1"/>
          </p:cNvSpPr>
          <p:nvPr>
            <p:ph type="sldNum" sz="quarter" idx="10"/>
          </p:nvPr>
        </p:nvSpPr>
        <p:spPr/>
        <p:txBody>
          <a:bodyPr/>
          <a:lstStyle/>
          <a:p>
            <a:fld id="{114AF55D-B6FC-4BFC-979F-D922CA412C5F}" type="slidenum">
              <a:rPr lang="el-GR" smtClean="0"/>
              <a:pPr/>
              <a:t>6</a:t>
            </a:fld>
            <a:endParaRPr lang="el-G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r>
              <a:rPr lang="el-GR" i="1" dirty="0" smtClean="0"/>
              <a:t>Με τον όρο «σχέση» συνήθως αναφερόμαστε στο σχεσιακό μοντέλο. Στο </a:t>
            </a:r>
            <a:r>
              <a:rPr lang="en-US" i="1" dirty="0" smtClean="0"/>
              <a:t>ER </a:t>
            </a:r>
            <a:r>
              <a:rPr lang="el-GR" i="1" dirty="0" smtClean="0"/>
              <a:t>μοντέλο χρησιμοποιούμε τον όρο «συσχέτιση»</a:t>
            </a:r>
          </a:p>
          <a:p>
            <a:endParaRPr lang="el-GR" i="1" dirty="0" smtClean="0"/>
          </a:p>
          <a:p>
            <a:r>
              <a:rPr lang="el-GR" dirty="0" smtClean="0"/>
              <a:t>Όπως και με τις οντότητες, άλλο είναι η </a:t>
            </a:r>
            <a:r>
              <a:rPr lang="el-GR" b="1" u="sng" dirty="0" smtClean="0"/>
              <a:t>συσχέτιση </a:t>
            </a:r>
            <a:r>
              <a:rPr lang="el-GR" dirty="0" smtClean="0"/>
              <a:t>και άλλο ο </a:t>
            </a:r>
            <a:r>
              <a:rPr lang="el-GR" b="1" u="sng" dirty="0" smtClean="0"/>
              <a:t>τύπος συσχέτισης</a:t>
            </a:r>
            <a:r>
              <a:rPr lang="el-GR" dirty="0" smtClean="0"/>
              <a:t>.</a:t>
            </a:r>
          </a:p>
          <a:p>
            <a:r>
              <a:rPr lang="el-GR" dirty="0" smtClean="0"/>
              <a:t>	Ομοίως, και εδώ, συχνά στον προφορικό λόγο τα συγχέουμε ...</a:t>
            </a:r>
            <a:endParaRPr lang="en-US" dirty="0" smtClean="0"/>
          </a:p>
          <a:p>
            <a:endParaRPr lang="en-US" i="1" dirty="0" smtClean="0"/>
          </a:p>
          <a:p>
            <a:endParaRPr lang="el-GR" dirty="0"/>
          </a:p>
        </p:txBody>
      </p:sp>
      <p:sp>
        <p:nvSpPr>
          <p:cNvPr id="4" name="3 - Θέση αριθμού διαφάνειας"/>
          <p:cNvSpPr>
            <a:spLocks noGrp="1"/>
          </p:cNvSpPr>
          <p:nvPr>
            <p:ph type="sldNum" sz="quarter" idx="10"/>
          </p:nvPr>
        </p:nvSpPr>
        <p:spPr/>
        <p:txBody>
          <a:bodyPr/>
          <a:lstStyle/>
          <a:p>
            <a:fld id="{114AF55D-B6FC-4BFC-979F-D922CA412C5F}" type="slidenum">
              <a:rPr lang="el-GR" smtClean="0"/>
              <a:pPr/>
              <a:t>7</a:t>
            </a:fld>
            <a:endParaRPr lang="el-G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dirty="0"/>
          </a:p>
        </p:txBody>
      </p:sp>
      <p:sp>
        <p:nvSpPr>
          <p:cNvPr id="4" name="3 - Θέση αριθμού διαφάνειας"/>
          <p:cNvSpPr>
            <a:spLocks noGrp="1"/>
          </p:cNvSpPr>
          <p:nvPr>
            <p:ph type="sldNum" sz="quarter" idx="10"/>
          </p:nvPr>
        </p:nvSpPr>
        <p:spPr/>
        <p:txBody>
          <a:bodyPr/>
          <a:lstStyle/>
          <a:p>
            <a:fld id="{114AF55D-B6FC-4BFC-979F-D922CA412C5F}" type="slidenum">
              <a:rPr lang="el-GR" smtClean="0"/>
              <a:pPr/>
              <a:t>8</a:t>
            </a:fld>
            <a:endParaRPr lang="el-G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dirty="0"/>
          </a:p>
        </p:txBody>
      </p:sp>
      <p:sp>
        <p:nvSpPr>
          <p:cNvPr id="4" name="3 - Θέση αριθμού διαφάνειας"/>
          <p:cNvSpPr>
            <a:spLocks noGrp="1"/>
          </p:cNvSpPr>
          <p:nvPr>
            <p:ph type="sldNum" sz="quarter" idx="10"/>
          </p:nvPr>
        </p:nvSpPr>
        <p:spPr/>
        <p:txBody>
          <a:bodyPr/>
          <a:lstStyle/>
          <a:p>
            <a:fld id="{114AF55D-B6FC-4BFC-979F-D922CA412C5F}" type="slidenum">
              <a:rPr lang="el-GR" smtClean="0"/>
              <a:pPr/>
              <a:t>9</a:t>
            </a:fld>
            <a:endParaRPr lang="el-G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1 - Τίτλος"/>
          <p:cNvSpPr>
            <a:spLocks noGrp="1"/>
          </p:cNvSpPr>
          <p:nvPr>
            <p:ph type="ctrTitle"/>
          </p:nvPr>
        </p:nvSpPr>
        <p:spPr>
          <a:xfrm>
            <a:off x="685800" y="2130425"/>
            <a:ext cx="7772400" cy="1470025"/>
          </a:xfrm>
        </p:spPr>
        <p:txBody>
          <a:bodyPr/>
          <a:lstStyle/>
          <a:p>
            <a:r>
              <a:rPr lang="el-GR" smtClean="0"/>
              <a:t>Κάντε κλικ για επεξεργασία του τίτλου</a:t>
            </a:r>
            <a:endParaRPr lang="el-GR"/>
          </a:p>
        </p:txBody>
      </p:sp>
      <p:sp>
        <p:nvSpPr>
          <p:cNvPr id="3" name="2 - Υπότιτλος"/>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smtClean="0"/>
              <a:t>Κάντε κλικ για να επεξεργαστείτε τον υπότιτλο του υποδείγματος</a:t>
            </a:r>
            <a:endParaRPr lang="el-GR"/>
          </a:p>
        </p:txBody>
      </p:sp>
      <p:sp>
        <p:nvSpPr>
          <p:cNvPr id="4" name="3 - Θέση ημερομηνίας"/>
          <p:cNvSpPr>
            <a:spLocks noGrp="1"/>
          </p:cNvSpPr>
          <p:nvPr>
            <p:ph type="dt" sz="half" idx="10"/>
          </p:nvPr>
        </p:nvSpPr>
        <p:spPr/>
        <p:txBody>
          <a:bodyPr/>
          <a:lstStyle/>
          <a:p>
            <a:fld id="{F29965EB-1414-4E03-9859-F8FAE1056977}" type="datetime10">
              <a:rPr lang="el-GR" smtClean="0"/>
              <a:pPr/>
              <a:t>08:41</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Κάντε κλικ για επεξεργασία του τίτλου</a:t>
            </a:r>
            <a:endParaRPr lang="el-GR"/>
          </a:p>
        </p:txBody>
      </p:sp>
      <p:sp>
        <p:nvSpPr>
          <p:cNvPr id="3" name="2 - Θέση κατακόρυφου κειμένου"/>
          <p:cNvSpPr>
            <a:spLocks noGrp="1"/>
          </p:cNvSpPr>
          <p:nvPr>
            <p:ph type="body" orient="vert" idx="1"/>
          </p:nvPr>
        </p:nvSpPr>
        <p:spPr/>
        <p:txBody>
          <a:bodyPr vert="eaVert"/>
          <a:lstStyle/>
          <a:p>
            <a:pPr lvl="0"/>
            <a:r>
              <a:rPr lang="el-GR" smtClean="0"/>
              <a:t>Κάντε κλικ για να επεξεργαστείτε τα στυλ κειμένου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F1FC5B1F-AAFF-470A-A717-F55DA6B8B705}" type="datetime10">
              <a:rPr lang="el-GR" smtClean="0"/>
              <a:pPr/>
              <a:t>08:41</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629400" y="274638"/>
            <a:ext cx="2057400" cy="5851525"/>
          </a:xfrm>
        </p:spPr>
        <p:txBody>
          <a:bodyPr vert="eaVert"/>
          <a:lstStyle/>
          <a:p>
            <a:r>
              <a:rPr lang="el-GR" smtClean="0"/>
              <a:t>Κάντε κλικ για επεξεργασία του τίτλου</a:t>
            </a:r>
            <a:endParaRPr lang="el-GR"/>
          </a:p>
        </p:txBody>
      </p:sp>
      <p:sp>
        <p:nvSpPr>
          <p:cNvPr id="3" name="2 - Θέση κατακόρυφου κειμένου"/>
          <p:cNvSpPr>
            <a:spLocks noGrp="1"/>
          </p:cNvSpPr>
          <p:nvPr>
            <p:ph type="body" orient="vert" idx="1"/>
          </p:nvPr>
        </p:nvSpPr>
        <p:spPr>
          <a:xfrm>
            <a:off x="457200" y="274638"/>
            <a:ext cx="6019800" cy="5851525"/>
          </a:xfrm>
        </p:spPr>
        <p:txBody>
          <a:bodyPr vert="eaVert"/>
          <a:lstStyle/>
          <a:p>
            <a:pPr lvl="0"/>
            <a:r>
              <a:rPr lang="el-GR" smtClean="0"/>
              <a:t>Κάντε κλικ για να επεξεργαστείτε τα στυλ κειμένου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28916E31-5DC1-47D1-97CF-471DD2454140}" type="datetime10">
              <a:rPr lang="el-GR" smtClean="0"/>
              <a:pPr/>
              <a:t>08:41</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Κάντε κλικ για επεξεργασία του τίτλου</a:t>
            </a:r>
            <a:endParaRPr lang="el-GR"/>
          </a:p>
        </p:txBody>
      </p:sp>
      <p:sp>
        <p:nvSpPr>
          <p:cNvPr id="3" name="2 - Θέση περιεχομένου"/>
          <p:cNvSpPr>
            <a:spLocks noGrp="1"/>
          </p:cNvSpPr>
          <p:nvPr>
            <p:ph idx="1"/>
          </p:nvPr>
        </p:nvSpPr>
        <p:spPr/>
        <p:txBody>
          <a:bodyPr/>
          <a:lstStyle/>
          <a:p>
            <a:pPr lvl="0"/>
            <a:r>
              <a:rPr lang="el-GR" smtClean="0"/>
              <a:t>Κάντε κλικ για να επεξεργαστείτε τα στυλ κειμένου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95D26DB5-9424-40FF-9EEE-390B3DFB2AFF}" type="datetime10">
              <a:rPr lang="el-GR" smtClean="0"/>
              <a:pPr/>
              <a:t>08:41</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1 - Τίτλος"/>
          <p:cNvSpPr>
            <a:spLocks noGrp="1"/>
          </p:cNvSpPr>
          <p:nvPr>
            <p:ph type="title"/>
          </p:nvPr>
        </p:nvSpPr>
        <p:spPr>
          <a:xfrm>
            <a:off x="722313" y="4406900"/>
            <a:ext cx="7772400" cy="1362075"/>
          </a:xfrm>
        </p:spPr>
        <p:txBody>
          <a:bodyPr anchor="t"/>
          <a:lstStyle>
            <a:lvl1pPr algn="l">
              <a:defRPr sz="4000" b="1" cap="all"/>
            </a:lvl1pPr>
          </a:lstStyle>
          <a:p>
            <a:r>
              <a:rPr lang="el-GR" smtClean="0"/>
              <a:t>Κάντε κλικ για επεξεργασία του τίτλου</a:t>
            </a:r>
            <a:endParaRPr lang="el-GR"/>
          </a:p>
        </p:txBody>
      </p:sp>
      <p:sp>
        <p:nvSpPr>
          <p:cNvPr id="3" name="2 - Θέση κειμένου"/>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Κάντε κλικ για να επεξεργαστείτε τα στυλ κειμένου του υποδείγματος</a:t>
            </a:r>
          </a:p>
        </p:txBody>
      </p:sp>
      <p:sp>
        <p:nvSpPr>
          <p:cNvPr id="4" name="3 - Θέση ημερομηνίας"/>
          <p:cNvSpPr>
            <a:spLocks noGrp="1"/>
          </p:cNvSpPr>
          <p:nvPr>
            <p:ph type="dt" sz="half" idx="10"/>
          </p:nvPr>
        </p:nvSpPr>
        <p:spPr/>
        <p:txBody>
          <a:bodyPr/>
          <a:lstStyle/>
          <a:p>
            <a:fld id="{4D49D86D-2BE4-40E9-B73F-8D480D75B1C8}" type="datetime10">
              <a:rPr lang="el-GR" smtClean="0"/>
              <a:pPr/>
              <a:t>08:41</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Κάντε κλικ για επεξεργασία του τίτλου</a:t>
            </a:r>
            <a:endParaRPr lang="el-GR"/>
          </a:p>
        </p:txBody>
      </p:sp>
      <p:sp>
        <p:nvSpPr>
          <p:cNvPr id="3" name="2 - Θέση περιεχομένου"/>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Κάντε κλικ για να επεξεργαστείτε τα στυλ κειμένου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περιεχομένου"/>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Κάντε κλικ για να επεξεργαστείτε τα στυλ κειμένου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4 - Θέση ημερομηνίας"/>
          <p:cNvSpPr>
            <a:spLocks noGrp="1"/>
          </p:cNvSpPr>
          <p:nvPr>
            <p:ph type="dt" sz="half" idx="10"/>
          </p:nvPr>
        </p:nvSpPr>
        <p:spPr/>
        <p:txBody>
          <a:bodyPr/>
          <a:lstStyle/>
          <a:p>
            <a:fld id="{7495491E-91FD-4101-8D64-F3F4B7A9D8B3}" type="datetime10">
              <a:rPr lang="el-GR" smtClean="0"/>
              <a:pPr/>
              <a:t>08:41</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lvl1pPr>
              <a:defRPr/>
            </a:lvl1pPr>
          </a:lstStyle>
          <a:p>
            <a:r>
              <a:rPr lang="el-GR" smtClean="0"/>
              <a:t>Κάντε κλικ για επεξεργασία του τίτλου</a:t>
            </a:r>
            <a:endParaRPr lang="el-GR"/>
          </a:p>
        </p:txBody>
      </p:sp>
      <p:sp>
        <p:nvSpPr>
          <p:cNvPr id="3" name="2 - Θέση κειμένου"/>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Κάντε κλικ για να επεξεργαστείτε τα στυλ κειμένου του υποδείγματος</a:t>
            </a:r>
          </a:p>
        </p:txBody>
      </p:sp>
      <p:sp>
        <p:nvSpPr>
          <p:cNvPr id="4" name="3 - Θέση περιεχομένου"/>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Κάντε κλικ για να επεξεργαστείτε τα στυλ κειμένου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4 - Θέση κειμένου"/>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Κάντε κλικ για να επεξεργαστείτε τα στυλ κειμένου του υποδείγματος</a:t>
            </a:r>
          </a:p>
        </p:txBody>
      </p:sp>
      <p:sp>
        <p:nvSpPr>
          <p:cNvPr id="6" name="5 - Θέση περιεχομένου"/>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Κάντε κλικ για να επεξεργαστείτε τα στυλ κειμένου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6 - Θέση ημερομηνίας"/>
          <p:cNvSpPr>
            <a:spLocks noGrp="1"/>
          </p:cNvSpPr>
          <p:nvPr>
            <p:ph type="dt" sz="half" idx="10"/>
          </p:nvPr>
        </p:nvSpPr>
        <p:spPr/>
        <p:txBody>
          <a:bodyPr/>
          <a:lstStyle/>
          <a:p>
            <a:fld id="{C3A20746-85E2-4FE8-ADC4-0D90A02F49B2}" type="datetime10">
              <a:rPr lang="el-GR" smtClean="0"/>
              <a:pPr/>
              <a:t>08:41</a:t>
            </a:fld>
            <a:endParaRPr lang="el-GR"/>
          </a:p>
        </p:txBody>
      </p:sp>
      <p:sp>
        <p:nvSpPr>
          <p:cNvPr id="8" name="7 - Θέση υποσέλιδου"/>
          <p:cNvSpPr>
            <a:spLocks noGrp="1"/>
          </p:cNvSpPr>
          <p:nvPr>
            <p:ph type="ftr" sz="quarter" idx="11"/>
          </p:nvPr>
        </p:nvSpPr>
        <p:spPr/>
        <p:txBody>
          <a:bodyPr/>
          <a:lstStyle/>
          <a:p>
            <a:endParaRPr lang="el-GR"/>
          </a:p>
        </p:txBody>
      </p:sp>
      <p:sp>
        <p:nvSpPr>
          <p:cNvPr id="9" name="8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Κάντε κλικ για επεξεργασία του τίτλου</a:t>
            </a:r>
            <a:endParaRPr lang="el-GR"/>
          </a:p>
        </p:txBody>
      </p:sp>
      <p:sp>
        <p:nvSpPr>
          <p:cNvPr id="3" name="2 - Θέση ημερομηνίας"/>
          <p:cNvSpPr>
            <a:spLocks noGrp="1"/>
          </p:cNvSpPr>
          <p:nvPr>
            <p:ph type="dt" sz="half" idx="10"/>
          </p:nvPr>
        </p:nvSpPr>
        <p:spPr/>
        <p:txBody>
          <a:bodyPr/>
          <a:lstStyle/>
          <a:p>
            <a:fld id="{23238806-EF68-4F87-9A27-72F2C0D0FEAC}" type="datetime10">
              <a:rPr lang="el-GR" smtClean="0"/>
              <a:pPr/>
              <a:t>08:41</a:t>
            </a:fld>
            <a:endParaRPr lang="el-GR"/>
          </a:p>
        </p:txBody>
      </p:sp>
      <p:sp>
        <p:nvSpPr>
          <p:cNvPr id="4" name="3 - Θέση υποσέλιδου"/>
          <p:cNvSpPr>
            <a:spLocks noGrp="1"/>
          </p:cNvSpPr>
          <p:nvPr>
            <p:ph type="ftr" sz="quarter" idx="11"/>
          </p:nvPr>
        </p:nvSpPr>
        <p:spPr/>
        <p:txBody>
          <a:bodyPr/>
          <a:lstStyle/>
          <a:p>
            <a:endParaRPr lang="el-GR"/>
          </a:p>
        </p:txBody>
      </p:sp>
      <p:sp>
        <p:nvSpPr>
          <p:cNvPr id="5" name="4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1 - Θέση ημερομηνίας"/>
          <p:cNvSpPr>
            <a:spLocks noGrp="1"/>
          </p:cNvSpPr>
          <p:nvPr>
            <p:ph type="dt" sz="half" idx="10"/>
          </p:nvPr>
        </p:nvSpPr>
        <p:spPr/>
        <p:txBody>
          <a:bodyPr/>
          <a:lstStyle/>
          <a:p>
            <a:fld id="{6704136D-3E66-400F-BA70-BC111ED0FE37}" type="datetime10">
              <a:rPr lang="el-GR" smtClean="0"/>
              <a:pPr/>
              <a:t>08:41</a:t>
            </a:fld>
            <a:endParaRPr lang="el-GR"/>
          </a:p>
        </p:txBody>
      </p:sp>
      <p:sp>
        <p:nvSpPr>
          <p:cNvPr id="3" name="2 - Θέση υποσέλιδου"/>
          <p:cNvSpPr>
            <a:spLocks noGrp="1"/>
          </p:cNvSpPr>
          <p:nvPr>
            <p:ph type="ftr" sz="quarter" idx="11"/>
          </p:nvPr>
        </p:nvSpPr>
        <p:spPr/>
        <p:txBody>
          <a:bodyPr/>
          <a:lstStyle/>
          <a:p>
            <a:endParaRPr lang="el-GR"/>
          </a:p>
        </p:txBody>
      </p:sp>
      <p:sp>
        <p:nvSpPr>
          <p:cNvPr id="4" name="3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3050"/>
            <a:ext cx="3008313" cy="1162050"/>
          </a:xfrm>
        </p:spPr>
        <p:txBody>
          <a:bodyPr anchor="b"/>
          <a:lstStyle>
            <a:lvl1pPr algn="l">
              <a:defRPr sz="2000" b="1"/>
            </a:lvl1pPr>
          </a:lstStyle>
          <a:p>
            <a:r>
              <a:rPr lang="el-GR" smtClean="0"/>
              <a:t>Κάντε κλικ για επεξεργασία του τίτλου</a:t>
            </a:r>
            <a:endParaRPr lang="el-GR"/>
          </a:p>
        </p:txBody>
      </p:sp>
      <p:sp>
        <p:nvSpPr>
          <p:cNvPr id="3" name="2 - Θέση περιεχομένου"/>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Κάντε κλικ για να επεξεργαστείτε τα στυλ κειμένου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κειμένου"/>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Κάντε κλικ για να επεξεργαστείτε τα στυλ κειμένου του υποδείγματος</a:t>
            </a:r>
          </a:p>
        </p:txBody>
      </p:sp>
      <p:sp>
        <p:nvSpPr>
          <p:cNvPr id="5" name="4 - Θέση ημερομηνίας"/>
          <p:cNvSpPr>
            <a:spLocks noGrp="1"/>
          </p:cNvSpPr>
          <p:nvPr>
            <p:ph type="dt" sz="half" idx="10"/>
          </p:nvPr>
        </p:nvSpPr>
        <p:spPr/>
        <p:txBody>
          <a:bodyPr/>
          <a:lstStyle/>
          <a:p>
            <a:fld id="{CA5AE71E-F9B5-40CF-BBAD-BC48B5BC3CEB}" type="datetime10">
              <a:rPr lang="el-GR" smtClean="0"/>
              <a:pPr/>
              <a:t>08:41</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1792288" y="4800600"/>
            <a:ext cx="5486400" cy="566738"/>
          </a:xfrm>
        </p:spPr>
        <p:txBody>
          <a:bodyPr anchor="b"/>
          <a:lstStyle>
            <a:lvl1pPr algn="l">
              <a:defRPr sz="2000" b="1"/>
            </a:lvl1pPr>
          </a:lstStyle>
          <a:p>
            <a:r>
              <a:rPr lang="el-GR" smtClean="0"/>
              <a:t>Κάντε κλικ για επεξεργασία του τίτλου</a:t>
            </a:r>
            <a:endParaRPr lang="el-GR"/>
          </a:p>
        </p:txBody>
      </p:sp>
      <p:sp>
        <p:nvSpPr>
          <p:cNvPr id="3" name="2 - Θέση εικόνας"/>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3 - Θέση κειμένου"/>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Κάντε κλικ για να επεξεργαστείτε τα στυλ κειμένου του υποδείγματος</a:t>
            </a:r>
          </a:p>
        </p:txBody>
      </p:sp>
      <p:sp>
        <p:nvSpPr>
          <p:cNvPr id="5" name="4 - Θέση ημερομηνίας"/>
          <p:cNvSpPr>
            <a:spLocks noGrp="1"/>
          </p:cNvSpPr>
          <p:nvPr>
            <p:ph type="dt" sz="half" idx="10"/>
          </p:nvPr>
        </p:nvSpPr>
        <p:spPr/>
        <p:txBody>
          <a:bodyPr/>
          <a:lstStyle/>
          <a:p>
            <a:fld id="{4FD50E32-D14E-446A-BD9C-0F9A2EADD370}" type="datetime10">
              <a:rPr lang="el-GR" smtClean="0"/>
              <a:pPr/>
              <a:t>08:41</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00FF00">
            <a:alpha val="12000"/>
          </a:srgbClr>
        </a:solidFill>
        <a:effectLst/>
      </p:bgPr>
    </p:bg>
    <p:spTree>
      <p:nvGrpSpPr>
        <p:cNvPr id="1" name=""/>
        <p:cNvGrpSpPr/>
        <p:nvPr/>
      </p:nvGrpSpPr>
      <p:grpSpPr>
        <a:xfrm>
          <a:off x="0" y="0"/>
          <a:ext cx="0" cy="0"/>
          <a:chOff x="0" y="0"/>
          <a:chExt cx="0" cy="0"/>
        </a:xfrm>
      </p:grpSpPr>
      <p:sp>
        <p:nvSpPr>
          <p:cNvPr id="2" name="1 - Θέση τίτλου"/>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l-GR" smtClean="0"/>
              <a:t>Κάντε κλικ για επεξεργασία του τίτλου</a:t>
            </a:r>
            <a:endParaRPr lang="el-GR"/>
          </a:p>
        </p:txBody>
      </p:sp>
      <p:sp>
        <p:nvSpPr>
          <p:cNvPr id="3" name="2 - Θέση κειμένου"/>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l-GR" smtClean="0"/>
              <a:t>Κάντε κλικ για να επεξεργαστείτε τα στυλ κειμένου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BE22FA6-BD30-4399-876B-300B1324033A}" type="datetime10">
              <a:rPr lang="el-GR" smtClean="0"/>
              <a:pPr/>
              <a:t>08:41</a:t>
            </a:fld>
            <a:endParaRPr lang="el-GR"/>
          </a:p>
        </p:txBody>
      </p:sp>
      <p:sp>
        <p:nvSpPr>
          <p:cNvPr id="5" name="4 - Θέση υποσέλιδου"/>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5 - Θέση αριθμού διαφάνειας"/>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3F1D1C4-C2D9-4231-9FB2-B2D9D97AA41D}" type="slidenum">
              <a:rPr lang="el-GR" smtClean="0"/>
              <a:pPr/>
              <a:t>‹#›</a:t>
            </a:fld>
            <a:endParaRPr lang="el-G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611560" y="908720"/>
            <a:ext cx="7704856" cy="1080120"/>
          </a:xfrm>
        </p:spPr>
        <p:style>
          <a:lnRef idx="1">
            <a:schemeClr val="accent3"/>
          </a:lnRef>
          <a:fillRef idx="2">
            <a:schemeClr val="accent3"/>
          </a:fillRef>
          <a:effectRef idx="1">
            <a:schemeClr val="accent3"/>
          </a:effectRef>
          <a:fontRef idx="minor">
            <a:schemeClr val="dk1"/>
          </a:fontRef>
        </p:style>
        <p:txBody>
          <a:bodyPr>
            <a:noAutofit/>
          </a:bodyPr>
          <a:lstStyle/>
          <a:p>
            <a:r>
              <a:rPr lang="el-GR" sz="4000" i="1" dirty="0" smtClean="0"/>
              <a:t>ΜΟΝΤΕΛΟ ΟΝΤΟΤΗΤΩΝ </a:t>
            </a:r>
            <a:r>
              <a:rPr lang="el-GR" sz="4000" i="1" dirty="0" smtClean="0"/>
              <a:t>ΣΥΣΧΕΤΙΣΕΩΝ</a:t>
            </a:r>
            <a:r>
              <a:rPr lang="en-US" sz="4000" i="1" dirty="0" smtClean="0"/>
              <a:t> I</a:t>
            </a:r>
            <a:endParaRPr lang="el-GR" sz="4000" i="1" dirty="0"/>
          </a:p>
        </p:txBody>
      </p:sp>
      <p:sp>
        <p:nvSpPr>
          <p:cNvPr id="4" name="3 - Θέση ημερομηνίας"/>
          <p:cNvSpPr>
            <a:spLocks noGrp="1"/>
          </p:cNvSpPr>
          <p:nvPr>
            <p:ph type="dt" sz="half" idx="10"/>
          </p:nvPr>
        </p:nvSpPr>
        <p:spPr/>
        <p:txBody>
          <a:bodyPr/>
          <a:lstStyle/>
          <a:p>
            <a:fld id="{F79D66F2-ED84-4FCE-81F0-8FA82FD01EAF}" type="datetime10">
              <a:rPr lang="el-GR" smtClean="0"/>
              <a:pPr/>
              <a:t>08:41</a:t>
            </a:fld>
            <a:endParaRPr lang="el-GR"/>
          </a:p>
        </p:txBody>
      </p:sp>
      <p:sp>
        <p:nvSpPr>
          <p:cNvPr id="5" name="4 - Θέση αριθμού διαφάνειας"/>
          <p:cNvSpPr>
            <a:spLocks noGrp="1"/>
          </p:cNvSpPr>
          <p:nvPr>
            <p:ph type="sldNum" sz="quarter" idx="12"/>
          </p:nvPr>
        </p:nvSpPr>
        <p:spPr/>
        <p:txBody>
          <a:bodyPr/>
          <a:lstStyle/>
          <a:p>
            <a:fld id="{D3F1D1C4-C2D9-4231-9FB2-B2D9D97AA41D}" type="slidenum">
              <a:rPr lang="el-GR" smtClean="0"/>
              <a:pPr/>
              <a:t>1</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Υπότιτλος"/>
          <p:cNvSpPr>
            <a:spLocks noGrp="1"/>
          </p:cNvSpPr>
          <p:nvPr>
            <p:ph type="subTitle" idx="1"/>
          </p:nvPr>
        </p:nvSpPr>
        <p:spPr>
          <a:xfrm>
            <a:off x="1259632" y="3501008"/>
            <a:ext cx="6440760" cy="1368152"/>
          </a:xfrm>
        </p:spPr>
        <p:style>
          <a:lnRef idx="1">
            <a:schemeClr val="accent3"/>
          </a:lnRef>
          <a:fillRef idx="2">
            <a:schemeClr val="accent3"/>
          </a:fillRef>
          <a:effectRef idx="1">
            <a:schemeClr val="accent3"/>
          </a:effectRef>
          <a:fontRef idx="minor">
            <a:schemeClr val="dk1"/>
          </a:fontRef>
        </p:style>
        <p:txBody>
          <a:bodyPr>
            <a:normAutofit/>
          </a:bodyPr>
          <a:lstStyle/>
          <a:p>
            <a:r>
              <a:rPr lang="el-GR" dirty="0" smtClean="0"/>
              <a:t>Εφαρμογές Πληροφορικής &amp; Νέες Τεχνολογίες Στη Γεωργία </a:t>
            </a:r>
            <a:endParaRPr lang="el-GR"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style>
          <a:lnRef idx="1">
            <a:schemeClr val="accent3"/>
          </a:lnRef>
          <a:fillRef idx="2">
            <a:schemeClr val="accent3"/>
          </a:fillRef>
          <a:effectRef idx="1">
            <a:schemeClr val="accent3"/>
          </a:effectRef>
          <a:fontRef idx="minor">
            <a:schemeClr val="dk1"/>
          </a:fontRef>
        </p:style>
        <p:txBody>
          <a:bodyPr>
            <a:normAutofit/>
          </a:bodyPr>
          <a:lstStyle/>
          <a:p>
            <a:r>
              <a:rPr lang="el-GR" dirty="0" smtClean="0"/>
              <a:t>Άσκηση </a:t>
            </a:r>
            <a:r>
              <a:rPr lang="el-GR" dirty="0" err="1" smtClean="0"/>
              <a:t>Πληθικότητας</a:t>
            </a:r>
            <a:r>
              <a:rPr lang="el-GR" dirty="0" smtClean="0"/>
              <a:t> </a:t>
            </a:r>
            <a:endParaRPr lang="el-GR" dirty="0"/>
          </a:p>
        </p:txBody>
      </p:sp>
      <p:sp>
        <p:nvSpPr>
          <p:cNvPr id="3" name="2 - Θέση περιεχομένου"/>
          <p:cNvSpPr>
            <a:spLocks noGrp="1"/>
          </p:cNvSpPr>
          <p:nvPr>
            <p:ph idx="1"/>
          </p:nvPr>
        </p:nvSpPr>
        <p:spPr>
          <a:xfrm>
            <a:off x="395536" y="1628800"/>
            <a:ext cx="8229600" cy="4525963"/>
          </a:xfrm>
        </p:spPr>
        <p:style>
          <a:lnRef idx="1">
            <a:schemeClr val="accent3"/>
          </a:lnRef>
          <a:fillRef idx="2">
            <a:schemeClr val="accent3"/>
          </a:fillRef>
          <a:effectRef idx="1">
            <a:schemeClr val="accent3"/>
          </a:effectRef>
          <a:fontRef idx="minor">
            <a:schemeClr val="dk1"/>
          </a:fontRef>
        </p:style>
        <p:txBody>
          <a:bodyPr>
            <a:normAutofit/>
          </a:bodyPr>
          <a:lstStyle/>
          <a:p>
            <a:r>
              <a:rPr lang="el-GR" dirty="0" smtClean="0"/>
              <a:t>Να βρείτε τις </a:t>
            </a:r>
            <a:r>
              <a:rPr lang="el-GR" dirty="0" err="1" smtClean="0"/>
              <a:t>πληθικότητες</a:t>
            </a:r>
            <a:r>
              <a:rPr lang="el-GR" dirty="0" smtClean="0"/>
              <a:t> στα παρακάτω</a:t>
            </a:r>
          </a:p>
          <a:p>
            <a:endParaRPr lang="el-GR" dirty="0" smtClean="0"/>
          </a:p>
          <a:p>
            <a:endParaRPr lang="el-GR" dirty="0" smtClean="0"/>
          </a:p>
          <a:p>
            <a:pPr>
              <a:buNone/>
            </a:pPr>
            <a:endParaRPr lang="el-GR" dirty="0" smtClean="0"/>
          </a:p>
        </p:txBody>
      </p:sp>
      <p:sp>
        <p:nvSpPr>
          <p:cNvPr id="4" name="3 - Θέση ημερομηνίας"/>
          <p:cNvSpPr>
            <a:spLocks noGrp="1"/>
          </p:cNvSpPr>
          <p:nvPr>
            <p:ph type="dt" sz="half" idx="10"/>
          </p:nvPr>
        </p:nvSpPr>
        <p:spPr/>
        <p:txBody>
          <a:bodyPr/>
          <a:lstStyle/>
          <a:p>
            <a:fld id="{370AB470-B2FD-4508-99B0-DDFC19CF5ED3}" type="datetime10">
              <a:rPr lang="el-GR" smtClean="0"/>
              <a:pPr/>
              <a:t>08:41</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D3F1D1C4-C2D9-4231-9FB2-B2D9D97AA41D}" type="slidenum">
              <a:rPr lang="el-GR" smtClean="0"/>
              <a:pPr/>
              <a:t>10</a:t>
            </a:fld>
            <a:endParaRPr lang="el-GR"/>
          </a:p>
        </p:txBody>
      </p:sp>
      <p:sp>
        <p:nvSpPr>
          <p:cNvPr id="7" name="Rectangle 6"/>
          <p:cNvSpPr>
            <a:spLocks noChangeArrowheads="1"/>
          </p:cNvSpPr>
          <p:nvPr/>
        </p:nvSpPr>
        <p:spPr bwMode="ltGray">
          <a:xfrm>
            <a:off x="6876256" y="5157192"/>
            <a:ext cx="1440160" cy="565150"/>
          </a:xfrm>
          <a:prstGeom prst="rect">
            <a:avLst/>
          </a:prstGeom>
          <a:noFill/>
          <a:ln w="38100">
            <a:solidFill>
              <a:srgbClr val="990000"/>
            </a:solidFill>
            <a:miter lim="800000"/>
            <a:headEnd/>
            <a:tailEnd/>
          </a:ln>
        </p:spPr>
        <p:txBody>
          <a:bodyPr wrap="none" anchor="ctr"/>
          <a:lstStyle/>
          <a:p>
            <a:r>
              <a:rPr lang="el-GR" sz="2000" b="1" dirty="0" smtClean="0">
                <a:latin typeface="Courier New" pitchFamily="49" charset="0"/>
              </a:rPr>
              <a:t>Τμήμα</a:t>
            </a:r>
            <a:endParaRPr lang="en-US" sz="2000" b="1" dirty="0">
              <a:latin typeface="Courier New" pitchFamily="49" charset="0"/>
            </a:endParaRPr>
          </a:p>
        </p:txBody>
      </p:sp>
      <p:sp>
        <p:nvSpPr>
          <p:cNvPr id="8" name="Rectangle 6"/>
          <p:cNvSpPr>
            <a:spLocks noChangeArrowheads="1"/>
          </p:cNvSpPr>
          <p:nvPr/>
        </p:nvSpPr>
        <p:spPr bwMode="ltGray">
          <a:xfrm>
            <a:off x="1043608" y="5157192"/>
            <a:ext cx="1800200" cy="565150"/>
          </a:xfrm>
          <a:prstGeom prst="rect">
            <a:avLst/>
          </a:prstGeom>
          <a:noFill/>
          <a:ln w="38100">
            <a:solidFill>
              <a:srgbClr val="990000"/>
            </a:solidFill>
            <a:miter lim="800000"/>
            <a:headEnd/>
            <a:tailEnd/>
          </a:ln>
        </p:spPr>
        <p:txBody>
          <a:bodyPr wrap="none" anchor="ctr"/>
          <a:lstStyle/>
          <a:p>
            <a:r>
              <a:rPr lang="el-GR" sz="2000" b="1" dirty="0" smtClean="0">
                <a:latin typeface="Courier New" pitchFamily="49" charset="0"/>
              </a:rPr>
              <a:t>Εργαζόμενος</a:t>
            </a:r>
            <a:endParaRPr lang="en-US" sz="2000" b="1" dirty="0">
              <a:latin typeface="Courier New" pitchFamily="49" charset="0"/>
            </a:endParaRPr>
          </a:p>
        </p:txBody>
      </p:sp>
      <p:cxnSp>
        <p:nvCxnSpPr>
          <p:cNvPr id="10" name="9 - Ευθεία γραμμή σύνδεσης"/>
          <p:cNvCxnSpPr>
            <a:stCxn id="40" idx="3"/>
            <a:endCxn id="7" idx="1"/>
          </p:cNvCxnSpPr>
          <p:nvPr/>
        </p:nvCxnSpPr>
        <p:spPr>
          <a:xfrm>
            <a:off x="5940152" y="5409220"/>
            <a:ext cx="936104" cy="30547"/>
          </a:xfrm>
          <a:prstGeom prst="line">
            <a:avLst/>
          </a:prstGeom>
          <a:ln>
            <a:solidFill>
              <a:schemeClr val="accent6">
                <a:lumMod val="50000"/>
              </a:schemeClr>
            </a:solidFill>
          </a:ln>
        </p:spPr>
        <p:style>
          <a:lnRef idx="2">
            <a:schemeClr val="dk1"/>
          </a:lnRef>
          <a:fillRef idx="0">
            <a:schemeClr val="dk1"/>
          </a:fillRef>
          <a:effectRef idx="1">
            <a:schemeClr val="dk1"/>
          </a:effectRef>
          <a:fontRef idx="minor">
            <a:schemeClr val="tx1"/>
          </a:fontRef>
        </p:style>
      </p:cxnSp>
      <p:cxnSp>
        <p:nvCxnSpPr>
          <p:cNvPr id="11" name="10 - Ευθεία γραμμή σύνδεσης"/>
          <p:cNvCxnSpPr>
            <a:stCxn id="8" idx="3"/>
            <a:endCxn id="40" idx="1"/>
          </p:cNvCxnSpPr>
          <p:nvPr/>
        </p:nvCxnSpPr>
        <p:spPr>
          <a:xfrm flipV="1">
            <a:off x="2843808" y="5409220"/>
            <a:ext cx="1152128" cy="30547"/>
          </a:xfrm>
          <a:prstGeom prst="line">
            <a:avLst/>
          </a:prstGeom>
          <a:ln>
            <a:solidFill>
              <a:schemeClr val="accent6">
                <a:lumMod val="50000"/>
              </a:schemeClr>
            </a:solidFill>
          </a:ln>
        </p:spPr>
        <p:style>
          <a:lnRef idx="2">
            <a:schemeClr val="dk1"/>
          </a:lnRef>
          <a:fillRef idx="0">
            <a:schemeClr val="dk1"/>
          </a:fillRef>
          <a:effectRef idx="1">
            <a:schemeClr val="dk1"/>
          </a:effectRef>
          <a:fontRef idx="minor">
            <a:schemeClr val="tx1"/>
          </a:fontRef>
        </p:style>
      </p:cxnSp>
      <p:sp>
        <p:nvSpPr>
          <p:cNvPr id="40" name="39 - Διάγραμμα ροής: Απόφαση"/>
          <p:cNvSpPr/>
          <p:nvPr/>
        </p:nvSpPr>
        <p:spPr>
          <a:xfrm>
            <a:off x="3995936" y="5085184"/>
            <a:ext cx="1944216" cy="648072"/>
          </a:xfrm>
          <a:prstGeom prst="flowChartDecision">
            <a:avLst/>
          </a:prstGeom>
          <a:noFill/>
          <a:ln w="50800">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sz="1400" dirty="0" err="1" smtClean="0">
                <a:solidFill>
                  <a:sysClr val="windowText" lastClr="000000"/>
                </a:solidFill>
              </a:rPr>
              <a:t>Εργαζεται</a:t>
            </a:r>
            <a:endParaRPr lang="el-GR" sz="1400" dirty="0">
              <a:solidFill>
                <a:sysClr val="windowText" lastClr="000000"/>
              </a:solidFill>
            </a:endParaRPr>
          </a:p>
        </p:txBody>
      </p:sp>
      <p:sp>
        <p:nvSpPr>
          <p:cNvPr id="46" name="Rectangle 6"/>
          <p:cNvSpPr>
            <a:spLocks noChangeArrowheads="1"/>
          </p:cNvSpPr>
          <p:nvPr/>
        </p:nvSpPr>
        <p:spPr bwMode="ltGray">
          <a:xfrm>
            <a:off x="6804248" y="2564904"/>
            <a:ext cx="1440160" cy="565150"/>
          </a:xfrm>
          <a:prstGeom prst="rect">
            <a:avLst/>
          </a:prstGeom>
          <a:noFill/>
          <a:ln w="38100">
            <a:solidFill>
              <a:srgbClr val="990000"/>
            </a:solidFill>
            <a:miter lim="800000"/>
            <a:headEnd/>
            <a:tailEnd/>
          </a:ln>
        </p:spPr>
        <p:txBody>
          <a:bodyPr wrap="none" anchor="ctr"/>
          <a:lstStyle/>
          <a:p>
            <a:r>
              <a:rPr lang="el-GR" sz="2000" b="1" dirty="0" err="1" smtClean="0">
                <a:latin typeface="Courier New" pitchFamily="49" charset="0"/>
              </a:rPr>
              <a:t>Μαθημα</a:t>
            </a:r>
            <a:endParaRPr lang="en-US" sz="2000" b="1" dirty="0">
              <a:latin typeface="Courier New" pitchFamily="49" charset="0"/>
            </a:endParaRPr>
          </a:p>
        </p:txBody>
      </p:sp>
      <p:sp>
        <p:nvSpPr>
          <p:cNvPr id="47" name="Rectangle 6"/>
          <p:cNvSpPr>
            <a:spLocks noChangeArrowheads="1"/>
          </p:cNvSpPr>
          <p:nvPr/>
        </p:nvSpPr>
        <p:spPr bwMode="ltGray">
          <a:xfrm>
            <a:off x="971600" y="2564904"/>
            <a:ext cx="1800200" cy="565150"/>
          </a:xfrm>
          <a:prstGeom prst="rect">
            <a:avLst/>
          </a:prstGeom>
          <a:noFill/>
          <a:ln w="38100">
            <a:solidFill>
              <a:srgbClr val="990000"/>
            </a:solidFill>
            <a:miter lim="800000"/>
            <a:headEnd/>
            <a:tailEnd/>
          </a:ln>
        </p:spPr>
        <p:txBody>
          <a:bodyPr wrap="none" anchor="ctr"/>
          <a:lstStyle/>
          <a:p>
            <a:r>
              <a:rPr lang="el-GR" sz="2000" b="1" dirty="0" smtClean="0">
                <a:latin typeface="Courier New" pitchFamily="49" charset="0"/>
              </a:rPr>
              <a:t>Σπουδαστής</a:t>
            </a:r>
            <a:endParaRPr lang="en-US" sz="2000" b="1" dirty="0">
              <a:latin typeface="Courier New" pitchFamily="49" charset="0"/>
            </a:endParaRPr>
          </a:p>
        </p:txBody>
      </p:sp>
      <p:cxnSp>
        <p:nvCxnSpPr>
          <p:cNvPr id="48" name="47 - Ευθεία γραμμή σύνδεσης"/>
          <p:cNvCxnSpPr>
            <a:stCxn id="50" idx="3"/>
            <a:endCxn id="46" idx="1"/>
          </p:cNvCxnSpPr>
          <p:nvPr/>
        </p:nvCxnSpPr>
        <p:spPr>
          <a:xfrm>
            <a:off x="5940152" y="2816932"/>
            <a:ext cx="864096" cy="30547"/>
          </a:xfrm>
          <a:prstGeom prst="line">
            <a:avLst/>
          </a:prstGeom>
          <a:ln>
            <a:solidFill>
              <a:schemeClr val="accent6">
                <a:lumMod val="50000"/>
              </a:schemeClr>
            </a:solidFill>
          </a:ln>
        </p:spPr>
        <p:style>
          <a:lnRef idx="2">
            <a:schemeClr val="dk1"/>
          </a:lnRef>
          <a:fillRef idx="0">
            <a:schemeClr val="dk1"/>
          </a:fillRef>
          <a:effectRef idx="1">
            <a:schemeClr val="dk1"/>
          </a:effectRef>
          <a:fontRef idx="minor">
            <a:schemeClr val="tx1"/>
          </a:fontRef>
        </p:style>
      </p:cxnSp>
      <p:cxnSp>
        <p:nvCxnSpPr>
          <p:cNvPr id="49" name="48 - Ευθεία γραμμή σύνδεσης"/>
          <p:cNvCxnSpPr>
            <a:stCxn id="47" idx="3"/>
          </p:cNvCxnSpPr>
          <p:nvPr/>
        </p:nvCxnSpPr>
        <p:spPr>
          <a:xfrm flipV="1">
            <a:off x="2771800" y="2816932"/>
            <a:ext cx="1224136" cy="30547"/>
          </a:xfrm>
          <a:prstGeom prst="line">
            <a:avLst/>
          </a:prstGeom>
          <a:ln>
            <a:solidFill>
              <a:schemeClr val="accent6">
                <a:lumMod val="50000"/>
              </a:schemeClr>
            </a:solidFill>
          </a:ln>
        </p:spPr>
        <p:style>
          <a:lnRef idx="2">
            <a:schemeClr val="dk1"/>
          </a:lnRef>
          <a:fillRef idx="0">
            <a:schemeClr val="dk1"/>
          </a:fillRef>
          <a:effectRef idx="1">
            <a:schemeClr val="dk1"/>
          </a:effectRef>
          <a:fontRef idx="minor">
            <a:schemeClr val="tx1"/>
          </a:fontRef>
        </p:style>
      </p:cxnSp>
      <p:sp>
        <p:nvSpPr>
          <p:cNvPr id="50" name="49 - Διάγραμμα ροής: Απόφαση"/>
          <p:cNvSpPr/>
          <p:nvPr/>
        </p:nvSpPr>
        <p:spPr>
          <a:xfrm>
            <a:off x="3995936" y="2492896"/>
            <a:ext cx="1944216" cy="648072"/>
          </a:xfrm>
          <a:prstGeom prst="flowChartDecision">
            <a:avLst/>
          </a:prstGeom>
          <a:noFill/>
          <a:ln w="50800">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sz="1400" dirty="0" smtClean="0">
                <a:solidFill>
                  <a:sysClr val="windowText" lastClr="000000"/>
                </a:solidFill>
              </a:rPr>
              <a:t>Δηλώνει</a:t>
            </a:r>
            <a:endParaRPr lang="el-GR" sz="1400" dirty="0">
              <a:solidFill>
                <a:sysClr val="windowText" lastClr="000000"/>
              </a:solidFill>
            </a:endParaRPr>
          </a:p>
        </p:txBody>
      </p:sp>
      <p:sp>
        <p:nvSpPr>
          <p:cNvPr id="57" name="Rectangle 6"/>
          <p:cNvSpPr>
            <a:spLocks noChangeArrowheads="1"/>
          </p:cNvSpPr>
          <p:nvPr/>
        </p:nvSpPr>
        <p:spPr bwMode="ltGray">
          <a:xfrm>
            <a:off x="6804248" y="3717032"/>
            <a:ext cx="1440160" cy="565150"/>
          </a:xfrm>
          <a:prstGeom prst="rect">
            <a:avLst/>
          </a:prstGeom>
          <a:noFill/>
          <a:ln w="38100">
            <a:solidFill>
              <a:srgbClr val="990000"/>
            </a:solidFill>
            <a:miter lim="800000"/>
            <a:headEnd/>
            <a:tailEnd/>
          </a:ln>
        </p:spPr>
        <p:txBody>
          <a:bodyPr wrap="none" anchor="ctr"/>
          <a:lstStyle/>
          <a:p>
            <a:r>
              <a:rPr lang="el-GR" sz="2000" b="1" dirty="0" smtClean="0">
                <a:latin typeface="Courier New" pitchFamily="49" charset="0"/>
              </a:rPr>
              <a:t>Τμήμα</a:t>
            </a:r>
            <a:endParaRPr lang="en-US" sz="2000" b="1" dirty="0">
              <a:latin typeface="Courier New" pitchFamily="49" charset="0"/>
            </a:endParaRPr>
          </a:p>
        </p:txBody>
      </p:sp>
      <p:sp>
        <p:nvSpPr>
          <p:cNvPr id="58" name="Rectangle 6"/>
          <p:cNvSpPr>
            <a:spLocks noChangeArrowheads="1"/>
          </p:cNvSpPr>
          <p:nvPr/>
        </p:nvSpPr>
        <p:spPr bwMode="ltGray">
          <a:xfrm>
            <a:off x="971600" y="3789040"/>
            <a:ext cx="1800200" cy="565150"/>
          </a:xfrm>
          <a:prstGeom prst="rect">
            <a:avLst/>
          </a:prstGeom>
          <a:noFill/>
          <a:ln w="38100">
            <a:solidFill>
              <a:srgbClr val="990000"/>
            </a:solidFill>
            <a:miter lim="800000"/>
            <a:headEnd/>
            <a:tailEnd/>
          </a:ln>
        </p:spPr>
        <p:txBody>
          <a:bodyPr wrap="none" anchor="ctr"/>
          <a:lstStyle/>
          <a:p>
            <a:r>
              <a:rPr lang="el-GR" sz="2000" b="1" dirty="0" smtClean="0">
                <a:latin typeface="Courier New" pitchFamily="49" charset="0"/>
              </a:rPr>
              <a:t>Διευθυντής</a:t>
            </a:r>
            <a:endParaRPr lang="en-US" sz="2000" b="1" dirty="0">
              <a:latin typeface="Courier New" pitchFamily="49" charset="0"/>
            </a:endParaRPr>
          </a:p>
        </p:txBody>
      </p:sp>
      <p:cxnSp>
        <p:nvCxnSpPr>
          <p:cNvPr id="59" name="58 - Ευθεία γραμμή σύνδεσης"/>
          <p:cNvCxnSpPr>
            <a:stCxn id="61" idx="3"/>
            <a:endCxn id="57" idx="1"/>
          </p:cNvCxnSpPr>
          <p:nvPr/>
        </p:nvCxnSpPr>
        <p:spPr>
          <a:xfrm flipV="1">
            <a:off x="5868144" y="3999607"/>
            <a:ext cx="936104" cy="41461"/>
          </a:xfrm>
          <a:prstGeom prst="line">
            <a:avLst/>
          </a:prstGeom>
          <a:ln>
            <a:solidFill>
              <a:schemeClr val="accent6">
                <a:lumMod val="50000"/>
              </a:schemeClr>
            </a:solidFill>
          </a:ln>
        </p:spPr>
        <p:style>
          <a:lnRef idx="2">
            <a:schemeClr val="dk1"/>
          </a:lnRef>
          <a:fillRef idx="0">
            <a:schemeClr val="dk1"/>
          </a:fillRef>
          <a:effectRef idx="1">
            <a:schemeClr val="dk1"/>
          </a:effectRef>
          <a:fontRef idx="minor">
            <a:schemeClr val="tx1"/>
          </a:fontRef>
        </p:style>
      </p:cxnSp>
      <p:cxnSp>
        <p:nvCxnSpPr>
          <p:cNvPr id="60" name="59 - Ευθεία γραμμή σύνδεσης"/>
          <p:cNvCxnSpPr>
            <a:stCxn id="58" idx="3"/>
          </p:cNvCxnSpPr>
          <p:nvPr/>
        </p:nvCxnSpPr>
        <p:spPr>
          <a:xfrm flipV="1">
            <a:off x="2771800" y="4041068"/>
            <a:ext cx="1224136" cy="30547"/>
          </a:xfrm>
          <a:prstGeom prst="line">
            <a:avLst/>
          </a:prstGeom>
          <a:ln>
            <a:solidFill>
              <a:schemeClr val="accent6">
                <a:lumMod val="50000"/>
              </a:schemeClr>
            </a:solidFill>
          </a:ln>
        </p:spPr>
        <p:style>
          <a:lnRef idx="2">
            <a:schemeClr val="dk1"/>
          </a:lnRef>
          <a:fillRef idx="0">
            <a:schemeClr val="dk1"/>
          </a:fillRef>
          <a:effectRef idx="1">
            <a:schemeClr val="dk1"/>
          </a:effectRef>
          <a:fontRef idx="minor">
            <a:schemeClr val="tx1"/>
          </a:fontRef>
        </p:style>
      </p:cxnSp>
      <p:sp>
        <p:nvSpPr>
          <p:cNvPr id="61" name="60 - Διάγραμμα ροής: Απόφαση"/>
          <p:cNvSpPr/>
          <p:nvPr/>
        </p:nvSpPr>
        <p:spPr>
          <a:xfrm>
            <a:off x="3923928" y="3717032"/>
            <a:ext cx="1944216" cy="648072"/>
          </a:xfrm>
          <a:prstGeom prst="flowChartDecision">
            <a:avLst/>
          </a:prstGeom>
          <a:noFill/>
          <a:ln w="50800">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sz="1400" dirty="0" err="1" smtClean="0">
                <a:solidFill>
                  <a:sysClr val="windowText" lastClr="000000"/>
                </a:solidFill>
              </a:rPr>
              <a:t>Διευθυνει</a:t>
            </a:r>
            <a:endParaRPr lang="el-GR" sz="1400" dirty="0">
              <a:solidFill>
                <a:sysClr val="windowText" lastClr="000000"/>
              </a:solidFill>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style>
          <a:lnRef idx="1">
            <a:schemeClr val="accent3"/>
          </a:lnRef>
          <a:fillRef idx="2">
            <a:schemeClr val="accent3"/>
          </a:fillRef>
          <a:effectRef idx="1">
            <a:schemeClr val="accent3"/>
          </a:effectRef>
          <a:fontRef idx="minor">
            <a:schemeClr val="dk1"/>
          </a:fontRef>
        </p:style>
        <p:txBody>
          <a:bodyPr>
            <a:noAutofit/>
          </a:bodyPr>
          <a:lstStyle/>
          <a:p>
            <a:r>
              <a:rPr lang="el-GR" sz="4000" dirty="0" smtClean="0"/>
              <a:t>Άσκηση</a:t>
            </a:r>
          </a:p>
        </p:txBody>
      </p:sp>
      <p:sp>
        <p:nvSpPr>
          <p:cNvPr id="3" name="2 - Θέση περιεχομένου"/>
          <p:cNvSpPr>
            <a:spLocks noGrp="1"/>
          </p:cNvSpPr>
          <p:nvPr>
            <p:ph idx="1"/>
          </p:nvPr>
        </p:nvSpPr>
        <p:spPr/>
        <p:style>
          <a:lnRef idx="1">
            <a:schemeClr val="accent3"/>
          </a:lnRef>
          <a:fillRef idx="2">
            <a:schemeClr val="accent3"/>
          </a:fillRef>
          <a:effectRef idx="1">
            <a:schemeClr val="accent3"/>
          </a:effectRef>
          <a:fontRef idx="minor">
            <a:schemeClr val="dk1"/>
          </a:fontRef>
        </p:style>
        <p:txBody>
          <a:bodyPr>
            <a:normAutofit fontScale="70000" lnSpcReduction="20000"/>
          </a:bodyPr>
          <a:lstStyle/>
          <a:p>
            <a:endParaRPr lang="el-GR" dirty="0" smtClean="0"/>
          </a:p>
          <a:p>
            <a:r>
              <a:rPr lang="el-GR" dirty="0" smtClean="0"/>
              <a:t>Πως θα σχεδιάζατε το διάγραμμα οντοτήτων συσχετίσεων για την βάση που θα κρατά τα δεδομένα της εφαρμογής ενός </a:t>
            </a:r>
            <a:r>
              <a:rPr lang="el-GR" dirty="0" err="1" smtClean="0"/>
              <a:t>video</a:t>
            </a:r>
            <a:r>
              <a:rPr lang="el-GR" dirty="0" smtClean="0"/>
              <a:t> </a:t>
            </a:r>
            <a:r>
              <a:rPr lang="el-GR" dirty="0" err="1" smtClean="0"/>
              <a:t>club</a:t>
            </a:r>
            <a:r>
              <a:rPr lang="el-GR" dirty="0" smtClean="0"/>
              <a:t>;</a:t>
            </a:r>
          </a:p>
          <a:p>
            <a:endParaRPr lang="el-GR" dirty="0" smtClean="0"/>
          </a:p>
          <a:p>
            <a:r>
              <a:rPr lang="el-GR" dirty="0" smtClean="0"/>
              <a:t>Ποιες </a:t>
            </a:r>
            <a:r>
              <a:rPr lang="el-GR" b="1" dirty="0" smtClean="0"/>
              <a:t>οντότητες αναγνωρίζεται;</a:t>
            </a:r>
          </a:p>
          <a:p>
            <a:endParaRPr lang="el-GR" dirty="0" smtClean="0"/>
          </a:p>
          <a:p>
            <a:r>
              <a:rPr lang="el-GR" dirty="0" smtClean="0"/>
              <a:t>Ποιες </a:t>
            </a:r>
            <a:r>
              <a:rPr lang="el-GR" b="1" dirty="0" smtClean="0"/>
              <a:t>συσχετίσεις;</a:t>
            </a:r>
          </a:p>
          <a:p>
            <a:endParaRPr lang="el-GR" dirty="0" smtClean="0"/>
          </a:p>
          <a:p>
            <a:r>
              <a:rPr lang="el-GR" dirty="0" smtClean="0"/>
              <a:t>Ποια είναι τα </a:t>
            </a:r>
            <a:r>
              <a:rPr lang="el-GR" b="1" dirty="0" smtClean="0"/>
              <a:t>γνωρίσματα οντοτήτων και τι τύπου είναι;</a:t>
            </a:r>
          </a:p>
          <a:p>
            <a:endParaRPr lang="el-GR" dirty="0" smtClean="0"/>
          </a:p>
          <a:p>
            <a:r>
              <a:rPr lang="el-GR" dirty="0" smtClean="0"/>
              <a:t>Ποια είναι </a:t>
            </a:r>
            <a:r>
              <a:rPr lang="el-GR" b="1" dirty="0" smtClean="0"/>
              <a:t>σύνθετα, ποια </a:t>
            </a:r>
            <a:r>
              <a:rPr lang="el-GR" b="1" dirty="0" err="1" smtClean="0"/>
              <a:t>πλειότιμα</a:t>
            </a:r>
            <a:r>
              <a:rPr lang="el-GR" b="1" dirty="0" smtClean="0"/>
              <a:t> και ποια αναγνωριστικά;</a:t>
            </a:r>
          </a:p>
          <a:p>
            <a:endParaRPr lang="el-GR" dirty="0" smtClean="0"/>
          </a:p>
          <a:p>
            <a:r>
              <a:rPr lang="el-GR" dirty="0" smtClean="0"/>
              <a:t>Αποτυπώστε τις </a:t>
            </a:r>
            <a:r>
              <a:rPr lang="el-GR" b="1" dirty="0" err="1" smtClean="0"/>
              <a:t>πληθικότητες</a:t>
            </a:r>
            <a:r>
              <a:rPr lang="el-GR" b="1" dirty="0" smtClean="0"/>
              <a:t> στο διάγραμμα</a:t>
            </a:r>
          </a:p>
        </p:txBody>
      </p:sp>
      <p:sp>
        <p:nvSpPr>
          <p:cNvPr id="4" name="3 - Θέση ημερομηνίας"/>
          <p:cNvSpPr>
            <a:spLocks noGrp="1"/>
          </p:cNvSpPr>
          <p:nvPr>
            <p:ph type="dt" sz="half" idx="10"/>
          </p:nvPr>
        </p:nvSpPr>
        <p:spPr/>
        <p:txBody>
          <a:bodyPr/>
          <a:lstStyle/>
          <a:p>
            <a:fld id="{370AB470-B2FD-4508-99B0-DDFC19CF5ED3}" type="datetime10">
              <a:rPr lang="el-GR" smtClean="0"/>
              <a:pPr/>
              <a:t>08:41</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D3F1D1C4-C2D9-4231-9FB2-B2D9D97AA41D}" type="slidenum">
              <a:rPr lang="el-GR" smtClean="0"/>
              <a:pPr/>
              <a:t>11</a:t>
            </a:fld>
            <a:endParaRPr lang="el-G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4638"/>
            <a:ext cx="8229600" cy="850106"/>
          </a:xfrm>
        </p:spPr>
        <p:style>
          <a:lnRef idx="1">
            <a:schemeClr val="accent3"/>
          </a:lnRef>
          <a:fillRef idx="2">
            <a:schemeClr val="accent3"/>
          </a:fillRef>
          <a:effectRef idx="1">
            <a:schemeClr val="accent3"/>
          </a:effectRef>
          <a:fontRef idx="minor">
            <a:schemeClr val="dk1"/>
          </a:fontRef>
        </p:style>
        <p:txBody>
          <a:bodyPr>
            <a:noAutofit/>
          </a:bodyPr>
          <a:lstStyle/>
          <a:p>
            <a:r>
              <a:rPr lang="el-GR" sz="3200" dirty="0" smtClean="0"/>
              <a:t>Μοντέλο Οντοτήτων –Συσχετίσεων</a:t>
            </a:r>
            <a:r>
              <a:rPr lang="en-US" sz="3200" dirty="0" smtClean="0"/>
              <a:t/>
            </a:r>
            <a:br>
              <a:rPr lang="en-US" sz="3200" dirty="0" smtClean="0"/>
            </a:br>
            <a:r>
              <a:rPr lang="el-GR" sz="3200" dirty="0" smtClean="0"/>
              <a:t> </a:t>
            </a:r>
            <a:r>
              <a:rPr lang="el-GR" sz="3200" i="1" dirty="0" smtClean="0"/>
              <a:t>(</a:t>
            </a:r>
            <a:r>
              <a:rPr lang="en-US" sz="3200" i="1" dirty="0" smtClean="0"/>
              <a:t>Entity –Relationship Model)</a:t>
            </a:r>
            <a:endParaRPr lang="el-GR" sz="3200" dirty="0"/>
          </a:p>
        </p:txBody>
      </p:sp>
      <p:sp>
        <p:nvSpPr>
          <p:cNvPr id="4" name="3 - Θέση ημερομηνίας"/>
          <p:cNvSpPr>
            <a:spLocks noGrp="1"/>
          </p:cNvSpPr>
          <p:nvPr>
            <p:ph type="dt" sz="half" idx="10"/>
          </p:nvPr>
        </p:nvSpPr>
        <p:spPr/>
        <p:txBody>
          <a:bodyPr/>
          <a:lstStyle/>
          <a:p>
            <a:fld id="{9F53A65E-AC6B-41FD-B198-9B1207B3256E}" type="datetime10">
              <a:rPr lang="el-GR" smtClean="0"/>
              <a:pPr/>
              <a:t>08:41</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D3F1D1C4-C2D9-4231-9FB2-B2D9D97AA41D}" type="slidenum">
              <a:rPr lang="el-GR" smtClean="0"/>
              <a:pPr/>
              <a:t>2</a:t>
            </a:fld>
            <a:endParaRPr lang="el-GR"/>
          </a:p>
        </p:txBody>
      </p:sp>
      <p:sp>
        <p:nvSpPr>
          <p:cNvPr id="9" name="2 - Θέση περιεχομένου"/>
          <p:cNvSpPr>
            <a:spLocks noGrp="1"/>
          </p:cNvSpPr>
          <p:nvPr>
            <p:ph idx="1"/>
          </p:nvPr>
        </p:nvSpPr>
        <p:spPr>
          <a:xfrm>
            <a:off x="467544" y="1268760"/>
            <a:ext cx="8219256" cy="4857403"/>
          </a:xfrm>
        </p:spPr>
        <p:style>
          <a:lnRef idx="1">
            <a:schemeClr val="accent3"/>
          </a:lnRef>
          <a:fillRef idx="2">
            <a:schemeClr val="accent3"/>
          </a:fillRef>
          <a:effectRef idx="1">
            <a:schemeClr val="accent3"/>
          </a:effectRef>
          <a:fontRef idx="minor">
            <a:schemeClr val="dk1"/>
          </a:fontRef>
        </p:style>
        <p:txBody>
          <a:bodyPr>
            <a:normAutofit fontScale="55000" lnSpcReduction="20000"/>
          </a:bodyPr>
          <a:lstStyle/>
          <a:p>
            <a:endParaRPr lang="el-GR" dirty="0" smtClean="0"/>
          </a:p>
          <a:p>
            <a:r>
              <a:rPr lang="el-GR" dirty="0" smtClean="0"/>
              <a:t>Είναι μια </a:t>
            </a:r>
            <a:r>
              <a:rPr lang="el-GR" b="1" dirty="0" smtClean="0"/>
              <a:t>διαγραμματική αναπαράσταση της δομής της βάσης δεδομένων</a:t>
            </a:r>
          </a:p>
          <a:p>
            <a:endParaRPr lang="el-GR" dirty="0" smtClean="0"/>
          </a:p>
          <a:p>
            <a:r>
              <a:rPr lang="el-GR" dirty="0" smtClean="0"/>
              <a:t>Δεν καθορίζει τον τρόπο με τον οποίο τα δεδομένα θα αποθηκευθούν στο σύστημα, αλλά ρόλος του είναι η </a:t>
            </a:r>
            <a:r>
              <a:rPr lang="el-GR" b="1" dirty="0" smtClean="0"/>
              <a:t>ταυτοποίηση</a:t>
            </a:r>
            <a:r>
              <a:rPr lang="en-US" b="1" dirty="0" smtClean="0"/>
              <a:t> </a:t>
            </a:r>
            <a:r>
              <a:rPr lang="el-GR" b="1" dirty="0" smtClean="0"/>
              <a:t>των δεδομένων της εφαρμογής και του τρόπου με τον οποίο αυτά συσχετίζονται</a:t>
            </a:r>
            <a:r>
              <a:rPr lang="en-US" b="1" dirty="0" smtClean="0"/>
              <a:t> </a:t>
            </a:r>
            <a:r>
              <a:rPr lang="el-GR" b="1" dirty="0" smtClean="0"/>
              <a:t>μεταξύ τους.</a:t>
            </a:r>
          </a:p>
          <a:p>
            <a:endParaRPr lang="el-GR" dirty="0" smtClean="0"/>
          </a:p>
          <a:p>
            <a:r>
              <a:rPr lang="el-GR" dirty="0" smtClean="0"/>
              <a:t>Το μοντέλο οντοτήτων –συσχετίσεων (Ο-Σ) βασίζεται στην προσέγγιση ότι ο πραγματικός κόσμος αποτελείται από </a:t>
            </a:r>
            <a:r>
              <a:rPr lang="el-GR" b="1" dirty="0" smtClean="0"/>
              <a:t>οντότητες</a:t>
            </a:r>
            <a:r>
              <a:rPr lang="en-US" b="1" dirty="0" smtClean="0"/>
              <a:t> </a:t>
            </a:r>
            <a:r>
              <a:rPr lang="el-GR" b="1" dirty="0" smtClean="0"/>
              <a:t>με χαρακτηριστικά και συσχετίσεις</a:t>
            </a:r>
            <a:r>
              <a:rPr lang="en-US" b="1" dirty="0" smtClean="0"/>
              <a:t> </a:t>
            </a:r>
            <a:r>
              <a:rPr lang="el-GR" b="1" dirty="0" smtClean="0"/>
              <a:t>μεταξύ των οντοτήτων</a:t>
            </a:r>
          </a:p>
          <a:p>
            <a:endParaRPr lang="el-GR" dirty="0" smtClean="0"/>
          </a:p>
          <a:p>
            <a:r>
              <a:rPr lang="el-GR" dirty="0" smtClean="0"/>
              <a:t>Χρησιμοποιείται κατά το στάδιο του </a:t>
            </a:r>
            <a:r>
              <a:rPr lang="el-GR" b="1" dirty="0" smtClean="0"/>
              <a:t>λογικού ή εννοιολογικού σχεδιασμού (</a:t>
            </a:r>
            <a:r>
              <a:rPr lang="el-GR" b="1" dirty="0" err="1" smtClean="0"/>
              <a:t>conceptual</a:t>
            </a:r>
            <a:r>
              <a:rPr lang="el-GR" b="1" dirty="0" smtClean="0"/>
              <a:t> </a:t>
            </a:r>
            <a:r>
              <a:rPr lang="el-GR" b="1" dirty="0" err="1" smtClean="0"/>
              <a:t>design</a:t>
            </a:r>
            <a:r>
              <a:rPr lang="el-GR" b="1" dirty="0" smtClean="0"/>
              <a:t>) της βάσης.  </a:t>
            </a:r>
            <a:r>
              <a:rPr lang="el-GR" dirty="0" smtClean="0"/>
              <a:t>Ορίζει ένα </a:t>
            </a:r>
            <a:r>
              <a:rPr lang="el-GR" b="1" dirty="0" err="1" smtClean="0"/>
              <a:t>σχήμα</a:t>
            </a:r>
            <a:r>
              <a:rPr lang="el-GR" b="1" i="1" dirty="0" err="1" smtClean="0"/>
              <a:t>schema</a:t>
            </a:r>
            <a:r>
              <a:rPr lang="el-GR" b="1" i="1" dirty="0" smtClean="0"/>
              <a:t>) που αναπαριστά τη συνολική λογική δομή της βάσης </a:t>
            </a:r>
          </a:p>
          <a:p>
            <a:endParaRPr lang="el-GR" dirty="0" smtClean="0"/>
          </a:p>
          <a:p>
            <a:r>
              <a:rPr lang="el-GR" dirty="0" smtClean="0"/>
              <a:t>Είναι ένας </a:t>
            </a:r>
            <a:r>
              <a:rPr lang="el-GR" b="1" dirty="0" smtClean="0"/>
              <a:t>τρόπος επικοινωνίας μεταξύ χρηστών και σχεδιαστών</a:t>
            </a:r>
            <a:endParaRPr lang="en-US" b="1" dirty="0" smtClean="0"/>
          </a:p>
          <a:p>
            <a:pPr>
              <a:buNone/>
            </a:pPr>
            <a:endParaRPr lang="en-US" b="1" dirty="0" smtClean="0"/>
          </a:p>
          <a:p>
            <a:r>
              <a:rPr lang="en-US" dirty="0" err="1" smtClean="0"/>
              <a:t>Aπεικονίζεται</a:t>
            </a:r>
            <a:r>
              <a:rPr lang="en-US" dirty="0" smtClean="0"/>
              <a:t> </a:t>
            </a:r>
            <a:r>
              <a:rPr lang="en-US" dirty="0" err="1" smtClean="0"/>
              <a:t>με</a:t>
            </a:r>
            <a:r>
              <a:rPr lang="en-US" dirty="0" smtClean="0"/>
              <a:t> </a:t>
            </a:r>
            <a:r>
              <a:rPr lang="en-US" dirty="0" err="1" smtClean="0"/>
              <a:t>το</a:t>
            </a:r>
            <a:r>
              <a:rPr lang="en-US" dirty="0" smtClean="0"/>
              <a:t> </a:t>
            </a:r>
            <a:r>
              <a:rPr lang="en-US" b="1" dirty="0" err="1" smtClean="0"/>
              <a:t>διάγραμμα</a:t>
            </a:r>
            <a:r>
              <a:rPr lang="en-US" b="1" dirty="0" smtClean="0"/>
              <a:t> </a:t>
            </a:r>
            <a:r>
              <a:rPr lang="en-US" b="1" dirty="0" err="1" smtClean="0"/>
              <a:t>οντοτήτων-συσχετ</a:t>
            </a:r>
            <a:r>
              <a:rPr lang="el-GR" b="1" dirty="0" err="1" smtClean="0"/>
              <a:t>ίσεων</a:t>
            </a:r>
            <a:endParaRPr lang="en-US" b="1" dirty="0" smtClean="0"/>
          </a:p>
          <a:p>
            <a:pPr>
              <a:buNone/>
            </a:pPr>
            <a:endParaRPr lang="el-GR" b="1" dirty="0" smtClean="0"/>
          </a:p>
          <a:p>
            <a:endParaRPr lang="el-GR" dirty="0" smtClean="0"/>
          </a:p>
          <a:p>
            <a:pPr indent="0">
              <a:buNone/>
            </a:pPr>
            <a:endParaRPr lang="el-GR" b="1" dirty="0" smtClean="0"/>
          </a:p>
          <a:p>
            <a:pPr indent="0">
              <a:buNone/>
            </a:pPr>
            <a:endParaRPr lang="el-GR" dirty="0" smtClean="0"/>
          </a:p>
          <a:p>
            <a:pPr indent="0">
              <a:buNone/>
            </a:pPr>
            <a:endParaRPr lang="el-GR" dirty="0" smtClean="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67544" y="188640"/>
            <a:ext cx="8229600" cy="648072"/>
          </a:xfrm>
        </p:spPr>
        <p:style>
          <a:lnRef idx="1">
            <a:schemeClr val="accent3"/>
          </a:lnRef>
          <a:fillRef idx="2">
            <a:schemeClr val="accent3"/>
          </a:fillRef>
          <a:effectRef idx="1">
            <a:schemeClr val="accent3"/>
          </a:effectRef>
          <a:fontRef idx="minor">
            <a:schemeClr val="dk1"/>
          </a:fontRef>
        </p:style>
        <p:txBody>
          <a:bodyPr>
            <a:noAutofit/>
          </a:bodyPr>
          <a:lstStyle/>
          <a:p>
            <a:r>
              <a:rPr lang="el-GR" sz="3200" dirty="0" smtClean="0"/>
              <a:t/>
            </a:r>
            <a:br>
              <a:rPr lang="el-GR" sz="3200" dirty="0" smtClean="0"/>
            </a:br>
            <a:r>
              <a:rPr lang="el-GR" sz="3200" dirty="0" smtClean="0"/>
              <a:t/>
            </a:r>
            <a:br>
              <a:rPr lang="el-GR" sz="3200" dirty="0" smtClean="0"/>
            </a:br>
            <a:r>
              <a:rPr lang="el-GR" sz="3200" dirty="0" smtClean="0"/>
              <a:t>Οντότητα </a:t>
            </a:r>
            <a:r>
              <a:rPr lang="el-GR" sz="3200" i="1" dirty="0" smtClean="0"/>
              <a:t>(</a:t>
            </a:r>
            <a:r>
              <a:rPr lang="en-US" sz="3200" i="1" dirty="0" smtClean="0"/>
              <a:t>Entity)</a:t>
            </a:r>
            <a:br>
              <a:rPr lang="en-US" sz="3200" i="1" dirty="0" smtClean="0"/>
            </a:br>
            <a:r>
              <a:rPr lang="el-GR" sz="3200" dirty="0" smtClean="0"/>
              <a:t/>
            </a:r>
            <a:br>
              <a:rPr lang="el-GR" sz="3200" dirty="0" smtClean="0"/>
            </a:br>
            <a:r>
              <a:rPr lang="el-GR" sz="3200" dirty="0" smtClean="0"/>
              <a:t>•</a:t>
            </a:r>
          </a:p>
        </p:txBody>
      </p:sp>
      <p:sp>
        <p:nvSpPr>
          <p:cNvPr id="4" name="3 - Θέση ημερομηνίας"/>
          <p:cNvSpPr>
            <a:spLocks noGrp="1"/>
          </p:cNvSpPr>
          <p:nvPr>
            <p:ph type="dt" sz="half" idx="10"/>
          </p:nvPr>
        </p:nvSpPr>
        <p:spPr/>
        <p:txBody>
          <a:bodyPr/>
          <a:lstStyle/>
          <a:p>
            <a:fld id="{9F53A65E-AC6B-41FD-B198-9B1207B3256E}" type="datetime10">
              <a:rPr lang="el-GR" smtClean="0"/>
              <a:pPr/>
              <a:t>08:41</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D3F1D1C4-C2D9-4231-9FB2-B2D9D97AA41D}" type="slidenum">
              <a:rPr lang="el-GR" smtClean="0"/>
              <a:pPr/>
              <a:t>3</a:t>
            </a:fld>
            <a:endParaRPr lang="el-GR"/>
          </a:p>
        </p:txBody>
      </p:sp>
      <p:sp>
        <p:nvSpPr>
          <p:cNvPr id="9" name="2 - Θέση περιεχομένου"/>
          <p:cNvSpPr>
            <a:spLocks noGrp="1"/>
          </p:cNvSpPr>
          <p:nvPr>
            <p:ph idx="1"/>
          </p:nvPr>
        </p:nvSpPr>
        <p:spPr>
          <a:xfrm>
            <a:off x="467544" y="1268760"/>
            <a:ext cx="8219256" cy="4857403"/>
          </a:xfrm>
        </p:spPr>
        <p:style>
          <a:lnRef idx="1">
            <a:schemeClr val="accent3"/>
          </a:lnRef>
          <a:fillRef idx="2">
            <a:schemeClr val="accent3"/>
          </a:fillRef>
          <a:effectRef idx="1">
            <a:schemeClr val="accent3"/>
          </a:effectRef>
          <a:fontRef idx="minor">
            <a:schemeClr val="dk1"/>
          </a:fontRef>
        </p:style>
        <p:txBody>
          <a:bodyPr>
            <a:normAutofit fontScale="47500" lnSpcReduction="20000"/>
          </a:bodyPr>
          <a:lstStyle/>
          <a:p>
            <a:endParaRPr lang="el-GR" dirty="0" smtClean="0"/>
          </a:p>
          <a:p>
            <a:r>
              <a:rPr lang="el-GR" dirty="0" smtClean="0"/>
              <a:t>Είναι κάθε αντικείμενο, γεγονός, κατάσταση ή αφηρημένη έννοια που μπορούμε να διακρίνουμε και ενδιαφερόμαστε να καταγράψουμε.</a:t>
            </a:r>
          </a:p>
          <a:p>
            <a:pPr>
              <a:buNone/>
            </a:pPr>
            <a:endParaRPr lang="el-GR" dirty="0" smtClean="0"/>
          </a:p>
          <a:p>
            <a:r>
              <a:rPr lang="el-GR" dirty="0" smtClean="0"/>
              <a:t>Οι οντότητες είναι αντικείμενα ή πράγματα του προβλήματος με  ανεξάρτητη ύπαρξη (αυτόνομη μονάδα του φυσικού κόσμου)       </a:t>
            </a:r>
          </a:p>
          <a:p>
            <a:pPr lvl="1"/>
            <a:r>
              <a:rPr lang="el-GR" dirty="0" smtClean="0"/>
              <a:t>Μαθητής </a:t>
            </a:r>
            <a:r>
              <a:rPr lang="el-GR" dirty="0" err="1" smtClean="0"/>
              <a:t>►Οντότητα</a:t>
            </a:r>
            <a:r>
              <a:rPr lang="el-GR" dirty="0" smtClean="0"/>
              <a:t> με φυσική υπόσταση και ιδιότητες όπως ΑΜ</a:t>
            </a:r>
          </a:p>
          <a:p>
            <a:endParaRPr lang="el-GR" dirty="0" smtClean="0"/>
          </a:p>
          <a:p>
            <a:pPr lvl="1"/>
            <a:r>
              <a:rPr lang="el-GR" dirty="0" smtClean="0"/>
              <a:t>Μάθημα </a:t>
            </a:r>
            <a:r>
              <a:rPr lang="el-GR" dirty="0" err="1" smtClean="0"/>
              <a:t>►Οντότητα</a:t>
            </a:r>
            <a:r>
              <a:rPr lang="el-GR" dirty="0" smtClean="0"/>
              <a:t> με αφηρημένη υπόσταση </a:t>
            </a:r>
          </a:p>
          <a:p>
            <a:pPr>
              <a:buNone/>
            </a:pPr>
            <a:endParaRPr lang="el-GR" dirty="0" smtClean="0"/>
          </a:p>
          <a:p>
            <a:r>
              <a:rPr lang="el-GR" dirty="0" smtClean="0"/>
              <a:t>Οι  οντότητες που περιγράφονται με κοινές ιδιότητες ομαδοποιούνται σε ένα τύπο οντότητας. Κάθε τύπος οντότητας, περιγράφεται από ένα όνομα και από το σύνολο των πεδίων που περιέχει. Το σύνολο αυτής της πληροφορίας ορίζει το </a:t>
            </a:r>
            <a:r>
              <a:rPr lang="el-GR" b="1" dirty="0" smtClean="0"/>
              <a:t>σχήμα (</a:t>
            </a:r>
            <a:r>
              <a:rPr lang="el-GR" b="1" dirty="0" err="1" smtClean="0"/>
              <a:t>schema</a:t>
            </a:r>
            <a:r>
              <a:rPr lang="el-GR" b="1" dirty="0" smtClean="0"/>
              <a:t>) </a:t>
            </a:r>
            <a:r>
              <a:rPr lang="el-GR" dirty="0" smtClean="0"/>
              <a:t>για το συγκεκριμένο τύπο οντότητας. </a:t>
            </a:r>
          </a:p>
          <a:p>
            <a:endParaRPr lang="el-GR" dirty="0" smtClean="0"/>
          </a:p>
          <a:p>
            <a:r>
              <a:rPr lang="el-GR" b="1" dirty="0" smtClean="0"/>
              <a:t>Στιγμιότυπα</a:t>
            </a:r>
          </a:p>
          <a:p>
            <a:pPr>
              <a:buNone/>
            </a:pPr>
            <a:r>
              <a:rPr lang="en-US" dirty="0" smtClean="0"/>
              <a:t>      </a:t>
            </a:r>
            <a:r>
              <a:rPr lang="el-GR" dirty="0" smtClean="0"/>
              <a:t>   Οι οντότητες που καταχωρούνται στη βάση δεδομένων και για τους οποίους τα πεδία έχουν συγκεκριμένες τιμές, αποτελούν </a:t>
            </a:r>
            <a:r>
              <a:rPr lang="el-GR" b="1" dirty="0" smtClean="0"/>
              <a:t>στιγμιότυπα (</a:t>
            </a:r>
            <a:r>
              <a:rPr lang="el-GR" b="1" dirty="0" err="1" smtClean="0"/>
              <a:t>instances</a:t>
            </a:r>
            <a:r>
              <a:rPr lang="el-GR" b="1" dirty="0" smtClean="0"/>
              <a:t>) αυτού του σχήματος </a:t>
            </a:r>
            <a:endParaRPr lang="el-GR" dirty="0" smtClean="0"/>
          </a:p>
          <a:p>
            <a:pPr lvl="1"/>
            <a:r>
              <a:rPr lang="el-GR" dirty="0" smtClean="0"/>
              <a:t>ο «Κώστας» είναι στιγμιότυπο της οντότητας Μαθητής</a:t>
            </a:r>
          </a:p>
          <a:p>
            <a:endParaRPr lang="el-GR" dirty="0" smtClean="0"/>
          </a:p>
          <a:p>
            <a:pPr lvl="1"/>
            <a:r>
              <a:rPr lang="el-GR" dirty="0" smtClean="0"/>
              <a:t>Οι «Βάσεις Δεδομένων» είναι στιγμιότυπο της οντότητας Μάθημα</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4638"/>
            <a:ext cx="8229600" cy="562074"/>
          </a:xfrm>
        </p:spPr>
        <p:style>
          <a:lnRef idx="1">
            <a:schemeClr val="accent3"/>
          </a:lnRef>
          <a:fillRef idx="2">
            <a:schemeClr val="accent3"/>
          </a:fillRef>
          <a:effectRef idx="1">
            <a:schemeClr val="accent3"/>
          </a:effectRef>
          <a:fontRef idx="minor">
            <a:schemeClr val="dk1"/>
          </a:fontRef>
        </p:style>
        <p:txBody>
          <a:bodyPr>
            <a:normAutofit fontScale="90000"/>
          </a:bodyPr>
          <a:lstStyle/>
          <a:p>
            <a:r>
              <a:rPr lang="el-GR" sz="3200" dirty="0" smtClean="0"/>
              <a:t>Γνωρίσματα Οντοτήτων </a:t>
            </a:r>
            <a:r>
              <a:rPr lang="el-GR" sz="3200" i="1" dirty="0" smtClean="0"/>
              <a:t>(</a:t>
            </a:r>
            <a:r>
              <a:rPr lang="en-US" sz="3200" i="1" dirty="0" smtClean="0"/>
              <a:t>Attributes)</a:t>
            </a:r>
            <a:endParaRPr lang="el-GR" sz="3600" dirty="0"/>
          </a:p>
        </p:txBody>
      </p:sp>
      <p:sp>
        <p:nvSpPr>
          <p:cNvPr id="3" name="2 - Θέση περιεχομένου"/>
          <p:cNvSpPr>
            <a:spLocks noGrp="1"/>
          </p:cNvSpPr>
          <p:nvPr>
            <p:ph idx="1"/>
          </p:nvPr>
        </p:nvSpPr>
        <p:spPr>
          <a:xfrm>
            <a:off x="457200" y="980728"/>
            <a:ext cx="8229600" cy="5145435"/>
          </a:xfrm>
        </p:spPr>
        <p:style>
          <a:lnRef idx="1">
            <a:schemeClr val="accent3"/>
          </a:lnRef>
          <a:fillRef idx="2">
            <a:schemeClr val="accent3"/>
          </a:fillRef>
          <a:effectRef idx="1">
            <a:schemeClr val="accent3"/>
          </a:effectRef>
          <a:fontRef idx="minor">
            <a:schemeClr val="dk1"/>
          </a:fontRef>
        </p:style>
        <p:txBody>
          <a:bodyPr>
            <a:normAutofit fontScale="92500" lnSpcReduction="20000"/>
          </a:bodyPr>
          <a:lstStyle/>
          <a:p>
            <a:endParaRPr lang="el-GR" sz="2400" dirty="0" smtClean="0"/>
          </a:p>
          <a:p>
            <a:r>
              <a:rPr lang="el-GR" sz="2400" dirty="0" smtClean="0"/>
              <a:t>Κάθε οντότητα περιγράφεται από ένα σύνολο </a:t>
            </a:r>
            <a:r>
              <a:rPr lang="el-GR" sz="2400" b="1" dirty="0" smtClean="0"/>
              <a:t>ιδιοτήτων</a:t>
            </a:r>
          </a:p>
          <a:p>
            <a:endParaRPr lang="el-GR" sz="2400" dirty="0" smtClean="0"/>
          </a:p>
          <a:p>
            <a:r>
              <a:rPr lang="el-GR" sz="2400" dirty="0" smtClean="0"/>
              <a:t>Οι ιδιότητες αυτές ονομάζονται </a:t>
            </a:r>
            <a:r>
              <a:rPr lang="el-GR" sz="2400" b="1" dirty="0" smtClean="0"/>
              <a:t>γνωρίσματα ή χαρακτηριστικά</a:t>
            </a:r>
            <a:r>
              <a:rPr lang="en-US" sz="2400" b="1" dirty="0" smtClean="0"/>
              <a:t> </a:t>
            </a:r>
            <a:r>
              <a:rPr lang="el-GR" sz="2400" b="1" dirty="0" smtClean="0"/>
              <a:t>ή πεδία </a:t>
            </a:r>
            <a:r>
              <a:rPr lang="el-GR" sz="2400" b="1" i="1" dirty="0" smtClean="0"/>
              <a:t>(</a:t>
            </a:r>
            <a:r>
              <a:rPr lang="el-GR" sz="2400" b="1" i="1" dirty="0" err="1" smtClean="0"/>
              <a:t>Attributes</a:t>
            </a:r>
            <a:r>
              <a:rPr lang="el-GR" sz="2400" b="1" i="1" dirty="0" smtClean="0"/>
              <a:t>)</a:t>
            </a:r>
          </a:p>
          <a:p>
            <a:endParaRPr lang="el-GR" sz="2400" dirty="0" smtClean="0"/>
          </a:p>
          <a:p>
            <a:r>
              <a:rPr lang="el-GR" sz="2400" dirty="0" smtClean="0"/>
              <a:t>Ένα υποσύνολο των γνωρισμάτων μιας οντότητας χρησιμοποιείται ως </a:t>
            </a:r>
            <a:r>
              <a:rPr lang="el-GR" sz="2400" b="1" dirty="0" smtClean="0"/>
              <a:t>αναγνωριστικό γνώρισμα</a:t>
            </a:r>
            <a:r>
              <a:rPr lang="el-GR" sz="2400" b="1" i="1" dirty="0" smtClean="0"/>
              <a:t>(</a:t>
            </a:r>
            <a:r>
              <a:rPr lang="el-GR" sz="2400" b="1" i="1" dirty="0" err="1" smtClean="0"/>
              <a:t>identifier</a:t>
            </a:r>
            <a:r>
              <a:rPr lang="el-GR" sz="2400" b="1" i="1" dirty="0" smtClean="0"/>
              <a:t>) και δέχεται μοναδικές</a:t>
            </a:r>
            <a:r>
              <a:rPr lang="en-US" sz="2400" b="1" i="1" dirty="0" smtClean="0"/>
              <a:t> </a:t>
            </a:r>
            <a:r>
              <a:rPr lang="el-GR" sz="2400" b="1" i="1" dirty="0" smtClean="0"/>
              <a:t>τιμές</a:t>
            </a:r>
            <a:r>
              <a:rPr lang="en-US" sz="2400" b="1" i="1" dirty="0" smtClean="0"/>
              <a:t> </a:t>
            </a:r>
            <a:r>
              <a:rPr lang="el-GR" sz="2400" b="1" i="1" dirty="0" smtClean="0"/>
              <a:t>για κάθε στιγμιότυπο της οντότητας(υποψήφιο κλειδί)</a:t>
            </a:r>
          </a:p>
          <a:p>
            <a:endParaRPr lang="el-GR" sz="2400" dirty="0" smtClean="0"/>
          </a:p>
          <a:p>
            <a:r>
              <a:rPr lang="el-GR" sz="2400" dirty="0" smtClean="0"/>
              <a:t>Τα υπόλοιπα γνωρίσματα αποκαλούνται </a:t>
            </a:r>
            <a:r>
              <a:rPr lang="el-GR" sz="2400" b="1" dirty="0" smtClean="0"/>
              <a:t>περιγραφικά</a:t>
            </a:r>
            <a:r>
              <a:rPr lang="en-US" sz="2400" b="1" dirty="0" smtClean="0"/>
              <a:t> </a:t>
            </a:r>
            <a:r>
              <a:rPr lang="el-GR" sz="2400" b="1" dirty="0" smtClean="0"/>
              <a:t>γνωρίσματα (</a:t>
            </a:r>
            <a:r>
              <a:rPr lang="el-GR" sz="2400" b="1" dirty="0" err="1" smtClean="0"/>
              <a:t>descriptors</a:t>
            </a:r>
            <a:r>
              <a:rPr lang="el-GR" sz="2400" b="1" dirty="0" smtClean="0"/>
              <a:t>)</a:t>
            </a:r>
          </a:p>
          <a:p>
            <a:endParaRPr lang="el-GR" sz="2400" dirty="0" smtClean="0"/>
          </a:p>
          <a:p>
            <a:r>
              <a:rPr lang="el-GR" sz="2400" dirty="0" smtClean="0"/>
              <a:t>Μια οντότητα μπορεί να έχει περισσότερα από ένα αναγνωριστικά. Ένα από αυτά επιλέγεται ως το </a:t>
            </a:r>
            <a:r>
              <a:rPr lang="el-GR" sz="2400" b="1" dirty="0" smtClean="0"/>
              <a:t>πρωτεύον</a:t>
            </a:r>
            <a:r>
              <a:rPr lang="en-US" sz="2400" b="1" dirty="0" smtClean="0"/>
              <a:t> </a:t>
            </a:r>
            <a:r>
              <a:rPr lang="el-GR" sz="2400" b="1" dirty="0" smtClean="0"/>
              <a:t>αναγνωριστικό(πρωτεύων κλειδί)</a:t>
            </a:r>
          </a:p>
          <a:p>
            <a:pPr>
              <a:buNone/>
            </a:pPr>
            <a:endParaRPr lang="el-GR" sz="2400" dirty="0" smtClean="0"/>
          </a:p>
          <a:p>
            <a:endParaRPr lang="el-GR" sz="2400" dirty="0" smtClean="0"/>
          </a:p>
        </p:txBody>
      </p:sp>
      <p:sp>
        <p:nvSpPr>
          <p:cNvPr id="4" name="3 - Θέση ημερομηνίας"/>
          <p:cNvSpPr>
            <a:spLocks noGrp="1"/>
          </p:cNvSpPr>
          <p:nvPr>
            <p:ph type="dt" sz="half" idx="10"/>
          </p:nvPr>
        </p:nvSpPr>
        <p:spPr/>
        <p:txBody>
          <a:bodyPr/>
          <a:lstStyle/>
          <a:p>
            <a:fld id="{5D0AF12A-21A4-47E6-8B6F-0335D342675B}" type="datetime10">
              <a:rPr lang="el-GR" smtClean="0"/>
              <a:pPr/>
              <a:t>08:41</a:t>
            </a:fld>
            <a:endParaRPr lang="el-GR"/>
          </a:p>
        </p:txBody>
      </p:sp>
      <p:sp>
        <p:nvSpPr>
          <p:cNvPr id="6" name="5 - Θέση υποσέλιδου"/>
          <p:cNvSpPr>
            <a:spLocks noGrp="1"/>
          </p:cNvSpPr>
          <p:nvPr>
            <p:ph type="ftr" sz="quarter" idx="11"/>
          </p:nvPr>
        </p:nvSpPr>
        <p:spPr/>
        <p:txBody>
          <a:bodyPr/>
          <a:lstStyle/>
          <a:p>
            <a:endParaRPr lang="el-GR"/>
          </a:p>
        </p:txBody>
      </p:sp>
      <p:sp>
        <p:nvSpPr>
          <p:cNvPr id="5" name="4 - Θέση αριθμού διαφάνειας"/>
          <p:cNvSpPr>
            <a:spLocks noGrp="1"/>
          </p:cNvSpPr>
          <p:nvPr>
            <p:ph type="sldNum" sz="quarter" idx="12"/>
          </p:nvPr>
        </p:nvSpPr>
        <p:spPr/>
        <p:txBody>
          <a:bodyPr/>
          <a:lstStyle/>
          <a:p>
            <a:fld id="{D3F1D1C4-C2D9-4231-9FB2-B2D9D97AA41D}" type="slidenum">
              <a:rPr lang="el-GR" smtClean="0"/>
              <a:pPr/>
              <a:t>4</a:t>
            </a:fld>
            <a:endParaRPr lang="el-G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4638"/>
            <a:ext cx="8229600" cy="634082"/>
          </a:xfrm>
        </p:spPr>
        <p:style>
          <a:lnRef idx="1">
            <a:schemeClr val="accent3"/>
          </a:lnRef>
          <a:fillRef idx="2">
            <a:schemeClr val="accent3"/>
          </a:fillRef>
          <a:effectRef idx="1">
            <a:schemeClr val="accent3"/>
          </a:effectRef>
          <a:fontRef idx="minor">
            <a:schemeClr val="dk1"/>
          </a:fontRef>
        </p:style>
        <p:txBody>
          <a:bodyPr>
            <a:normAutofit fontScale="90000"/>
          </a:bodyPr>
          <a:lstStyle/>
          <a:p>
            <a:r>
              <a:rPr lang="el-GR" dirty="0" smtClean="0"/>
              <a:t>Τύποι  Γνωρισμάτων </a:t>
            </a:r>
          </a:p>
        </p:txBody>
      </p:sp>
      <p:sp>
        <p:nvSpPr>
          <p:cNvPr id="4" name="3 - Θέση ημερομηνίας"/>
          <p:cNvSpPr>
            <a:spLocks noGrp="1"/>
          </p:cNvSpPr>
          <p:nvPr>
            <p:ph type="dt" sz="half" idx="10"/>
          </p:nvPr>
        </p:nvSpPr>
        <p:spPr/>
        <p:txBody>
          <a:bodyPr/>
          <a:lstStyle/>
          <a:p>
            <a:fld id="{FB4A53AC-C183-41AD-85A2-4962A709DB2B}" type="datetime10">
              <a:rPr lang="el-GR" smtClean="0"/>
              <a:pPr/>
              <a:t>08:41</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D3F1D1C4-C2D9-4231-9FB2-B2D9D97AA41D}" type="slidenum">
              <a:rPr lang="el-GR" smtClean="0"/>
              <a:pPr/>
              <a:t>5</a:t>
            </a:fld>
            <a:endParaRPr lang="el-GR"/>
          </a:p>
        </p:txBody>
      </p:sp>
      <p:sp>
        <p:nvSpPr>
          <p:cNvPr id="9" name="8 - Θέση περιεχομένου"/>
          <p:cNvSpPr>
            <a:spLocks noGrp="1"/>
          </p:cNvSpPr>
          <p:nvPr>
            <p:ph idx="1"/>
          </p:nvPr>
        </p:nvSpPr>
        <p:spPr/>
        <p:txBody>
          <a:bodyPr/>
          <a:lstStyle/>
          <a:p>
            <a:pPr>
              <a:buNone/>
            </a:pPr>
            <a:endParaRPr lang="el-GR" dirty="0" smtClean="0"/>
          </a:p>
          <a:p>
            <a:pPr>
              <a:buNone/>
            </a:pPr>
            <a:endParaRPr lang="el-GR" dirty="0" smtClean="0"/>
          </a:p>
          <a:p>
            <a:pPr>
              <a:buNone/>
            </a:pPr>
            <a:endParaRPr lang="el-GR" dirty="0" smtClean="0"/>
          </a:p>
          <a:p>
            <a:pPr>
              <a:buNone/>
            </a:pPr>
            <a:endParaRPr lang="el-GR" dirty="0" smtClean="0"/>
          </a:p>
          <a:p>
            <a:pPr>
              <a:buNone/>
            </a:pPr>
            <a:endParaRPr lang="el-GR" dirty="0" smtClean="0"/>
          </a:p>
          <a:p>
            <a:pPr>
              <a:buNone/>
            </a:pPr>
            <a:endParaRPr lang="el-GR" dirty="0" smtClean="0"/>
          </a:p>
          <a:p>
            <a:pPr>
              <a:buNone/>
            </a:pPr>
            <a:endParaRPr lang="el-GR" dirty="0"/>
          </a:p>
        </p:txBody>
      </p:sp>
      <p:sp>
        <p:nvSpPr>
          <p:cNvPr id="10" name="9 - Ορθογώνιο"/>
          <p:cNvSpPr/>
          <p:nvPr/>
        </p:nvSpPr>
        <p:spPr>
          <a:xfrm>
            <a:off x="323528" y="1124744"/>
            <a:ext cx="8352928" cy="4752528"/>
          </a:xfrm>
          <a:prstGeom prst="rect">
            <a:avLst/>
          </a:prstGeom>
        </p:spPr>
        <p:style>
          <a:lnRef idx="1">
            <a:schemeClr val="accent3"/>
          </a:lnRef>
          <a:fillRef idx="2">
            <a:schemeClr val="accent3"/>
          </a:fillRef>
          <a:effectRef idx="1">
            <a:schemeClr val="accent3"/>
          </a:effectRef>
          <a:fontRef idx="minor">
            <a:schemeClr val="dk1"/>
          </a:fontRef>
        </p:style>
        <p:txBody>
          <a:bodyPr rtlCol="0" anchor="ctr"/>
          <a:lstStyle/>
          <a:p>
            <a:endParaRPr lang="el-GR" dirty="0" smtClean="0"/>
          </a:p>
          <a:p>
            <a:r>
              <a:rPr lang="el-GR" dirty="0" smtClean="0"/>
              <a:t>•</a:t>
            </a:r>
            <a:r>
              <a:rPr lang="el-GR" b="1" dirty="0" smtClean="0"/>
              <a:t>Απλά</a:t>
            </a:r>
            <a:r>
              <a:rPr lang="el-GR" b="1" i="1" dirty="0" smtClean="0"/>
              <a:t>(</a:t>
            </a:r>
            <a:r>
              <a:rPr lang="en-US" b="1" i="1" dirty="0" smtClean="0"/>
              <a:t>Simple)</a:t>
            </a:r>
            <a:r>
              <a:rPr lang="el-GR" b="1" i="1" dirty="0" smtClean="0"/>
              <a:t>ή σύνθετα(</a:t>
            </a:r>
            <a:r>
              <a:rPr lang="en-US" b="1" i="1" dirty="0" smtClean="0"/>
              <a:t>Composite)</a:t>
            </a:r>
            <a:r>
              <a:rPr lang="el-GR" b="1" i="1" dirty="0" smtClean="0"/>
              <a:t/>
            </a:r>
            <a:br>
              <a:rPr lang="el-GR" b="1" i="1" dirty="0" smtClean="0"/>
            </a:br>
            <a:r>
              <a:rPr lang="el-GR" i="1" dirty="0" smtClean="0"/>
              <a:t>Τα απλά γνωρίσματα είναι ατομικά ενώ τα σύνθετα γνωρίσματα μπορούν να αποσυντεθούν σε επί μέρους  γνωρίσματα</a:t>
            </a:r>
            <a:r>
              <a:rPr lang="el-GR" dirty="0" smtClean="0">
                <a:solidFill>
                  <a:schemeClr val="tx2"/>
                </a:solidFill>
              </a:rPr>
              <a:t>  </a:t>
            </a:r>
            <a:r>
              <a:rPr lang="el-GR" i="1" dirty="0" smtClean="0"/>
              <a:t>π.χ.</a:t>
            </a:r>
            <a:r>
              <a:rPr lang="el-GR" dirty="0" smtClean="0">
                <a:solidFill>
                  <a:schemeClr val="tx2"/>
                </a:solidFill>
              </a:rPr>
              <a:t>  Η δ</a:t>
            </a:r>
            <a:r>
              <a:rPr lang="el-GR" i="1" dirty="0" smtClean="0"/>
              <a:t>ιεύθυνση ενός σπιτιού. </a:t>
            </a:r>
          </a:p>
          <a:p>
            <a:r>
              <a:rPr lang="el-GR" i="1" dirty="0" smtClean="0"/>
              <a:t/>
            </a:r>
            <a:br>
              <a:rPr lang="el-GR" i="1" dirty="0" smtClean="0"/>
            </a:br>
            <a:r>
              <a:rPr lang="el-GR" dirty="0" smtClean="0"/>
              <a:t>•</a:t>
            </a:r>
            <a:r>
              <a:rPr lang="el-GR" b="1" dirty="0" err="1" smtClean="0"/>
              <a:t>Μονότιμα</a:t>
            </a:r>
            <a:r>
              <a:rPr lang="el-GR" b="1" dirty="0" smtClean="0"/>
              <a:t> ή  </a:t>
            </a:r>
            <a:r>
              <a:rPr lang="el-GR" b="1" dirty="0" err="1" smtClean="0"/>
              <a:t>πλειότιμα</a:t>
            </a:r>
            <a:r>
              <a:rPr lang="el-GR" b="1" i="1" dirty="0" smtClean="0"/>
              <a:t>(</a:t>
            </a:r>
            <a:r>
              <a:rPr lang="en-US" b="1" i="1" dirty="0" smtClean="0"/>
              <a:t>Single-or Multi-Valued)</a:t>
            </a:r>
            <a:endParaRPr lang="el-GR" dirty="0" smtClean="0"/>
          </a:p>
          <a:p>
            <a:r>
              <a:rPr lang="el-GR" i="1" dirty="0" smtClean="0"/>
              <a:t>Το </a:t>
            </a:r>
            <a:r>
              <a:rPr lang="el-GR" i="1" dirty="0" err="1" smtClean="0"/>
              <a:t>μονότιμο</a:t>
            </a:r>
            <a:r>
              <a:rPr lang="el-GR" i="1" dirty="0" smtClean="0"/>
              <a:t> γνώρισμα </a:t>
            </a:r>
            <a:r>
              <a:rPr lang="el-GR" dirty="0" smtClean="0"/>
              <a:t>μιας οντότητας επιτρέπεται να έχει το πολύ μια τιμή ενώ το </a:t>
            </a:r>
            <a:r>
              <a:rPr lang="el-GR" i="1" dirty="0" err="1" smtClean="0"/>
              <a:t>πλειότιμο</a:t>
            </a:r>
            <a:r>
              <a:rPr lang="el-GR" i="1" dirty="0" smtClean="0"/>
              <a:t> γνώρισμα μπορεί να έχει περισσότερες από μία τιμές.  Π.χ. το τηλέφωνο</a:t>
            </a:r>
          </a:p>
          <a:p>
            <a:endParaRPr lang="el-GR" dirty="0" smtClean="0"/>
          </a:p>
          <a:p>
            <a:r>
              <a:rPr lang="el-GR" dirty="0" smtClean="0"/>
              <a:t>•</a:t>
            </a:r>
            <a:r>
              <a:rPr lang="el-GR" b="1" dirty="0" smtClean="0"/>
              <a:t>Παραγόμενα </a:t>
            </a:r>
            <a:r>
              <a:rPr lang="el-GR" b="1" i="1" dirty="0" smtClean="0"/>
              <a:t>(</a:t>
            </a:r>
            <a:r>
              <a:rPr lang="en-US" b="1" i="1" dirty="0" smtClean="0"/>
              <a:t>Derived)</a:t>
            </a:r>
            <a:endParaRPr lang="el-GR" dirty="0" smtClean="0"/>
          </a:p>
          <a:p>
            <a:r>
              <a:rPr lang="el-GR" i="1" dirty="0" smtClean="0"/>
              <a:t>Το περιεχόμενο τους μπορεί να υπολογιστεί από το περιεχόμενο άλλων γνωρισμάτων. Π.χ. η Ηλικία μπορεί να υπολογιστεί από το γνώρισμα Ημερομηνία Γέννησης</a:t>
            </a:r>
          </a:p>
          <a:p>
            <a:endParaRPr lang="el-GR" i="1" dirty="0" smtClean="0"/>
          </a:p>
          <a:p>
            <a:r>
              <a:rPr lang="el-GR" dirty="0" smtClean="0"/>
              <a:t>•</a:t>
            </a:r>
            <a:r>
              <a:rPr lang="el-GR" b="1" dirty="0" smtClean="0"/>
              <a:t>Κενή τιμή </a:t>
            </a:r>
            <a:r>
              <a:rPr lang="el-GR" b="1" i="1" dirty="0" smtClean="0"/>
              <a:t>(</a:t>
            </a:r>
            <a:r>
              <a:rPr lang="en-US" b="1" i="1" dirty="0" smtClean="0"/>
              <a:t>Null)</a:t>
            </a:r>
          </a:p>
          <a:p>
            <a:r>
              <a:rPr lang="el-GR" i="1" dirty="0" smtClean="0"/>
              <a:t>Ειδική τιμή την οποία χρησιμοποιούμε όταν  δεν υπάρχει τιμή για κάποιο γνώρισμα ή υπάρχει αλλά δεν την γνωρίζουμε. Σε κάποια γνωρίσματα δεν επιτρέπεται η κενή τιμή όπως το πρωτεύων κλειδί. </a:t>
            </a:r>
          </a:p>
          <a:p>
            <a:endParaRPr lang="el-GR" dirty="0" smtClean="0"/>
          </a:p>
          <a:p>
            <a:endParaRPr lang="el-GR" i="1" dirty="0" smtClean="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4638"/>
            <a:ext cx="8229600" cy="778098"/>
          </a:xfrm>
        </p:spPr>
        <p:style>
          <a:lnRef idx="1">
            <a:schemeClr val="accent3"/>
          </a:lnRef>
          <a:fillRef idx="2">
            <a:schemeClr val="accent3"/>
          </a:fillRef>
          <a:effectRef idx="1">
            <a:schemeClr val="accent3"/>
          </a:effectRef>
          <a:fontRef idx="minor">
            <a:schemeClr val="dk1"/>
          </a:fontRef>
        </p:style>
        <p:txBody>
          <a:bodyPr>
            <a:normAutofit fontScale="90000"/>
          </a:bodyPr>
          <a:lstStyle/>
          <a:p>
            <a:r>
              <a:rPr lang="el-GR" sz="4000" dirty="0" smtClean="0"/>
              <a:t>Γραφική Αναπαράσταση Τύπων Οντοτήτων</a:t>
            </a:r>
            <a:endParaRPr lang="el-GR" sz="4000" dirty="0"/>
          </a:p>
        </p:txBody>
      </p:sp>
      <p:sp>
        <p:nvSpPr>
          <p:cNvPr id="3" name="2 - Θέση περιεχομένου"/>
          <p:cNvSpPr>
            <a:spLocks noGrp="1"/>
          </p:cNvSpPr>
          <p:nvPr>
            <p:ph idx="1"/>
          </p:nvPr>
        </p:nvSpPr>
        <p:spPr>
          <a:xfrm>
            <a:off x="359024" y="1268760"/>
            <a:ext cx="8784976" cy="4896544"/>
          </a:xfrm>
        </p:spPr>
        <p:style>
          <a:lnRef idx="1">
            <a:schemeClr val="accent3"/>
          </a:lnRef>
          <a:fillRef idx="2">
            <a:schemeClr val="accent3"/>
          </a:fillRef>
          <a:effectRef idx="1">
            <a:schemeClr val="accent3"/>
          </a:effectRef>
          <a:fontRef idx="minor">
            <a:schemeClr val="dk1"/>
          </a:fontRef>
        </p:style>
        <p:txBody>
          <a:bodyPr>
            <a:normAutofit/>
          </a:bodyPr>
          <a:lstStyle/>
          <a:p>
            <a:pPr>
              <a:lnSpc>
                <a:spcPct val="90000"/>
              </a:lnSpc>
              <a:buNone/>
            </a:pPr>
            <a:r>
              <a:rPr lang="el-GR" sz="1900" b="1" i="1" dirty="0" smtClean="0"/>
              <a:t> Παραλληλόγραμμα</a:t>
            </a:r>
            <a:r>
              <a:rPr lang="en-US" sz="1900" i="1" dirty="0" smtClean="0"/>
              <a:t> </a:t>
            </a:r>
            <a:r>
              <a:rPr lang="el-GR" sz="1900" i="1" dirty="0" smtClean="0"/>
              <a:t>για τύπους οντοτήτων  </a:t>
            </a:r>
            <a:endParaRPr lang="en-US" sz="1900" i="1" dirty="0" smtClean="0"/>
          </a:p>
          <a:p>
            <a:pPr>
              <a:lnSpc>
                <a:spcPct val="90000"/>
              </a:lnSpc>
              <a:buNone/>
            </a:pPr>
            <a:endParaRPr lang="el-GR" sz="1900" i="1" dirty="0" smtClean="0"/>
          </a:p>
          <a:p>
            <a:pPr>
              <a:lnSpc>
                <a:spcPct val="90000"/>
              </a:lnSpc>
              <a:buNone/>
            </a:pPr>
            <a:endParaRPr lang="en-US" sz="1900" b="1" i="1" dirty="0" smtClean="0"/>
          </a:p>
          <a:p>
            <a:pPr>
              <a:lnSpc>
                <a:spcPct val="90000"/>
              </a:lnSpc>
              <a:buNone/>
            </a:pPr>
            <a:r>
              <a:rPr lang="el-GR" sz="1900" b="1" i="1" dirty="0" smtClean="0"/>
              <a:t>Ελλείψεις</a:t>
            </a:r>
            <a:r>
              <a:rPr lang="el-GR" sz="1900" i="1" dirty="0" smtClean="0"/>
              <a:t> για γνωρίσματα</a:t>
            </a:r>
            <a:br>
              <a:rPr lang="el-GR" sz="1900" i="1" dirty="0" smtClean="0"/>
            </a:br>
            <a:r>
              <a:rPr lang="el-GR" sz="1900" i="1" dirty="0" smtClean="0"/>
              <a:t/>
            </a:r>
            <a:br>
              <a:rPr lang="el-GR" sz="1900" i="1" dirty="0" smtClean="0"/>
            </a:br>
            <a:r>
              <a:rPr lang="el-GR" sz="1900" i="1" dirty="0" smtClean="0"/>
              <a:t/>
            </a:r>
            <a:br>
              <a:rPr lang="el-GR" sz="1900" i="1" dirty="0" smtClean="0"/>
            </a:br>
            <a:endParaRPr lang="el-GR" sz="1900" i="1" dirty="0" smtClean="0"/>
          </a:p>
          <a:p>
            <a:pPr>
              <a:lnSpc>
                <a:spcPct val="90000"/>
              </a:lnSpc>
            </a:pPr>
            <a:endParaRPr lang="el-GR" sz="1900" i="1" dirty="0" smtClean="0"/>
          </a:p>
          <a:p>
            <a:pPr>
              <a:lnSpc>
                <a:spcPct val="90000"/>
              </a:lnSpc>
              <a:buNone/>
            </a:pPr>
            <a:r>
              <a:rPr lang="el-GR" sz="1900" i="1" dirty="0" smtClean="0"/>
              <a:t>Σύνθετο γνώρισμα</a:t>
            </a:r>
            <a:endParaRPr lang="en-US" sz="1900" i="1" dirty="0" smtClean="0"/>
          </a:p>
        </p:txBody>
      </p:sp>
      <p:sp>
        <p:nvSpPr>
          <p:cNvPr id="4" name="3 - Θέση ημερομηνίας"/>
          <p:cNvSpPr>
            <a:spLocks noGrp="1"/>
          </p:cNvSpPr>
          <p:nvPr>
            <p:ph type="dt" sz="half" idx="10"/>
          </p:nvPr>
        </p:nvSpPr>
        <p:spPr/>
        <p:txBody>
          <a:bodyPr/>
          <a:lstStyle/>
          <a:p>
            <a:fld id="{3CC1802D-BB26-49A8-9451-E01A2E9E78B6}" type="datetime10">
              <a:rPr lang="el-GR" smtClean="0"/>
              <a:pPr/>
              <a:t>08:41</a:t>
            </a:fld>
            <a:endParaRPr lang="el-GR"/>
          </a:p>
        </p:txBody>
      </p:sp>
      <p:sp>
        <p:nvSpPr>
          <p:cNvPr id="5" name="4 - Θέση υποσέλιδου"/>
          <p:cNvSpPr>
            <a:spLocks noGrp="1"/>
          </p:cNvSpPr>
          <p:nvPr>
            <p:ph type="ftr" sz="quarter" idx="11"/>
          </p:nvPr>
        </p:nvSpPr>
        <p:spPr/>
        <p:txBody>
          <a:bodyPr/>
          <a:lstStyle/>
          <a:p>
            <a:endParaRPr lang="el-GR" dirty="0"/>
          </a:p>
        </p:txBody>
      </p:sp>
      <p:sp>
        <p:nvSpPr>
          <p:cNvPr id="6" name="5 - Θέση αριθμού διαφάνειας"/>
          <p:cNvSpPr>
            <a:spLocks noGrp="1"/>
          </p:cNvSpPr>
          <p:nvPr>
            <p:ph type="sldNum" sz="quarter" idx="12"/>
          </p:nvPr>
        </p:nvSpPr>
        <p:spPr/>
        <p:txBody>
          <a:bodyPr/>
          <a:lstStyle/>
          <a:p>
            <a:fld id="{D3F1D1C4-C2D9-4231-9FB2-B2D9D97AA41D}" type="slidenum">
              <a:rPr lang="el-GR" smtClean="0"/>
              <a:pPr/>
              <a:t>6</a:t>
            </a:fld>
            <a:endParaRPr lang="el-GR"/>
          </a:p>
        </p:txBody>
      </p:sp>
      <p:sp>
        <p:nvSpPr>
          <p:cNvPr id="8" name="Rectangle 6"/>
          <p:cNvSpPr>
            <a:spLocks noChangeArrowheads="1"/>
          </p:cNvSpPr>
          <p:nvPr/>
        </p:nvSpPr>
        <p:spPr bwMode="ltGray">
          <a:xfrm>
            <a:off x="5724128" y="1412776"/>
            <a:ext cx="1814512" cy="565150"/>
          </a:xfrm>
          <a:prstGeom prst="rect">
            <a:avLst/>
          </a:prstGeom>
          <a:noFill/>
          <a:ln w="38100">
            <a:solidFill>
              <a:srgbClr val="990000"/>
            </a:solidFill>
            <a:miter lim="800000"/>
            <a:headEnd/>
            <a:tailEnd/>
          </a:ln>
        </p:spPr>
        <p:txBody>
          <a:bodyPr wrap="none" anchor="ctr"/>
          <a:lstStyle/>
          <a:p>
            <a:r>
              <a:rPr lang="el-GR" sz="2000" b="1" dirty="0" smtClean="0">
                <a:latin typeface="Courier New" pitchFamily="49" charset="0"/>
              </a:rPr>
              <a:t>οντότητα</a:t>
            </a:r>
            <a:endParaRPr lang="en-US" sz="2000" b="1" dirty="0">
              <a:latin typeface="Courier New" pitchFamily="49" charset="0"/>
            </a:endParaRPr>
          </a:p>
        </p:txBody>
      </p:sp>
      <p:sp>
        <p:nvSpPr>
          <p:cNvPr id="9" name="Oval 7"/>
          <p:cNvSpPr>
            <a:spLocks noChangeArrowheads="1"/>
          </p:cNvSpPr>
          <p:nvPr/>
        </p:nvSpPr>
        <p:spPr bwMode="ltGray">
          <a:xfrm>
            <a:off x="611560" y="2564904"/>
            <a:ext cx="1784350" cy="648072"/>
          </a:xfrm>
          <a:prstGeom prst="ellipse">
            <a:avLst/>
          </a:prstGeom>
          <a:noFill/>
          <a:ln w="38100" algn="ctr">
            <a:solidFill>
              <a:srgbClr val="990000"/>
            </a:solidFill>
            <a:round/>
            <a:headEnd/>
            <a:tailEnd/>
          </a:ln>
        </p:spPr>
        <p:txBody>
          <a:bodyPr wrap="none" anchor="ctr"/>
          <a:lstStyle/>
          <a:p>
            <a:r>
              <a:rPr lang="el-GR" sz="2000" b="1" dirty="0" err="1" smtClean="0">
                <a:latin typeface="Courier New" pitchFamily="49" charset="0"/>
              </a:rPr>
              <a:t>μονότιμο</a:t>
            </a:r>
            <a:endParaRPr lang="en-US" sz="2000" b="1" dirty="0">
              <a:latin typeface="Courier New" pitchFamily="49" charset="0"/>
            </a:endParaRPr>
          </a:p>
        </p:txBody>
      </p:sp>
      <p:sp>
        <p:nvSpPr>
          <p:cNvPr id="10" name="Oval 10"/>
          <p:cNvSpPr>
            <a:spLocks noChangeArrowheads="1"/>
          </p:cNvSpPr>
          <p:nvPr/>
        </p:nvSpPr>
        <p:spPr bwMode="ltGray">
          <a:xfrm>
            <a:off x="2627784" y="2564904"/>
            <a:ext cx="1784350" cy="653479"/>
          </a:xfrm>
          <a:prstGeom prst="ellipse">
            <a:avLst/>
          </a:prstGeom>
          <a:noFill/>
          <a:ln w="88900" cmpd="dbl" algn="ctr">
            <a:solidFill>
              <a:srgbClr val="990000"/>
            </a:solidFill>
            <a:round/>
            <a:headEnd/>
            <a:tailEnd/>
          </a:ln>
        </p:spPr>
        <p:txBody>
          <a:bodyPr wrap="none" anchor="ctr"/>
          <a:lstStyle/>
          <a:p>
            <a:r>
              <a:rPr lang="el-GR" sz="2000" b="1" dirty="0" err="1" smtClean="0">
                <a:latin typeface="Courier New" pitchFamily="49" charset="0"/>
              </a:rPr>
              <a:t>πλειότιμο</a:t>
            </a:r>
            <a:endParaRPr lang="en-US" sz="2000" b="1" dirty="0">
              <a:latin typeface="Courier New" pitchFamily="49" charset="0"/>
            </a:endParaRPr>
          </a:p>
        </p:txBody>
      </p:sp>
      <p:sp>
        <p:nvSpPr>
          <p:cNvPr id="11" name="Oval 8"/>
          <p:cNvSpPr>
            <a:spLocks noChangeArrowheads="1"/>
          </p:cNvSpPr>
          <p:nvPr/>
        </p:nvSpPr>
        <p:spPr bwMode="ltGray">
          <a:xfrm>
            <a:off x="4716016" y="2564904"/>
            <a:ext cx="1800200" cy="653480"/>
          </a:xfrm>
          <a:prstGeom prst="ellipse">
            <a:avLst/>
          </a:prstGeom>
          <a:noFill/>
          <a:ln w="38100" algn="ctr">
            <a:solidFill>
              <a:srgbClr val="990000"/>
            </a:solidFill>
            <a:prstDash val="dash"/>
            <a:round/>
            <a:headEnd/>
            <a:tailEnd/>
          </a:ln>
        </p:spPr>
        <p:txBody>
          <a:bodyPr wrap="none" anchor="ctr"/>
          <a:lstStyle/>
          <a:p>
            <a:r>
              <a:rPr lang="el-GR" sz="2000" b="1" dirty="0" smtClean="0">
                <a:latin typeface="Courier New" pitchFamily="49" charset="0"/>
              </a:rPr>
              <a:t>Παραγόμενο</a:t>
            </a:r>
            <a:endParaRPr lang="en-US" sz="2000" b="1" dirty="0">
              <a:latin typeface="Courier New" pitchFamily="49" charset="0"/>
            </a:endParaRPr>
          </a:p>
        </p:txBody>
      </p:sp>
      <p:sp>
        <p:nvSpPr>
          <p:cNvPr id="12" name="Oval 7"/>
          <p:cNvSpPr>
            <a:spLocks noChangeArrowheads="1"/>
          </p:cNvSpPr>
          <p:nvPr/>
        </p:nvSpPr>
        <p:spPr bwMode="ltGray">
          <a:xfrm>
            <a:off x="6804248" y="2564904"/>
            <a:ext cx="1784350" cy="581472"/>
          </a:xfrm>
          <a:prstGeom prst="ellipse">
            <a:avLst/>
          </a:prstGeom>
          <a:noFill/>
          <a:ln w="38100" algn="ctr">
            <a:solidFill>
              <a:srgbClr val="990000"/>
            </a:solidFill>
            <a:round/>
            <a:headEnd/>
            <a:tailEnd/>
          </a:ln>
        </p:spPr>
        <p:txBody>
          <a:bodyPr wrap="none" anchor="ctr"/>
          <a:lstStyle/>
          <a:p>
            <a:r>
              <a:rPr lang="el-GR" sz="2000" b="1" u="sng" dirty="0" err="1" smtClean="0">
                <a:latin typeface="Courier New" pitchFamily="49" charset="0"/>
              </a:rPr>
              <a:t>Πρ.κλειδί</a:t>
            </a:r>
            <a:endParaRPr lang="en-US" sz="2000" b="1" u="sng" dirty="0">
              <a:latin typeface="Courier New" pitchFamily="49" charset="0"/>
            </a:endParaRPr>
          </a:p>
        </p:txBody>
      </p:sp>
      <p:sp>
        <p:nvSpPr>
          <p:cNvPr id="30" name="Oval 7"/>
          <p:cNvSpPr>
            <a:spLocks noChangeArrowheads="1"/>
          </p:cNvSpPr>
          <p:nvPr/>
        </p:nvSpPr>
        <p:spPr bwMode="ltGray">
          <a:xfrm>
            <a:off x="2123728" y="5301208"/>
            <a:ext cx="1352302" cy="653480"/>
          </a:xfrm>
          <a:prstGeom prst="ellipse">
            <a:avLst/>
          </a:prstGeom>
          <a:noFill/>
          <a:ln w="38100" algn="ctr">
            <a:solidFill>
              <a:srgbClr val="990000"/>
            </a:solidFill>
            <a:round/>
            <a:headEnd/>
            <a:tailEnd/>
          </a:ln>
        </p:spPr>
        <p:txBody>
          <a:bodyPr wrap="none" anchor="ctr"/>
          <a:lstStyle/>
          <a:p>
            <a:r>
              <a:rPr lang="el-GR" sz="1600" b="1" dirty="0" smtClean="0">
                <a:latin typeface="Courier New" pitchFamily="49" charset="0"/>
              </a:rPr>
              <a:t>Αριθμός</a:t>
            </a:r>
            <a:endParaRPr lang="en-US" sz="1600" b="1" dirty="0">
              <a:latin typeface="Courier New" pitchFamily="49" charset="0"/>
            </a:endParaRPr>
          </a:p>
        </p:txBody>
      </p:sp>
      <p:sp>
        <p:nvSpPr>
          <p:cNvPr id="49" name="Oval 7"/>
          <p:cNvSpPr>
            <a:spLocks noChangeArrowheads="1"/>
          </p:cNvSpPr>
          <p:nvPr/>
        </p:nvSpPr>
        <p:spPr bwMode="ltGray">
          <a:xfrm>
            <a:off x="611560" y="5373216"/>
            <a:ext cx="1352302" cy="653480"/>
          </a:xfrm>
          <a:prstGeom prst="ellipse">
            <a:avLst/>
          </a:prstGeom>
          <a:noFill/>
          <a:ln w="38100" algn="ctr">
            <a:solidFill>
              <a:srgbClr val="990000"/>
            </a:solidFill>
            <a:round/>
            <a:headEnd/>
            <a:tailEnd/>
          </a:ln>
        </p:spPr>
        <p:txBody>
          <a:bodyPr wrap="none" anchor="ctr"/>
          <a:lstStyle/>
          <a:p>
            <a:r>
              <a:rPr lang="el-GR" sz="1600" b="1" dirty="0" smtClean="0">
                <a:latin typeface="Courier New" pitchFamily="49" charset="0"/>
              </a:rPr>
              <a:t>Οδός</a:t>
            </a:r>
            <a:endParaRPr lang="en-US" sz="1600" b="1" dirty="0">
              <a:latin typeface="Courier New" pitchFamily="49" charset="0"/>
            </a:endParaRPr>
          </a:p>
        </p:txBody>
      </p:sp>
      <p:sp>
        <p:nvSpPr>
          <p:cNvPr id="50" name="Oval 7"/>
          <p:cNvSpPr>
            <a:spLocks noChangeArrowheads="1"/>
          </p:cNvSpPr>
          <p:nvPr/>
        </p:nvSpPr>
        <p:spPr bwMode="ltGray">
          <a:xfrm>
            <a:off x="971600" y="4077072"/>
            <a:ext cx="1352302" cy="581472"/>
          </a:xfrm>
          <a:prstGeom prst="ellipse">
            <a:avLst/>
          </a:prstGeom>
          <a:noFill/>
          <a:ln w="76200" algn="ctr">
            <a:solidFill>
              <a:srgbClr val="990000"/>
            </a:solidFill>
            <a:round/>
            <a:headEnd/>
            <a:tailEnd/>
          </a:ln>
        </p:spPr>
        <p:txBody>
          <a:bodyPr wrap="none" anchor="ctr"/>
          <a:lstStyle/>
          <a:p>
            <a:r>
              <a:rPr lang="el-GR" sz="1600" b="1" dirty="0" err="1" smtClean="0">
                <a:latin typeface="Courier New" pitchFamily="49" charset="0"/>
              </a:rPr>
              <a:t>Διευθυνσ</a:t>
            </a:r>
            <a:endParaRPr lang="en-US" sz="1600" b="1" dirty="0">
              <a:latin typeface="Courier New" pitchFamily="49" charset="0"/>
            </a:endParaRPr>
          </a:p>
        </p:txBody>
      </p:sp>
      <p:sp>
        <p:nvSpPr>
          <p:cNvPr id="51" name="Oval 7"/>
          <p:cNvSpPr>
            <a:spLocks noChangeArrowheads="1"/>
          </p:cNvSpPr>
          <p:nvPr/>
        </p:nvSpPr>
        <p:spPr bwMode="ltGray">
          <a:xfrm>
            <a:off x="2699792" y="4365104"/>
            <a:ext cx="1152128" cy="653480"/>
          </a:xfrm>
          <a:prstGeom prst="ellipse">
            <a:avLst/>
          </a:prstGeom>
          <a:noFill/>
          <a:ln w="38100" algn="ctr">
            <a:solidFill>
              <a:srgbClr val="990000"/>
            </a:solidFill>
            <a:round/>
            <a:headEnd/>
            <a:tailEnd/>
          </a:ln>
        </p:spPr>
        <p:txBody>
          <a:bodyPr wrap="none" anchor="ctr"/>
          <a:lstStyle/>
          <a:p>
            <a:r>
              <a:rPr lang="el-GR" sz="1600" b="1" dirty="0" smtClean="0">
                <a:latin typeface="Courier New" pitchFamily="49" charset="0"/>
              </a:rPr>
              <a:t>Πόλη</a:t>
            </a:r>
            <a:endParaRPr lang="en-US" sz="1600" b="1" dirty="0">
              <a:latin typeface="Courier New" pitchFamily="49" charset="0"/>
            </a:endParaRPr>
          </a:p>
        </p:txBody>
      </p:sp>
      <p:cxnSp>
        <p:nvCxnSpPr>
          <p:cNvPr id="53" name="52 - Ευθεία γραμμή σύνδεσης"/>
          <p:cNvCxnSpPr>
            <a:stCxn id="50" idx="3"/>
            <a:endCxn id="49" idx="0"/>
          </p:cNvCxnSpPr>
          <p:nvPr/>
        </p:nvCxnSpPr>
        <p:spPr>
          <a:xfrm>
            <a:off x="1169640" y="4573389"/>
            <a:ext cx="118071" cy="799827"/>
          </a:xfrm>
          <a:prstGeom prst="line">
            <a:avLst/>
          </a:prstGeom>
          <a:ln w="285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54" name="53 - Ευθεία γραμμή σύνδεσης"/>
          <p:cNvCxnSpPr>
            <a:stCxn id="50" idx="6"/>
            <a:endCxn id="51" idx="1"/>
          </p:cNvCxnSpPr>
          <p:nvPr/>
        </p:nvCxnSpPr>
        <p:spPr>
          <a:xfrm>
            <a:off x="2323902" y="4367808"/>
            <a:ext cx="544615" cy="92996"/>
          </a:xfrm>
          <a:prstGeom prst="line">
            <a:avLst/>
          </a:prstGeom>
          <a:ln w="285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57" name="56 - Ευθεία γραμμή σύνδεσης"/>
          <p:cNvCxnSpPr>
            <a:endCxn id="30" idx="0"/>
          </p:cNvCxnSpPr>
          <p:nvPr/>
        </p:nvCxnSpPr>
        <p:spPr>
          <a:xfrm>
            <a:off x="1835696" y="4653136"/>
            <a:ext cx="964183" cy="648072"/>
          </a:xfrm>
          <a:prstGeom prst="line">
            <a:avLst/>
          </a:prstGeom>
          <a:ln w="28575">
            <a:solidFill>
              <a:srgbClr val="C00000"/>
            </a:solidFill>
          </a:ln>
        </p:spPr>
        <p:style>
          <a:lnRef idx="1">
            <a:schemeClr val="accent1"/>
          </a:lnRef>
          <a:fillRef idx="0">
            <a:schemeClr val="accent1"/>
          </a:fillRef>
          <a:effectRef idx="0">
            <a:schemeClr val="accent1"/>
          </a:effectRef>
          <a:fontRef idx="minor">
            <a:schemeClr val="tx1"/>
          </a:fontRef>
        </p:style>
      </p:cxnSp>
      <p:sp>
        <p:nvSpPr>
          <p:cNvPr id="77" name="Rectangle 6"/>
          <p:cNvSpPr>
            <a:spLocks noChangeArrowheads="1"/>
          </p:cNvSpPr>
          <p:nvPr/>
        </p:nvSpPr>
        <p:spPr bwMode="ltGray">
          <a:xfrm>
            <a:off x="5004048" y="5445224"/>
            <a:ext cx="1814512" cy="565150"/>
          </a:xfrm>
          <a:prstGeom prst="rect">
            <a:avLst/>
          </a:prstGeom>
          <a:noFill/>
          <a:ln w="38100">
            <a:solidFill>
              <a:srgbClr val="990000"/>
            </a:solidFill>
            <a:miter lim="800000"/>
            <a:headEnd/>
            <a:tailEnd/>
          </a:ln>
        </p:spPr>
        <p:txBody>
          <a:bodyPr wrap="none" anchor="ctr"/>
          <a:lstStyle/>
          <a:p>
            <a:r>
              <a:rPr lang="el-GR" sz="2000" b="1" dirty="0" smtClean="0">
                <a:latin typeface="Courier New" pitchFamily="49" charset="0"/>
              </a:rPr>
              <a:t>Φοιτητής</a:t>
            </a:r>
            <a:endParaRPr lang="en-US" sz="2000" b="1" dirty="0">
              <a:latin typeface="Courier New" pitchFamily="49" charset="0"/>
            </a:endParaRPr>
          </a:p>
        </p:txBody>
      </p:sp>
      <p:cxnSp>
        <p:nvCxnSpPr>
          <p:cNvPr id="86" name="85 - Ευθεία γραμμή σύνδεσης"/>
          <p:cNvCxnSpPr>
            <a:stCxn id="90" idx="4"/>
          </p:cNvCxnSpPr>
          <p:nvPr/>
        </p:nvCxnSpPr>
        <p:spPr>
          <a:xfrm>
            <a:off x="4960119" y="4370512"/>
            <a:ext cx="547985" cy="1074712"/>
          </a:xfrm>
          <a:prstGeom prst="line">
            <a:avLst/>
          </a:prstGeom>
          <a:ln w="28575">
            <a:solidFill>
              <a:srgbClr val="C00000"/>
            </a:solidFill>
          </a:ln>
        </p:spPr>
        <p:style>
          <a:lnRef idx="1">
            <a:schemeClr val="accent1"/>
          </a:lnRef>
          <a:fillRef idx="0">
            <a:schemeClr val="accent1"/>
          </a:fillRef>
          <a:effectRef idx="0">
            <a:schemeClr val="accent1"/>
          </a:effectRef>
          <a:fontRef idx="minor">
            <a:schemeClr val="tx1"/>
          </a:fontRef>
        </p:style>
      </p:cxnSp>
      <p:sp>
        <p:nvSpPr>
          <p:cNvPr id="90" name="Oval 7"/>
          <p:cNvSpPr>
            <a:spLocks noChangeArrowheads="1"/>
          </p:cNvSpPr>
          <p:nvPr/>
        </p:nvSpPr>
        <p:spPr bwMode="ltGray">
          <a:xfrm>
            <a:off x="4355976" y="3717032"/>
            <a:ext cx="1208286" cy="653480"/>
          </a:xfrm>
          <a:prstGeom prst="ellipse">
            <a:avLst/>
          </a:prstGeom>
          <a:noFill/>
          <a:ln w="38100" algn="ctr">
            <a:solidFill>
              <a:srgbClr val="990000"/>
            </a:solidFill>
            <a:round/>
            <a:headEnd/>
            <a:tailEnd/>
          </a:ln>
        </p:spPr>
        <p:txBody>
          <a:bodyPr wrap="none" anchor="ctr"/>
          <a:lstStyle/>
          <a:p>
            <a:r>
              <a:rPr lang="el-GR" sz="1600" b="1" u="sng" dirty="0" err="1" smtClean="0">
                <a:latin typeface="Courier New" pitchFamily="49" charset="0"/>
              </a:rPr>
              <a:t>Αρ.Μητρ</a:t>
            </a:r>
            <a:endParaRPr lang="en-US" sz="1600" b="1" u="sng" dirty="0">
              <a:latin typeface="Courier New" pitchFamily="49" charset="0"/>
            </a:endParaRPr>
          </a:p>
        </p:txBody>
      </p:sp>
      <p:sp>
        <p:nvSpPr>
          <p:cNvPr id="97" name="Oval 7"/>
          <p:cNvSpPr>
            <a:spLocks noChangeArrowheads="1"/>
          </p:cNvSpPr>
          <p:nvPr/>
        </p:nvSpPr>
        <p:spPr bwMode="ltGray">
          <a:xfrm>
            <a:off x="5724128" y="3645024"/>
            <a:ext cx="1080120" cy="653480"/>
          </a:xfrm>
          <a:prstGeom prst="ellipse">
            <a:avLst/>
          </a:prstGeom>
          <a:noFill/>
          <a:ln w="38100" algn="ctr">
            <a:solidFill>
              <a:srgbClr val="990000"/>
            </a:solidFill>
            <a:round/>
            <a:headEnd/>
            <a:tailEnd/>
          </a:ln>
        </p:spPr>
        <p:txBody>
          <a:bodyPr wrap="none" anchor="ctr"/>
          <a:lstStyle/>
          <a:p>
            <a:r>
              <a:rPr lang="el-GR" sz="1600" b="1" dirty="0" smtClean="0">
                <a:latin typeface="Courier New" pitchFamily="49" charset="0"/>
              </a:rPr>
              <a:t>Επώνυμο</a:t>
            </a:r>
            <a:endParaRPr lang="en-US" sz="1600" b="1" dirty="0">
              <a:latin typeface="Courier New" pitchFamily="49" charset="0"/>
            </a:endParaRPr>
          </a:p>
        </p:txBody>
      </p:sp>
      <p:sp>
        <p:nvSpPr>
          <p:cNvPr id="98" name="Oval 7"/>
          <p:cNvSpPr>
            <a:spLocks noChangeArrowheads="1"/>
          </p:cNvSpPr>
          <p:nvPr/>
        </p:nvSpPr>
        <p:spPr bwMode="ltGray">
          <a:xfrm>
            <a:off x="7020272" y="3573016"/>
            <a:ext cx="1208286" cy="653480"/>
          </a:xfrm>
          <a:prstGeom prst="ellipse">
            <a:avLst/>
          </a:prstGeom>
          <a:noFill/>
          <a:ln w="38100" algn="ctr">
            <a:solidFill>
              <a:srgbClr val="990000"/>
            </a:solidFill>
            <a:round/>
            <a:headEnd/>
            <a:tailEnd/>
          </a:ln>
        </p:spPr>
        <p:txBody>
          <a:bodyPr wrap="none" anchor="ctr"/>
          <a:lstStyle/>
          <a:p>
            <a:r>
              <a:rPr lang="el-GR" sz="1600" b="1" dirty="0" err="1" smtClean="0">
                <a:latin typeface="Courier New" pitchFamily="49" charset="0"/>
              </a:rPr>
              <a:t>Ονομα</a:t>
            </a:r>
            <a:endParaRPr lang="en-US" sz="1600" b="1" dirty="0">
              <a:latin typeface="Courier New" pitchFamily="49" charset="0"/>
            </a:endParaRPr>
          </a:p>
        </p:txBody>
      </p:sp>
      <p:cxnSp>
        <p:nvCxnSpPr>
          <p:cNvPr id="99" name="98 - Ευθεία γραμμή σύνδεσης"/>
          <p:cNvCxnSpPr>
            <a:stCxn id="97" idx="4"/>
            <a:endCxn id="77" idx="0"/>
          </p:cNvCxnSpPr>
          <p:nvPr/>
        </p:nvCxnSpPr>
        <p:spPr>
          <a:xfrm flipH="1">
            <a:off x="5911304" y="4298504"/>
            <a:ext cx="352884" cy="1146720"/>
          </a:xfrm>
          <a:prstGeom prst="line">
            <a:avLst/>
          </a:prstGeom>
          <a:ln w="285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00" name="99 - Ευθεία γραμμή σύνδεσης"/>
          <p:cNvCxnSpPr>
            <a:stCxn id="98" idx="4"/>
            <a:endCxn id="77" idx="0"/>
          </p:cNvCxnSpPr>
          <p:nvPr/>
        </p:nvCxnSpPr>
        <p:spPr>
          <a:xfrm flipH="1">
            <a:off x="5911304" y="4226496"/>
            <a:ext cx="1713111" cy="1218728"/>
          </a:xfrm>
          <a:prstGeom prst="line">
            <a:avLst/>
          </a:prstGeom>
          <a:ln w="285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18" name="117 - Ευθεία γραμμή σύνδεσης"/>
          <p:cNvCxnSpPr>
            <a:stCxn id="121" idx="4"/>
            <a:endCxn id="77" idx="3"/>
          </p:cNvCxnSpPr>
          <p:nvPr/>
        </p:nvCxnSpPr>
        <p:spPr>
          <a:xfrm flipH="1">
            <a:off x="6818560" y="5162599"/>
            <a:ext cx="1281832" cy="565200"/>
          </a:xfrm>
          <a:prstGeom prst="line">
            <a:avLst/>
          </a:prstGeom>
          <a:ln w="28575">
            <a:solidFill>
              <a:srgbClr val="C00000"/>
            </a:solidFill>
          </a:ln>
        </p:spPr>
        <p:style>
          <a:lnRef idx="1">
            <a:schemeClr val="accent1"/>
          </a:lnRef>
          <a:fillRef idx="0">
            <a:schemeClr val="accent1"/>
          </a:fillRef>
          <a:effectRef idx="0">
            <a:schemeClr val="accent1"/>
          </a:effectRef>
          <a:fontRef idx="minor">
            <a:schemeClr val="tx1"/>
          </a:fontRef>
        </p:style>
      </p:cxnSp>
      <p:sp>
        <p:nvSpPr>
          <p:cNvPr id="121" name="Oval 10"/>
          <p:cNvSpPr>
            <a:spLocks noChangeArrowheads="1"/>
          </p:cNvSpPr>
          <p:nvPr/>
        </p:nvSpPr>
        <p:spPr bwMode="ltGray">
          <a:xfrm>
            <a:off x="7452320" y="4437112"/>
            <a:ext cx="1296144" cy="725487"/>
          </a:xfrm>
          <a:prstGeom prst="ellipse">
            <a:avLst/>
          </a:prstGeom>
          <a:noFill/>
          <a:ln w="88900" cmpd="dbl" algn="ctr">
            <a:solidFill>
              <a:srgbClr val="990000"/>
            </a:solidFill>
            <a:round/>
            <a:headEnd/>
            <a:tailEnd/>
          </a:ln>
        </p:spPr>
        <p:txBody>
          <a:bodyPr wrap="none" anchor="ctr"/>
          <a:lstStyle/>
          <a:p>
            <a:r>
              <a:rPr lang="el-GR" sz="1600" b="1" dirty="0" smtClean="0">
                <a:latin typeface="Courier New" pitchFamily="49" charset="0"/>
              </a:rPr>
              <a:t>τηλέφωνο</a:t>
            </a:r>
            <a:endParaRPr lang="en-US" sz="1600" b="1" dirty="0">
              <a:latin typeface="Courier New" pitchFamily="49" charset="0"/>
            </a:endParaRPr>
          </a:p>
        </p:txBody>
      </p:sp>
      <p:cxnSp>
        <p:nvCxnSpPr>
          <p:cNvPr id="29" name="28 - Ευθεία γραμμή σύνδεσης"/>
          <p:cNvCxnSpPr/>
          <p:nvPr/>
        </p:nvCxnSpPr>
        <p:spPr>
          <a:xfrm>
            <a:off x="323528" y="2060848"/>
            <a:ext cx="8820472" cy="72008"/>
          </a:xfrm>
          <a:prstGeom prst="line">
            <a:avLst/>
          </a:prstGeom>
        </p:spPr>
        <p:style>
          <a:lnRef idx="2">
            <a:schemeClr val="accent1"/>
          </a:lnRef>
          <a:fillRef idx="0">
            <a:schemeClr val="accent1"/>
          </a:fillRef>
          <a:effectRef idx="1">
            <a:schemeClr val="accent1"/>
          </a:effectRef>
          <a:fontRef idx="minor">
            <a:schemeClr val="tx1"/>
          </a:fontRef>
        </p:style>
      </p:cxnSp>
      <p:cxnSp>
        <p:nvCxnSpPr>
          <p:cNvPr id="35" name="34 - Ευθεία γραμμή σύνδεσης"/>
          <p:cNvCxnSpPr/>
          <p:nvPr/>
        </p:nvCxnSpPr>
        <p:spPr>
          <a:xfrm>
            <a:off x="323528" y="3356992"/>
            <a:ext cx="8820472" cy="72008"/>
          </a:xfrm>
          <a:prstGeom prst="line">
            <a:avLst/>
          </a:prstGeom>
        </p:spPr>
        <p:style>
          <a:lnRef idx="2">
            <a:schemeClr val="accent1"/>
          </a:lnRef>
          <a:fillRef idx="0">
            <a:schemeClr val="accent1"/>
          </a:fillRef>
          <a:effectRef idx="1">
            <a:schemeClr val="accent1"/>
          </a:effectRef>
          <a:fontRef idx="minor">
            <a:schemeClr val="tx1"/>
          </a:fontRef>
        </p:style>
      </p:cxnSp>
      <p:cxnSp>
        <p:nvCxnSpPr>
          <p:cNvPr id="46" name="45 - Ευθεία γραμμή σύνδεσης"/>
          <p:cNvCxnSpPr/>
          <p:nvPr/>
        </p:nvCxnSpPr>
        <p:spPr>
          <a:xfrm>
            <a:off x="4139952" y="3356992"/>
            <a:ext cx="72008" cy="2808312"/>
          </a:xfrm>
          <a:prstGeom prst="line">
            <a:avLst/>
          </a:prstGeom>
        </p:spPr>
        <p:style>
          <a:lnRef idx="2">
            <a:schemeClr val="accent1"/>
          </a:lnRef>
          <a:fillRef idx="0">
            <a:schemeClr val="accent1"/>
          </a:fillRef>
          <a:effectRef idx="1">
            <a:schemeClr val="accent1"/>
          </a:effectRef>
          <a:fontRef idx="minor">
            <a:schemeClr val="tx1"/>
          </a:fontRef>
        </p:style>
      </p:cxn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4638"/>
            <a:ext cx="8229600" cy="778098"/>
          </a:xfrm>
        </p:spPr>
        <p:style>
          <a:lnRef idx="1">
            <a:schemeClr val="accent3"/>
          </a:lnRef>
          <a:fillRef idx="2">
            <a:schemeClr val="accent3"/>
          </a:fillRef>
          <a:effectRef idx="1">
            <a:schemeClr val="accent3"/>
          </a:effectRef>
          <a:fontRef idx="minor">
            <a:schemeClr val="dk1"/>
          </a:fontRef>
        </p:style>
        <p:txBody>
          <a:bodyPr>
            <a:normAutofit/>
          </a:bodyPr>
          <a:lstStyle/>
          <a:p>
            <a:r>
              <a:rPr lang="el-GR" dirty="0" smtClean="0"/>
              <a:t>Συσχετίσεις </a:t>
            </a:r>
            <a:r>
              <a:rPr lang="el-GR" i="1" dirty="0" smtClean="0"/>
              <a:t>(</a:t>
            </a:r>
            <a:r>
              <a:rPr lang="en-US" i="1" dirty="0" smtClean="0"/>
              <a:t>Relationships)</a:t>
            </a:r>
            <a:endParaRPr lang="el-GR" dirty="0"/>
          </a:p>
        </p:txBody>
      </p:sp>
      <p:sp>
        <p:nvSpPr>
          <p:cNvPr id="3" name="2 - Θέση περιεχομένου"/>
          <p:cNvSpPr>
            <a:spLocks noGrp="1"/>
          </p:cNvSpPr>
          <p:nvPr>
            <p:ph idx="1"/>
          </p:nvPr>
        </p:nvSpPr>
        <p:spPr>
          <a:ln>
            <a:solidFill>
              <a:schemeClr val="accent2">
                <a:lumMod val="75000"/>
              </a:schemeClr>
            </a:solidFill>
          </a:ln>
        </p:spPr>
        <p:style>
          <a:lnRef idx="1">
            <a:schemeClr val="accent3"/>
          </a:lnRef>
          <a:fillRef idx="2">
            <a:schemeClr val="accent3"/>
          </a:fillRef>
          <a:effectRef idx="1">
            <a:schemeClr val="accent3"/>
          </a:effectRef>
          <a:fontRef idx="minor">
            <a:schemeClr val="dk1"/>
          </a:fontRef>
        </p:style>
        <p:txBody>
          <a:bodyPr>
            <a:normAutofit/>
          </a:bodyPr>
          <a:lstStyle/>
          <a:p>
            <a:r>
              <a:rPr lang="el-GR" sz="2000" dirty="0" smtClean="0"/>
              <a:t>Η Συσχέτιση είναι μία μια εννοιολογική σύνδεση μεταξύ οντοτήτων. </a:t>
            </a:r>
          </a:p>
          <a:p>
            <a:pPr lvl="1"/>
            <a:r>
              <a:rPr lang="el-GR" sz="2000" dirty="0" smtClean="0"/>
              <a:t>Π.χ.  Ο Γιάννης Παρακολουθεί το μάθημα της Φυσικής</a:t>
            </a:r>
          </a:p>
          <a:p>
            <a:r>
              <a:rPr lang="el-GR" sz="2000" b="1" dirty="0" smtClean="0"/>
              <a:t>Βαθμός(</a:t>
            </a:r>
            <a:r>
              <a:rPr lang="el-GR" sz="2000" b="1" dirty="0" err="1" smtClean="0"/>
              <a:t>degree</a:t>
            </a:r>
            <a:r>
              <a:rPr lang="el-GR" sz="2000" b="1" dirty="0" smtClean="0"/>
              <a:t>) </a:t>
            </a:r>
            <a:r>
              <a:rPr lang="el-GR" sz="2000" dirty="0" smtClean="0"/>
              <a:t>της συσχέτισης ονομάζεται το πλήθος των τύπων οντότητας που συνδέει μία συσχέτιση. Οι πιο συνηθισμένοι τύποι συσχετίσεων είναι δυαδικοί.</a:t>
            </a:r>
            <a:endParaRPr lang="el-GR" sz="2200" dirty="0" smtClean="0"/>
          </a:p>
          <a:p>
            <a:r>
              <a:rPr lang="el-GR" sz="2200" dirty="0" smtClean="0"/>
              <a:t>αναπαρίστανται με ένα </a:t>
            </a:r>
            <a:r>
              <a:rPr lang="el-GR" sz="2200" u="sng" dirty="0" smtClean="0"/>
              <a:t>ρόμβο</a:t>
            </a:r>
            <a:r>
              <a:rPr lang="el-GR" sz="2200" dirty="0" smtClean="0"/>
              <a:t> που περιέχει το </a:t>
            </a:r>
            <a:r>
              <a:rPr lang="el-GR" sz="2200" u="sng" dirty="0" smtClean="0"/>
              <a:t>ρήμα</a:t>
            </a:r>
            <a:r>
              <a:rPr lang="el-GR" sz="2200" dirty="0" smtClean="0"/>
              <a:t> που περιγράφει τη σχέση</a:t>
            </a:r>
          </a:p>
          <a:p>
            <a:endParaRPr lang="el-GR" sz="2200" dirty="0" smtClean="0"/>
          </a:p>
          <a:p>
            <a:endParaRPr lang="el-GR" sz="2200" dirty="0" smtClean="0"/>
          </a:p>
          <a:p>
            <a:pPr>
              <a:buNone/>
            </a:pPr>
            <a:endParaRPr lang="el-GR" dirty="0" smtClean="0"/>
          </a:p>
          <a:p>
            <a:endParaRPr lang="el-GR" dirty="0" smtClean="0"/>
          </a:p>
          <a:p>
            <a:endParaRPr lang="el-GR" dirty="0" smtClean="0"/>
          </a:p>
          <a:p>
            <a:endParaRPr lang="el-GR" dirty="0" smtClean="0"/>
          </a:p>
          <a:p>
            <a:pPr lvl="1">
              <a:buNone/>
            </a:pPr>
            <a:endParaRPr lang="el-GR" dirty="0" smtClean="0"/>
          </a:p>
          <a:p>
            <a:endParaRPr lang="el-GR" dirty="0" smtClean="0"/>
          </a:p>
          <a:p>
            <a:endParaRPr lang="el-GR" dirty="0" smtClean="0"/>
          </a:p>
          <a:p>
            <a:pPr>
              <a:buNone/>
            </a:pPr>
            <a:endParaRPr lang="el-GR" dirty="0"/>
          </a:p>
        </p:txBody>
      </p:sp>
      <p:sp>
        <p:nvSpPr>
          <p:cNvPr id="4" name="3 - Θέση ημερομηνίας"/>
          <p:cNvSpPr>
            <a:spLocks noGrp="1"/>
          </p:cNvSpPr>
          <p:nvPr>
            <p:ph type="dt" sz="half" idx="10"/>
          </p:nvPr>
        </p:nvSpPr>
        <p:spPr/>
        <p:txBody>
          <a:bodyPr/>
          <a:lstStyle/>
          <a:p>
            <a:fld id="{63731794-FA65-4B2C-9D29-38A9C30111CE}" type="datetime10">
              <a:rPr lang="el-GR" smtClean="0"/>
              <a:pPr/>
              <a:t>08:41</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D3F1D1C4-C2D9-4231-9FB2-B2D9D97AA41D}" type="slidenum">
              <a:rPr lang="el-GR" smtClean="0"/>
              <a:pPr/>
              <a:t>7</a:t>
            </a:fld>
            <a:endParaRPr lang="el-GR"/>
          </a:p>
        </p:txBody>
      </p:sp>
      <p:sp>
        <p:nvSpPr>
          <p:cNvPr id="10" name="Rectangle 6"/>
          <p:cNvSpPr>
            <a:spLocks noChangeArrowheads="1"/>
          </p:cNvSpPr>
          <p:nvPr/>
        </p:nvSpPr>
        <p:spPr bwMode="ltGray">
          <a:xfrm>
            <a:off x="6516216" y="5157192"/>
            <a:ext cx="1440160" cy="565150"/>
          </a:xfrm>
          <a:prstGeom prst="rect">
            <a:avLst/>
          </a:prstGeom>
          <a:noFill/>
          <a:ln w="38100">
            <a:solidFill>
              <a:srgbClr val="990000"/>
            </a:solidFill>
            <a:miter lim="800000"/>
            <a:headEnd/>
            <a:tailEnd/>
          </a:ln>
        </p:spPr>
        <p:txBody>
          <a:bodyPr wrap="none" anchor="ctr"/>
          <a:lstStyle/>
          <a:p>
            <a:r>
              <a:rPr lang="el-GR" sz="2000" b="1" dirty="0" smtClean="0">
                <a:latin typeface="Courier New" pitchFamily="49" charset="0"/>
              </a:rPr>
              <a:t>Πελάτης</a:t>
            </a:r>
            <a:endParaRPr lang="en-US" sz="2000" b="1" dirty="0">
              <a:latin typeface="Courier New" pitchFamily="49" charset="0"/>
            </a:endParaRPr>
          </a:p>
        </p:txBody>
      </p:sp>
      <p:sp>
        <p:nvSpPr>
          <p:cNvPr id="11" name="Rectangle 6"/>
          <p:cNvSpPr>
            <a:spLocks noChangeArrowheads="1"/>
          </p:cNvSpPr>
          <p:nvPr/>
        </p:nvSpPr>
        <p:spPr bwMode="ltGray">
          <a:xfrm>
            <a:off x="1763688" y="5157192"/>
            <a:ext cx="1584176" cy="565150"/>
          </a:xfrm>
          <a:prstGeom prst="rect">
            <a:avLst/>
          </a:prstGeom>
          <a:noFill/>
          <a:ln w="38100">
            <a:solidFill>
              <a:srgbClr val="990000"/>
            </a:solidFill>
            <a:miter lim="800000"/>
            <a:headEnd/>
            <a:tailEnd/>
          </a:ln>
        </p:spPr>
        <p:txBody>
          <a:bodyPr wrap="none" anchor="ctr"/>
          <a:lstStyle/>
          <a:p>
            <a:r>
              <a:rPr lang="el-GR" sz="2000" b="1" dirty="0" smtClean="0">
                <a:latin typeface="Courier New" pitchFamily="49" charset="0"/>
              </a:rPr>
              <a:t>Κατάστημα</a:t>
            </a:r>
            <a:endParaRPr lang="en-US" sz="2000" b="1" dirty="0">
              <a:latin typeface="Courier New" pitchFamily="49" charset="0"/>
            </a:endParaRPr>
          </a:p>
        </p:txBody>
      </p:sp>
      <p:sp>
        <p:nvSpPr>
          <p:cNvPr id="12" name="Rectangle 6"/>
          <p:cNvSpPr>
            <a:spLocks noChangeArrowheads="1"/>
          </p:cNvSpPr>
          <p:nvPr/>
        </p:nvSpPr>
        <p:spPr bwMode="ltGray">
          <a:xfrm>
            <a:off x="4211960" y="4077072"/>
            <a:ext cx="1368152" cy="493142"/>
          </a:xfrm>
          <a:prstGeom prst="rect">
            <a:avLst/>
          </a:prstGeom>
          <a:noFill/>
          <a:ln w="38100">
            <a:solidFill>
              <a:srgbClr val="990000"/>
            </a:solidFill>
            <a:miter lim="800000"/>
            <a:headEnd/>
            <a:tailEnd/>
          </a:ln>
        </p:spPr>
        <p:txBody>
          <a:bodyPr wrap="none" anchor="ctr"/>
          <a:lstStyle/>
          <a:p>
            <a:r>
              <a:rPr lang="el-GR" sz="2000" b="1" dirty="0" smtClean="0">
                <a:latin typeface="Courier New" pitchFamily="49" charset="0"/>
              </a:rPr>
              <a:t>Προϊόν</a:t>
            </a:r>
            <a:endParaRPr lang="en-US" sz="2000" b="1" dirty="0">
              <a:latin typeface="Courier New" pitchFamily="49" charset="0"/>
            </a:endParaRPr>
          </a:p>
        </p:txBody>
      </p:sp>
      <p:sp>
        <p:nvSpPr>
          <p:cNvPr id="14" name="13 - Διάγραμμα ροής: Απόφαση"/>
          <p:cNvSpPr/>
          <p:nvPr/>
        </p:nvSpPr>
        <p:spPr>
          <a:xfrm>
            <a:off x="4211960" y="5085184"/>
            <a:ext cx="1368152" cy="648072"/>
          </a:xfrm>
          <a:prstGeom prst="flowChartDecision">
            <a:avLst/>
          </a:prstGeom>
          <a:noFill/>
          <a:ln w="50800">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sz="1400" dirty="0" err="1" smtClean="0">
                <a:solidFill>
                  <a:sysClr val="windowText" lastClr="000000"/>
                </a:solidFill>
              </a:rPr>
              <a:t>Πωλει</a:t>
            </a:r>
            <a:endParaRPr lang="el-GR" sz="1400" dirty="0">
              <a:solidFill>
                <a:sysClr val="windowText" lastClr="000000"/>
              </a:solidFill>
            </a:endParaRPr>
          </a:p>
        </p:txBody>
      </p:sp>
      <p:cxnSp>
        <p:nvCxnSpPr>
          <p:cNvPr id="16" name="15 - Ευθεία γραμμή σύνδεσης"/>
          <p:cNvCxnSpPr>
            <a:stCxn id="14" idx="0"/>
            <a:endCxn id="12" idx="2"/>
          </p:cNvCxnSpPr>
          <p:nvPr/>
        </p:nvCxnSpPr>
        <p:spPr>
          <a:xfrm flipV="1">
            <a:off x="4896036" y="4570214"/>
            <a:ext cx="0" cy="514970"/>
          </a:xfrm>
          <a:prstGeom prst="line">
            <a:avLst/>
          </a:prstGeom>
          <a:ln>
            <a:solidFill>
              <a:schemeClr val="accent6">
                <a:lumMod val="50000"/>
              </a:schemeClr>
            </a:solidFill>
          </a:ln>
        </p:spPr>
        <p:style>
          <a:lnRef idx="2">
            <a:schemeClr val="dk1"/>
          </a:lnRef>
          <a:fillRef idx="0">
            <a:schemeClr val="dk1"/>
          </a:fillRef>
          <a:effectRef idx="1">
            <a:schemeClr val="dk1"/>
          </a:effectRef>
          <a:fontRef idx="minor">
            <a:schemeClr val="tx1"/>
          </a:fontRef>
        </p:style>
      </p:cxnSp>
      <p:cxnSp>
        <p:nvCxnSpPr>
          <p:cNvPr id="18" name="17 - Ευθεία γραμμή σύνδεσης"/>
          <p:cNvCxnSpPr>
            <a:stCxn id="14" idx="3"/>
            <a:endCxn id="10" idx="1"/>
          </p:cNvCxnSpPr>
          <p:nvPr/>
        </p:nvCxnSpPr>
        <p:spPr>
          <a:xfrm>
            <a:off x="5580112" y="5409220"/>
            <a:ext cx="936104" cy="30547"/>
          </a:xfrm>
          <a:prstGeom prst="line">
            <a:avLst/>
          </a:prstGeom>
          <a:ln>
            <a:solidFill>
              <a:schemeClr val="accent6">
                <a:lumMod val="50000"/>
              </a:schemeClr>
            </a:solidFill>
          </a:ln>
        </p:spPr>
        <p:style>
          <a:lnRef idx="2">
            <a:schemeClr val="dk1"/>
          </a:lnRef>
          <a:fillRef idx="0">
            <a:schemeClr val="dk1"/>
          </a:fillRef>
          <a:effectRef idx="1">
            <a:schemeClr val="dk1"/>
          </a:effectRef>
          <a:fontRef idx="minor">
            <a:schemeClr val="tx1"/>
          </a:fontRef>
        </p:style>
      </p:cxnSp>
      <p:cxnSp>
        <p:nvCxnSpPr>
          <p:cNvPr id="21" name="20 - Ευθεία γραμμή σύνδεσης"/>
          <p:cNvCxnSpPr>
            <a:stCxn id="11" idx="3"/>
            <a:endCxn id="14" idx="1"/>
          </p:cNvCxnSpPr>
          <p:nvPr/>
        </p:nvCxnSpPr>
        <p:spPr>
          <a:xfrm flipV="1">
            <a:off x="3347864" y="5409220"/>
            <a:ext cx="864096" cy="30547"/>
          </a:xfrm>
          <a:prstGeom prst="line">
            <a:avLst/>
          </a:prstGeom>
          <a:ln>
            <a:solidFill>
              <a:schemeClr val="accent6">
                <a:lumMod val="50000"/>
              </a:schemeClr>
            </a:solidFill>
          </a:ln>
        </p:spPr>
        <p:style>
          <a:lnRef idx="2">
            <a:schemeClr val="dk1"/>
          </a:lnRef>
          <a:fillRef idx="0">
            <a:schemeClr val="dk1"/>
          </a:fillRef>
          <a:effectRef idx="1">
            <a:schemeClr val="dk1"/>
          </a:effectRef>
          <a:fontRef idx="minor">
            <a:schemeClr val="tx1"/>
          </a:fontRef>
        </p:style>
      </p:cxn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4638"/>
            <a:ext cx="8229600" cy="634082"/>
          </a:xfrm>
        </p:spPr>
        <p:style>
          <a:lnRef idx="1">
            <a:schemeClr val="accent3"/>
          </a:lnRef>
          <a:fillRef idx="2">
            <a:schemeClr val="accent3"/>
          </a:fillRef>
          <a:effectRef idx="1">
            <a:schemeClr val="accent3"/>
          </a:effectRef>
          <a:fontRef idx="minor">
            <a:schemeClr val="dk1"/>
          </a:fontRef>
        </p:style>
        <p:txBody>
          <a:bodyPr>
            <a:normAutofit fontScale="90000"/>
          </a:bodyPr>
          <a:lstStyle/>
          <a:p>
            <a:r>
              <a:rPr lang="el-GR" dirty="0" err="1" smtClean="0"/>
              <a:t>Πληθικότητα</a:t>
            </a:r>
            <a:r>
              <a:rPr lang="el-GR" dirty="0" smtClean="0"/>
              <a:t> </a:t>
            </a:r>
            <a:r>
              <a:rPr lang="el-GR" i="1" dirty="0" smtClean="0"/>
              <a:t>(</a:t>
            </a:r>
            <a:r>
              <a:rPr lang="en-US" i="1" dirty="0" smtClean="0"/>
              <a:t>Cardinality)</a:t>
            </a:r>
            <a:endParaRPr lang="el-GR" dirty="0"/>
          </a:p>
        </p:txBody>
      </p:sp>
      <p:sp>
        <p:nvSpPr>
          <p:cNvPr id="3" name="2 - Θέση περιεχομένου"/>
          <p:cNvSpPr>
            <a:spLocks noGrp="1"/>
          </p:cNvSpPr>
          <p:nvPr>
            <p:ph idx="1"/>
          </p:nvPr>
        </p:nvSpPr>
        <p:spPr/>
        <p:style>
          <a:lnRef idx="1">
            <a:schemeClr val="accent3"/>
          </a:lnRef>
          <a:fillRef idx="2">
            <a:schemeClr val="accent3"/>
          </a:fillRef>
          <a:effectRef idx="1">
            <a:schemeClr val="accent3"/>
          </a:effectRef>
          <a:fontRef idx="minor">
            <a:schemeClr val="dk1"/>
          </a:fontRef>
        </p:style>
        <p:txBody>
          <a:bodyPr>
            <a:normAutofit lnSpcReduction="10000"/>
          </a:bodyPr>
          <a:lstStyle/>
          <a:p>
            <a:r>
              <a:rPr lang="el-GR" sz="2400" dirty="0" smtClean="0"/>
              <a:t>Η </a:t>
            </a:r>
            <a:r>
              <a:rPr lang="el-GR" sz="2400" b="1" dirty="0" err="1" smtClean="0">
                <a:solidFill>
                  <a:schemeClr val="tx1"/>
                </a:solidFill>
              </a:rPr>
              <a:t>πληθικότητα</a:t>
            </a:r>
            <a:r>
              <a:rPr lang="el-GR" sz="2400" dirty="0" smtClean="0"/>
              <a:t> (</a:t>
            </a:r>
            <a:r>
              <a:rPr lang="en-US" sz="2400" dirty="0" smtClean="0"/>
              <a:t>cardinality</a:t>
            </a:r>
            <a:r>
              <a:rPr lang="el-GR" sz="2400" dirty="0" smtClean="0"/>
              <a:t>), περιγράφει πόσες οντότητες από ένα τύπο οντοτήτων μπορούν να αντιστοιχισθούν σε μία οντότητα ενός άλλου τύπου οντοτήτων μέσω του εμπλεκομένου τύπου συσχετίσεων</a:t>
            </a:r>
          </a:p>
          <a:p>
            <a:r>
              <a:rPr lang="el-GR" sz="2400" b="1" dirty="0" smtClean="0">
                <a:solidFill>
                  <a:schemeClr val="tx1"/>
                </a:solidFill>
              </a:rPr>
              <a:t>Λόγος </a:t>
            </a:r>
            <a:r>
              <a:rPr lang="el-GR" sz="2400" b="1" dirty="0" err="1" smtClean="0">
                <a:solidFill>
                  <a:schemeClr val="tx1"/>
                </a:solidFill>
              </a:rPr>
              <a:t>πληθικότητας</a:t>
            </a:r>
            <a:r>
              <a:rPr lang="el-GR" dirty="0" smtClean="0"/>
              <a:t> </a:t>
            </a:r>
            <a:r>
              <a:rPr lang="el-GR" sz="2400" dirty="0" smtClean="0"/>
              <a:t>(</a:t>
            </a:r>
            <a:r>
              <a:rPr lang="en-US" sz="2400" dirty="0" smtClean="0"/>
              <a:t>cardinality ratio</a:t>
            </a:r>
            <a:r>
              <a:rPr lang="el-GR" sz="2400" dirty="0" smtClean="0"/>
              <a:t>) περιγράφει το συνδυασμό των </a:t>
            </a:r>
            <a:r>
              <a:rPr lang="el-GR" sz="2400" dirty="0" err="1" smtClean="0"/>
              <a:t>πληθικοτήτων</a:t>
            </a:r>
            <a:r>
              <a:rPr lang="el-GR" sz="2400" dirty="0" smtClean="0"/>
              <a:t> μιας συσχέτισης</a:t>
            </a:r>
          </a:p>
          <a:p>
            <a:pPr lvl="1"/>
            <a:r>
              <a:rPr lang="el-GR" sz="1800" dirty="0" smtClean="0"/>
              <a:t>Ένα προς ένα (1:1)</a:t>
            </a:r>
          </a:p>
          <a:p>
            <a:pPr lvl="1"/>
            <a:r>
              <a:rPr lang="el-GR" sz="1800" dirty="0" smtClean="0"/>
              <a:t>Ένα προς πολλά (1:Ν)</a:t>
            </a:r>
          </a:p>
          <a:p>
            <a:pPr lvl="1"/>
            <a:r>
              <a:rPr lang="el-GR" sz="1800" dirty="0" smtClean="0"/>
              <a:t>Πολλά προς ένα (Ν:1)</a:t>
            </a:r>
          </a:p>
          <a:p>
            <a:pPr lvl="1"/>
            <a:r>
              <a:rPr lang="el-GR" sz="1800" dirty="0" smtClean="0"/>
              <a:t>Πολλά προς πολλά (Ν:Μ)</a:t>
            </a:r>
            <a:endParaRPr lang="el-GR" sz="2400" dirty="0" smtClean="0"/>
          </a:p>
          <a:p>
            <a:r>
              <a:rPr lang="el-GR" sz="2400" dirty="0" smtClean="0"/>
              <a:t>Οι  </a:t>
            </a:r>
            <a:r>
              <a:rPr lang="el-GR" sz="2400" dirty="0" err="1" smtClean="0"/>
              <a:t>πληθικότητες</a:t>
            </a:r>
            <a:r>
              <a:rPr lang="el-GR" sz="2400" dirty="0" smtClean="0"/>
              <a:t> συμβολίζονται προσθέτοντας τις τιμές πάνω στις γραμμές οι οποίες ενώνουν τις οντότητες με τις σχέσεις</a:t>
            </a:r>
          </a:p>
          <a:p>
            <a:pPr>
              <a:buNone/>
            </a:pPr>
            <a:endParaRPr lang="el-GR" sz="2200" dirty="0" smtClean="0"/>
          </a:p>
          <a:p>
            <a:endParaRPr lang="el-GR" dirty="0" smtClean="0"/>
          </a:p>
          <a:p>
            <a:pPr>
              <a:buNone/>
            </a:pPr>
            <a:endParaRPr lang="el-GR" dirty="0"/>
          </a:p>
        </p:txBody>
      </p:sp>
      <p:sp>
        <p:nvSpPr>
          <p:cNvPr id="4" name="3 - Θέση ημερομηνίας"/>
          <p:cNvSpPr>
            <a:spLocks noGrp="1"/>
          </p:cNvSpPr>
          <p:nvPr>
            <p:ph type="dt" sz="half" idx="10"/>
          </p:nvPr>
        </p:nvSpPr>
        <p:spPr/>
        <p:txBody>
          <a:bodyPr/>
          <a:lstStyle/>
          <a:p>
            <a:fld id="{63731794-FA65-4B2C-9D29-38A9C30111CE}" type="datetime10">
              <a:rPr lang="el-GR" smtClean="0"/>
              <a:pPr/>
              <a:t>08:41</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D3F1D1C4-C2D9-4231-9FB2-B2D9D97AA41D}" type="slidenum">
              <a:rPr lang="el-GR" smtClean="0"/>
              <a:pPr/>
              <a:t>8</a:t>
            </a:fld>
            <a:endParaRPr lang="el-G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4638"/>
            <a:ext cx="8229600" cy="706090"/>
          </a:xfrm>
        </p:spPr>
        <p:style>
          <a:lnRef idx="1">
            <a:schemeClr val="accent3"/>
          </a:lnRef>
          <a:fillRef idx="2">
            <a:schemeClr val="accent3"/>
          </a:fillRef>
          <a:effectRef idx="1">
            <a:schemeClr val="accent3"/>
          </a:effectRef>
          <a:fontRef idx="minor">
            <a:schemeClr val="dk1"/>
          </a:fontRef>
        </p:style>
        <p:txBody>
          <a:bodyPr>
            <a:normAutofit fontScale="90000"/>
          </a:bodyPr>
          <a:lstStyle/>
          <a:p>
            <a:r>
              <a:rPr lang="el-GR" dirty="0" err="1" smtClean="0"/>
              <a:t>Πληθικότητα</a:t>
            </a:r>
            <a:r>
              <a:rPr lang="el-GR" dirty="0" smtClean="0"/>
              <a:t> </a:t>
            </a:r>
            <a:r>
              <a:rPr lang="el-GR" i="1" dirty="0" smtClean="0"/>
              <a:t>(</a:t>
            </a:r>
            <a:r>
              <a:rPr lang="en-US" i="1" dirty="0" smtClean="0"/>
              <a:t>Cardinality)</a:t>
            </a:r>
            <a:endParaRPr lang="el-GR" dirty="0"/>
          </a:p>
        </p:txBody>
      </p:sp>
      <p:sp>
        <p:nvSpPr>
          <p:cNvPr id="4" name="3 - Θέση ημερομηνίας"/>
          <p:cNvSpPr>
            <a:spLocks noGrp="1"/>
          </p:cNvSpPr>
          <p:nvPr>
            <p:ph type="dt" sz="half" idx="10"/>
          </p:nvPr>
        </p:nvSpPr>
        <p:spPr/>
        <p:txBody>
          <a:bodyPr/>
          <a:lstStyle/>
          <a:p>
            <a:fld id="{370AB470-B2FD-4508-99B0-DDFC19CF5ED3}" type="datetime10">
              <a:rPr lang="el-GR" smtClean="0"/>
              <a:pPr/>
              <a:t>08:41</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D3F1D1C4-C2D9-4231-9FB2-B2D9D97AA41D}" type="slidenum">
              <a:rPr lang="el-GR" smtClean="0"/>
              <a:pPr/>
              <a:t>9</a:t>
            </a:fld>
            <a:endParaRPr lang="el-GR"/>
          </a:p>
        </p:txBody>
      </p:sp>
      <p:pic>
        <p:nvPicPr>
          <p:cNvPr id="2050" name="Picture 2"/>
          <p:cNvPicPr>
            <a:picLocks noGrp="1" noChangeAspect="1" noChangeArrowheads="1"/>
          </p:cNvPicPr>
          <p:nvPr>
            <p:ph idx="1"/>
          </p:nvPr>
        </p:nvPicPr>
        <p:blipFill>
          <a:blip r:embed="rId3" cstate="print"/>
          <a:srcRect/>
          <a:stretch>
            <a:fillRect/>
          </a:stretch>
        </p:blipFill>
        <p:spPr bwMode="auto">
          <a:xfrm>
            <a:off x="641351" y="1196752"/>
            <a:ext cx="7861298" cy="4929411"/>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2740</TotalTime>
  <Words>758</Words>
  <Application>Microsoft Office PowerPoint</Application>
  <PresentationFormat>Προβολή στην οθόνη (4:3)</PresentationFormat>
  <Paragraphs>198</Paragraphs>
  <Slides>11</Slides>
  <Notes>11</Notes>
  <HiddenSlides>0</HiddenSlides>
  <MMClips>0</MMClips>
  <ScaleCrop>false</ScaleCrop>
  <HeadingPairs>
    <vt:vector size="4" baseType="variant">
      <vt:variant>
        <vt:lpstr>Θέμα</vt:lpstr>
      </vt:variant>
      <vt:variant>
        <vt:i4>1</vt:i4>
      </vt:variant>
      <vt:variant>
        <vt:lpstr>Τίτλοι διαφανειών</vt:lpstr>
      </vt:variant>
      <vt:variant>
        <vt:i4>11</vt:i4>
      </vt:variant>
    </vt:vector>
  </HeadingPairs>
  <TitlesOfParts>
    <vt:vector size="12" baseType="lpstr">
      <vt:lpstr>Θέμα του Office</vt:lpstr>
      <vt:lpstr>ΜΟΝΤΕΛΟ ΟΝΤΟΤΗΤΩΝ ΣΥΣΧΕΤΙΣΕΩΝ I</vt:lpstr>
      <vt:lpstr>Μοντέλο Οντοτήτων –Συσχετίσεων  (Entity –Relationship Model)</vt:lpstr>
      <vt:lpstr>  Οντότητα (Entity)  •</vt:lpstr>
      <vt:lpstr>Γνωρίσματα Οντοτήτων (Attributes)</vt:lpstr>
      <vt:lpstr>Τύποι  Γνωρισμάτων </vt:lpstr>
      <vt:lpstr>Γραφική Αναπαράσταση Τύπων Οντοτήτων</vt:lpstr>
      <vt:lpstr>Συσχετίσεις (Relationships)</vt:lpstr>
      <vt:lpstr>Πληθικότητα (Cardinality)</vt:lpstr>
      <vt:lpstr>Πληθικότητα (Cardinality)</vt:lpstr>
      <vt:lpstr>Άσκηση Πληθικότητας </vt:lpstr>
      <vt:lpstr>Άσκηση</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Εισαγωγή Στα Γεωγραφικά Συστήματα πληροφοριών(ΓΣΠ-GIS)</dc:title>
  <cp:lastModifiedBy>xatzakis ilias</cp:lastModifiedBy>
  <cp:revision>47</cp:revision>
  <dcterms:modified xsi:type="dcterms:W3CDTF">2014-03-19T06:42:09Z</dcterms:modified>
</cp:coreProperties>
</file>