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3" r:id="rId2"/>
    <p:sldId id="262" r:id="rId3"/>
    <p:sldId id="281" r:id="rId4"/>
    <p:sldId id="263" r:id="rId5"/>
    <p:sldId id="261" r:id="rId6"/>
    <p:sldId id="260" r:id="rId7"/>
    <p:sldId id="259" r:id="rId8"/>
    <p:sldId id="264" r:id="rId9"/>
    <p:sldId id="266" r:id="rId10"/>
    <p:sldId id="282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70" autoAdjust="0"/>
    <p:restoredTop sz="94660"/>
  </p:normalViewPr>
  <p:slideViewPr>
    <p:cSldViewPr>
      <p:cViewPr varScale="1">
        <p:scale>
          <a:sx n="66" d="100"/>
          <a:sy n="66" d="100"/>
        </p:scale>
        <p:origin x="-9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46" d="100"/>
          <a:sy n="46" d="100"/>
        </p:scale>
        <p:origin x="-2118" y="-33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9E1BC-E057-424D-AC41-4868342DAD0F}" type="datetimeFigureOut">
              <a:rPr lang="el-GR" smtClean="0"/>
              <a:pPr/>
              <a:t>19/3/2014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AF55D-B6FC-4BFC-979F-D922CA412C5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6.jpeg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6.jpe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>
          <a:xfrm>
            <a:off x="685800" y="6228184"/>
            <a:ext cx="4975448" cy="7920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10</a:t>
            </a:fld>
            <a:endParaRPr lang="el-GR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 l="1160" t="27061" r="774" b="26804"/>
          <a:stretch>
            <a:fillRect/>
          </a:stretch>
        </p:blipFill>
        <p:spPr>
          <a:xfrm>
            <a:off x="908720" y="4644008"/>
            <a:ext cx="4320480" cy="1368152"/>
          </a:xfrm>
          <a:prstGeom prst="rect">
            <a:avLst/>
          </a:prstGeom>
          <a:noFill/>
          <a:ln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96752" y="7020272"/>
            <a:ext cx="410445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l-GR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Γενίκευση-Εξειδίκευση</a:t>
            </a:r>
            <a:endParaRPr lang="en-US" dirty="0" smtClean="0"/>
          </a:p>
          <a:p>
            <a:endParaRPr lang="en-US" i="1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>
          <a:xfrm>
            <a:off x="685800" y="6228184"/>
            <a:ext cx="4975448" cy="7920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9</a:t>
            </a:fld>
            <a:endParaRPr lang="el-GR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 l="1160" t="27061" r="774" b="26804"/>
          <a:stretch>
            <a:fillRect/>
          </a:stretch>
        </p:blipFill>
        <p:spPr>
          <a:xfrm>
            <a:off x="908720" y="4644008"/>
            <a:ext cx="4320480" cy="1368152"/>
          </a:xfrm>
          <a:prstGeom prst="rect">
            <a:avLst/>
          </a:prstGeom>
          <a:noFill/>
          <a:ln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96752" y="7020272"/>
            <a:ext cx="410445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65EB-1414-4E03-9859-F8FAE1056977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5B1F-AAFF-470A-A717-F55DA6B8B705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6E31-5DC1-47D1-97CF-471DD2454140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6DB5-9424-40FF-9EEE-390B3DFB2AFF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86D-2BE4-40E9-B73F-8D480D75B1C8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5491E-91FD-4101-8D64-F3F4B7A9D8B3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0746-85E2-4FE8-ADC4-0D90A02F49B2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8806-EF68-4F87-9A27-72F2C0D0FEAC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4136D-3E66-400F-BA70-BC111ED0FE37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E71E-F9B5-40CF-BBAD-BC48B5BC3CEB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0E32-D14E-446A-BD9C-0F9A2EADD370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>
            <a:alpha val="1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22FA6-BD30-4399-876B-300B1324033A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04856" cy="10801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i="1" dirty="0" smtClean="0"/>
              <a:t>ΜΟΝΤΕΛΟ ΟΝΤΟΤΗΤΩΝ ΣΥΣΧΕΤΙΣΕΩΝ</a:t>
            </a:r>
            <a:r>
              <a:rPr lang="en-US" i="1" smtClean="0"/>
              <a:t> </a:t>
            </a:r>
            <a:r>
              <a:rPr lang="en-US" i="1" smtClean="0"/>
              <a:t> II</a:t>
            </a:r>
            <a:endParaRPr lang="el-GR" b="1" i="1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66F2-ED84-4FCE-81F0-8FA82FD01EAF}" type="datetime10">
              <a:rPr lang="el-GR" smtClean="0"/>
              <a:pPr/>
              <a:t>08:41</a:t>
            </a:fld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Υπότιτλος"/>
          <p:cNvSpPr>
            <a:spLocks noGrp="1"/>
          </p:cNvSpPr>
          <p:nvPr>
            <p:ph type="subTitle" idx="1"/>
          </p:nvPr>
        </p:nvSpPr>
        <p:spPr>
          <a:xfrm>
            <a:off x="1259632" y="3501008"/>
            <a:ext cx="6440760" cy="13681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 smtClean="0"/>
              <a:t>Εφαρμογές Πληροφορικής &amp; Νέες Τεχνολογίες Στη Γεωργία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fontAlgn="base">
              <a:spcAft>
                <a:spcPct val="0"/>
              </a:spcAft>
              <a:tabLst>
                <a:tab pos="1485900" algn="l"/>
              </a:tabLst>
            </a:pPr>
            <a:r>
              <a:rPr lang="el-GR" sz="32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ΑΣΚΗΣΗ </a:t>
            </a:r>
            <a:endParaRPr lang="el-GR" sz="32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2049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95288" y="1100351"/>
            <a:ext cx="8229600" cy="480131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Να σχεδιάσετε διάγραμμα Οντοτήτων Συσχετίσεων για μία επιχείρηση η οποία αποτελείται από διάφορα Τμήματα Εργαζομένους και Έργα.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Για κάθε εργαζόμενο πρέπει να γνωρίζουμε τον ΑΔΤ , το ονοματεπώνυμο του, τον μισθό, το τηλέφωνο και  την διεύθυνση. Η διεύθυνση αποτελείται από οδό, αριθμό, πόλη, και ΤΚ. 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Για το τμήμα πρέπει να γνωρίζουμε τον κωδικό του τμήματος , την ονομασία του, τις τοποθεσίες που βρίσκεται. 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Για κάθε έργο πρέπει να γνωρίζουμε τον κωδικό και την ονομασία του.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Σε ένα τμήμα ανήκουν πολλοί εργαζόμενοι αλλά ένας εργαζόμενος ανήκει σε ένα τμήμα.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Ένας εργαζόμενος έχει 0 ή περισσότερα προστατευόμενα μέλη και ένα προστατευόμενο μέλος ανήκει σε ένα εργαζόμενο. Για κάθε προστατευόμενο μέλος πρέπει να γνωρίζουμε το όνομα και την ημερομηνία γεννήσεως του.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Ένα τμήμα έχει ένα διευθυντή που είναι εργαζόμενος. Θέλουμε να γνωρίζουμε  την ημερομηνία διορισμού του.  Επίσης ένας εργαζόμενος μπορεί να είναι διευθυντής το πολύ σε ένα τμήμα.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Ένα τμήμα ελέγχει πολλά έργα αλλά ένα έργο ελέγχεται από ένα τμήμα.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Ένα έργο απασχολεί πολλούς εργαζόμενους και ένας εργαζόμενος μπορεί να απασχολείται σε περισσότερα από ένα έργα.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Για κάθε απασχόληση εργαζομένου σε τμήμα πρέπει να γνωρίζουμε την περίοδο απασχόλησης του(έναρξη λήξη) καθώς και τις ώρες απασχόλησης του ημερησίως για αυτήν τη περίοδο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Ο κάθε εργαζόμενος έχει το πολύ ένα προϊστάμενο που είναι εργαζόμενος. Και ένας προϊστάμενος έχει τουλάχιστον ένα υφιστάμενο.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200" dirty="0" err="1" smtClean="0"/>
              <a:t>Πληθικότητα</a:t>
            </a:r>
            <a:r>
              <a:rPr lang="el-GR" sz="3200" dirty="0" smtClean="0"/>
              <a:t>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(</a:t>
            </a:r>
            <a:r>
              <a:rPr lang="en-US" sz="3200" i="1" dirty="0" err="1" smtClean="0"/>
              <a:t>min_max</a:t>
            </a:r>
            <a:r>
              <a:rPr lang="en-US" sz="3200" i="1" dirty="0" smtClean="0"/>
              <a:t>)</a:t>
            </a:r>
            <a:endParaRPr lang="el-GR" sz="32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A65E-AC6B-41FD-B198-9B1207B3256E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  <p:pic>
        <p:nvPicPr>
          <p:cNvPr id="9" name="8 - Θέση περιεχομένου" descr="min_max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11560" y="1628800"/>
            <a:ext cx="8064896" cy="41044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>Περιορισμός συμμετοχής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>•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A65E-AC6B-41FD-B198-9B1207B3256E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9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8574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b="1" dirty="0" smtClean="0"/>
              <a:t>Υποχρεωτική(ή ολική)</a:t>
            </a:r>
            <a:endParaRPr lang="el-GR" dirty="0" smtClean="0"/>
          </a:p>
          <a:p>
            <a:pPr lvl="1"/>
            <a:r>
              <a:rPr lang="el-GR" dirty="0" smtClean="0"/>
              <a:t>αν κάθε οντότητα ενός συνόλου οντοτήτων Ε συμμετέχει σε ένα τουλάχιστον συσχετισμό του συνόλου R.</a:t>
            </a:r>
          </a:p>
          <a:p>
            <a:r>
              <a:rPr lang="el-GR" b="1" dirty="0" smtClean="0"/>
              <a:t>Προαιρετική(ή μερική)</a:t>
            </a:r>
          </a:p>
          <a:p>
            <a:pPr lvl="1"/>
            <a:r>
              <a:rPr lang="el-GR" dirty="0" smtClean="0"/>
              <a:t>αν μερικές μόνο οντότητες συμμετέχουν σε συσχετισμούς του R</a:t>
            </a:r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800" dirty="0" smtClean="0"/>
              <a:t>Αναδρομικές Συσχετίσεις</a:t>
            </a:r>
            <a:endParaRPr lang="el-GR" sz="36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AF12A-21A4-47E6-8B6F-0335D342675B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276872"/>
            <a:ext cx="5040560" cy="3091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Ορθογώνιο"/>
          <p:cNvSpPr/>
          <p:nvPr/>
        </p:nvSpPr>
        <p:spPr>
          <a:xfrm>
            <a:off x="467544" y="1124744"/>
            <a:ext cx="828092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800" dirty="0" smtClean="0"/>
              <a:t>Σε μία </a:t>
            </a:r>
            <a:r>
              <a:rPr lang="el-GR" sz="2800" b="1" dirty="0" smtClean="0"/>
              <a:t>αναδρομική</a:t>
            </a:r>
            <a:r>
              <a:rPr lang="el-GR" sz="2800" b="1" i="1" dirty="0" smtClean="0"/>
              <a:t>(</a:t>
            </a:r>
            <a:r>
              <a:rPr lang="el-GR" sz="2800" b="1" i="1" dirty="0" err="1" smtClean="0"/>
              <a:t>recursive</a:t>
            </a:r>
            <a:r>
              <a:rPr lang="el-GR" sz="2800" b="1" i="1" dirty="0" smtClean="0"/>
              <a:t>)συσχέτιση μία οντότητα συσχετίζεται με τον εαυτό της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>Αδύναμοι(Ασθενείς) τύποι  Οντοτήτων.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53AC-C183-41AD-85A2-4962A709DB2B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323528" y="1124744"/>
            <a:ext cx="8352928" cy="47525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49263" indent="-449263"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1"/>
                </a:solidFill>
              </a:rPr>
              <a:t>Αδύναμος Τύπος Οντοτήτων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 smtClean="0"/>
              <a:t>(</a:t>
            </a:r>
            <a:r>
              <a:rPr lang="en-US" dirty="0" smtClean="0"/>
              <a:t>Weak Entity Type</a:t>
            </a:r>
            <a:r>
              <a:rPr lang="el-GR" dirty="0" smtClean="0"/>
              <a:t>) είναι ο τύπος οντοτήτων στον οποίο δεν μπορούμε να ορίσουμε πρωτεύον κλειδί. Δεν υπάρχουν γνωρίσματά  ή συνδυασμός  γνωρισμάτων του με την ιδιότητα της  μοναδικότητας.</a:t>
            </a:r>
          </a:p>
          <a:p>
            <a:pPr marL="449263" indent="-449263">
              <a:buFont typeface="Arial" pitchFamily="34" charset="0"/>
              <a:buChar char="•"/>
            </a:pPr>
            <a:endParaRPr lang="el-GR" dirty="0" smtClean="0"/>
          </a:p>
          <a:p>
            <a:pPr marL="449263" indent="-449263">
              <a:buFont typeface="Arial" pitchFamily="34" charset="0"/>
              <a:buChar char="•"/>
            </a:pPr>
            <a:r>
              <a:rPr lang="el-GR" dirty="0" smtClean="0"/>
              <a:t>Οι ασθενείς οντότητες οφείλουν την ύπαρξη τους σε άλλες οντότητες </a:t>
            </a:r>
            <a:r>
              <a:rPr lang="el-GR" b="1" dirty="0" smtClean="0"/>
              <a:t>(υπαρξιακή εξάρτηση</a:t>
            </a:r>
            <a:r>
              <a:rPr lang="el-GR" dirty="0" smtClean="0"/>
              <a:t>)  που ονομάζονται </a:t>
            </a:r>
            <a:r>
              <a:rPr lang="el-GR" b="1" dirty="0" smtClean="0"/>
              <a:t>προσδιορίζουσες οντότητες. </a:t>
            </a:r>
          </a:p>
          <a:p>
            <a:pPr marL="449263" indent="-449263">
              <a:buFont typeface="Arial" pitchFamily="34" charset="0"/>
              <a:buChar char="•"/>
            </a:pPr>
            <a:endParaRPr lang="el-GR" b="1" dirty="0" smtClean="0"/>
          </a:p>
          <a:p>
            <a:pPr marL="449263" indent="-449263">
              <a:buFont typeface="Arial" pitchFamily="34" charset="0"/>
              <a:buChar char="•"/>
            </a:pPr>
            <a:r>
              <a:rPr lang="el-GR" dirty="0" smtClean="0"/>
              <a:t>Οι ασθενείς οντότητες δεν έχουνε κανένα κλειδί αλλά έχουν </a:t>
            </a:r>
            <a:r>
              <a:rPr lang="el-GR" b="1" dirty="0" smtClean="0"/>
              <a:t>μερικό κλειδί</a:t>
            </a:r>
            <a:r>
              <a:rPr lang="el-GR" dirty="0" smtClean="0"/>
              <a:t>. Το πρωτεύων κλειδί της ασθενούς  οντότητας μπορεί να δημιουργηθεί  σε συνδυασμό με το κλειδί της προσδιορίζουσας οντότητας.</a:t>
            </a:r>
            <a:r>
              <a:rPr lang="el-GR" i="1" dirty="0" smtClean="0"/>
              <a:t/>
            </a:r>
            <a:br>
              <a:rPr lang="el-GR" i="1" dirty="0" smtClean="0"/>
            </a:br>
            <a:endParaRPr lang="el-GR" dirty="0" smtClean="0"/>
          </a:p>
          <a:p>
            <a:endParaRPr lang="el-GR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4000" dirty="0" smtClean="0"/>
              <a:t>Αδύναμοι(Ασθενείς) τύποι  Οντοτήτων.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9024" y="1268760"/>
            <a:ext cx="8784976" cy="489654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l-GR" sz="1900" b="1" i="1" dirty="0" smtClean="0"/>
              <a:t> </a:t>
            </a:r>
            <a:endParaRPr lang="en-US" sz="1900" b="1" i="1" dirty="0" smtClean="0"/>
          </a:p>
          <a:p>
            <a:pPr>
              <a:lnSpc>
                <a:spcPct val="90000"/>
              </a:lnSpc>
              <a:buNone/>
            </a:pPr>
            <a:r>
              <a:rPr lang="el-GR" sz="1900" i="1" dirty="0" smtClean="0"/>
              <a:t/>
            </a:r>
            <a:br>
              <a:rPr lang="el-GR" sz="1900" i="1" dirty="0" smtClean="0"/>
            </a:br>
            <a:r>
              <a:rPr lang="el-GR" sz="1900" i="1" dirty="0" smtClean="0"/>
              <a:t/>
            </a:r>
            <a:br>
              <a:rPr lang="el-GR" sz="1900" i="1" dirty="0" smtClean="0"/>
            </a:br>
            <a:r>
              <a:rPr lang="el-GR" sz="1900" i="1" dirty="0" smtClean="0"/>
              <a:t/>
            </a:r>
            <a:br>
              <a:rPr lang="el-GR" sz="1900" i="1" dirty="0" smtClean="0"/>
            </a:br>
            <a:endParaRPr lang="el-GR" sz="1900" i="1" dirty="0" smtClean="0"/>
          </a:p>
          <a:p>
            <a:pPr>
              <a:lnSpc>
                <a:spcPct val="90000"/>
              </a:lnSpc>
            </a:pPr>
            <a:endParaRPr lang="el-GR" sz="1900" i="1" dirty="0" smtClean="0"/>
          </a:p>
          <a:p>
            <a:pPr>
              <a:lnSpc>
                <a:spcPct val="90000"/>
              </a:lnSpc>
              <a:buNone/>
            </a:pPr>
            <a:endParaRPr lang="en-US" sz="1900" i="1" dirty="0" smtClean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802D-BB26-49A8-9451-E01A2E9E78B6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628800"/>
            <a:ext cx="8136904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Ιεραρχία Γενίκευσης / εξειδίκευσης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indent="0">
              <a:buNone/>
            </a:pPr>
            <a:r>
              <a:rPr lang="el-GR" dirty="0" smtClean="0"/>
              <a:t>Ένας τύπος οντοτήτων  μπορεί να περιλαμβάνει κάποιες υποομάδες Οντοτήτων που ξεχωρίζουν από τις υπόλοιπες οντότητες διότι  έχουν κάποια επιπλέον γνωρίσματα. </a:t>
            </a:r>
          </a:p>
          <a:p>
            <a:pPr indent="0">
              <a:buNone/>
            </a:pPr>
            <a:r>
              <a:rPr lang="el-GR" dirty="0" smtClean="0"/>
              <a:t>Η διαδικασία προσδιορισμού υποομάδων μέσα σε</a:t>
            </a:r>
          </a:p>
          <a:p>
            <a:pPr indent="0">
              <a:buNone/>
            </a:pPr>
            <a:r>
              <a:rPr lang="el-GR" dirty="0" smtClean="0"/>
              <a:t>σύνολα οντοτήτων ονομάζεται εξειδίκευση</a:t>
            </a:r>
          </a:p>
          <a:p>
            <a:pPr indent="0">
              <a:buNone/>
            </a:pPr>
            <a:r>
              <a:rPr lang="el-GR" dirty="0" smtClean="0"/>
              <a:t>Η εξειδίκευση δημιουργεί ιεραρχίες εξειδίκευσης</a:t>
            </a:r>
          </a:p>
          <a:p>
            <a:pPr indent="0">
              <a:buNone/>
            </a:pPr>
            <a:r>
              <a:rPr lang="en-US" dirty="0" smtClean="0"/>
              <a:t>(specialization or </a:t>
            </a:r>
            <a:r>
              <a:rPr lang="en-US" dirty="0" err="1" smtClean="0"/>
              <a:t>IsA</a:t>
            </a:r>
            <a:r>
              <a:rPr lang="en-US" dirty="0" smtClean="0"/>
              <a:t> hierarchies)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χρήση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endParaRPr lang="en-US" dirty="0" smtClean="0"/>
          </a:p>
          <a:p>
            <a:pPr indent="0">
              <a:buNone/>
            </a:pPr>
            <a:r>
              <a:rPr lang="el-GR" dirty="0" smtClean="0"/>
              <a:t>σχέσης «είναι (</a:t>
            </a:r>
            <a:r>
              <a:rPr lang="el-GR" dirty="0" err="1" smtClean="0"/>
              <a:t>υπο</a:t>
            </a:r>
            <a:r>
              <a:rPr lang="el-GR" dirty="0" smtClean="0"/>
              <a:t>-ομάδα)» (</a:t>
            </a:r>
            <a:r>
              <a:rPr lang="en-US" dirty="0" err="1" smtClean="0"/>
              <a:t>IsA</a:t>
            </a:r>
            <a:r>
              <a:rPr lang="en-US" dirty="0" smtClean="0"/>
              <a:t>)</a:t>
            </a:r>
          </a:p>
          <a:p>
            <a:pPr indent="0">
              <a:buNone/>
            </a:pPr>
            <a:r>
              <a:rPr lang="el-GR" dirty="0" smtClean="0"/>
              <a:t>Μια σχέση </a:t>
            </a:r>
            <a:r>
              <a:rPr lang="el-GR" dirty="0" err="1" smtClean="0"/>
              <a:t>IsA</a:t>
            </a:r>
            <a:r>
              <a:rPr lang="el-GR" dirty="0" smtClean="0"/>
              <a:t> επίσης ορίζει μια σχέση </a:t>
            </a:r>
            <a:r>
              <a:rPr lang="el-GR" dirty="0" err="1" smtClean="0"/>
              <a:t>υπερκλάσης</a:t>
            </a:r>
            <a:r>
              <a:rPr lang="el-GR" dirty="0" smtClean="0"/>
              <a:t> –</a:t>
            </a:r>
          </a:p>
          <a:p>
            <a:pPr indent="0">
              <a:buNone/>
            </a:pPr>
            <a:r>
              <a:rPr lang="el-GR" dirty="0" smtClean="0"/>
              <a:t>υποκλάσης (</a:t>
            </a:r>
            <a:r>
              <a:rPr lang="en-US" dirty="0" err="1" smtClean="0"/>
              <a:t>superclass</a:t>
            </a:r>
            <a:r>
              <a:rPr lang="en-US" dirty="0" smtClean="0"/>
              <a:t> – subclass)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31794-FA65-4B2C-9D29-38A9C30111CE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Γενίκευση-Εξειδίκευση</a:t>
            </a:r>
            <a:endParaRPr lang="en-US" dirty="0" smtClean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l-GR" sz="2200" dirty="0" smtClean="0"/>
          </a:p>
          <a:p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31794-FA65-4B2C-9D29-38A9C30111CE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1700809"/>
            <a:ext cx="8456612" cy="4249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 smtClean="0"/>
              <a:t>Σχολιάστε το παρακάτω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l-GR" dirty="0" smtClean="0"/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08:40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  <p:grpSp>
        <p:nvGrpSpPr>
          <p:cNvPr id="22" name="Group 33"/>
          <p:cNvGrpSpPr>
            <a:grpSpLocks/>
          </p:cNvGrpSpPr>
          <p:nvPr/>
        </p:nvGrpSpPr>
        <p:grpSpPr bwMode="auto">
          <a:xfrm>
            <a:off x="1475656" y="1844824"/>
            <a:ext cx="5760640" cy="3478213"/>
            <a:chOff x="2880" y="1577"/>
            <a:chExt cx="2880" cy="2191"/>
          </a:xfrm>
        </p:grpSpPr>
        <p:sp>
          <p:nvSpPr>
            <p:cNvPr id="23" name="Rectangle 16"/>
            <p:cNvSpPr>
              <a:spLocks noChangeArrowheads="1"/>
            </p:cNvSpPr>
            <p:nvPr/>
          </p:nvSpPr>
          <p:spPr bwMode="ltGray">
            <a:xfrm>
              <a:off x="3136" y="1617"/>
              <a:ext cx="833" cy="356"/>
            </a:xfrm>
            <a:prstGeom prst="rect">
              <a:avLst/>
            </a:prstGeom>
            <a:noFill/>
            <a:ln w="38100">
              <a:solidFill>
                <a:srgbClr val="99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 dirty="0">
                  <a:latin typeface="Courier New" pitchFamily="49" charset="0"/>
                </a:rPr>
                <a:t>Customer</a:t>
              </a:r>
            </a:p>
          </p:txBody>
        </p:sp>
        <p:sp>
          <p:nvSpPr>
            <p:cNvPr id="24" name="Oval 17"/>
            <p:cNvSpPr>
              <a:spLocks noChangeArrowheads="1"/>
            </p:cNvSpPr>
            <p:nvPr/>
          </p:nvSpPr>
          <p:spPr bwMode="ltGray">
            <a:xfrm>
              <a:off x="2880" y="2110"/>
              <a:ext cx="814" cy="457"/>
            </a:xfrm>
            <a:prstGeom prst="ellipse">
              <a:avLst/>
            </a:prstGeom>
            <a:noFill/>
            <a:ln w="38100" algn="ctr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 u="sng">
                  <a:latin typeface="Courier New" pitchFamily="49" charset="0"/>
                </a:rPr>
                <a:t>Cust-Id</a:t>
              </a:r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ltGray">
            <a:xfrm>
              <a:off x="4744" y="1613"/>
              <a:ext cx="833" cy="356"/>
            </a:xfrm>
            <a:prstGeom prst="rect">
              <a:avLst/>
            </a:prstGeom>
            <a:noFill/>
            <a:ln w="38100">
              <a:solidFill>
                <a:srgbClr val="99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>
                  <a:latin typeface="Courier New" pitchFamily="49" charset="0"/>
                </a:rPr>
                <a:t>Loan</a:t>
              </a:r>
            </a:p>
          </p:txBody>
        </p:sp>
        <p:sp>
          <p:nvSpPr>
            <p:cNvPr id="26" name="Line 19"/>
            <p:cNvSpPr>
              <a:spLocks noChangeShapeType="1"/>
            </p:cNvSpPr>
            <p:nvPr/>
          </p:nvSpPr>
          <p:spPr bwMode="ltGray">
            <a:xfrm flipH="1">
              <a:off x="3355" y="1952"/>
              <a:ext cx="128" cy="158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27" name="AutoShape 20"/>
            <p:cNvSpPr>
              <a:spLocks noChangeArrowheads="1"/>
            </p:cNvSpPr>
            <p:nvPr/>
          </p:nvSpPr>
          <p:spPr bwMode="ltGray">
            <a:xfrm>
              <a:off x="4132" y="1577"/>
              <a:ext cx="401" cy="412"/>
            </a:xfrm>
            <a:prstGeom prst="diamond">
              <a:avLst/>
            </a:prstGeom>
            <a:solidFill>
              <a:schemeClr val="accent1"/>
            </a:solidFill>
            <a:ln w="38100">
              <a:solidFill>
                <a:srgbClr val="99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8" name="Line 21"/>
            <p:cNvSpPr>
              <a:spLocks noChangeShapeType="1"/>
            </p:cNvSpPr>
            <p:nvPr/>
          </p:nvSpPr>
          <p:spPr bwMode="ltGray">
            <a:xfrm>
              <a:off x="3977" y="1788"/>
              <a:ext cx="146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29" name="Line 22"/>
            <p:cNvSpPr>
              <a:spLocks noChangeShapeType="1"/>
            </p:cNvSpPr>
            <p:nvPr/>
          </p:nvSpPr>
          <p:spPr bwMode="ltGray">
            <a:xfrm>
              <a:off x="4549" y="1784"/>
              <a:ext cx="183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30" name="Oval 23"/>
            <p:cNvSpPr>
              <a:spLocks noChangeArrowheads="1"/>
            </p:cNvSpPr>
            <p:nvPr/>
          </p:nvSpPr>
          <p:spPr bwMode="ltGray">
            <a:xfrm>
              <a:off x="4348" y="2137"/>
              <a:ext cx="814" cy="457"/>
            </a:xfrm>
            <a:prstGeom prst="ellipse">
              <a:avLst/>
            </a:prstGeom>
            <a:noFill/>
            <a:ln w="38100" algn="ctr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 u="sng">
                  <a:latin typeface="Courier New" pitchFamily="49" charset="0"/>
                </a:rPr>
                <a:t>Loan-Id</a:t>
              </a:r>
            </a:p>
          </p:txBody>
        </p:sp>
        <p:sp>
          <p:nvSpPr>
            <p:cNvPr id="31" name="Line 24"/>
            <p:cNvSpPr>
              <a:spLocks noChangeShapeType="1"/>
            </p:cNvSpPr>
            <p:nvPr/>
          </p:nvSpPr>
          <p:spPr bwMode="ltGray">
            <a:xfrm flipH="1">
              <a:off x="4823" y="1979"/>
              <a:ext cx="128" cy="158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32" name="Oval 25"/>
            <p:cNvSpPr>
              <a:spLocks noChangeArrowheads="1"/>
            </p:cNvSpPr>
            <p:nvPr/>
          </p:nvSpPr>
          <p:spPr bwMode="ltGray">
            <a:xfrm>
              <a:off x="3204" y="2663"/>
              <a:ext cx="814" cy="457"/>
            </a:xfrm>
            <a:prstGeom prst="ellipse">
              <a:avLst/>
            </a:prstGeom>
            <a:noFill/>
            <a:ln w="38100" algn="ctr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 u="sng" dirty="0">
                  <a:latin typeface="Courier New" pitchFamily="49" charset="0"/>
                </a:rPr>
                <a:t>C-Name</a:t>
              </a:r>
            </a:p>
          </p:txBody>
        </p:sp>
        <p:sp>
          <p:nvSpPr>
            <p:cNvPr id="33" name="Line 26"/>
            <p:cNvSpPr>
              <a:spLocks noChangeShapeType="1"/>
            </p:cNvSpPr>
            <p:nvPr/>
          </p:nvSpPr>
          <p:spPr bwMode="ltGray">
            <a:xfrm flipH="1">
              <a:off x="3794" y="1989"/>
              <a:ext cx="9" cy="695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34" name="Oval 27"/>
            <p:cNvSpPr>
              <a:spLocks noChangeArrowheads="1"/>
            </p:cNvSpPr>
            <p:nvPr/>
          </p:nvSpPr>
          <p:spPr bwMode="ltGray">
            <a:xfrm>
              <a:off x="4238" y="2863"/>
              <a:ext cx="814" cy="457"/>
            </a:xfrm>
            <a:prstGeom prst="ellipse">
              <a:avLst/>
            </a:prstGeom>
            <a:noFill/>
            <a:ln w="38100" algn="ctr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>
                  <a:latin typeface="Courier New" pitchFamily="49" charset="0"/>
                </a:rPr>
                <a:t>Cust-Id</a:t>
              </a:r>
            </a:p>
          </p:txBody>
        </p:sp>
        <p:sp>
          <p:nvSpPr>
            <p:cNvPr id="35" name="Line 28"/>
            <p:cNvSpPr>
              <a:spLocks noChangeShapeType="1"/>
            </p:cNvSpPr>
            <p:nvPr/>
          </p:nvSpPr>
          <p:spPr bwMode="ltGray">
            <a:xfrm flipH="1">
              <a:off x="4904" y="2002"/>
              <a:ext cx="567" cy="915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36" name="Oval 29"/>
            <p:cNvSpPr>
              <a:spLocks noChangeArrowheads="1"/>
            </p:cNvSpPr>
            <p:nvPr/>
          </p:nvSpPr>
          <p:spPr bwMode="ltGray">
            <a:xfrm>
              <a:off x="5056" y="2722"/>
              <a:ext cx="704" cy="457"/>
            </a:xfrm>
            <a:prstGeom prst="ellipse">
              <a:avLst/>
            </a:prstGeom>
            <a:noFill/>
            <a:ln w="38100" algn="ctr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 dirty="0">
                  <a:latin typeface="Courier New" pitchFamily="49" charset="0"/>
                </a:rPr>
                <a:t>C-Name</a:t>
              </a:r>
            </a:p>
          </p:txBody>
        </p:sp>
        <p:sp>
          <p:nvSpPr>
            <p:cNvPr id="37" name="Line 30"/>
            <p:cNvSpPr>
              <a:spLocks noChangeShapeType="1"/>
            </p:cNvSpPr>
            <p:nvPr/>
          </p:nvSpPr>
          <p:spPr bwMode="ltGray">
            <a:xfrm flipH="1">
              <a:off x="5482" y="1994"/>
              <a:ext cx="9" cy="723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38" name="Text Box 32"/>
            <p:cNvSpPr txBox="1">
              <a:spLocks noChangeArrowheads="1"/>
            </p:cNvSpPr>
            <p:nvPr/>
          </p:nvSpPr>
          <p:spPr bwMode="ltGray">
            <a:xfrm>
              <a:off x="3342" y="3535"/>
              <a:ext cx="148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b="1" dirty="0">
                <a:solidFill>
                  <a:srgbClr val="0000CC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3212</TotalTime>
  <Words>485</Words>
  <Application>Microsoft Office PowerPoint</Application>
  <PresentationFormat>Προβολή στην οθόνη (4:3)</PresentationFormat>
  <Paragraphs>114</Paragraphs>
  <Slides>10</Slides>
  <Notes>10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ΜΟΝΤΕΛΟ ΟΝΤΟΤΗΤΩΝ ΣΥΣΧΕΤΙΣΕΩΝ  II</vt:lpstr>
      <vt:lpstr>Πληθικότητα  (min_max)</vt:lpstr>
      <vt:lpstr>  Περιορισμός συμμετοχής  •</vt:lpstr>
      <vt:lpstr>Αναδρομικές Συσχετίσεις</vt:lpstr>
      <vt:lpstr>Αδύναμοι(Ασθενείς) τύποι  Οντοτήτων.</vt:lpstr>
      <vt:lpstr>Αδύναμοι(Ασθενείς) τύποι  Οντοτήτων.</vt:lpstr>
      <vt:lpstr>Ιεραρχία Γενίκευσης / εξειδίκευσης</vt:lpstr>
      <vt:lpstr>Γενίκευση-Εξειδίκευση</vt:lpstr>
      <vt:lpstr>Σχολιάστε το παρακάτω</vt:lpstr>
      <vt:lpstr>ΑΣΚΗΣΗ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Γεωγραφικά Συστήματα πληροφοριών(ΓΣΠ-GIS)</dc:title>
  <cp:lastModifiedBy>xatzakis ilias</cp:lastModifiedBy>
  <cp:revision>52</cp:revision>
  <dcterms:modified xsi:type="dcterms:W3CDTF">2014-03-19T06:42:03Z</dcterms:modified>
</cp:coreProperties>
</file>