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3" r:id="rId2"/>
    <p:sldId id="256" r:id="rId3"/>
    <p:sldId id="262" r:id="rId4"/>
    <p:sldId id="281" r:id="rId5"/>
    <p:sldId id="263" r:id="rId6"/>
    <p:sldId id="261" r:id="rId7"/>
    <p:sldId id="260" r:id="rId8"/>
    <p:sldId id="264" r:id="rId9"/>
    <p:sldId id="266" r:id="rId10"/>
    <p:sldId id="282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70" autoAdjust="0"/>
    <p:restoredTop sz="94660"/>
  </p:normalViewPr>
  <p:slideViewPr>
    <p:cSldViewPr>
      <p:cViewPr varScale="1">
        <p:scale>
          <a:sx n="66" d="100"/>
          <a:sy n="66" d="100"/>
        </p:scale>
        <p:origin x="-9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46" d="100"/>
          <a:sy n="46" d="100"/>
        </p:scale>
        <p:origin x="-2118" y="-33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29E1BC-E057-424D-AC41-4868342DAD0F}" type="datetimeFigureOut">
              <a:rPr lang="el-GR" smtClean="0"/>
              <a:pPr/>
              <a:t>27/3/2014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4AF55D-B6FC-4BFC-979F-D922CA412C5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2.jpeg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2.jpeg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>
          <a:xfrm>
            <a:off x="685800" y="6228184"/>
            <a:ext cx="4975448" cy="79208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10</a:t>
            </a:fld>
            <a:endParaRPr lang="el-GR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 l="1160" t="27061" r="774" b="26804"/>
          <a:stretch>
            <a:fillRect/>
          </a:stretch>
        </p:blipFill>
        <p:spPr>
          <a:xfrm>
            <a:off x="908720" y="4644008"/>
            <a:ext cx="4320480" cy="1368152"/>
          </a:xfrm>
          <a:prstGeom prst="rect">
            <a:avLst/>
          </a:prstGeom>
          <a:noFill/>
          <a:ln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96752" y="7020272"/>
            <a:ext cx="4104456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742950" lvl="1" indent="-285750">
              <a:spcBef>
                <a:spcPct val="20000"/>
              </a:spcBef>
              <a:buFontTx/>
              <a:buNone/>
            </a:pPr>
            <a:endParaRPr lang="el-GR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 </a:t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l-G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l-GR" dirty="0" smtClean="0"/>
              <a:t> </a:t>
            </a:r>
          </a:p>
          <a:p>
            <a:r>
              <a:rPr lang="el-GR" dirty="0" smtClean="0"/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>
          <a:xfrm>
            <a:off x="685800" y="6228184"/>
            <a:ext cx="4975448" cy="79208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9</a:t>
            </a:fld>
            <a:endParaRPr lang="el-GR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 l="1160" t="27061" r="774" b="26804"/>
          <a:stretch>
            <a:fillRect/>
          </a:stretch>
        </p:blipFill>
        <p:spPr>
          <a:xfrm>
            <a:off x="908720" y="4644008"/>
            <a:ext cx="4320480" cy="1368152"/>
          </a:xfrm>
          <a:prstGeom prst="rect">
            <a:avLst/>
          </a:prstGeom>
          <a:noFill/>
          <a:ln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96752" y="7020272"/>
            <a:ext cx="4104456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65EB-1414-4E03-9859-F8FAE1056977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C5B1F-AAFF-470A-A717-F55DA6B8B705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16E31-5DC1-47D1-97CF-471DD2454140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6DB5-9424-40FF-9EEE-390B3DFB2AFF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D86D-2BE4-40E9-B73F-8D480D75B1C8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5491E-91FD-4101-8D64-F3F4B7A9D8B3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0746-85E2-4FE8-ADC4-0D90A02F49B2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8806-EF68-4F87-9A27-72F2C0D0FEAC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4136D-3E66-400F-BA70-BC111ED0FE37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AE71E-F9B5-40CF-BBAD-BC48B5BC3CEB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50E32-D14E-446A-BD9C-0F9A2EADD370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>
            <a:alpha val="1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22FA6-BD30-4399-876B-300B1324033A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908720"/>
            <a:ext cx="7704856" cy="10801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i="1" dirty="0" smtClean="0"/>
              <a:t>ΣΧΕΣΙΑΚΟ </a:t>
            </a:r>
            <a:r>
              <a:rPr lang="el-GR" i="1" dirty="0" smtClean="0"/>
              <a:t>ΜΟΝΤΕΛΟ</a:t>
            </a:r>
            <a:endParaRPr lang="el-GR" b="1" i="1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D66F2-ED84-4FCE-81F0-8FA82FD01EAF}" type="datetime10">
              <a:rPr lang="el-GR" smtClean="0"/>
              <a:pPr/>
              <a:t>01:13</a:t>
            </a:fld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Υπότιτλος"/>
          <p:cNvSpPr>
            <a:spLocks noGrp="1"/>
          </p:cNvSpPr>
          <p:nvPr>
            <p:ph type="subTitle" idx="1"/>
          </p:nvPr>
        </p:nvSpPr>
        <p:spPr>
          <a:xfrm>
            <a:off x="1259632" y="3501008"/>
            <a:ext cx="6440760" cy="136815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dirty="0" smtClean="0"/>
              <a:t>Εφαρμογές Πληροφορικής &amp; Νέες Τεχνολογίες Στη Γεωργία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fontAlgn="base">
              <a:spcAft>
                <a:spcPct val="0"/>
              </a:spcAft>
              <a:tabLst>
                <a:tab pos="1485900" algn="l"/>
              </a:tabLst>
            </a:pPr>
            <a:r>
              <a:rPr lang="el-GR" sz="3200" dirty="0" smtClean="0"/>
              <a:t>Σημασιολογικοί περιορισμοί </a:t>
            </a:r>
            <a:r>
              <a:rPr lang="en-US" sz="3200" dirty="0" smtClean="0"/>
              <a:t>semantics) </a:t>
            </a:r>
            <a:endParaRPr lang="el-GR" sz="32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B470-B2FD-4508-99B0-DDFC19CF5ED3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</a:t>
            </a:fld>
            <a:endParaRPr lang="el-GR"/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dirty="0" smtClean="0"/>
              <a:t>Λογικοί περιορισμοί που ισχύουν στον πραγματικό κόσμο.</a:t>
            </a:r>
          </a:p>
          <a:p>
            <a:r>
              <a:rPr lang="el-GR" u="sng" dirty="0" smtClean="0"/>
              <a:t>Παραδείγματα</a:t>
            </a:r>
          </a:p>
          <a:p>
            <a:r>
              <a:rPr lang="el-GR" dirty="0" smtClean="0"/>
              <a:t> Η ηλικία ενός ατόμου δεν μπορεί να είναι μεγαλύτερη του 150</a:t>
            </a:r>
          </a:p>
          <a:p>
            <a:r>
              <a:rPr lang="el-GR" dirty="0" smtClean="0"/>
              <a:t>Οι ημερομηνίες γέννησης των παιδιών μιας μητέρας πρέπει να διαφέρουν περισσότερο  από ένα  χρόνο ή να ταυτίζονται 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008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200" dirty="0" smtClean="0"/>
              <a:t>Άσκηση</a:t>
            </a:r>
            <a:endParaRPr lang="el-GR" sz="32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11560" y="1556792"/>
            <a:ext cx="8064896" cy="46805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l-GR" sz="1800" dirty="0" smtClean="0"/>
              <a:t> </a:t>
            </a:r>
          </a:p>
          <a:p>
            <a:pPr algn="l"/>
            <a:r>
              <a:rPr lang="el-GR" sz="1800" dirty="0" smtClean="0"/>
              <a:t>Να σχεδιασθεί βάση δεδομένων για την καταχώριση ασφαλισμένων. Τα γνωρίσματα που θέλουμε να καταχωρούμε για κάθε ασφαλισμένο είναι τα παρακάτω : ΑΜΚΑ ασφαλισμένου, Ονοματεπώνυμο, ημερομηνία γέννησης, φύλο, διεύθυνση(οδός, αριθμός, πόλη ,ΤΚ), τηλέφωνο. Ο κάθε ασφαλισμένος έχει το πολύ μία μητέρα και ένα πατέρα οι οποίοι πρέπει να είναι καταχωρημένοι στο αρχείο ασφαλισμένων.</a:t>
            </a:r>
          </a:p>
          <a:p>
            <a:pPr algn="l"/>
            <a:r>
              <a:rPr lang="el-GR" sz="1800" dirty="0" smtClean="0"/>
              <a:t>Οι ασφαλισμένοι χωρίζονται σε 2 κατηγορίες :</a:t>
            </a:r>
          </a:p>
          <a:p>
            <a:pPr algn="l"/>
            <a:r>
              <a:rPr lang="el-GR" sz="1800" dirty="0" smtClean="0"/>
              <a:t>α) οι άμεσα ασφαλισμένοι που έχουν ασφαλιστικό φορέα και </a:t>
            </a:r>
          </a:p>
          <a:p>
            <a:pPr algn="l"/>
            <a:r>
              <a:rPr lang="el-GR" sz="1800" dirty="0" smtClean="0"/>
              <a:t>β) οι έμμεσα ασφαλισμένοι που έχουν ασφαλιστικό φορέα τον ασφαλιστικό φορέα εκείνου που τους παρέχει ασφάλιση τους οποίους καλούμε προστατευόμενα μέλη. Επισημαίνεται ότι τα προστατευόμενα μέλη έχουν δικό τους ΑΜΚΑ.</a:t>
            </a:r>
          </a:p>
          <a:p>
            <a:pPr algn="l"/>
            <a:r>
              <a:rPr lang="el-GR" sz="1800" dirty="0" smtClean="0"/>
              <a:t>Ένας ασφαλισμένος μπορεί να είναι και γιατρός. Σε αυτή την περίπτωση  πρέπει επί πλέον να καταχωρούμε την ειδικότητα του, την διεύθυνση(οδός, αριθμός, πόλη ,ΤΚ) και το τηλέφωνο του ιατρείου του.</a:t>
            </a:r>
          </a:p>
          <a:p>
            <a:pPr algn="l"/>
            <a:r>
              <a:rPr lang="el-GR" sz="1800" dirty="0" smtClean="0"/>
              <a:t> Οι ασφαλισμένοι παθαίνουν ασθένειες. Για κάθε ασθένεια που υπάρχει πρέπει να καταχωρηθούν τα στοιχεία:</a:t>
            </a:r>
            <a:r>
              <a:rPr lang="el-GR" sz="1800" u="sng" dirty="0" smtClean="0"/>
              <a:t>  </a:t>
            </a:r>
            <a:endParaRPr lang="el-GR" sz="1800" dirty="0" smtClean="0"/>
          </a:p>
          <a:p>
            <a:pPr algn="l"/>
            <a:r>
              <a:rPr lang="el-GR" sz="1800" dirty="0" smtClean="0"/>
              <a:t>Κωδικός ασθένειας , Ονομασία , Συμπτώματα(</a:t>
            </a:r>
            <a:r>
              <a:rPr lang="el-GR" sz="1800" i="1" dirty="0" err="1" smtClean="0"/>
              <a:t>πλειότιμο</a:t>
            </a:r>
            <a:r>
              <a:rPr lang="el-GR" sz="1800" dirty="0" smtClean="0"/>
              <a:t>)</a:t>
            </a:r>
          </a:p>
          <a:p>
            <a:pPr algn="l"/>
            <a:r>
              <a:rPr lang="el-GR" sz="1800" dirty="0" smtClean="0"/>
              <a:t> </a:t>
            </a:r>
          </a:p>
          <a:p>
            <a:pPr algn="l"/>
            <a:r>
              <a:rPr lang="el-GR" sz="1800" dirty="0" smtClean="0"/>
              <a:t>Όταν ένας ασφαλισμένος ασθενήσει επισκέπτεται τον γιατρό. Σε κάθε επίσκεψη  πρέπει να καταχωρούμε την ημερομηνία, και τη διάγνωση της ασθένειας. </a:t>
            </a:r>
          </a:p>
          <a:p>
            <a:pPr algn="l"/>
            <a:r>
              <a:rPr lang="el-GR" sz="1800" dirty="0" smtClean="0"/>
              <a:t> </a:t>
            </a:r>
            <a:endParaRPr lang="el-GR" sz="18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D66F2-ED84-4FCE-81F0-8FA82FD01EAF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200" dirty="0" smtClean="0"/>
              <a:t>Σχεσιακό μοντέλο (</a:t>
            </a:r>
            <a:r>
              <a:rPr lang="en-US" sz="3200" dirty="0" smtClean="0"/>
              <a:t>relational model)</a:t>
            </a:r>
            <a:endParaRPr lang="el-GR" sz="32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A65E-AC6B-41FD-B198-9B1207B3256E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dirty="0" smtClean="0"/>
              <a:t>Είναι το πλέον επιτυχημένο και επικρατέστερο μοντέλο δεδομένων.</a:t>
            </a:r>
          </a:p>
          <a:p>
            <a:r>
              <a:rPr lang="el-GR" dirty="0" smtClean="0"/>
              <a:t>Μία Βάση Δεδομένων αποτελείται από σύνολο </a:t>
            </a:r>
            <a:r>
              <a:rPr lang="el-GR" b="1" dirty="0" smtClean="0"/>
              <a:t>σχέσεων </a:t>
            </a:r>
            <a:r>
              <a:rPr lang="el-GR" i="1" dirty="0" smtClean="0"/>
              <a:t>(υποσύνολο καρτεσιανού γινομένου)</a:t>
            </a:r>
            <a:endParaRPr lang="el-GR" dirty="0" smtClean="0"/>
          </a:p>
          <a:p>
            <a:r>
              <a:rPr lang="el-GR" dirty="0" smtClean="0"/>
              <a:t>Κάθε </a:t>
            </a:r>
            <a:r>
              <a:rPr lang="el-GR" b="1" dirty="0" smtClean="0"/>
              <a:t>σχέση παριστάνεται με έναν πίνακα </a:t>
            </a:r>
          </a:p>
          <a:p>
            <a:r>
              <a:rPr lang="el-GR" dirty="0" smtClean="0"/>
              <a:t>Τα δεδομένα οργανώνονται σε πίνακες 2 διαστάσεων. </a:t>
            </a:r>
            <a:endParaRPr lang="el-GR" b="1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l-GR" sz="3200" dirty="0" smtClean="0"/>
              <a:t> Πίνακας 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l-GR" sz="3200" dirty="0" smtClean="0"/>
              <a:t>•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A65E-AC6B-41FD-B198-9B1207B3256E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</a:t>
            </a:fld>
            <a:endParaRPr lang="el-GR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6156176" y="3933056"/>
            <a:ext cx="1296144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9 - Θέση περιεχομένου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l-GR" dirty="0" smtClean="0"/>
              <a:t>Κάθε πίνακας έχει ένα </a:t>
            </a:r>
            <a:r>
              <a:rPr lang="el-GR" b="1" dirty="0" smtClean="0"/>
              <a:t>μοναδικό όνομα στη βάση δεδομένων</a:t>
            </a:r>
          </a:p>
          <a:p>
            <a:r>
              <a:rPr lang="el-GR" dirty="0" smtClean="0"/>
              <a:t>Κάθε γραμμή του πίνακα καλείται </a:t>
            </a:r>
            <a:r>
              <a:rPr lang="el-GR" b="1" dirty="0" smtClean="0"/>
              <a:t>πλειάδα και παριστά μία εγγραφή</a:t>
            </a:r>
            <a:endParaRPr lang="el-GR" dirty="0" smtClean="0"/>
          </a:p>
          <a:p>
            <a:r>
              <a:rPr lang="el-GR" sz="3100" dirty="0" smtClean="0"/>
              <a:t>Κάθε πίνακας έχει ένα σχήμα και ένα στιγμιότυπο</a:t>
            </a:r>
          </a:p>
          <a:p>
            <a:pPr lvl="1"/>
            <a:r>
              <a:rPr lang="el-GR" sz="2200" dirty="0" smtClean="0"/>
              <a:t>Σχήμα </a:t>
            </a:r>
            <a:r>
              <a:rPr lang="el-GR" sz="2200" i="1" dirty="0" smtClean="0"/>
              <a:t> Πελάτες( Κωδικός, Ονοματεπώνυμο, Διεύθυνση, Τηλέφωνο)</a:t>
            </a:r>
            <a:endParaRPr lang="el-GR" sz="2200" dirty="0" smtClean="0"/>
          </a:p>
          <a:p>
            <a:pPr lvl="1"/>
            <a:r>
              <a:rPr lang="el-GR" sz="2200" dirty="0" smtClean="0"/>
              <a:t>Στιγμιότυπο Το σύνολο των εγγραφών (πλειάδων)</a:t>
            </a:r>
          </a:p>
          <a:p>
            <a:pPr>
              <a:buNone/>
            </a:pPr>
            <a:endParaRPr lang="el-GR" dirty="0" smtClean="0"/>
          </a:p>
          <a:p>
            <a:endParaRPr lang="el-GR" b="1" dirty="0" smtClean="0"/>
          </a:p>
          <a:p>
            <a:endParaRPr lang="el-GR" dirty="0" smtClean="0"/>
          </a:p>
          <a:p>
            <a:pPr>
              <a:buNone/>
            </a:pPr>
            <a:r>
              <a:rPr lang="el-GR" b="1" dirty="0" smtClean="0"/>
              <a:t>	</a:t>
            </a:r>
          </a:p>
          <a:p>
            <a:endParaRPr lang="el-GR" b="1" dirty="0" smtClean="0"/>
          </a:p>
          <a:p>
            <a:endParaRPr lang="el-GR" dirty="0"/>
          </a:p>
        </p:txBody>
      </p:sp>
      <p:graphicFrame>
        <p:nvGraphicFramePr>
          <p:cNvPr id="11" name="10 - Πίνακας"/>
          <p:cNvGraphicFramePr>
            <a:graphicFrameLocks noGrp="1"/>
          </p:cNvGraphicFramePr>
          <p:nvPr/>
        </p:nvGraphicFramePr>
        <p:xfrm>
          <a:off x="755575" y="4077071"/>
          <a:ext cx="7632849" cy="190081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156492"/>
                <a:gridCol w="2004587"/>
                <a:gridCol w="2563558"/>
                <a:gridCol w="1908212"/>
              </a:tblGrid>
              <a:tr h="380162">
                <a:tc gridSpan="4"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Πελάτες</a:t>
                      </a:r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0162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Κωδικός</a:t>
                      </a:r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Ονοματεπώνυμο</a:t>
                      </a:r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Διεύθυνση</a:t>
                      </a:r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Τηλέφωνο</a:t>
                      </a:r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0162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234</a:t>
                      </a:r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Αντωνίου Μαρία</a:t>
                      </a:r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Κρήνης 4  Ηράκλειο</a:t>
                      </a:r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2810 2345678</a:t>
                      </a:r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0162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675</a:t>
                      </a:r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Νικολάου Γιάννης</a:t>
                      </a:r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Κανάρη</a:t>
                      </a:r>
                      <a:r>
                        <a:rPr lang="el-GR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23  Χανιά</a:t>
                      </a:r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6970</a:t>
                      </a:r>
                      <a:r>
                        <a:rPr lang="el-GR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el-G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5555555</a:t>
                      </a:r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0162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842</a:t>
                      </a:r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Πέτρου Ελένη</a:t>
                      </a:r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Καζάνη</a:t>
                      </a:r>
                      <a:r>
                        <a:rPr lang="el-G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12   Μοίρες</a:t>
                      </a:r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2681 456433</a:t>
                      </a:r>
                      <a:endParaRPr lang="el-G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2800" dirty="0" smtClean="0"/>
              <a:t>Γνωρίσματα</a:t>
            </a:r>
            <a:endParaRPr lang="el-GR" sz="36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AF12A-21A4-47E6-8B6F-0335D342675B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endParaRPr lang="el-GR" dirty="0" smtClean="0"/>
          </a:p>
          <a:p>
            <a:r>
              <a:rPr lang="el-GR" dirty="0" smtClean="0"/>
              <a:t>Κάθε στήλη του πίνακα αποτελεί ένα γνώρισμα μιας εγγραφής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Κάθε γνώρισμα έχει </a:t>
            </a:r>
            <a:r>
              <a:rPr lang="el-GR" b="1" dirty="0" smtClean="0"/>
              <a:t>μοναδικό όνομα μέσα στη σχέση.</a:t>
            </a:r>
          </a:p>
          <a:p>
            <a:endParaRPr lang="el-GR" dirty="0" smtClean="0"/>
          </a:p>
          <a:p>
            <a:r>
              <a:rPr lang="el-GR" dirty="0" smtClean="0"/>
              <a:t>Επιτρέπεται να έχουν </a:t>
            </a:r>
            <a:r>
              <a:rPr lang="el-GR" b="1" dirty="0" smtClean="0"/>
              <a:t>ίδιο όνομα δύο γνωρίσματα διαφορετικών σχέσεων</a:t>
            </a:r>
          </a:p>
          <a:p>
            <a:endParaRPr lang="el-GR" dirty="0" smtClean="0"/>
          </a:p>
          <a:p>
            <a:r>
              <a:rPr lang="el-GR" dirty="0" smtClean="0"/>
              <a:t>Η </a:t>
            </a:r>
            <a:r>
              <a:rPr lang="el-GR" b="1" dirty="0" smtClean="0"/>
              <a:t>σειρά δήλωσης των γνωρισμάτων μίας σχέσης δεν παίζει κανένα ρόλο</a:t>
            </a:r>
          </a:p>
          <a:p>
            <a:endParaRPr lang="el-GR" dirty="0" smtClean="0"/>
          </a:p>
          <a:p>
            <a:r>
              <a:rPr lang="el-GR" dirty="0" smtClean="0"/>
              <a:t>Η τιμή που έχει ένα γνώρισμα πρέπει να είναι </a:t>
            </a:r>
            <a:r>
              <a:rPr lang="el-GR" b="1" dirty="0" smtClean="0"/>
              <a:t>ατομική </a:t>
            </a:r>
            <a:r>
              <a:rPr lang="el-GR" i="1" dirty="0" smtClean="0"/>
              <a:t>(δεν επιτρέπονται </a:t>
            </a:r>
            <a:r>
              <a:rPr lang="el-GR" i="1" dirty="0" err="1" smtClean="0"/>
              <a:t>πλειότιμα</a:t>
            </a:r>
            <a:r>
              <a:rPr lang="el-GR" i="1" dirty="0" smtClean="0"/>
              <a:t>)</a:t>
            </a:r>
          </a:p>
          <a:p>
            <a:pPr>
              <a:buNone/>
            </a:pPr>
            <a:endParaRPr lang="el-GR" i="1" dirty="0" smtClean="0"/>
          </a:p>
          <a:p>
            <a:r>
              <a:rPr lang="el-GR" dirty="0" smtClean="0"/>
              <a:t>Το κάθε γνώρισμα  έχει ένα </a:t>
            </a:r>
            <a:r>
              <a:rPr lang="el-GR" b="1" dirty="0" smtClean="0"/>
              <a:t>πεδίο ορισμού  </a:t>
            </a:r>
            <a:r>
              <a:rPr lang="el-GR" dirty="0" smtClean="0"/>
              <a:t>δηλαδή ένα σύνολο από όπου παίρνει τιμές </a:t>
            </a:r>
            <a:r>
              <a:rPr lang="el-GR" dirty="0" err="1" smtClean="0"/>
              <a:t>Αρα</a:t>
            </a:r>
            <a:r>
              <a:rPr lang="el-GR" dirty="0" smtClean="0"/>
              <a:t>  οι τιμές ενός γνωρίσματος για όλες τις πλειάδες μιας σχέσης ανήκουν στο ίδιο σύνολο (πεδίο ορισμού)</a:t>
            </a:r>
          </a:p>
          <a:p>
            <a:endParaRPr lang="el-GR" b="1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600" dirty="0" smtClean="0"/>
              <a:t>Κλειδί σχέσης 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53AC-C183-41AD-85A2-4962A709DB2B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  <p:sp>
        <p:nvSpPr>
          <p:cNvPr id="10" name="9 - Ορθογώνιο"/>
          <p:cNvSpPr/>
          <p:nvPr/>
        </p:nvSpPr>
        <p:spPr>
          <a:xfrm>
            <a:off x="539552" y="1124744"/>
            <a:ext cx="8352928" cy="47525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l-GR" sz="2400" dirty="0" smtClean="0"/>
              <a:t>Ένα γνώρισμα (ή σύνολο γνωρισμάτων) ενός πίνακα λέγεται </a:t>
            </a:r>
            <a:r>
              <a:rPr lang="el-GR" sz="2400" b="1" dirty="0" smtClean="0"/>
              <a:t>υποψήφιο</a:t>
            </a:r>
            <a:r>
              <a:rPr lang="el-GR" sz="2400" dirty="0" smtClean="0"/>
              <a:t> </a:t>
            </a:r>
            <a:r>
              <a:rPr lang="el-GR" sz="2400" b="1" dirty="0" smtClean="0"/>
              <a:t>κλειδί  </a:t>
            </a:r>
            <a:r>
              <a:rPr lang="el-GR" sz="2400" dirty="0" smtClean="0"/>
              <a:t>όταν έχει την ιδιότητα της μοναδικότητας και της μη </a:t>
            </a:r>
            <a:r>
              <a:rPr lang="el-GR" sz="2400" dirty="0" err="1" smtClean="0"/>
              <a:t>αναγωγιμότητας</a:t>
            </a:r>
            <a:r>
              <a:rPr lang="el-GR" sz="2400" b="1" dirty="0" smtClean="0"/>
              <a:t>. </a:t>
            </a:r>
          </a:p>
          <a:p>
            <a:pPr lvl="1">
              <a:buFont typeface="Arial" pitchFamily="34" charset="0"/>
              <a:buChar char="•"/>
            </a:pPr>
            <a:r>
              <a:rPr lang="el-GR" sz="2200" dirty="0" smtClean="0"/>
              <a:t>Η  ιδιότητα της μοναδικότητας μπορεί να διαχωρίζει τις διαφορετικές γραμμές (πλειάδες) του πίνακα.</a:t>
            </a:r>
          </a:p>
          <a:p>
            <a:pPr lvl="1">
              <a:buFont typeface="Arial" pitchFamily="34" charset="0"/>
              <a:buChar char="•"/>
            </a:pPr>
            <a:r>
              <a:rPr lang="el-GR" sz="2200" dirty="0" smtClean="0"/>
              <a:t>Η μη </a:t>
            </a:r>
            <a:r>
              <a:rPr lang="el-GR" sz="2200" dirty="0" err="1" smtClean="0"/>
              <a:t>αναγωγιμότητα</a:t>
            </a:r>
            <a:r>
              <a:rPr lang="el-GR" sz="2200" dirty="0" smtClean="0"/>
              <a:t> σημαίνει ότι κάθε γνήσιο υποσύνολο των γνωρισμάτων του δεν έχει την ιδιότητα της μοναδικότητας.</a:t>
            </a:r>
          </a:p>
          <a:p>
            <a:pPr lvl="1"/>
            <a:endParaRPr lang="el-GR" sz="2200" dirty="0" smtClean="0"/>
          </a:p>
          <a:p>
            <a:r>
              <a:rPr lang="el-GR" sz="2400" dirty="0" smtClean="0"/>
              <a:t>•Μια σχέση μπορεί να έχει πολλά υποψήφια  κλειδιά αλλά ένα και μόνο ένα ορίζεται ως το </a:t>
            </a:r>
            <a:r>
              <a:rPr lang="el-GR" sz="2400" b="1" dirty="0" smtClean="0"/>
              <a:t>πρωτεύον κλειδί</a:t>
            </a:r>
          </a:p>
          <a:p>
            <a:endParaRPr lang="el-GR" sz="2400" b="1" dirty="0" smtClean="0"/>
          </a:p>
          <a:p>
            <a:r>
              <a:rPr lang="el-GR" sz="2400" dirty="0" smtClean="0"/>
              <a:t>•Ένα </a:t>
            </a:r>
            <a:r>
              <a:rPr lang="el-GR" sz="2400" i="1" dirty="0" smtClean="0"/>
              <a:t>κλειδί  που αποτελείται από περισσότερα του ενός γνωρίσματα καλείται </a:t>
            </a:r>
            <a:r>
              <a:rPr lang="el-GR" sz="2400" b="1" dirty="0" smtClean="0"/>
              <a:t>Σύνθετο κλειδί</a:t>
            </a:r>
            <a:r>
              <a:rPr lang="el-GR" sz="2400" b="1" i="1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801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sz="3600" dirty="0" smtClean="0"/>
              <a:t>Περιορισμοί ακεραιότητας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l-GR" sz="3600" dirty="0" smtClean="0"/>
              <a:t>(</a:t>
            </a:r>
            <a:r>
              <a:rPr lang="en-US" sz="3600" dirty="0" smtClean="0"/>
              <a:t>Integrity constraints)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9024" y="1628800"/>
            <a:ext cx="8784976" cy="453650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endParaRPr lang="el-GR" sz="2000" dirty="0" smtClean="0"/>
          </a:p>
          <a:p>
            <a:r>
              <a:rPr lang="el-GR" sz="2000" dirty="0" smtClean="0"/>
              <a:t>Αποτελούν μηχανισμό για τον έλεγχο της συνέπειας των δεδομένων.</a:t>
            </a:r>
          </a:p>
          <a:p>
            <a:r>
              <a:rPr lang="el-GR" sz="2000" dirty="0" smtClean="0"/>
              <a:t>Χρησιμοποιούνται για να εξασφαλιστεί ότι μια βάση δεδομένων δεν θα βρεθεί ποτέ σε ασυνεπή κατάσταση </a:t>
            </a:r>
            <a:r>
              <a:rPr lang="en-US" sz="2000" dirty="0" smtClean="0"/>
              <a:t> </a:t>
            </a:r>
            <a:r>
              <a:rPr lang="el-GR" sz="2000" dirty="0" smtClean="0"/>
              <a:t>και  </a:t>
            </a:r>
            <a:r>
              <a:rPr lang="el-GR" sz="2000" b="1" i="1" dirty="0" smtClean="0"/>
              <a:t> </a:t>
            </a:r>
            <a:r>
              <a:rPr lang="el-GR" sz="2000" i="1" dirty="0" smtClean="0"/>
              <a:t>πρέπει να ισχύουν</a:t>
            </a:r>
            <a:r>
              <a:rPr lang="en-US" sz="2000" i="1" dirty="0" smtClean="0"/>
              <a:t> </a:t>
            </a:r>
            <a:r>
              <a:rPr lang="el-GR" sz="2000" i="1" dirty="0" smtClean="0"/>
              <a:t>πάντα σε κάθε στιγμιότυπο της ΒΔ.  Ε</a:t>
            </a:r>
            <a:r>
              <a:rPr lang="el-GR" sz="2000" dirty="0" smtClean="0"/>
              <a:t>παληθεύονται κάθε φορά που πραγματοποιούνται αλλαγές τα δεδομένα από  </a:t>
            </a:r>
            <a:r>
              <a:rPr lang="el-GR" sz="2000" i="1" dirty="0" smtClean="0"/>
              <a:t>Εισαγωγή , Διαγραφή,  Ενημέρωση .</a:t>
            </a:r>
          </a:p>
          <a:p>
            <a:endParaRPr lang="el-GR" sz="2000" dirty="0" smtClean="0"/>
          </a:p>
          <a:p>
            <a:r>
              <a:rPr lang="el-GR" sz="2000" dirty="0" smtClean="0"/>
              <a:t>Έγκυρο στιγμιότυπο της ΒΔ έχουμε όταν επαληθεύονται όλοι οι περιορισμοί ακεραιότητας για τα στιγμιότυπα όλων των σχέσεων</a:t>
            </a:r>
          </a:p>
          <a:p>
            <a:endParaRPr lang="el-GR" sz="2000" dirty="0" smtClean="0"/>
          </a:p>
          <a:p>
            <a:r>
              <a:rPr lang="el-GR" sz="2000" dirty="0" smtClean="0"/>
              <a:t>Οι περιορισμοί ακεραιότητας είναι </a:t>
            </a:r>
            <a:r>
              <a:rPr lang="en-US" sz="2000" dirty="0" smtClean="0"/>
              <a:t>:</a:t>
            </a:r>
            <a:endParaRPr lang="el-GR" sz="2000" dirty="0" smtClean="0"/>
          </a:p>
          <a:p>
            <a:pPr lvl="1"/>
            <a:r>
              <a:rPr lang="el-GR" sz="1600" dirty="0" smtClean="0"/>
              <a:t>Ακεραιότητα οντοτήτων (</a:t>
            </a:r>
            <a:r>
              <a:rPr lang="en-US" sz="1600" dirty="0" smtClean="0"/>
              <a:t>entity integrity)</a:t>
            </a:r>
          </a:p>
          <a:p>
            <a:pPr lvl="1"/>
            <a:r>
              <a:rPr lang="el-GR" sz="1600" dirty="0" smtClean="0"/>
              <a:t>Ακεραιότητα αναφορών (</a:t>
            </a:r>
            <a:r>
              <a:rPr lang="en-US" sz="1600" dirty="0" smtClean="0"/>
              <a:t>referential integrity)</a:t>
            </a:r>
          </a:p>
          <a:p>
            <a:pPr lvl="1"/>
            <a:r>
              <a:rPr lang="el-GR" sz="1600" dirty="0" smtClean="0"/>
              <a:t>Σημασιολογικοί περιορισμοί (</a:t>
            </a:r>
            <a:r>
              <a:rPr lang="en-US" sz="1600" dirty="0" smtClean="0"/>
              <a:t>semantics) </a:t>
            </a:r>
          </a:p>
          <a:p>
            <a:endParaRPr lang="el-GR" sz="2000" dirty="0" smtClean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802D-BB26-49A8-9451-E01A2E9E78B6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Ακεραιότητα οντοτήτων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 (</a:t>
            </a:r>
            <a:r>
              <a:rPr lang="en-US" dirty="0" smtClean="0"/>
              <a:t>entity integrity)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l-GR" sz="2400" dirty="0" smtClean="0"/>
          </a:p>
          <a:p>
            <a:r>
              <a:rPr lang="el-GR" sz="2400" dirty="0" smtClean="0"/>
              <a:t>Κάθε γραμμή του πίνακα προσδιορίζεται μοναδικά από το πρωτεύον κλειδί</a:t>
            </a:r>
          </a:p>
          <a:p>
            <a:endParaRPr lang="el-GR" sz="2400" dirty="0" smtClean="0"/>
          </a:p>
          <a:p>
            <a:r>
              <a:rPr lang="el-GR" sz="2400" dirty="0" smtClean="0"/>
              <a:t>Δεν μπορούμε να έχουμε δύο πλειάδες με κοινό πρωτεύον κλειδί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l-GR" sz="2400" dirty="0" smtClean="0"/>
              <a:t>Το Πρωτεύων κλειδί δεν μπορεί να είναι </a:t>
            </a:r>
            <a:r>
              <a:rPr lang="en-US" sz="2400" dirty="0" smtClean="0"/>
              <a:t>NULL</a:t>
            </a:r>
            <a:r>
              <a:rPr lang="el-GR" sz="2400" dirty="0" smtClean="0"/>
              <a:t> </a:t>
            </a:r>
          </a:p>
          <a:p>
            <a:pPr>
              <a:buNone/>
            </a:pPr>
            <a:endParaRPr lang="el-GR" sz="2400" dirty="0" smtClean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31794-FA65-4B2C-9D29-38A9C30111CE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Ακεραιότητα αναφορών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(referential integrity)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2800" dirty="0" smtClean="0"/>
              <a:t>Αν το κλειδί Κ ενός πίνακα Α αποτελεί χαρακτηριστικό ενός άλλου πίνακα Β, τότε το Κ αποτελεί </a:t>
            </a:r>
            <a:r>
              <a:rPr lang="el-GR" sz="2800" b="1" dirty="0" smtClean="0"/>
              <a:t>ξένο κλειδί </a:t>
            </a:r>
            <a:r>
              <a:rPr lang="el-GR" sz="2800" b="1" i="1" dirty="0" smtClean="0"/>
              <a:t> </a:t>
            </a:r>
            <a:r>
              <a:rPr lang="el-GR" sz="2800" dirty="0" smtClean="0"/>
              <a:t>για τον πίνακα Β</a:t>
            </a:r>
          </a:p>
          <a:p>
            <a:r>
              <a:rPr lang="el-GR" sz="2800" dirty="0" smtClean="0"/>
              <a:t>Θα πρέπει η τιμή ενός ξένου κλειδιού να έχει αντίστοιχη</a:t>
            </a:r>
            <a:r>
              <a:rPr lang="en-US" sz="2800" dirty="0" smtClean="0"/>
              <a:t> </a:t>
            </a:r>
            <a:r>
              <a:rPr lang="el-GR" sz="2800" dirty="0" smtClean="0"/>
              <a:t>τιμή</a:t>
            </a:r>
            <a:r>
              <a:rPr lang="en-US" sz="2800" dirty="0" smtClean="0"/>
              <a:t> </a:t>
            </a:r>
            <a:r>
              <a:rPr lang="el-GR" sz="2800" dirty="0" smtClean="0"/>
              <a:t>στον πίνακα που αναφέρεται.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		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B470-B2FD-4508-99B0-DDFC19CF5ED3}" type="datetime10">
              <a:rPr lang="el-GR" smtClean="0"/>
              <a:pPr/>
              <a:t>01:12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</a:t>
            </a:fld>
            <a:endParaRPr lang="el-GR"/>
          </a:p>
        </p:txBody>
      </p:sp>
      <p:graphicFrame>
        <p:nvGraphicFramePr>
          <p:cNvPr id="39" name="38 - Πίνακας"/>
          <p:cNvGraphicFramePr>
            <a:graphicFrameLocks noGrp="1"/>
          </p:cNvGraphicFramePr>
          <p:nvPr/>
        </p:nvGraphicFramePr>
        <p:xfrm>
          <a:off x="827584" y="4149080"/>
          <a:ext cx="316835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117"/>
                <a:gridCol w="2112235"/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ΠΕΛΑΤΕΣ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ΚΩΔΙΚΟΣ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ΟΝΟΜΑΤΕΠΩΝΥΜΟ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1234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Νικολάου Μιχάλης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3452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Αντωνίου Γεώργιος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0" name="39 - Πίνακας"/>
          <p:cNvGraphicFramePr>
            <a:graphicFrameLocks noGrp="1"/>
          </p:cNvGraphicFramePr>
          <p:nvPr/>
        </p:nvGraphicFramePr>
        <p:xfrm>
          <a:off x="4283968" y="3717032"/>
          <a:ext cx="4176463" cy="1916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2939"/>
                <a:gridCol w="1252939"/>
                <a:gridCol w="1670585"/>
              </a:tblGrid>
              <a:tr h="453955">
                <a:tc gridSpan="3"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ΤΙΜΟΛΟΓΙΑ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5709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ΑΡΙΘ_ΤΙΜ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ΗΜΕΡΟΜ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ΚΩΔ_ΠΕΛ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5709">
                <a:tc>
                  <a:txBody>
                    <a:bodyPr/>
                    <a:lstStyle/>
                    <a:p>
                      <a:r>
                        <a:rPr lang="el-GR" dirty="0" smtClean="0"/>
                        <a:t>12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12/3/2013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1234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5709">
                <a:tc>
                  <a:txBody>
                    <a:bodyPr/>
                    <a:lstStyle/>
                    <a:p>
                      <a:r>
                        <a:rPr lang="el-GR" dirty="0" smtClean="0"/>
                        <a:t>23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15/4/2013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3452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5709">
                <a:tc>
                  <a:txBody>
                    <a:bodyPr/>
                    <a:lstStyle/>
                    <a:p>
                      <a:r>
                        <a:rPr lang="el-GR" dirty="0" smtClean="0"/>
                        <a:t>34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23/5/2013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1234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75" name="74 - Ευθύγραμμο βέλος σύνδεσης"/>
          <p:cNvCxnSpPr/>
          <p:nvPr/>
        </p:nvCxnSpPr>
        <p:spPr>
          <a:xfrm flipV="1">
            <a:off x="1331640" y="5589240"/>
            <a:ext cx="0" cy="36004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2" name="81 - Ευθεία γραμμή σύνδεσης"/>
          <p:cNvCxnSpPr/>
          <p:nvPr/>
        </p:nvCxnSpPr>
        <p:spPr>
          <a:xfrm>
            <a:off x="1331640" y="5949280"/>
            <a:ext cx="576064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6" name="85 - Ευθεία γραμμή σύνδεσης"/>
          <p:cNvCxnSpPr/>
          <p:nvPr/>
        </p:nvCxnSpPr>
        <p:spPr>
          <a:xfrm>
            <a:off x="7092280" y="5661248"/>
            <a:ext cx="0" cy="28803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3508</TotalTime>
  <Words>564</Words>
  <Application>Microsoft Office PowerPoint</Application>
  <PresentationFormat>Προβολή στην οθόνη (4:3)</PresentationFormat>
  <Paragraphs>175</Paragraphs>
  <Slides>10</Slides>
  <Notes>10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Θέμα του Office</vt:lpstr>
      <vt:lpstr>ΣΧΕΣΙΑΚΟ ΜΟΝΤΕΛΟ</vt:lpstr>
      <vt:lpstr>Άσκηση</vt:lpstr>
      <vt:lpstr>Σχεσιακό μοντέλο (relational model)</vt:lpstr>
      <vt:lpstr>   Πίνακας   •</vt:lpstr>
      <vt:lpstr>Γνωρίσματα</vt:lpstr>
      <vt:lpstr>Κλειδί σχέσης </vt:lpstr>
      <vt:lpstr>Περιορισμοί ακεραιότητας  (Integrity constraints)</vt:lpstr>
      <vt:lpstr>Ακεραιότητα οντοτήτων  (entity integrity)</vt:lpstr>
      <vt:lpstr>Ακεραιότητα αναφορών (referential integrity)</vt:lpstr>
      <vt:lpstr>Σημασιολογικοί περιορισμοί semantics)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Στα Γεωγραφικά Συστήματα πληροφοριών(ΓΣΠ-GIS)</dc:title>
  <cp:lastModifiedBy>xatzakis ilias</cp:lastModifiedBy>
  <cp:revision>60</cp:revision>
  <dcterms:modified xsi:type="dcterms:W3CDTF">2014-03-26T23:14:17Z</dcterms:modified>
</cp:coreProperties>
</file>