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1" r:id="rId2"/>
    <p:sldId id="278" r:id="rId3"/>
    <p:sldId id="272" r:id="rId4"/>
    <p:sldId id="273" r:id="rId5"/>
    <p:sldId id="274" r:id="rId6"/>
    <p:sldId id="275" r:id="rId7"/>
    <p:sldId id="276" r:id="rId8"/>
    <p:sldId id="277" r:id="rId9"/>
    <p:sldId id="287" r:id="rId10"/>
    <p:sldId id="288" r:id="rId11"/>
    <p:sldId id="290" r:id="rId12"/>
    <p:sldId id="289" r:id="rId13"/>
    <p:sldId id="291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urier New" pitchFamily="49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urier New" pitchFamily="49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urier New" pitchFamily="49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urier New" pitchFamily="49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urier New" pitchFamily="49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urier New" pitchFamily="49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urier New" pitchFamily="49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urier New" pitchFamily="49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urier New" pitchFamily="49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FFFF"/>
    <a:srgbClr val="DAD8DC"/>
    <a:srgbClr val="E7E6E8"/>
    <a:srgbClr val="FFFB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290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0AE7B6B8-3034-4C0B-A9FF-AE56AFF6B7DC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776340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i="1" dirty="0" smtClean="0"/>
              <a:t>(</a:t>
            </a:r>
            <a:r>
              <a:rPr lang="el-GR" i="1" dirty="0" err="1" smtClean="0"/>
              <a:t>Δελής</a:t>
            </a:r>
            <a:r>
              <a:rPr lang="el-GR" i="1" baseline="0" dirty="0" smtClean="0"/>
              <a:t> Βασίλης)</a:t>
            </a:r>
            <a:endParaRPr lang="el-GR" i="1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AE7B6B8-3034-4C0B-A9FF-AE56AFF6B7DC}" type="slidenum">
              <a:rPr lang="el-GR" smtClean="0"/>
              <a:pPr>
                <a:defRPr/>
              </a:pPr>
              <a:t>2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D58C59-CC56-420A-BEA2-77C46ECE050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EE54DB-B23C-4223-83CD-5050612CFB7C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B3EA34-DF0D-4234-BE6B-E032F0EE7C0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0CC74-8BB7-40FB-AE5E-DC4F889BD71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CB3C10-E0FE-4855-83E6-F36D423BAFD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5799C2-078D-40DB-9C3C-4B22406C6CA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656AF8-AE77-483B-AABD-8D1A2716770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C5D3C0-D153-43C9-A919-20B9248548F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FF6A9E-0187-4A85-9CB1-DAEB52CFB2D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F1DBE-EF10-4CE8-9C28-69EA61AC6B0F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21F051-9C8A-4879-8D16-B861D12D416F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 smtClean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A67C0B-ADEE-4A4F-8E43-21FDC5FA91F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Κάντε κλικ για να επεξεργαστείτε τον τίτλο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9ECF94EA-EDBB-4721-AF3A-D740918ACEF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55576" y="2132856"/>
            <a:ext cx="7772400" cy="3633787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6013" y="188913"/>
            <a:ext cx="4600575" cy="2109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9" name="AutoShape 5"/>
          <p:cNvSpPr>
            <a:spLocks noChangeArrowheads="1"/>
          </p:cNvSpPr>
          <p:nvPr/>
        </p:nvSpPr>
        <p:spPr bwMode="auto">
          <a:xfrm rot="10800000">
            <a:off x="2555875" y="2781300"/>
            <a:ext cx="1057275" cy="914400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r>
              <a:rPr lang="en-US" dirty="0"/>
              <a:t>ISA</a:t>
            </a:r>
            <a:endParaRPr lang="el-GR" dirty="0"/>
          </a:p>
        </p:txBody>
      </p:sp>
      <p:cxnSp>
        <p:nvCxnSpPr>
          <p:cNvPr id="9220" name="AutoShape 6"/>
          <p:cNvCxnSpPr>
            <a:cxnSpLocks noChangeShapeType="1"/>
            <a:endCxn id="9219" idx="3"/>
          </p:cNvCxnSpPr>
          <p:nvPr/>
        </p:nvCxnSpPr>
        <p:spPr bwMode="auto">
          <a:xfrm>
            <a:off x="3054350" y="2060575"/>
            <a:ext cx="30163" cy="7207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9221" name="Line 7"/>
          <p:cNvSpPr>
            <a:spLocks noChangeShapeType="1"/>
          </p:cNvSpPr>
          <p:nvPr/>
        </p:nvSpPr>
        <p:spPr bwMode="auto">
          <a:xfrm>
            <a:off x="1258888" y="1125538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9222" name="Rectangle 8"/>
          <p:cNvSpPr>
            <a:spLocks noChangeArrowheads="1"/>
          </p:cNvSpPr>
          <p:nvPr/>
        </p:nvSpPr>
        <p:spPr bwMode="auto">
          <a:xfrm>
            <a:off x="684213" y="4221163"/>
            <a:ext cx="1223962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l-GR" sz="1400"/>
              <a:t>ΠΤΥΧΙΟΥΧΟΣ</a:t>
            </a:r>
          </a:p>
        </p:txBody>
      </p:sp>
      <p:sp>
        <p:nvSpPr>
          <p:cNvPr id="9223" name="Rectangle 9"/>
          <p:cNvSpPr>
            <a:spLocks noChangeArrowheads="1"/>
          </p:cNvSpPr>
          <p:nvPr/>
        </p:nvSpPr>
        <p:spPr bwMode="auto">
          <a:xfrm>
            <a:off x="2339975" y="4221163"/>
            <a:ext cx="1368425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l-GR" sz="1400"/>
              <a:t>ΜΕΤΑΓΡΑΦΕΝΤΑΣ</a:t>
            </a:r>
          </a:p>
        </p:txBody>
      </p:sp>
      <p:sp>
        <p:nvSpPr>
          <p:cNvPr id="9224" name="Rectangle 10"/>
          <p:cNvSpPr>
            <a:spLocks noChangeArrowheads="1"/>
          </p:cNvSpPr>
          <p:nvPr/>
        </p:nvSpPr>
        <p:spPr bwMode="auto">
          <a:xfrm>
            <a:off x="4284663" y="4221163"/>
            <a:ext cx="1511300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l-GR" sz="1400"/>
              <a:t>ΔΙΑΓΡΑΦΕΝΤΑΣ</a:t>
            </a:r>
          </a:p>
        </p:txBody>
      </p:sp>
      <p:cxnSp>
        <p:nvCxnSpPr>
          <p:cNvPr id="9225" name="AutoShape 11"/>
          <p:cNvCxnSpPr>
            <a:cxnSpLocks noChangeShapeType="1"/>
            <a:stCxn id="9219" idx="5"/>
            <a:endCxn id="9222" idx="0"/>
          </p:cNvCxnSpPr>
          <p:nvPr/>
        </p:nvCxnSpPr>
        <p:spPr bwMode="auto">
          <a:xfrm flipH="1">
            <a:off x="1296988" y="3238500"/>
            <a:ext cx="1522412" cy="9826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9226" name="AutoShape 12"/>
          <p:cNvCxnSpPr>
            <a:cxnSpLocks noChangeShapeType="1"/>
            <a:stCxn id="9219" idx="0"/>
            <a:endCxn id="9223" idx="0"/>
          </p:cNvCxnSpPr>
          <p:nvPr/>
        </p:nvCxnSpPr>
        <p:spPr bwMode="auto">
          <a:xfrm flipH="1">
            <a:off x="3024188" y="3695700"/>
            <a:ext cx="60325" cy="5254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9227" name="AutoShape 13"/>
          <p:cNvCxnSpPr>
            <a:cxnSpLocks noChangeShapeType="1"/>
            <a:stCxn id="9219" idx="1"/>
            <a:endCxn id="9224" idx="0"/>
          </p:cNvCxnSpPr>
          <p:nvPr/>
        </p:nvCxnSpPr>
        <p:spPr bwMode="auto">
          <a:xfrm>
            <a:off x="3348038" y="3238500"/>
            <a:ext cx="1692275" cy="9826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9228" name="Oval 14"/>
          <p:cNvSpPr>
            <a:spLocks noChangeArrowheads="1"/>
          </p:cNvSpPr>
          <p:nvPr/>
        </p:nvSpPr>
        <p:spPr bwMode="auto">
          <a:xfrm>
            <a:off x="179388" y="4797425"/>
            <a:ext cx="914400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l-GR" sz="1400"/>
              <a:t>ΑΡ_ΠΤΥΧ</a:t>
            </a:r>
          </a:p>
        </p:txBody>
      </p:sp>
      <p:sp>
        <p:nvSpPr>
          <p:cNvPr id="9229" name="Oval 15"/>
          <p:cNvSpPr>
            <a:spLocks noChangeArrowheads="1"/>
          </p:cNvSpPr>
          <p:nvPr/>
        </p:nvSpPr>
        <p:spPr bwMode="auto">
          <a:xfrm>
            <a:off x="900113" y="5373688"/>
            <a:ext cx="719137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l-GR" sz="1400"/>
              <a:t>ΕΞΑΜ</a:t>
            </a:r>
          </a:p>
        </p:txBody>
      </p:sp>
      <p:sp>
        <p:nvSpPr>
          <p:cNvPr id="9230" name="Oval 16"/>
          <p:cNvSpPr>
            <a:spLocks noChangeArrowheads="1"/>
          </p:cNvSpPr>
          <p:nvPr/>
        </p:nvSpPr>
        <p:spPr bwMode="auto">
          <a:xfrm>
            <a:off x="1476375" y="5013325"/>
            <a:ext cx="792163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l-GR" sz="1400"/>
              <a:t>ΒΑΘΜΟΣ</a:t>
            </a:r>
          </a:p>
        </p:txBody>
      </p:sp>
      <p:sp>
        <p:nvSpPr>
          <p:cNvPr id="9231" name="Oval 17"/>
          <p:cNvSpPr>
            <a:spLocks noChangeArrowheads="1"/>
          </p:cNvSpPr>
          <p:nvPr/>
        </p:nvSpPr>
        <p:spPr bwMode="auto">
          <a:xfrm>
            <a:off x="4787900" y="5300663"/>
            <a:ext cx="719138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l-GR" sz="1400"/>
              <a:t>ΕΞΑΜ</a:t>
            </a:r>
          </a:p>
        </p:txBody>
      </p:sp>
      <p:sp>
        <p:nvSpPr>
          <p:cNvPr id="9232" name="Oval 18"/>
          <p:cNvSpPr>
            <a:spLocks noChangeArrowheads="1"/>
          </p:cNvSpPr>
          <p:nvPr/>
        </p:nvSpPr>
        <p:spPr bwMode="auto">
          <a:xfrm>
            <a:off x="2268538" y="5300663"/>
            <a:ext cx="719137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l-GR" sz="1400"/>
              <a:t>ΕΞΑΜ</a:t>
            </a:r>
          </a:p>
        </p:txBody>
      </p:sp>
      <p:sp>
        <p:nvSpPr>
          <p:cNvPr id="9233" name="Oval 19"/>
          <p:cNvSpPr>
            <a:spLocks noChangeArrowheads="1"/>
          </p:cNvSpPr>
          <p:nvPr/>
        </p:nvSpPr>
        <p:spPr bwMode="auto">
          <a:xfrm>
            <a:off x="3348038" y="5300663"/>
            <a:ext cx="11525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l-GR" sz="1400"/>
              <a:t>ΤΕΙ_ΠΡΟΟΡ</a:t>
            </a:r>
          </a:p>
        </p:txBody>
      </p:sp>
      <p:cxnSp>
        <p:nvCxnSpPr>
          <p:cNvPr id="9234" name="AutoShape 20"/>
          <p:cNvCxnSpPr>
            <a:cxnSpLocks noChangeShapeType="1"/>
            <a:stCxn id="9222" idx="2"/>
          </p:cNvCxnSpPr>
          <p:nvPr/>
        </p:nvCxnSpPr>
        <p:spPr bwMode="auto">
          <a:xfrm flipH="1">
            <a:off x="611188" y="4652963"/>
            <a:ext cx="685800" cy="144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9235" name="AutoShape 21"/>
          <p:cNvCxnSpPr>
            <a:cxnSpLocks noChangeShapeType="1"/>
            <a:stCxn id="9222" idx="2"/>
            <a:endCxn id="9229" idx="0"/>
          </p:cNvCxnSpPr>
          <p:nvPr/>
        </p:nvCxnSpPr>
        <p:spPr bwMode="auto">
          <a:xfrm flipH="1">
            <a:off x="1260475" y="4652963"/>
            <a:ext cx="36513" cy="7207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9236" name="AutoShape 22"/>
          <p:cNvCxnSpPr>
            <a:cxnSpLocks noChangeShapeType="1"/>
            <a:stCxn id="9222" idx="2"/>
            <a:endCxn id="9230" idx="1"/>
          </p:cNvCxnSpPr>
          <p:nvPr/>
        </p:nvCxnSpPr>
        <p:spPr bwMode="auto">
          <a:xfrm>
            <a:off x="1296988" y="4652963"/>
            <a:ext cx="295275" cy="4238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9237" name="AutoShape 23"/>
          <p:cNvCxnSpPr>
            <a:cxnSpLocks noChangeShapeType="1"/>
            <a:stCxn id="9223" idx="2"/>
            <a:endCxn id="9232" idx="0"/>
          </p:cNvCxnSpPr>
          <p:nvPr/>
        </p:nvCxnSpPr>
        <p:spPr bwMode="auto">
          <a:xfrm flipH="1">
            <a:off x="2628900" y="4652963"/>
            <a:ext cx="395288" cy="647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9238" name="AutoShape 24"/>
          <p:cNvCxnSpPr>
            <a:cxnSpLocks noChangeShapeType="1"/>
            <a:stCxn id="9223" idx="2"/>
            <a:endCxn id="9233" idx="0"/>
          </p:cNvCxnSpPr>
          <p:nvPr/>
        </p:nvCxnSpPr>
        <p:spPr bwMode="auto">
          <a:xfrm>
            <a:off x="3024188" y="4652963"/>
            <a:ext cx="900112" cy="647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9239" name="AutoShape 25"/>
          <p:cNvCxnSpPr>
            <a:cxnSpLocks noChangeShapeType="1"/>
            <a:stCxn id="9231" idx="0"/>
            <a:endCxn id="9224" idx="2"/>
          </p:cNvCxnSpPr>
          <p:nvPr/>
        </p:nvCxnSpPr>
        <p:spPr bwMode="auto">
          <a:xfrm flipH="1" flipV="1">
            <a:off x="5040313" y="4652963"/>
            <a:ext cx="107950" cy="647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9241" name="Text Box 27"/>
          <p:cNvSpPr txBox="1">
            <a:spLocks noChangeArrowheads="1"/>
          </p:cNvSpPr>
          <p:nvPr/>
        </p:nvSpPr>
        <p:spPr bwMode="auto">
          <a:xfrm>
            <a:off x="6156325" y="6524625"/>
            <a:ext cx="2592388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 sz="800">
                <a:solidFill>
                  <a:schemeClr val="hlink"/>
                </a:solidFill>
              </a:rPr>
              <a:t>ΧΑΤΖΑΚΗΣ ΗΛΙΑΣ</a:t>
            </a:r>
            <a:r>
              <a:rPr lang="en-US" sz="800">
                <a:solidFill>
                  <a:schemeClr val="hlink"/>
                </a:solidFill>
              </a:rPr>
              <a:t> </a:t>
            </a:r>
            <a:r>
              <a:rPr lang="el-GR" sz="800">
                <a:solidFill>
                  <a:schemeClr val="hlink"/>
                </a:solidFill>
              </a:rPr>
              <a:t>ΤΕΙ ΚΡΗΤΗΣ 2009</a:t>
            </a:r>
            <a:endParaRPr lang="el-GR">
              <a:solidFill>
                <a:schemeClr val="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60350"/>
            <a:ext cx="7772400" cy="442913"/>
          </a:xfrm>
        </p:spPr>
        <p:txBody>
          <a:bodyPr/>
          <a:lstStyle/>
          <a:p>
            <a:pPr algn="l" eaLnBrk="1" hangingPunct="1"/>
            <a:r>
              <a:rPr lang="el-GR" sz="4000" dirty="0" smtClean="0"/>
              <a:t> </a:t>
            </a:r>
            <a:endParaRPr lang="el-GR" sz="2000" u="sng" dirty="0" smtClean="0"/>
          </a:p>
        </p:txBody>
      </p:sp>
      <p:sp>
        <p:nvSpPr>
          <p:cNvPr id="10245" name="Rectangle 6"/>
          <p:cNvSpPr>
            <a:spLocks noChangeArrowheads="1"/>
          </p:cNvSpPr>
          <p:nvPr/>
        </p:nvSpPr>
        <p:spPr bwMode="auto">
          <a:xfrm>
            <a:off x="251520" y="3861048"/>
            <a:ext cx="5256212" cy="360363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l-GR" sz="2000" dirty="0"/>
              <a:t>ΜΕΤΑΓΡΑΦΕΝΤΑΣ(ΑΜ,ΕΞΑΜ,ΤΕΙ_ΠΡΟΟΡ)</a:t>
            </a:r>
          </a:p>
        </p:txBody>
      </p:sp>
      <p:sp>
        <p:nvSpPr>
          <p:cNvPr id="10246" name="Rectangle 7"/>
          <p:cNvSpPr>
            <a:spLocks noChangeArrowheads="1"/>
          </p:cNvSpPr>
          <p:nvPr/>
        </p:nvSpPr>
        <p:spPr bwMode="auto">
          <a:xfrm>
            <a:off x="611560" y="4869160"/>
            <a:ext cx="3095625" cy="360363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l-GR" sz="2000" dirty="0"/>
              <a:t>ΔΙΑΓΡΑΦΕΝΤΑΣ(</a:t>
            </a:r>
            <a:r>
              <a:rPr lang="el-GR" sz="2000" u="sng" dirty="0"/>
              <a:t>ΑΜ</a:t>
            </a:r>
            <a:r>
              <a:rPr lang="el-GR" sz="2000" dirty="0"/>
              <a:t>,ΕΞΑΜ)</a:t>
            </a:r>
          </a:p>
        </p:txBody>
      </p:sp>
      <p:sp>
        <p:nvSpPr>
          <p:cNvPr id="10252" name="Text Box 20"/>
          <p:cNvSpPr txBox="1">
            <a:spLocks noChangeArrowheads="1"/>
          </p:cNvSpPr>
          <p:nvPr/>
        </p:nvSpPr>
        <p:spPr bwMode="auto">
          <a:xfrm>
            <a:off x="6156325" y="6524625"/>
            <a:ext cx="2592388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 sz="800">
                <a:solidFill>
                  <a:schemeClr val="hlink"/>
                </a:solidFill>
              </a:rPr>
              <a:t>ΧΑΤΖΑΚΗΣ ΗΛΙΑΣ</a:t>
            </a:r>
            <a:r>
              <a:rPr lang="en-US" sz="800">
                <a:solidFill>
                  <a:schemeClr val="hlink"/>
                </a:solidFill>
              </a:rPr>
              <a:t> </a:t>
            </a:r>
            <a:r>
              <a:rPr lang="el-GR" sz="800">
                <a:solidFill>
                  <a:schemeClr val="hlink"/>
                </a:solidFill>
              </a:rPr>
              <a:t>ΤΕΙ ΚΡΗΤΗΣ 2009</a:t>
            </a:r>
            <a:endParaRPr lang="el-GR">
              <a:solidFill>
                <a:schemeClr val="hlink"/>
              </a:solidFill>
            </a:endParaRPr>
          </a:p>
        </p:txBody>
      </p:sp>
      <p:sp>
        <p:nvSpPr>
          <p:cNvPr id="10254" name="Line 23"/>
          <p:cNvSpPr>
            <a:spLocks noChangeShapeType="1"/>
          </p:cNvSpPr>
          <p:nvPr/>
        </p:nvSpPr>
        <p:spPr bwMode="auto">
          <a:xfrm>
            <a:off x="1908175" y="1268413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10255" name="Line 24"/>
          <p:cNvSpPr>
            <a:spLocks noChangeShapeType="1"/>
          </p:cNvSpPr>
          <p:nvPr/>
        </p:nvSpPr>
        <p:spPr bwMode="auto">
          <a:xfrm>
            <a:off x="2123728" y="2780928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10256" name="Line 25"/>
          <p:cNvSpPr>
            <a:spLocks noChangeShapeType="1"/>
          </p:cNvSpPr>
          <p:nvPr/>
        </p:nvSpPr>
        <p:spPr bwMode="auto">
          <a:xfrm>
            <a:off x="2555776" y="4149080"/>
            <a:ext cx="358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grpSp>
        <p:nvGrpSpPr>
          <p:cNvPr id="66" name="65 - Ομάδα"/>
          <p:cNvGrpSpPr/>
          <p:nvPr/>
        </p:nvGrpSpPr>
        <p:grpSpPr>
          <a:xfrm>
            <a:off x="179512" y="908720"/>
            <a:ext cx="8713663" cy="4608512"/>
            <a:chOff x="179512" y="908720"/>
            <a:chExt cx="8713663" cy="4608512"/>
          </a:xfrm>
        </p:grpSpPr>
        <p:sp>
          <p:nvSpPr>
            <p:cNvPr id="10243" name="Rectangle 4"/>
            <p:cNvSpPr>
              <a:spLocks noChangeArrowheads="1"/>
            </p:cNvSpPr>
            <p:nvPr/>
          </p:nvSpPr>
          <p:spPr bwMode="auto">
            <a:xfrm>
              <a:off x="179512" y="908720"/>
              <a:ext cx="8713663" cy="432719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l-GR" sz="2000" dirty="0"/>
                <a:t>ΣΠΟΥΔΑΣΤΗΣ(ΑΜ,ΕΠΩΝ,ΟΝΟΜ,ΤΗΛΕΦ,ΟΔΟΣ,ΑΡΙΘ,ΠΟΛΗ,ΤΚ,ΕΞΑΜ_ΕΙΣ)</a:t>
              </a:r>
            </a:p>
          </p:txBody>
        </p:sp>
        <p:sp>
          <p:nvSpPr>
            <p:cNvPr id="10244" name="Rectangle 5"/>
            <p:cNvSpPr>
              <a:spLocks noChangeArrowheads="1"/>
            </p:cNvSpPr>
            <p:nvPr/>
          </p:nvSpPr>
          <p:spPr bwMode="auto">
            <a:xfrm>
              <a:off x="323528" y="2492896"/>
              <a:ext cx="5400675" cy="360363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l-GR" sz="2000" dirty="0"/>
                <a:t>ΠΤΥΧΙΟΥΧΟΣ(ΑΜ,ΑΡ_ΠΤΥΧ,ΕΞΑΜ,ΒΑΘΜΟΣ)</a:t>
              </a:r>
            </a:p>
          </p:txBody>
        </p:sp>
        <p:cxnSp>
          <p:nvCxnSpPr>
            <p:cNvPr id="21" name="20 - Ευθύγραμμο βέλος σύνδεσης"/>
            <p:cNvCxnSpPr/>
            <p:nvPr/>
          </p:nvCxnSpPr>
          <p:spPr>
            <a:xfrm flipH="1" flipV="1">
              <a:off x="2051720" y="1340768"/>
              <a:ext cx="144016" cy="115212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22 - Γωνιακή σύνδεση"/>
            <p:cNvCxnSpPr/>
            <p:nvPr/>
          </p:nvCxnSpPr>
          <p:spPr>
            <a:xfrm rot="5400000">
              <a:off x="-612576" y="2780928"/>
              <a:ext cx="3528392" cy="1944216"/>
            </a:xfrm>
            <a:prstGeom prst="bentConnector3">
              <a:avLst>
                <a:gd name="adj1" fmla="val 329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55 - Γωνιακή σύνδεση"/>
            <p:cNvCxnSpPr/>
            <p:nvPr/>
          </p:nvCxnSpPr>
          <p:spPr>
            <a:xfrm rot="10800000">
              <a:off x="179512" y="3501008"/>
              <a:ext cx="2520280" cy="288032"/>
            </a:xfrm>
            <a:prstGeom prst="bentConnector3">
              <a:avLst>
                <a:gd name="adj1" fmla="val 1121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1" name="60 - Γωνιακή σύνδεση"/>
          <p:cNvCxnSpPr/>
          <p:nvPr/>
        </p:nvCxnSpPr>
        <p:spPr>
          <a:xfrm rot="10800000" flipV="1">
            <a:off x="179512" y="5229200"/>
            <a:ext cx="2592288" cy="216024"/>
          </a:xfrm>
          <a:prstGeom prst="bentConnector3">
            <a:avLst>
              <a:gd name="adj1" fmla="val 100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Line 25"/>
          <p:cNvSpPr>
            <a:spLocks noChangeShapeType="1"/>
          </p:cNvSpPr>
          <p:nvPr/>
        </p:nvSpPr>
        <p:spPr bwMode="auto">
          <a:xfrm>
            <a:off x="2123728" y="2780928"/>
            <a:ext cx="358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68" name="Line 25"/>
          <p:cNvSpPr>
            <a:spLocks noChangeShapeType="1"/>
          </p:cNvSpPr>
          <p:nvPr/>
        </p:nvSpPr>
        <p:spPr bwMode="auto">
          <a:xfrm>
            <a:off x="1835696" y="1268760"/>
            <a:ext cx="36004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6013" y="188913"/>
            <a:ext cx="4600575" cy="2109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9" name="AutoShape 5"/>
          <p:cNvSpPr>
            <a:spLocks noChangeArrowheads="1"/>
          </p:cNvSpPr>
          <p:nvPr/>
        </p:nvSpPr>
        <p:spPr bwMode="auto">
          <a:xfrm rot="10800000">
            <a:off x="2555875" y="2781300"/>
            <a:ext cx="1057275" cy="914400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r>
              <a:rPr lang="en-US" dirty="0"/>
              <a:t>ISA</a:t>
            </a:r>
            <a:endParaRPr lang="el-GR" dirty="0"/>
          </a:p>
        </p:txBody>
      </p:sp>
      <p:cxnSp>
        <p:nvCxnSpPr>
          <p:cNvPr id="9220" name="AutoShape 6"/>
          <p:cNvCxnSpPr>
            <a:cxnSpLocks noChangeShapeType="1"/>
            <a:endCxn id="9219" idx="3"/>
          </p:cNvCxnSpPr>
          <p:nvPr/>
        </p:nvCxnSpPr>
        <p:spPr bwMode="auto">
          <a:xfrm>
            <a:off x="3054350" y="2060575"/>
            <a:ext cx="30163" cy="720725"/>
          </a:xfrm>
          <a:prstGeom prst="straightConnector1">
            <a:avLst/>
          </a:prstGeom>
          <a:noFill/>
          <a:ln w="9525" cmpd="dbl">
            <a:solidFill>
              <a:schemeClr val="tx1"/>
            </a:solidFill>
            <a:round/>
            <a:headEnd/>
            <a:tailEnd/>
          </a:ln>
        </p:spPr>
      </p:cxnSp>
      <p:sp>
        <p:nvSpPr>
          <p:cNvPr id="9221" name="Line 7"/>
          <p:cNvSpPr>
            <a:spLocks noChangeShapeType="1"/>
          </p:cNvSpPr>
          <p:nvPr/>
        </p:nvSpPr>
        <p:spPr bwMode="auto">
          <a:xfrm>
            <a:off x="1258888" y="1125538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9222" name="Rectangle 8"/>
          <p:cNvSpPr>
            <a:spLocks noChangeArrowheads="1"/>
          </p:cNvSpPr>
          <p:nvPr/>
        </p:nvSpPr>
        <p:spPr bwMode="auto">
          <a:xfrm>
            <a:off x="684213" y="4221163"/>
            <a:ext cx="1223962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l-GR" sz="1400"/>
              <a:t>ΠΤΥΧΙΟΥΧΟΣ</a:t>
            </a:r>
          </a:p>
        </p:txBody>
      </p:sp>
      <p:sp>
        <p:nvSpPr>
          <p:cNvPr id="9223" name="Rectangle 9"/>
          <p:cNvSpPr>
            <a:spLocks noChangeArrowheads="1"/>
          </p:cNvSpPr>
          <p:nvPr/>
        </p:nvSpPr>
        <p:spPr bwMode="auto">
          <a:xfrm>
            <a:off x="2339975" y="4221163"/>
            <a:ext cx="1368425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l-GR" sz="1400"/>
              <a:t>ΜΕΤΑΓΡΑΦΕΝΤΑΣ</a:t>
            </a:r>
          </a:p>
        </p:txBody>
      </p:sp>
      <p:sp>
        <p:nvSpPr>
          <p:cNvPr id="9224" name="Rectangle 10"/>
          <p:cNvSpPr>
            <a:spLocks noChangeArrowheads="1"/>
          </p:cNvSpPr>
          <p:nvPr/>
        </p:nvSpPr>
        <p:spPr bwMode="auto">
          <a:xfrm>
            <a:off x="4284663" y="4221163"/>
            <a:ext cx="1511300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l-GR" sz="1400"/>
              <a:t>ΔΙΑΓΡΑΦΕΝΤΑΣ</a:t>
            </a:r>
          </a:p>
        </p:txBody>
      </p:sp>
      <p:cxnSp>
        <p:nvCxnSpPr>
          <p:cNvPr id="9225" name="AutoShape 11"/>
          <p:cNvCxnSpPr>
            <a:cxnSpLocks noChangeShapeType="1"/>
            <a:stCxn id="9219" idx="5"/>
            <a:endCxn id="9222" idx="0"/>
          </p:cNvCxnSpPr>
          <p:nvPr/>
        </p:nvCxnSpPr>
        <p:spPr bwMode="auto">
          <a:xfrm flipH="1">
            <a:off x="1296988" y="3238500"/>
            <a:ext cx="1522412" cy="9826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9226" name="AutoShape 12"/>
          <p:cNvCxnSpPr>
            <a:cxnSpLocks noChangeShapeType="1"/>
            <a:stCxn id="9219" idx="0"/>
            <a:endCxn id="9223" idx="0"/>
          </p:cNvCxnSpPr>
          <p:nvPr/>
        </p:nvCxnSpPr>
        <p:spPr bwMode="auto">
          <a:xfrm flipH="1">
            <a:off x="3024188" y="3695700"/>
            <a:ext cx="60325" cy="5254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9227" name="AutoShape 13"/>
          <p:cNvCxnSpPr>
            <a:cxnSpLocks noChangeShapeType="1"/>
            <a:stCxn id="9219" idx="1"/>
            <a:endCxn id="9224" idx="0"/>
          </p:cNvCxnSpPr>
          <p:nvPr/>
        </p:nvCxnSpPr>
        <p:spPr bwMode="auto">
          <a:xfrm>
            <a:off x="3348038" y="3238500"/>
            <a:ext cx="1692275" cy="9826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9228" name="Oval 14"/>
          <p:cNvSpPr>
            <a:spLocks noChangeArrowheads="1"/>
          </p:cNvSpPr>
          <p:nvPr/>
        </p:nvSpPr>
        <p:spPr bwMode="auto">
          <a:xfrm>
            <a:off x="179388" y="4797425"/>
            <a:ext cx="914400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l-GR" sz="1400"/>
              <a:t>ΑΡ_ΠΤΥΧ</a:t>
            </a:r>
          </a:p>
        </p:txBody>
      </p:sp>
      <p:sp>
        <p:nvSpPr>
          <p:cNvPr id="9229" name="Oval 15"/>
          <p:cNvSpPr>
            <a:spLocks noChangeArrowheads="1"/>
          </p:cNvSpPr>
          <p:nvPr/>
        </p:nvSpPr>
        <p:spPr bwMode="auto">
          <a:xfrm>
            <a:off x="900113" y="5373688"/>
            <a:ext cx="719137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l-GR" sz="1400"/>
              <a:t>ΕΞΑΜ</a:t>
            </a:r>
          </a:p>
        </p:txBody>
      </p:sp>
      <p:sp>
        <p:nvSpPr>
          <p:cNvPr id="9230" name="Oval 16"/>
          <p:cNvSpPr>
            <a:spLocks noChangeArrowheads="1"/>
          </p:cNvSpPr>
          <p:nvPr/>
        </p:nvSpPr>
        <p:spPr bwMode="auto">
          <a:xfrm>
            <a:off x="1476375" y="5013325"/>
            <a:ext cx="792163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l-GR" sz="1400"/>
              <a:t>ΒΑΘΜΟΣ</a:t>
            </a:r>
          </a:p>
        </p:txBody>
      </p:sp>
      <p:sp>
        <p:nvSpPr>
          <p:cNvPr id="9231" name="Oval 17"/>
          <p:cNvSpPr>
            <a:spLocks noChangeArrowheads="1"/>
          </p:cNvSpPr>
          <p:nvPr/>
        </p:nvSpPr>
        <p:spPr bwMode="auto">
          <a:xfrm>
            <a:off x="4787900" y="5300663"/>
            <a:ext cx="719138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l-GR" sz="1400"/>
              <a:t>ΕΞΑΜ</a:t>
            </a:r>
          </a:p>
        </p:txBody>
      </p:sp>
      <p:sp>
        <p:nvSpPr>
          <p:cNvPr id="9232" name="Oval 18"/>
          <p:cNvSpPr>
            <a:spLocks noChangeArrowheads="1"/>
          </p:cNvSpPr>
          <p:nvPr/>
        </p:nvSpPr>
        <p:spPr bwMode="auto">
          <a:xfrm>
            <a:off x="2268538" y="5300663"/>
            <a:ext cx="719137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l-GR" sz="1400"/>
              <a:t>ΕΞΑΜ</a:t>
            </a:r>
          </a:p>
        </p:txBody>
      </p:sp>
      <p:sp>
        <p:nvSpPr>
          <p:cNvPr id="9233" name="Oval 19"/>
          <p:cNvSpPr>
            <a:spLocks noChangeArrowheads="1"/>
          </p:cNvSpPr>
          <p:nvPr/>
        </p:nvSpPr>
        <p:spPr bwMode="auto">
          <a:xfrm>
            <a:off x="3348038" y="5300663"/>
            <a:ext cx="11525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l-GR" sz="1400"/>
              <a:t>ΤΕΙ_ΠΡΟΟΡ</a:t>
            </a:r>
          </a:p>
        </p:txBody>
      </p:sp>
      <p:cxnSp>
        <p:nvCxnSpPr>
          <p:cNvPr id="9234" name="AutoShape 20"/>
          <p:cNvCxnSpPr>
            <a:cxnSpLocks noChangeShapeType="1"/>
            <a:stCxn id="9222" idx="2"/>
          </p:cNvCxnSpPr>
          <p:nvPr/>
        </p:nvCxnSpPr>
        <p:spPr bwMode="auto">
          <a:xfrm flipH="1">
            <a:off x="611188" y="4652963"/>
            <a:ext cx="685800" cy="144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9235" name="AutoShape 21"/>
          <p:cNvCxnSpPr>
            <a:cxnSpLocks noChangeShapeType="1"/>
            <a:stCxn id="9222" idx="2"/>
            <a:endCxn id="9229" idx="0"/>
          </p:cNvCxnSpPr>
          <p:nvPr/>
        </p:nvCxnSpPr>
        <p:spPr bwMode="auto">
          <a:xfrm flipH="1">
            <a:off x="1260475" y="4652963"/>
            <a:ext cx="36513" cy="7207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9236" name="AutoShape 22"/>
          <p:cNvCxnSpPr>
            <a:cxnSpLocks noChangeShapeType="1"/>
            <a:stCxn id="9222" idx="2"/>
            <a:endCxn id="9230" idx="1"/>
          </p:cNvCxnSpPr>
          <p:nvPr/>
        </p:nvCxnSpPr>
        <p:spPr bwMode="auto">
          <a:xfrm>
            <a:off x="1296988" y="4652963"/>
            <a:ext cx="295275" cy="4238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9237" name="AutoShape 23"/>
          <p:cNvCxnSpPr>
            <a:cxnSpLocks noChangeShapeType="1"/>
            <a:stCxn id="9223" idx="2"/>
            <a:endCxn id="9232" idx="0"/>
          </p:cNvCxnSpPr>
          <p:nvPr/>
        </p:nvCxnSpPr>
        <p:spPr bwMode="auto">
          <a:xfrm flipH="1">
            <a:off x="2628900" y="4652963"/>
            <a:ext cx="395288" cy="647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9238" name="AutoShape 24"/>
          <p:cNvCxnSpPr>
            <a:cxnSpLocks noChangeShapeType="1"/>
            <a:stCxn id="9223" idx="2"/>
            <a:endCxn id="9233" idx="0"/>
          </p:cNvCxnSpPr>
          <p:nvPr/>
        </p:nvCxnSpPr>
        <p:spPr bwMode="auto">
          <a:xfrm>
            <a:off x="3024188" y="4652963"/>
            <a:ext cx="900112" cy="647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9239" name="AutoShape 25"/>
          <p:cNvCxnSpPr>
            <a:cxnSpLocks noChangeShapeType="1"/>
            <a:stCxn id="9231" idx="0"/>
            <a:endCxn id="9224" idx="2"/>
          </p:cNvCxnSpPr>
          <p:nvPr/>
        </p:nvCxnSpPr>
        <p:spPr bwMode="auto">
          <a:xfrm flipH="1" flipV="1">
            <a:off x="5040313" y="4652963"/>
            <a:ext cx="107950" cy="647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9241" name="Text Box 27"/>
          <p:cNvSpPr txBox="1">
            <a:spLocks noChangeArrowheads="1"/>
          </p:cNvSpPr>
          <p:nvPr/>
        </p:nvSpPr>
        <p:spPr bwMode="auto">
          <a:xfrm>
            <a:off x="6156325" y="6524625"/>
            <a:ext cx="2592388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 sz="800">
                <a:solidFill>
                  <a:schemeClr val="hlink"/>
                </a:solidFill>
              </a:rPr>
              <a:t>ΧΑΤΖΑΚΗΣ ΗΛΙΑΣ</a:t>
            </a:r>
            <a:r>
              <a:rPr lang="en-US" sz="800">
                <a:solidFill>
                  <a:schemeClr val="hlink"/>
                </a:solidFill>
              </a:rPr>
              <a:t> </a:t>
            </a:r>
            <a:r>
              <a:rPr lang="el-GR" sz="800">
                <a:solidFill>
                  <a:schemeClr val="hlink"/>
                </a:solidFill>
              </a:rPr>
              <a:t>ΤΕΙ ΚΡΗΤΗΣ 2009</a:t>
            </a:r>
            <a:endParaRPr lang="el-GR">
              <a:solidFill>
                <a:schemeClr val="hlink"/>
              </a:solidFill>
            </a:endParaRPr>
          </a:p>
        </p:txBody>
      </p:sp>
      <p:cxnSp>
        <p:nvCxnSpPr>
          <p:cNvPr id="25" name="AutoShape 13"/>
          <p:cNvCxnSpPr>
            <a:cxnSpLocks noChangeShapeType="1"/>
            <a:stCxn id="9219" idx="1"/>
            <a:endCxn id="29" idx="0"/>
          </p:cNvCxnSpPr>
          <p:nvPr/>
        </p:nvCxnSpPr>
        <p:spPr bwMode="auto">
          <a:xfrm>
            <a:off x="3348831" y="3238500"/>
            <a:ext cx="3418979" cy="91058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6" name="AutoShape 6"/>
          <p:cNvCxnSpPr>
            <a:cxnSpLocks noChangeShapeType="1"/>
          </p:cNvCxnSpPr>
          <p:nvPr/>
        </p:nvCxnSpPr>
        <p:spPr bwMode="auto">
          <a:xfrm>
            <a:off x="3131840" y="2060848"/>
            <a:ext cx="30163" cy="720725"/>
          </a:xfrm>
          <a:prstGeom prst="straightConnector1">
            <a:avLst/>
          </a:prstGeom>
          <a:noFill/>
          <a:ln w="9525" cmpd="dbl">
            <a:solidFill>
              <a:schemeClr val="tx1"/>
            </a:solidFill>
            <a:round/>
            <a:headEnd/>
            <a:tailEnd/>
          </a:ln>
        </p:spPr>
      </p:cxnSp>
      <p:sp>
        <p:nvSpPr>
          <p:cNvPr id="29" name="Rectangle 10"/>
          <p:cNvSpPr>
            <a:spLocks noChangeArrowheads="1"/>
          </p:cNvSpPr>
          <p:nvPr/>
        </p:nvSpPr>
        <p:spPr bwMode="auto">
          <a:xfrm>
            <a:off x="6012160" y="4149080"/>
            <a:ext cx="1511300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l-GR" sz="1400" dirty="0" smtClean="0"/>
              <a:t>ΕΝΕΡΓΟΣ</a:t>
            </a:r>
            <a:endParaRPr lang="el-G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8" name="Rectangle 16"/>
          <p:cNvSpPr>
            <a:spLocks noChangeArrowheads="1"/>
          </p:cNvSpPr>
          <p:nvPr/>
        </p:nvSpPr>
        <p:spPr bwMode="auto">
          <a:xfrm>
            <a:off x="179512" y="332656"/>
            <a:ext cx="8713788" cy="360362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l-GR" sz="2000" dirty="0" smtClean="0"/>
              <a:t>ΕΝΡΓ_ΣΠΟΥΔ(</a:t>
            </a:r>
            <a:r>
              <a:rPr lang="el-GR" sz="2000" u="sng" dirty="0" smtClean="0"/>
              <a:t>ΑΜ</a:t>
            </a:r>
            <a:r>
              <a:rPr lang="el-GR" sz="2000" dirty="0" smtClean="0"/>
              <a:t>,ΕΠΩΝ,ΟΝΟΜ,ΤΗΛΕΦ,ΟΔΟΣ,ΑΡΙΘ,ΠΟΛΗ,ΤΚ,ΕΞΑΜ_ΕΙΣ</a:t>
            </a:r>
            <a:r>
              <a:rPr lang="el-GR" sz="2000" dirty="0"/>
              <a:t>)</a:t>
            </a:r>
          </a:p>
        </p:txBody>
      </p:sp>
      <p:sp>
        <p:nvSpPr>
          <p:cNvPr id="10249" name="Rectangle 17"/>
          <p:cNvSpPr>
            <a:spLocks noChangeArrowheads="1"/>
          </p:cNvSpPr>
          <p:nvPr/>
        </p:nvSpPr>
        <p:spPr bwMode="auto">
          <a:xfrm>
            <a:off x="0" y="1268760"/>
            <a:ext cx="8642350" cy="360362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l-GR" sz="1400" dirty="0"/>
              <a:t>ΠΤΥΧΙΟΥΧΟΣ(</a:t>
            </a:r>
            <a:r>
              <a:rPr lang="el-GR" sz="1400" u="sng" dirty="0"/>
              <a:t>ΑΜ</a:t>
            </a:r>
            <a:r>
              <a:rPr lang="el-GR" sz="1400" dirty="0"/>
              <a:t>, ΕΠΩΝ,ΟΝΟΜ,ΤΗΛΕΦ,ΟΔΟΣ,ΑΡΙΘ,ΠΟΛΗ,ΤΚ,ΕΞΑΜ_ΕΙΣ,ΑΡ_ΠΤΥΧ,ΕΞΑΜ,ΒΑΘΜΟΣ)</a:t>
            </a:r>
          </a:p>
        </p:txBody>
      </p:sp>
      <p:sp>
        <p:nvSpPr>
          <p:cNvPr id="10250" name="Rectangle 18"/>
          <p:cNvSpPr>
            <a:spLocks noChangeArrowheads="1"/>
          </p:cNvSpPr>
          <p:nvPr/>
        </p:nvSpPr>
        <p:spPr bwMode="auto">
          <a:xfrm>
            <a:off x="179512" y="2492896"/>
            <a:ext cx="8496300" cy="217487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l-GR" sz="1400" dirty="0"/>
              <a:t>ΜΕΤΑΓΡΑΦΕΝΤΑΣ(</a:t>
            </a:r>
            <a:r>
              <a:rPr lang="el-GR" sz="1400" u="sng" dirty="0"/>
              <a:t>ΑΜ</a:t>
            </a:r>
            <a:r>
              <a:rPr lang="el-GR" sz="1400" dirty="0"/>
              <a:t>, ΕΠΩΝ,ΟΝΟΜ,ΤΗΛΕΦ,ΟΔΟΣ,ΑΡΙΘ,ΠΟΛΗ,ΤΚ,ΕΞΑΜ_ΕΙΣ,ΕΞΑΜ_ΜΕΤ,ΤΕΙ_ΠΡΟΟΡ)</a:t>
            </a:r>
          </a:p>
        </p:txBody>
      </p:sp>
      <p:sp>
        <p:nvSpPr>
          <p:cNvPr id="10251" name="Rectangle 19"/>
          <p:cNvSpPr>
            <a:spLocks noChangeArrowheads="1"/>
          </p:cNvSpPr>
          <p:nvPr/>
        </p:nvSpPr>
        <p:spPr bwMode="auto">
          <a:xfrm>
            <a:off x="179512" y="3861048"/>
            <a:ext cx="8713788" cy="360362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l-GR" sz="1600" dirty="0"/>
              <a:t>ΔΙΑΓΡΑΦΕΝΤΑΣ(ΑΜ, ΕΠΩΝ,ΟΝΟΜ,ΤΗΛΕΦ,ΟΔΟΣ,ΑΡΙΘ,ΠΟΛΗ,ΤΚ,ΕΞΑΜ_ΕΙΣ,ΕΞΑΜ_ΔΙΑΓ)</a:t>
            </a:r>
          </a:p>
        </p:txBody>
      </p:sp>
      <p:sp>
        <p:nvSpPr>
          <p:cNvPr id="10252" name="Text Box 20"/>
          <p:cNvSpPr txBox="1">
            <a:spLocks noChangeArrowheads="1"/>
          </p:cNvSpPr>
          <p:nvPr/>
        </p:nvSpPr>
        <p:spPr bwMode="auto">
          <a:xfrm>
            <a:off x="6156325" y="6524625"/>
            <a:ext cx="2592388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 sz="800">
                <a:solidFill>
                  <a:schemeClr val="hlink"/>
                </a:solidFill>
              </a:rPr>
              <a:t>ΧΑΤΖΑΚΗΣ ΗΛΙΑΣ</a:t>
            </a:r>
            <a:r>
              <a:rPr lang="en-US" sz="800">
                <a:solidFill>
                  <a:schemeClr val="hlink"/>
                </a:solidFill>
              </a:rPr>
              <a:t> </a:t>
            </a:r>
            <a:r>
              <a:rPr lang="el-GR" sz="800">
                <a:solidFill>
                  <a:schemeClr val="hlink"/>
                </a:solidFill>
              </a:rPr>
              <a:t>ΤΕΙ ΚΡΗΤΗΣ 2009</a:t>
            </a:r>
            <a:endParaRPr lang="el-GR">
              <a:solidFill>
                <a:schemeClr val="hlink"/>
              </a:solidFill>
            </a:endParaRPr>
          </a:p>
        </p:txBody>
      </p:sp>
      <p:sp>
        <p:nvSpPr>
          <p:cNvPr id="10258" name="Line 27"/>
          <p:cNvSpPr>
            <a:spLocks noChangeShapeType="1"/>
          </p:cNvSpPr>
          <p:nvPr/>
        </p:nvSpPr>
        <p:spPr bwMode="auto">
          <a:xfrm>
            <a:off x="1835696" y="4149080"/>
            <a:ext cx="287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260648"/>
            <a:ext cx="7772400" cy="576064"/>
          </a:xfrm>
        </p:spPr>
        <p:txBody>
          <a:bodyPr/>
          <a:lstStyle/>
          <a:p>
            <a:r>
              <a:rPr lang="el-GR" sz="2800" b="1" dirty="0" smtClean="0"/>
              <a:t>Από την εννοιολογική στην Λογική Σχεδίαση</a:t>
            </a:r>
            <a:endParaRPr lang="el-GR" sz="28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85800" y="908720"/>
            <a:ext cx="7772400" cy="5187280"/>
          </a:xfrm>
        </p:spPr>
        <p:txBody>
          <a:bodyPr/>
          <a:lstStyle/>
          <a:p>
            <a:pPr marL="0" indent="0">
              <a:buNone/>
            </a:pPr>
            <a:r>
              <a:rPr lang="el-GR" sz="2400" dirty="0" smtClean="0"/>
              <a:t>Σε αυτή την ενότητα με την μετατροπή του ΔΟΣ σε σχεσιακό σχήμα. Οι σχέσεις ορίζονται  με την χρήση   κανόνων που αποσκοπούν στα παρακάτω :</a:t>
            </a:r>
          </a:p>
          <a:p>
            <a:pPr lvl="0"/>
            <a:r>
              <a:rPr lang="el-GR" sz="2400" dirty="0" smtClean="0"/>
              <a:t>Στην ελαχιστοποίηση του αριθμού των σχέσεων που παράγονται</a:t>
            </a:r>
          </a:p>
          <a:p>
            <a:pPr lvl="0"/>
            <a:r>
              <a:rPr lang="el-GR" sz="2400" dirty="0" smtClean="0"/>
              <a:t>Στην μείωση της ύπαρξης των  τιμών </a:t>
            </a:r>
            <a:r>
              <a:rPr lang="en-US" sz="2400" dirty="0" smtClean="0"/>
              <a:t>NULL</a:t>
            </a:r>
            <a:endParaRPr lang="el-GR" sz="2400" dirty="0" smtClean="0"/>
          </a:p>
          <a:p>
            <a:pPr lvl="0"/>
            <a:r>
              <a:rPr lang="el-GR" sz="2400" dirty="0" smtClean="0"/>
              <a:t>Στην παραγωγή ενός κατανοητού σχεσιακού σχήματος</a:t>
            </a:r>
          </a:p>
          <a:p>
            <a:pPr lvl="0"/>
            <a:r>
              <a:rPr lang="el-GR" sz="2400" dirty="0" smtClean="0"/>
              <a:t>Στην εύκολη ενσωμάτωση δυνητικών αλλαγών του εννοιολογικού σχήματος στο σχεσιακό σχήμα.</a:t>
            </a:r>
          </a:p>
          <a:p>
            <a:pPr marL="0" lvl="0" indent="0">
              <a:buNone/>
            </a:pPr>
            <a:r>
              <a:rPr lang="el-GR" sz="2000" i="1" dirty="0" smtClean="0"/>
              <a:t>Η ελαχιστοποίηση του αριθμού των σχέσεων αποσκοπεί στην μείωση του χρόνου επεξεργασίας των ερωτημάτων. Βέβαια από την εν λόγω μείωση  ενδέχεται να προκύψουν  περισσότερες τιμές </a:t>
            </a:r>
            <a:r>
              <a:rPr lang="en-US" sz="2000" i="1" dirty="0" smtClean="0"/>
              <a:t>NULL</a:t>
            </a:r>
            <a:r>
              <a:rPr lang="el-GR" sz="2000" i="1" dirty="0" smtClean="0"/>
              <a:t>. Π.χ. Κάποιοι σπουδαστές στεγάζονται σε δωμάτια της εστίας.</a:t>
            </a:r>
            <a:endParaRPr lang="el-GR" sz="2000" dirty="0" smtClean="0"/>
          </a:p>
          <a:p>
            <a:pPr lvl="0"/>
            <a:endParaRPr lang="el-G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FFFFCC">
                <a:tint val="45000"/>
                <a:satMod val="400000"/>
              </a:srgbClr>
            </a:duotone>
          </a:blip>
          <a:srcRect/>
          <a:stretch>
            <a:fillRect/>
          </a:stretch>
        </p:blipFill>
        <p:spPr bwMode="auto">
          <a:xfrm>
            <a:off x="251520" y="692696"/>
            <a:ext cx="8709025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9"/>
          <p:cNvPicPr>
            <a:picLocks noGrp="1" noChangeAspect="1" noChangeArrowheads="1"/>
          </p:cNvPicPr>
          <p:nvPr>
            <p:ph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899592" y="1340768"/>
            <a:ext cx="7318375" cy="4982344"/>
          </a:xfrm>
          <a:noFill/>
        </p:spPr>
      </p:pic>
      <p:sp>
        <p:nvSpPr>
          <p:cNvPr id="3" name="2 - TextBox"/>
          <p:cNvSpPr txBox="1"/>
          <p:nvPr/>
        </p:nvSpPr>
        <p:spPr>
          <a:xfrm>
            <a:off x="1259632" y="476672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 err="1" smtClean="0"/>
              <a:t>Πλειότιμα</a:t>
            </a:r>
            <a:r>
              <a:rPr lang="el-GR" dirty="0" smtClean="0"/>
              <a:t> </a:t>
            </a:r>
            <a:r>
              <a:rPr lang="el-GR" b="1" dirty="0" smtClean="0"/>
              <a:t>Γνωρίσματα</a:t>
            </a:r>
            <a:endParaRPr lang="el-G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9"/>
          <p:cNvPicPr>
            <a:picLocks noGrp="1" noChangeAspect="1" noChangeArrowheads="1"/>
          </p:cNvPicPr>
          <p:nvPr>
            <p:ph/>
          </p:nvPr>
        </p:nvPicPr>
        <p:blipFill>
          <a:blip r:embed="rId2" cstate="print"/>
          <a:stretch>
            <a:fillRect/>
          </a:stretch>
        </p:blipFill>
        <p:spPr>
          <a:xfrm>
            <a:off x="683568" y="1340768"/>
            <a:ext cx="7772400" cy="5329814"/>
          </a:xfrm>
          <a:noFill/>
        </p:spPr>
      </p:pic>
      <p:sp>
        <p:nvSpPr>
          <p:cNvPr id="3" name="2 - TextBox"/>
          <p:cNvSpPr txBox="1"/>
          <p:nvPr/>
        </p:nvSpPr>
        <p:spPr>
          <a:xfrm>
            <a:off x="395536" y="476672"/>
            <a:ext cx="69127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 smtClean="0"/>
              <a:t>Ασθενής Οντότητες</a:t>
            </a:r>
            <a:endParaRPr lang="el-G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/>
          <p:cNvPicPr>
            <a:picLocks noGrp="1" noChangeAspect="1" noChangeArrowheads="1"/>
          </p:cNvPicPr>
          <p:nvPr>
            <p:ph/>
          </p:nvPr>
        </p:nvPicPr>
        <p:blipFill>
          <a:blip r:embed="rId2" cstate="print"/>
          <a:stretch>
            <a:fillRect/>
          </a:stretch>
        </p:blipFill>
        <p:spPr>
          <a:xfrm>
            <a:off x="685800" y="1412776"/>
            <a:ext cx="7772400" cy="4655135"/>
          </a:xfrm>
          <a:noFill/>
        </p:spPr>
      </p:pic>
      <p:sp>
        <p:nvSpPr>
          <p:cNvPr id="3" name="2 - TextBox"/>
          <p:cNvSpPr txBox="1"/>
          <p:nvPr/>
        </p:nvSpPr>
        <p:spPr>
          <a:xfrm>
            <a:off x="539552" y="332656"/>
            <a:ext cx="7632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200" b="1" dirty="0" smtClean="0"/>
              <a:t>Συσχέτιση </a:t>
            </a:r>
            <a:r>
              <a:rPr lang="en-US" sz="3200" b="1" dirty="0" smtClean="0"/>
              <a:t>1:N</a:t>
            </a:r>
            <a:endParaRPr lang="el-GR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7"/>
          <p:cNvPicPr>
            <a:picLocks noGrp="1" noChangeAspect="1" noChangeArrowheads="1"/>
          </p:cNvPicPr>
          <p:nvPr>
            <p:ph/>
          </p:nvPr>
        </p:nvPicPr>
        <p:blipFill>
          <a:blip r:embed="rId2" cstate="print"/>
          <a:stretch>
            <a:fillRect/>
          </a:stretch>
        </p:blipFill>
        <p:spPr>
          <a:xfrm>
            <a:off x="685800" y="1124744"/>
            <a:ext cx="7772400" cy="4949926"/>
          </a:xfrm>
          <a:noFill/>
        </p:spPr>
      </p:pic>
      <p:sp>
        <p:nvSpPr>
          <p:cNvPr id="4" name="3 - TextBox"/>
          <p:cNvSpPr txBox="1"/>
          <p:nvPr/>
        </p:nvSpPr>
        <p:spPr>
          <a:xfrm>
            <a:off x="539552" y="332656"/>
            <a:ext cx="7632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200" b="1" dirty="0" smtClean="0"/>
              <a:t>Συσχέτιση </a:t>
            </a:r>
            <a:r>
              <a:rPr lang="en-US" sz="3200" b="1" dirty="0" smtClean="0"/>
              <a:t>1:</a:t>
            </a:r>
            <a:r>
              <a:rPr lang="el-GR" sz="3200" b="1" dirty="0" smtClean="0"/>
              <a:t>1</a:t>
            </a:r>
            <a:endParaRPr lang="el-GR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9"/>
          <p:cNvPicPr>
            <a:picLocks noGrp="1" noChangeAspect="1" noChangeArrowheads="1"/>
          </p:cNvPicPr>
          <p:nvPr>
            <p:ph/>
          </p:nvPr>
        </p:nvPicPr>
        <p:blipFill>
          <a:blip r:embed="rId2" cstate="print"/>
          <a:stretch>
            <a:fillRect/>
          </a:stretch>
        </p:blipFill>
        <p:spPr>
          <a:xfrm>
            <a:off x="755576" y="1124744"/>
            <a:ext cx="7772400" cy="5272181"/>
          </a:xfrm>
          <a:noFill/>
        </p:spPr>
      </p:pic>
      <p:sp>
        <p:nvSpPr>
          <p:cNvPr id="3" name="3 - TextBox"/>
          <p:cNvSpPr txBox="1"/>
          <p:nvPr/>
        </p:nvSpPr>
        <p:spPr>
          <a:xfrm>
            <a:off x="395536" y="332656"/>
            <a:ext cx="84969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200" b="1" dirty="0" smtClean="0"/>
              <a:t>Συσχέτιση </a:t>
            </a:r>
            <a:r>
              <a:rPr lang="en-US" sz="3200" b="1" dirty="0" smtClean="0"/>
              <a:t>M:N</a:t>
            </a:r>
            <a:r>
              <a:rPr lang="el-GR" sz="3200" b="1" dirty="0"/>
              <a:t> </a:t>
            </a:r>
            <a:r>
              <a:rPr lang="el-GR" sz="3200" b="1" dirty="0" smtClean="0"/>
              <a:t>ή Συσχέτιση βαθμού&gt;2</a:t>
            </a:r>
            <a:endParaRPr lang="el-GR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/>
          </p:nvPr>
        </p:nvSpPr>
        <p:spPr>
          <a:xfrm>
            <a:off x="685800" y="1196752"/>
            <a:ext cx="7772400" cy="4899248"/>
          </a:xfrm>
        </p:spPr>
        <p:txBody>
          <a:bodyPr/>
          <a:lstStyle/>
          <a:p>
            <a:pPr marL="800100" lvl="1" indent="-342900">
              <a:lnSpc>
                <a:spcPct val="90000"/>
              </a:lnSpc>
              <a:spcBef>
                <a:spcPct val="50000"/>
              </a:spcBef>
              <a:buClrTx/>
              <a:buSzTx/>
              <a:buFontTx/>
              <a:buChar char="•"/>
            </a:pPr>
            <a:r>
              <a:rPr lang="el-GR" sz="2400" dirty="0" smtClean="0">
                <a:ea typeface="+mn-ea"/>
                <a:cs typeface="+mn-cs"/>
              </a:rPr>
              <a:t>Διακρίνουμε 2 περιπτώσεις</a:t>
            </a:r>
            <a:r>
              <a:rPr lang="en-US" sz="2400" dirty="0" smtClean="0">
                <a:ea typeface="+mn-ea"/>
                <a:cs typeface="+mn-cs"/>
              </a:rPr>
              <a:t>:</a:t>
            </a:r>
          </a:p>
          <a:p>
            <a:pPr marL="1200150" lvl="2" indent="-342900">
              <a:lnSpc>
                <a:spcPct val="90000"/>
              </a:lnSpc>
              <a:spcBef>
                <a:spcPct val="50000"/>
              </a:spcBef>
            </a:pPr>
            <a:r>
              <a:rPr lang="el-GR" dirty="0" smtClean="0">
                <a:ea typeface="+mn-ea"/>
                <a:cs typeface="+mn-cs"/>
              </a:rPr>
              <a:t>Αν γενίκευση είναι πλήρης (</a:t>
            </a:r>
            <a:r>
              <a:rPr lang="en-US" dirty="0" smtClean="0">
                <a:ea typeface="+mn-ea"/>
                <a:cs typeface="+mn-cs"/>
              </a:rPr>
              <a:t>complete) </a:t>
            </a:r>
            <a:r>
              <a:rPr lang="el-GR" dirty="0" smtClean="0">
                <a:ea typeface="+mn-ea"/>
                <a:cs typeface="+mn-cs"/>
              </a:rPr>
              <a:t>και χωρίς επικαλύψεις (</a:t>
            </a:r>
            <a:r>
              <a:rPr lang="en-US" dirty="0" smtClean="0">
                <a:ea typeface="+mn-ea"/>
                <a:cs typeface="+mn-cs"/>
              </a:rPr>
              <a:t>disjoint)</a:t>
            </a:r>
            <a:r>
              <a:rPr lang="el-GR" dirty="0" smtClean="0">
                <a:ea typeface="+mn-ea"/>
                <a:cs typeface="+mn-cs"/>
              </a:rPr>
              <a:t> Τότε για κάθε εξειδίκευση δημιουργείται μία σχέση που περιέχει όλα τα γνωρίσματα της γενίκευσης καθώς </a:t>
            </a:r>
            <a:r>
              <a:rPr lang="el-GR" dirty="0" smtClean="0"/>
              <a:t>με πρωτεύον κλειδί το κλειδί της γενίκευσης.</a:t>
            </a:r>
            <a:endParaRPr lang="el-GR" dirty="0" smtClean="0">
              <a:ea typeface="+mn-ea"/>
              <a:cs typeface="+mn-cs"/>
            </a:endParaRPr>
          </a:p>
          <a:p>
            <a:pPr marL="1200150" lvl="2" indent="-342900">
              <a:lnSpc>
                <a:spcPct val="90000"/>
              </a:lnSpc>
              <a:spcBef>
                <a:spcPct val="50000"/>
              </a:spcBef>
            </a:pPr>
            <a:r>
              <a:rPr lang="el-GR" dirty="0" smtClean="0">
                <a:ea typeface="+mn-ea"/>
                <a:cs typeface="+mn-cs"/>
              </a:rPr>
              <a:t>Αν η γενίκευση δεν είναι πλήρης ή έχει επικαλύψεις τότε δημιουργούμε </a:t>
            </a:r>
            <a:r>
              <a:rPr lang="el-GR" sz="2400" dirty="0" smtClean="0">
                <a:ea typeface="+mn-ea"/>
                <a:cs typeface="+mn-cs"/>
              </a:rPr>
              <a:t> μία σχέση για τη γενίκευση και μία για κάθε εξειδίκευση. Η σχέση της κάθε εξειδίκευσης περιλαμβάνει τα γνωρίσματά της  και έχει πρωτεύον κλειδί το κλειδί της γενίκευσης (ξένο κλειδί)</a:t>
            </a:r>
            <a:endParaRPr lang="en-US" sz="2400" dirty="0" smtClean="0">
              <a:ea typeface="+mn-ea"/>
              <a:cs typeface="+mn-cs"/>
            </a:endParaRPr>
          </a:p>
        </p:txBody>
      </p:sp>
      <p:sp>
        <p:nvSpPr>
          <p:cNvPr id="3" name="2 - TextBox"/>
          <p:cNvSpPr txBox="1"/>
          <p:nvPr/>
        </p:nvSpPr>
        <p:spPr>
          <a:xfrm>
            <a:off x="539552" y="260648"/>
            <a:ext cx="80648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200" b="1" dirty="0" smtClean="0"/>
              <a:t>Γενίκευση –Εξειδίκευση (</a:t>
            </a:r>
            <a:r>
              <a:rPr lang="en-US" sz="3200" b="1" dirty="0" smtClean="0"/>
              <a:t>ISA)</a:t>
            </a:r>
            <a:endParaRPr lang="el-GR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Προεπιλεγμένη σχεδίαση">
  <a:themeElements>
    <a:clrScheme name="Προεπιλεγμένη σχεδίαση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Προεπιλεγμένη σχεδίαση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Προεπιλεγμένη σχεδίαση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914</TotalTime>
  <Words>274</Words>
  <Application>Microsoft Office PowerPoint</Application>
  <PresentationFormat>Προβολή στην οθόνη (4:3)</PresentationFormat>
  <Paragraphs>52</Paragraphs>
  <Slides>13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14" baseType="lpstr">
      <vt:lpstr>Προεπιλεγμένη σχεδίαση</vt:lpstr>
      <vt:lpstr>Παρουσίαση του PowerPoint</vt:lpstr>
      <vt:lpstr>Από την εννοιολογική στην Λογική Σχεδίαση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 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35</cp:revision>
  <dcterms:created xsi:type="dcterms:W3CDTF">1601-01-01T00:00:00Z</dcterms:created>
  <dcterms:modified xsi:type="dcterms:W3CDTF">2015-03-23T11:02:48Z</dcterms:modified>
</cp:coreProperties>
</file>