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93" r:id="rId2"/>
    <p:sldId id="281" r:id="rId3"/>
    <p:sldId id="290" r:id="rId4"/>
    <p:sldId id="291" r:id="rId5"/>
    <p:sldId id="256" r:id="rId6"/>
    <p:sldId id="263" r:id="rId7"/>
    <p:sldId id="287" r:id="rId8"/>
    <p:sldId id="288" r:id="rId9"/>
    <p:sldId id="294" r:id="rId10"/>
    <p:sldId id="292" r:id="rId11"/>
    <p:sldId id="285" r:id="rId12"/>
    <p:sldId id="262" r:id="rId13"/>
    <p:sldId id="295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2370" autoAdjust="0"/>
    <p:restoredTop sz="94660"/>
  </p:normalViewPr>
  <p:slideViewPr>
    <p:cSldViewPr>
      <p:cViewPr>
        <p:scale>
          <a:sx n="60" d="100"/>
          <a:sy n="60" d="100"/>
        </p:scale>
        <p:origin x="-138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46" d="100"/>
          <a:sy n="46" d="100"/>
        </p:scale>
        <p:origin x="-3048" y="-3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29E1BC-E057-424D-AC41-4868342DAD0F}" type="datetimeFigureOut">
              <a:rPr lang="el-GR" smtClean="0"/>
              <a:pPr/>
              <a:t>20/4/2015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4AF55D-B6FC-4BFC-979F-D922CA412C5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. Η δεικτοδότηση με R-δένδρα είναι μία από τις πιο αποτελεσματικές μεθόδους δεικτοδότησης σε χωρικά δεδομένα.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742950" lvl="1" indent="-285750">
              <a:spcBef>
                <a:spcPct val="20000"/>
              </a:spcBef>
              <a:buFontTx/>
              <a:buNone/>
            </a:pPr>
            <a:endParaRPr lang="el-GR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  </a:t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l-G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l-GR" dirty="0" smtClean="0"/>
              <a:t> </a:t>
            </a:r>
          </a:p>
          <a:p>
            <a:r>
              <a:rPr lang="el-GR" dirty="0" smtClean="0"/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 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  </a:t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l-G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l-GR" dirty="0" smtClean="0"/>
              <a:t> </a:t>
            </a:r>
          </a:p>
          <a:p>
            <a:r>
              <a:rPr lang="el-GR" dirty="0" smtClean="0"/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 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  </a:t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l-G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l-GR" dirty="0" smtClean="0"/>
              <a:t> </a:t>
            </a:r>
          </a:p>
          <a:p>
            <a:r>
              <a:rPr lang="el-GR" dirty="0" smtClean="0"/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 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  </a:t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l-G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l-GR" dirty="0" smtClean="0"/>
              <a:t> </a:t>
            </a:r>
          </a:p>
          <a:p>
            <a:r>
              <a:rPr lang="el-GR" dirty="0" smtClean="0"/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 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11</a:t>
            </a:fld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12</a:t>
            </a:fld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13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65EB-1414-4E03-9859-F8FAE1056977}" type="datetime10">
              <a:rPr lang="el-GR" smtClean="0"/>
              <a:pPr/>
              <a:t>14:04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C5B1F-AAFF-470A-A717-F55DA6B8B705}" type="datetime10">
              <a:rPr lang="el-GR" smtClean="0"/>
              <a:pPr/>
              <a:t>14:04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16E31-5DC1-47D1-97CF-471DD2454140}" type="datetime10">
              <a:rPr lang="el-GR" smtClean="0"/>
              <a:pPr/>
              <a:t>14:04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6DB5-9424-40FF-9EEE-390B3DFB2AFF}" type="datetime10">
              <a:rPr lang="el-GR" smtClean="0"/>
              <a:pPr/>
              <a:t>14:04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9D86D-2BE4-40E9-B73F-8D480D75B1C8}" type="datetime10">
              <a:rPr lang="el-GR" smtClean="0"/>
              <a:pPr/>
              <a:t>14:04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5491E-91FD-4101-8D64-F3F4B7A9D8B3}" type="datetime10">
              <a:rPr lang="el-GR" smtClean="0"/>
              <a:pPr/>
              <a:t>14:04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0746-85E2-4FE8-ADC4-0D90A02F49B2}" type="datetime10">
              <a:rPr lang="el-GR" smtClean="0"/>
              <a:pPr/>
              <a:t>14:04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38806-EF68-4F87-9A27-72F2C0D0FEAC}" type="datetime10">
              <a:rPr lang="el-GR" smtClean="0"/>
              <a:pPr/>
              <a:t>14:04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4136D-3E66-400F-BA70-BC111ED0FE37}" type="datetime10">
              <a:rPr lang="el-GR" smtClean="0"/>
              <a:pPr/>
              <a:t>14:04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AE71E-F9B5-40CF-BBAD-BC48B5BC3CEB}" type="datetime10">
              <a:rPr lang="el-GR" smtClean="0"/>
              <a:pPr/>
              <a:t>14:04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50E32-D14E-446A-BD9C-0F9A2EADD370}" type="datetime10">
              <a:rPr lang="el-GR" smtClean="0"/>
              <a:pPr/>
              <a:t>14:04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>
            <a:alpha val="1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22FA6-BD30-4399-876B-300B1324033A}" type="datetime10">
              <a:rPr lang="el-GR" smtClean="0"/>
              <a:pPr/>
              <a:t>14:04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72547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POSTGRESQL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l-GR" sz="3300" dirty="0" smtClean="0"/>
              <a:t>Η </a:t>
            </a:r>
            <a:r>
              <a:rPr lang="el-GR" sz="3300" dirty="0" err="1" smtClean="0"/>
              <a:t>PostgreSQL</a:t>
            </a:r>
            <a:r>
              <a:rPr lang="el-GR" sz="3300" dirty="0" smtClean="0"/>
              <a:t> είναι ένα αντικείμενο-σχεσιακό σύστημα διαχείρισης βάσεων δεδομένων (</a:t>
            </a:r>
            <a:r>
              <a:rPr lang="el-GR" sz="3300" dirty="0" err="1" smtClean="0"/>
              <a:t>object</a:t>
            </a:r>
            <a:r>
              <a:rPr lang="el-GR" sz="3300" dirty="0" smtClean="0"/>
              <a:t> </a:t>
            </a:r>
            <a:r>
              <a:rPr lang="el-GR" sz="3300" dirty="0" err="1" smtClean="0"/>
              <a:t>relational</a:t>
            </a:r>
            <a:r>
              <a:rPr lang="el-GR" sz="3300" dirty="0" smtClean="0"/>
              <a:t> </a:t>
            </a:r>
            <a:r>
              <a:rPr lang="en-US" sz="3300" dirty="0" smtClean="0"/>
              <a:t>database management system</a:t>
            </a:r>
            <a:r>
              <a:rPr lang="el-GR" sz="3300" dirty="0" smtClean="0"/>
              <a:t> - </a:t>
            </a:r>
            <a:r>
              <a:rPr lang="en-US" sz="3300" dirty="0" smtClean="0"/>
              <a:t>ORDBMS</a:t>
            </a:r>
            <a:r>
              <a:rPr lang="el-GR" sz="3300" dirty="0" smtClean="0"/>
              <a:t>) και έχει τα παρακάτω χαρακτηριστικά</a:t>
            </a:r>
            <a:r>
              <a:rPr lang="en-US" sz="3300" dirty="0" smtClean="0"/>
              <a:t> :</a:t>
            </a:r>
          </a:p>
          <a:p>
            <a:r>
              <a:rPr lang="el-GR" sz="3300" dirty="0" smtClean="0"/>
              <a:t>Λογισμικό ανοικτού κώδικα.</a:t>
            </a:r>
          </a:p>
          <a:p>
            <a:r>
              <a:rPr lang="el-GR" sz="3300" dirty="0" smtClean="0"/>
              <a:t>Τρέχει σε όλα τα βασικά λειτουργικά συστήματα</a:t>
            </a:r>
            <a:r>
              <a:rPr lang="en-US" sz="3300" dirty="0" smtClean="0"/>
              <a:t> (</a:t>
            </a:r>
            <a:r>
              <a:rPr lang="en-US" sz="3300" dirty="0" err="1" smtClean="0"/>
              <a:t>unix</a:t>
            </a:r>
            <a:r>
              <a:rPr lang="en-US" sz="3300" dirty="0" smtClean="0"/>
              <a:t>/</a:t>
            </a:r>
            <a:r>
              <a:rPr lang="en-US" sz="3300" dirty="0" err="1" smtClean="0"/>
              <a:t>linux</a:t>
            </a:r>
            <a:r>
              <a:rPr lang="en-US" sz="3300" dirty="0" smtClean="0"/>
              <a:t>  windows)</a:t>
            </a:r>
            <a:r>
              <a:rPr lang="el-GR" sz="3300" dirty="0" smtClean="0"/>
              <a:t>.</a:t>
            </a:r>
          </a:p>
          <a:p>
            <a:r>
              <a:rPr lang="el-GR" sz="3300" dirty="0" smtClean="0"/>
              <a:t>Προσφέρει</a:t>
            </a:r>
          </a:p>
          <a:p>
            <a:pPr lvl="1"/>
            <a:r>
              <a:rPr lang="el-GR" sz="2900" dirty="0" smtClean="0"/>
              <a:t>  ειδικούς τύπους δεδομένων για την αποθήκευση απλών γεωμετρικών οντοτήτων</a:t>
            </a:r>
          </a:p>
          <a:p>
            <a:pPr lvl="1"/>
            <a:r>
              <a:rPr lang="el-GR" sz="3300" dirty="0" smtClean="0"/>
              <a:t>Μηχανισμούς δεικτοδότησης χωρικών δεδομένων όπως τετραδικά και R-δένδρα</a:t>
            </a:r>
          </a:p>
          <a:p>
            <a:pPr lvl="1"/>
            <a:r>
              <a:rPr lang="el-GR" sz="3300" dirty="0" smtClean="0"/>
              <a:t>Περιορισμένο αριθμό γεωμετρικών τελεστών και συναρτήσεων για την διατύπωση χωρικών ή συνδυασμένων ερωτημάτων.</a:t>
            </a:r>
          </a:p>
          <a:p>
            <a:r>
              <a:rPr lang="el-GR" sz="3700" dirty="0" smtClean="0"/>
              <a:t>Η </a:t>
            </a:r>
            <a:r>
              <a:rPr lang="el-GR" sz="3700" dirty="0" err="1" smtClean="0"/>
              <a:t>PostgreSQL</a:t>
            </a:r>
            <a:r>
              <a:rPr lang="el-GR" sz="3700" dirty="0" smtClean="0"/>
              <a:t> επιτρέπει τη συνεργασία με πληθώρα επιπρόσθετων σπονδύλων λογισμικού (</a:t>
            </a:r>
            <a:r>
              <a:rPr lang="el-GR" sz="3700" dirty="0" err="1" smtClean="0"/>
              <a:t>addons</a:t>
            </a:r>
            <a:r>
              <a:rPr lang="el-GR" sz="3700" dirty="0" smtClean="0"/>
              <a:t>) μέσω των οποίων γίνεται η εκτέλεση συγκεκριμένων και εξειδικευμένων λειτουργιών.</a:t>
            </a:r>
          </a:p>
          <a:p>
            <a:r>
              <a:rPr lang="el-GR" sz="3700" dirty="0" smtClean="0"/>
              <a:t>Η επέκταση </a:t>
            </a:r>
            <a:r>
              <a:rPr lang="el-GR" sz="4000" dirty="0" smtClean="0"/>
              <a:t>χωρικών</a:t>
            </a:r>
            <a:r>
              <a:rPr lang="el-GR" sz="3700" dirty="0" smtClean="0"/>
              <a:t> λειτουργιών επιτυγχάνεται σε συνεργασία με το λογισμικό ανοικτού κώδικα </a:t>
            </a:r>
            <a:r>
              <a:rPr lang="el-GR" sz="3700" b="1" dirty="0" err="1" smtClean="0"/>
              <a:t>PostGIS</a:t>
            </a:r>
            <a:r>
              <a:rPr lang="el-GR" sz="3700" b="1" dirty="0" smtClean="0"/>
              <a:t>  </a:t>
            </a:r>
            <a:r>
              <a:rPr lang="el-GR" sz="3700" dirty="0" smtClean="0"/>
              <a:t>το οποίο ακολουθεί το πρότυπο OGC για τον ορισμό γεωγραφικών στοιχείων σε περιβάλλον SQL.</a:t>
            </a:r>
          </a:p>
          <a:p>
            <a:r>
              <a:rPr lang="el-GR" sz="3300" dirty="0" smtClean="0"/>
              <a:t>Η </a:t>
            </a:r>
            <a:r>
              <a:rPr lang="el-GR" sz="3300" dirty="0" err="1" smtClean="0"/>
              <a:t>PostgreSQL</a:t>
            </a:r>
            <a:r>
              <a:rPr lang="el-GR" sz="3300" dirty="0" smtClean="0"/>
              <a:t> με την επέκταση λειτουργιών </a:t>
            </a:r>
            <a:r>
              <a:rPr lang="el-GR" sz="3300" dirty="0" err="1" smtClean="0"/>
              <a:t>PostGIS</a:t>
            </a:r>
            <a:r>
              <a:rPr lang="el-GR" sz="3300" dirty="0" smtClean="0"/>
              <a:t> αποτελεί ένα σύστημα  κατάλληλο για ανάπτυξη και διαχείριση χωρικών βάσεων δεδομένων.</a:t>
            </a:r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6DB5-9424-40FF-9EEE-390B3DFB2AFF}" type="datetime10">
              <a:rPr lang="el-GR" smtClean="0"/>
              <a:pPr/>
              <a:t>14:04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ΟΡΙΣΜΟΣ ΔΕΔΟΜΕΝΩΝ ΠΕΡΟΥΣΙΟΛΟΓΙΟΥ </a:t>
            </a:r>
            <a:r>
              <a:rPr lang="en-US" dirty="0" smtClean="0"/>
              <a:t>(</a:t>
            </a:r>
            <a:r>
              <a:rPr lang="el-GR" dirty="0" smtClean="0"/>
              <a:t>Συνέχεια)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l-GR" b="1" u="sng" dirty="0" smtClean="0"/>
              <a:t>Δημιουργία πίνακα ιδιοκτησίες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n-US" dirty="0" smtClean="0"/>
              <a:t>CREATE TABLE </a:t>
            </a:r>
            <a:r>
              <a:rPr lang="en-US" dirty="0" err="1" smtClean="0"/>
              <a:t>idioktisies</a:t>
            </a:r>
            <a:r>
              <a:rPr lang="en-US" dirty="0" smtClean="0"/>
              <a:t>( </a:t>
            </a:r>
            <a:r>
              <a:rPr lang="en-US" dirty="0" err="1" smtClean="0"/>
              <a:t>afm</a:t>
            </a:r>
            <a:r>
              <a:rPr lang="en-US" dirty="0" smtClean="0"/>
              <a:t> VARCHAR(12) NOT NULL, code VARCHAR(10) NOT NULL, </a:t>
            </a:r>
            <a:r>
              <a:rPr lang="en-US" dirty="0" err="1" smtClean="0"/>
              <a:t>pososto</a:t>
            </a:r>
            <a:r>
              <a:rPr lang="en-US" dirty="0" smtClean="0"/>
              <a:t> </a:t>
            </a:r>
            <a:r>
              <a:rPr lang="en-US" dirty="0" err="1" smtClean="0"/>
              <a:t>smallint</a:t>
            </a:r>
            <a:r>
              <a:rPr lang="en-US" dirty="0" smtClean="0"/>
              <a:t>, CONSTRAINT </a:t>
            </a:r>
            <a:r>
              <a:rPr lang="en-US" dirty="0" err="1" smtClean="0"/>
              <a:t>pr_key_idioktis</a:t>
            </a:r>
            <a:r>
              <a:rPr lang="en-US" dirty="0" smtClean="0"/>
              <a:t> PRIMARY KEY(</a:t>
            </a:r>
            <a:r>
              <a:rPr lang="en-US" dirty="0" err="1" smtClean="0"/>
              <a:t>AFM,code</a:t>
            </a:r>
            <a:r>
              <a:rPr lang="en-US" dirty="0" smtClean="0"/>
              <a:t>), </a:t>
            </a:r>
            <a:br>
              <a:rPr lang="en-US" dirty="0" smtClean="0"/>
            </a:br>
            <a:r>
              <a:rPr lang="en-US" dirty="0" smtClean="0"/>
              <a:t>CONSTRAINT </a:t>
            </a:r>
            <a:r>
              <a:rPr lang="en-US" dirty="0" err="1" smtClean="0"/>
              <a:t>check_psosto</a:t>
            </a:r>
            <a:r>
              <a:rPr lang="en-US" dirty="0" smtClean="0"/>
              <a:t> CHECK(</a:t>
            </a:r>
            <a:r>
              <a:rPr lang="en-US" dirty="0" err="1" smtClean="0"/>
              <a:t>pososto</a:t>
            </a:r>
            <a:r>
              <a:rPr lang="en-US" dirty="0" smtClean="0"/>
              <a:t>&lt;=100 AND </a:t>
            </a:r>
            <a:r>
              <a:rPr lang="en-US" dirty="0" err="1" smtClean="0"/>
              <a:t>pososto</a:t>
            </a:r>
            <a:r>
              <a:rPr lang="en-US" dirty="0" smtClean="0"/>
              <a:t>&gt;0), </a:t>
            </a:r>
            <a:br>
              <a:rPr lang="en-US" dirty="0" smtClean="0"/>
            </a:br>
            <a:r>
              <a:rPr lang="en-US" dirty="0" smtClean="0"/>
              <a:t>CONSTRAINT </a:t>
            </a:r>
            <a:r>
              <a:rPr lang="en-US" dirty="0" err="1" smtClean="0"/>
              <a:t>forkey_afm</a:t>
            </a:r>
            <a:r>
              <a:rPr lang="en-US" dirty="0" smtClean="0"/>
              <a:t> FOREIGN KEY (</a:t>
            </a:r>
            <a:r>
              <a:rPr lang="en-US" dirty="0" err="1" smtClean="0"/>
              <a:t>afm</a:t>
            </a:r>
            <a:r>
              <a:rPr lang="en-US" dirty="0" smtClean="0"/>
              <a:t>) REFERENCES </a:t>
            </a:r>
            <a:r>
              <a:rPr lang="en-US" dirty="0" err="1" smtClean="0"/>
              <a:t>idioktites</a:t>
            </a:r>
            <a:r>
              <a:rPr lang="en-US" dirty="0" smtClean="0"/>
              <a:t>(</a:t>
            </a:r>
            <a:r>
              <a:rPr lang="en-US" dirty="0" err="1" smtClean="0"/>
              <a:t>afm</a:t>
            </a:r>
            <a:r>
              <a:rPr lang="en-US" dirty="0" smtClean="0"/>
              <a:t>) </a:t>
            </a:r>
            <a:r>
              <a:rPr lang="el-GR" dirty="0" smtClean="0"/>
              <a:t> </a:t>
            </a:r>
            <a:r>
              <a:rPr lang="en-US" dirty="0" smtClean="0"/>
              <a:t>MATCH SIMPLE  ON UPDATE RESTRICT ON DELETE RESTRICT,</a:t>
            </a:r>
            <a:br>
              <a:rPr lang="en-US" dirty="0" smtClean="0"/>
            </a:br>
            <a:r>
              <a:rPr lang="en-US" dirty="0" smtClean="0"/>
              <a:t>CONSTRAINT </a:t>
            </a:r>
            <a:r>
              <a:rPr lang="en-US" dirty="0" err="1" smtClean="0"/>
              <a:t>forkey_code</a:t>
            </a:r>
            <a:r>
              <a:rPr lang="en-US" dirty="0" smtClean="0"/>
              <a:t> FOREIGN KEY(code) REFERENCES </a:t>
            </a:r>
            <a:r>
              <a:rPr lang="en-US" dirty="0" err="1" smtClean="0"/>
              <a:t>agroktimata</a:t>
            </a:r>
            <a:r>
              <a:rPr lang="en-US" dirty="0" smtClean="0"/>
              <a:t>(code) MATCH SIMPLE   ON UPDATE RESTRICT ON DELETE RESTRICT);</a:t>
            </a:r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6DB5-9424-40FF-9EEE-390B3DFB2AFF}" type="datetime10">
              <a:rPr lang="el-GR" smtClean="0"/>
              <a:pPr/>
              <a:t>14:12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10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sz="3600" dirty="0" smtClean="0"/>
              <a:t>Γλώσσα Επεξεργασίας Δεδομένων</a:t>
            </a:r>
            <a:endParaRPr lang="el-GR" sz="3600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AF12A-21A4-47E6-8B6F-0335D342675B}" type="datetime10">
              <a:rPr lang="el-GR" smtClean="0"/>
              <a:pPr/>
              <a:t>14:12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11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el-GR" sz="4800" b="1" dirty="0" smtClean="0"/>
              <a:t>Εισαγωγή Δεδομένων</a:t>
            </a:r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l-GR" sz="4800" dirty="0" smtClean="0"/>
              <a:t/>
            </a:r>
            <a:br>
              <a:rPr lang="el-GR" sz="4800" dirty="0" smtClean="0"/>
            </a:br>
            <a:r>
              <a:rPr lang="en-US" sz="4200" dirty="0" smtClean="0"/>
              <a:t>INSERT INTO </a:t>
            </a:r>
            <a:r>
              <a:rPr lang="en-US" sz="4200" dirty="0" err="1" smtClean="0"/>
              <a:t>onoma_pinaka</a:t>
            </a:r>
            <a:r>
              <a:rPr lang="el-GR" sz="4200" dirty="0" smtClean="0"/>
              <a:t> </a:t>
            </a:r>
            <a:r>
              <a:rPr lang="en-US" sz="4200" dirty="0" smtClean="0"/>
              <a:t>VALUES</a:t>
            </a:r>
            <a:r>
              <a:rPr lang="el-GR" sz="4200" dirty="0" smtClean="0"/>
              <a:t> </a:t>
            </a:r>
            <a:r>
              <a:rPr lang="en-US" sz="4200" dirty="0" smtClean="0"/>
              <a:t>(value1, value2, … </a:t>
            </a:r>
            <a:r>
              <a:rPr lang="el-GR" sz="4200" dirty="0" smtClean="0"/>
              <a:t>) </a:t>
            </a:r>
            <a:r>
              <a:rPr lang="en-US" sz="4200" dirty="0" smtClean="0"/>
              <a:t/>
            </a:r>
            <a:br>
              <a:rPr lang="en-US" sz="4200" dirty="0" smtClean="0"/>
            </a:br>
            <a:r>
              <a:rPr lang="en-US" sz="4200" dirty="0" smtClean="0"/>
              <a:t/>
            </a:r>
            <a:br>
              <a:rPr lang="en-US" sz="4200" dirty="0" smtClean="0"/>
            </a:br>
            <a:r>
              <a:rPr lang="en-US" sz="4800" dirty="0" smtClean="0"/>
              <a:t>INSERT INTO </a:t>
            </a:r>
            <a:r>
              <a:rPr lang="en-US" sz="4800" dirty="0" err="1" smtClean="0"/>
              <a:t>onoma_pinaka</a:t>
            </a:r>
            <a:r>
              <a:rPr lang="en-US" sz="4800" dirty="0" smtClean="0"/>
              <a:t>(col1, col2, col3) VALUES(value_1, value_2, value_3);</a:t>
            </a:r>
          </a:p>
          <a:p>
            <a:endParaRPr lang="el-GR" sz="4800" dirty="0" smtClean="0"/>
          </a:p>
          <a:p>
            <a:r>
              <a:rPr lang="el-GR" sz="4800" b="1" dirty="0" smtClean="0"/>
              <a:t>Ενημέρωση Δεδομένων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UPDATE  </a:t>
            </a:r>
            <a:r>
              <a:rPr lang="en-US" sz="4800" dirty="0" err="1" smtClean="0"/>
              <a:t>onoma_pinaka</a:t>
            </a:r>
            <a:r>
              <a:rPr lang="en-US" sz="4800" dirty="0" smtClean="0"/>
              <a:t> set col_1=value1, … </a:t>
            </a:r>
            <a:r>
              <a:rPr lang="en-US" sz="4800" dirty="0" err="1" smtClean="0"/>
              <a:t>col_N</a:t>
            </a:r>
            <a:r>
              <a:rPr lang="en-US" sz="4800" dirty="0" smtClean="0"/>
              <a:t>=</a:t>
            </a:r>
            <a:r>
              <a:rPr lang="en-US" sz="4800" dirty="0" err="1" smtClean="0"/>
              <a:t>value_N</a:t>
            </a:r>
            <a:r>
              <a:rPr lang="en-US" sz="4800" dirty="0" smtClean="0"/>
              <a:t> where </a:t>
            </a:r>
            <a:r>
              <a:rPr lang="el-GR" sz="4800" dirty="0" smtClean="0"/>
              <a:t>συνθήκη</a:t>
            </a:r>
            <a:r>
              <a:rPr lang="en-US" sz="4800" dirty="0" smtClean="0"/>
              <a:t> </a:t>
            </a:r>
          </a:p>
          <a:p>
            <a:pPr>
              <a:buNone/>
            </a:pPr>
            <a:endParaRPr lang="el-GR" sz="4800" dirty="0" smtClean="0"/>
          </a:p>
          <a:p>
            <a:r>
              <a:rPr lang="el-GR" sz="4800" b="1" dirty="0" smtClean="0"/>
              <a:t>Διαγραφή</a:t>
            </a:r>
            <a:r>
              <a:rPr lang="en-US" sz="4800" b="1" dirty="0" smtClean="0"/>
              <a:t> </a:t>
            </a:r>
            <a:r>
              <a:rPr lang="el-GR" sz="4800" b="1" dirty="0" smtClean="0"/>
              <a:t> Δεδομένων</a:t>
            </a:r>
            <a:r>
              <a:rPr lang="en-US" sz="4800" b="1" dirty="0" smtClean="0"/>
              <a:t> </a:t>
            </a:r>
            <a:br>
              <a:rPr lang="en-US" sz="4800" b="1" dirty="0" smtClean="0"/>
            </a:br>
            <a:r>
              <a:rPr lang="en-US" sz="4800" dirty="0" smtClean="0"/>
              <a:t>DELETE</a:t>
            </a:r>
            <a:r>
              <a:rPr lang="el-GR" sz="4800" dirty="0" smtClean="0"/>
              <a:t> </a:t>
            </a:r>
            <a:r>
              <a:rPr lang="en-US" sz="4800" dirty="0" smtClean="0"/>
              <a:t> From </a:t>
            </a:r>
            <a:r>
              <a:rPr lang="en-US" sz="4800" dirty="0" err="1" smtClean="0"/>
              <a:t>onoma_pinaka</a:t>
            </a:r>
            <a:r>
              <a:rPr lang="en-US" sz="4800" dirty="0" smtClean="0"/>
              <a:t> where </a:t>
            </a:r>
            <a:r>
              <a:rPr lang="el-GR" sz="4800" dirty="0" smtClean="0"/>
              <a:t>συνθήκη</a:t>
            </a:r>
            <a:r>
              <a:rPr lang="en-US" sz="4800" dirty="0" smtClean="0"/>
              <a:t> </a:t>
            </a:r>
            <a:endParaRPr lang="el-GR" sz="4800" dirty="0" smtClean="0"/>
          </a:p>
          <a:p>
            <a:endParaRPr lang="el-GR" sz="4800" dirty="0" smtClean="0"/>
          </a:p>
          <a:p>
            <a:endParaRPr lang="el-GR" sz="4800" b="1" dirty="0" smtClean="0"/>
          </a:p>
          <a:p>
            <a:endParaRPr lang="el-GR" b="1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200" dirty="0" smtClean="0"/>
              <a:t>Επεξεργασία Δεδομένων</a:t>
            </a:r>
            <a:br>
              <a:rPr lang="el-GR" sz="3200" dirty="0" smtClean="0"/>
            </a:br>
            <a:r>
              <a:rPr lang="el-GR" sz="3200" dirty="0" err="1" smtClean="0"/>
              <a:t>Περιουσιολογίου</a:t>
            </a:r>
            <a:endParaRPr lang="el-GR" sz="3200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A65E-AC6B-41FD-B198-9B1207B3256E}" type="datetime10">
              <a:rPr lang="el-GR" smtClean="0"/>
              <a:pPr/>
              <a:t>14:13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12</a:t>
            </a:fld>
            <a:endParaRPr lang="el-GR"/>
          </a:p>
        </p:txBody>
      </p:sp>
      <p:sp>
        <p:nvSpPr>
          <p:cNvPr id="7" name="6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el-GR" b="1" dirty="0" smtClean="0"/>
              <a:t>Εισαγωγή Δεδομένων </a:t>
            </a:r>
            <a:endParaRPr lang="en-US" b="1" dirty="0" smtClean="0"/>
          </a:p>
          <a:p>
            <a:pPr lvl="1"/>
            <a:r>
              <a:rPr lang="en-US" dirty="0" smtClean="0"/>
              <a:t>INSERT INTO </a:t>
            </a:r>
            <a:r>
              <a:rPr lang="en-US" dirty="0" err="1" smtClean="0"/>
              <a:t>idioktites</a:t>
            </a:r>
            <a:r>
              <a:rPr lang="en-US" dirty="0" smtClean="0"/>
              <a:t> VALUES('123456789', '</a:t>
            </a:r>
            <a:r>
              <a:rPr lang="el-GR" dirty="0" smtClean="0"/>
              <a:t>ΖΛ123456', 'Παπαδάκης', 'Γιάννης', '2345678', 'Καλοκαιρινού', 100,'Ηράκλειο', '71410');</a:t>
            </a:r>
            <a:endParaRPr lang="en-US" dirty="0" smtClean="0"/>
          </a:p>
          <a:p>
            <a:pPr lvl="1"/>
            <a:r>
              <a:rPr lang="el-GR" dirty="0" smtClean="0"/>
              <a:t> </a:t>
            </a:r>
            <a:r>
              <a:rPr lang="en-US" dirty="0" smtClean="0"/>
              <a:t>INSERT INTO </a:t>
            </a:r>
            <a:r>
              <a:rPr lang="en-US" dirty="0" err="1" smtClean="0"/>
              <a:t>idioktites</a:t>
            </a:r>
            <a:r>
              <a:rPr lang="en-US" dirty="0" smtClean="0"/>
              <a:t> (</a:t>
            </a:r>
            <a:r>
              <a:rPr lang="en-US" dirty="0" err="1" smtClean="0"/>
              <a:t>afm,adt,eponymo,onoma,poli</a:t>
            </a:r>
            <a:r>
              <a:rPr lang="en-US" dirty="0" smtClean="0"/>
              <a:t>) VALUES ('1234562000','</a:t>
            </a:r>
            <a:r>
              <a:rPr lang="el-GR" dirty="0" smtClean="0"/>
              <a:t>Ζ</a:t>
            </a:r>
            <a:r>
              <a:rPr lang="en-US" dirty="0" smtClean="0"/>
              <a:t>H123456', '</a:t>
            </a:r>
            <a:r>
              <a:rPr lang="el-GR" dirty="0" smtClean="0"/>
              <a:t>Τσαγκάρης', 'Νίκος', 'Ηράκλειο');</a:t>
            </a:r>
            <a:endParaRPr lang="en-US" dirty="0" smtClean="0"/>
          </a:p>
          <a:p>
            <a:r>
              <a:rPr lang="el-GR" b="1" dirty="0" smtClean="0"/>
              <a:t>Ενημέρωση Δεδομένων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</a:t>
            </a:r>
            <a:r>
              <a:rPr lang="en-US" sz="2800" dirty="0" smtClean="0"/>
              <a:t>UPDATE </a:t>
            </a:r>
            <a:r>
              <a:rPr lang="en-US" sz="2800" dirty="0" err="1" smtClean="0"/>
              <a:t>idioktites</a:t>
            </a:r>
            <a:r>
              <a:rPr lang="en-US" sz="2800" dirty="0" smtClean="0"/>
              <a:t> SET </a:t>
            </a:r>
            <a:r>
              <a:rPr lang="en-US" sz="2800" dirty="0" err="1" smtClean="0"/>
              <a:t>eponymo</a:t>
            </a:r>
            <a:r>
              <a:rPr lang="en-US" sz="2800" dirty="0" smtClean="0"/>
              <a:t>='</a:t>
            </a:r>
            <a:r>
              <a:rPr lang="el-GR" sz="2800" dirty="0" smtClean="0"/>
              <a:t>Τσαγκαράκης', </a:t>
            </a:r>
            <a:r>
              <a:rPr lang="en-US" sz="2800" dirty="0" err="1" smtClean="0"/>
              <a:t>poli</a:t>
            </a:r>
            <a:r>
              <a:rPr lang="en-US" sz="2800" dirty="0" smtClean="0"/>
              <a:t>='</a:t>
            </a:r>
            <a:r>
              <a:rPr lang="el-GR" sz="2800" dirty="0" smtClean="0"/>
              <a:t>Χανιά' </a:t>
            </a:r>
            <a:r>
              <a:rPr lang="en-US" sz="2800" dirty="0" smtClean="0"/>
              <a:t>WHERE </a:t>
            </a:r>
            <a:r>
              <a:rPr lang="en-US" sz="2800" dirty="0" err="1" smtClean="0"/>
              <a:t>adt</a:t>
            </a:r>
            <a:r>
              <a:rPr lang="en-US" sz="2800" dirty="0" smtClean="0"/>
              <a:t>='</a:t>
            </a:r>
            <a:r>
              <a:rPr lang="el-GR" sz="2800" dirty="0" smtClean="0"/>
              <a:t>Ζ</a:t>
            </a:r>
            <a:r>
              <a:rPr lang="en-US" sz="2800" dirty="0" smtClean="0"/>
              <a:t>H123456';</a:t>
            </a:r>
          </a:p>
          <a:p>
            <a:r>
              <a:rPr lang="el-GR" sz="2800" b="1" dirty="0" smtClean="0"/>
              <a:t>Διαγραφή</a:t>
            </a:r>
            <a:r>
              <a:rPr lang="en-US" sz="2800" b="1" dirty="0" smtClean="0"/>
              <a:t> </a:t>
            </a:r>
            <a:r>
              <a:rPr lang="el-GR" sz="2800" b="1" dirty="0" smtClean="0"/>
              <a:t> Δεδομένων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dirty="0" smtClean="0"/>
              <a:t> DELETE FROM </a:t>
            </a:r>
            <a:r>
              <a:rPr lang="en-US" sz="2800" dirty="0" err="1" smtClean="0"/>
              <a:t>idioktites</a:t>
            </a:r>
            <a:r>
              <a:rPr lang="en-US" sz="2800" dirty="0" smtClean="0"/>
              <a:t> WHERE </a:t>
            </a:r>
            <a:r>
              <a:rPr lang="en-US" sz="2800" dirty="0" err="1" smtClean="0"/>
              <a:t>afm</a:t>
            </a:r>
            <a:r>
              <a:rPr lang="en-US" sz="2800" dirty="0" smtClean="0"/>
              <a:t>='1234562000';</a:t>
            </a:r>
          </a:p>
          <a:p>
            <a:endParaRPr lang="en-US" sz="2800" dirty="0" smtClean="0"/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200" dirty="0" smtClean="0"/>
              <a:t>Backup-Restore</a:t>
            </a:r>
            <a:endParaRPr lang="el-GR" sz="3200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A65E-AC6B-41FD-B198-9B1207B3256E}" type="datetime10">
              <a:rPr lang="el-GR" smtClean="0"/>
              <a:pPr/>
              <a:t>14:14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13</a:t>
            </a:fld>
            <a:endParaRPr lang="el-GR"/>
          </a:p>
        </p:txBody>
      </p:sp>
      <p:sp>
        <p:nvSpPr>
          <p:cNvPr id="7" name="6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Backup</a:t>
            </a:r>
            <a:endParaRPr lang="en-US" b="1" dirty="0" smtClean="0"/>
          </a:p>
          <a:p>
            <a:pPr lvl="1"/>
            <a:r>
              <a:rPr lang="el-GR" dirty="0" smtClean="0"/>
              <a:t>Επιλέγουμε τη βάση ή το στοιχείο της βάσης που θέλουμε να γίνει </a:t>
            </a:r>
            <a:r>
              <a:rPr lang="en-US" dirty="0" smtClean="0"/>
              <a:t>Backup</a:t>
            </a:r>
          </a:p>
          <a:p>
            <a:pPr lvl="1"/>
            <a:r>
              <a:rPr lang="el-GR" dirty="0" smtClean="0"/>
              <a:t>Από τα </a:t>
            </a:r>
            <a:r>
              <a:rPr lang="en-US" dirty="0" smtClean="0"/>
              <a:t>tools</a:t>
            </a:r>
            <a:r>
              <a:rPr lang="el-GR" dirty="0" smtClean="0"/>
              <a:t> </a:t>
            </a:r>
            <a:r>
              <a:rPr lang="el-GR" dirty="0" err="1" smtClean="0"/>
              <a:t>κλικάρουμε</a:t>
            </a:r>
            <a:r>
              <a:rPr lang="el-GR" smtClean="0"/>
              <a:t> </a:t>
            </a:r>
            <a:r>
              <a:rPr lang="en-US" smtClean="0"/>
              <a:t>Backup</a:t>
            </a:r>
            <a:endParaRPr lang="en-US" dirty="0" smtClean="0"/>
          </a:p>
          <a:p>
            <a:pPr lvl="1"/>
            <a:r>
              <a:rPr lang="el-GR" dirty="0" smtClean="0"/>
              <a:t>Στο παράθυρο που εμφανίζεται ορίζουμε το </a:t>
            </a:r>
            <a:r>
              <a:rPr lang="el-GR" dirty="0" err="1" smtClean="0"/>
              <a:t>ονομα</a:t>
            </a:r>
            <a:r>
              <a:rPr lang="el-GR" dirty="0" smtClean="0"/>
              <a:t> και τη θέση που θα αποθηκευτεί  το </a:t>
            </a:r>
            <a:r>
              <a:rPr lang="en-US" dirty="0" smtClean="0"/>
              <a:t>backup.</a:t>
            </a:r>
          </a:p>
          <a:p>
            <a:pPr lvl="1"/>
            <a:r>
              <a:rPr lang="el-GR" dirty="0" smtClean="0"/>
              <a:t>Και πατάμε το πλήκτρο </a:t>
            </a:r>
            <a:r>
              <a:rPr lang="en-US" dirty="0" smtClean="0"/>
              <a:t>backup.</a:t>
            </a:r>
            <a:endParaRPr lang="en-US" dirty="0" smtClean="0"/>
          </a:p>
          <a:p>
            <a:r>
              <a:rPr lang="en-US" b="1" dirty="0" smtClean="0"/>
              <a:t>Restore</a:t>
            </a:r>
          </a:p>
          <a:p>
            <a:pPr lvl="1"/>
            <a:r>
              <a:rPr lang="el-GR" sz="2400" dirty="0" smtClean="0"/>
              <a:t>Δημιουργούμε μια κενή βάση δεδομένων ή το αντικείμενο που θέλουμε να κάνουμε </a:t>
            </a:r>
            <a:r>
              <a:rPr lang="en-US" sz="2400" dirty="0" smtClean="0"/>
              <a:t>restore.</a:t>
            </a:r>
            <a:endParaRPr lang="el-GR" sz="2400" dirty="0" smtClean="0"/>
          </a:p>
          <a:p>
            <a:pPr lvl="1"/>
            <a:r>
              <a:rPr lang="el-GR" sz="2400" dirty="0" smtClean="0"/>
              <a:t>Επιλέγουμε</a:t>
            </a:r>
            <a:r>
              <a:rPr lang="en-US" sz="2400" dirty="0" smtClean="0"/>
              <a:t> </a:t>
            </a:r>
            <a:r>
              <a:rPr lang="el-GR" sz="2400" dirty="0" smtClean="0"/>
              <a:t> το αντικείμενο που μόλις δημιουργήσαμε και από</a:t>
            </a:r>
            <a:br>
              <a:rPr lang="el-GR" sz="2400" dirty="0" smtClean="0"/>
            </a:br>
            <a:r>
              <a:rPr lang="el-GR" sz="2400" dirty="0" smtClean="0"/>
              <a:t>τα </a:t>
            </a:r>
            <a:r>
              <a:rPr lang="en-US" sz="2400" dirty="0" smtClean="0"/>
              <a:t> </a:t>
            </a:r>
            <a:r>
              <a:rPr lang="en-US" sz="2400" dirty="0" smtClean="0"/>
              <a:t>tools  </a:t>
            </a:r>
            <a:r>
              <a:rPr lang="el-GR" sz="2400" dirty="0" err="1" smtClean="0"/>
              <a:t>κλικάρουμε</a:t>
            </a:r>
            <a:r>
              <a:rPr lang="el-GR" sz="2400" dirty="0" smtClean="0"/>
              <a:t> </a:t>
            </a:r>
            <a:r>
              <a:rPr lang="en-US" sz="2400" dirty="0" smtClean="0"/>
              <a:t>restore</a:t>
            </a:r>
            <a:endParaRPr lang="en-US" sz="2400" dirty="0" smtClean="0"/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540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tIns="0">
            <a:noAutofit/>
          </a:bodyPr>
          <a:lstStyle/>
          <a:p>
            <a:r>
              <a:rPr lang="en-US" sz="3200" i="1" dirty="0" smtClean="0"/>
              <a:t/>
            </a:r>
            <a:br>
              <a:rPr lang="en-US" sz="3200" i="1" dirty="0" smtClean="0"/>
            </a:br>
            <a:r>
              <a:rPr lang="en-US" sz="3200" i="1" dirty="0" err="1" smtClean="0"/>
              <a:t>pgAdmin</a:t>
            </a:r>
            <a:r>
              <a:rPr lang="en-US" sz="3200" i="1" dirty="0" smtClean="0"/>
              <a:t> III</a:t>
            </a:r>
            <a:r>
              <a:rPr lang="el-GR" sz="3200" dirty="0" smtClean="0"/>
              <a:t/>
            </a:r>
            <a:br>
              <a:rPr lang="el-GR" sz="3200" dirty="0" smtClean="0"/>
            </a:br>
            <a:endParaRPr lang="el-GR" sz="3200" dirty="0" smtClean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A65E-AC6B-41FD-B198-9B1207B3256E}" type="datetime10">
              <a:rPr lang="el-GR" smtClean="0"/>
              <a:pPr/>
              <a:t>14:04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</a:t>
            </a:fld>
            <a:endParaRPr lang="el-G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-3786246" y="4357694"/>
            <a:ext cx="2886075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- Ορθογώνιο"/>
          <p:cNvSpPr/>
          <p:nvPr/>
        </p:nvSpPr>
        <p:spPr>
          <a:xfrm>
            <a:off x="500034" y="889844"/>
            <a:ext cx="8501122" cy="532453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l-GR" sz="2000" dirty="0" smtClean="0"/>
              <a:t>Η  </a:t>
            </a:r>
            <a:r>
              <a:rPr lang="el-GR" sz="2000" dirty="0" err="1" smtClean="0"/>
              <a:t>PostGreSQL</a:t>
            </a:r>
            <a:r>
              <a:rPr lang="el-GR" sz="2000" dirty="0" smtClean="0"/>
              <a:t> δεν έχει ή ίδια κάποιο γραφικό περιβάλλον  </a:t>
            </a:r>
            <a:r>
              <a:rPr lang="el-GR" sz="2000" dirty="0" err="1" smtClean="0"/>
              <a:t>διεπαφής</a:t>
            </a:r>
            <a:r>
              <a:rPr lang="el-GR" sz="2000" dirty="0" smtClean="0"/>
              <a:t> με</a:t>
            </a:r>
            <a:r>
              <a:rPr lang="en-US" sz="2000" dirty="0" smtClean="0"/>
              <a:t> </a:t>
            </a:r>
            <a:r>
              <a:rPr lang="el-GR" sz="2000" dirty="0" smtClean="0"/>
              <a:t>τον χρήστη.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l-GR" sz="2000" dirty="0" smtClean="0"/>
              <a:t>Για την αλληλεπίδραση με την βάση δεδομένων</a:t>
            </a:r>
            <a:r>
              <a:rPr lang="en-US" sz="2000" dirty="0" smtClean="0"/>
              <a:t>  </a:t>
            </a:r>
            <a:r>
              <a:rPr lang="el-GR" sz="2000" dirty="0" smtClean="0"/>
              <a:t>χρησιμοποιείται ένα πρόγραμμα χρήστη (</a:t>
            </a:r>
            <a:r>
              <a:rPr lang="el-GR" sz="2000" dirty="0" err="1" smtClean="0"/>
              <a:t>client</a:t>
            </a:r>
            <a:r>
              <a:rPr lang="el-GR" sz="2000" dirty="0" smtClean="0"/>
              <a:t>) το </a:t>
            </a:r>
            <a:r>
              <a:rPr lang="el-GR" sz="2000" dirty="0" err="1" smtClean="0"/>
              <a:t>pgAdminn</a:t>
            </a:r>
            <a:r>
              <a:rPr lang="el-GR" sz="2000" dirty="0" smtClean="0"/>
              <a:t> III που</a:t>
            </a:r>
            <a:r>
              <a:rPr lang="en-US" sz="2000" dirty="0" smtClean="0"/>
              <a:t> </a:t>
            </a:r>
            <a:r>
              <a:rPr lang="el-GR" sz="2000" dirty="0" smtClean="0"/>
              <a:t>παρέχεται και εγκαθίσταται μαζί με την </a:t>
            </a:r>
            <a:r>
              <a:rPr lang="el-GR" sz="2000" dirty="0" err="1" smtClean="0"/>
              <a:t>PostGreSQL</a:t>
            </a:r>
            <a:r>
              <a:rPr lang="el-GR" sz="2000" dirty="0" smtClean="0"/>
              <a:t>.</a:t>
            </a:r>
            <a:r>
              <a:rPr lang="en-US" sz="2000" dirty="0" smtClean="0"/>
              <a:t> </a:t>
            </a:r>
            <a:r>
              <a:rPr lang="el-GR" sz="2000" dirty="0" smtClean="0"/>
              <a:t/>
            </a:r>
            <a:br>
              <a:rPr lang="el-GR" sz="2000" dirty="0" smtClean="0"/>
            </a:br>
            <a:r>
              <a:rPr lang="el-GR" sz="2000" dirty="0" smtClean="0"/>
              <a:t/>
            </a:r>
            <a:br>
              <a:rPr lang="el-GR" sz="2000" dirty="0" smtClean="0"/>
            </a:br>
            <a:r>
              <a:rPr lang="el-GR" sz="2000" dirty="0" smtClean="0"/>
              <a:t>Το </a:t>
            </a:r>
            <a:r>
              <a:rPr lang="el-GR" sz="2000" dirty="0" err="1" smtClean="0"/>
              <a:t>pgAdmin</a:t>
            </a:r>
            <a:r>
              <a:rPr lang="el-GR" sz="2000" dirty="0" smtClean="0"/>
              <a:t> III  και έχει τα παρακάτω χαρακτηριστικά</a:t>
            </a:r>
            <a:r>
              <a:rPr lang="en-US" sz="2000" dirty="0" smtClean="0"/>
              <a:t> : 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</a:t>
            </a:r>
            <a:r>
              <a:rPr lang="el-GR" sz="2000" dirty="0" smtClean="0"/>
              <a:t>Είναι ένα ολοκληρωμένο σύστημα σχεδιασμού και διαχείρισης βάσεων δεδομένων και αποτελεί το μέσο αλληλεπίδρασης της βάσης δεδομένων με το χρήστη</a:t>
            </a:r>
            <a:r>
              <a:rPr lang="en-US" sz="2000" dirty="0" smtClean="0"/>
              <a:t>.</a:t>
            </a:r>
            <a:r>
              <a:rPr lang="el-GR" sz="20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l-GR" sz="2000" dirty="0" smtClean="0"/>
              <a:t> Είναι γραμμένο  σε C++  και είναι δυνατό να χρησιμοποιηθεί σε περιβάλλοντα </a:t>
            </a:r>
            <a:r>
              <a:rPr lang="el-GR" sz="2000" dirty="0" err="1" smtClean="0"/>
              <a:t>Linux</a:t>
            </a:r>
            <a:r>
              <a:rPr lang="el-GR" sz="2000" dirty="0" smtClean="0"/>
              <a:t>, </a:t>
            </a:r>
            <a:r>
              <a:rPr lang="el-GR" sz="2000" dirty="0" err="1" smtClean="0"/>
              <a:t>FreeBSD</a:t>
            </a:r>
            <a:r>
              <a:rPr lang="el-GR" sz="2000" dirty="0" smtClean="0"/>
              <a:t>, </a:t>
            </a:r>
            <a:r>
              <a:rPr lang="el-GR" sz="2000" dirty="0" err="1" smtClean="0"/>
              <a:t>Solaris</a:t>
            </a:r>
            <a:r>
              <a:rPr lang="el-GR" sz="2000" dirty="0" smtClean="0"/>
              <a:t>, </a:t>
            </a:r>
            <a:r>
              <a:rPr lang="el-GR" sz="2000" dirty="0" err="1" smtClean="0"/>
              <a:t>Mac</a:t>
            </a:r>
            <a:r>
              <a:rPr lang="el-GR" sz="2000" dirty="0" smtClean="0"/>
              <a:t> OSX και Windows για τη διαχείριση της </a:t>
            </a:r>
            <a:r>
              <a:rPr lang="el-GR" sz="2000" dirty="0" err="1" smtClean="0"/>
              <a:t>PostgreSQL</a:t>
            </a:r>
            <a:r>
              <a:rPr lang="en-US" sz="2000" dirty="0" smtClean="0"/>
              <a:t>.</a:t>
            </a:r>
            <a:endParaRPr lang="el-GR" sz="2000" dirty="0" smtClean="0"/>
          </a:p>
          <a:p>
            <a:pPr>
              <a:buFont typeface="Arial" pitchFamily="34" charset="0"/>
              <a:buChar char="•"/>
            </a:pPr>
            <a:r>
              <a:rPr lang="el-GR" sz="2000" dirty="0" smtClean="0"/>
              <a:t>Προσφέρει ένα απλό γραφικό περιβάλλον για την ανάπτυξη πολύπλοκων βάσεων δεδομένων μέσω της διατύπωσης ερωτημάτων σε SQL, με στόχο την απλούστευση των διαδικασιών για το χρήστη</a:t>
            </a:r>
          </a:p>
          <a:p>
            <a:pPr>
              <a:buFont typeface="Arial" pitchFamily="34" charset="0"/>
              <a:buChar char="•"/>
            </a:pPr>
            <a:r>
              <a:rPr lang="el-GR" sz="2000" dirty="0" smtClean="0"/>
              <a:t>Είναι ελεύθερο λογισμικό και δεν απαιτεί επιπλέον προγράμματα για την επικοινωνία με τον </a:t>
            </a:r>
            <a:r>
              <a:rPr lang="el-GR" sz="2000" dirty="0" err="1" smtClean="0"/>
              <a:t>διακομιστή</a:t>
            </a:r>
            <a:r>
              <a:rPr lang="el-GR" sz="2000" dirty="0" smtClean="0"/>
              <a:t> της βάσης δεδομένων. 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Σχεσιακή Άλγεβρα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l-GR" i="1" dirty="0" smtClean="0"/>
              <a:t>Περιλαμβάνει ένα βασικό σύνολο πράξεων στο σχεσιακό μοντέλο. Οι πράξεις αυτές ικανοποιούν την ιδιότητα της </a:t>
            </a:r>
            <a:r>
              <a:rPr lang="el-GR" b="1" i="1" dirty="0" smtClean="0"/>
              <a:t>κλειστότητας</a:t>
            </a:r>
            <a:r>
              <a:rPr lang="el-GR" i="1" dirty="0" smtClean="0"/>
              <a:t> δηλαδή δέχονται σχέσεις και παράγουν σχέσεις. Αυτές οι πράξεις είναι χρήσιμες για την διατύπωση αιτημάτων ανάκτησης  χρηστών προς τη βάση.</a:t>
            </a:r>
            <a:br>
              <a:rPr lang="el-GR" i="1" dirty="0" smtClean="0"/>
            </a:br>
            <a:r>
              <a:rPr lang="el-GR" i="1" dirty="0" smtClean="0"/>
              <a:t>Οι πράξεις της σχεσιακής άλγεβρας χωρίζονται σε 2 ομάδες:</a:t>
            </a:r>
            <a:endParaRPr lang="el-GR" dirty="0" smtClean="0"/>
          </a:p>
          <a:p>
            <a:r>
              <a:rPr lang="el-GR" i="1" dirty="0" smtClean="0"/>
              <a:t> Η πρώτη ομάδα περιλαμβάνει τις βασικές πράξεις συνόλων όπως είναι η </a:t>
            </a:r>
            <a:r>
              <a:rPr lang="el-GR" b="1" i="1" dirty="0" smtClean="0"/>
              <a:t>ένωση</a:t>
            </a:r>
            <a:r>
              <a:rPr lang="el-GR" i="1" dirty="0" smtClean="0"/>
              <a:t>, η </a:t>
            </a:r>
            <a:r>
              <a:rPr lang="el-GR" b="1" i="1" dirty="0" smtClean="0"/>
              <a:t>τομή</a:t>
            </a:r>
            <a:r>
              <a:rPr lang="el-GR" i="1" dirty="0" smtClean="0"/>
              <a:t>, η </a:t>
            </a:r>
            <a:r>
              <a:rPr lang="el-GR" b="1" i="1" dirty="0" smtClean="0"/>
              <a:t>διαφορά</a:t>
            </a:r>
            <a:r>
              <a:rPr lang="el-GR" i="1" dirty="0" smtClean="0"/>
              <a:t> και το </a:t>
            </a:r>
            <a:r>
              <a:rPr lang="el-GR" b="1" i="1" dirty="0" smtClean="0"/>
              <a:t>καρτεσιανό γινόμενο</a:t>
            </a:r>
            <a:r>
              <a:rPr lang="el-GR" i="1" dirty="0" smtClean="0"/>
              <a:t>. </a:t>
            </a:r>
          </a:p>
          <a:p>
            <a:r>
              <a:rPr lang="el-GR" i="1" dirty="0" smtClean="0"/>
              <a:t>Η δεύτερη ομάδα περιλαμβάνει την  </a:t>
            </a:r>
            <a:r>
              <a:rPr lang="el-GR" b="1" i="1" dirty="0" smtClean="0"/>
              <a:t>προβολή</a:t>
            </a:r>
            <a:r>
              <a:rPr lang="el-GR" i="1" dirty="0" smtClean="0"/>
              <a:t>, τον </a:t>
            </a:r>
            <a:r>
              <a:rPr lang="el-GR" b="1" i="1" dirty="0" smtClean="0"/>
              <a:t>περιορισμό</a:t>
            </a:r>
            <a:r>
              <a:rPr lang="el-GR" i="1" dirty="0" smtClean="0"/>
              <a:t> και  την  </a:t>
            </a:r>
            <a:r>
              <a:rPr lang="el-GR" b="1" i="1" dirty="0" smtClean="0"/>
              <a:t>συνένωση</a:t>
            </a:r>
            <a:r>
              <a:rPr lang="el-GR" i="1" dirty="0" smtClean="0"/>
              <a:t>.  </a:t>
            </a:r>
            <a:endParaRPr lang="el-GR" dirty="0" smtClean="0"/>
          </a:p>
          <a:p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6DB5-9424-40FF-9EEE-390B3DFB2AFF}" type="datetime10">
              <a:rPr lang="el-GR" smtClean="0"/>
              <a:pPr/>
              <a:t>14:07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sz="40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Παραδείγματα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el-GR" b="1" i="1" u="sng" dirty="0" smtClean="0"/>
              <a:t>Η πράξη της προβολής</a:t>
            </a:r>
            <a:r>
              <a:rPr lang="el-GR" i="1" dirty="0" smtClean="0"/>
              <a:t>    </a:t>
            </a:r>
            <a:r>
              <a:rPr lang="el-GR" i="1" dirty="0" err="1" smtClean="0"/>
              <a:t>π</a:t>
            </a:r>
            <a:r>
              <a:rPr lang="el-GR" i="1" baseline="-25000" dirty="0" err="1" smtClean="0"/>
              <a:t>&lt;λίστα</a:t>
            </a:r>
            <a:r>
              <a:rPr lang="el-GR" i="1" baseline="-25000" dirty="0" smtClean="0"/>
              <a:t> πεδίων&gt;</a:t>
            </a:r>
            <a:r>
              <a:rPr lang="el-GR" i="1" dirty="0" smtClean="0"/>
              <a:t>(πίνακας)</a:t>
            </a:r>
            <a:br>
              <a:rPr lang="el-GR" i="1" dirty="0" smtClean="0"/>
            </a:br>
            <a:r>
              <a:rPr lang="el-GR" i="1" dirty="0" smtClean="0"/>
              <a:t>Επιλέγουμε κάποιες στήλες από τον πίνακα</a:t>
            </a:r>
            <a:br>
              <a:rPr lang="el-GR" i="1" dirty="0" smtClean="0"/>
            </a:br>
            <a:r>
              <a:rPr lang="el-GR" i="1" dirty="0" smtClean="0"/>
              <a:t>Παράδειγμα</a:t>
            </a:r>
            <a:r>
              <a:rPr lang="en-GB" i="1" dirty="0" smtClean="0"/>
              <a:t>   </a:t>
            </a:r>
            <a:r>
              <a:rPr lang="el-GR" i="1" dirty="0" smtClean="0"/>
              <a:t>π</a:t>
            </a:r>
            <a:r>
              <a:rPr lang="en-GB" i="1" baseline="-25000" dirty="0" smtClean="0"/>
              <a:t>&lt;</a:t>
            </a:r>
            <a:r>
              <a:rPr lang="en-US" i="1" baseline="-25000" dirty="0" err="1" smtClean="0"/>
              <a:t>am,lastname,firstname</a:t>
            </a:r>
            <a:r>
              <a:rPr lang="en-GB" i="1" baseline="-25000" dirty="0" smtClean="0"/>
              <a:t>&gt;</a:t>
            </a:r>
            <a:r>
              <a:rPr lang="en-GB" i="1" dirty="0" smtClean="0"/>
              <a:t>(</a:t>
            </a:r>
            <a:r>
              <a:rPr lang="en-US" i="1" dirty="0" smtClean="0"/>
              <a:t>students</a:t>
            </a:r>
            <a:r>
              <a:rPr lang="en-GB" i="1" dirty="0" smtClean="0"/>
              <a:t>) </a:t>
            </a:r>
            <a:endParaRPr lang="el-GR" dirty="0" smtClean="0"/>
          </a:p>
          <a:p>
            <a:r>
              <a:rPr lang="el-GR" b="1" i="1" u="sng" dirty="0" smtClean="0"/>
              <a:t>Η πράξη του περιορισμού</a:t>
            </a:r>
            <a:r>
              <a:rPr lang="el-GR" i="1" dirty="0" smtClean="0"/>
              <a:t>   </a:t>
            </a:r>
            <a:r>
              <a:rPr lang="el-GR" i="1" dirty="0" err="1" smtClean="0"/>
              <a:t>σ</a:t>
            </a:r>
            <a:r>
              <a:rPr lang="el-GR" i="1" baseline="-25000" dirty="0" err="1" smtClean="0"/>
              <a:t>&lt;συνθήκη</a:t>
            </a:r>
            <a:r>
              <a:rPr lang="el-GR" i="1" baseline="-25000" dirty="0" smtClean="0"/>
              <a:t>&gt;</a:t>
            </a:r>
            <a:r>
              <a:rPr lang="el-GR" i="1" dirty="0" smtClean="0"/>
              <a:t>(πίνακας)</a:t>
            </a:r>
            <a:br>
              <a:rPr lang="el-GR" i="1" dirty="0" smtClean="0"/>
            </a:br>
            <a:r>
              <a:rPr lang="el-GR" i="1" dirty="0" smtClean="0"/>
              <a:t> Επιλέγουμε κάποιες </a:t>
            </a:r>
            <a:r>
              <a:rPr lang="el-GR" i="1" dirty="0" err="1" smtClean="0"/>
              <a:t>κάποιες</a:t>
            </a:r>
            <a:r>
              <a:rPr lang="el-GR" i="1" dirty="0" smtClean="0"/>
              <a:t> εγγραφές  από τον πίνακα</a:t>
            </a:r>
            <a:br>
              <a:rPr lang="el-GR" i="1" dirty="0" smtClean="0"/>
            </a:br>
            <a:r>
              <a:rPr lang="el-GR" i="1" dirty="0" smtClean="0"/>
              <a:t>Παράδειγμα   σ</a:t>
            </a:r>
            <a:r>
              <a:rPr lang="el-GR" i="1" baseline="-25000" dirty="0" smtClean="0"/>
              <a:t>&lt;</a:t>
            </a:r>
            <a:r>
              <a:rPr lang="en-US" i="1" baseline="-25000" dirty="0" smtClean="0"/>
              <a:t>city</a:t>
            </a:r>
            <a:r>
              <a:rPr lang="el-GR" i="1" baseline="-25000" dirty="0" smtClean="0"/>
              <a:t>=‘Ηράκλειο’&gt;</a:t>
            </a:r>
            <a:r>
              <a:rPr lang="el-GR" i="1" dirty="0" smtClean="0"/>
              <a:t>(</a:t>
            </a:r>
            <a:r>
              <a:rPr lang="en-US" i="1" dirty="0" smtClean="0"/>
              <a:t>students</a:t>
            </a:r>
            <a:r>
              <a:rPr lang="el-GR" i="1" dirty="0" smtClean="0"/>
              <a:t>) </a:t>
            </a:r>
          </a:p>
          <a:p>
            <a:r>
              <a:rPr lang="el-GR" i="1" u="sng" dirty="0" smtClean="0"/>
              <a:t>Περισσότερες πράξεις σε μία έκφραση</a:t>
            </a:r>
            <a:r>
              <a:rPr lang="el-GR" i="1" dirty="0" smtClean="0"/>
              <a:t>. </a:t>
            </a:r>
            <a:br>
              <a:rPr lang="el-GR" i="1" dirty="0" smtClean="0"/>
            </a:br>
            <a:r>
              <a:rPr lang="el-GR" i="1" u="sng" dirty="0" smtClean="0"/>
              <a:t>Παράδειγμα</a:t>
            </a:r>
            <a:r>
              <a:rPr lang="el-GR" i="1" dirty="0" smtClean="0"/>
              <a:t>  π</a:t>
            </a:r>
            <a:r>
              <a:rPr lang="en-GB" i="1" baseline="-25000" dirty="0" smtClean="0"/>
              <a:t>&lt;</a:t>
            </a:r>
            <a:r>
              <a:rPr lang="en-US" i="1" baseline="-25000" dirty="0" err="1" smtClean="0"/>
              <a:t>am,lastname,firstname</a:t>
            </a:r>
            <a:r>
              <a:rPr lang="en-GB" i="1" baseline="-25000" dirty="0" smtClean="0"/>
              <a:t>&gt;</a:t>
            </a:r>
            <a:r>
              <a:rPr lang="en-GB" i="1" dirty="0" smtClean="0"/>
              <a:t>(</a:t>
            </a:r>
            <a:r>
              <a:rPr lang="el-GR" i="1" dirty="0" smtClean="0"/>
              <a:t>σ </a:t>
            </a:r>
            <a:r>
              <a:rPr lang="el-GR" i="1" baseline="-25000" dirty="0" smtClean="0"/>
              <a:t>&lt;</a:t>
            </a:r>
            <a:r>
              <a:rPr lang="en-US" i="1" baseline="-25000" dirty="0" smtClean="0"/>
              <a:t>city</a:t>
            </a:r>
            <a:r>
              <a:rPr lang="el-GR" i="1" baseline="-25000" dirty="0" smtClean="0"/>
              <a:t>=‘Ηράκλειο’&gt;</a:t>
            </a:r>
            <a:r>
              <a:rPr lang="el-GR" i="1" dirty="0" smtClean="0"/>
              <a:t>( </a:t>
            </a:r>
            <a:r>
              <a:rPr lang="en-US" i="1" dirty="0" smtClean="0"/>
              <a:t>students</a:t>
            </a:r>
            <a:r>
              <a:rPr lang="en-GB" i="1" dirty="0" smtClean="0"/>
              <a:t>)) </a:t>
            </a:r>
            <a:endParaRPr lang="el-GR" i="1" dirty="0" smtClean="0"/>
          </a:p>
          <a:p>
            <a:r>
              <a:rPr lang="en-GB" b="1" i="1" u="sng" dirty="0" smtClean="0"/>
              <a:t>H</a:t>
            </a:r>
            <a:r>
              <a:rPr lang="el-GR" b="1" i="1" u="sng" dirty="0" smtClean="0"/>
              <a:t> πράξη του καρτεσιανού γινομένου</a:t>
            </a:r>
            <a:r>
              <a:rPr lang="el-GR" b="1" i="1" dirty="0" smtClean="0"/>
              <a:t>  </a:t>
            </a:r>
            <a:br>
              <a:rPr lang="el-GR" b="1" i="1" dirty="0" smtClean="0"/>
            </a:br>
            <a:r>
              <a:rPr lang="el-GR" b="1" i="1" dirty="0" smtClean="0"/>
              <a:t>πίνακας1 </a:t>
            </a:r>
            <a:r>
              <a:rPr lang="en-US" b="1" i="1" dirty="0" smtClean="0"/>
              <a:t>X</a:t>
            </a:r>
            <a:r>
              <a:rPr lang="el-GR" b="1" i="1" dirty="0" smtClean="0"/>
              <a:t>  πίνακας2</a:t>
            </a:r>
            <a:br>
              <a:rPr lang="el-GR" b="1" i="1" dirty="0" smtClean="0"/>
            </a:br>
            <a:r>
              <a:rPr lang="el-GR" i="1" u="sng" dirty="0" smtClean="0"/>
              <a:t>Παράδειγμα </a:t>
            </a:r>
            <a:r>
              <a:rPr lang="en-US" i="1" dirty="0" smtClean="0"/>
              <a:t>    students</a:t>
            </a:r>
            <a:r>
              <a:rPr lang="en-GB" i="1" dirty="0" smtClean="0"/>
              <a:t>X</a:t>
            </a:r>
            <a:r>
              <a:rPr lang="en-US" i="1" dirty="0" smtClean="0"/>
              <a:t>grades</a:t>
            </a:r>
            <a:endParaRPr lang="el-GR" dirty="0" smtClean="0"/>
          </a:p>
          <a:p>
            <a:r>
              <a:rPr lang="en-GB" b="1" i="1" u="sng" dirty="0" smtClean="0"/>
              <a:t>H</a:t>
            </a:r>
            <a:r>
              <a:rPr lang="el-GR" b="1" i="1" u="sng" dirty="0" smtClean="0"/>
              <a:t> πράξη της συνένωσης </a:t>
            </a:r>
            <a:r>
              <a:rPr lang="el-GR" i="1" u="sng" dirty="0" smtClean="0"/>
              <a:t/>
            </a:r>
            <a:br>
              <a:rPr lang="el-GR" i="1" u="sng" dirty="0" smtClean="0"/>
            </a:br>
            <a:r>
              <a:rPr lang="el-GR" i="1" dirty="0" smtClean="0"/>
              <a:t>  πίνακας1</a:t>
            </a:r>
            <a:r>
              <a:rPr lang="en-US" i="1" dirty="0" smtClean="0"/>
              <a:t>  </a:t>
            </a:r>
            <a:r>
              <a:rPr lang="el-GR" i="1" baseline="-25000" dirty="0" smtClean="0"/>
              <a:t>&lt;συνθήκη συνένωσης&gt;</a:t>
            </a:r>
            <a:r>
              <a:rPr lang="el-GR" i="1" dirty="0" smtClean="0"/>
              <a:t> πίνακας2</a:t>
            </a:r>
            <a:br>
              <a:rPr lang="el-GR" i="1" dirty="0" smtClean="0"/>
            </a:br>
            <a:r>
              <a:rPr lang="el-GR" i="1" u="sng" dirty="0" smtClean="0"/>
              <a:t>Παράδειγμα </a:t>
            </a:r>
            <a:r>
              <a:rPr lang="en-GB" i="1" dirty="0" smtClean="0"/>
              <a:t>  </a:t>
            </a:r>
            <a:r>
              <a:rPr lang="en-US" i="1" dirty="0" smtClean="0"/>
              <a:t>students  </a:t>
            </a:r>
            <a:r>
              <a:rPr lang="en-GB" i="1" baseline="-25000" dirty="0" smtClean="0"/>
              <a:t>&lt;</a:t>
            </a:r>
            <a:r>
              <a:rPr lang="en-US" i="1" baseline="-25000" dirty="0" err="1" smtClean="0"/>
              <a:t>students.am</a:t>
            </a:r>
            <a:r>
              <a:rPr lang="en-US" i="1" baseline="-25000" dirty="0" smtClean="0"/>
              <a:t>=</a:t>
            </a:r>
            <a:r>
              <a:rPr lang="en-US" i="1" baseline="-25000" dirty="0" err="1" smtClean="0"/>
              <a:t>grades.am</a:t>
            </a:r>
            <a:r>
              <a:rPr lang="en-GB" i="1" baseline="-25000" dirty="0" smtClean="0"/>
              <a:t>&gt;</a:t>
            </a:r>
            <a:r>
              <a:rPr lang="en-GB" i="1" dirty="0" smtClean="0"/>
              <a:t> grades</a:t>
            </a:r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6DB5-9424-40FF-9EEE-390B3DFB2AFF}" type="datetime10">
              <a:rPr lang="el-GR" smtClean="0"/>
              <a:pPr/>
              <a:t>14:09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0081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200" dirty="0" smtClean="0"/>
              <a:t>SQL</a:t>
            </a:r>
            <a:r>
              <a:rPr lang="el-GR" sz="3200" dirty="0" smtClean="0"/>
              <a:t> (</a:t>
            </a:r>
            <a:r>
              <a:rPr lang="el-GR" sz="3200" i="1" dirty="0" err="1" smtClean="0"/>
              <a:t>Structured</a:t>
            </a:r>
            <a:r>
              <a:rPr lang="el-GR" sz="3200" i="1" dirty="0" smtClean="0"/>
              <a:t> </a:t>
            </a:r>
            <a:r>
              <a:rPr lang="en-US" sz="3200" i="1" dirty="0" smtClean="0"/>
              <a:t> </a:t>
            </a:r>
            <a:r>
              <a:rPr lang="el-GR" sz="3200" i="1" dirty="0" err="1" smtClean="0"/>
              <a:t>Query</a:t>
            </a:r>
            <a:r>
              <a:rPr lang="el-GR" sz="3200" i="1" dirty="0" smtClean="0"/>
              <a:t> </a:t>
            </a:r>
            <a:r>
              <a:rPr lang="en-US" sz="3200" i="1" dirty="0" smtClean="0"/>
              <a:t> </a:t>
            </a:r>
            <a:r>
              <a:rPr lang="el-GR" sz="3200" i="1" dirty="0" err="1" smtClean="0"/>
              <a:t>Language</a:t>
            </a:r>
            <a:r>
              <a:rPr lang="en-US" sz="3200" i="1" dirty="0" smtClean="0"/>
              <a:t> </a:t>
            </a:r>
            <a:r>
              <a:rPr lang="el-GR" sz="3200" i="1" dirty="0" smtClean="0"/>
              <a:t>)</a:t>
            </a:r>
            <a:endParaRPr lang="el-GR" sz="3200" i="1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11560" y="1556792"/>
            <a:ext cx="8064896" cy="468052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l">
              <a:buFont typeface="Arial" pitchFamily="34" charset="0"/>
              <a:buChar char="•"/>
            </a:pPr>
            <a:r>
              <a:rPr lang="el-GR" sz="2900" dirty="0" smtClean="0">
                <a:solidFill>
                  <a:schemeClr val="tx1"/>
                </a:solidFill>
              </a:rPr>
              <a:t>Η </a:t>
            </a:r>
            <a:r>
              <a:rPr lang="el-GR" sz="2900" b="1" dirty="0" smtClean="0">
                <a:solidFill>
                  <a:schemeClr val="tx1"/>
                </a:solidFill>
              </a:rPr>
              <a:t>SQL</a:t>
            </a:r>
            <a:r>
              <a:rPr lang="en-US" sz="2900" b="1" dirty="0" smtClean="0">
                <a:solidFill>
                  <a:schemeClr val="tx1"/>
                </a:solidFill>
              </a:rPr>
              <a:t> </a:t>
            </a:r>
            <a:r>
              <a:rPr lang="el-GR" sz="2900" b="1" i="1" dirty="0" smtClean="0">
                <a:solidFill>
                  <a:schemeClr val="tx1"/>
                </a:solidFill>
              </a:rPr>
              <a:t> </a:t>
            </a:r>
            <a:r>
              <a:rPr lang="el-GR" sz="2900" i="1" dirty="0" smtClean="0">
                <a:solidFill>
                  <a:schemeClr val="tx1"/>
                </a:solidFill>
              </a:rPr>
              <a:t>είναι μία </a:t>
            </a:r>
            <a:r>
              <a:rPr lang="el-GR" sz="2900" b="1" dirty="0" smtClean="0">
                <a:solidFill>
                  <a:schemeClr val="tx1"/>
                </a:solidFill>
              </a:rPr>
              <a:t>δομημένη γλώσσα ερωτημάτων </a:t>
            </a:r>
            <a:r>
              <a:rPr lang="el-GR" sz="2900" dirty="0" smtClean="0">
                <a:solidFill>
                  <a:schemeClr val="tx1"/>
                </a:solidFill>
              </a:rPr>
              <a:t>και  </a:t>
            </a:r>
            <a:r>
              <a:rPr lang="el-GR" sz="2900" i="1" dirty="0" smtClean="0">
                <a:solidFill>
                  <a:schemeClr val="tx1"/>
                </a:solidFill>
              </a:rPr>
              <a:t>χρησιμοποιείται </a:t>
            </a:r>
            <a:r>
              <a:rPr lang="el-GR" sz="2900" dirty="0" smtClean="0">
                <a:solidFill>
                  <a:schemeClr val="tx1"/>
                </a:solidFill>
              </a:rPr>
              <a:t>για τη διαχείριση των δεδομένων της βάσης . Η διαχείριση γίνεται με την υποβολή ερωτημάτων </a:t>
            </a:r>
            <a:r>
              <a:rPr lang="el-GR" sz="2900" i="1" dirty="0" smtClean="0">
                <a:solidFill>
                  <a:schemeClr val="tx1"/>
                </a:solidFill>
              </a:rPr>
              <a:t>από τους χρήστες με σκοπό τη δημιουργία, την ενημέρωση , την διαγραφή καθώς και την επιλογή δεδομένων.</a:t>
            </a:r>
          </a:p>
          <a:p>
            <a:pPr algn="l"/>
            <a:endParaRPr lang="el-GR" sz="2900" i="1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l-GR" sz="2900" dirty="0" smtClean="0">
                <a:solidFill>
                  <a:schemeClr val="tx1"/>
                </a:solidFill>
              </a:rPr>
              <a:t>Αποτελεί την κοινή γλώσσα όλων των Σχεσιακών ΣΔΒΔ </a:t>
            </a:r>
            <a:r>
              <a:rPr lang="en-US" sz="2900" dirty="0" smtClean="0">
                <a:solidFill>
                  <a:schemeClr val="tx1"/>
                </a:solidFill>
              </a:rPr>
              <a:t> </a:t>
            </a:r>
            <a:r>
              <a:rPr lang="el-GR" sz="2900" dirty="0" smtClean="0">
                <a:solidFill>
                  <a:schemeClr val="tx1"/>
                </a:solidFill>
              </a:rPr>
              <a:t>(</a:t>
            </a:r>
            <a:r>
              <a:rPr lang="en-US" sz="2900" dirty="0" smtClean="0">
                <a:solidFill>
                  <a:schemeClr val="tx1"/>
                </a:solidFill>
              </a:rPr>
              <a:t>standard)</a:t>
            </a:r>
            <a:endParaRPr lang="el-GR" sz="2900" dirty="0" smtClean="0">
              <a:solidFill>
                <a:schemeClr val="tx1"/>
              </a:solidFill>
            </a:endParaRPr>
          </a:p>
          <a:p>
            <a:pPr algn="l"/>
            <a:endParaRPr lang="el-GR" sz="29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l-GR" sz="2900" dirty="0" smtClean="0">
                <a:solidFill>
                  <a:schemeClr val="tx1"/>
                </a:solidFill>
              </a:rPr>
              <a:t>Η ανάπτυξη των σχεσιακών πράξεων στην SQL είναι πιο απλή από ότι στην σχεσιακή άλγεβρα</a:t>
            </a:r>
          </a:p>
          <a:p>
            <a:pPr algn="l"/>
            <a:endParaRPr lang="el-GR" sz="29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l-GR" sz="2900" dirty="0" smtClean="0">
                <a:solidFill>
                  <a:schemeClr val="tx1"/>
                </a:solidFill>
              </a:rPr>
              <a:t>Η  </a:t>
            </a:r>
            <a:r>
              <a:rPr lang="en-US" sz="2900" dirty="0" smtClean="0">
                <a:solidFill>
                  <a:schemeClr val="tx1"/>
                </a:solidFill>
              </a:rPr>
              <a:t>SQL </a:t>
            </a:r>
            <a:r>
              <a:rPr lang="el-GR" sz="2900" dirty="0" smtClean="0">
                <a:solidFill>
                  <a:schemeClr val="tx1"/>
                </a:solidFill>
              </a:rPr>
              <a:t> είναι μια πλήρης γλώσσα  που περιλαμβάνει εντολές για</a:t>
            </a:r>
          </a:p>
          <a:p>
            <a:pPr algn="l"/>
            <a:r>
              <a:rPr lang="el-GR" sz="2900" dirty="0" smtClean="0">
                <a:solidFill>
                  <a:schemeClr val="tx1"/>
                </a:solidFill>
              </a:rPr>
              <a:t>–Γλώσσα ορισμού δεδομένων(</a:t>
            </a:r>
            <a:r>
              <a:rPr lang="en-US" sz="2900" dirty="0" smtClean="0">
                <a:solidFill>
                  <a:schemeClr val="tx1"/>
                </a:solidFill>
              </a:rPr>
              <a:t>DDL Data Definition Language)</a:t>
            </a:r>
          </a:p>
          <a:p>
            <a:pPr algn="l"/>
            <a:r>
              <a:rPr lang="en-US" sz="2900" dirty="0" smtClean="0">
                <a:solidFill>
                  <a:schemeClr val="tx1"/>
                </a:solidFill>
              </a:rPr>
              <a:t>–</a:t>
            </a:r>
            <a:r>
              <a:rPr lang="el-GR" sz="2900" dirty="0" smtClean="0">
                <a:solidFill>
                  <a:schemeClr val="tx1"/>
                </a:solidFill>
              </a:rPr>
              <a:t>Γλώσσα ενημέρωσης δεδομένων(</a:t>
            </a:r>
            <a:r>
              <a:rPr lang="en-US" sz="2900" dirty="0" smtClean="0">
                <a:solidFill>
                  <a:schemeClr val="tx1"/>
                </a:solidFill>
              </a:rPr>
              <a:t>DML Data Manipulation Language)</a:t>
            </a:r>
          </a:p>
          <a:p>
            <a:pPr algn="l"/>
            <a:r>
              <a:rPr lang="en-US" sz="2900" dirty="0" smtClean="0">
                <a:solidFill>
                  <a:schemeClr val="tx1"/>
                </a:solidFill>
              </a:rPr>
              <a:t>–</a:t>
            </a:r>
            <a:r>
              <a:rPr lang="el-GR" sz="2900" dirty="0" smtClean="0">
                <a:solidFill>
                  <a:schemeClr val="tx1"/>
                </a:solidFill>
              </a:rPr>
              <a:t>  ερωτήσεις(</a:t>
            </a:r>
            <a:r>
              <a:rPr lang="en-US" sz="2900" dirty="0" smtClean="0">
                <a:solidFill>
                  <a:schemeClr val="tx1"/>
                </a:solidFill>
              </a:rPr>
              <a:t>Query Language)</a:t>
            </a:r>
          </a:p>
          <a:p>
            <a:pPr algn="l">
              <a:buFont typeface="Arial" pitchFamily="34" charset="0"/>
              <a:buChar char="•"/>
            </a:pPr>
            <a:endParaRPr lang="el-GR" sz="29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l-GR" sz="2900" dirty="0" smtClean="0">
                <a:solidFill>
                  <a:schemeClr val="tx1"/>
                </a:solidFill>
              </a:rPr>
              <a:t>Πολλές γλώσσες προγραμματισμού έχουν επεκταθεί ώστε να υποστηρίζουν</a:t>
            </a:r>
            <a:r>
              <a:rPr lang="en-US" sz="2900" dirty="0" smtClean="0">
                <a:solidFill>
                  <a:schemeClr val="tx1"/>
                </a:solidFill>
              </a:rPr>
              <a:t> </a:t>
            </a:r>
            <a:r>
              <a:rPr lang="el-GR" sz="2900" dirty="0" smtClean="0">
                <a:solidFill>
                  <a:schemeClr val="tx1"/>
                </a:solidFill>
              </a:rPr>
              <a:t>διατύπωση ερωτημάτων σε SQL π.χ. </a:t>
            </a:r>
            <a:r>
              <a:rPr lang="en-US" sz="2900" dirty="0" smtClean="0">
                <a:solidFill>
                  <a:schemeClr val="tx1"/>
                </a:solidFill>
              </a:rPr>
              <a:t>Java,</a:t>
            </a:r>
            <a:r>
              <a:rPr lang="el-GR" sz="2900" dirty="0" smtClean="0">
                <a:solidFill>
                  <a:schemeClr val="tx1"/>
                </a:solidFill>
              </a:rPr>
              <a:t> </a:t>
            </a:r>
            <a:r>
              <a:rPr lang="en-US" sz="2900" dirty="0" smtClean="0">
                <a:solidFill>
                  <a:schemeClr val="tx1"/>
                </a:solidFill>
              </a:rPr>
              <a:t>C/C++, Pascal/Delphi, Visual Basic, </a:t>
            </a:r>
            <a:r>
              <a:rPr lang="en-US" sz="2900" dirty="0" err="1" smtClean="0">
                <a:solidFill>
                  <a:schemeClr val="tx1"/>
                </a:solidFill>
              </a:rPr>
              <a:t>php</a:t>
            </a:r>
            <a:r>
              <a:rPr lang="el-GR" sz="2900" dirty="0" smtClean="0">
                <a:solidFill>
                  <a:schemeClr val="tx1"/>
                </a:solidFill>
              </a:rPr>
              <a:t>,…</a:t>
            </a:r>
            <a:endParaRPr lang="el-GR" sz="1600" b="1" dirty="0" smtClean="0">
              <a:solidFill>
                <a:schemeClr val="tx1"/>
              </a:solidFill>
            </a:endParaRPr>
          </a:p>
          <a:p>
            <a:endParaRPr lang="el-GR" sz="1600" dirty="0" smtClean="0">
              <a:solidFill>
                <a:schemeClr val="tx1"/>
              </a:solidFill>
            </a:endParaRP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D66F2-ED84-4FCE-81F0-8FA82FD01EAF}" type="datetime10">
              <a:rPr lang="el-GR" smtClean="0"/>
              <a:pPr/>
              <a:t>14:09</a:t>
            </a:fld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sz="3600" dirty="0" smtClean="0"/>
              <a:t>Τύποι Δεδομένων</a:t>
            </a:r>
            <a:endParaRPr lang="el-GR" sz="3600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AF12A-21A4-47E6-8B6F-0335D342675B}" type="datetime10">
              <a:rPr lang="el-GR" smtClean="0"/>
              <a:pPr/>
              <a:t>14:09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6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l-GR" sz="2800" b="1" dirty="0" smtClean="0">
                <a:latin typeface="Comic Sans MS" pitchFamily="66" charset="0"/>
              </a:rPr>
              <a:t>Για </a:t>
            </a:r>
            <a:r>
              <a:rPr lang="el-GR" sz="2800" b="1" dirty="0" err="1" smtClean="0">
                <a:latin typeface="Comic Sans MS" pitchFamily="66" charset="0"/>
              </a:rPr>
              <a:t>συμβολσειρές</a:t>
            </a:r>
            <a:r>
              <a:rPr lang="el-GR" sz="2800" b="1" dirty="0" smtClean="0">
                <a:latin typeface="Comic Sans MS" pitchFamily="66" charset="0"/>
              </a:rPr>
              <a:t> </a:t>
            </a:r>
            <a:r>
              <a:rPr lang="el-GR" sz="2800" b="1" dirty="0" err="1" smtClean="0">
                <a:latin typeface="Comic Sans MS" pitchFamily="66" charset="0"/>
              </a:rPr>
              <a:t>char</a:t>
            </a:r>
            <a:r>
              <a:rPr lang="el-GR" sz="2800" dirty="0" smtClean="0">
                <a:latin typeface="Comic Sans MS" pitchFamily="66" charset="0"/>
              </a:rPr>
              <a:t>(n)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l-GR" sz="2800" dirty="0" smtClean="0">
                <a:latin typeface="Comic Sans MS" pitchFamily="66" charset="0"/>
              </a:rPr>
              <a:t>σταθερού μήκους, και</a:t>
            </a:r>
            <a:br>
              <a:rPr lang="el-GR" sz="2800" dirty="0" smtClean="0">
                <a:latin typeface="Comic Sans MS" pitchFamily="66" charset="0"/>
              </a:rPr>
            </a:br>
            <a:r>
              <a:rPr lang="el-GR" sz="2800" dirty="0" smtClean="0">
                <a:latin typeface="Comic Sans MS" pitchFamily="66" charset="0"/>
              </a:rPr>
              <a:t>       </a:t>
            </a:r>
            <a:r>
              <a:rPr lang="el-GR" sz="2800" b="1" dirty="0" err="1" smtClean="0">
                <a:latin typeface="Comic Sans MS" pitchFamily="66" charset="0"/>
              </a:rPr>
              <a:t>varchar</a:t>
            </a:r>
            <a:r>
              <a:rPr lang="el-GR" sz="2800" dirty="0" smtClean="0">
                <a:latin typeface="Comic Sans MS" pitchFamily="66" charset="0"/>
              </a:rPr>
              <a:t>(n) ή </a:t>
            </a:r>
            <a:r>
              <a:rPr lang="en-US" sz="2800" dirty="0" smtClean="0">
                <a:latin typeface="Comic Sans MS" pitchFamily="66" charset="0"/>
              </a:rPr>
              <a:t>varying(n)</a:t>
            </a:r>
            <a:r>
              <a:rPr lang="el-GR" sz="2800" dirty="0" smtClean="0">
                <a:latin typeface="Comic Sans MS" pitchFamily="66" charset="0"/>
              </a:rPr>
              <a:t> μεταβλητού μήκους.</a:t>
            </a:r>
          </a:p>
          <a:p>
            <a:r>
              <a:rPr lang="el-GR" sz="2800" b="1" dirty="0" smtClean="0">
                <a:latin typeface="Comic Sans MS" pitchFamily="66" charset="0"/>
              </a:rPr>
              <a:t>Για ακεραίους </a:t>
            </a:r>
            <a:r>
              <a:rPr lang="en-US" sz="2800" b="1" dirty="0" smtClean="0">
                <a:latin typeface="Comic Sans MS" pitchFamily="66" charset="0"/>
              </a:rPr>
              <a:t>integer</a:t>
            </a:r>
            <a:r>
              <a:rPr lang="el-GR" sz="2800" b="1" dirty="0" smtClean="0">
                <a:latin typeface="Comic Sans MS" pitchFamily="66" charset="0"/>
              </a:rPr>
              <a:t>(ή </a:t>
            </a:r>
            <a:r>
              <a:rPr lang="el-GR" sz="2800" b="1" dirty="0" err="1" smtClean="0">
                <a:latin typeface="Comic Sans MS" pitchFamily="66" charset="0"/>
              </a:rPr>
              <a:t>int</a:t>
            </a:r>
            <a:r>
              <a:rPr lang="el-GR" sz="2800" b="1" dirty="0" smtClean="0">
                <a:latin typeface="Comic Sans MS" pitchFamily="66" charset="0"/>
              </a:rPr>
              <a:t>) </a:t>
            </a:r>
            <a:r>
              <a:rPr lang="el-GR" sz="2800" b="1" dirty="0" err="1" smtClean="0">
                <a:latin typeface="Comic Sans MS" pitchFamily="66" charset="0"/>
              </a:rPr>
              <a:t>smallint</a:t>
            </a:r>
            <a:endParaRPr lang="el-GR" sz="2800" b="1" dirty="0" smtClean="0">
              <a:latin typeface="Comic Sans MS" pitchFamily="66" charset="0"/>
            </a:endParaRPr>
          </a:p>
          <a:p>
            <a:r>
              <a:rPr lang="el-GR" sz="2800" dirty="0" smtClean="0">
                <a:latin typeface="Comic Sans MS" pitchFamily="66" charset="0"/>
              </a:rPr>
              <a:t>Αριθμοί κινητής υποδιαστολής </a:t>
            </a:r>
            <a:br>
              <a:rPr lang="el-GR" sz="2800" dirty="0" smtClean="0">
                <a:latin typeface="Comic Sans MS" pitchFamily="66" charset="0"/>
              </a:rPr>
            </a:br>
            <a:r>
              <a:rPr lang="el-GR" sz="2800" b="1" dirty="0" err="1" smtClean="0">
                <a:latin typeface="Comic Sans MS" pitchFamily="66" charset="0"/>
              </a:rPr>
              <a:t>float</a:t>
            </a:r>
            <a:r>
              <a:rPr lang="el-GR" sz="2800" b="1" dirty="0" smtClean="0">
                <a:latin typeface="Comic Sans MS" pitchFamily="66" charset="0"/>
              </a:rPr>
              <a:t>[ακρίβεια],</a:t>
            </a:r>
            <a:r>
              <a:rPr lang="en-US" sz="2800" b="1" dirty="0" smtClean="0">
                <a:latin typeface="Comic Sans MS" pitchFamily="66" charset="0"/>
              </a:rPr>
              <a:t> real,</a:t>
            </a:r>
            <a:r>
              <a:rPr lang="el-GR" sz="2800" b="1" dirty="0" smtClean="0">
                <a:latin typeface="Comic Sans MS" pitchFamily="66" charset="0"/>
              </a:rPr>
              <a:t> </a:t>
            </a:r>
            <a:r>
              <a:rPr lang="el-GR" sz="2800" b="1" dirty="0" err="1" smtClean="0">
                <a:latin typeface="Comic Sans MS" pitchFamily="66" charset="0"/>
              </a:rPr>
              <a:t>double</a:t>
            </a:r>
            <a:r>
              <a:rPr lang="el-GR" sz="2800" b="1" dirty="0" smtClean="0">
                <a:latin typeface="Comic Sans MS" pitchFamily="66" charset="0"/>
              </a:rPr>
              <a:t> </a:t>
            </a:r>
            <a:r>
              <a:rPr lang="el-GR" sz="2800" b="1" dirty="0" err="1" smtClean="0">
                <a:latin typeface="Comic Sans MS" pitchFamily="66" charset="0"/>
              </a:rPr>
              <a:t>precision</a:t>
            </a:r>
            <a:endParaRPr lang="el-GR" sz="2800" b="1" dirty="0" smtClean="0">
              <a:latin typeface="Comic Sans MS" pitchFamily="66" charset="0"/>
            </a:endParaRPr>
          </a:p>
          <a:p>
            <a:r>
              <a:rPr lang="el-GR" sz="2800" b="1" dirty="0" err="1" smtClean="0">
                <a:latin typeface="Comic Sans MS" pitchFamily="66" charset="0"/>
              </a:rPr>
              <a:t>numeric</a:t>
            </a:r>
            <a:r>
              <a:rPr lang="el-GR" sz="2800" dirty="0" smtClean="0">
                <a:latin typeface="Comic Sans MS" pitchFamily="66" charset="0"/>
              </a:rPr>
              <a:t>(p, d) ή </a:t>
            </a:r>
            <a:r>
              <a:rPr lang="en-US" sz="2800" dirty="0" smtClean="0">
                <a:latin typeface="Comic Sans MS" pitchFamily="66" charset="0"/>
              </a:rPr>
              <a:t>decimal(p, d)</a:t>
            </a:r>
            <a:br>
              <a:rPr lang="en-US" sz="2800" dirty="0" smtClean="0">
                <a:latin typeface="Comic Sans MS" pitchFamily="66" charset="0"/>
              </a:rPr>
            </a:br>
            <a:r>
              <a:rPr lang="el-GR" sz="2800" dirty="0" smtClean="0">
                <a:latin typeface="Comic Sans MS" pitchFamily="66" charset="0"/>
              </a:rPr>
              <a:t>(</a:t>
            </a:r>
            <a:r>
              <a:rPr lang="en-US" sz="2800" dirty="0" smtClean="0">
                <a:latin typeface="Comic Sans MS" pitchFamily="66" charset="0"/>
              </a:rPr>
              <a:t>p</a:t>
            </a:r>
            <a:r>
              <a:rPr lang="el-GR" sz="2800" dirty="0" smtClean="0">
                <a:latin typeface="Comic Sans MS" pitchFamily="66" charset="0"/>
              </a:rPr>
              <a:t> ψηφία συνολικά από τα οποία </a:t>
            </a:r>
            <a:r>
              <a:rPr lang="en-US" sz="2800" dirty="0" smtClean="0">
                <a:latin typeface="Comic Sans MS" pitchFamily="66" charset="0"/>
              </a:rPr>
              <a:t>d</a:t>
            </a:r>
            <a:r>
              <a:rPr lang="el-GR" sz="2800" dirty="0" smtClean="0">
                <a:latin typeface="Comic Sans MS" pitchFamily="66" charset="0"/>
              </a:rPr>
              <a:t> είναι δεκαδικά)</a:t>
            </a:r>
          </a:p>
          <a:p>
            <a:r>
              <a:rPr lang="el-GR" sz="2800" b="1" dirty="0" smtClean="0">
                <a:latin typeface="Comic Sans MS" pitchFamily="66" charset="0"/>
              </a:rPr>
              <a:t>Δυαδικές τιμές </a:t>
            </a:r>
            <a:r>
              <a:rPr lang="en-US" sz="2800" dirty="0" smtClean="0">
                <a:latin typeface="Comic Sans MS" pitchFamily="66" charset="0"/>
              </a:rPr>
              <a:t>bit  </a:t>
            </a:r>
            <a:r>
              <a:rPr lang="en-US" sz="2800" dirty="0" err="1" smtClean="0">
                <a:latin typeface="Comic Sans MS" pitchFamily="66" charset="0"/>
              </a:rPr>
              <a:t>bit</a:t>
            </a:r>
            <a:r>
              <a:rPr lang="en-US" sz="2800" dirty="0" smtClean="0">
                <a:latin typeface="Comic Sans MS" pitchFamily="66" charset="0"/>
              </a:rPr>
              <a:t>(n) </a:t>
            </a:r>
            <a:endParaRPr lang="el-GR" sz="2800" dirty="0" smtClean="0">
              <a:latin typeface="Comic Sans MS" pitchFamily="66" charset="0"/>
            </a:endParaRPr>
          </a:p>
          <a:p>
            <a:r>
              <a:rPr lang="el-GR" sz="2800" b="1" dirty="0" smtClean="0">
                <a:latin typeface="Comic Sans MS" pitchFamily="66" charset="0"/>
              </a:rPr>
              <a:t>Ημερομηνία-ώρα</a:t>
            </a:r>
            <a:r>
              <a:rPr lang="el-GR" sz="2800" dirty="0" smtClean="0">
                <a:latin typeface="Comic Sans MS" pitchFamily="66" charset="0"/>
              </a:rPr>
              <a:t> </a:t>
            </a:r>
            <a:br>
              <a:rPr lang="el-GR" sz="2800" dirty="0" smtClean="0">
                <a:latin typeface="Comic Sans MS" pitchFamily="66" charset="0"/>
              </a:rPr>
            </a:br>
            <a:r>
              <a:rPr lang="el-GR" sz="2800" dirty="0" smtClean="0">
                <a:latin typeface="Comic Sans MS" pitchFamily="66" charset="0"/>
              </a:rPr>
              <a:t> </a:t>
            </a:r>
            <a:r>
              <a:rPr lang="el-GR" sz="2600" b="1" dirty="0" err="1" smtClean="0">
                <a:latin typeface="Comic Sans MS" pitchFamily="66" charset="0"/>
              </a:rPr>
              <a:t>date</a:t>
            </a:r>
            <a:r>
              <a:rPr lang="el-GR" sz="2600" b="1" dirty="0" smtClean="0">
                <a:latin typeface="Comic Sans MS" pitchFamily="66" charset="0"/>
              </a:rPr>
              <a:t> </a:t>
            </a:r>
            <a:r>
              <a:rPr lang="en-US" sz="2600" dirty="0" smtClean="0">
                <a:latin typeface="Comic Sans MS" pitchFamily="66" charset="0"/>
              </a:rPr>
              <a:t>(</a:t>
            </a:r>
            <a:r>
              <a:rPr lang="en-US" sz="2600" dirty="0" err="1" smtClean="0">
                <a:latin typeface="Comic Sans MS" pitchFamily="66" charset="0"/>
              </a:rPr>
              <a:t>yyyy</a:t>
            </a:r>
            <a:r>
              <a:rPr lang="en-US" sz="2600" dirty="0" smtClean="0">
                <a:latin typeface="Comic Sans MS" pitchFamily="66" charset="0"/>
              </a:rPr>
              <a:t>-mm-</a:t>
            </a:r>
            <a:r>
              <a:rPr lang="en-US" sz="2600" dirty="0" err="1" smtClean="0">
                <a:latin typeface="Comic Sans MS" pitchFamily="66" charset="0"/>
              </a:rPr>
              <a:t>dd</a:t>
            </a:r>
            <a:r>
              <a:rPr lang="en-US" sz="2600" dirty="0" smtClean="0">
                <a:latin typeface="Comic Sans MS" pitchFamily="66" charset="0"/>
              </a:rPr>
              <a:t>)</a:t>
            </a:r>
            <a:r>
              <a:rPr lang="el-GR" sz="2600" dirty="0" smtClean="0">
                <a:latin typeface="Comic Sans MS" pitchFamily="66" charset="0"/>
              </a:rPr>
              <a:t>      </a:t>
            </a:r>
            <a:r>
              <a:rPr lang="el-GR" sz="2600" b="1" dirty="0" err="1" smtClean="0">
                <a:latin typeface="Comic Sans MS" pitchFamily="66" charset="0"/>
              </a:rPr>
              <a:t>time</a:t>
            </a:r>
            <a:r>
              <a:rPr lang="el-GR" sz="2600" b="1" dirty="0" smtClean="0">
                <a:latin typeface="Comic Sans MS" pitchFamily="66" charset="0"/>
              </a:rPr>
              <a:t> </a:t>
            </a:r>
            <a:r>
              <a:rPr lang="en-US" sz="2600" dirty="0" smtClean="0">
                <a:latin typeface="Comic Sans MS" pitchFamily="66" charset="0"/>
              </a:rPr>
              <a:t>(</a:t>
            </a:r>
            <a:r>
              <a:rPr lang="en-US" sz="2600" dirty="0" err="1" smtClean="0">
                <a:latin typeface="Comic Sans MS" pitchFamily="66" charset="0"/>
              </a:rPr>
              <a:t>hh:mm:ss</a:t>
            </a:r>
            <a:r>
              <a:rPr lang="en-US" sz="2600" dirty="0" smtClean="0">
                <a:latin typeface="Comic Sans MS" pitchFamily="66" charset="0"/>
              </a:rPr>
              <a:t>)</a:t>
            </a:r>
            <a:r>
              <a:rPr lang="el-GR" sz="2600" dirty="0" smtClean="0">
                <a:latin typeface="Comic Sans MS" pitchFamily="66" charset="0"/>
              </a:rPr>
              <a:t>  </a:t>
            </a:r>
            <a:endParaRPr lang="en-US" sz="26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l-GR" sz="2800" b="1" dirty="0" smtClean="0">
                <a:solidFill>
                  <a:schemeClr val="tx1"/>
                </a:solidFill>
                <a:latin typeface="Comic Sans MS" pitchFamily="66" charset="0"/>
              </a:rPr>
              <a:t>   </a:t>
            </a:r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timestamp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</a:rPr>
              <a:t>[</a:t>
            </a:r>
            <a:r>
              <a:rPr lang="el-GR" sz="2800" dirty="0" smtClean="0">
                <a:solidFill>
                  <a:schemeClr val="tx1"/>
                </a:solidFill>
                <a:latin typeface="Comic Sans MS" pitchFamily="66" charset="0"/>
              </a:rPr>
              <a:t>ακρίβεια] </a:t>
            </a:r>
            <a:r>
              <a:rPr lang="en-US" sz="2800" dirty="0" err="1" smtClean="0">
                <a:latin typeface="Comic Sans MS" pitchFamily="66" charset="0"/>
              </a:rPr>
              <a:t>yyyy</a:t>
            </a:r>
            <a:r>
              <a:rPr lang="en-US" sz="2800" dirty="0" smtClean="0">
                <a:latin typeface="Comic Sans MS" pitchFamily="66" charset="0"/>
              </a:rPr>
              <a:t>-mm-</a:t>
            </a:r>
            <a:r>
              <a:rPr lang="en-US" sz="2800" dirty="0" err="1" smtClean="0">
                <a:latin typeface="Comic Sans MS" pitchFamily="66" charset="0"/>
              </a:rPr>
              <a:t>dd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hh:mm:ss</a:t>
            </a:r>
            <a:r>
              <a:rPr lang="en-US" sz="2800" dirty="0" smtClean="0">
                <a:latin typeface="Comic Sans MS" pitchFamily="66" charset="0"/>
              </a:rPr>
              <a:t>.</a:t>
            </a:r>
            <a:r>
              <a:rPr lang="el-GR" sz="2800" dirty="0" smtClean="0">
                <a:latin typeface="Comic Sans MS" pitchFamily="66" charset="0"/>
              </a:rPr>
              <a:t>_ _ _</a:t>
            </a:r>
            <a:r>
              <a:rPr lang="en-US" sz="2800" dirty="0" smtClean="0">
                <a:latin typeface="Comic Sans MS" pitchFamily="66" charset="0"/>
              </a:rPr>
              <a:t> </a:t>
            </a:r>
            <a:endParaRPr lang="en-US" sz="28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>
              <a:buNone/>
            </a:pPr>
            <a:endParaRPr lang="el-GR" sz="4800" dirty="0" smtClean="0"/>
          </a:p>
          <a:p>
            <a:endParaRPr lang="el-GR" sz="4800" b="1" dirty="0" smtClean="0"/>
          </a:p>
          <a:p>
            <a:endParaRPr lang="el-GR" b="1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sz="3600" dirty="0" smtClean="0"/>
              <a:t>Γλώσσα Ορισμού Δεδομένων</a:t>
            </a:r>
            <a:endParaRPr lang="el-GR" sz="3600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AF12A-21A4-47E6-8B6F-0335D342675B}" type="datetime10">
              <a:rPr lang="el-GR" smtClean="0"/>
              <a:pPr/>
              <a:t>14:09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7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endParaRPr lang="el-GR" dirty="0" smtClean="0"/>
          </a:p>
          <a:p>
            <a:r>
              <a:rPr lang="el-GR" sz="4800" b="1" dirty="0" smtClean="0"/>
              <a:t>Δημιουργία βάσης.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900" dirty="0" smtClean="0"/>
              <a:t>CREATE DATABASE </a:t>
            </a:r>
            <a:r>
              <a:rPr lang="en-US" sz="4900" dirty="0" err="1" smtClean="0"/>
              <a:t>peroysiologio</a:t>
            </a:r>
            <a:r>
              <a:rPr lang="en-US" sz="4900" dirty="0" smtClean="0"/>
              <a:t> WITH ENCODING='UTF8‘ OWNER = </a:t>
            </a:r>
            <a:r>
              <a:rPr lang="en-US" sz="4900" dirty="0" err="1" smtClean="0"/>
              <a:t>postgres</a:t>
            </a:r>
            <a:r>
              <a:rPr lang="en-US" sz="4900" dirty="0" smtClean="0"/>
              <a:t>  TABLESPACE = </a:t>
            </a:r>
            <a:r>
              <a:rPr lang="en-US" sz="4900" dirty="0" err="1" smtClean="0"/>
              <a:t>pg_default</a:t>
            </a:r>
            <a:r>
              <a:rPr lang="en-US" sz="4900" dirty="0" smtClean="0"/>
              <a:t>;</a:t>
            </a:r>
            <a:endParaRPr lang="el-GR" sz="4900" dirty="0" smtClean="0"/>
          </a:p>
          <a:p>
            <a:endParaRPr lang="el-GR" sz="4800" dirty="0" smtClean="0"/>
          </a:p>
          <a:p>
            <a:pPr>
              <a:buNone/>
            </a:pPr>
            <a:endParaRPr lang="en-US" sz="4800" dirty="0" smtClean="0"/>
          </a:p>
          <a:p>
            <a:r>
              <a:rPr lang="el-GR" sz="4800" b="1" dirty="0" smtClean="0"/>
              <a:t>Δημιουργία Σχήματος </a:t>
            </a:r>
            <a:r>
              <a:rPr lang="en-US" sz="4800" b="1" dirty="0" smtClean="0"/>
              <a:t>(</a:t>
            </a:r>
            <a:r>
              <a:rPr lang="el-GR" sz="4800" b="1" dirty="0" smtClean="0"/>
              <a:t>τα στοιχεία της βάσης(</a:t>
            </a:r>
            <a:r>
              <a:rPr lang="el-GR" sz="4800" b="1" dirty="0" err="1" smtClean="0"/>
              <a:t>πίνακες,οψεις,συναρτήσεις</a:t>
            </a:r>
            <a:r>
              <a:rPr lang="el-GR" sz="4800" b="1" dirty="0" smtClean="0"/>
              <a:t>…)  ομαδοποιούνται σε σχήματα.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l-GR" sz="4800" dirty="0" smtClean="0"/>
              <a:t>CREATE SCHEMA </a:t>
            </a:r>
            <a:r>
              <a:rPr lang="el-GR" sz="4800" dirty="0" err="1" smtClean="0"/>
              <a:t>onoma_sximatos</a:t>
            </a:r>
            <a:r>
              <a:rPr lang="en-US" sz="4800" dirty="0" smtClean="0"/>
              <a:t> ;</a:t>
            </a:r>
          </a:p>
          <a:p>
            <a:endParaRPr lang="el-GR" sz="4800" dirty="0" smtClean="0"/>
          </a:p>
          <a:p>
            <a:r>
              <a:rPr lang="el-GR" sz="4800" b="1" dirty="0" smtClean="0"/>
              <a:t>Δημιουργία Πίνακα</a:t>
            </a:r>
            <a:br>
              <a:rPr lang="el-GR" sz="4800" b="1" dirty="0" smtClean="0"/>
            </a:br>
            <a:r>
              <a:rPr lang="en-US" sz="4800" dirty="0" smtClean="0"/>
              <a:t>CREATE TABLE </a:t>
            </a:r>
            <a:r>
              <a:rPr lang="en-US" sz="4800" dirty="0" err="1" smtClean="0"/>
              <a:t>onoma_pinaka</a:t>
            </a:r>
            <a:r>
              <a:rPr lang="en-US" sz="4800" dirty="0" smtClean="0"/>
              <a:t> (col_1 data type [NOT NULL] [DEFAULT </a:t>
            </a:r>
            <a:r>
              <a:rPr lang="en-US" sz="4800" dirty="0" err="1" smtClean="0"/>
              <a:t>arxiki</a:t>
            </a:r>
            <a:r>
              <a:rPr lang="en-US" sz="4800" dirty="0" smtClean="0"/>
              <a:t> </a:t>
            </a:r>
            <a:r>
              <a:rPr lang="en-US" sz="4800" dirty="0" err="1" smtClean="0"/>
              <a:t>timi</a:t>
            </a:r>
            <a:r>
              <a:rPr lang="en-US" sz="4800" dirty="0" smtClean="0"/>
              <a:t>],</a:t>
            </a:r>
            <a:br>
              <a:rPr lang="en-US" sz="4800" dirty="0" smtClean="0"/>
            </a:br>
            <a:r>
              <a:rPr lang="en-US" sz="4800" dirty="0" smtClean="0"/>
              <a:t>  col_2 data type [NOT NULL] [DEFAULT </a:t>
            </a:r>
            <a:r>
              <a:rPr lang="en-US" sz="4800" dirty="0" err="1" smtClean="0"/>
              <a:t>arxiki</a:t>
            </a:r>
            <a:r>
              <a:rPr lang="en-US" sz="4800" dirty="0" smtClean="0"/>
              <a:t> </a:t>
            </a:r>
            <a:r>
              <a:rPr lang="en-US" sz="4800" dirty="0" err="1" smtClean="0"/>
              <a:t>timi</a:t>
            </a:r>
            <a:r>
              <a:rPr lang="en-US" sz="4800" dirty="0" smtClean="0"/>
              <a:t>], … </a:t>
            </a:r>
            <a:r>
              <a:rPr lang="en-US" sz="4800" dirty="0" err="1" smtClean="0"/>
              <a:t>col_N</a:t>
            </a:r>
            <a:r>
              <a:rPr lang="el-GR" sz="4800" dirty="0" smtClean="0"/>
              <a:t> </a:t>
            </a:r>
            <a:r>
              <a:rPr lang="en-US" sz="4800" dirty="0" smtClean="0"/>
              <a:t>…, PERIORISMOS_AKAIREOTHTAS_1, PERIORISMOS_AKAIREOTHTAS_2, … PERIORISMOS_AKAIREOTHTAS_N, );</a:t>
            </a:r>
            <a:br>
              <a:rPr lang="en-US" sz="4800" dirty="0" smtClean="0"/>
            </a:br>
            <a:endParaRPr lang="en-US" sz="4800" dirty="0" smtClean="0"/>
          </a:p>
          <a:p>
            <a:r>
              <a:rPr lang="el-GR" sz="4800" b="1" dirty="0" smtClean="0"/>
              <a:t>Διαγραφή </a:t>
            </a:r>
            <a:br>
              <a:rPr lang="el-GR" sz="4800" b="1" dirty="0" smtClean="0"/>
            </a:br>
            <a:r>
              <a:rPr lang="en-US" sz="4800" dirty="0" smtClean="0"/>
              <a:t>DROP SCHEMA </a:t>
            </a:r>
            <a:r>
              <a:rPr lang="en-US" sz="4800" dirty="0" err="1" smtClean="0"/>
              <a:t>onoma_sximatos</a:t>
            </a:r>
            <a:r>
              <a:rPr lang="en-US" sz="4800" dirty="0" smtClean="0"/>
              <a:t>, </a:t>
            </a:r>
            <a:r>
              <a:rPr lang="el-GR" sz="4800" dirty="0" smtClean="0"/>
              <a:t>       </a:t>
            </a:r>
            <a:r>
              <a:rPr lang="en-US" sz="4800" dirty="0" smtClean="0"/>
              <a:t>DROP TABLE </a:t>
            </a:r>
            <a:r>
              <a:rPr lang="en-US" sz="4800" dirty="0" err="1" smtClean="0"/>
              <a:t>onoma_pinaka</a:t>
            </a:r>
            <a:r>
              <a:rPr lang="en-US" sz="4800" dirty="0" smtClean="0"/>
              <a:t/>
            </a:r>
            <a:br>
              <a:rPr lang="en-US" sz="4800" dirty="0" smtClean="0"/>
            </a:br>
            <a:endParaRPr lang="en-US" sz="4800" dirty="0" smtClean="0"/>
          </a:p>
          <a:p>
            <a:r>
              <a:rPr lang="el-GR" sz="4800" b="1" dirty="0" smtClean="0"/>
              <a:t>Αλλαγή Πίνακα</a:t>
            </a:r>
            <a:br>
              <a:rPr lang="el-GR" sz="4800" b="1" dirty="0" smtClean="0"/>
            </a:br>
            <a:r>
              <a:rPr lang="en-US" sz="4800" dirty="0" smtClean="0"/>
              <a:t>ALTER TABLE </a:t>
            </a:r>
            <a:r>
              <a:rPr lang="en-US" sz="4800" dirty="0" err="1" smtClean="0"/>
              <a:t>onoma_pinaka</a:t>
            </a:r>
            <a:r>
              <a:rPr lang="en-US" sz="4800" dirty="0" smtClean="0"/>
              <a:t> ADD COLUMN   </a:t>
            </a:r>
            <a:r>
              <a:rPr lang="en-US" sz="4800" dirty="0" err="1" smtClean="0"/>
              <a:t>column_name</a:t>
            </a:r>
            <a:r>
              <a:rPr lang="en-US" sz="4800" dirty="0" smtClean="0"/>
              <a:t> data type );</a:t>
            </a:r>
          </a:p>
          <a:p>
            <a:pPr>
              <a:buNone/>
            </a:pPr>
            <a:r>
              <a:rPr lang="el-GR" sz="4800" dirty="0" smtClean="0"/>
              <a:t>       </a:t>
            </a:r>
            <a:r>
              <a:rPr lang="en-US" sz="4800" dirty="0" smtClean="0"/>
              <a:t>ALTER TABLE </a:t>
            </a:r>
            <a:r>
              <a:rPr lang="en-US" sz="4800" dirty="0" err="1" smtClean="0"/>
              <a:t>onoma_pinaka</a:t>
            </a:r>
            <a:r>
              <a:rPr lang="en-US" sz="4800" dirty="0" smtClean="0"/>
              <a:t> DROP COLUMN  </a:t>
            </a:r>
            <a:r>
              <a:rPr lang="en-US" sz="4800" dirty="0" err="1" smtClean="0"/>
              <a:t>column_name</a:t>
            </a:r>
            <a:endParaRPr lang="el-GR" sz="4800" dirty="0" smtClean="0"/>
          </a:p>
          <a:p>
            <a:pPr>
              <a:buNone/>
            </a:pPr>
            <a:r>
              <a:rPr lang="el-GR" sz="4800" dirty="0" smtClean="0"/>
              <a:t>       </a:t>
            </a:r>
            <a:r>
              <a:rPr lang="en-US" sz="4800" dirty="0" smtClean="0"/>
              <a:t>ALTER TABLE </a:t>
            </a:r>
            <a:r>
              <a:rPr lang="en-US" sz="4800" dirty="0" err="1" smtClean="0"/>
              <a:t>onoma_pinaka</a:t>
            </a:r>
            <a:r>
              <a:rPr lang="en-US" sz="4800" dirty="0" smtClean="0"/>
              <a:t> ADD CONSTRAINT PERIORISMOS_AKAIREOTHTAS;</a:t>
            </a:r>
            <a:endParaRPr lang="el-GR" sz="4800" dirty="0" smtClean="0"/>
          </a:p>
          <a:p>
            <a:endParaRPr lang="el-GR" sz="4800" b="1" dirty="0" smtClean="0"/>
          </a:p>
          <a:p>
            <a:endParaRPr lang="el-GR" b="1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sz="3600" dirty="0" smtClean="0"/>
              <a:t>Περιορισμοί Ακεραιότητας</a:t>
            </a:r>
            <a:endParaRPr lang="el-GR" sz="3600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AF12A-21A4-47E6-8B6F-0335D342675B}" type="datetime10">
              <a:rPr lang="el-GR" smtClean="0"/>
              <a:pPr/>
              <a:t>14:11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8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  <a:spcAft>
                <a:spcPts val="300"/>
              </a:spcAft>
              <a:buNone/>
            </a:pPr>
            <a:r>
              <a:rPr lang="el-GR" sz="2800" dirty="0" smtClean="0">
                <a:solidFill>
                  <a:schemeClr val="tx1"/>
                </a:solidFill>
              </a:rPr>
              <a:t>Επιβολή ακεραιότητας σε επίπεδο στηλών: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spcAft>
                <a:spcPts val="300"/>
              </a:spcAft>
            </a:pPr>
            <a:r>
              <a:rPr lang="el-GR" sz="2400" dirty="0" smtClean="0">
                <a:solidFill>
                  <a:schemeClr val="tx1"/>
                </a:solidFill>
              </a:rPr>
              <a:t>Αρχική τιμή    </a:t>
            </a:r>
            <a:r>
              <a:rPr lang="en-US" sz="2400" dirty="0" smtClean="0">
                <a:solidFill>
                  <a:schemeClr val="tx1"/>
                </a:solidFill>
              </a:rPr>
              <a:t>Default Value</a:t>
            </a:r>
            <a:r>
              <a:rPr lang="el-GR" sz="2400" dirty="0" smtClean="0">
                <a:solidFill>
                  <a:schemeClr val="tx1"/>
                </a:solidFill>
              </a:rPr>
              <a:t> 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spcAft>
                <a:spcPts val="300"/>
              </a:spcAft>
            </a:pPr>
            <a:r>
              <a:rPr lang="en-US" sz="2400" dirty="0" smtClean="0">
                <a:solidFill>
                  <a:schemeClr val="tx1"/>
                </a:solidFill>
              </a:rPr>
              <a:t>NOT NULL </a:t>
            </a:r>
            <a:endParaRPr lang="el-GR" sz="2400" dirty="0" smtClean="0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spcBef>
                <a:spcPts val="1200"/>
              </a:spcBef>
              <a:spcAft>
                <a:spcPts val="300"/>
              </a:spcAft>
            </a:pPr>
            <a:r>
              <a:rPr lang="el-GR" sz="2400" dirty="0" smtClean="0">
                <a:solidFill>
                  <a:schemeClr val="tx1"/>
                </a:solidFill>
              </a:rPr>
              <a:t>υποψήφια κλειδιά     </a:t>
            </a:r>
            <a:r>
              <a:rPr lang="en-US" sz="2400" dirty="0" smtClean="0">
                <a:solidFill>
                  <a:schemeClr val="tx1"/>
                </a:solidFill>
              </a:rPr>
              <a:t>Unique</a:t>
            </a:r>
            <a:r>
              <a:rPr lang="el-GR" sz="2400" dirty="0" smtClean="0">
                <a:solidFill>
                  <a:schemeClr val="tx1"/>
                </a:solidFill>
              </a:rPr>
              <a:t>(</a:t>
            </a:r>
            <a:r>
              <a:rPr lang="en-US" sz="2400" dirty="0" smtClean="0">
                <a:solidFill>
                  <a:schemeClr val="tx1"/>
                </a:solidFill>
              </a:rPr>
              <a:t>Columns)   </a:t>
            </a:r>
            <a:r>
              <a:rPr lang="el-GR" sz="2400" dirty="0" smtClean="0">
                <a:solidFill>
                  <a:schemeClr val="tx1"/>
                </a:solidFill>
              </a:rPr>
              <a:t> 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spcBef>
                <a:spcPts val="1200"/>
              </a:spcBef>
              <a:spcAft>
                <a:spcPts val="300"/>
              </a:spcAft>
            </a:pPr>
            <a:r>
              <a:rPr lang="el-GR" sz="2400" dirty="0" smtClean="0">
                <a:solidFill>
                  <a:schemeClr val="tx1"/>
                </a:solidFill>
              </a:rPr>
              <a:t>πρωτεύων κλειδί        </a:t>
            </a:r>
            <a:r>
              <a:rPr lang="en-US" sz="2400" dirty="0" smtClean="0">
                <a:solidFill>
                  <a:schemeClr val="tx1"/>
                </a:solidFill>
              </a:rPr>
              <a:t>Primary Key(Columns) </a:t>
            </a:r>
            <a:endParaRPr lang="el-GR" sz="2400" dirty="0" smtClean="0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spcBef>
                <a:spcPts val="1200"/>
              </a:spcBef>
              <a:spcAft>
                <a:spcPts val="300"/>
              </a:spcAft>
            </a:pPr>
            <a:r>
              <a:rPr lang="el-GR" sz="2400" dirty="0" smtClean="0">
                <a:solidFill>
                  <a:schemeClr val="tx1"/>
                </a:solidFill>
              </a:rPr>
              <a:t>Ακεραιότητα αναφοράς (ξένα κλειδιά) 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Foreign key column references table(column)</a:t>
            </a:r>
            <a:endParaRPr lang="el-GR" sz="2400" dirty="0" smtClean="0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spcBef>
                <a:spcPts val="1200"/>
              </a:spcBef>
              <a:spcAft>
                <a:spcPts val="300"/>
              </a:spcAft>
            </a:pPr>
            <a:r>
              <a:rPr lang="el-GR" sz="2400" dirty="0" smtClean="0"/>
              <a:t>Σημασιολογικοί περιορισμοί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CHECK (YEAR&gt;2000)</a:t>
            </a: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300"/>
              </a:spcAft>
            </a:pPr>
            <a:r>
              <a:rPr lang="el-GR" sz="2800" dirty="0" smtClean="0">
                <a:solidFill>
                  <a:schemeClr val="tx1"/>
                </a:solidFill>
              </a:rPr>
              <a:t>Επιβολή ακεραιότητας </a:t>
            </a:r>
            <a:r>
              <a:rPr lang="en-US" sz="2800" dirty="0" smtClean="0">
                <a:solidFill>
                  <a:schemeClr val="tx1"/>
                </a:solidFill>
              </a:rPr>
              <a:t>Foreign key </a:t>
            </a:r>
            <a:r>
              <a:rPr lang="el-GR" sz="2800" dirty="0" smtClean="0">
                <a:solidFill>
                  <a:schemeClr val="tx1"/>
                </a:solidFill>
              </a:rPr>
              <a:t>: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spcAft>
                <a:spcPts val="300"/>
              </a:spcAft>
            </a:pPr>
            <a:r>
              <a:rPr lang="en-US" sz="2400" dirty="0" smtClean="0">
                <a:solidFill>
                  <a:schemeClr val="tx1"/>
                </a:solidFill>
              </a:rPr>
              <a:t>On delete cascade </a:t>
            </a:r>
            <a:r>
              <a:rPr lang="el-GR" sz="2400" dirty="0" smtClean="0">
                <a:solidFill>
                  <a:schemeClr val="tx1"/>
                </a:solidFill>
              </a:rPr>
              <a:t>ή </a:t>
            </a:r>
            <a:r>
              <a:rPr lang="en-US" sz="2400" dirty="0" smtClean="0">
                <a:solidFill>
                  <a:schemeClr val="tx1"/>
                </a:solidFill>
              </a:rPr>
              <a:t>restrict  </a:t>
            </a:r>
            <a:r>
              <a:rPr lang="el-GR" sz="2400" dirty="0" smtClean="0">
                <a:solidFill>
                  <a:schemeClr val="tx1"/>
                </a:solidFill>
              </a:rPr>
              <a:t>ή </a:t>
            </a:r>
            <a:r>
              <a:rPr lang="en-US" sz="2400" dirty="0" smtClean="0">
                <a:solidFill>
                  <a:schemeClr val="tx1"/>
                </a:solidFill>
              </a:rPr>
              <a:t>set null </a:t>
            </a:r>
            <a:r>
              <a:rPr lang="el-GR" sz="2400" dirty="0" smtClean="0">
                <a:solidFill>
                  <a:schemeClr val="tx1"/>
                </a:solidFill>
              </a:rPr>
              <a:t>ή </a:t>
            </a:r>
            <a:r>
              <a:rPr lang="en-US" sz="2400" dirty="0" smtClean="0">
                <a:solidFill>
                  <a:schemeClr val="tx1"/>
                </a:solidFill>
              </a:rPr>
              <a:t>set default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spcAft>
                <a:spcPts val="300"/>
              </a:spcAft>
            </a:pPr>
            <a:r>
              <a:rPr lang="en-US" sz="2400" dirty="0" smtClean="0">
                <a:solidFill>
                  <a:schemeClr val="tx1"/>
                </a:solidFill>
              </a:rPr>
              <a:t>On update cascade </a:t>
            </a:r>
            <a:r>
              <a:rPr lang="el-GR" sz="2400" dirty="0" smtClean="0">
                <a:solidFill>
                  <a:schemeClr val="tx1"/>
                </a:solidFill>
              </a:rPr>
              <a:t>ή </a:t>
            </a:r>
            <a:r>
              <a:rPr lang="en-US" sz="2400" dirty="0" smtClean="0">
                <a:solidFill>
                  <a:schemeClr val="tx1"/>
                </a:solidFill>
              </a:rPr>
              <a:t>restrict  </a:t>
            </a:r>
            <a:r>
              <a:rPr lang="el-GR" sz="2400" dirty="0" smtClean="0">
                <a:solidFill>
                  <a:schemeClr val="tx1"/>
                </a:solidFill>
              </a:rPr>
              <a:t>ή </a:t>
            </a:r>
            <a:r>
              <a:rPr lang="en-US" sz="2400" dirty="0" smtClean="0">
                <a:solidFill>
                  <a:schemeClr val="tx1"/>
                </a:solidFill>
              </a:rPr>
              <a:t>set null </a:t>
            </a:r>
            <a:r>
              <a:rPr lang="el-GR" sz="2400" dirty="0" smtClean="0">
                <a:solidFill>
                  <a:schemeClr val="tx1"/>
                </a:solidFill>
              </a:rPr>
              <a:t>ή </a:t>
            </a:r>
            <a:r>
              <a:rPr lang="en-US" sz="2400" dirty="0" smtClean="0">
                <a:solidFill>
                  <a:schemeClr val="tx1"/>
                </a:solidFill>
              </a:rPr>
              <a:t>set default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spcAft>
                <a:spcPts val="300"/>
              </a:spcAft>
            </a:pPr>
            <a:endParaRPr lang="en-US" sz="2400" dirty="0" smtClean="0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spcBef>
                <a:spcPts val="1200"/>
              </a:spcBef>
              <a:spcAft>
                <a:spcPts val="300"/>
              </a:spcAft>
            </a:pPr>
            <a:endParaRPr lang="el-GR" sz="4800" dirty="0" smtClean="0"/>
          </a:p>
          <a:p>
            <a:endParaRPr lang="el-GR" sz="4800" b="1" dirty="0" smtClean="0"/>
          </a:p>
          <a:p>
            <a:endParaRPr lang="el-GR" b="1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ΟΡΙΣΜΟΣ ΔΕΔΟΜΕΝΩΝ ΠΕΡΟΥΣΙΟΛΟΓΙΟΥ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l-GR" b="1" u="sng" dirty="0" smtClean="0"/>
              <a:t>Δημιουργία βάσης</a:t>
            </a:r>
            <a:r>
              <a:rPr lang="en-US" b="1" u="sng" dirty="0" smtClean="0"/>
              <a:t>.</a:t>
            </a:r>
            <a:endParaRPr lang="el-GR" dirty="0" smtClean="0"/>
          </a:p>
          <a:p>
            <a:pPr lvl="1">
              <a:buNone/>
            </a:pPr>
            <a:r>
              <a:rPr lang="en-US" sz="3100" dirty="0" smtClean="0"/>
              <a:t>CREATE DATABASE </a:t>
            </a:r>
            <a:r>
              <a:rPr lang="en-US" sz="3100" dirty="0" err="1" smtClean="0"/>
              <a:t>peroysiologio</a:t>
            </a:r>
            <a:r>
              <a:rPr lang="en-US" sz="3100" dirty="0" smtClean="0"/>
              <a:t> WITH ENCODING='UTF8' </a:t>
            </a:r>
            <a:endParaRPr lang="el-GR" sz="3100" dirty="0" smtClean="0"/>
          </a:p>
          <a:p>
            <a:pPr lvl="1">
              <a:buNone/>
            </a:pPr>
            <a:r>
              <a:rPr lang="en-US" sz="3100" dirty="0" smtClean="0"/>
              <a:t>OWNER = </a:t>
            </a:r>
            <a:r>
              <a:rPr lang="en-US" sz="3100" dirty="0" err="1" smtClean="0"/>
              <a:t>postgres</a:t>
            </a:r>
            <a:r>
              <a:rPr lang="en-US" sz="3100" dirty="0" smtClean="0"/>
              <a:t>  TABLESPACE = </a:t>
            </a:r>
            <a:r>
              <a:rPr lang="en-US" sz="3100" dirty="0" err="1" smtClean="0"/>
              <a:t>pg_default</a:t>
            </a:r>
            <a:r>
              <a:rPr lang="en-US" sz="3100" dirty="0" smtClean="0"/>
              <a:t>;</a:t>
            </a:r>
            <a:endParaRPr lang="el-GR" sz="3100" dirty="0" smtClean="0"/>
          </a:p>
          <a:p>
            <a:r>
              <a:rPr lang="el-GR" b="1" u="sng" dirty="0" smtClean="0"/>
              <a:t>Δημιουργία πίνακα ιδιοκτήτες</a:t>
            </a:r>
            <a:r>
              <a:rPr lang="en-US" b="1" u="sng" dirty="0" smtClean="0"/>
              <a:t>.</a:t>
            </a:r>
            <a:br>
              <a:rPr lang="en-US" b="1" u="sng" dirty="0" smtClean="0"/>
            </a:br>
            <a:r>
              <a:rPr lang="en-US" dirty="0" smtClean="0"/>
              <a:t>CREATE TABLE </a:t>
            </a:r>
            <a:r>
              <a:rPr lang="en-US" dirty="0" err="1" smtClean="0"/>
              <a:t>idioktites</a:t>
            </a:r>
            <a:r>
              <a:rPr lang="en-US" dirty="0" smtClean="0"/>
              <a:t>( </a:t>
            </a:r>
            <a:r>
              <a:rPr lang="en-US" dirty="0" err="1" smtClean="0"/>
              <a:t>afm</a:t>
            </a:r>
            <a:r>
              <a:rPr lang="en-US" dirty="0" smtClean="0"/>
              <a:t> VARCHAR(12) NOT NULL, </a:t>
            </a:r>
            <a:r>
              <a:rPr lang="en-US" dirty="0" err="1" smtClean="0"/>
              <a:t>adt</a:t>
            </a:r>
            <a:r>
              <a:rPr lang="en-US" dirty="0" smtClean="0"/>
              <a:t> VARCHAR (8) NOT NULL,</a:t>
            </a:r>
            <a:br>
              <a:rPr lang="en-US" dirty="0" smtClean="0"/>
            </a:br>
            <a:r>
              <a:rPr lang="en-US" dirty="0" err="1" smtClean="0"/>
              <a:t>eponymo</a:t>
            </a:r>
            <a:r>
              <a:rPr lang="en-US" dirty="0" smtClean="0"/>
              <a:t> VARCHAR(20) not null, </a:t>
            </a:r>
            <a:r>
              <a:rPr lang="en-US" dirty="0" err="1" smtClean="0"/>
              <a:t>onoma</a:t>
            </a:r>
            <a:r>
              <a:rPr lang="en-US" dirty="0" smtClean="0"/>
              <a:t> VARCHAR(15), </a:t>
            </a:r>
            <a:r>
              <a:rPr lang="en-US" dirty="0" err="1" smtClean="0"/>
              <a:t>tilefono</a:t>
            </a:r>
            <a:r>
              <a:rPr lang="en-US" dirty="0" smtClean="0"/>
              <a:t> VARCHAR(15), </a:t>
            </a:r>
            <a:r>
              <a:rPr lang="en-US" dirty="0" err="1" smtClean="0"/>
              <a:t>odos</a:t>
            </a:r>
            <a:r>
              <a:rPr lang="en-US" dirty="0" smtClean="0"/>
              <a:t> VARCHAR(20), </a:t>
            </a:r>
            <a:r>
              <a:rPr lang="en-US" dirty="0" err="1" smtClean="0"/>
              <a:t>arithmos</a:t>
            </a:r>
            <a:r>
              <a:rPr lang="en-US" dirty="0" smtClean="0"/>
              <a:t> INTEGER, </a:t>
            </a:r>
            <a:r>
              <a:rPr lang="en-US" dirty="0" err="1" smtClean="0"/>
              <a:t>poli</a:t>
            </a:r>
            <a:r>
              <a:rPr lang="en-US" dirty="0" smtClean="0"/>
              <a:t> VARCHAR(20), </a:t>
            </a:r>
            <a:r>
              <a:rPr lang="en-US" dirty="0" err="1" smtClean="0"/>
              <a:t>tk</a:t>
            </a:r>
            <a:r>
              <a:rPr lang="en-US" dirty="0" smtClean="0"/>
              <a:t> VARCHAR(10), CONSTRAINT </a:t>
            </a:r>
            <a:r>
              <a:rPr lang="en-US" dirty="0" err="1" smtClean="0"/>
              <a:t>pr_key_idiokt</a:t>
            </a:r>
            <a:r>
              <a:rPr lang="en-US" dirty="0" smtClean="0"/>
              <a:t> PRIMARY KEY(AFM), CONSTRAINT </a:t>
            </a:r>
            <a:r>
              <a:rPr lang="en-US" dirty="0" err="1" smtClean="0"/>
              <a:t>uniq_idiokt</a:t>
            </a:r>
            <a:r>
              <a:rPr lang="en-US" dirty="0" smtClean="0"/>
              <a:t> UNIQUE (ADT));</a:t>
            </a:r>
            <a:endParaRPr lang="el-GR" dirty="0" smtClean="0"/>
          </a:p>
          <a:p>
            <a:r>
              <a:rPr lang="en-US" b="1" u="sng" dirty="0" smtClean="0"/>
              <a:t> </a:t>
            </a:r>
            <a:r>
              <a:rPr lang="el-GR" b="1" u="sng" dirty="0" smtClean="0"/>
              <a:t>Δημιουργία πίνακα Αγροκτήματα</a:t>
            </a:r>
            <a:r>
              <a:rPr lang="en-US" b="1" u="sng" dirty="0" smtClean="0"/>
              <a:t>.</a:t>
            </a:r>
            <a:br>
              <a:rPr lang="en-US" b="1" u="sng" dirty="0" smtClean="0"/>
            </a:br>
            <a:r>
              <a:rPr lang="en-US" dirty="0" smtClean="0"/>
              <a:t>CREATE TABLE </a:t>
            </a:r>
            <a:r>
              <a:rPr lang="en-US" dirty="0" err="1" smtClean="0"/>
              <a:t>agroktimata</a:t>
            </a:r>
            <a:r>
              <a:rPr lang="en-US" dirty="0" smtClean="0"/>
              <a:t>( code VARCHAR(10) NOT NULL, </a:t>
            </a:r>
            <a:r>
              <a:rPr lang="en-US" dirty="0" err="1" smtClean="0"/>
              <a:t>toponymio</a:t>
            </a:r>
            <a:r>
              <a:rPr lang="en-US" dirty="0" smtClean="0"/>
              <a:t> VARCHAR(30), </a:t>
            </a:r>
            <a:r>
              <a:rPr lang="en-US" dirty="0" err="1" smtClean="0"/>
              <a:t>oikismos</a:t>
            </a:r>
            <a:r>
              <a:rPr lang="en-US" dirty="0" smtClean="0"/>
              <a:t> VARCHAR(20), </a:t>
            </a:r>
            <a:r>
              <a:rPr lang="en-US" dirty="0" err="1" smtClean="0"/>
              <a:t>poli</a:t>
            </a:r>
            <a:r>
              <a:rPr lang="en-US" dirty="0" smtClean="0"/>
              <a:t>  VARCHAR(20), </a:t>
            </a:r>
            <a:r>
              <a:rPr lang="en-US" dirty="0" err="1" smtClean="0"/>
              <a:t>elaiodentra</a:t>
            </a:r>
            <a:r>
              <a:rPr lang="en-US" dirty="0" smtClean="0"/>
              <a:t> INTEGER, CONSTRAINT </a:t>
            </a:r>
            <a:r>
              <a:rPr lang="en-US" dirty="0" err="1" smtClean="0"/>
              <a:t>pr_key_agro</a:t>
            </a:r>
            <a:r>
              <a:rPr lang="en-US" dirty="0" smtClean="0"/>
              <a:t> PRIMARY KEY (code));</a:t>
            </a:r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6DB5-9424-40FF-9EEE-390B3DFB2AFF}" type="datetime10">
              <a:rPr lang="el-GR" smtClean="0"/>
              <a:pPr/>
              <a:t>14:12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9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4712</TotalTime>
  <Words>598</Words>
  <Application>Microsoft Office PowerPoint</Application>
  <PresentationFormat>Προβολή στην οθόνη (4:3)</PresentationFormat>
  <Paragraphs>169</Paragraphs>
  <Slides>13</Slides>
  <Notes>9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4" baseType="lpstr">
      <vt:lpstr>Θέμα του Office</vt:lpstr>
      <vt:lpstr>POSTGRESQL</vt:lpstr>
      <vt:lpstr> pgAdmin III </vt:lpstr>
      <vt:lpstr>Σχεσιακή Άλγεβρα</vt:lpstr>
      <vt:lpstr>Παραδείγματα </vt:lpstr>
      <vt:lpstr>SQL (Structured  Query  Language )</vt:lpstr>
      <vt:lpstr>Τύποι Δεδομένων</vt:lpstr>
      <vt:lpstr>Γλώσσα Ορισμού Δεδομένων</vt:lpstr>
      <vt:lpstr>Περιορισμοί Ακεραιότητας</vt:lpstr>
      <vt:lpstr>ΟΡΙΣΜΟΣ ΔΕΔΟΜΕΝΩΝ ΠΕΡΟΥΣΙΟΛΟΓΙΟΥ </vt:lpstr>
      <vt:lpstr>ΟΡΙΣΜΟΣ ΔΕΔΟΜΕΝΩΝ ΠΕΡΟΥΣΙΟΛΟΓΙΟΥ (Συνέχεια)</vt:lpstr>
      <vt:lpstr>Γλώσσα Επεξεργασίας Δεδομένων</vt:lpstr>
      <vt:lpstr>Επεξεργασία Δεδομένων Περιουσιολογίου</vt:lpstr>
      <vt:lpstr>Backup-Restore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Στα Γεωγραφικά Συστήματα πληροφοριών(ΓΣΠ-GIS)</dc:title>
  <cp:lastModifiedBy>chatzakil@hotmail.com</cp:lastModifiedBy>
  <cp:revision>143</cp:revision>
  <dcterms:modified xsi:type="dcterms:W3CDTF">2015-04-20T11:38:41Z</dcterms:modified>
</cp:coreProperties>
</file>