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68" r:id="rId3"/>
    <p:sldId id="275" r:id="rId4"/>
    <p:sldId id="273" r:id="rId5"/>
    <p:sldId id="277" r:id="rId6"/>
    <p:sldId id="274" r:id="rId7"/>
    <p:sldId id="278" r:id="rId8"/>
    <p:sldId id="280" r:id="rId9"/>
    <p:sldId id="281" r:id="rId10"/>
    <p:sldId id="282" r:id="rId11"/>
    <p:sldId id="283" r:id="rId12"/>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100" d="100"/>
          <a:sy n="100" d="100"/>
        </p:scale>
        <p:origin x="-210" y="-78"/>
      </p:cViewPr>
      <p:guideLst>
        <p:guide orient="horz" pos="2160"/>
        <p:guide pos="2880"/>
      </p:guideLst>
    </p:cSldViewPr>
  </p:slideViewPr>
  <p:notesTextViewPr>
    <p:cViewPr>
      <p:scale>
        <a:sx n="100" d="100"/>
        <a:sy n="100" d="100"/>
      </p:scale>
      <p:origin x="0" y="0"/>
    </p:cViewPr>
  </p:notesTextViewPr>
  <p:notesViewPr>
    <p:cSldViewPr>
      <p:cViewPr>
        <p:scale>
          <a:sx n="154" d="100"/>
          <a:sy n="154" d="100"/>
        </p:scale>
        <p:origin x="-378" y="3156"/>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229E1BC-E057-424D-AC41-4868342DAD0F}" type="datetimeFigureOut">
              <a:rPr lang="el-GR" smtClean="0"/>
              <a:pPr/>
              <a:t>10/6/2014</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14AF55D-B6FC-4BFC-979F-D922CA412C5F}"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114AF55D-B6FC-4BFC-979F-D922CA412C5F}" type="slidenum">
              <a:rPr lang="el-GR" smtClean="0"/>
              <a:pPr/>
              <a:t>1</a:t>
            </a:fld>
            <a:endParaRPr lang="el-G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114AF55D-B6FC-4BFC-979F-D922CA412C5F}" type="slidenum">
              <a:rPr lang="el-GR" smtClean="0"/>
              <a:pPr/>
              <a:t>2</a:t>
            </a:fld>
            <a:endParaRPr lang="el-G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114AF55D-B6FC-4BFC-979F-D922CA412C5F}" type="slidenum">
              <a:rPr lang="el-GR" smtClean="0"/>
              <a:pPr/>
              <a:t>3</a:t>
            </a:fld>
            <a:endParaRPr lang="el-G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114AF55D-B6FC-4BFC-979F-D922CA412C5F}" type="slidenum">
              <a:rPr lang="el-GR" smtClean="0"/>
              <a:pPr/>
              <a:t>4</a:t>
            </a:fld>
            <a:endParaRPr lang="el-G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114AF55D-B6FC-4BFC-979F-D922CA412C5F}" type="slidenum">
              <a:rPr lang="el-GR" smtClean="0"/>
              <a:pPr/>
              <a:t>6</a:t>
            </a:fld>
            <a:endParaRPr lang="el-G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114AF55D-B6FC-4BFC-979F-D922CA412C5F}" type="slidenum">
              <a:rPr lang="el-GR" smtClean="0"/>
              <a:pPr/>
              <a:t>8</a:t>
            </a:fld>
            <a:endParaRPr lang="el-G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114AF55D-B6FC-4BFC-979F-D922CA412C5F}" type="slidenum">
              <a:rPr lang="el-GR" smtClean="0"/>
              <a:pPr/>
              <a:t>10</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Κάντε κλικ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57084071-FCAB-4226-90BD-A6C5E867B039}" type="datetime10">
              <a:rPr lang="el-GR" smtClean="0"/>
              <a:pPr/>
              <a:t>07:19</a:t>
            </a:fld>
            <a:endParaRPr lang="el-GR"/>
          </a:p>
        </p:txBody>
      </p:sp>
      <p:sp>
        <p:nvSpPr>
          <p:cNvPr id="5" name="4 - Θέση υποσέλιδου"/>
          <p:cNvSpPr>
            <a:spLocks noGrp="1"/>
          </p:cNvSpPr>
          <p:nvPr>
            <p:ph type="ftr" sz="quarter" idx="11"/>
          </p:nvPr>
        </p:nvSpPr>
        <p:spPr/>
        <p:txBody>
          <a:bodyPr/>
          <a:lstStyle/>
          <a:p>
            <a:r>
              <a:rPr lang="el-GR" smtClean="0"/>
              <a:t>Χατζάκης Ηλίας</a:t>
            </a:r>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9A561B00-5F1A-4661-A571-7AE07DE82070}" type="datetime10">
              <a:rPr lang="el-GR" smtClean="0"/>
              <a:pPr/>
              <a:t>07:19</a:t>
            </a:fld>
            <a:endParaRPr lang="el-GR"/>
          </a:p>
        </p:txBody>
      </p:sp>
      <p:sp>
        <p:nvSpPr>
          <p:cNvPr id="5" name="4 - Θέση υποσέλιδου"/>
          <p:cNvSpPr>
            <a:spLocks noGrp="1"/>
          </p:cNvSpPr>
          <p:nvPr>
            <p:ph type="ftr" sz="quarter" idx="11"/>
          </p:nvPr>
        </p:nvSpPr>
        <p:spPr/>
        <p:txBody>
          <a:bodyPr/>
          <a:lstStyle/>
          <a:p>
            <a:r>
              <a:rPr lang="el-GR" smtClean="0"/>
              <a:t>Χατζάκης Ηλίας</a:t>
            </a:r>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FCEB24AC-A2BA-423A-8F10-513CBD53E18B}" type="datetime10">
              <a:rPr lang="el-GR" smtClean="0"/>
              <a:pPr/>
              <a:t>07:19</a:t>
            </a:fld>
            <a:endParaRPr lang="el-GR"/>
          </a:p>
        </p:txBody>
      </p:sp>
      <p:sp>
        <p:nvSpPr>
          <p:cNvPr id="5" name="4 - Θέση υποσέλιδου"/>
          <p:cNvSpPr>
            <a:spLocks noGrp="1"/>
          </p:cNvSpPr>
          <p:nvPr>
            <p:ph type="ftr" sz="quarter" idx="11"/>
          </p:nvPr>
        </p:nvSpPr>
        <p:spPr/>
        <p:txBody>
          <a:bodyPr/>
          <a:lstStyle/>
          <a:p>
            <a:r>
              <a:rPr lang="el-GR" smtClean="0"/>
              <a:t>Χατζάκης Ηλίας</a:t>
            </a:r>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094C9FE5-F8C5-4B28-AF00-E9756A7FBC2C}" type="datetime10">
              <a:rPr lang="el-GR" smtClean="0"/>
              <a:pPr/>
              <a:t>07:19</a:t>
            </a:fld>
            <a:endParaRPr lang="el-GR"/>
          </a:p>
        </p:txBody>
      </p:sp>
      <p:sp>
        <p:nvSpPr>
          <p:cNvPr id="5" name="4 - Θέση υποσέλιδου"/>
          <p:cNvSpPr>
            <a:spLocks noGrp="1"/>
          </p:cNvSpPr>
          <p:nvPr>
            <p:ph type="ftr" sz="quarter" idx="11"/>
          </p:nvPr>
        </p:nvSpPr>
        <p:spPr/>
        <p:txBody>
          <a:bodyPr/>
          <a:lstStyle/>
          <a:p>
            <a:r>
              <a:rPr lang="el-GR" smtClean="0"/>
              <a:t>Χατζάκης Ηλίας</a:t>
            </a:r>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Κάντε κλικ για να επεξεργαστείτε τα στυλ κειμένου του υποδείγματος</a:t>
            </a:r>
          </a:p>
        </p:txBody>
      </p:sp>
      <p:sp>
        <p:nvSpPr>
          <p:cNvPr id="4" name="3 - Θέση ημερομηνίας"/>
          <p:cNvSpPr>
            <a:spLocks noGrp="1"/>
          </p:cNvSpPr>
          <p:nvPr>
            <p:ph type="dt" sz="half" idx="10"/>
          </p:nvPr>
        </p:nvSpPr>
        <p:spPr/>
        <p:txBody>
          <a:bodyPr/>
          <a:lstStyle/>
          <a:p>
            <a:fld id="{4EB85AEA-7F00-42E2-858A-9EE44B8610C9}" type="datetime10">
              <a:rPr lang="el-GR" smtClean="0"/>
              <a:pPr/>
              <a:t>07:19</a:t>
            </a:fld>
            <a:endParaRPr lang="el-GR"/>
          </a:p>
        </p:txBody>
      </p:sp>
      <p:sp>
        <p:nvSpPr>
          <p:cNvPr id="5" name="4 - Θέση υποσέλιδου"/>
          <p:cNvSpPr>
            <a:spLocks noGrp="1"/>
          </p:cNvSpPr>
          <p:nvPr>
            <p:ph type="ftr" sz="quarter" idx="11"/>
          </p:nvPr>
        </p:nvSpPr>
        <p:spPr/>
        <p:txBody>
          <a:bodyPr/>
          <a:lstStyle/>
          <a:p>
            <a:r>
              <a:rPr lang="el-GR" smtClean="0"/>
              <a:t>Χατζάκης Ηλίας</a:t>
            </a:r>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5097E3A5-DEE8-4119-A62F-725EE4C84ED2}" type="datetime10">
              <a:rPr lang="el-GR" smtClean="0"/>
              <a:pPr/>
              <a:t>07:19</a:t>
            </a:fld>
            <a:endParaRPr lang="el-GR"/>
          </a:p>
        </p:txBody>
      </p:sp>
      <p:sp>
        <p:nvSpPr>
          <p:cNvPr id="6" name="5 - Θέση υποσέλιδου"/>
          <p:cNvSpPr>
            <a:spLocks noGrp="1"/>
          </p:cNvSpPr>
          <p:nvPr>
            <p:ph type="ftr" sz="quarter" idx="11"/>
          </p:nvPr>
        </p:nvSpPr>
        <p:spPr/>
        <p:txBody>
          <a:bodyPr/>
          <a:lstStyle/>
          <a:p>
            <a:r>
              <a:rPr lang="el-GR" smtClean="0"/>
              <a:t>Χατζάκης Ηλίας</a:t>
            </a:r>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3CEB295A-B586-4A5A-910F-8889D8AD833F}" type="datetime10">
              <a:rPr lang="el-GR" smtClean="0"/>
              <a:pPr/>
              <a:t>07:19</a:t>
            </a:fld>
            <a:endParaRPr lang="el-GR"/>
          </a:p>
        </p:txBody>
      </p:sp>
      <p:sp>
        <p:nvSpPr>
          <p:cNvPr id="8" name="7 - Θέση υποσέλιδου"/>
          <p:cNvSpPr>
            <a:spLocks noGrp="1"/>
          </p:cNvSpPr>
          <p:nvPr>
            <p:ph type="ftr" sz="quarter" idx="11"/>
          </p:nvPr>
        </p:nvSpPr>
        <p:spPr/>
        <p:txBody>
          <a:bodyPr/>
          <a:lstStyle/>
          <a:p>
            <a:r>
              <a:rPr lang="el-GR" smtClean="0"/>
              <a:t>Χατζάκης Ηλίας</a:t>
            </a:r>
            <a:endParaRPr lang="el-GR"/>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CC637C12-01AC-4B83-B904-D9D976E353E1}" type="datetime10">
              <a:rPr lang="el-GR" smtClean="0"/>
              <a:pPr/>
              <a:t>07:19</a:t>
            </a:fld>
            <a:endParaRPr lang="el-GR"/>
          </a:p>
        </p:txBody>
      </p:sp>
      <p:sp>
        <p:nvSpPr>
          <p:cNvPr id="4" name="3 - Θέση υποσέλιδου"/>
          <p:cNvSpPr>
            <a:spLocks noGrp="1"/>
          </p:cNvSpPr>
          <p:nvPr>
            <p:ph type="ftr" sz="quarter" idx="11"/>
          </p:nvPr>
        </p:nvSpPr>
        <p:spPr/>
        <p:txBody>
          <a:bodyPr/>
          <a:lstStyle/>
          <a:p>
            <a:r>
              <a:rPr lang="el-GR" smtClean="0"/>
              <a:t>Χατζάκης Ηλίας</a:t>
            </a:r>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E17F4A17-0113-43FB-B088-7AAE0AC24AFA}" type="datetime10">
              <a:rPr lang="el-GR" smtClean="0"/>
              <a:pPr/>
              <a:t>07:19</a:t>
            </a:fld>
            <a:endParaRPr lang="el-GR"/>
          </a:p>
        </p:txBody>
      </p:sp>
      <p:sp>
        <p:nvSpPr>
          <p:cNvPr id="3" name="2 - Θέση υποσέλιδου"/>
          <p:cNvSpPr>
            <a:spLocks noGrp="1"/>
          </p:cNvSpPr>
          <p:nvPr>
            <p:ph type="ftr" sz="quarter" idx="11"/>
          </p:nvPr>
        </p:nvSpPr>
        <p:spPr/>
        <p:txBody>
          <a:bodyPr/>
          <a:lstStyle/>
          <a:p>
            <a:r>
              <a:rPr lang="el-GR" smtClean="0"/>
              <a:t>Χατζάκης Ηλίας</a:t>
            </a:r>
            <a:endParaRPr lang="el-G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60DC82C9-6CCF-43CE-B561-D6B70005FFC4}" type="datetime10">
              <a:rPr lang="el-GR" smtClean="0"/>
              <a:pPr/>
              <a:t>07:19</a:t>
            </a:fld>
            <a:endParaRPr lang="el-GR"/>
          </a:p>
        </p:txBody>
      </p:sp>
      <p:sp>
        <p:nvSpPr>
          <p:cNvPr id="6" name="5 - Θέση υποσέλιδου"/>
          <p:cNvSpPr>
            <a:spLocks noGrp="1"/>
          </p:cNvSpPr>
          <p:nvPr>
            <p:ph type="ftr" sz="quarter" idx="11"/>
          </p:nvPr>
        </p:nvSpPr>
        <p:spPr/>
        <p:txBody>
          <a:bodyPr/>
          <a:lstStyle/>
          <a:p>
            <a:r>
              <a:rPr lang="el-GR" smtClean="0"/>
              <a:t>Χατζάκης Ηλίας</a:t>
            </a:r>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CA037B41-C0B4-40B8-BB1D-79DC56251763}" type="datetime10">
              <a:rPr lang="el-GR" smtClean="0"/>
              <a:pPr/>
              <a:t>07:19</a:t>
            </a:fld>
            <a:endParaRPr lang="el-GR"/>
          </a:p>
        </p:txBody>
      </p:sp>
      <p:sp>
        <p:nvSpPr>
          <p:cNvPr id="6" name="5 - Θέση υποσέλιδου"/>
          <p:cNvSpPr>
            <a:spLocks noGrp="1"/>
          </p:cNvSpPr>
          <p:nvPr>
            <p:ph type="ftr" sz="quarter" idx="11"/>
          </p:nvPr>
        </p:nvSpPr>
        <p:spPr/>
        <p:txBody>
          <a:bodyPr/>
          <a:lstStyle/>
          <a:p>
            <a:r>
              <a:rPr lang="el-GR" smtClean="0"/>
              <a:t>Χατζάκης Ηλίας</a:t>
            </a:r>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FF00">
            <a:alpha val="12000"/>
          </a:srgbClr>
        </a:solidFill>
        <a:effectLst/>
      </p:bgPr>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76AA64-F935-4CE1-B5DD-CD31FCF43371}" type="datetime10">
              <a:rPr lang="el-GR" smtClean="0"/>
              <a:pPr/>
              <a:t>07:19</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smtClean="0"/>
              <a:t>Χατζάκης Ηλίας</a:t>
            </a:r>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F1D1C4-C2D9-4231-9FB2-B2D9D97AA41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11560" y="332657"/>
            <a:ext cx="7772400" cy="1008112"/>
          </a:xfrm>
        </p:spPr>
        <p:style>
          <a:lnRef idx="1">
            <a:schemeClr val="accent3"/>
          </a:lnRef>
          <a:fillRef idx="2">
            <a:schemeClr val="accent3"/>
          </a:fillRef>
          <a:effectRef idx="1">
            <a:schemeClr val="accent3"/>
          </a:effectRef>
          <a:fontRef idx="minor">
            <a:schemeClr val="dk1"/>
          </a:fontRef>
        </p:style>
        <p:txBody>
          <a:bodyPr>
            <a:noAutofit/>
          </a:bodyPr>
          <a:lstStyle/>
          <a:p>
            <a:r>
              <a:rPr lang="el-GR" sz="3600" dirty="0" smtClean="0"/>
              <a:t>Ερωτήματα Επιλογής σε </a:t>
            </a:r>
            <a:r>
              <a:rPr lang="en-US" sz="3600" dirty="0" smtClean="0"/>
              <a:t>ACCESS</a:t>
            </a:r>
            <a:endParaRPr lang="el-GR" sz="3600" dirty="0"/>
          </a:p>
        </p:txBody>
      </p:sp>
      <p:sp>
        <p:nvSpPr>
          <p:cNvPr id="3" name="2 - Υπότιτλος"/>
          <p:cNvSpPr>
            <a:spLocks noGrp="1"/>
          </p:cNvSpPr>
          <p:nvPr>
            <p:ph type="subTitle" idx="1"/>
          </p:nvPr>
        </p:nvSpPr>
        <p:spPr>
          <a:xfrm>
            <a:off x="611560" y="1556792"/>
            <a:ext cx="8064896" cy="4680520"/>
          </a:xfrm>
        </p:spPr>
        <p:style>
          <a:lnRef idx="1">
            <a:schemeClr val="accent3"/>
          </a:lnRef>
          <a:fillRef idx="2">
            <a:schemeClr val="accent3"/>
          </a:fillRef>
          <a:effectRef idx="1">
            <a:schemeClr val="accent3"/>
          </a:effectRef>
          <a:fontRef idx="minor">
            <a:schemeClr val="dk1"/>
          </a:fontRef>
        </p:style>
        <p:txBody>
          <a:bodyPr>
            <a:normAutofit fontScale="92500" lnSpcReduction="20000"/>
          </a:bodyPr>
          <a:lstStyle/>
          <a:p>
            <a:pPr algn="l">
              <a:buClr>
                <a:srgbClr val="FF0000"/>
              </a:buClr>
              <a:buFont typeface="Wingdings" pitchFamily="2" charset="2"/>
              <a:buChar char="Ø"/>
            </a:pPr>
            <a:endParaRPr lang="en-US" sz="2400" dirty="0" smtClean="0"/>
          </a:p>
          <a:p>
            <a:pPr algn="l">
              <a:buClr>
                <a:srgbClr val="FF0000"/>
              </a:buClr>
              <a:buFont typeface="Wingdings" pitchFamily="2" charset="2"/>
              <a:buChar char="Ø"/>
            </a:pPr>
            <a:r>
              <a:rPr lang="el-GR" sz="2400" b="1" dirty="0" smtClean="0"/>
              <a:t>Τα ερωτήματα επιλογής χρησιμοποιούνται για να επιλέξουμε κάποια δεδομένα από μία βάση δεδομένων</a:t>
            </a:r>
            <a:endParaRPr lang="el-GR" sz="2400" dirty="0" smtClean="0"/>
          </a:p>
          <a:p>
            <a:pPr lvl="1" algn="l">
              <a:buClr>
                <a:srgbClr val="FF0000"/>
              </a:buClr>
              <a:buFont typeface="Wingdings" pitchFamily="2" charset="2"/>
              <a:buChar char="Ø"/>
            </a:pPr>
            <a:r>
              <a:rPr lang="el-GR" sz="2000" dirty="0" smtClean="0"/>
              <a:t>Τα   δεδομένα μπορεί να προέρχονται από ένα πίνακα ή περισσότερους  πίνακες</a:t>
            </a:r>
          </a:p>
          <a:p>
            <a:pPr marL="628650" lvl="1" indent="-171450" algn="l">
              <a:buClr>
                <a:srgbClr val="FF0000"/>
              </a:buClr>
              <a:buFont typeface="Wingdings" pitchFamily="2" charset="2"/>
              <a:buChar char="Ø"/>
            </a:pPr>
            <a:r>
              <a:rPr lang="el-GR" sz="2000" dirty="0" smtClean="0"/>
              <a:t>Μπορούμε να επιλέξουμε δεδομένα  που ικανοποιούν κάποια απλή ή σύνθετη συνθήκη</a:t>
            </a:r>
          </a:p>
          <a:p>
            <a:pPr marL="628650" lvl="1" indent="-171450" algn="l">
              <a:buClr>
                <a:srgbClr val="FF0000"/>
              </a:buClr>
              <a:buFont typeface="Wingdings" pitchFamily="2" charset="2"/>
              <a:buChar char="Ø"/>
            </a:pPr>
            <a:r>
              <a:rPr lang="el-GR" sz="2100" dirty="0" smtClean="0"/>
              <a:t>Τα αποτελέσματα ταξινομούνται σύμφωνα με τις τιμές του πρωτεύοντος κλειδιού. Όμως μας δίνεται η δυνατότητα να τα ταξινομήσουμε με αύξουσα ή φθίνουσα σειρά με βάση τις τιμές ενός  ή περισσοτέρων γνωρισμάτων. </a:t>
            </a:r>
          </a:p>
          <a:p>
            <a:pPr marL="628650" lvl="1" indent="-171450" algn="l">
              <a:buClr>
                <a:srgbClr val="FF0000"/>
              </a:buClr>
              <a:buFont typeface="Wingdings" pitchFamily="2" charset="2"/>
              <a:buChar char="Ø"/>
            </a:pPr>
            <a:r>
              <a:rPr lang="el-GR" sz="2100" dirty="0" smtClean="0"/>
              <a:t>Μας δίνεται η δυνατότητα να ομαδοποιήσουμε τα δεδομένα και να υπολογίσουμε συγκεντρωτικά ποσά για κάθε ομάδα.</a:t>
            </a:r>
            <a:endParaRPr lang="en-US" sz="2400" dirty="0" smtClean="0"/>
          </a:p>
          <a:p>
            <a:pPr algn="l">
              <a:buClr>
                <a:srgbClr val="FF0000"/>
              </a:buClr>
              <a:buFont typeface="Wingdings" pitchFamily="2" charset="2"/>
              <a:buChar char="Ø"/>
            </a:pPr>
            <a:r>
              <a:rPr lang="el-GR" sz="2400" dirty="0" smtClean="0"/>
              <a:t>Τα ερωτήματα  θα τα αναπτύξουμε σε </a:t>
            </a:r>
            <a:r>
              <a:rPr lang="en-US" sz="2400" dirty="0" smtClean="0"/>
              <a:t>SQL</a:t>
            </a:r>
            <a:r>
              <a:rPr lang="el-GR" sz="2400" dirty="0" smtClean="0"/>
              <a:t> και θα υπάρχει εικόνα του ερωτήματος με ανάπτυξη σε γραφικό περιβάλλον από </a:t>
            </a:r>
            <a:r>
              <a:rPr lang="en-US" sz="2400" dirty="0" smtClean="0"/>
              <a:t>QBE. </a:t>
            </a:r>
            <a:r>
              <a:rPr lang="el-GR" sz="2400" dirty="0" smtClean="0"/>
              <a:t> Επίσης  θα χρησιμοποιήσουμε το σχεσιακό σχήμα το οποίο αναπτύξαμε στο εργαστήριο. </a:t>
            </a:r>
            <a:endParaRPr lang="el-GR" sz="2500" dirty="0" smtClean="0"/>
          </a:p>
        </p:txBody>
      </p:sp>
      <p:sp>
        <p:nvSpPr>
          <p:cNvPr id="4" name="3 - Θέση ημερομηνίας"/>
          <p:cNvSpPr>
            <a:spLocks noGrp="1"/>
          </p:cNvSpPr>
          <p:nvPr>
            <p:ph type="dt" sz="half" idx="10"/>
          </p:nvPr>
        </p:nvSpPr>
        <p:spPr/>
        <p:txBody>
          <a:bodyPr/>
          <a:lstStyle/>
          <a:p>
            <a:fld id="{139FF83E-05FC-46A5-9C11-6FE153E65D73}" type="datetime10">
              <a:rPr lang="el-GR" smtClean="0"/>
              <a:pPr/>
              <a:t>08:48</a:t>
            </a:fld>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1</a:t>
            </a:fld>
            <a:endParaRPr lang="el-GR"/>
          </a:p>
        </p:txBody>
      </p:sp>
      <p:sp>
        <p:nvSpPr>
          <p:cNvPr id="6" name="5 - Θέση υποσέλιδου"/>
          <p:cNvSpPr>
            <a:spLocks noGrp="1"/>
          </p:cNvSpPr>
          <p:nvPr>
            <p:ph type="ftr" sz="quarter" idx="11"/>
          </p:nvPr>
        </p:nvSpPr>
        <p:spPr/>
        <p:txBody>
          <a:bodyPr/>
          <a:lstStyle/>
          <a:p>
            <a:r>
              <a:rPr lang="el-GR" smtClean="0"/>
              <a:t>Χατζάκης Ηλίας</a:t>
            </a:r>
            <a:endParaRPr lang="el-G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51520" y="274638"/>
            <a:ext cx="8435280" cy="490066"/>
          </a:xfrm>
        </p:spPr>
        <p:style>
          <a:lnRef idx="1">
            <a:schemeClr val="accent3"/>
          </a:lnRef>
          <a:fillRef idx="2">
            <a:schemeClr val="accent3"/>
          </a:fillRef>
          <a:effectRef idx="1">
            <a:schemeClr val="accent3"/>
          </a:effectRef>
          <a:fontRef idx="minor">
            <a:schemeClr val="dk1"/>
          </a:fontRef>
        </p:style>
        <p:txBody>
          <a:bodyPr tIns="0" bIns="108000">
            <a:noAutofit/>
          </a:bodyPr>
          <a:lstStyle/>
          <a:p>
            <a:r>
              <a:rPr lang="el-GR" sz="3600" dirty="0" smtClean="0"/>
              <a:t/>
            </a:r>
            <a:br>
              <a:rPr lang="el-GR" sz="3600" dirty="0" smtClean="0"/>
            </a:br>
            <a:r>
              <a:rPr lang="en-US" sz="2400" dirty="0" smtClean="0"/>
              <a:t>E</a:t>
            </a:r>
            <a:r>
              <a:rPr lang="el-GR" sz="2400" dirty="0" smtClean="0"/>
              <a:t>ρωτήματα </a:t>
            </a:r>
            <a:r>
              <a:rPr lang="el-GR" sz="2400" dirty="0" smtClean="0"/>
              <a:t>με </a:t>
            </a:r>
            <a:r>
              <a:rPr lang="el-GR" sz="2400" dirty="0" smtClean="0"/>
              <a:t>συγκεντρωτικά ποσά</a:t>
            </a:r>
            <a:r>
              <a:rPr lang="el-GR" sz="2400" dirty="0" smtClean="0"/>
              <a:t/>
            </a:r>
            <a:br>
              <a:rPr lang="el-GR" sz="2400" dirty="0" smtClean="0"/>
            </a:br>
            <a:endParaRPr lang="el-GR" sz="2400" dirty="0"/>
          </a:p>
        </p:txBody>
      </p:sp>
      <p:sp>
        <p:nvSpPr>
          <p:cNvPr id="3" name="2 - Υπότιτλος"/>
          <p:cNvSpPr>
            <a:spLocks noGrp="1"/>
          </p:cNvSpPr>
          <p:nvPr>
            <p:ph idx="1"/>
          </p:nvPr>
        </p:nvSpPr>
        <p:spPr>
          <a:xfrm>
            <a:off x="285720" y="1000108"/>
            <a:ext cx="8229600" cy="4525963"/>
          </a:xfrm>
        </p:spPr>
        <p:style>
          <a:lnRef idx="1">
            <a:schemeClr val="accent3"/>
          </a:lnRef>
          <a:fillRef idx="2">
            <a:schemeClr val="accent3"/>
          </a:fillRef>
          <a:effectRef idx="1">
            <a:schemeClr val="accent3"/>
          </a:effectRef>
          <a:fontRef idx="minor">
            <a:schemeClr val="dk1"/>
          </a:fontRef>
        </p:style>
        <p:txBody>
          <a:bodyPr>
            <a:normAutofit fontScale="70000" lnSpcReduction="20000"/>
          </a:bodyPr>
          <a:lstStyle/>
          <a:p>
            <a:endParaRPr lang="el-GR" sz="1800" dirty="0" smtClean="0"/>
          </a:p>
          <a:p>
            <a:pPr>
              <a:buClr>
                <a:srgbClr val="FF0000"/>
              </a:buClr>
              <a:buFont typeface="Wingdings" pitchFamily="2" charset="2"/>
              <a:buChar char="Ø"/>
            </a:pPr>
            <a:r>
              <a:rPr lang="el-GR" sz="2000" i="1" dirty="0" smtClean="0"/>
              <a:t>Ένα Ερώτημα μπορεί  να </a:t>
            </a:r>
            <a:r>
              <a:rPr lang="el-GR" sz="2000" i="1" dirty="0" smtClean="0"/>
              <a:t> υπολογίσει συγκεντρωτικά ποσά  βασιζόμενα σε διάφορες συγκεντρωτικές  συναρτήσεις όπως είναι η </a:t>
            </a:r>
            <a:r>
              <a:rPr lang="en-US" sz="2000" i="1" dirty="0" smtClean="0"/>
              <a:t>count() </a:t>
            </a:r>
            <a:r>
              <a:rPr lang="el-GR" sz="2000" i="1" dirty="0" smtClean="0"/>
              <a:t> </a:t>
            </a:r>
            <a:r>
              <a:rPr lang="el-GR" sz="2000" i="1" dirty="0" smtClean="0"/>
              <a:t>για μέτρημα πλήθους, η</a:t>
            </a:r>
            <a:r>
              <a:rPr lang="en-US" sz="2000" i="1" dirty="0" smtClean="0"/>
              <a:t> sum() </a:t>
            </a:r>
            <a:r>
              <a:rPr lang="el-GR" sz="2000" i="1" dirty="0" smtClean="0"/>
              <a:t> για υπολογισμό αθροίσματος η </a:t>
            </a:r>
            <a:r>
              <a:rPr lang="en-US" sz="2000" i="1" dirty="0" smtClean="0"/>
              <a:t>max() </a:t>
            </a:r>
            <a:r>
              <a:rPr lang="el-GR" sz="2000" i="1" dirty="0" smtClean="0"/>
              <a:t>για εύρεση μεγαλύτερης τιμής , η </a:t>
            </a:r>
            <a:r>
              <a:rPr lang="en-US" sz="2000" i="1" dirty="0" smtClean="0"/>
              <a:t>min()</a:t>
            </a:r>
            <a:r>
              <a:rPr lang="el-GR" sz="2000" i="1" dirty="0" smtClean="0"/>
              <a:t> για εύρεση </a:t>
            </a:r>
            <a:r>
              <a:rPr lang="el-GR" sz="2000" i="1" dirty="0" smtClean="0"/>
              <a:t>μικρότερης τιμής και άλλες. Ο υπολογισμός  των συγκεντρωτικών ποσών γίνεται ανα ομάδα εγγραφών γιαυτό πρέπει να ομαδοποιήσουμε τις εγγραφές σύμφωνα με τις τιμές των πεδίων τους τα οποία ορίζουμε  χρησιμοποιώντας την </a:t>
            </a:r>
            <a:r>
              <a:rPr lang="en-US" sz="2000" i="1" dirty="0" smtClean="0"/>
              <a:t>Group By </a:t>
            </a:r>
            <a:r>
              <a:rPr lang="el-GR" sz="2000" i="1" dirty="0" smtClean="0"/>
              <a:t>πεδία. </a:t>
            </a:r>
            <a:endParaRPr lang="el-GR" sz="2000" i="1" dirty="0" smtClean="0"/>
          </a:p>
          <a:p>
            <a:pPr>
              <a:buClr>
                <a:srgbClr val="FF0000"/>
              </a:buClr>
              <a:buFont typeface="Wingdings" pitchFamily="2" charset="2"/>
              <a:buChar char="Ø"/>
            </a:pPr>
            <a:r>
              <a:rPr lang="el-GR" sz="2000" i="1" u="sng" dirty="0" smtClean="0"/>
              <a:t>Παράδειγμα</a:t>
            </a:r>
            <a:r>
              <a:rPr lang="en-US" sz="2000" i="1" u="sng" dirty="0" smtClean="0"/>
              <a:t>:</a:t>
            </a:r>
            <a:r>
              <a:rPr lang="el-GR" sz="2000" i="1" dirty="0" smtClean="0"/>
              <a:t> </a:t>
            </a:r>
            <a:r>
              <a:rPr lang="en-US" sz="2000" dirty="0" smtClean="0"/>
              <a:t> </a:t>
            </a:r>
            <a:r>
              <a:rPr lang="el-GR" sz="2000" dirty="0" smtClean="0"/>
              <a:t>Να εμφανίσετε </a:t>
            </a:r>
            <a:r>
              <a:rPr lang="el-GR" sz="2000" dirty="0" smtClean="0"/>
              <a:t>τα  </a:t>
            </a:r>
            <a:r>
              <a:rPr lang="el-GR" sz="2000" i="1" dirty="0" smtClean="0"/>
              <a:t>ΑΦΜ</a:t>
            </a:r>
            <a:r>
              <a:rPr lang="el-GR" sz="2000" i="1" dirty="0" smtClean="0"/>
              <a:t>, </a:t>
            </a:r>
            <a:r>
              <a:rPr lang="el-GR" sz="2000" i="1" dirty="0" smtClean="0"/>
              <a:t>τους ΑΔΤ</a:t>
            </a:r>
            <a:r>
              <a:rPr lang="el-GR" sz="2400" i="1" dirty="0" smtClean="0"/>
              <a:t>, </a:t>
            </a:r>
            <a:r>
              <a:rPr lang="el-GR" sz="2000" dirty="0" smtClean="0"/>
              <a:t>τα </a:t>
            </a:r>
            <a:r>
              <a:rPr lang="el-GR" sz="2000" dirty="0" smtClean="0"/>
              <a:t>Επώνυμα, τα Ονοματα  των ιδιοκτητών  καθώς και το πλήθος  </a:t>
            </a:r>
            <a:r>
              <a:rPr lang="el-GR" sz="2000" dirty="0" smtClean="0"/>
              <a:t>των αγροκτημάτων </a:t>
            </a:r>
            <a:r>
              <a:rPr lang="el-GR" sz="2000" dirty="0" smtClean="0"/>
              <a:t>που κατέχει ο καθένας. </a:t>
            </a:r>
          </a:p>
          <a:p>
            <a:pPr>
              <a:buClr>
                <a:srgbClr val="FF0000"/>
              </a:buClr>
              <a:buFont typeface="Wingdings" pitchFamily="2" charset="2"/>
              <a:buChar char="Ø"/>
            </a:pPr>
            <a:r>
              <a:rPr lang="el-GR" sz="2000" dirty="0" smtClean="0"/>
              <a:t>Για να δούμε πόσα αγροκτήματα έχει  ο κάθε ιδιοκτήτης  πρέπει να μετρήσουμε πόσες φορές  υπάρχει το ΑΦΜ του στο </a:t>
            </a:r>
            <a:r>
              <a:rPr lang="el-GR" sz="2000" i="1" dirty="0" smtClean="0"/>
              <a:t>Περουσιολόγιο</a:t>
            </a:r>
            <a:r>
              <a:rPr lang="el-GR" sz="2000" dirty="0" smtClean="0"/>
              <a:t>. Αρα τ</a:t>
            </a:r>
            <a:r>
              <a:rPr lang="el-GR" sz="2000" i="1" dirty="0" smtClean="0"/>
              <a:t>α Δεδομένα  που χρειάζονται στο παραπάνω ερώτημα  προέρχονται από  2 πίνακες τον πίνακα του Περουσιολογίου και των Ιδιοκτητών . Η σύνδεση  των εν λόγω πινακων φαίνεται στην διαφάνεια με τιτλο «σχεσιακο σχήμα για αγροκτήματα» πιο πίσω. </a:t>
            </a:r>
            <a:endParaRPr lang="en-US" sz="2000" i="1" dirty="0" smtClean="0"/>
          </a:p>
          <a:p>
            <a:pPr marL="361950" indent="0">
              <a:buClr>
                <a:srgbClr val="FF0000"/>
              </a:buClr>
              <a:buNone/>
            </a:pPr>
            <a:r>
              <a:rPr lang="el-GR" sz="2000" i="1" dirty="0" smtClean="0"/>
              <a:t> </a:t>
            </a:r>
            <a:r>
              <a:rPr lang="en-US" sz="2000" i="1" dirty="0" smtClean="0"/>
              <a:t/>
            </a:r>
            <a:br>
              <a:rPr lang="en-US" sz="2000" i="1" dirty="0" smtClean="0"/>
            </a:br>
            <a:r>
              <a:rPr lang="en-US" sz="2000" b="1" i="1" dirty="0" smtClean="0"/>
              <a:t> </a:t>
            </a:r>
            <a:r>
              <a:rPr lang="en-US" sz="2000" b="1" i="1" dirty="0" smtClean="0"/>
              <a:t>SELECT</a:t>
            </a:r>
            <a:r>
              <a:rPr lang="el-GR" sz="2000" b="1" i="1" dirty="0" smtClean="0"/>
              <a:t> </a:t>
            </a:r>
            <a:r>
              <a:rPr lang="en-US" sz="2000" b="1" i="1" dirty="0" smtClean="0"/>
              <a:t> </a:t>
            </a:r>
            <a:r>
              <a:rPr lang="el-GR" sz="1700" i="1" dirty="0" smtClean="0"/>
              <a:t>ΙΔΙΟΚΤΗΤΕΣ.ΑΦΜ, </a:t>
            </a:r>
            <a:r>
              <a:rPr lang="el-GR" sz="1700" i="1" dirty="0" smtClean="0"/>
              <a:t>ΑΔΤ</a:t>
            </a:r>
            <a:r>
              <a:rPr lang="el-GR" sz="2000" i="1" dirty="0" smtClean="0"/>
              <a:t>, </a:t>
            </a:r>
            <a:r>
              <a:rPr lang="el-GR" sz="2000" i="1" dirty="0" smtClean="0"/>
              <a:t>Επώνυμο, Ονομα, </a:t>
            </a:r>
            <a:r>
              <a:rPr lang="en-US" sz="2000" b="1" i="1" dirty="0" smtClean="0"/>
              <a:t>Count(</a:t>
            </a:r>
            <a:r>
              <a:rPr lang="el-GR" sz="2000" i="1" dirty="0" smtClean="0"/>
              <a:t>ΠΕΡΟΥΣΙΟΛΟΓΙΟ.ΑΦΜ) </a:t>
            </a:r>
            <a:r>
              <a:rPr lang="en-US" sz="2000" b="1" i="1" dirty="0" smtClean="0"/>
              <a:t>AS </a:t>
            </a:r>
            <a:r>
              <a:rPr lang="el-GR" sz="2000" i="1" dirty="0" smtClean="0"/>
              <a:t>Πλήθος_Αγροτεμαχίων</a:t>
            </a:r>
            <a:r>
              <a:rPr lang="el-GR" sz="2000" b="1" i="1" dirty="0" smtClean="0"/>
              <a:t> </a:t>
            </a:r>
            <a:r>
              <a:rPr lang="en-US" sz="2000" b="1" i="1" dirty="0" smtClean="0"/>
              <a:t>FROM </a:t>
            </a:r>
            <a:r>
              <a:rPr lang="el-GR" sz="2000" i="1" dirty="0" smtClean="0"/>
              <a:t>ΙΔΙΟΚΤΗΤΕΣ</a:t>
            </a:r>
            <a:r>
              <a:rPr lang="el-GR" sz="2000" b="1" i="1" dirty="0" smtClean="0"/>
              <a:t> </a:t>
            </a:r>
            <a:r>
              <a:rPr lang="en-US" sz="2000" b="1" i="1" dirty="0" smtClean="0"/>
              <a:t>INNER JOIN </a:t>
            </a:r>
            <a:r>
              <a:rPr lang="el-GR" sz="2000" i="1" dirty="0" smtClean="0"/>
              <a:t>ΠΕΡΟΥΣΙΟΛΟΓΙΟ </a:t>
            </a:r>
            <a:r>
              <a:rPr lang="en-US" sz="2000" b="1" i="1" dirty="0" smtClean="0"/>
              <a:t>ON </a:t>
            </a:r>
            <a:r>
              <a:rPr lang="el-GR" sz="2000" i="1" dirty="0" smtClean="0"/>
              <a:t>ΙΔΙΟΚΤΗΤΕΣ.ΑΦΜ = </a:t>
            </a:r>
            <a:r>
              <a:rPr lang="el-GR" sz="2000" i="1" dirty="0" smtClean="0"/>
              <a:t>ΠΕΡΟΥΣΙΟΛΟΓΙΟ.ΑΦΜ</a:t>
            </a:r>
            <a:br>
              <a:rPr lang="el-GR" sz="2000" i="1" dirty="0" smtClean="0"/>
            </a:br>
            <a:r>
              <a:rPr lang="en-US" sz="2000" b="1" i="1" dirty="0" smtClean="0"/>
              <a:t>GROUP BY </a:t>
            </a:r>
            <a:r>
              <a:rPr lang="el-GR" sz="2000" i="1" dirty="0" smtClean="0"/>
              <a:t>ΙΔΙΟΚΤΗΤΕΣ.ΑΦΜ, ΑΔΤ</a:t>
            </a:r>
            <a:r>
              <a:rPr lang="el-GR" sz="2400" i="1" dirty="0" smtClean="0"/>
              <a:t>, </a:t>
            </a:r>
            <a:r>
              <a:rPr lang="el-GR" sz="2000" i="1" dirty="0" smtClean="0"/>
              <a:t>Επώνυμο, Ονομα</a:t>
            </a:r>
            <a:r>
              <a:rPr lang="el-GR" sz="2000" b="1" i="1" dirty="0" smtClean="0"/>
              <a:t>;</a:t>
            </a:r>
            <a:endParaRPr lang="el-GR" sz="2000" i="1" dirty="0" smtClean="0"/>
          </a:p>
          <a:p>
            <a:pPr marL="0" indent="0">
              <a:buClr>
                <a:srgbClr val="FF0000"/>
              </a:buClr>
              <a:buNone/>
            </a:pPr>
            <a:r>
              <a:rPr lang="el-GR" sz="2000" i="1" dirty="0" smtClean="0"/>
              <a:t>Στο </a:t>
            </a:r>
            <a:r>
              <a:rPr lang="el-GR" sz="2000" i="1" dirty="0" smtClean="0"/>
              <a:t>παραπάνω ερώτημα  </a:t>
            </a:r>
            <a:r>
              <a:rPr lang="el-GR" sz="2000" i="1" dirty="0" smtClean="0"/>
              <a:t>η συνάρτηση  </a:t>
            </a:r>
            <a:r>
              <a:rPr lang="en-US" sz="2000" i="1" dirty="0" smtClean="0"/>
              <a:t>count</a:t>
            </a:r>
            <a:r>
              <a:rPr lang="el-GR" sz="2000" i="1" dirty="0" smtClean="0"/>
              <a:t> υπολογιζει το πλήθος των αγροκτημάτων που κατέχει κάποιος  ιδιοκτήτης. Επειδή αυτή η στήλη δεν υπάρχει έτοιμη στην βάση μας άλλά την δημιουργεί το ερώτημα  καλό είναι να της δώσουμε κάποιο όνομα. Αυτό το ορίζουμε </a:t>
            </a:r>
            <a:r>
              <a:rPr lang="el-GR" sz="2000" i="1" dirty="0" smtClean="0"/>
              <a:t>αμέσως με τά την εν λόγω στήλη </a:t>
            </a:r>
            <a:r>
              <a:rPr lang="el-GR" sz="2000" i="1" dirty="0" smtClean="0"/>
              <a:t>χρησιμοποιώντας την λέξη   </a:t>
            </a:r>
            <a:r>
              <a:rPr lang="en-US" sz="2000" b="1" i="1" dirty="0" smtClean="0"/>
              <a:t>AS</a:t>
            </a:r>
            <a:r>
              <a:rPr lang="en-US" sz="2000" i="1" dirty="0" smtClean="0"/>
              <a:t> </a:t>
            </a:r>
            <a:r>
              <a:rPr lang="el-GR" sz="2000" i="1" dirty="0" smtClean="0"/>
              <a:t>και</a:t>
            </a:r>
            <a:r>
              <a:rPr lang="en-US" sz="2000" i="1" dirty="0" smtClean="0"/>
              <a:t> </a:t>
            </a:r>
            <a:r>
              <a:rPr lang="el-GR" sz="2000" i="1" dirty="0" smtClean="0"/>
              <a:t>το όνομα που θέλουμε.  Επίσης παρατηρείστε ότι  η  ομαδοποίηση  των εγγραφών (</a:t>
            </a:r>
            <a:r>
              <a:rPr lang="en-US" sz="2000" b="1" i="1" dirty="0" smtClean="0"/>
              <a:t>GROUP BY </a:t>
            </a:r>
            <a:r>
              <a:rPr lang="el-GR" sz="2000" b="1" i="1" dirty="0" smtClean="0"/>
              <a:t>) </a:t>
            </a:r>
            <a:r>
              <a:rPr lang="el-GR" sz="2000" i="1" dirty="0" smtClean="0"/>
              <a:t>γίνεται  σύμφωνα με τις διατεταγμένες  τιμές  των πεδίων  που περιέχονται στο </a:t>
            </a:r>
            <a:r>
              <a:rPr lang="en-US" sz="2000" i="1" dirty="0" smtClean="0"/>
              <a:t>SELECT  </a:t>
            </a:r>
            <a:r>
              <a:rPr lang="el-GR" sz="2000" i="1" dirty="0" smtClean="0"/>
              <a:t>και δεν μετέχουν  στη συνάρτηση συνόλων.</a:t>
            </a:r>
            <a:endParaRPr lang="el-GR" sz="2000" i="1" dirty="0" smtClean="0"/>
          </a:p>
        </p:txBody>
      </p:sp>
      <p:sp>
        <p:nvSpPr>
          <p:cNvPr id="4" name="3 - Θέση ημερομηνίας"/>
          <p:cNvSpPr>
            <a:spLocks noGrp="1"/>
          </p:cNvSpPr>
          <p:nvPr>
            <p:ph type="dt" sz="half" idx="10"/>
          </p:nvPr>
        </p:nvSpPr>
        <p:spPr/>
        <p:txBody>
          <a:bodyPr/>
          <a:lstStyle/>
          <a:p>
            <a:fld id="{139FF83E-05FC-46A5-9C11-6FE153E65D73}" type="datetime10">
              <a:rPr lang="el-GR" smtClean="0"/>
              <a:pPr/>
              <a:t>08:49</a:t>
            </a:fld>
            <a:endParaRPr lang="el-GR"/>
          </a:p>
        </p:txBody>
      </p:sp>
      <p:sp>
        <p:nvSpPr>
          <p:cNvPr id="6" name="5 - Θέση υποσέλιδου"/>
          <p:cNvSpPr>
            <a:spLocks noGrp="1"/>
          </p:cNvSpPr>
          <p:nvPr>
            <p:ph type="ftr" sz="quarter" idx="11"/>
          </p:nvPr>
        </p:nvSpPr>
        <p:spPr/>
        <p:txBody>
          <a:bodyPr/>
          <a:lstStyle/>
          <a:p>
            <a:r>
              <a:rPr lang="el-GR" smtClean="0"/>
              <a:t>Χατζάκης Ηλίας</a:t>
            </a:r>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10</a:t>
            </a:fld>
            <a:endParaRPr lang="el-G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 Τίτλος"/>
          <p:cNvSpPr>
            <a:spLocks noGrp="1"/>
          </p:cNvSpPr>
          <p:nvPr>
            <p:ph type="title"/>
          </p:nvPr>
        </p:nvSpPr>
        <p:spPr>
          <a:xfrm>
            <a:off x="179512" y="274638"/>
            <a:ext cx="8856984" cy="490066"/>
          </a:xfrm>
        </p:spPr>
        <p:txBody>
          <a:bodyPr>
            <a:normAutofit/>
          </a:bodyPr>
          <a:lstStyle/>
          <a:p>
            <a:r>
              <a:rPr lang="el-GR" sz="1800" dirty="0" smtClean="0"/>
              <a:t>Το ερώτημα της προηγούμενης διαφάνειας </a:t>
            </a:r>
            <a:r>
              <a:rPr lang="el-GR" sz="1800" dirty="0" smtClean="0"/>
              <a:t>σε γραφικό περιβάλλον</a:t>
            </a:r>
            <a:endParaRPr lang="el-GR" sz="1800" dirty="0"/>
          </a:p>
        </p:txBody>
      </p:sp>
      <p:sp>
        <p:nvSpPr>
          <p:cNvPr id="4" name="3 - Θέση ημερομηνίας"/>
          <p:cNvSpPr>
            <a:spLocks noGrp="1"/>
          </p:cNvSpPr>
          <p:nvPr>
            <p:ph type="dt" sz="half" idx="10"/>
          </p:nvPr>
        </p:nvSpPr>
        <p:spPr/>
        <p:txBody>
          <a:bodyPr/>
          <a:lstStyle/>
          <a:p>
            <a:fld id="{094C9FE5-F8C5-4B28-AF00-E9756A7FBC2C}" type="datetime10">
              <a:rPr lang="el-GR" smtClean="0"/>
              <a:pPr/>
              <a:t>08:49</a:t>
            </a:fld>
            <a:endParaRPr lang="el-GR"/>
          </a:p>
        </p:txBody>
      </p:sp>
      <p:sp>
        <p:nvSpPr>
          <p:cNvPr id="5" name="4 - Θέση υποσέλιδου"/>
          <p:cNvSpPr>
            <a:spLocks noGrp="1"/>
          </p:cNvSpPr>
          <p:nvPr>
            <p:ph type="ftr" sz="quarter" idx="11"/>
          </p:nvPr>
        </p:nvSpPr>
        <p:spPr/>
        <p:txBody>
          <a:bodyPr/>
          <a:lstStyle/>
          <a:p>
            <a:r>
              <a:rPr lang="el-GR" smtClean="0"/>
              <a:t>Χατζάκης Ηλίας</a:t>
            </a:r>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11</a:t>
            </a:fld>
            <a:endParaRPr lang="el-GR"/>
          </a:p>
        </p:txBody>
      </p:sp>
      <p:pic>
        <p:nvPicPr>
          <p:cNvPr id="1026" name="Picture 2"/>
          <p:cNvPicPr>
            <a:picLocks noChangeAspect="1" noChangeArrowheads="1"/>
          </p:cNvPicPr>
          <p:nvPr/>
        </p:nvPicPr>
        <p:blipFill>
          <a:blip r:embed="rId2"/>
          <a:srcRect/>
          <a:stretch>
            <a:fillRect/>
          </a:stretch>
        </p:blipFill>
        <p:spPr bwMode="auto">
          <a:xfrm>
            <a:off x="0" y="785794"/>
            <a:ext cx="8858280" cy="511969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11560" y="332657"/>
            <a:ext cx="7772400" cy="648071"/>
          </a:xfrm>
        </p:spPr>
        <p:style>
          <a:lnRef idx="1">
            <a:schemeClr val="accent3"/>
          </a:lnRef>
          <a:fillRef idx="2">
            <a:schemeClr val="accent3"/>
          </a:fillRef>
          <a:effectRef idx="1">
            <a:schemeClr val="accent3"/>
          </a:effectRef>
          <a:fontRef idx="minor">
            <a:schemeClr val="dk1"/>
          </a:fontRef>
        </p:style>
        <p:txBody>
          <a:bodyPr>
            <a:noAutofit/>
          </a:bodyPr>
          <a:lstStyle/>
          <a:p>
            <a:r>
              <a:rPr lang="en-US" sz="3600" dirty="0" smtClean="0"/>
              <a:t>SQL</a:t>
            </a:r>
            <a:r>
              <a:rPr lang="el-GR" sz="3600" dirty="0" smtClean="0"/>
              <a:t> (</a:t>
            </a:r>
            <a:r>
              <a:rPr lang="el-GR" sz="3600" i="1" dirty="0" err="1" smtClean="0"/>
              <a:t>Structured</a:t>
            </a:r>
            <a:r>
              <a:rPr lang="el-GR" sz="3600" i="1" dirty="0" smtClean="0"/>
              <a:t> </a:t>
            </a:r>
            <a:r>
              <a:rPr lang="en-US" sz="3600" i="1" dirty="0" smtClean="0"/>
              <a:t> </a:t>
            </a:r>
            <a:r>
              <a:rPr lang="el-GR" sz="3600" i="1" dirty="0" err="1" smtClean="0"/>
              <a:t>Query</a:t>
            </a:r>
            <a:r>
              <a:rPr lang="el-GR" sz="3600" i="1" dirty="0" smtClean="0"/>
              <a:t> </a:t>
            </a:r>
            <a:r>
              <a:rPr lang="en-US" sz="3600" i="1" dirty="0" smtClean="0"/>
              <a:t> </a:t>
            </a:r>
            <a:r>
              <a:rPr lang="el-GR" sz="3600" i="1" dirty="0" err="1" smtClean="0"/>
              <a:t>Language</a:t>
            </a:r>
            <a:r>
              <a:rPr lang="en-US" sz="3600" i="1" dirty="0" smtClean="0"/>
              <a:t> </a:t>
            </a:r>
            <a:r>
              <a:rPr lang="el-GR" sz="3600" i="1" dirty="0" smtClean="0"/>
              <a:t>)</a:t>
            </a:r>
            <a:endParaRPr lang="el-GR" sz="3600" dirty="0"/>
          </a:p>
        </p:txBody>
      </p:sp>
      <p:sp>
        <p:nvSpPr>
          <p:cNvPr id="3" name="2 - Υπότιτλος"/>
          <p:cNvSpPr>
            <a:spLocks noGrp="1"/>
          </p:cNvSpPr>
          <p:nvPr>
            <p:ph type="subTitle" idx="1"/>
          </p:nvPr>
        </p:nvSpPr>
        <p:spPr>
          <a:xfrm>
            <a:off x="611560" y="1628800"/>
            <a:ext cx="8064896" cy="4680520"/>
          </a:xfrm>
        </p:spPr>
        <p:style>
          <a:lnRef idx="1">
            <a:schemeClr val="accent3"/>
          </a:lnRef>
          <a:fillRef idx="2">
            <a:schemeClr val="accent3"/>
          </a:fillRef>
          <a:effectRef idx="1">
            <a:schemeClr val="accent3"/>
          </a:effectRef>
          <a:fontRef idx="minor">
            <a:schemeClr val="dk1"/>
          </a:fontRef>
        </p:style>
        <p:txBody>
          <a:bodyPr>
            <a:normAutofit lnSpcReduction="10000"/>
          </a:bodyPr>
          <a:lstStyle/>
          <a:p>
            <a:pPr algn="l"/>
            <a:endParaRPr lang="el-GR" sz="2000" dirty="0" smtClean="0"/>
          </a:p>
          <a:p>
            <a:pPr algn="l"/>
            <a:r>
              <a:rPr lang="el-GR" sz="2000" dirty="0" smtClean="0"/>
              <a:t>Η </a:t>
            </a:r>
            <a:r>
              <a:rPr lang="el-GR" sz="2000" b="1" dirty="0" smtClean="0"/>
              <a:t>SQL</a:t>
            </a:r>
            <a:r>
              <a:rPr lang="en-US" sz="2000" b="1" dirty="0" smtClean="0"/>
              <a:t> </a:t>
            </a:r>
            <a:r>
              <a:rPr lang="el-GR" sz="2000" b="1" i="1" dirty="0" smtClean="0"/>
              <a:t> </a:t>
            </a:r>
            <a:r>
              <a:rPr lang="el-GR" sz="2000" i="1" dirty="0" smtClean="0"/>
              <a:t>είναι μία </a:t>
            </a:r>
            <a:r>
              <a:rPr lang="el-GR" sz="2000" b="1" dirty="0" smtClean="0"/>
              <a:t>δομημένη γλώσσα ερωτημάτων </a:t>
            </a:r>
            <a:r>
              <a:rPr lang="el-GR" sz="2000" dirty="0" smtClean="0"/>
              <a:t>και  </a:t>
            </a:r>
            <a:r>
              <a:rPr lang="el-GR" sz="2000" i="1" dirty="0" smtClean="0"/>
              <a:t>χρησιμοποιείται </a:t>
            </a:r>
            <a:r>
              <a:rPr lang="el-GR" sz="2000" dirty="0" smtClean="0"/>
              <a:t>για τη διαχείριση των δεδομένων της βάσης . Χρησιμοποιείται σε όλες τα Σχεσιακά ΣΔΒΔ </a:t>
            </a:r>
            <a:r>
              <a:rPr lang="en-US" sz="2000" dirty="0" smtClean="0"/>
              <a:t> </a:t>
            </a:r>
            <a:r>
              <a:rPr lang="el-GR" sz="2000" dirty="0" smtClean="0"/>
              <a:t>(</a:t>
            </a:r>
            <a:r>
              <a:rPr lang="en-US" sz="2000" dirty="0" smtClean="0"/>
              <a:t>standard)</a:t>
            </a:r>
            <a:r>
              <a:rPr lang="el-GR" sz="2000" dirty="0" smtClean="0"/>
              <a:t>. Πολλές γλώσσες προγραμματισμού έχουν επεκταθεί ώστε να υποστηρίζουν</a:t>
            </a:r>
            <a:r>
              <a:rPr lang="en-US" sz="2000" dirty="0" smtClean="0"/>
              <a:t> </a:t>
            </a:r>
            <a:r>
              <a:rPr lang="el-GR" sz="2000" dirty="0" smtClean="0"/>
              <a:t>διατύπωση ερωτημάτων σε SQL π.χ. </a:t>
            </a:r>
            <a:r>
              <a:rPr lang="en-US" sz="2000" dirty="0" smtClean="0"/>
              <a:t>Java,</a:t>
            </a:r>
            <a:r>
              <a:rPr lang="el-GR" sz="2000" dirty="0" smtClean="0"/>
              <a:t> </a:t>
            </a:r>
            <a:r>
              <a:rPr lang="en-US" sz="2000" dirty="0" smtClean="0"/>
              <a:t>C/C++, Pascal/Delphi, Visual Basic, </a:t>
            </a:r>
            <a:r>
              <a:rPr lang="en-US" sz="2000" dirty="0" err="1" smtClean="0"/>
              <a:t>php</a:t>
            </a:r>
            <a:r>
              <a:rPr lang="el-GR" sz="2000" dirty="0" smtClean="0"/>
              <a:t>,…</a:t>
            </a:r>
          </a:p>
          <a:p>
            <a:pPr algn="l"/>
            <a:endParaRPr lang="el-GR" sz="2000" dirty="0" smtClean="0"/>
          </a:p>
          <a:p>
            <a:pPr algn="l"/>
            <a:r>
              <a:rPr lang="el-GR" sz="2000" dirty="0" smtClean="0"/>
              <a:t>Η  </a:t>
            </a:r>
            <a:r>
              <a:rPr lang="en-US" sz="2000" dirty="0" smtClean="0"/>
              <a:t>SQL </a:t>
            </a:r>
            <a:r>
              <a:rPr lang="el-GR" sz="2000" dirty="0" smtClean="0"/>
              <a:t> είναι μια πλήρης γλώσσα  που περιλαμβάνει τα παρακάτω σύνολα εντολών(γλώσσες)</a:t>
            </a:r>
          </a:p>
          <a:p>
            <a:pPr algn="l"/>
            <a:r>
              <a:rPr lang="el-GR" sz="2000" dirty="0" smtClean="0"/>
              <a:t>–Γλώσσα ορισμού δεδομένων(</a:t>
            </a:r>
            <a:r>
              <a:rPr lang="en-US" sz="2000" dirty="0" smtClean="0"/>
              <a:t>DDL Data Definition Language)</a:t>
            </a:r>
          </a:p>
          <a:p>
            <a:pPr algn="l"/>
            <a:r>
              <a:rPr lang="en-US" sz="2000" dirty="0" smtClean="0"/>
              <a:t>–</a:t>
            </a:r>
            <a:r>
              <a:rPr lang="el-GR" sz="2000" dirty="0" smtClean="0"/>
              <a:t>Γλώσσα ενημέρωσης δεδομένων(</a:t>
            </a:r>
            <a:r>
              <a:rPr lang="en-US" sz="2000" dirty="0" smtClean="0"/>
              <a:t>DML Data Manipulation Language)</a:t>
            </a:r>
          </a:p>
          <a:p>
            <a:pPr algn="l"/>
            <a:r>
              <a:rPr lang="en-US" sz="2000" dirty="0" smtClean="0"/>
              <a:t>–</a:t>
            </a:r>
            <a:r>
              <a:rPr lang="el-GR" sz="2000" dirty="0" smtClean="0"/>
              <a:t> Γλώσσα επιλογής δεδομένων(</a:t>
            </a:r>
            <a:r>
              <a:rPr lang="en-US" sz="2000" dirty="0" smtClean="0"/>
              <a:t>Query Language)</a:t>
            </a:r>
            <a:endParaRPr lang="el-GR" sz="2000" dirty="0" smtClean="0"/>
          </a:p>
          <a:p>
            <a:pPr algn="l"/>
            <a:endParaRPr lang="el-GR" sz="2000" dirty="0" smtClean="0"/>
          </a:p>
          <a:p>
            <a:pPr algn="l"/>
            <a:r>
              <a:rPr lang="el-GR" sz="2000" i="1" dirty="0" smtClean="0"/>
              <a:t>Εμείς  θα παρουσιάσουμε  τη γλώσσα επιλογής δεδομένων.</a:t>
            </a:r>
            <a:endParaRPr lang="en-US" sz="2000" i="1" dirty="0" smtClean="0"/>
          </a:p>
          <a:p>
            <a:pPr algn="l"/>
            <a:endParaRPr lang="en-US" sz="2000" dirty="0" smtClean="0"/>
          </a:p>
        </p:txBody>
      </p:sp>
      <p:sp>
        <p:nvSpPr>
          <p:cNvPr id="4" name="3 - Θέση ημερομηνίας"/>
          <p:cNvSpPr>
            <a:spLocks noGrp="1"/>
          </p:cNvSpPr>
          <p:nvPr>
            <p:ph type="dt" sz="half" idx="10"/>
          </p:nvPr>
        </p:nvSpPr>
        <p:spPr/>
        <p:txBody>
          <a:bodyPr/>
          <a:lstStyle/>
          <a:p>
            <a:fld id="{139FF83E-05FC-46A5-9C11-6FE153E65D73}" type="datetime10">
              <a:rPr lang="el-GR" smtClean="0"/>
              <a:pPr/>
              <a:t>08:48</a:t>
            </a:fld>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2</a:t>
            </a:fld>
            <a:endParaRPr lang="el-GR"/>
          </a:p>
        </p:txBody>
      </p:sp>
      <p:sp>
        <p:nvSpPr>
          <p:cNvPr id="6" name="5 - Θέση υποσέλιδου"/>
          <p:cNvSpPr>
            <a:spLocks noGrp="1"/>
          </p:cNvSpPr>
          <p:nvPr>
            <p:ph type="ftr" sz="quarter" idx="11"/>
          </p:nvPr>
        </p:nvSpPr>
        <p:spPr/>
        <p:txBody>
          <a:bodyPr/>
          <a:lstStyle/>
          <a:p>
            <a:r>
              <a:rPr lang="el-GR" smtClean="0"/>
              <a:t>Χατζάκης Ηλίας</a:t>
            </a:r>
            <a:endParaRPr lang="el-G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331640" y="188640"/>
            <a:ext cx="6264696" cy="668592"/>
          </a:xfrm>
        </p:spPr>
        <p:style>
          <a:lnRef idx="1">
            <a:schemeClr val="accent3"/>
          </a:lnRef>
          <a:fillRef idx="2">
            <a:schemeClr val="accent3"/>
          </a:fillRef>
          <a:effectRef idx="1">
            <a:schemeClr val="accent3"/>
          </a:effectRef>
          <a:fontRef idx="minor">
            <a:schemeClr val="dk1"/>
          </a:fontRef>
        </p:style>
        <p:txBody>
          <a:bodyPr>
            <a:noAutofit/>
          </a:bodyPr>
          <a:lstStyle/>
          <a:p>
            <a:r>
              <a:rPr lang="el-GR" sz="2400" dirty="0" smtClean="0"/>
              <a:t>Σχεσιακό σχήμα για αγροκτήματα</a:t>
            </a:r>
            <a:endParaRPr lang="el-GR" sz="2400" dirty="0"/>
          </a:p>
        </p:txBody>
      </p:sp>
      <p:sp>
        <p:nvSpPr>
          <p:cNvPr id="4" name="3 - Θέση ημερομηνίας"/>
          <p:cNvSpPr>
            <a:spLocks noGrp="1"/>
          </p:cNvSpPr>
          <p:nvPr>
            <p:ph type="dt" sz="half" idx="10"/>
          </p:nvPr>
        </p:nvSpPr>
        <p:spPr/>
        <p:txBody>
          <a:bodyPr/>
          <a:lstStyle/>
          <a:p>
            <a:fld id="{139FF83E-05FC-46A5-9C11-6FE153E65D73}" type="datetime10">
              <a:rPr lang="el-GR" smtClean="0"/>
              <a:pPr/>
              <a:t>08:48</a:t>
            </a:fld>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3</a:t>
            </a:fld>
            <a:endParaRPr lang="el-GR"/>
          </a:p>
        </p:txBody>
      </p:sp>
      <p:sp>
        <p:nvSpPr>
          <p:cNvPr id="6" name="5 - Θέση υποσέλιδου"/>
          <p:cNvSpPr>
            <a:spLocks noGrp="1"/>
          </p:cNvSpPr>
          <p:nvPr>
            <p:ph type="ftr" sz="quarter" idx="11"/>
          </p:nvPr>
        </p:nvSpPr>
        <p:spPr/>
        <p:txBody>
          <a:bodyPr/>
          <a:lstStyle/>
          <a:p>
            <a:r>
              <a:rPr lang="el-GR" smtClean="0"/>
              <a:t>Χατζάκης Ηλίας</a:t>
            </a:r>
            <a:endParaRPr lang="el-GR"/>
          </a:p>
        </p:txBody>
      </p:sp>
      <p:pic>
        <p:nvPicPr>
          <p:cNvPr id="12" name="Picture 11" descr="Αγροκτήματα σχεσιακό.jpg"/>
          <p:cNvPicPr>
            <a:picLocks noChangeAspect="1"/>
          </p:cNvPicPr>
          <p:nvPr/>
        </p:nvPicPr>
        <p:blipFill>
          <a:blip r:embed="rId3"/>
          <a:stretch>
            <a:fillRect/>
          </a:stretch>
        </p:blipFill>
        <p:spPr>
          <a:xfrm>
            <a:off x="257175" y="1143000"/>
            <a:ext cx="8629650" cy="4572000"/>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11560" y="548680"/>
            <a:ext cx="7772400" cy="504056"/>
          </a:xfrm>
        </p:spPr>
        <p:style>
          <a:lnRef idx="1">
            <a:schemeClr val="accent3"/>
          </a:lnRef>
          <a:fillRef idx="2">
            <a:schemeClr val="accent3"/>
          </a:fillRef>
          <a:effectRef idx="1">
            <a:schemeClr val="accent3"/>
          </a:effectRef>
          <a:fontRef idx="minor">
            <a:schemeClr val="dk1"/>
          </a:fontRef>
        </p:style>
        <p:txBody>
          <a:bodyPr>
            <a:noAutofit/>
          </a:bodyPr>
          <a:lstStyle/>
          <a:p>
            <a:r>
              <a:rPr lang="el-GR" sz="3600" dirty="0" smtClean="0"/>
              <a:t/>
            </a:r>
            <a:br>
              <a:rPr lang="el-GR" sz="3600" dirty="0" smtClean="0"/>
            </a:br>
            <a:r>
              <a:rPr lang="el-GR" sz="2400" dirty="0" smtClean="0"/>
              <a:t>Απλά ερωτήματα επιλογής δεδομένων από ένα πίνακα</a:t>
            </a:r>
            <a:r>
              <a:rPr lang="el-GR" sz="3600" dirty="0" smtClean="0"/>
              <a:t/>
            </a:r>
            <a:br>
              <a:rPr lang="el-GR" sz="3600" dirty="0" smtClean="0"/>
            </a:br>
            <a:endParaRPr lang="el-GR" sz="3600" dirty="0"/>
          </a:p>
        </p:txBody>
      </p:sp>
      <p:sp>
        <p:nvSpPr>
          <p:cNvPr id="3" name="2 - Υπότιτλος"/>
          <p:cNvSpPr>
            <a:spLocks noGrp="1"/>
          </p:cNvSpPr>
          <p:nvPr>
            <p:ph type="subTitle" idx="1"/>
          </p:nvPr>
        </p:nvSpPr>
        <p:spPr>
          <a:xfrm>
            <a:off x="539552" y="1196752"/>
            <a:ext cx="7920880" cy="4680520"/>
          </a:xfrm>
        </p:spPr>
        <p:style>
          <a:lnRef idx="1">
            <a:schemeClr val="accent3"/>
          </a:lnRef>
          <a:fillRef idx="2">
            <a:schemeClr val="accent3"/>
          </a:fillRef>
          <a:effectRef idx="1">
            <a:schemeClr val="accent3"/>
          </a:effectRef>
          <a:fontRef idx="minor">
            <a:schemeClr val="dk1"/>
          </a:fontRef>
        </p:style>
        <p:txBody>
          <a:bodyPr>
            <a:normAutofit fontScale="85000" lnSpcReduction="10000"/>
          </a:bodyPr>
          <a:lstStyle/>
          <a:p>
            <a:pPr algn="l"/>
            <a:r>
              <a:rPr lang="el-GR" sz="1800" u="sng" dirty="0" smtClean="0"/>
              <a:t>Γενική μορφή </a:t>
            </a:r>
            <a:r>
              <a:rPr lang="en-US" sz="1800" u="sng" dirty="0" smtClean="0"/>
              <a:t>:</a:t>
            </a:r>
            <a:r>
              <a:rPr lang="en-US" sz="1800" dirty="0" smtClean="0"/>
              <a:t>   </a:t>
            </a:r>
            <a:r>
              <a:rPr lang="en-US" sz="1800" b="1" dirty="0" smtClean="0"/>
              <a:t>Select  </a:t>
            </a:r>
            <a:r>
              <a:rPr lang="el-GR" sz="1800" i="1" dirty="0" smtClean="0"/>
              <a:t>πεδία ή τιμές  </a:t>
            </a:r>
            <a:r>
              <a:rPr lang="en-US" sz="1800" b="1" dirty="0" smtClean="0"/>
              <a:t>From </a:t>
            </a:r>
            <a:r>
              <a:rPr lang="el-GR" sz="1800" i="1" dirty="0" smtClean="0"/>
              <a:t>όνομα πίνακα</a:t>
            </a:r>
            <a:endParaRPr lang="en-US" sz="1800" i="1" dirty="0" smtClean="0"/>
          </a:p>
          <a:p>
            <a:pPr algn="l"/>
            <a:r>
              <a:rPr lang="el-GR" sz="1800" dirty="0" smtClean="0"/>
              <a:t>Παράδειγμα  </a:t>
            </a:r>
            <a:r>
              <a:rPr lang="en-US" sz="1800" dirty="0" smtClean="0"/>
              <a:t>: </a:t>
            </a:r>
            <a:r>
              <a:rPr lang="el-GR" sz="1800" dirty="0" smtClean="0"/>
              <a:t>Να εμφανίσετε τους κωδικούς την περιοχή τον οικισμό και τον δήμο που βρίσκονται  όλα τα αγροκτήματα  που υπάρχου ν στην βάση.</a:t>
            </a:r>
          </a:p>
          <a:p>
            <a:pPr algn="l"/>
            <a:r>
              <a:rPr lang="el-GR" sz="1800" dirty="0" smtClean="0"/>
              <a:t>Τα στοιχεία που θέλουμε να εμφανίσουμε βρίσκονται στον πίνακα αγροκτήματα άρα το ερώτημα είναι </a:t>
            </a:r>
            <a:r>
              <a:rPr lang="en-US" sz="1800" dirty="0" smtClean="0"/>
              <a:t>: </a:t>
            </a:r>
          </a:p>
          <a:p>
            <a:pPr algn="l"/>
            <a:r>
              <a:rPr lang="el-GR" sz="1800" b="1" i="1" dirty="0" smtClean="0"/>
              <a:t>SELECT </a:t>
            </a:r>
            <a:r>
              <a:rPr lang="el-GR" sz="1800" b="1" i="1" dirty="0" err="1" smtClean="0"/>
              <a:t>κωδικος</a:t>
            </a:r>
            <a:r>
              <a:rPr lang="el-GR" sz="1800" b="1" i="1" dirty="0" smtClean="0"/>
              <a:t>, </a:t>
            </a:r>
            <a:r>
              <a:rPr lang="el-GR" sz="1800" b="1" i="1" dirty="0" err="1" smtClean="0"/>
              <a:t>περιοχη</a:t>
            </a:r>
            <a:r>
              <a:rPr lang="el-GR" sz="1800" b="1" i="1" dirty="0" smtClean="0"/>
              <a:t>, </a:t>
            </a:r>
            <a:r>
              <a:rPr lang="el-GR" sz="1800" b="1" i="1" dirty="0" err="1" smtClean="0"/>
              <a:t>οικισμος</a:t>
            </a:r>
            <a:r>
              <a:rPr lang="el-GR" sz="1800" b="1" i="1" dirty="0" smtClean="0"/>
              <a:t>, </a:t>
            </a:r>
            <a:r>
              <a:rPr lang="el-GR" sz="1800" b="1" i="1" dirty="0" err="1" smtClean="0"/>
              <a:t>δημος</a:t>
            </a:r>
            <a:r>
              <a:rPr lang="en-US" sz="1800" b="1" i="1" dirty="0" smtClean="0"/>
              <a:t> </a:t>
            </a:r>
            <a:r>
              <a:rPr lang="el-GR" sz="1800" b="1" i="1" dirty="0" smtClean="0"/>
              <a:t>FROM ΑΓΡΟΚΤΗΜΑΤΑ</a:t>
            </a:r>
          </a:p>
          <a:p>
            <a:pPr algn="l"/>
            <a:endParaRPr lang="el-GR" sz="1800" u="sng" dirty="0" smtClean="0"/>
          </a:p>
          <a:p>
            <a:pPr algn="l"/>
            <a:r>
              <a:rPr lang="en-US" sz="1800" u="sng" dirty="0" smtClean="0"/>
              <a:t>M</a:t>
            </a:r>
            <a:r>
              <a:rPr lang="el-GR" sz="1800" u="sng" dirty="0" smtClean="0"/>
              <a:t>ε ταξινόμηση</a:t>
            </a:r>
            <a:r>
              <a:rPr lang="en-US" sz="1800" u="sng" dirty="0" smtClean="0"/>
              <a:t>:</a:t>
            </a:r>
            <a:r>
              <a:rPr lang="en-US" sz="1800" dirty="0" smtClean="0"/>
              <a:t>  </a:t>
            </a:r>
            <a:r>
              <a:rPr lang="en-US" sz="1800" b="1" dirty="0" smtClean="0"/>
              <a:t>Select  </a:t>
            </a:r>
            <a:r>
              <a:rPr lang="el-GR" sz="1600" i="1" dirty="0" smtClean="0"/>
              <a:t>πεδία ή τιμές</a:t>
            </a:r>
            <a:r>
              <a:rPr lang="el-GR" sz="1600" b="1" dirty="0" smtClean="0"/>
              <a:t>  </a:t>
            </a:r>
            <a:r>
              <a:rPr lang="en-US" sz="1800" b="1" dirty="0" smtClean="0"/>
              <a:t>From </a:t>
            </a:r>
            <a:r>
              <a:rPr lang="el-GR" sz="1600" i="1" dirty="0" smtClean="0"/>
              <a:t>όνομα πίνακα </a:t>
            </a:r>
            <a:r>
              <a:rPr lang="en-US" sz="1800" b="1" dirty="0" smtClean="0"/>
              <a:t>order by </a:t>
            </a:r>
            <a:r>
              <a:rPr lang="el-GR" sz="1600" i="1" dirty="0" smtClean="0"/>
              <a:t>πεδία ταξινόμησης</a:t>
            </a:r>
            <a:endParaRPr lang="en-US" sz="1600" i="1" dirty="0" smtClean="0"/>
          </a:p>
          <a:p>
            <a:pPr algn="l"/>
            <a:r>
              <a:rPr lang="el-GR" sz="1800" dirty="0" smtClean="0"/>
              <a:t>Παράδειγμα  </a:t>
            </a:r>
            <a:r>
              <a:rPr lang="en-US" sz="1800" dirty="0" smtClean="0"/>
              <a:t>: </a:t>
            </a:r>
            <a:r>
              <a:rPr lang="el-GR" sz="1800" dirty="0" smtClean="0"/>
              <a:t>Το ίδιο με το Προηγούμενο αλλά τα στοιχεία να είναι ταξινομημένα ως προς τον δήμο και τον οικισμό που βρίσκεται  το ακίνητο. </a:t>
            </a:r>
          </a:p>
          <a:p>
            <a:pPr algn="l"/>
            <a:r>
              <a:rPr lang="el-GR" sz="1800" b="1" i="1" dirty="0" smtClean="0"/>
              <a:t>S</a:t>
            </a:r>
            <a:r>
              <a:rPr lang="en-US" sz="1800" b="1" i="1" dirty="0" smtClean="0"/>
              <a:t>elect </a:t>
            </a:r>
            <a:r>
              <a:rPr lang="el-GR" sz="1600" b="1" i="1" dirty="0" err="1" smtClean="0"/>
              <a:t>κωδικος</a:t>
            </a:r>
            <a:r>
              <a:rPr lang="el-GR" sz="1600" b="1" i="1" dirty="0" smtClean="0"/>
              <a:t>, </a:t>
            </a:r>
            <a:r>
              <a:rPr lang="el-GR" sz="1600" b="1" i="1" dirty="0" err="1" smtClean="0"/>
              <a:t>περιοχη</a:t>
            </a:r>
            <a:r>
              <a:rPr lang="el-GR" sz="1600" b="1" i="1" dirty="0" smtClean="0"/>
              <a:t>, </a:t>
            </a:r>
            <a:r>
              <a:rPr lang="el-GR" sz="1600" b="1" i="1" dirty="0" err="1" smtClean="0"/>
              <a:t>οικισμος</a:t>
            </a:r>
            <a:r>
              <a:rPr lang="el-GR" sz="1600" b="1" i="1" dirty="0" smtClean="0"/>
              <a:t>, </a:t>
            </a:r>
            <a:r>
              <a:rPr lang="el-GR" sz="1600" b="1" i="1" dirty="0" err="1" smtClean="0"/>
              <a:t>δημος</a:t>
            </a:r>
            <a:r>
              <a:rPr lang="en-US" sz="1600" b="1" i="1" dirty="0" smtClean="0"/>
              <a:t> </a:t>
            </a:r>
            <a:r>
              <a:rPr lang="en-US" sz="1800" b="1" i="1" dirty="0" smtClean="0"/>
              <a:t>from </a:t>
            </a:r>
            <a:r>
              <a:rPr lang="el-GR" sz="1600" b="1" i="1" dirty="0" smtClean="0"/>
              <a:t>ΑΓΡΟΚΤΗΜΑΤΑ  </a:t>
            </a:r>
            <a:r>
              <a:rPr lang="en-US" sz="1800" b="1" i="1" dirty="0" smtClean="0"/>
              <a:t>order by </a:t>
            </a:r>
            <a:r>
              <a:rPr lang="el-GR" sz="1600" b="1" i="1" dirty="0" err="1" smtClean="0"/>
              <a:t>δημος</a:t>
            </a:r>
            <a:r>
              <a:rPr lang="el-GR" sz="1600" b="1" i="1" dirty="0" smtClean="0"/>
              <a:t>,</a:t>
            </a:r>
            <a:r>
              <a:rPr lang="en-US" sz="1600" b="1" i="1" dirty="0" smtClean="0"/>
              <a:t> </a:t>
            </a:r>
            <a:r>
              <a:rPr lang="el-GR" sz="1600" b="1" i="1" dirty="0" err="1" smtClean="0"/>
              <a:t>οικισμος</a:t>
            </a:r>
            <a:endParaRPr lang="el-GR" sz="1600" b="1" i="1" dirty="0" smtClean="0"/>
          </a:p>
          <a:p>
            <a:pPr algn="l"/>
            <a:endParaRPr lang="en-US" sz="1800" u="sng" dirty="0" smtClean="0"/>
          </a:p>
          <a:p>
            <a:pPr algn="l"/>
            <a:r>
              <a:rPr lang="en-US" sz="1800" u="sng" dirty="0" smtClean="0"/>
              <a:t>M</a:t>
            </a:r>
            <a:r>
              <a:rPr lang="el-GR" sz="1800" u="sng" dirty="0" smtClean="0"/>
              <a:t>ε </a:t>
            </a:r>
            <a:r>
              <a:rPr lang="en-US" sz="1800" u="sng" dirty="0" smtClean="0"/>
              <a:t> </a:t>
            </a:r>
            <a:r>
              <a:rPr lang="el-GR" sz="1800" u="sng" dirty="0" smtClean="0"/>
              <a:t>συνθήκη</a:t>
            </a:r>
            <a:r>
              <a:rPr lang="en-US" sz="1800" u="sng" dirty="0" smtClean="0"/>
              <a:t>:</a:t>
            </a:r>
            <a:r>
              <a:rPr lang="el-GR" sz="1800" u="sng" dirty="0" smtClean="0"/>
              <a:t> </a:t>
            </a:r>
            <a:r>
              <a:rPr lang="en-US" sz="2000" b="1" dirty="0" smtClean="0"/>
              <a:t>Select  </a:t>
            </a:r>
            <a:r>
              <a:rPr lang="el-GR" sz="1800" i="1" dirty="0" smtClean="0"/>
              <a:t>πεδία ή τιμές</a:t>
            </a:r>
            <a:r>
              <a:rPr lang="el-GR" sz="1800" b="1" dirty="0" smtClean="0"/>
              <a:t>  </a:t>
            </a:r>
            <a:r>
              <a:rPr lang="en-US" sz="2000" b="1" dirty="0" smtClean="0"/>
              <a:t>From </a:t>
            </a:r>
            <a:r>
              <a:rPr lang="el-GR" sz="1800" i="1" dirty="0" smtClean="0"/>
              <a:t>όνομα πίνακα </a:t>
            </a:r>
            <a:r>
              <a:rPr lang="en-US" sz="1800" b="1" dirty="0" smtClean="0"/>
              <a:t>where </a:t>
            </a:r>
            <a:r>
              <a:rPr lang="el-GR" sz="1800" i="1" dirty="0" smtClean="0"/>
              <a:t>συνθήκη</a:t>
            </a:r>
            <a:br>
              <a:rPr lang="el-GR" sz="1800" i="1" dirty="0" smtClean="0"/>
            </a:br>
            <a:r>
              <a:rPr lang="el-GR" sz="1800" dirty="0" smtClean="0"/>
              <a:t>Παράδειγμα  </a:t>
            </a:r>
            <a:r>
              <a:rPr lang="en-US" sz="1800" dirty="0" smtClean="0"/>
              <a:t>: </a:t>
            </a:r>
            <a:r>
              <a:rPr lang="el-GR" sz="1800" dirty="0" smtClean="0"/>
              <a:t>Το ίδιο με το Προηγούμενο αλλά να εμφανίζει μόνο τα ακίνητα που έχουν εμβαδό μεγαλύτερο από 500 τετραγωνικά</a:t>
            </a:r>
            <a:br>
              <a:rPr lang="el-GR" sz="1800" dirty="0" smtClean="0"/>
            </a:br>
            <a:r>
              <a:rPr lang="el-GR" sz="2000" b="1" i="1" dirty="0" smtClean="0"/>
              <a:t> S</a:t>
            </a:r>
            <a:r>
              <a:rPr lang="en-US" sz="2000" b="1" i="1" dirty="0" smtClean="0"/>
              <a:t>elect </a:t>
            </a:r>
            <a:r>
              <a:rPr lang="el-GR" sz="1800" b="1" i="1" dirty="0" err="1" smtClean="0"/>
              <a:t>κωδικος</a:t>
            </a:r>
            <a:r>
              <a:rPr lang="el-GR" sz="1800" b="1" i="1" dirty="0" smtClean="0"/>
              <a:t>, </a:t>
            </a:r>
            <a:r>
              <a:rPr lang="el-GR" sz="1800" b="1" i="1" dirty="0" err="1" smtClean="0"/>
              <a:t>περιοχη</a:t>
            </a:r>
            <a:r>
              <a:rPr lang="el-GR" sz="1800" b="1" i="1" dirty="0" smtClean="0"/>
              <a:t>, </a:t>
            </a:r>
            <a:r>
              <a:rPr lang="el-GR" sz="1800" b="1" i="1" dirty="0" err="1" smtClean="0"/>
              <a:t>οικισμος</a:t>
            </a:r>
            <a:r>
              <a:rPr lang="el-GR" sz="1800" b="1" i="1" dirty="0" smtClean="0"/>
              <a:t>, </a:t>
            </a:r>
            <a:r>
              <a:rPr lang="el-GR" sz="1800" b="1" i="1" dirty="0" err="1" smtClean="0"/>
              <a:t>δημος</a:t>
            </a:r>
            <a:r>
              <a:rPr lang="en-US" sz="1800" b="1" i="1" dirty="0" smtClean="0"/>
              <a:t> </a:t>
            </a:r>
            <a:r>
              <a:rPr lang="en-US" sz="2000" b="1" i="1" dirty="0" smtClean="0"/>
              <a:t>from </a:t>
            </a:r>
            <a:r>
              <a:rPr lang="el-GR" sz="1800" b="1" i="1" dirty="0" smtClean="0"/>
              <a:t>ΑΓΡΟΚΤΗΜΑΤΑ  </a:t>
            </a:r>
            <a:r>
              <a:rPr lang="en-US" sz="1800" b="1" i="1" dirty="0" smtClean="0"/>
              <a:t>where </a:t>
            </a:r>
            <a:r>
              <a:rPr lang="el-GR" sz="1800" b="1" i="1" dirty="0" smtClean="0"/>
              <a:t>εμβαδο&gt;500</a:t>
            </a:r>
            <a:endParaRPr lang="en-US" sz="1800" b="1" i="1" dirty="0" smtClean="0"/>
          </a:p>
          <a:p>
            <a:pPr algn="l"/>
            <a:endParaRPr lang="el-GR" sz="1800" u="sng" dirty="0" smtClean="0"/>
          </a:p>
          <a:p>
            <a:pPr algn="l"/>
            <a:r>
              <a:rPr lang="el-GR" sz="1800" u="sng" dirty="0" smtClean="0"/>
              <a:t>Όλα  τα παραπάνω σε ένα  ερώτημα </a:t>
            </a:r>
            <a:r>
              <a:rPr lang="en-US" sz="1800" u="sng" dirty="0" smtClean="0"/>
              <a:t>:</a:t>
            </a:r>
            <a:r>
              <a:rPr lang="el-GR" sz="1800" dirty="0" smtClean="0"/>
              <a:t> </a:t>
            </a:r>
            <a:r>
              <a:rPr lang="en-US" sz="1800" dirty="0" smtClean="0"/>
              <a:t>    </a:t>
            </a:r>
            <a:r>
              <a:rPr lang="el-GR" sz="2000" b="1" i="1" dirty="0" smtClean="0"/>
              <a:t>S</a:t>
            </a:r>
            <a:r>
              <a:rPr lang="en-US" sz="2000" b="1" i="1" dirty="0" smtClean="0"/>
              <a:t>elect </a:t>
            </a:r>
            <a:r>
              <a:rPr lang="el-GR" sz="1800" b="1" i="1" dirty="0" err="1" smtClean="0"/>
              <a:t>κωδικος</a:t>
            </a:r>
            <a:r>
              <a:rPr lang="el-GR" sz="1800" b="1" i="1" dirty="0" smtClean="0"/>
              <a:t>, </a:t>
            </a:r>
            <a:r>
              <a:rPr lang="el-GR" sz="1800" b="1" i="1" dirty="0" err="1" smtClean="0"/>
              <a:t>περιοχη</a:t>
            </a:r>
            <a:r>
              <a:rPr lang="el-GR" sz="1800" b="1" i="1" dirty="0" smtClean="0"/>
              <a:t>, </a:t>
            </a:r>
            <a:r>
              <a:rPr lang="el-GR" sz="1800" b="1" i="1" dirty="0" err="1" smtClean="0"/>
              <a:t>οικισμος</a:t>
            </a:r>
            <a:r>
              <a:rPr lang="el-GR" sz="1800" b="1" i="1" dirty="0" smtClean="0"/>
              <a:t>, </a:t>
            </a:r>
            <a:r>
              <a:rPr lang="el-GR" sz="1800" b="1" i="1" dirty="0" err="1" smtClean="0"/>
              <a:t>δημος</a:t>
            </a:r>
            <a:r>
              <a:rPr lang="en-US" sz="1800" b="1" i="1" dirty="0" smtClean="0"/>
              <a:t>  </a:t>
            </a:r>
            <a:r>
              <a:rPr lang="en-US" sz="2000" b="1" i="1" dirty="0" smtClean="0"/>
              <a:t>from </a:t>
            </a:r>
            <a:r>
              <a:rPr lang="el-GR" sz="1800" b="1" i="1" dirty="0" smtClean="0"/>
              <a:t>ΑΓΡΟΚΤΗΜΑΤΑ  </a:t>
            </a:r>
            <a:r>
              <a:rPr lang="en-US" sz="1800" b="1" i="1" dirty="0" smtClean="0"/>
              <a:t>where </a:t>
            </a:r>
            <a:r>
              <a:rPr lang="el-GR" sz="1800" b="1" i="1" dirty="0" smtClean="0"/>
              <a:t>εμβαδο&gt;500</a:t>
            </a:r>
            <a:r>
              <a:rPr lang="en-US" sz="1800" b="1" i="1" dirty="0" smtClean="0"/>
              <a:t>  </a:t>
            </a:r>
            <a:r>
              <a:rPr lang="en-US" sz="2000" b="1" i="1" dirty="0" smtClean="0"/>
              <a:t>order by </a:t>
            </a:r>
            <a:r>
              <a:rPr lang="el-GR" sz="1800" b="1" i="1" dirty="0" err="1" smtClean="0"/>
              <a:t>δημος</a:t>
            </a:r>
            <a:r>
              <a:rPr lang="el-GR" sz="1800" b="1" i="1" dirty="0" smtClean="0"/>
              <a:t>,</a:t>
            </a:r>
            <a:r>
              <a:rPr lang="en-US" sz="1800" b="1" i="1" dirty="0" smtClean="0"/>
              <a:t> </a:t>
            </a:r>
            <a:r>
              <a:rPr lang="el-GR" sz="1800" b="1" i="1" dirty="0" err="1" smtClean="0"/>
              <a:t>οικισμος</a:t>
            </a:r>
            <a:endParaRPr lang="el-GR" sz="1800" u="sng" dirty="0" smtClean="0"/>
          </a:p>
        </p:txBody>
      </p:sp>
      <p:sp>
        <p:nvSpPr>
          <p:cNvPr id="4" name="3 - Θέση ημερομηνίας"/>
          <p:cNvSpPr>
            <a:spLocks noGrp="1"/>
          </p:cNvSpPr>
          <p:nvPr>
            <p:ph type="dt" sz="half" idx="10"/>
          </p:nvPr>
        </p:nvSpPr>
        <p:spPr/>
        <p:txBody>
          <a:bodyPr/>
          <a:lstStyle/>
          <a:p>
            <a:fld id="{139FF83E-05FC-46A5-9C11-6FE153E65D73}" type="datetime10">
              <a:rPr lang="el-GR" smtClean="0"/>
              <a:pPr/>
              <a:t>08:48</a:t>
            </a:fld>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4</a:t>
            </a:fld>
            <a:endParaRPr lang="el-GR"/>
          </a:p>
        </p:txBody>
      </p:sp>
      <p:sp>
        <p:nvSpPr>
          <p:cNvPr id="6" name="5 - Θέση υποσέλιδου"/>
          <p:cNvSpPr>
            <a:spLocks noGrp="1"/>
          </p:cNvSpPr>
          <p:nvPr>
            <p:ph type="ftr" sz="quarter" idx="11"/>
          </p:nvPr>
        </p:nvSpPr>
        <p:spPr/>
        <p:txBody>
          <a:bodyPr/>
          <a:lstStyle/>
          <a:p>
            <a:r>
              <a:rPr lang="el-GR" smtClean="0"/>
              <a:t>Χατζάκης Ηλίας</a:t>
            </a:r>
            <a:endParaRPr lang="el-G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 Τίτλος"/>
          <p:cNvSpPr>
            <a:spLocks noGrp="1"/>
          </p:cNvSpPr>
          <p:nvPr>
            <p:ph type="title"/>
          </p:nvPr>
        </p:nvSpPr>
        <p:spPr>
          <a:xfrm>
            <a:off x="179512" y="274638"/>
            <a:ext cx="8856984" cy="490066"/>
          </a:xfrm>
        </p:spPr>
        <p:txBody>
          <a:bodyPr>
            <a:normAutofit/>
          </a:bodyPr>
          <a:lstStyle/>
          <a:p>
            <a:r>
              <a:rPr lang="el-GR" sz="1800" dirty="0" smtClean="0"/>
              <a:t>Το τελευταίο ερώτημα της προηγούμενης διαφάνειας σε γραφικό περιβάλλον </a:t>
            </a:r>
            <a:r>
              <a:rPr lang="en-US" sz="1800" dirty="0" smtClean="0"/>
              <a:t>ACCESS</a:t>
            </a:r>
            <a:r>
              <a:rPr lang="el-GR" sz="1800" dirty="0" smtClean="0"/>
              <a:t> </a:t>
            </a:r>
            <a:endParaRPr lang="el-GR" sz="1800" dirty="0"/>
          </a:p>
        </p:txBody>
      </p:sp>
      <p:sp>
        <p:nvSpPr>
          <p:cNvPr id="4" name="3 - Θέση ημερομηνίας"/>
          <p:cNvSpPr>
            <a:spLocks noGrp="1"/>
          </p:cNvSpPr>
          <p:nvPr>
            <p:ph type="dt" sz="half" idx="10"/>
          </p:nvPr>
        </p:nvSpPr>
        <p:spPr/>
        <p:txBody>
          <a:bodyPr/>
          <a:lstStyle/>
          <a:p>
            <a:fld id="{094C9FE5-F8C5-4B28-AF00-E9756A7FBC2C}" type="datetime10">
              <a:rPr lang="el-GR" smtClean="0"/>
              <a:pPr/>
              <a:t>08:49</a:t>
            </a:fld>
            <a:endParaRPr lang="el-GR"/>
          </a:p>
        </p:txBody>
      </p:sp>
      <p:sp>
        <p:nvSpPr>
          <p:cNvPr id="5" name="4 - Θέση υποσέλιδου"/>
          <p:cNvSpPr>
            <a:spLocks noGrp="1"/>
          </p:cNvSpPr>
          <p:nvPr>
            <p:ph type="ftr" sz="quarter" idx="11"/>
          </p:nvPr>
        </p:nvSpPr>
        <p:spPr/>
        <p:txBody>
          <a:bodyPr/>
          <a:lstStyle/>
          <a:p>
            <a:r>
              <a:rPr lang="el-GR" smtClean="0"/>
              <a:t>Χατζάκης Ηλίας</a:t>
            </a:r>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5</a:t>
            </a:fld>
            <a:endParaRPr lang="el-GR"/>
          </a:p>
        </p:txBody>
      </p:sp>
      <p:pic>
        <p:nvPicPr>
          <p:cNvPr id="1026" name="Picture 2"/>
          <p:cNvPicPr>
            <a:picLocks noGrp="1" noChangeAspect="1" noChangeArrowheads="1"/>
          </p:cNvPicPr>
          <p:nvPr>
            <p:ph idx="1"/>
          </p:nvPr>
        </p:nvPicPr>
        <p:blipFill>
          <a:blip r:embed="rId2" cstate="print"/>
          <a:srcRect/>
          <a:stretch>
            <a:fillRect/>
          </a:stretch>
        </p:blipFill>
        <p:spPr bwMode="auto">
          <a:xfrm>
            <a:off x="251520" y="908720"/>
            <a:ext cx="8771422" cy="521744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51520" y="274638"/>
            <a:ext cx="8435280" cy="490066"/>
          </a:xfrm>
        </p:spPr>
        <p:style>
          <a:lnRef idx="1">
            <a:schemeClr val="accent3"/>
          </a:lnRef>
          <a:fillRef idx="2">
            <a:schemeClr val="accent3"/>
          </a:fillRef>
          <a:effectRef idx="1">
            <a:schemeClr val="accent3"/>
          </a:effectRef>
          <a:fontRef idx="minor">
            <a:schemeClr val="dk1"/>
          </a:fontRef>
        </p:style>
        <p:txBody>
          <a:bodyPr tIns="0" bIns="108000">
            <a:noAutofit/>
          </a:bodyPr>
          <a:lstStyle/>
          <a:p>
            <a:r>
              <a:rPr lang="el-GR" sz="3600" dirty="0" smtClean="0"/>
              <a:t/>
            </a:r>
            <a:br>
              <a:rPr lang="el-GR" sz="3600" dirty="0" smtClean="0"/>
            </a:br>
            <a:r>
              <a:rPr lang="en-US" sz="2400" dirty="0" smtClean="0"/>
              <a:t>E</a:t>
            </a:r>
            <a:r>
              <a:rPr lang="el-GR" sz="2400" dirty="0" smtClean="0"/>
              <a:t>ρωτήματα επιλογής δεδομένων από </a:t>
            </a:r>
            <a:r>
              <a:rPr lang="en-US" sz="2400" dirty="0" smtClean="0"/>
              <a:t>2 </a:t>
            </a:r>
            <a:r>
              <a:rPr lang="el-GR" sz="2400" dirty="0" smtClean="0"/>
              <a:t>ή περισσότερους  πίνακες </a:t>
            </a:r>
            <a:br>
              <a:rPr lang="el-GR" sz="2400" dirty="0" smtClean="0"/>
            </a:br>
            <a:endParaRPr lang="el-GR" sz="2400" dirty="0"/>
          </a:p>
        </p:txBody>
      </p:sp>
      <p:sp>
        <p:nvSpPr>
          <p:cNvPr id="3" name="2 - Υπότιτλος"/>
          <p:cNvSpPr>
            <a:spLocks noGrp="1"/>
          </p:cNvSpPr>
          <p:nvPr>
            <p:ph idx="1"/>
          </p:nvPr>
        </p:nvSpPr>
        <p:spPr>
          <a:xfrm>
            <a:off x="285720" y="1000108"/>
            <a:ext cx="8229600" cy="4525963"/>
          </a:xfrm>
        </p:spPr>
        <p:style>
          <a:lnRef idx="1">
            <a:schemeClr val="accent3"/>
          </a:lnRef>
          <a:fillRef idx="2">
            <a:schemeClr val="accent3"/>
          </a:fillRef>
          <a:effectRef idx="1">
            <a:schemeClr val="accent3"/>
          </a:effectRef>
          <a:fontRef idx="minor">
            <a:schemeClr val="dk1"/>
          </a:fontRef>
        </p:style>
        <p:txBody>
          <a:bodyPr>
            <a:normAutofit fontScale="70000" lnSpcReduction="20000"/>
          </a:bodyPr>
          <a:lstStyle/>
          <a:p>
            <a:endParaRPr lang="el-GR" sz="1800" dirty="0" smtClean="0"/>
          </a:p>
          <a:p>
            <a:pPr algn="l">
              <a:buClr>
                <a:srgbClr val="FF0000"/>
              </a:buClr>
              <a:buFont typeface="Wingdings" pitchFamily="2" charset="2"/>
              <a:buChar char="Ø"/>
            </a:pPr>
            <a:r>
              <a:rPr lang="el-GR" sz="2000" i="1" dirty="0" smtClean="0"/>
              <a:t>Ένα Ερώτημα μπορεί  εμφανίσει ή να χρησιμοποιήσει  δεδομένα από ένα  ή περισσότερους πίνακες. Σε αυτή την περίπτωση πρέπει οι πίνακες να συνδέονται αλλιώς δημιουργείται καρτεσιανό γινόμενο.  </a:t>
            </a:r>
          </a:p>
          <a:p>
            <a:pPr algn="l">
              <a:buClr>
                <a:srgbClr val="FF0000"/>
              </a:buClr>
              <a:buFont typeface="Wingdings" pitchFamily="2" charset="2"/>
              <a:buChar char="Ø"/>
            </a:pPr>
            <a:r>
              <a:rPr lang="el-GR" sz="2000" i="1" dirty="0" smtClean="0"/>
              <a:t> Οταν σε ένα ερώτημα υπάρχουν  2  ή περισσότεροι πίνακες και υπάρχουν</a:t>
            </a:r>
          </a:p>
          <a:p>
            <a:pPr algn="l">
              <a:buClr>
                <a:srgbClr val="FF0000"/>
              </a:buClr>
              <a:buNone/>
            </a:pPr>
            <a:r>
              <a:rPr lang="el-GR" sz="2000" i="1" dirty="0" smtClean="0"/>
              <a:t>       πεδία που χρησιμοποιούνται στο ερώτημα και έχουν το ίδιο όνομα  πρέπει πρίν το όνομα των πεδίων αυτών  να αναφέρουμε  το πίνακα  από τον οποίο προέρχονται με την μορφή  πίνακας.πεδίο  </a:t>
            </a:r>
          </a:p>
          <a:p>
            <a:pPr marL="0" indent="0">
              <a:buClr>
                <a:srgbClr val="FF0000"/>
              </a:buClr>
              <a:buNone/>
            </a:pPr>
            <a:r>
              <a:rPr lang="el-GR" sz="2000" i="1" u="sng" dirty="0" smtClean="0"/>
              <a:t>Παράδειγμα</a:t>
            </a:r>
            <a:r>
              <a:rPr lang="en-US" sz="2000" i="1" u="sng" dirty="0" smtClean="0"/>
              <a:t>:</a:t>
            </a:r>
            <a:r>
              <a:rPr lang="el-GR" sz="2000" i="1" dirty="0" smtClean="0"/>
              <a:t> </a:t>
            </a:r>
            <a:r>
              <a:rPr lang="en-US" sz="2000" dirty="0" smtClean="0"/>
              <a:t> </a:t>
            </a:r>
            <a:r>
              <a:rPr lang="el-GR" sz="2000" dirty="0" smtClean="0"/>
              <a:t>Να εμφανίσετε τους κωδικούς την περιοχή τον οικισμό και τον δήμο που βρίσκεται το κάθε αγρόκτημα  καθώς και το ΑΦΜ, το Επώνυμο, το ονομα  των ιδιοκτητών τους και το ποσοστό του αγροκτήματος που κατέχει ο καθένας. </a:t>
            </a:r>
          </a:p>
          <a:p>
            <a:pPr marL="0" indent="0">
              <a:buClr>
                <a:srgbClr val="FF0000"/>
              </a:buClr>
              <a:buNone/>
            </a:pPr>
            <a:r>
              <a:rPr lang="el-GR" sz="2000" i="1" dirty="0" smtClean="0"/>
              <a:t>Τα Δεδομένα  που χρειάζονται στο παραπάνω ερώτημα  προέρχονται από 3 πίνακες τον πίνακα των ιδιοκτητών , τον πίνακα του Περουσιολογίου και των αγροκτημάτων . Η σύνδεση  των εν λόγω πινακων φαίνεται στην διαφάνεια με τιτλο «σχεσιακο σχήμα για αγροκτήματα» πιο πίσω. Ακολουθεί το ερώτημα σε </a:t>
            </a:r>
            <a:r>
              <a:rPr lang="en-US" sz="2000" i="1" dirty="0" smtClean="0"/>
              <a:t>SQL.</a:t>
            </a:r>
            <a:r>
              <a:rPr lang="el-GR" sz="2000" i="1" dirty="0" smtClean="0"/>
              <a:t> Ησύνδεση 2 πινάκων γίνεται με το </a:t>
            </a:r>
            <a:r>
              <a:rPr lang="en-US" sz="2000" b="1" i="1" dirty="0" smtClean="0"/>
              <a:t>INNER JOIN</a:t>
            </a:r>
            <a:r>
              <a:rPr lang="el-GR" sz="2000" b="1" i="1" dirty="0" smtClean="0"/>
              <a:t> </a:t>
            </a:r>
            <a:r>
              <a:rPr lang="el-GR" sz="2000" i="1" dirty="0" smtClean="0"/>
              <a:t>ανάμεσα τους</a:t>
            </a:r>
            <a:r>
              <a:rPr lang="en-US" sz="2000" i="1" dirty="0" smtClean="0"/>
              <a:t> </a:t>
            </a:r>
            <a:r>
              <a:rPr lang="el-GR" sz="2000" i="1" dirty="0" smtClean="0"/>
              <a:t>και ακολουθεί ο ορισμός των πεδίων που συνδέουν τους 2 πίνακες  που παριστάνεται με ισότητα που πριν απο αυτήν γράφουμε τη  λέξη </a:t>
            </a:r>
            <a:r>
              <a:rPr lang="el-GR" sz="2000" b="1" i="1" dirty="0" smtClean="0"/>
              <a:t>ΟΝ</a:t>
            </a:r>
            <a:r>
              <a:rPr lang="el-GR" sz="2000" i="1" dirty="0" smtClean="0"/>
              <a:t>. </a:t>
            </a:r>
            <a:endParaRPr lang="en-US" sz="2000" i="1" dirty="0" smtClean="0"/>
          </a:p>
          <a:p>
            <a:pPr marL="0" indent="0">
              <a:buClr>
                <a:srgbClr val="FF0000"/>
              </a:buClr>
              <a:buNone/>
            </a:pPr>
            <a:r>
              <a:rPr lang="el-GR" sz="2000" i="1" dirty="0" smtClean="0"/>
              <a:t> </a:t>
            </a:r>
            <a:r>
              <a:rPr lang="en-US" sz="2000" i="1" dirty="0" smtClean="0"/>
              <a:t/>
            </a:r>
            <a:br>
              <a:rPr lang="en-US" sz="2000" i="1" dirty="0" smtClean="0"/>
            </a:br>
            <a:r>
              <a:rPr lang="en-US" sz="2000" b="1" i="1" dirty="0" smtClean="0"/>
              <a:t>SELECT </a:t>
            </a:r>
            <a:r>
              <a:rPr lang="el-GR" sz="2000" i="1" dirty="0" smtClean="0"/>
              <a:t>ΑΓΡΟΚΤΗΜΑΤΑ.κωδικος, περιοχη, οικισμος,δημος, ΙΔΙΟΚΤΗΤΕΣ.ΑΦΜ, </a:t>
            </a:r>
            <a:r>
              <a:rPr lang="en-US" sz="2000" i="1" dirty="0" smtClean="0"/>
              <a:t>E</a:t>
            </a:r>
            <a:r>
              <a:rPr lang="el-GR" sz="2000" i="1" dirty="0" smtClean="0"/>
              <a:t>πωνυμο, Ονομα, ποσοστο </a:t>
            </a:r>
            <a:r>
              <a:rPr lang="en-US" sz="2000" b="1" i="1" dirty="0" smtClean="0"/>
              <a:t>FROM</a:t>
            </a:r>
            <a:r>
              <a:rPr lang="en-US" sz="2000" i="1" dirty="0" smtClean="0"/>
              <a:t> </a:t>
            </a:r>
            <a:r>
              <a:rPr lang="el-GR" sz="2000" i="1" dirty="0" smtClean="0"/>
              <a:t>ΙΔΙΟΚΤΗΤΕΣ </a:t>
            </a:r>
            <a:r>
              <a:rPr lang="en-US" sz="2000" b="1" i="1" dirty="0" smtClean="0"/>
              <a:t>INNER JOIN </a:t>
            </a:r>
            <a:r>
              <a:rPr lang="en-US" sz="2000" i="1" dirty="0" smtClean="0"/>
              <a:t>(</a:t>
            </a:r>
            <a:r>
              <a:rPr lang="el-GR" sz="2000" i="1" dirty="0" smtClean="0"/>
              <a:t>ΑΓΡΟΚΤΗΜΑΤΑ </a:t>
            </a:r>
            <a:r>
              <a:rPr lang="en-US" sz="2000" b="1" i="1" dirty="0" smtClean="0"/>
              <a:t>INNER JOIN </a:t>
            </a:r>
            <a:r>
              <a:rPr lang="el-GR" sz="2000" i="1" dirty="0" smtClean="0"/>
              <a:t>ΠΕΡΟΥΣΙΟΛΟΓΙΟ </a:t>
            </a:r>
            <a:r>
              <a:rPr lang="en-US" sz="2000" b="1" i="1" dirty="0" smtClean="0"/>
              <a:t>ON</a:t>
            </a:r>
            <a:r>
              <a:rPr lang="en-US" sz="2000" i="1" dirty="0" smtClean="0"/>
              <a:t> </a:t>
            </a:r>
            <a:r>
              <a:rPr lang="el-GR" sz="2000" i="1" dirty="0" smtClean="0"/>
              <a:t>ΑΓΡΟΚΤΗΜΑΤΑ.κωδικος = ΠΕΡΟΥΣΙΟΛΟΓΙΟ.Κωδ_Αγροκτ) </a:t>
            </a:r>
            <a:r>
              <a:rPr lang="en-US" sz="2000" b="1" i="1" dirty="0" smtClean="0"/>
              <a:t>ON </a:t>
            </a:r>
            <a:r>
              <a:rPr lang="el-GR" sz="2000" i="1" dirty="0" smtClean="0"/>
              <a:t>ΙΔΙΟΚΤΗΤΕΣ.ΑΦΜ = ΠΕΡΟΥΣΙΟΛΟΓΙΟ.ΑΦΜ;</a:t>
            </a:r>
          </a:p>
          <a:p>
            <a:pPr marL="0" indent="0">
              <a:buClr>
                <a:srgbClr val="FF0000"/>
              </a:buClr>
              <a:buNone/>
            </a:pPr>
            <a:endParaRPr lang="el-GR" sz="2000" i="1" dirty="0" smtClean="0"/>
          </a:p>
          <a:p>
            <a:pPr marL="0" indent="0">
              <a:buClr>
                <a:srgbClr val="FF0000"/>
              </a:buClr>
              <a:buNone/>
            </a:pPr>
            <a:r>
              <a:rPr lang="el-GR" sz="2000" i="1" dirty="0" smtClean="0"/>
              <a:t>Στο παραπάνω ερώτημα  η σύνδεση που υπάρχει μέσα στην παρένθεση </a:t>
            </a:r>
            <a:r>
              <a:rPr lang="en-US" sz="2000" i="1" dirty="0" smtClean="0"/>
              <a:t>(</a:t>
            </a:r>
            <a:r>
              <a:rPr lang="el-GR" sz="2000" i="1" dirty="0" smtClean="0"/>
              <a:t>ΑΓΡΟΚΤΗΜΑΤΑ </a:t>
            </a:r>
            <a:r>
              <a:rPr lang="en-US" sz="2000" b="1" i="1" dirty="0" smtClean="0"/>
              <a:t>INNER JOIN </a:t>
            </a:r>
            <a:r>
              <a:rPr lang="el-GR" sz="2000" i="1" dirty="0" smtClean="0"/>
              <a:t>....) Θεωρείται σαν ένας πίνακας που συνδέεται με τους ΙΔΙΟΚΤΗΤΕΣ</a:t>
            </a:r>
          </a:p>
        </p:txBody>
      </p:sp>
      <p:sp>
        <p:nvSpPr>
          <p:cNvPr id="4" name="3 - Θέση ημερομηνίας"/>
          <p:cNvSpPr>
            <a:spLocks noGrp="1"/>
          </p:cNvSpPr>
          <p:nvPr>
            <p:ph type="dt" sz="half" idx="10"/>
          </p:nvPr>
        </p:nvSpPr>
        <p:spPr/>
        <p:txBody>
          <a:bodyPr/>
          <a:lstStyle/>
          <a:p>
            <a:fld id="{139FF83E-05FC-46A5-9C11-6FE153E65D73}" type="datetime10">
              <a:rPr lang="el-GR" smtClean="0"/>
              <a:pPr/>
              <a:t>08:49</a:t>
            </a:fld>
            <a:endParaRPr lang="el-GR"/>
          </a:p>
        </p:txBody>
      </p:sp>
      <p:sp>
        <p:nvSpPr>
          <p:cNvPr id="6" name="5 - Θέση υποσέλιδου"/>
          <p:cNvSpPr>
            <a:spLocks noGrp="1"/>
          </p:cNvSpPr>
          <p:nvPr>
            <p:ph type="ftr" sz="quarter" idx="11"/>
          </p:nvPr>
        </p:nvSpPr>
        <p:spPr/>
        <p:txBody>
          <a:bodyPr/>
          <a:lstStyle/>
          <a:p>
            <a:r>
              <a:rPr lang="el-GR" smtClean="0"/>
              <a:t>Χατζάκης Ηλίας</a:t>
            </a:r>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6</a:t>
            </a:fld>
            <a:endParaRPr lang="el-G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 Τίτλος"/>
          <p:cNvSpPr>
            <a:spLocks noGrp="1"/>
          </p:cNvSpPr>
          <p:nvPr>
            <p:ph type="title"/>
          </p:nvPr>
        </p:nvSpPr>
        <p:spPr>
          <a:xfrm>
            <a:off x="179512" y="274638"/>
            <a:ext cx="8856984" cy="490066"/>
          </a:xfrm>
        </p:spPr>
        <p:txBody>
          <a:bodyPr>
            <a:normAutofit/>
          </a:bodyPr>
          <a:lstStyle/>
          <a:p>
            <a:r>
              <a:rPr lang="el-GR" sz="1800" dirty="0" smtClean="0"/>
              <a:t>Το ερώτημα της προηγούμενης διαφάνειας σε γραφικό περιβάλλον </a:t>
            </a:r>
            <a:r>
              <a:rPr lang="en-US" sz="1800" dirty="0" smtClean="0"/>
              <a:t>ACCESS</a:t>
            </a:r>
            <a:r>
              <a:rPr lang="el-GR" sz="1800" dirty="0" smtClean="0"/>
              <a:t> </a:t>
            </a:r>
            <a:endParaRPr lang="el-GR" sz="1800" dirty="0"/>
          </a:p>
        </p:txBody>
      </p:sp>
      <p:sp>
        <p:nvSpPr>
          <p:cNvPr id="4" name="3 - Θέση ημερομηνίας"/>
          <p:cNvSpPr>
            <a:spLocks noGrp="1"/>
          </p:cNvSpPr>
          <p:nvPr>
            <p:ph type="dt" sz="half" idx="10"/>
          </p:nvPr>
        </p:nvSpPr>
        <p:spPr/>
        <p:txBody>
          <a:bodyPr/>
          <a:lstStyle/>
          <a:p>
            <a:fld id="{094C9FE5-F8C5-4B28-AF00-E9756A7FBC2C}" type="datetime10">
              <a:rPr lang="el-GR" smtClean="0"/>
              <a:pPr/>
              <a:t>08:49</a:t>
            </a:fld>
            <a:endParaRPr lang="el-GR"/>
          </a:p>
        </p:txBody>
      </p:sp>
      <p:sp>
        <p:nvSpPr>
          <p:cNvPr id="5" name="4 - Θέση υποσέλιδου"/>
          <p:cNvSpPr>
            <a:spLocks noGrp="1"/>
          </p:cNvSpPr>
          <p:nvPr>
            <p:ph type="ftr" sz="quarter" idx="11"/>
          </p:nvPr>
        </p:nvSpPr>
        <p:spPr/>
        <p:txBody>
          <a:bodyPr/>
          <a:lstStyle/>
          <a:p>
            <a:r>
              <a:rPr lang="el-GR" smtClean="0"/>
              <a:t>Χατζάκης Ηλίας</a:t>
            </a:r>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7</a:t>
            </a:fld>
            <a:endParaRPr lang="el-GR"/>
          </a:p>
        </p:txBody>
      </p:sp>
      <p:pic>
        <p:nvPicPr>
          <p:cNvPr id="2" name="Picture 2"/>
          <p:cNvPicPr>
            <a:picLocks noGrp="1" noChangeAspect="1" noChangeArrowheads="1"/>
          </p:cNvPicPr>
          <p:nvPr>
            <p:ph idx="1"/>
          </p:nvPr>
        </p:nvPicPr>
        <p:blipFill>
          <a:blip r:embed="rId2"/>
          <a:srcRect/>
          <a:stretch>
            <a:fillRect/>
          </a:stretch>
        </p:blipFill>
        <p:spPr bwMode="auto">
          <a:xfrm>
            <a:off x="357158" y="1428736"/>
            <a:ext cx="8241673" cy="452596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51520" y="274638"/>
            <a:ext cx="8435280" cy="490066"/>
          </a:xfrm>
        </p:spPr>
        <p:style>
          <a:lnRef idx="1">
            <a:schemeClr val="accent3"/>
          </a:lnRef>
          <a:fillRef idx="2">
            <a:schemeClr val="accent3"/>
          </a:fillRef>
          <a:effectRef idx="1">
            <a:schemeClr val="accent3"/>
          </a:effectRef>
          <a:fontRef idx="minor">
            <a:schemeClr val="dk1"/>
          </a:fontRef>
        </p:style>
        <p:txBody>
          <a:bodyPr tIns="0" bIns="108000">
            <a:noAutofit/>
          </a:bodyPr>
          <a:lstStyle/>
          <a:p>
            <a:r>
              <a:rPr lang="el-GR" sz="3600" dirty="0" smtClean="0"/>
              <a:t/>
            </a:r>
            <a:br>
              <a:rPr lang="el-GR" sz="3600" dirty="0" smtClean="0"/>
            </a:br>
            <a:r>
              <a:rPr lang="en-US" sz="2400" dirty="0" smtClean="0"/>
              <a:t>E</a:t>
            </a:r>
            <a:r>
              <a:rPr lang="el-GR" sz="2400" dirty="0" smtClean="0"/>
              <a:t>ρωτήμα με εισαγωγή παραμέτρου </a:t>
            </a:r>
            <a:br>
              <a:rPr lang="el-GR" sz="2400" dirty="0" smtClean="0"/>
            </a:br>
            <a:endParaRPr lang="el-GR" sz="2400" dirty="0"/>
          </a:p>
        </p:txBody>
      </p:sp>
      <p:sp>
        <p:nvSpPr>
          <p:cNvPr id="3" name="2 - Υπότιτλος"/>
          <p:cNvSpPr>
            <a:spLocks noGrp="1"/>
          </p:cNvSpPr>
          <p:nvPr>
            <p:ph idx="1"/>
          </p:nvPr>
        </p:nvSpPr>
        <p:spPr>
          <a:xfrm>
            <a:off x="285720" y="1000108"/>
            <a:ext cx="8229600" cy="4525963"/>
          </a:xfrm>
        </p:spPr>
        <p:style>
          <a:lnRef idx="1">
            <a:schemeClr val="accent3"/>
          </a:lnRef>
          <a:fillRef idx="2">
            <a:schemeClr val="accent3"/>
          </a:fillRef>
          <a:effectRef idx="1">
            <a:schemeClr val="accent3"/>
          </a:effectRef>
          <a:fontRef idx="minor">
            <a:schemeClr val="dk1"/>
          </a:fontRef>
        </p:style>
        <p:txBody>
          <a:bodyPr>
            <a:normAutofit fontScale="85000" lnSpcReduction="20000"/>
          </a:bodyPr>
          <a:lstStyle/>
          <a:p>
            <a:endParaRPr lang="el-GR" sz="1800" dirty="0" smtClean="0"/>
          </a:p>
          <a:p>
            <a:pPr algn="l">
              <a:buClr>
                <a:srgbClr val="FF0000"/>
              </a:buClr>
              <a:buFont typeface="Wingdings" pitchFamily="2" charset="2"/>
              <a:buChar char="Ø"/>
            </a:pPr>
            <a:r>
              <a:rPr lang="el-GR" sz="2000" i="1" dirty="0" smtClean="0"/>
              <a:t>Ένα Ερώτημα μπορεί  να ορίσουμε παράμετρους  των οποίων τις τιμές θα εισάγουμε όταν εκτελείται το ερώτημα. </a:t>
            </a:r>
          </a:p>
          <a:p>
            <a:pPr>
              <a:buClr>
                <a:srgbClr val="FF0000"/>
              </a:buClr>
              <a:buFont typeface="Wingdings" pitchFamily="2" charset="2"/>
              <a:buChar char="Ø"/>
            </a:pPr>
            <a:r>
              <a:rPr lang="el-GR" sz="2000" i="1" u="sng" dirty="0" smtClean="0"/>
              <a:t>Παράδειγμα</a:t>
            </a:r>
            <a:r>
              <a:rPr lang="en-US" sz="2000" i="1" u="sng" dirty="0" smtClean="0"/>
              <a:t>:</a:t>
            </a:r>
            <a:r>
              <a:rPr lang="el-GR" sz="2000" i="1" dirty="0" smtClean="0"/>
              <a:t> </a:t>
            </a:r>
            <a:r>
              <a:rPr lang="en-US" sz="2000" dirty="0" smtClean="0"/>
              <a:t> </a:t>
            </a:r>
            <a:r>
              <a:rPr lang="el-GR" sz="2000" dirty="0" smtClean="0"/>
              <a:t>Να εμφανίσετε όλα τα στοιχεία των αγροκτημάτων καθώς και το ποσοτό ιδιοκτησίας για τα αγροκτήματα  που κατέχει κάποιος ιδιοκτήτης  του οποίου το ΑΦΜ θα δίνουμε όταν εκτελούμε το ερώτημα δηλαδή κατα την εκτέλεση του ερωτήματος ανοίγεται ένα παράθυρο και ζητείται το ΑΦΜ του ιδιοκτήτη. </a:t>
            </a:r>
          </a:p>
          <a:p>
            <a:pPr marL="361950" indent="0">
              <a:buClr>
                <a:srgbClr val="FF0000"/>
              </a:buClr>
              <a:buNone/>
            </a:pPr>
            <a:r>
              <a:rPr lang="el-GR" sz="2000" i="1" dirty="0" smtClean="0"/>
              <a:t>Τα Δεδομένα  που χρειάζονται στο παραπάνω ερώτημα  προέρχονται από  2 πίνακες τον πίνακα του Περουσιολογίου και των αγροκτημάτων . Η σύνδεση  των εν λόγω πινακων φαίνεται στην διαφάνεια με τιτλο «σχεσιακο σχήμα για αγροκτήματα» πιο πίσω. </a:t>
            </a:r>
            <a:endParaRPr lang="en-US" sz="2000" i="1" dirty="0" smtClean="0"/>
          </a:p>
          <a:p>
            <a:pPr marL="361950" indent="0">
              <a:buClr>
                <a:srgbClr val="FF0000"/>
              </a:buClr>
              <a:buNone/>
            </a:pPr>
            <a:r>
              <a:rPr lang="el-GR" sz="2000" i="1" dirty="0" smtClean="0"/>
              <a:t> </a:t>
            </a:r>
            <a:r>
              <a:rPr lang="en-US" sz="2000" i="1" dirty="0" smtClean="0"/>
              <a:t/>
            </a:r>
            <a:br>
              <a:rPr lang="en-US" sz="2000" i="1" dirty="0" smtClean="0"/>
            </a:br>
            <a:r>
              <a:rPr lang="en-US" sz="2000" b="1" i="1" dirty="0" smtClean="0"/>
              <a:t>SELECT </a:t>
            </a:r>
            <a:r>
              <a:rPr lang="el-GR" sz="2000" i="1" dirty="0" smtClean="0"/>
              <a:t>ΑΓΡΟΚΤΗΜΑΤΑ.*, ποσοστο </a:t>
            </a:r>
            <a:r>
              <a:rPr lang="en-US" sz="2000" b="1" i="1" dirty="0" smtClean="0"/>
              <a:t>FROM</a:t>
            </a:r>
            <a:r>
              <a:rPr lang="en-US" sz="2000" i="1" dirty="0" smtClean="0"/>
              <a:t> </a:t>
            </a:r>
            <a:r>
              <a:rPr lang="el-GR" sz="2000" i="1" dirty="0" smtClean="0"/>
              <a:t>ΑΓΡΟΚΤΗΜΑΤΑ </a:t>
            </a:r>
            <a:r>
              <a:rPr lang="en-US" sz="2000" b="1" i="1" dirty="0" smtClean="0"/>
              <a:t>INNER JOIN </a:t>
            </a:r>
            <a:r>
              <a:rPr lang="el-GR" sz="2000" i="1" dirty="0" smtClean="0"/>
              <a:t>ΠΕΡΟΥΣΙΟΛΟΓΙΟ </a:t>
            </a:r>
            <a:r>
              <a:rPr lang="en-US" sz="2000" b="1" i="1" dirty="0" smtClean="0"/>
              <a:t>ON</a:t>
            </a:r>
            <a:r>
              <a:rPr lang="en-US" sz="2000" i="1" dirty="0" smtClean="0"/>
              <a:t> </a:t>
            </a:r>
            <a:r>
              <a:rPr lang="el-GR" sz="2000" i="1" dirty="0" smtClean="0"/>
              <a:t>ΑΓΡΟΚΤΗΜΑΤΑ.κωδικος = ΠΕΡΟΥΣΙΟΛΟΓΙΟ.Κωδ_Αγροκτ </a:t>
            </a:r>
            <a:r>
              <a:rPr lang="en-US" sz="2000" b="1" i="1" dirty="0" smtClean="0"/>
              <a:t>WHERE </a:t>
            </a:r>
            <a:r>
              <a:rPr lang="en-US" sz="2000" i="1" dirty="0" smtClean="0"/>
              <a:t> </a:t>
            </a:r>
            <a:r>
              <a:rPr lang="el-GR" sz="2000" i="1" dirty="0" smtClean="0"/>
              <a:t>ΑΦΜ=[Δώσε ΑΦΜ Ιδιοκτήτη]</a:t>
            </a:r>
          </a:p>
          <a:p>
            <a:pPr marL="0" indent="0">
              <a:buClr>
                <a:srgbClr val="FF0000"/>
              </a:buClr>
              <a:buNone/>
            </a:pPr>
            <a:endParaRPr lang="el-GR" sz="2000" i="1" dirty="0" smtClean="0"/>
          </a:p>
          <a:p>
            <a:pPr marL="0" indent="0">
              <a:buClr>
                <a:srgbClr val="FF0000"/>
              </a:buClr>
              <a:buNone/>
            </a:pPr>
            <a:r>
              <a:rPr lang="el-GR" sz="2000" i="1" dirty="0" smtClean="0"/>
              <a:t>Στο παραπάνω ερώτημα   το ΑΓΡΟΚΤΗΜΑΤΑ.* σημαίνει όλα τα πεδία του πίνακα ΑΓΡΟΚΤΗΜΑΤΑ . Η παράμετρος που θα ζητηθεί κατα την εκτέλεση του ερωτήματος είναι  η [Δώσε ΑΦΜ Ιδιοκτήτη].</a:t>
            </a:r>
          </a:p>
        </p:txBody>
      </p:sp>
      <p:sp>
        <p:nvSpPr>
          <p:cNvPr id="4" name="3 - Θέση ημερομηνίας"/>
          <p:cNvSpPr>
            <a:spLocks noGrp="1"/>
          </p:cNvSpPr>
          <p:nvPr>
            <p:ph type="dt" sz="half" idx="10"/>
          </p:nvPr>
        </p:nvSpPr>
        <p:spPr/>
        <p:txBody>
          <a:bodyPr/>
          <a:lstStyle/>
          <a:p>
            <a:fld id="{139FF83E-05FC-46A5-9C11-6FE153E65D73}" type="datetime10">
              <a:rPr lang="el-GR" smtClean="0"/>
              <a:pPr/>
              <a:t>08:49</a:t>
            </a:fld>
            <a:endParaRPr lang="el-GR"/>
          </a:p>
        </p:txBody>
      </p:sp>
      <p:sp>
        <p:nvSpPr>
          <p:cNvPr id="6" name="5 - Θέση υποσέλιδου"/>
          <p:cNvSpPr>
            <a:spLocks noGrp="1"/>
          </p:cNvSpPr>
          <p:nvPr>
            <p:ph type="ftr" sz="quarter" idx="11"/>
          </p:nvPr>
        </p:nvSpPr>
        <p:spPr/>
        <p:txBody>
          <a:bodyPr/>
          <a:lstStyle/>
          <a:p>
            <a:r>
              <a:rPr lang="el-GR" smtClean="0"/>
              <a:t>Χατζάκης Ηλίας</a:t>
            </a:r>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8</a:t>
            </a:fld>
            <a:endParaRPr lang="el-G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 Τίτλος"/>
          <p:cNvSpPr>
            <a:spLocks noGrp="1"/>
          </p:cNvSpPr>
          <p:nvPr>
            <p:ph type="title"/>
          </p:nvPr>
        </p:nvSpPr>
        <p:spPr>
          <a:xfrm>
            <a:off x="179512" y="274638"/>
            <a:ext cx="8856984" cy="490066"/>
          </a:xfrm>
        </p:spPr>
        <p:txBody>
          <a:bodyPr>
            <a:normAutofit fontScale="90000"/>
          </a:bodyPr>
          <a:lstStyle/>
          <a:p>
            <a:r>
              <a:rPr lang="el-GR" sz="1800" dirty="0" smtClean="0"/>
              <a:t>Το ερώτημα της προηγούμενης διαφάνειας καθώς και το παράθυρο για την εισαγωγή του ΑΦΜ του Ιδιοκτήτη </a:t>
            </a:r>
            <a:endParaRPr lang="el-GR" sz="1800" dirty="0"/>
          </a:p>
        </p:txBody>
      </p:sp>
      <p:sp>
        <p:nvSpPr>
          <p:cNvPr id="4" name="3 - Θέση ημερομηνίας"/>
          <p:cNvSpPr>
            <a:spLocks noGrp="1"/>
          </p:cNvSpPr>
          <p:nvPr>
            <p:ph type="dt" sz="half" idx="10"/>
          </p:nvPr>
        </p:nvSpPr>
        <p:spPr/>
        <p:txBody>
          <a:bodyPr/>
          <a:lstStyle/>
          <a:p>
            <a:fld id="{094C9FE5-F8C5-4B28-AF00-E9756A7FBC2C}" type="datetime10">
              <a:rPr lang="el-GR" smtClean="0"/>
              <a:pPr/>
              <a:t>08:49</a:t>
            </a:fld>
            <a:endParaRPr lang="el-GR"/>
          </a:p>
        </p:txBody>
      </p:sp>
      <p:sp>
        <p:nvSpPr>
          <p:cNvPr id="5" name="4 - Θέση υποσέλιδου"/>
          <p:cNvSpPr>
            <a:spLocks noGrp="1"/>
          </p:cNvSpPr>
          <p:nvPr>
            <p:ph type="ftr" sz="quarter" idx="11"/>
          </p:nvPr>
        </p:nvSpPr>
        <p:spPr/>
        <p:txBody>
          <a:bodyPr/>
          <a:lstStyle/>
          <a:p>
            <a:r>
              <a:rPr lang="el-GR" smtClean="0"/>
              <a:t>Χατζάκης Ηλίας</a:t>
            </a:r>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9</a:t>
            </a:fld>
            <a:endParaRPr lang="el-GR"/>
          </a:p>
        </p:txBody>
      </p:sp>
      <p:pic>
        <p:nvPicPr>
          <p:cNvPr id="2050" name="Picture 2"/>
          <p:cNvPicPr>
            <a:picLocks noGrp="1" noChangeAspect="1" noChangeArrowheads="1"/>
          </p:cNvPicPr>
          <p:nvPr>
            <p:ph idx="1"/>
          </p:nvPr>
        </p:nvPicPr>
        <p:blipFill>
          <a:blip r:embed="rId2"/>
          <a:srcRect/>
          <a:stretch>
            <a:fillRect/>
          </a:stretch>
        </p:blipFill>
        <p:spPr bwMode="auto">
          <a:xfrm>
            <a:off x="357159" y="928670"/>
            <a:ext cx="8501122" cy="519749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3635</TotalTime>
  <Words>918</Words>
  <Application>Microsoft Office PowerPoint</Application>
  <PresentationFormat>On-screen Show (4:3)</PresentationFormat>
  <Paragraphs>101</Paragraphs>
  <Slides>11</Slides>
  <Notes>7</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Θέμα του Office</vt:lpstr>
      <vt:lpstr>Ερωτήματα Επιλογής σε ACCESS</vt:lpstr>
      <vt:lpstr>SQL (Structured  Query  Language )</vt:lpstr>
      <vt:lpstr>Σχεσιακό σχήμα για αγροκτήματα</vt:lpstr>
      <vt:lpstr> Απλά ερωτήματα επιλογής δεδομένων από ένα πίνακα </vt:lpstr>
      <vt:lpstr>Το τελευταίο ερώτημα της προηγούμενης διαφάνειας σε γραφικό περιβάλλον ACCESS </vt:lpstr>
      <vt:lpstr> Eρωτήματα επιλογής δεδομένων από 2 ή περισσότερους  πίνακες  </vt:lpstr>
      <vt:lpstr>Το ερώτημα της προηγούμενης διαφάνειας σε γραφικό περιβάλλον ACCESS </vt:lpstr>
      <vt:lpstr> Eρωτήμα με εισαγωγή παραμέτρου  </vt:lpstr>
      <vt:lpstr>Το ερώτημα της προηγούμενης διαφάνειας καθώς και το παράθυρο για την εισαγωγή του ΑΦΜ του Ιδιοκτήτη </vt:lpstr>
      <vt:lpstr> Eρωτήματα με συγκεντρωτικά ποσά </vt:lpstr>
      <vt:lpstr>Το ερώτημα της προηγούμενης διαφάνειας σε γραφικό περιβάλλον</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Εισαγωγή Στα Γεωγραφικά Συστήματα πληροφοριών(ΓΣΠ-GIS)</dc:title>
  <cp:lastModifiedBy>User</cp:lastModifiedBy>
  <cp:revision>63</cp:revision>
  <dcterms:modified xsi:type="dcterms:W3CDTF">2014-06-10T05:49:44Z</dcterms:modified>
</cp:coreProperties>
</file>