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6" r:id="rId2"/>
    <p:sldId id="290" r:id="rId3"/>
    <p:sldId id="289" r:id="rId4"/>
    <p:sldId id="287" r:id="rId5"/>
    <p:sldId id="291" r:id="rId6"/>
    <p:sldId id="292" r:id="rId7"/>
    <p:sldId id="293" r:id="rId8"/>
    <p:sldId id="288" r:id="rId9"/>
    <p:sldId id="29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365" autoAdjust="0"/>
    <p:restoredTop sz="94660"/>
  </p:normalViewPr>
  <p:slideViewPr>
    <p:cSldViewPr>
      <p:cViewPr>
        <p:scale>
          <a:sx n="71" d="100"/>
          <a:sy n="71" d="100"/>
        </p:scale>
        <p:origin x="-109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00" d="100"/>
          <a:sy n="100" d="100"/>
        </p:scale>
        <p:origin x="-1854" y="118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9E1BC-E057-424D-AC41-4868342DAD0F}" type="datetimeFigureOut">
              <a:rPr lang="el-GR" smtClean="0"/>
              <a:pPr/>
              <a:t>6/5/2015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4AF55D-B6FC-4BFC-979F-D922CA412C5F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</a:t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</a:t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</a:t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3</a:t>
            </a:fld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 </a:t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endParaRPr lang="el-GR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dirty="0" smtClean="0"/>
              <a:t> </a:t>
            </a:r>
          </a:p>
          <a:p>
            <a:r>
              <a:rPr lang="el-GR" dirty="0" smtClean="0"/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  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5</a:t>
            </a:fld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Η πρόταση </a:t>
            </a:r>
            <a:r>
              <a:rPr lang="en-US" b="1" dirty="0" smtClean="0"/>
              <a:t>having</a:t>
            </a:r>
            <a:r>
              <a:rPr lang="el-GR" dirty="0" smtClean="0"/>
              <a:t>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περιορίζει τις γραμμές που επιστρέφονται από μία πρόταση </a:t>
            </a:r>
            <a:r>
              <a:rPr lang="el-G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group</a:t>
            </a:r>
            <a:r>
              <a:rPr lang="el-G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με τον ίδιο τρόπο που η πρόταση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περιορίζει τις γραμμές που επιστέφονται από την πρόταση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Τόσο η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όσο και η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having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μπορούν να συμπεριληφθούν στην ίδια πρόταση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Η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εφαρμόζεται πριν την ομαδοποίηση και η </a:t>
            </a:r>
            <a:r>
              <a:rPr lang="el-G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having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εφαρμόζεται αφού σχηματιστούν οι ομάδες (</a:t>
            </a:r>
            <a:r>
              <a:rPr lang="el-G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group</a:t>
            </a:r>
            <a:r>
              <a:rPr lang="el-G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και υπολογιστούν οι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συναθροιστικές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συναρτήσεις.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6</a:t>
            </a:fld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Η πρόταση </a:t>
            </a:r>
            <a:r>
              <a:rPr lang="en-US" b="1" dirty="0" smtClean="0"/>
              <a:t>having</a:t>
            </a:r>
            <a:r>
              <a:rPr lang="el-GR" dirty="0" smtClean="0"/>
              <a:t> 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περιορίζει τις γραμμές που επιστρέφονται από μία πρόταση </a:t>
            </a:r>
            <a:r>
              <a:rPr lang="el-G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group</a:t>
            </a:r>
            <a:r>
              <a:rPr lang="el-G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με τον ίδιο τρόπο που η πρόταση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περιορίζει τις γραμμές που επιστέφονται από την πρόταση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Τόσο η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όσο και η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having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μπορούν να συμπεριληφθούν στην ίδια πρόταση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select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Η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where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εφαρμόζεται πριν την ομαδοποίηση και η </a:t>
            </a:r>
            <a:r>
              <a:rPr lang="el-G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having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εφαρμόζεται αφού σχηματιστούν οι ομάδες (</a:t>
            </a:r>
            <a:r>
              <a:rPr lang="el-G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group</a:t>
            </a:r>
            <a:r>
              <a:rPr lang="el-GR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l-GR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by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και υπολογιστούν οι </a:t>
            </a:r>
            <a:r>
              <a:rPr lang="el-GR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συναθροιστικές</a:t>
            </a:r>
            <a:r>
              <a:rPr lang="el-GR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συναρτήσεις.</a:t>
            </a:r>
          </a:p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4AF55D-B6FC-4BFC-979F-D922CA412C5F}" type="slidenum">
              <a:rPr lang="el-GR" smtClean="0"/>
              <a:pPr/>
              <a:t>7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2121-B342-464E-8681-2493BFA15018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9E3553-9CE8-4BF7-8266-58EFE6FA4250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F9266-E6A6-458E-B68F-62556BE546AE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4440-9C0A-4729-9581-4284853122F7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2D3EED-35BA-46B6-B137-C7D794086FDA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F92D-7451-4B7E-A099-6828CE25B2C2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6A62E-B315-4FB6-BC4B-949107895916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76193-68D4-4BB9-9547-47362F2CF62E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3F316-11AF-4AB7-91F4-CADA4D6C7FE8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457CD-E058-49C4-B792-265C3137C946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74D16-0D82-488B-9415-E359B6FD2384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FF00">
            <a:alpha val="1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Κάντε κλικ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97A53-FAED-48C6-81A4-54B6BC999474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1571612"/>
            <a:ext cx="8229600" cy="2857520"/>
          </a:xfr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6000" i="1" dirty="0" smtClean="0"/>
              <a:t>Ερωτήματα  Επιλογής Δεδομένων</a:t>
            </a:r>
            <a:r>
              <a:rPr lang="el-GR" sz="6000" dirty="0" smtClean="0"/>
              <a:t/>
            </a:r>
            <a:br>
              <a:rPr lang="el-GR" sz="6000" dirty="0" smtClean="0"/>
            </a:br>
            <a:endParaRPr lang="el-GR" sz="60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9F0FF-1B8C-44AD-8707-4258B41F88F3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0001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600" dirty="0" smtClean="0"/>
              <a:t>Ερωτήματα  Επιλογής Δεδομένων</a:t>
            </a:r>
            <a:br>
              <a:rPr lang="el-GR" sz="3600" dirty="0" smtClean="0"/>
            </a:br>
            <a:r>
              <a:rPr lang="el-GR" sz="3600" dirty="0" smtClean="0"/>
              <a:t> Από ένα πίνακα</a:t>
            </a:r>
            <a:endParaRPr lang="el-GR" sz="36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09A73-7A11-45A7-8B4B-BDD720DC016A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69742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sz="2400" u="sng" dirty="0" smtClean="0"/>
              <a:t>E</a:t>
            </a:r>
            <a:r>
              <a:rPr lang="el-GR" sz="2400" u="sng" dirty="0" err="1" smtClean="0"/>
              <a:t>πιλογή</a:t>
            </a:r>
            <a:r>
              <a:rPr lang="el-GR" sz="2400" u="sng" dirty="0" smtClean="0"/>
              <a:t> όλων των στηλών και όλων των εγγραφών του πίνακα</a:t>
            </a:r>
            <a:endParaRPr lang="en-US" sz="2400" dirty="0" smtClean="0"/>
          </a:p>
          <a:p>
            <a:pPr>
              <a:buNone/>
            </a:pPr>
            <a:r>
              <a:rPr lang="en-US" sz="2400" i="1" dirty="0" smtClean="0"/>
              <a:t>SELECT col1, col2,… FROM </a:t>
            </a:r>
            <a:r>
              <a:rPr lang="el-GR" sz="2400" i="1" dirty="0" smtClean="0"/>
              <a:t>πίνακας</a:t>
            </a:r>
            <a:r>
              <a:rPr lang="en-US" sz="2400" i="1" dirty="0" smtClean="0"/>
              <a:t>;   </a:t>
            </a:r>
            <a:r>
              <a:rPr lang="el-GR" sz="2400" i="1" dirty="0" smtClean="0"/>
              <a:t>ή </a:t>
            </a:r>
            <a:r>
              <a:rPr lang="en-US" sz="2400" i="1" dirty="0" smtClean="0"/>
              <a:t>SELECT  </a:t>
            </a:r>
            <a:r>
              <a:rPr lang="el-GR" sz="2400" i="1" dirty="0" smtClean="0"/>
              <a:t>* </a:t>
            </a:r>
            <a:r>
              <a:rPr lang="en-US" sz="2400" i="1" dirty="0" smtClean="0"/>
              <a:t>FROM  </a:t>
            </a:r>
            <a:r>
              <a:rPr lang="el-GR" sz="2400" i="1" dirty="0" smtClean="0"/>
              <a:t>πίνακας</a:t>
            </a:r>
            <a:r>
              <a:rPr lang="en-US" sz="2400" i="1" dirty="0" smtClean="0"/>
              <a:t>;</a:t>
            </a:r>
          </a:p>
          <a:p>
            <a:pPr>
              <a:buNone/>
            </a:pPr>
            <a:endParaRPr lang="en-US" sz="2400" u="sng" dirty="0" smtClean="0"/>
          </a:p>
          <a:p>
            <a:pPr>
              <a:buNone/>
            </a:pPr>
            <a:r>
              <a:rPr lang="en-US" sz="2400" u="sng" dirty="0" smtClean="0"/>
              <a:t>E</a:t>
            </a:r>
            <a:r>
              <a:rPr lang="el-GR" sz="2400" u="sng" dirty="0" err="1" smtClean="0"/>
              <a:t>πιλογή</a:t>
            </a:r>
            <a:r>
              <a:rPr lang="el-GR" sz="2400" u="sng" dirty="0" smtClean="0"/>
              <a:t>  κάποιων στηλών του πίνακα</a:t>
            </a:r>
            <a:r>
              <a:rPr lang="en-US" sz="2400" u="sng" dirty="0" smtClean="0"/>
              <a:t> </a:t>
            </a:r>
            <a:r>
              <a:rPr lang="el-GR" sz="2400" u="sng" dirty="0" smtClean="0"/>
              <a:t>(</a:t>
            </a:r>
            <a:r>
              <a:rPr lang="el-GR" sz="2400" b="1" u="sng" dirty="0" smtClean="0"/>
              <a:t>πράξη της προβολής</a:t>
            </a:r>
            <a:r>
              <a:rPr lang="el-GR" sz="2400" u="sng" dirty="0" smtClean="0"/>
              <a:t>)</a:t>
            </a:r>
            <a:endParaRPr lang="en-US" sz="2400" dirty="0" smtClean="0"/>
          </a:p>
          <a:p>
            <a:pPr>
              <a:buNone/>
            </a:pPr>
            <a:r>
              <a:rPr lang="en-US" sz="2400" i="1" dirty="0" smtClean="0"/>
              <a:t>SELECT col1, col5,col7,col4 FROM </a:t>
            </a:r>
            <a:r>
              <a:rPr lang="el-GR" sz="2400" i="1" dirty="0" smtClean="0"/>
              <a:t>πίνακας</a:t>
            </a:r>
            <a:r>
              <a:rPr lang="en-US" sz="2400" i="1" dirty="0" smtClean="0"/>
              <a:t> ;  </a:t>
            </a:r>
          </a:p>
          <a:p>
            <a:pPr>
              <a:buNone/>
            </a:pPr>
            <a:endParaRPr lang="en-US" sz="2400" i="1" dirty="0" smtClean="0"/>
          </a:p>
          <a:p>
            <a:pPr>
              <a:buNone/>
            </a:pPr>
            <a:r>
              <a:rPr lang="en-US" sz="2400" u="sng" dirty="0" smtClean="0"/>
              <a:t>E</a:t>
            </a:r>
            <a:r>
              <a:rPr lang="el-GR" sz="2400" u="sng" dirty="0" err="1" smtClean="0"/>
              <a:t>πιλογή</a:t>
            </a:r>
            <a:r>
              <a:rPr lang="el-GR" sz="2400" u="sng" dirty="0" smtClean="0"/>
              <a:t>  των εγγραφών του πίνακα</a:t>
            </a:r>
            <a:r>
              <a:rPr lang="en-US" sz="2400" u="sng" dirty="0" smtClean="0"/>
              <a:t> </a:t>
            </a:r>
            <a:r>
              <a:rPr lang="el-GR" sz="2400" u="sng" dirty="0" smtClean="0"/>
              <a:t> που ικανοποιούν τη συνθήκη(</a:t>
            </a:r>
            <a:r>
              <a:rPr lang="el-GR" sz="2400" b="1" u="sng" dirty="0" smtClean="0"/>
              <a:t>πράξη του περιορισμού</a:t>
            </a:r>
            <a:r>
              <a:rPr lang="el-GR" sz="2400" u="sng" dirty="0" smtClean="0"/>
              <a:t>)</a:t>
            </a:r>
            <a:endParaRPr lang="en-US" sz="2400" dirty="0" smtClean="0"/>
          </a:p>
          <a:p>
            <a:pPr>
              <a:buNone/>
            </a:pPr>
            <a:r>
              <a:rPr lang="en-US" sz="2400" i="1" dirty="0" smtClean="0"/>
              <a:t>SELECT * FROM </a:t>
            </a:r>
            <a:r>
              <a:rPr lang="el-GR" sz="2400" i="1" dirty="0" smtClean="0"/>
              <a:t>πίνακας</a:t>
            </a:r>
            <a:r>
              <a:rPr lang="en-US" sz="2400" i="1" dirty="0" smtClean="0"/>
              <a:t>   WHERE </a:t>
            </a:r>
            <a:r>
              <a:rPr lang="el-GR" sz="2400" i="1" dirty="0" smtClean="0"/>
              <a:t>συνθήκη </a:t>
            </a:r>
            <a:r>
              <a:rPr lang="en-US" sz="2400" i="1" dirty="0" smtClean="0"/>
              <a:t>;</a:t>
            </a:r>
          </a:p>
          <a:p>
            <a:pPr>
              <a:buNone/>
            </a:pPr>
            <a:endParaRPr lang="en-US" sz="2400" i="1" dirty="0" smtClean="0"/>
          </a:p>
          <a:p>
            <a:pPr>
              <a:buNone/>
            </a:pPr>
            <a:r>
              <a:rPr lang="el-GR" sz="2400" b="1" u="sng" dirty="0" smtClean="0"/>
              <a:t>Πράξη της προβολής  και περιορισμού  ταυτόχρονα</a:t>
            </a:r>
            <a:endParaRPr lang="en-US" sz="2400" dirty="0" smtClean="0"/>
          </a:p>
          <a:p>
            <a:pPr>
              <a:buNone/>
            </a:pPr>
            <a:r>
              <a:rPr lang="en-US" sz="2400" i="1" dirty="0" smtClean="0"/>
              <a:t>SELECT col1, col5,col7,col4 FROM </a:t>
            </a:r>
            <a:r>
              <a:rPr lang="el-GR" sz="2400" i="1" dirty="0" smtClean="0"/>
              <a:t>πίνακας</a:t>
            </a:r>
            <a:r>
              <a:rPr lang="en-US" sz="2400" i="1" dirty="0" smtClean="0"/>
              <a:t> WHERE </a:t>
            </a:r>
            <a:r>
              <a:rPr lang="el-GR" sz="2400" i="1" dirty="0" smtClean="0"/>
              <a:t>συνθήκη </a:t>
            </a:r>
            <a:r>
              <a:rPr lang="en-US" sz="2400" i="1" dirty="0" smtClean="0"/>
              <a:t>;</a:t>
            </a:r>
          </a:p>
          <a:p>
            <a:pPr>
              <a:buNone/>
            </a:pPr>
            <a:endParaRPr lang="en-US" sz="2400" i="1" u="sng" dirty="0" smtClean="0"/>
          </a:p>
          <a:p>
            <a:pPr>
              <a:buNone/>
            </a:pPr>
            <a:r>
              <a:rPr lang="el-GR" sz="2400" i="1" u="sng" dirty="0" smtClean="0"/>
              <a:t>Ταξινόμηση αποτελεσμάτων ως προς κάποιες στήλες</a:t>
            </a:r>
          </a:p>
          <a:p>
            <a:pPr>
              <a:buNone/>
            </a:pPr>
            <a:r>
              <a:rPr lang="el-GR" sz="2400" i="1" u="sng" dirty="0" smtClean="0"/>
              <a:t> </a:t>
            </a:r>
            <a:r>
              <a:rPr lang="en-US" sz="2400" i="1" dirty="0" smtClean="0"/>
              <a:t>SELECT col1, col5,col7,col4 FROM </a:t>
            </a:r>
            <a:r>
              <a:rPr lang="el-GR" sz="2400" i="1" dirty="0" smtClean="0"/>
              <a:t>πίνακας</a:t>
            </a:r>
            <a:r>
              <a:rPr lang="en-US" sz="2400" i="1" dirty="0" smtClean="0"/>
              <a:t> WHERE </a:t>
            </a:r>
            <a:r>
              <a:rPr lang="el-GR" sz="2400" i="1" dirty="0" smtClean="0"/>
              <a:t>συνθήκη </a:t>
            </a:r>
            <a:r>
              <a:rPr lang="en-US" sz="2400" i="1" dirty="0" smtClean="0"/>
              <a:t>ORDER BY col3,col5</a:t>
            </a:r>
            <a:r>
              <a:rPr lang="el-GR" sz="2400" i="1" dirty="0" smtClean="0"/>
              <a:t> </a:t>
            </a:r>
            <a:r>
              <a:rPr lang="en-US" sz="2400" i="1" dirty="0" smtClean="0"/>
              <a:t>;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l-GR" sz="2400" dirty="0" smtClean="0"/>
              <a:t>	</a:t>
            </a:r>
          </a:p>
          <a:p>
            <a:pPr>
              <a:buNone/>
            </a:pPr>
            <a:endParaRPr lang="el-GR" sz="4800" dirty="0" smtClean="0"/>
          </a:p>
          <a:p>
            <a:pPr>
              <a:buNone/>
            </a:pPr>
            <a:endParaRPr lang="el-GR" sz="4800" b="1" dirty="0" smtClean="0"/>
          </a:p>
          <a:p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sz="3600" dirty="0" smtClean="0"/>
              <a:t>Παραδείγματα Επιλογής Δεδομένων</a:t>
            </a:r>
            <a:endParaRPr lang="el-GR" sz="36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6C3B-3D55-41DA-BDAC-F153B4C03EB0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720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l-GR" sz="2400" u="sng" dirty="0" smtClean="0"/>
              <a:t>Εμφάνιση όλων των στοιχείων  των ιδιοκτητών  από το Ηράκλειο  </a:t>
            </a:r>
          </a:p>
          <a:p>
            <a:pPr>
              <a:buNone/>
            </a:pPr>
            <a:r>
              <a:rPr lang="en-US" sz="2400" dirty="0" smtClean="0"/>
              <a:t>SELECT</a:t>
            </a:r>
            <a:r>
              <a:rPr lang="el-GR" sz="2400" dirty="0" smtClean="0"/>
              <a:t>  </a:t>
            </a:r>
            <a:r>
              <a:rPr lang="en-US" sz="2400" dirty="0" smtClean="0"/>
              <a:t>* </a:t>
            </a:r>
            <a:r>
              <a:rPr lang="el-GR" sz="2400" dirty="0" smtClean="0"/>
              <a:t> </a:t>
            </a:r>
            <a:r>
              <a:rPr lang="en-US" sz="2400" dirty="0" smtClean="0"/>
              <a:t>FROM  </a:t>
            </a:r>
            <a:r>
              <a:rPr lang="en-US" sz="2400" dirty="0" err="1" smtClean="0"/>
              <a:t>idioktites</a:t>
            </a:r>
            <a:r>
              <a:rPr lang="en-US" sz="2400" dirty="0" smtClean="0"/>
              <a:t> WHERE  </a:t>
            </a:r>
            <a:r>
              <a:rPr lang="en-US" sz="2400" dirty="0" err="1" smtClean="0"/>
              <a:t>poli</a:t>
            </a:r>
            <a:r>
              <a:rPr lang="en-US" sz="2400" dirty="0" smtClean="0"/>
              <a:t>=</a:t>
            </a:r>
            <a:r>
              <a:rPr lang="el-GR" sz="2400" dirty="0" smtClean="0"/>
              <a:t>‘Ηράκλειο’</a:t>
            </a:r>
            <a:r>
              <a:rPr lang="en-US" sz="2400" dirty="0" smtClean="0"/>
              <a:t>; </a:t>
            </a:r>
          </a:p>
          <a:p>
            <a:pPr>
              <a:buNone/>
            </a:pPr>
            <a:endParaRPr lang="el-GR" sz="2400" u="sng" dirty="0" smtClean="0"/>
          </a:p>
          <a:p>
            <a:pPr>
              <a:buNone/>
            </a:pPr>
            <a:r>
              <a:rPr lang="el-GR" sz="2400" u="sng" dirty="0" smtClean="0"/>
              <a:t>Εμφάνιση όλων των στοιχείων  των αγροκτημάτων του Ηρακλείου και της Ιεράπετρας</a:t>
            </a:r>
            <a:endParaRPr lang="el-GR" sz="2400" dirty="0" smtClean="0"/>
          </a:p>
          <a:p>
            <a:pPr>
              <a:buNone/>
            </a:pPr>
            <a:r>
              <a:rPr lang="en-US" sz="2400" dirty="0" smtClean="0"/>
              <a:t>SELECT  * FROM </a:t>
            </a:r>
            <a:r>
              <a:rPr lang="en-US" sz="2400" dirty="0" err="1" smtClean="0"/>
              <a:t>agroktimata</a:t>
            </a:r>
            <a:r>
              <a:rPr lang="en-US" sz="2400" dirty="0" smtClean="0"/>
              <a:t> WHERE </a:t>
            </a:r>
            <a:r>
              <a:rPr lang="en-US" sz="2400" dirty="0" err="1" smtClean="0"/>
              <a:t>poli</a:t>
            </a:r>
            <a:r>
              <a:rPr lang="en-US" sz="2400" dirty="0" smtClean="0"/>
              <a:t> IN  ('</a:t>
            </a:r>
            <a:r>
              <a:rPr lang="el-GR" sz="2400" dirty="0" err="1" smtClean="0"/>
              <a:t>Ηράκλειο','Ιεράπετρα</a:t>
            </a:r>
            <a:r>
              <a:rPr lang="el-GR" sz="2400" dirty="0" smtClean="0"/>
              <a:t>'); </a:t>
            </a:r>
            <a:r>
              <a:rPr lang="el-GR" sz="2400" i="1" dirty="0" smtClean="0"/>
              <a:t> </a:t>
            </a:r>
            <a:endParaRPr lang="en-US" sz="2400" i="1" dirty="0" smtClean="0"/>
          </a:p>
          <a:p>
            <a:pPr>
              <a:buNone/>
            </a:pPr>
            <a:endParaRPr lang="el-GR" sz="2400" i="1" dirty="0" smtClean="0"/>
          </a:p>
          <a:p>
            <a:pPr>
              <a:buNone/>
            </a:pPr>
            <a:r>
              <a:rPr lang="el-GR" sz="2400" u="sng" dirty="0" smtClean="0"/>
              <a:t>Εμφάνιση όλων των στοιχείων  των αγροκτημάτων που έχουν περισσότερα από 5 </a:t>
            </a:r>
            <a:r>
              <a:rPr lang="el-GR" sz="2400" u="sng" dirty="0" err="1" smtClean="0"/>
              <a:t>ελαιόδενδρα</a:t>
            </a:r>
            <a:r>
              <a:rPr lang="el-GR" sz="2400" u="sng" dirty="0" smtClean="0"/>
              <a:t> και βρίσκονται στο Ηράκλειο ή  στην Ιεράπετρα</a:t>
            </a:r>
            <a:endParaRPr lang="el-GR" sz="2400" i="1" dirty="0" smtClean="0"/>
          </a:p>
          <a:p>
            <a:pPr>
              <a:buNone/>
            </a:pPr>
            <a:r>
              <a:rPr lang="en-US" sz="2400" i="1" dirty="0" smtClean="0"/>
              <a:t>select * from </a:t>
            </a:r>
            <a:r>
              <a:rPr lang="en-US" sz="2400" i="1" dirty="0" err="1" smtClean="0"/>
              <a:t>agroktimata</a:t>
            </a:r>
            <a:r>
              <a:rPr lang="en-US" sz="2400" i="1" dirty="0" smtClean="0"/>
              <a:t> where </a:t>
            </a:r>
            <a:r>
              <a:rPr lang="en-US" sz="2400" i="1" dirty="0" err="1" smtClean="0"/>
              <a:t>poli</a:t>
            </a:r>
            <a:r>
              <a:rPr lang="en-US" sz="2400" i="1" dirty="0" smtClean="0"/>
              <a:t> in ('</a:t>
            </a:r>
            <a:r>
              <a:rPr lang="el-GR" sz="2400" i="1" dirty="0" err="1" smtClean="0"/>
              <a:t>Ηράκλειο','Ιεράπετρα</a:t>
            </a:r>
            <a:r>
              <a:rPr lang="el-GR" sz="2400" i="1" dirty="0" smtClean="0"/>
              <a:t>') </a:t>
            </a:r>
            <a:r>
              <a:rPr lang="en-US" sz="2400" i="1" dirty="0" smtClean="0"/>
              <a:t>and </a:t>
            </a:r>
            <a:r>
              <a:rPr lang="en-US" sz="2400" i="1" dirty="0" err="1" smtClean="0"/>
              <a:t>elaiodentra</a:t>
            </a:r>
            <a:r>
              <a:rPr lang="en-US" sz="2400" i="1" dirty="0" smtClean="0"/>
              <a:t>&gt;5; </a:t>
            </a:r>
          </a:p>
          <a:p>
            <a:pPr>
              <a:buNone/>
            </a:pPr>
            <a:endParaRPr lang="el-GR" sz="2400" u="sng" dirty="0" smtClean="0"/>
          </a:p>
          <a:p>
            <a:pPr>
              <a:buNone/>
            </a:pPr>
            <a:r>
              <a:rPr lang="el-GR" sz="2400" u="sng" dirty="0" smtClean="0"/>
              <a:t>Εμφάνιση των  ΑΔΤ, ΕΠΩΝΥΜΩΝ και ΟΝΟΜΑΤΩΝ των ιδιοκτητών  από το Ηράκλειο </a:t>
            </a:r>
            <a:endParaRPr lang="el-GR" sz="2400" i="1" dirty="0" smtClean="0"/>
          </a:p>
          <a:p>
            <a:pPr>
              <a:buNone/>
            </a:pPr>
            <a:r>
              <a:rPr lang="en-US" sz="2400" dirty="0" smtClean="0"/>
              <a:t>SELECT</a:t>
            </a:r>
            <a:r>
              <a:rPr lang="el-GR" sz="2400" dirty="0" smtClean="0"/>
              <a:t>  </a:t>
            </a:r>
            <a:r>
              <a:rPr lang="en-US" sz="2400" dirty="0" err="1" smtClean="0"/>
              <a:t>afm</a:t>
            </a:r>
            <a:r>
              <a:rPr lang="el-GR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 err="1" smtClean="0"/>
              <a:t>adt,eponymo</a:t>
            </a:r>
            <a:r>
              <a:rPr lang="en-US" sz="2400" dirty="0" smtClean="0"/>
              <a:t> , </a:t>
            </a:r>
            <a:r>
              <a:rPr lang="en-US" sz="2400" dirty="0" err="1" smtClean="0"/>
              <a:t>onoma</a:t>
            </a:r>
            <a:r>
              <a:rPr lang="el-GR" sz="2400" dirty="0" smtClean="0"/>
              <a:t> </a:t>
            </a:r>
            <a:r>
              <a:rPr lang="en-US" sz="2400" dirty="0" smtClean="0"/>
              <a:t>FROM  </a:t>
            </a:r>
            <a:r>
              <a:rPr lang="en-US" sz="2400" dirty="0" err="1" smtClean="0"/>
              <a:t>idioktites</a:t>
            </a:r>
            <a:r>
              <a:rPr lang="el-GR" sz="2400" dirty="0" smtClean="0"/>
              <a:t> </a:t>
            </a:r>
            <a:r>
              <a:rPr lang="en-US" sz="2400" dirty="0" smtClean="0"/>
              <a:t>WHERE  </a:t>
            </a:r>
            <a:r>
              <a:rPr lang="en-US" sz="2400" dirty="0" err="1" smtClean="0"/>
              <a:t>poli</a:t>
            </a:r>
            <a:r>
              <a:rPr lang="en-US" sz="2400" dirty="0" smtClean="0"/>
              <a:t>=“</a:t>
            </a:r>
            <a:r>
              <a:rPr lang="el-GR" sz="2400" dirty="0" smtClean="0"/>
              <a:t>Ηράκλειο</a:t>
            </a:r>
            <a:r>
              <a:rPr lang="en-US" sz="2400" dirty="0" smtClean="0"/>
              <a:t>”;  </a:t>
            </a:r>
            <a:r>
              <a:rPr lang="el-GR" sz="2400" dirty="0" smtClean="0"/>
              <a:t/>
            </a:r>
            <a:br>
              <a:rPr lang="el-GR" sz="2400" dirty="0" smtClean="0"/>
            </a:br>
            <a:endParaRPr lang="el-GR" sz="2400" dirty="0" smtClean="0"/>
          </a:p>
          <a:p>
            <a:pPr marL="0">
              <a:buNone/>
            </a:pPr>
            <a:r>
              <a:rPr lang="el-GR" sz="2400" u="sng" dirty="0" err="1" smtClean="0"/>
              <a:t>Ιδιο</a:t>
            </a:r>
            <a:r>
              <a:rPr lang="el-GR" sz="2400" u="sng" dirty="0" smtClean="0"/>
              <a:t> με το προηγούμενο ερώτημα αλλά τα στοιχεία είναι ταξινομημένα ως προς το ΕΠΩΝΥΜΟ και  το  ΟΝΟΜΑ</a:t>
            </a:r>
            <a:br>
              <a:rPr lang="el-GR" sz="2400" u="sng" dirty="0" smtClean="0"/>
            </a:br>
            <a:r>
              <a:rPr lang="en-US" sz="2400" dirty="0" smtClean="0"/>
              <a:t> SELECT</a:t>
            </a:r>
            <a:r>
              <a:rPr lang="el-GR" sz="2400" dirty="0" smtClean="0"/>
              <a:t>  </a:t>
            </a:r>
            <a:r>
              <a:rPr lang="en-US" sz="2400" dirty="0" smtClean="0"/>
              <a:t> </a:t>
            </a:r>
            <a:r>
              <a:rPr lang="en-US" sz="2400" dirty="0" err="1" smtClean="0"/>
              <a:t>adt,eponymo</a:t>
            </a:r>
            <a:r>
              <a:rPr lang="en-US" sz="2400" dirty="0" smtClean="0"/>
              <a:t> , </a:t>
            </a:r>
            <a:r>
              <a:rPr lang="en-US" sz="2400" dirty="0" err="1" smtClean="0"/>
              <a:t>onoma</a:t>
            </a:r>
            <a:r>
              <a:rPr lang="el-GR" sz="2400" dirty="0" smtClean="0"/>
              <a:t> </a:t>
            </a:r>
            <a:r>
              <a:rPr lang="en-US" sz="2400" dirty="0" smtClean="0"/>
              <a:t>FROM  </a:t>
            </a:r>
            <a:r>
              <a:rPr lang="en-US" sz="2400" dirty="0" err="1" smtClean="0"/>
              <a:t>idioktites</a:t>
            </a:r>
            <a:r>
              <a:rPr lang="el-GR" sz="2400" dirty="0" smtClean="0"/>
              <a:t> </a:t>
            </a:r>
            <a:r>
              <a:rPr lang="en-US" sz="2400" dirty="0" smtClean="0"/>
              <a:t>WHERE  </a:t>
            </a:r>
            <a:r>
              <a:rPr lang="en-US" sz="2400" dirty="0" err="1" smtClean="0"/>
              <a:t>poli</a:t>
            </a:r>
            <a:r>
              <a:rPr lang="en-US" sz="2400" dirty="0" smtClean="0"/>
              <a:t>=“</a:t>
            </a:r>
            <a:r>
              <a:rPr lang="el-GR" sz="2400" dirty="0" smtClean="0"/>
              <a:t>Ηράκλειο</a:t>
            </a:r>
            <a:r>
              <a:rPr lang="en-US" sz="2400" dirty="0" smtClean="0"/>
              <a:t>”</a:t>
            </a:r>
            <a:r>
              <a:rPr lang="el-GR" sz="2400" dirty="0" smtClean="0"/>
              <a:t> </a:t>
            </a:r>
            <a:r>
              <a:rPr lang="en-US" sz="2400" dirty="0" smtClean="0"/>
              <a:t>order by </a:t>
            </a:r>
            <a:r>
              <a:rPr lang="en-US" sz="2400" dirty="0" err="1" smtClean="0"/>
              <a:t>eponymo,onoma</a:t>
            </a:r>
            <a:r>
              <a:rPr lang="en-US" sz="2400" dirty="0" smtClean="0"/>
              <a:t>;</a:t>
            </a:r>
            <a:endParaRPr lang="el-GR" sz="2400" dirty="0" smtClean="0"/>
          </a:p>
          <a:p>
            <a:pPr marL="0">
              <a:buNone/>
            </a:pP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l-GR" sz="2400" u="sng" dirty="0" smtClean="0"/>
              <a:t>Εμφάνιση των  ΕΠΩΝΥΜΩΝ και ΟΝΟΜΑΤΩΝ  όλων  των ιδιοκτητώ</a:t>
            </a:r>
            <a:r>
              <a:rPr lang="el-GR" sz="2400" i="1" u="sng" dirty="0" smtClean="0"/>
              <a:t>ν  αλλά  ίδια αποτελέσματα(ίδιες </a:t>
            </a:r>
            <a:r>
              <a:rPr lang="el-GR" sz="2400" i="1" u="sng" dirty="0" err="1" smtClean="0"/>
              <a:t>γραμμες</a:t>
            </a:r>
            <a:r>
              <a:rPr lang="el-GR" sz="2400" i="1" u="sng" dirty="0" smtClean="0"/>
              <a:t>)  εμφανίζονται μία φορά</a:t>
            </a:r>
            <a:endParaRPr lang="el-GR" sz="2400" dirty="0" smtClean="0"/>
          </a:p>
          <a:p>
            <a:pPr>
              <a:buNone/>
            </a:pPr>
            <a:r>
              <a:rPr lang="en-US" sz="2400" dirty="0" smtClean="0"/>
              <a:t>SELECT</a:t>
            </a:r>
            <a:r>
              <a:rPr lang="el-GR" sz="2400" dirty="0" smtClean="0"/>
              <a:t>  </a:t>
            </a:r>
            <a:r>
              <a:rPr lang="en-US" sz="2400" dirty="0" smtClean="0"/>
              <a:t>DISTINCT</a:t>
            </a:r>
            <a:r>
              <a:rPr lang="el-GR" sz="2400" dirty="0" smtClean="0"/>
              <a:t> </a:t>
            </a:r>
            <a:r>
              <a:rPr lang="en-US" sz="2400" dirty="0" err="1" smtClean="0"/>
              <a:t>eponymo</a:t>
            </a:r>
            <a:r>
              <a:rPr lang="en-US" sz="2400" dirty="0" smtClean="0"/>
              <a:t> , </a:t>
            </a:r>
            <a:r>
              <a:rPr lang="en-US" sz="2400" dirty="0" err="1" smtClean="0"/>
              <a:t>onoma</a:t>
            </a:r>
            <a:r>
              <a:rPr lang="el-GR" sz="2400" dirty="0" smtClean="0"/>
              <a:t> </a:t>
            </a:r>
            <a:r>
              <a:rPr lang="en-US" sz="2400" dirty="0" smtClean="0"/>
              <a:t>FROM  </a:t>
            </a:r>
            <a:r>
              <a:rPr lang="en-US" sz="2400" dirty="0" err="1" smtClean="0"/>
              <a:t>idioktites</a:t>
            </a:r>
            <a:endParaRPr lang="el-GR" sz="2400" dirty="0" smtClean="0"/>
          </a:p>
          <a:p>
            <a:pPr>
              <a:buNone/>
            </a:pPr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pPr>
              <a:buNone/>
            </a:pPr>
            <a:endParaRPr lang="el-GR" sz="4800" dirty="0" smtClean="0"/>
          </a:p>
          <a:p>
            <a:pPr>
              <a:buNone/>
            </a:pPr>
            <a:endParaRPr lang="el-GR" sz="4800" b="1" dirty="0" smtClean="0"/>
          </a:p>
          <a:p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el-GR" dirty="0" smtClean="0"/>
              <a:t>καρτεσιανό γινόμενο</a:t>
            </a:r>
            <a:br>
              <a:rPr lang="el-GR" dirty="0" smtClean="0"/>
            </a:br>
            <a:r>
              <a:rPr lang="en-US" dirty="0" smtClean="0"/>
              <a:t>Select </a:t>
            </a:r>
            <a:r>
              <a:rPr lang="el-GR" dirty="0" smtClean="0"/>
              <a:t>* </a:t>
            </a:r>
            <a:r>
              <a:rPr lang="en-US" dirty="0" smtClean="0"/>
              <a:t>from </a:t>
            </a:r>
            <a:r>
              <a:rPr lang="el-GR" dirty="0" smtClean="0"/>
              <a:t>πίνακας1, πίνακας2,… </a:t>
            </a:r>
            <a:br>
              <a:rPr lang="el-GR" dirty="0" smtClean="0"/>
            </a:br>
            <a:endParaRPr lang="el-GR" dirty="0" smtClean="0"/>
          </a:p>
          <a:p>
            <a:r>
              <a:rPr lang="el-GR" dirty="0" smtClean="0"/>
              <a:t>Συνένωση</a:t>
            </a:r>
            <a:br>
              <a:rPr lang="el-GR" dirty="0" smtClean="0"/>
            </a:br>
            <a:r>
              <a:rPr lang="en-US" dirty="0" smtClean="0"/>
              <a:t>Select </a:t>
            </a:r>
            <a:r>
              <a:rPr lang="el-GR" dirty="0" smtClean="0"/>
              <a:t>* </a:t>
            </a:r>
            <a:r>
              <a:rPr lang="en-US" dirty="0" smtClean="0"/>
              <a:t>from </a:t>
            </a:r>
            <a:r>
              <a:rPr lang="el-GR" dirty="0" smtClean="0"/>
              <a:t>(</a:t>
            </a:r>
            <a:r>
              <a:rPr lang="el-GR" dirty="0" err="1" smtClean="0"/>
              <a:t>πίνακας1</a:t>
            </a:r>
            <a:r>
              <a:rPr lang="el-GR" dirty="0" smtClean="0"/>
              <a:t> </a:t>
            </a:r>
            <a:r>
              <a:rPr lang="en-US" dirty="0" smtClean="0"/>
              <a:t>join</a:t>
            </a:r>
            <a:r>
              <a:rPr lang="el-GR" dirty="0" smtClean="0"/>
              <a:t> πίνακας2 </a:t>
            </a:r>
            <a:r>
              <a:rPr lang="en-US" dirty="0" smtClean="0"/>
              <a:t>on </a:t>
            </a:r>
            <a:r>
              <a:rPr lang="el-GR" dirty="0" smtClean="0"/>
              <a:t>συνθήκη) </a:t>
            </a:r>
            <a:r>
              <a:rPr lang="en-US" dirty="0" smtClean="0"/>
              <a:t>on </a:t>
            </a:r>
            <a:r>
              <a:rPr lang="el-GR" dirty="0" smtClean="0"/>
              <a:t>πίνακας3 συνθήκη ….</a:t>
            </a:r>
            <a:endParaRPr lang="en-US" dirty="0" smtClean="0"/>
          </a:p>
          <a:p>
            <a:pPr>
              <a:buNone/>
            </a:pPr>
            <a:r>
              <a:rPr lang="el-GR" i="1" u="sng" dirty="0" smtClean="0"/>
              <a:t>Παρατήρηση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Όταν ένα πεδίο υπάρχει σε πολλούς πίνακες του ερωτήματος τότε πρέπει να διευκρινίζουμε από ποιόν πίνακα προέρχεται γράφοντας</a:t>
            </a:r>
            <a:r>
              <a:rPr lang="en-US" dirty="0" smtClean="0"/>
              <a:t>:</a:t>
            </a:r>
            <a:r>
              <a:rPr lang="el-GR" dirty="0" smtClean="0"/>
              <a:t> </a:t>
            </a:r>
            <a:r>
              <a:rPr lang="el-GR" dirty="0" err="1" smtClean="0"/>
              <a:t>όνομα_πίνακα.όνομα_πεδίου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11892-2D1A-4127-8D5B-D85316A7A27D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7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0001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600" dirty="0" smtClean="0"/>
              <a:t>Ερωτήματα  Επιλογής Δεδομένων</a:t>
            </a:r>
            <a:br>
              <a:rPr lang="el-GR" sz="3600" dirty="0" smtClean="0"/>
            </a:br>
            <a:r>
              <a:rPr lang="el-GR" sz="3600" dirty="0" smtClean="0"/>
              <a:t> από πολλούς πίνακες</a:t>
            </a:r>
            <a:endParaRPr lang="el-GR" sz="3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29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600" dirty="0" smtClean="0"/>
              <a:t>Παραδείγματα Επιλογής Δεδομένων</a:t>
            </a:r>
            <a:br>
              <a:rPr lang="el-GR" sz="3600" dirty="0" smtClean="0"/>
            </a:br>
            <a:r>
              <a:rPr lang="el-GR" sz="3600" dirty="0" smtClean="0"/>
              <a:t> από πολλούς πίνακες</a:t>
            </a:r>
            <a:endParaRPr lang="el-GR" sz="3600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66C3B-3D55-41DA-BDAC-F153B4C03EB0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l-GR" sz="2400" b="1" dirty="0" smtClean="0"/>
              <a:t>Καρτεσιανό γινόμενο</a:t>
            </a:r>
          </a:p>
          <a:p>
            <a:pPr>
              <a:buNone/>
            </a:pPr>
            <a:r>
              <a:rPr lang="en-US" sz="2400" dirty="0" smtClean="0"/>
              <a:t>select </a:t>
            </a:r>
            <a:r>
              <a:rPr lang="en-US" sz="2400" dirty="0" err="1" smtClean="0"/>
              <a:t>idioktisies.code,toponymio,oikismos,poli,elaiodentra,pososto</a:t>
            </a:r>
            <a:r>
              <a:rPr lang="en-US" sz="2400" dirty="0" smtClean="0"/>
              <a:t> from </a:t>
            </a:r>
            <a:r>
              <a:rPr lang="en-US" sz="2400" dirty="0" err="1" smtClean="0"/>
              <a:t>idioktisies,agroktimata</a:t>
            </a:r>
            <a:r>
              <a:rPr lang="en-US" sz="2400" dirty="0" smtClean="0"/>
              <a:t> where </a:t>
            </a:r>
            <a:r>
              <a:rPr lang="en-US" sz="2400" dirty="0" err="1" smtClean="0"/>
              <a:t>afm</a:t>
            </a:r>
            <a:r>
              <a:rPr lang="en-US" sz="2400" dirty="0" smtClean="0"/>
              <a:t>='30000';</a:t>
            </a:r>
            <a:endParaRPr lang="el-GR" sz="2400" dirty="0" smtClean="0"/>
          </a:p>
          <a:p>
            <a:pPr>
              <a:buNone/>
            </a:pPr>
            <a:endParaRPr lang="el-GR" sz="2400" b="1" dirty="0" smtClean="0"/>
          </a:p>
          <a:p>
            <a:pPr>
              <a:buNone/>
            </a:pPr>
            <a:r>
              <a:rPr lang="el-GR" sz="2400" b="1" dirty="0" smtClean="0"/>
              <a:t>Συνένωση </a:t>
            </a:r>
            <a:br>
              <a:rPr lang="el-GR" sz="2400" b="1" dirty="0" smtClean="0"/>
            </a:br>
            <a:r>
              <a:rPr lang="el-GR" sz="2400" u="sng" dirty="0" smtClean="0"/>
              <a:t>Εμφάνιση  των αγροτεμαχίων που κατέχει ο ιδιοκτήτης με ΑΦΜ 30000</a:t>
            </a:r>
            <a:endParaRPr lang="en-US" sz="2400" u="sng" dirty="0" smtClean="0"/>
          </a:p>
          <a:p>
            <a:pPr>
              <a:buNone/>
            </a:pPr>
            <a:r>
              <a:rPr lang="el-GR" sz="2400" dirty="0" smtClean="0"/>
              <a:t>	</a:t>
            </a:r>
            <a:r>
              <a:rPr lang="en-US" sz="2400" dirty="0" smtClean="0"/>
              <a:t> select </a:t>
            </a:r>
            <a:r>
              <a:rPr lang="en-US" sz="2400" dirty="0" err="1" smtClean="0"/>
              <a:t>idioktisies.code,toponymio,oikismos,poli,elaiodentra,pososto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from </a:t>
            </a:r>
            <a:r>
              <a:rPr lang="en-US" sz="2400" dirty="0" err="1" smtClean="0"/>
              <a:t>idioktisies</a:t>
            </a:r>
            <a:r>
              <a:rPr lang="en-US" sz="2400" dirty="0" smtClean="0"/>
              <a:t> join </a:t>
            </a:r>
            <a:r>
              <a:rPr lang="en-US" sz="2400" dirty="0" err="1" smtClean="0"/>
              <a:t>agroktimata</a:t>
            </a:r>
            <a:r>
              <a:rPr lang="en-US" sz="2400" dirty="0" smtClean="0"/>
              <a:t> on </a:t>
            </a:r>
            <a:r>
              <a:rPr lang="en-US" sz="2400" dirty="0" err="1" smtClean="0"/>
              <a:t>idioktisies.code</a:t>
            </a:r>
            <a:r>
              <a:rPr lang="en-US" sz="2400" dirty="0" smtClean="0"/>
              <a:t>=</a:t>
            </a:r>
            <a:r>
              <a:rPr lang="en-US" sz="2400" dirty="0" err="1" smtClean="0"/>
              <a:t>agroktimata.code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where </a:t>
            </a:r>
            <a:r>
              <a:rPr lang="en-US" sz="2400" dirty="0" err="1" smtClean="0"/>
              <a:t>afm</a:t>
            </a:r>
            <a:r>
              <a:rPr lang="en-US" sz="2400" dirty="0" smtClean="0"/>
              <a:t>='30000';</a:t>
            </a:r>
            <a:endParaRPr lang="el-GR" sz="2400" dirty="0" smtClean="0"/>
          </a:p>
          <a:p>
            <a:pPr>
              <a:buNone/>
            </a:pPr>
            <a:r>
              <a:rPr lang="el-GR" sz="2400" dirty="0" smtClean="0"/>
              <a:t>	</a:t>
            </a:r>
          </a:p>
          <a:p>
            <a:pPr>
              <a:buNone/>
            </a:pPr>
            <a:r>
              <a:rPr lang="el-GR" sz="2400" dirty="0" smtClean="0"/>
              <a:t>      </a:t>
            </a:r>
            <a:r>
              <a:rPr lang="el-GR" sz="2400" u="sng" dirty="0" smtClean="0"/>
              <a:t>Εμφάνιση  των στοιχείων  όλων  των </a:t>
            </a:r>
            <a:r>
              <a:rPr lang="en-US" sz="2400" u="sng" dirty="0" smtClean="0"/>
              <a:t> </a:t>
            </a:r>
            <a:r>
              <a:rPr lang="el-GR" sz="2400" u="sng" dirty="0" smtClean="0"/>
              <a:t>αγροκτημάτων και των κατόχων τους</a:t>
            </a:r>
            <a:br>
              <a:rPr lang="el-GR" sz="2400" u="sng" dirty="0" smtClean="0"/>
            </a:br>
            <a:r>
              <a:rPr lang="en-US" sz="2400" dirty="0" smtClean="0"/>
              <a:t> select </a:t>
            </a:r>
            <a:r>
              <a:rPr lang="en-US" sz="2400" dirty="0" err="1" smtClean="0"/>
              <a:t>idioktisies.code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n-US" sz="2400" dirty="0" err="1" smtClean="0"/>
              <a:t>toponymio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n-US" sz="2400" dirty="0" err="1" smtClean="0"/>
              <a:t>oikismos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n-US" sz="2400" dirty="0" err="1" smtClean="0"/>
              <a:t>agroktimata.poli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n-US" sz="2400" dirty="0" err="1" smtClean="0"/>
              <a:t>elaiodentra,pososto,idioktites.afm,eponymo,onoma</a:t>
            </a:r>
            <a:r>
              <a:rPr lang="el-GR" sz="2400" dirty="0" smtClean="0"/>
              <a:t> </a:t>
            </a:r>
            <a:r>
              <a:rPr lang="en-US" sz="2400" dirty="0" smtClean="0"/>
              <a:t>from (</a:t>
            </a:r>
            <a:r>
              <a:rPr lang="en-US" sz="2400" dirty="0" err="1" smtClean="0"/>
              <a:t>idioktisies</a:t>
            </a:r>
            <a:r>
              <a:rPr lang="en-US" sz="2400" dirty="0" smtClean="0"/>
              <a:t> join </a:t>
            </a:r>
            <a:r>
              <a:rPr lang="en-US" sz="2400" dirty="0" err="1" smtClean="0"/>
              <a:t>agroktimata</a:t>
            </a:r>
            <a:r>
              <a:rPr lang="en-US" sz="2400" dirty="0" smtClean="0"/>
              <a:t> on </a:t>
            </a:r>
            <a:r>
              <a:rPr lang="en-US" sz="2400" dirty="0" err="1" smtClean="0"/>
              <a:t>idioktisies.code</a:t>
            </a:r>
            <a:r>
              <a:rPr lang="en-US" sz="2400" dirty="0" smtClean="0"/>
              <a:t>=</a:t>
            </a:r>
            <a:r>
              <a:rPr lang="en-US" sz="2400" dirty="0" err="1" smtClean="0"/>
              <a:t>agroktimata.code</a:t>
            </a:r>
            <a:r>
              <a:rPr lang="en-US" sz="2400" dirty="0" smtClean="0"/>
              <a:t>)</a:t>
            </a:r>
            <a:r>
              <a:rPr lang="el-GR" sz="2400" dirty="0" smtClean="0"/>
              <a:t> </a:t>
            </a:r>
            <a:r>
              <a:rPr lang="en-US" sz="2400" dirty="0" smtClean="0"/>
              <a:t>join </a:t>
            </a:r>
            <a:r>
              <a:rPr lang="en-US" sz="2400" dirty="0" err="1" smtClean="0"/>
              <a:t>idioktites</a:t>
            </a:r>
            <a:r>
              <a:rPr lang="en-US" sz="2400" dirty="0" smtClean="0"/>
              <a:t> on idioktites.afm=idioktisies.afm;</a:t>
            </a:r>
            <a:endParaRPr lang="el-GR" sz="2400" i="1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pPr>
              <a:buNone/>
            </a:pPr>
            <a:endParaRPr lang="el-GR" sz="4800" dirty="0" smtClean="0"/>
          </a:p>
          <a:p>
            <a:pPr>
              <a:buNone/>
            </a:pPr>
            <a:endParaRPr lang="el-GR" sz="4800" b="1" dirty="0" smtClean="0"/>
          </a:p>
          <a:p>
            <a:endParaRPr lang="el-GR" b="1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i="1" dirty="0" smtClean="0"/>
              <a:t> SELECT col1, col2,… FROM </a:t>
            </a:r>
            <a:r>
              <a:rPr lang="el-GR" i="1" dirty="0" smtClean="0"/>
              <a:t>πίνακας….</a:t>
            </a:r>
            <a:br>
              <a:rPr lang="el-GR" i="1" dirty="0" smtClean="0"/>
            </a:br>
            <a:r>
              <a:rPr lang="en-US" i="1" dirty="0" smtClean="0"/>
              <a:t>group by column having </a:t>
            </a:r>
            <a:r>
              <a:rPr lang="el-GR" i="1" dirty="0" smtClean="0"/>
              <a:t>συνθήκη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 smtClean="0"/>
          </a:p>
          <a:p>
            <a:pPr>
              <a:buNone/>
            </a:pPr>
            <a:r>
              <a:rPr lang="el-GR" i="1" u="sng" dirty="0" smtClean="0"/>
              <a:t>Παρατηρήσεις</a:t>
            </a:r>
          </a:p>
          <a:p>
            <a:pPr>
              <a:buNone/>
            </a:pPr>
            <a:r>
              <a:rPr lang="el-GR" dirty="0" smtClean="0"/>
              <a:t>α</a:t>
            </a:r>
            <a:r>
              <a:rPr lang="el-GR" i="1" dirty="0" smtClean="0"/>
              <a:t>)</a:t>
            </a:r>
            <a:r>
              <a:rPr lang="en-US" b="1" i="1" dirty="0" smtClean="0"/>
              <a:t> </a:t>
            </a:r>
            <a:r>
              <a:rPr lang="el-GR" i="1" dirty="0" smtClean="0"/>
              <a:t>Η</a:t>
            </a:r>
            <a:r>
              <a:rPr lang="el-GR" b="1" i="1" dirty="0" smtClean="0"/>
              <a:t> </a:t>
            </a:r>
            <a:r>
              <a:rPr lang="el-GR" i="1" dirty="0" smtClean="0"/>
              <a:t>ομαδοποίησης αποτελεσμάτων συνήθως χρησιμοποιείται όταν στο </a:t>
            </a:r>
            <a:r>
              <a:rPr lang="en-US" i="1" dirty="0" smtClean="0"/>
              <a:t>select </a:t>
            </a:r>
            <a:r>
              <a:rPr lang="el-GR" i="1" dirty="0" smtClean="0"/>
              <a:t>υπάρχουν </a:t>
            </a:r>
            <a:r>
              <a:rPr lang="el-GR" i="1" dirty="0" err="1" smtClean="0"/>
              <a:t>συναθροιστικές</a:t>
            </a:r>
            <a:r>
              <a:rPr lang="el-GR" i="1" dirty="0" smtClean="0"/>
              <a:t> συναρτήσεις (</a:t>
            </a:r>
            <a:r>
              <a:rPr lang="en-US" i="1" dirty="0" smtClean="0"/>
              <a:t>sum</a:t>
            </a:r>
            <a:r>
              <a:rPr lang="el-GR" i="1" dirty="0" smtClean="0"/>
              <a:t>, </a:t>
            </a:r>
            <a:r>
              <a:rPr lang="en-US" i="1" dirty="0" err="1" smtClean="0"/>
              <a:t>avg</a:t>
            </a:r>
            <a:r>
              <a:rPr lang="el-GR" i="1" dirty="0" smtClean="0"/>
              <a:t>, </a:t>
            </a:r>
            <a:r>
              <a:rPr lang="en-US" i="1" dirty="0" smtClean="0"/>
              <a:t>count</a:t>
            </a:r>
            <a:r>
              <a:rPr lang="el-GR" i="1" dirty="0" smtClean="0"/>
              <a:t>, </a:t>
            </a:r>
            <a:r>
              <a:rPr lang="en-US" i="1" dirty="0" smtClean="0"/>
              <a:t>min</a:t>
            </a:r>
            <a:r>
              <a:rPr lang="el-GR" i="1" dirty="0" smtClean="0"/>
              <a:t>,</a:t>
            </a:r>
            <a:r>
              <a:rPr lang="en-US" i="1" dirty="0" smtClean="0"/>
              <a:t>max</a:t>
            </a:r>
            <a:r>
              <a:rPr lang="el-GR" i="1" dirty="0" smtClean="0"/>
              <a:t>) και υλοποιείται με την χρήση του όρου </a:t>
            </a:r>
            <a:r>
              <a:rPr lang="en-US" b="1" i="1" dirty="0" smtClean="0"/>
              <a:t>group by</a:t>
            </a:r>
            <a:r>
              <a:rPr lang="el-GR" b="1" i="1" dirty="0" smtClean="0"/>
              <a:t>.</a:t>
            </a:r>
          </a:p>
          <a:p>
            <a:pPr>
              <a:buNone/>
            </a:pPr>
            <a:r>
              <a:rPr lang="el-GR" i="1" dirty="0" smtClean="0"/>
              <a:t>Β) Η πρόταση </a:t>
            </a:r>
            <a:r>
              <a:rPr lang="en-US" b="1" i="1" dirty="0" smtClean="0"/>
              <a:t> having</a:t>
            </a:r>
            <a:r>
              <a:rPr lang="el-GR" i="1" dirty="0" smtClean="0"/>
              <a:t> χρησιμοποιείται για να εφαρμόσουμε την πράξη του περιορισμού στα αποτελέσματα  της ομαδοποίησης (</a:t>
            </a:r>
            <a:r>
              <a:rPr lang="el-GR" i="1" dirty="0" err="1" smtClean="0"/>
              <a:t>group</a:t>
            </a:r>
            <a:r>
              <a:rPr lang="el-GR" i="1" dirty="0" smtClean="0"/>
              <a:t> </a:t>
            </a:r>
            <a:r>
              <a:rPr lang="el-GR" i="1" dirty="0" err="1" smtClean="0"/>
              <a:t>by</a:t>
            </a:r>
            <a:r>
              <a:rPr lang="el-GR" i="1" dirty="0" smtClean="0"/>
              <a:t>)</a:t>
            </a:r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11892-2D1A-4127-8D5B-D85316A7A27D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7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0001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600" dirty="0" smtClean="0"/>
              <a:t>Ερωτήματα  ομαδοποίησης αποτελεσμάτων</a:t>
            </a:r>
            <a:br>
              <a:rPr lang="el-GR" sz="3600" dirty="0" smtClean="0"/>
            </a:br>
            <a:r>
              <a:rPr lang="el-GR" sz="3600" dirty="0" err="1" smtClean="0"/>
              <a:t>συναθροιστικές</a:t>
            </a:r>
            <a:r>
              <a:rPr lang="el-GR" sz="3600" dirty="0" smtClean="0"/>
              <a:t> συναρτήσεις</a:t>
            </a:r>
            <a:endParaRPr lang="el-G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i="1" dirty="0" smtClean="0"/>
              <a:t> </a:t>
            </a:r>
            <a:r>
              <a:rPr lang="el-GR" u="sng" dirty="0" smtClean="0"/>
              <a:t>Εμφάνιση  των στοιχείων  όλων των </a:t>
            </a:r>
            <a:r>
              <a:rPr lang="en-US" u="sng" dirty="0" smtClean="0"/>
              <a:t> </a:t>
            </a:r>
            <a:r>
              <a:rPr lang="el-GR" u="sng" dirty="0" smtClean="0"/>
              <a:t>ιδιοκτητών καθώς και τον συνολικό αριθμό  ελαιοδέντρων που κατέχει ο καθένας</a:t>
            </a:r>
            <a:endParaRPr lang="en-US" u="sng" dirty="0" smtClean="0"/>
          </a:p>
          <a:p>
            <a:pPr>
              <a:buNone/>
            </a:pPr>
            <a:r>
              <a:rPr lang="el-GR" i="1" dirty="0" smtClean="0"/>
              <a:t>	</a:t>
            </a:r>
            <a:r>
              <a:rPr lang="en-US" i="1" dirty="0" smtClean="0"/>
              <a:t>select </a:t>
            </a:r>
            <a:r>
              <a:rPr lang="en-US" i="1" dirty="0" err="1" smtClean="0"/>
              <a:t>idioktites.afm,adt,eponymo,onoma</a:t>
            </a:r>
            <a:r>
              <a:rPr lang="en-US" i="1" dirty="0" smtClean="0"/>
              <a:t>,</a:t>
            </a:r>
            <a:r>
              <a:rPr lang="el-GR" i="1" dirty="0" smtClean="0"/>
              <a:t/>
            </a:r>
            <a:br>
              <a:rPr lang="el-GR" i="1" dirty="0" smtClean="0"/>
            </a:br>
            <a:r>
              <a:rPr lang="en-US" i="1" dirty="0" smtClean="0"/>
              <a:t>sum(</a:t>
            </a:r>
            <a:r>
              <a:rPr lang="en-US" i="1" dirty="0" err="1" smtClean="0"/>
              <a:t>elaiodentra</a:t>
            </a:r>
            <a:r>
              <a:rPr lang="en-US" i="1" dirty="0" smtClean="0"/>
              <a:t>*</a:t>
            </a:r>
            <a:r>
              <a:rPr lang="en-US" i="1" dirty="0" err="1" smtClean="0"/>
              <a:t>pososto</a:t>
            </a:r>
            <a:r>
              <a:rPr lang="en-US" i="1" dirty="0" smtClean="0"/>
              <a:t>/100) as </a:t>
            </a:r>
            <a:r>
              <a:rPr lang="en-US" i="1" dirty="0" err="1" smtClean="0"/>
              <a:t>plithos_elaiodentron</a:t>
            </a:r>
            <a:r>
              <a:rPr lang="el-GR" i="1" dirty="0" smtClean="0"/>
              <a:t> </a:t>
            </a:r>
            <a:r>
              <a:rPr lang="en-US" i="1" dirty="0" smtClean="0"/>
              <a:t>from </a:t>
            </a:r>
            <a:r>
              <a:rPr lang="el-GR" i="1" dirty="0" smtClean="0"/>
              <a:t> </a:t>
            </a:r>
            <a:r>
              <a:rPr lang="en-US" i="1" dirty="0" smtClean="0"/>
              <a:t>(</a:t>
            </a:r>
            <a:r>
              <a:rPr lang="en-US" i="1" dirty="0" err="1" smtClean="0"/>
              <a:t>idioktisies</a:t>
            </a:r>
            <a:r>
              <a:rPr lang="en-US" i="1" dirty="0" smtClean="0"/>
              <a:t> join </a:t>
            </a:r>
            <a:r>
              <a:rPr lang="en-US" i="1" dirty="0" err="1" smtClean="0"/>
              <a:t>agroktimata</a:t>
            </a:r>
            <a:r>
              <a:rPr lang="en-US" i="1" dirty="0" smtClean="0"/>
              <a:t> on </a:t>
            </a:r>
            <a:r>
              <a:rPr lang="en-US" i="1" dirty="0" err="1" smtClean="0"/>
              <a:t>idioktisies.code</a:t>
            </a:r>
            <a:r>
              <a:rPr lang="en-US" i="1" dirty="0" smtClean="0"/>
              <a:t>=</a:t>
            </a:r>
            <a:r>
              <a:rPr lang="en-US" i="1" dirty="0" err="1" smtClean="0"/>
              <a:t>agroktimata.code</a:t>
            </a:r>
            <a:r>
              <a:rPr lang="en-US" i="1" dirty="0" smtClean="0"/>
              <a:t>) join </a:t>
            </a:r>
            <a:r>
              <a:rPr lang="en-US" i="1" dirty="0" err="1" smtClean="0"/>
              <a:t>idioktites</a:t>
            </a:r>
            <a:r>
              <a:rPr lang="en-US" i="1" dirty="0" smtClean="0"/>
              <a:t> on idioktites.afm=idioktisies.afm group by idioktites.afm;</a:t>
            </a:r>
            <a:endParaRPr lang="en-US" b="1" i="1" u="sng" dirty="0" smtClean="0"/>
          </a:p>
          <a:p>
            <a:pPr>
              <a:buNone/>
            </a:pPr>
            <a:endParaRPr lang="en-US" u="sng" dirty="0" smtClean="0"/>
          </a:p>
          <a:p>
            <a:pPr>
              <a:buNone/>
            </a:pPr>
            <a:r>
              <a:rPr lang="el-GR" u="sng" dirty="0" smtClean="0"/>
              <a:t>Εμφάνιση  των στοιχείων  όλων των </a:t>
            </a:r>
            <a:r>
              <a:rPr lang="en-US" u="sng" dirty="0" smtClean="0"/>
              <a:t> </a:t>
            </a:r>
            <a:r>
              <a:rPr lang="el-GR" u="sng" dirty="0" smtClean="0"/>
              <a:t>αγροτεμαχίων που το συνολικό ποσοστό ιδιοκτησίας των κατόχων του είναι διάφορο του 100.</a:t>
            </a:r>
            <a:br>
              <a:rPr lang="el-GR" u="sng" dirty="0" smtClean="0"/>
            </a:br>
            <a:r>
              <a:rPr lang="en-US" dirty="0" smtClean="0"/>
              <a:t> </a:t>
            </a:r>
            <a:r>
              <a:rPr lang="en-US" i="1" dirty="0" smtClean="0"/>
              <a:t>select </a:t>
            </a:r>
            <a:r>
              <a:rPr lang="en-US" i="1" dirty="0" err="1" smtClean="0"/>
              <a:t>agroktimata.code</a:t>
            </a:r>
            <a:r>
              <a:rPr lang="en-US" i="1" dirty="0" smtClean="0"/>
              <a:t>, </a:t>
            </a:r>
            <a:r>
              <a:rPr lang="en-US" i="1" dirty="0" err="1" smtClean="0"/>
              <a:t>toponymio</a:t>
            </a:r>
            <a:r>
              <a:rPr lang="en-US" i="1" dirty="0" smtClean="0"/>
              <a:t>, </a:t>
            </a:r>
            <a:r>
              <a:rPr lang="en-US" i="1" dirty="0" err="1" smtClean="0"/>
              <a:t>oikismos</a:t>
            </a:r>
            <a:r>
              <a:rPr lang="en-US" i="1" dirty="0" smtClean="0"/>
              <a:t>, </a:t>
            </a:r>
            <a:r>
              <a:rPr lang="en-US" i="1" dirty="0" err="1" smtClean="0"/>
              <a:t>agroktimata.poli</a:t>
            </a:r>
            <a:r>
              <a:rPr lang="en-US" i="1" dirty="0" smtClean="0"/>
              <a:t>, </a:t>
            </a:r>
            <a:r>
              <a:rPr lang="en-US" i="1" dirty="0" err="1" smtClean="0"/>
              <a:t>elaiodentra,sum</a:t>
            </a:r>
            <a:r>
              <a:rPr lang="en-US" i="1" dirty="0" smtClean="0"/>
              <a:t>(</a:t>
            </a:r>
            <a:r>
              <a:rPr lang="en-US" i="1" dirty="0" err="1" smtClean="0"/>
              <a:t>pososto</a:t>
            </a:r>
            <a:r>
              <a:rPr lang="en-US" i="1" dirty="0" smtClean="0"/>
              <a:t>)</a:t>
            </a:r>
            <a:r>
              <a:rPr lang="el-GR" i="1" dirty="0" smtClean="0"/>
              <a:t>  </a:t>
            </a:r>
            <a:r>
              <a:rPr lang="en-US" i="1" dirty="0" smtClean="0"/>
              <a:t>from </a:t>
            </a:r>
            <a:r>
              <a:rPr lang="en-US" i="1" dirty="0" err="1" smtClean="0"/>
              <a:t>idioktisies</a:t>
            </a:r>
            <a:r>
              <a:rPr lang="en-US" i="1" dirty="0" smtClean="0"/>
              <a:t> join </a:t>
            </a:r>
            <a:r>
              <a:rPr lang="en-US" i="1" dirty="0" err="1" smtClean="0"/>
              <a:t>agroktimata</a:t>
            </a:r>
            <a:r>
              <a:rPr lang="en-US" i="1" dirty="0" smtClean="0"/>
              <a:t> on </a:t>
            </a:r>
            <a:r>
              <a:rPr lang="en-US" i="1" dirty="0" err="1" smtClean="0"/>
              <a:t>idioktisies.code</a:t>
            </a:r>
            <a:r>
              <a:rPr lang="en-US" i="1" dirty="0" smtClean="0"/>
              <a:t>=</a:t>
            </a:r>
            <a:r>
              <a:rPr lang="en-US" i="1" dirty="0" err="1" smtClean="0"/>
              <a:t>agroktimata.code</a:t>
            </a:r>
            <a:r>
              <a:rPr lang="el-GR" i="1" dirty="0" smtClean="0"/>
              <a:t> </a:t>
            </a:r>
            <a:r>
              <a:rPr lang="en-US" i="1" dirty="0" smtClean="0"/>
              <a:t> group by </a:t>
            </a:r>
            <a:r>
              <a:rPr lang="en-US" i="1" dirty="0" err="1" smtClean="0"/>
              <a:t>agroktimata.code</a:t>
            </a:r>
            <a:r>
              <a:rPr lang="en-US" i="1" dirty="0" smtClean="0"/>
              <a:t> having sum(</a:t>
            </a:r>
            <a:r>
              <a:rPr lang="en-US" i="1" dirty="0" err="1" smtClean="0"/>
              <a:t>pososto</a:t>
            </a:r>
            <a:r>
              <a:rPr lang="en-US" i="1" dirty="0" smtClean="0"/>
              <a:t>)&lt;&gt;100;</a:t>
            </a:r>
            <a:endParaRPr lang="el-GR" i="1" dirty="0" smtClean="0"/>
          </a:p>
          <a:p>
            <a:pPr>
              <a:buNone/>
            </a:pPr>
            <a:endParaRPr lang="el-GR" dirty="0" smtClean="0"/>
          </a:p>
          <a:p>
            <a:pPr>
              <a:buNone/>
            </a:pPr>
            <a:endParaRPr lang="el-GR" dirty="0" smtClean="0"/>
          </a:p>
          <a:p>
            <a:endParaRPr lang="el-GR" dirty="0" smtClean="0"/>
          </a:p>
          <a:p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11892-2D1A-4127-8D5B-D85316A7A27D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7" name="1 - Τίτλος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1000108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sz="3600" dirty="0" smtClean="0"/>
              <a:t>Παραδείγματα  ομαδοποίησης αποτελεσμάτων</a:t>
            </a:r>
            <a:br>
              <a:rPr lang="el-GR" sz="3600" dirty="0" smtClean="0"/>
            </a:br>
            <a:endParaRPr lang="el-GR" sz="3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l-GR" dirty="0" smtClean="0"/>
              <a:t>Πράξεις  Συνόλων 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0437-28DA-450D-8D7F-6720BC239D83}" type="datetime10">
              <a:rPr lang="el-GR" smtClean="0"/>
              <a:pPr/>
              <a:t>09:01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8</a:t>
            </a:fld>
            <a:endParaRPr lang="el-GR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u="sng" dirty="0" smtClean="0"/>
              <a:t>Ένωση συνόλων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n-US" dirty="0" smtClean="0"/>
              <a:t>Select …. Union select … </a:t>
            </a:r>
            <a:endParaRPr lang="el-GR" dirty="0" smtClean="0"/>
          </a:p>
          <a:p>
            <a:pPr>
              <a:buNone/>
            </a:pPr>
            <a:r>
              <a:rPr lang="el-GR" dirty="0" smtClean="0"/>
              <a:t> </a:t>
            </a:r>
          </a:p>
          <a:p>
            <a:r>
              <a:rPr lang="el-GR" u="sng" dirty="0" smtClean="0"/>
              <a:t>Τομή συνόλων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n-US" dirty="0" smtClean="0"/>
              <a:t>Select …. intersect select … </a:t>
            </a:r>
            <a:r>
              <a:rPr lang="el-GR" dirty="0" smtClean="0"/>
              <a:t> </a:t>
            </a:r>
            <a:br>
              <a:rPr lang="el-GR" dirty="0" smtClean="0"/>
            </a:br>
            <a:endParaRPr lang="el-GR" dirty="0" smtClean="0"/>
          </a:p>
          <a:p>
            <a:r>
              <a:rPr lang="el-GR" u="sng" dirty="0" smtClean="0"/>
              <a:t>Διαφορά συνόλων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n-US" dirty="0" smtClean="0"/>
              <a:t>Select …. except select …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 smtClean="0"/>
          </a:p>
          <a:p>
            <a:pPr>
              <a:buNone/>
            </a:pPr>
            <a:r>
              <a:rPr lang="el-GR" u="sng" dirty="0" smtClean="0"/>
              <a:t>Παρατήρηση </a:t>
            </a:r>
            <a:endParaRPr lang="en-US" u="sng" dirty="0" smtClean="0"/>
          </a:p>
          <a:p>
            <a:pPr>
              <a:buNone/>
            </a:pPr>
            <a:r>
              <a:rPr lang="el-GR" dirty="0" smtClean="0"/>
              <a:t>Τα ερωτήματα που μετέχουν στις πράξεις συνόλων πρέπει να  δίνουν αποτελέσματα  με τον ίδιο αριθμό στηλών και οι στήλες που αντιστοιχούν κατά σειρά να είναι του ίδιου τύπου.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l-GR" dirty="0" smtClean="0"/>
              <a:t>Παραδείγματα με πράξεις συνόλων 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00437-28DA-450D-8D7F-6720BC239D83}" type="datetime10">
              <a:rPr lang="el-GR" smtClean="0"/>
              <a:pPr/>
              <a:t>09:30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Χατζάκης Ηλίας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l-GR" u="sng" dirty="0" smtClean="0"/>
              <a:t>Εμφάνιση  των αγροτεμαχίων που κατέχει ο ιδιοκτήτης με ΑΦΜ</a:t>
            </a:r>
            <a:br>
              <a:rPr lang="el-GR" u="sng" dirty="0" smtClean="0"/>
            </a:br>
            <a:r>
              <a:rPr lang="el-GR" u="sng" dirty="0" smtClean="0"/>
              <a:t>3000  </a:t>
            </a:r>
            <a:r>
              <a:rPr lang="el-GR" u="sng" dirty="0" smtClean="0"/>
              <a:t>καθώς και το συνολικό αριθμό των  </a:t>
            </a:r>
            <a:r>
              <a:rPr lang="el-GR" u="sng" dirty="0" err="1" smtClean="0"/>
              <a:t>Ελαιοδενδρων</a:t>
            </a:r>
            <a:r>
              <a:rPr lang="el-GR" u="sng" dirty="0" smtClean="0"/>
              <a:t> που περιέχουν.</a:t>
            </a:r>
          </a:p>
          <a:p>
            <a:pPr indent="108000">
              <a:buNone/>
            </a:pPr>
            <a:r>
              <a:rPr lang="en-US" i="1" dirty="0" smtClean="0"/>
              <a:t> select ' ' as </a:t>
            </a:r>
            <a:r>
              <a:rPr lang="en-US" i="1" dirty="0" err="1" smtClean="0"/>
              <a:t>sort,idioktisies.code,toponymio,oikismos,poli</a:t>
            </a:r>
            <a:r>
              <a:rPr lang="en-US" i="1" dirty="0" smtClean="0"/>
              <a:t>, </a:t>
            </a:r>
            <a:r>
              <a:rPr lang="en-US" i="1" dirty="0" err="1" smtClean="0"/>
              <a:t>elaiodentra</a:t>
            </a:r>
            <a:r>
              <a:rPr lang="en-US" i="1" dirty="0" smtClean="0"/>
              <a:t>*</a:t>
            </a:r>
            <a:r>
              <a:rPr lang="en-US" i="1" dirty="0" err="1" smtClean="0"/>
              <a:t>pososto</a:t>
            </a:r>
            <a:r>
              <a:rPr lang="en-US" i="1" dirty="0" smtClean="0"/>
              <a:t>/100 as </a:t>
            </a:r>
            <a:r>
              <a:rPr lang="en-US" i="1" dirty="0" err="1" smtClean="0"/>
              <a:t>elaiodentra</a:t>
            </a:r>
            <a:r>
              <a:rPr lang="en-US" i="1" smtClean="0"/>
              <a:t/>
            </a:r>
            <a:br>
              <a:rPr lang="en-US" i="1" smtClean="0"/>
            </a:br>
            <a:r>
              <a:rPr lang="en-US" i="1" smtClean="0"/>
              <a:t>    from  idioktisies</a:t>
            </a:r>
            <a:r>
              <a:rPr lang="en-US" i="1" dirty="0" smtClean="0"/>
              <a:t> </a:t>
            </a:r>
            <a:r>
              <a:rPr lang="en-US" i="1" dirty="0" smtClean="0"/>
              <a:t>join </a:t>
            </a:r>
            <a:r>
              <a:rPr lang="en-US" i="1" dirty="0" err="1" smtClean="0"/>
              <a:t>agroktimata</a:t>
            </a:r>
            <a:r>
              <a:rPr lang="en-US" i="1" dirty="0" smtClean="0"/>
              <a:t> on </a:t>
            </a:r>
            <a:r>
              <a:rPr lang="en-US" i="1" dirty="0" err="1" smtClean="0"/>
              <a:t>idioktisies.code</a:t>
            </a:r>
            <a:r>
              <a:rPr lang="en-US" i="1" dirty="0" smtClean="0"/>
              <a:t>=</a:t>
            </a:r>
            <a:r>
              <a:rPr lang="en-US" i="1" dirty="0" err="1" smtClean="0"/>
              <a:t>agroktimata.code</a:t>
            </a:r>
            <a:r>
              <a:rPr lang="en-US" i="1" dirty="0" smtClean="0"/>
              <a:t> where </a:t>
            </a:r>
            <a:r>
              <a:rPr lang="en-US" i="1" dirty="0" err="1" smtClean="0"/>
              <a:t>afm</a:t>
            </a:r>
            <a:r>
              <a:rPr lang="en-US" i="1" dirty="0" smtClean="0"/>
              <a:t>='3000'</a:t>
            </a:r>
          </a:p>
          <a:p>
            <a:pPr indent="108000">
              <a:buNone/>
            </a:pPr>
            <a:r>
              <a:rPr lang="en-US" i="1" dirty="0" smtClean="0"/>
              <a:t>UNION</a:t>
            </a:r>
          </a:p>
          <a:p>
            <a:pPr indent="108000">
              <a:buNone/>
            </a:pPr>
            <a:r>
              <a:rPr lang="en-US" i="1" dirty="0" smtClean="0"/>
              <a:t>select '</a:t>
            </a:r>
            <a:r>
              <a:rPr lang="el-GR" i="1" dirty="0" smtClean="0"/>
              <a:t>ΙΔΙΟΚΤΗΤΗΣ  ' </a:t>
            </a:r>
            <a:r>
              <a:rPr lang="en-US" i="1" dirty="0" smtClean="0"/>
              <a:t>as </a:t>
            </a:r>
            <a:r>
              <a:rPr lang="en-US" i="1" dirty="0" err="1" smtClean="0"/>
              <a:t>sort,idioktites.afm,adt,eponymo,onoma</a:t>
            </a:r>
            <a:r>
              <a:rPr lang="en-US" i="1" dirty="0" smtClean="0"/>
              <a:t>, sum(</a:t>
            </a:r>
            <a:r>
              <a:rPr lang="en-US" i="1" dirty="0" err="1" smtClean="0"/>
              <a:t>elaiodentra</a:t>
            </a:r>
            <a:r>
              <a:rPr lang="en-US" i="1" dirty="0" smtClean="0"/>
              <a:t>*</a:t>
            </a:r>
            <a:r>
              <a:rPr lang="en-US" i="1" dirty="0" err="1" smtClean="0"/>
              <a:t>pososto</a:t>
            </a:r>
            <a:r>
              <a:rPr lang="en-US" i="1" dirty="0" smtClean="0"/>
              <a:t>/100) </a:t>
            </a:r>
          </a:p>
          <a:p>
            <a:pPr indent="108000">
              <a:buNone/>
            </a:pPr>
            <a:r>
              <a:rPr lang="en-US" i="1" dirty="0" smtClean="0"/>
              <a:t> from  (</a:t>
            </a:r>
            <a:r>
              <a:rPr lang="en-US" i="1" dirty="0" err="1" smtClean="0"/>
              <a:t>idioktisies</a:t>
            </a:r>
            <a:r>
              <a:rPr lang="en-US" i="1" dirty="0" smtClean="0"/>
              <a:t> join </a:t>
            </a:r>
            <a:r>
              <a:rPr lang="en-US" i="1" dirty="0" err="1" smtClean="0"/>
              <a:t>agroktimata</a:t>
            </a:r>
            <a:r>
              <a:rPr lang="en-US" i="1" dirty="0" smtClean="0"/>
              <a:t> on </a:t>
            </a:r>
            <a:r>
              <a:rPr lang="en-US" i="1" dirty="0" err="1" smtClean="0"/>
              <a:t>idioktisies.code</a:t>
            </a:r>
            <a:r>
              <a:rPr lang="en-US" i="1" dirty="0" smtClean="0"/>
              <a:t>=</a:t>
            </a:r>
            <a:r>
              <a:rPr lang="en-US" i="1" dirty="0" err="1" smtClean="0"/>
              <a:t>agroktimata.code</a:t>
            </a:r>
            <a:r>
              <a:rPr lang="en-US" i="1" dirty="0" smtClean="0"/>
              <a:t>) </a:t>
            </a:r>
          </a:p>
          <a:p>
            <a:pPr indent="108000">
              <a:buNone/>
            </a:pPr>
            <a:r>
              <a:rPr lang="en-US" i="1" dirty="0" smtClean="0"/>
              <a:t>join </a:t>
            </a:r>
            <a:r>
              <a:rPr lang="en-US" i="1" dirty="0" err="1" smtClean="0"/>
              <a:t>idioktites</a:t>
            </a:r>
            <a:r>
              <a:rPr lang="en-US" i="1" dirty="0" smtClean="0"/>
              <a:t> on idioktites.afm=idioktisies.afm   where idioktites.afm='3000'</a:t>
            </a:r>
          </a:p>
          <a:p>
            <a:pPr indent="108000">
              <a:buNone/>
            </a:pPr>
            <a:r>
              <a:rPr lang="en-US" i="1" dirty="0" smtClean="0"/>
              <a:t>group by idioktites.afm order by </a:t>
            </a:r>
            <a:r>
              <a:rPr lang="en-US" i="1" dirty="0" smtClean="0"/>
              <a:t>sort </a:t>
            </a:r>
            <a:endParaRPr lang="en-US" i="1" dirty="0" smtClean="0"/>
          </a:p>
          <a:p>
            <a:pPr marL="0" indent="0">
              <a:buNone/>
            </a:pPr>
            <a:r>
              <a:rPr lang="el-GR" u="sng" dirty="0" smtClean="0"/>
              <a:t>Εμφάνιση  των ιδιοκτητών  που έχουν αγροκτήματα οπουδήποτε εκτός από το Ηράκλειο.</a:t>
            </a:r>
            <a:endParaRPr lang="en-US" i="1" dirty="0" smtClean="0"/>
          </a:p>
          <a:p>
            <a:pPr indent="0">
              <a:buNone/>
            </a:pPr>
            <a:r>
              <a:rPr lang="en-US" i="1" dirty="0" smtClean="0"/>
              <a:t>select </a:t>
            </a:r>
            <a:r>
              <a:rPr lang="en-US" i="1" dirty="0" err="1" smtClean="0"/>
              <a:t>idioktites.afm,adt,eponymo,onoma,tilefono</a:t>
            </a:r>
            <a:r>
              <a:rPr lang="en-US" i="1" dirty="0" smtClean="0"/>
              <a:t> </a:t>
            </a:r>
          </a:p>
          <a:p>
            <a:pPr indent="0">
              <a:buNone/>
            </a:pPr>
            <a:r>
              <a:rPr lang="en-US" i="1" dirty="0" smtClean="0"/>
              <a:t>from (</a:t>
            </a:r>
            <a:r>
              <a:rPr lang="en-US" i="1" dirty="0" err="1" smtClean="0"/>
              <a:t>idioktisies</a:t>
            </a:r>
            <a:r>
              <a:rPr lang="en-US" i="1" dirty="0" smtClean="0"/>
              <a:t> join </a:t>
            </a:r>
            <a:r>
              <a:rPr lang="en-US" i="1" dirty="0" err="1" smtClean="0"/>
              <a:t>agroktimata</a:t>
            </a:r>
            <a:r>
              <a:rPr lang="en-US" i="1" dirty="0" smtClean="0"/>
              <a:t> on </a:t>
            </a:r>
            <a:r>
              <a:rPr lang="en-US" i="1" dirty="0" err="1" smtClean="0"/>
              <a:t>idioktisies.code</a:t>
            </a:r>
            <a:r>
              <a:rPr lang="en-US" i="1" dirty="0" smtClean="0"/>
              <a:t>=</a:t>
            </a:r>
            <a:r>
              <a:rPr lang="en-US" i="1" dirty="0" err="1" smtClean="0"/>
              <a:t>agroktimata.code</a:t>
            </a:r>
            <a:r>
              <a:rPr lang="en-US" i="1" dirty="0" smtClean="0"/>
              <a:t>) join </a:t>
            </a:r>
            <a:r>
              <a:rPr lang="en-US" i="1" dirty="0" err="1" smtClean="0"/>
              <a:t>idioktites</a:t>
            </a:r>
            <a:r>
              <a:rPr lang="en-US" i="1" dirty="0" smtClean="0"/>
              <a:t> on idioktites.afm=idioktisies.afm where  </a:t>
            </a:r>
            <a:r>
              <a:rPr lang="en-US" i="1" dirty="0" err="1" smtClean="0"/>
              <a:t>agroktimata.poli</a:t>
            </a:r>
            <a:r>
              <a:rPr lang="en-US" i="1" dirty="0" smtClean="0"/>
              <a:t>&lt;&gt;'</a:t>
            </a:r>
            <a:r>
              <a:rPr lang="el-GR" i="1" dirty="0" smtClean="0"/>
              <a:t>Ηράκλειο'</a:t>
            </a:r>
          </a:p>
          <a:p>
            <a:pPr marL="0" indent="0">
              <a:buNone/>
            </a:pPr>
            <a:r>
              <a:rPr lang="en-US" i="1" dirty="0" smtClean="0"/>
              <a:t>EXCEPT</a:t>
            </a:r>
          </a:p>
          <a:p>
            <a:pPr indent="0">
              <a:buNone/>
            </a:pPr>
            <a:r>
              <a:rPr lang="en-US" i="1" dirty="0" smtClean="0"/>
              <a:t>select </a:t>
            </a:r>
            <a:r>
              <a:rPr lang="en-US" i="1" dirty="0" err="1" smtClean="0"/>
              <a:t>idioktites.afm,adt,eponymo,onoma,tilefono</a:t>
            </a:r>
            <a:r>
              <a:rPr lang="en-US" i="1" dirty="0" smtClean="0"/>
              <a:t> </a:t>
            </a:r>
          </a:p>
          <a:p>
            <a:pPr indent="0">
              <a:buNone/>
            </a:pPr>
            <a:r>
              <a:rPr lang="en-US" i="1" dirty="0" smtClean="0"/>
              <a:t>from (</a:t>
            </a:r>
            <a:r>
              <a:rPr lang="en-US" i="1" dirty="0" err="1" smtClean="0"/>
              <a:t>idioktisies</a:t>
            </a:r>
            <a:r>
              <a:rPr lang="en-US" i="1" dirty="0" smtClean="0"/>
              <a:t> join </a:t>
            </a:r>
            <a:r>
              <a:rPr lang="en-US" i="1" dirty="0" err="1" smtClean="0"/>
              <a:t>agroktimata</a:t>
            </a:r>
            <a:r>
              <a:rPr lang="en-US" i="1" dirty="0" smtClean="0"/>
              <a:t> on </a:t>
            </a:r>
            <a:r>
              <a:rPr lang="en-US" i="1" dirty="0" err="1" smtClean="0"/>
              <a:t>idioktisies.code</a:t>
            </a:r>
            <a:r>
              <a:rPr lang="en-US" i="1" dirty="0" smtClean="0"/>
              <a:t>=</a:t>
            </a:r>
            <a:r>
              <a:rPr lang="en-US" i="1" dirty="0" err="1" smtClean="0"/>
              <a:t>agroktimata.code</a:t>
            </a:r>
            <a:r>
              <a:rPr lang="en-US" i="1" dirty="0" smtClean="0"/>
              <a:t>) join </a:t>
            </a:r>
            <a:r>
              <a:rPr lang="en-US" i="1" dirty="0" err="1" smtClean="0"/>
              <a:t>idioktites</a:t>
            </a:r>
            <a:r>
              <a:rPr lang="en-US" i="1" dirty="0" smtClean="0"/>
              <a:t> on idioktites.afm=idioktisies.afm where  </a:t>
            </a:r>
            <a:r>
              <a:rPr lang="en-US" i="1" dirty="0" err="1" smtClean="0"/>
              <a:t>agroktimata.poli</a:t>
            </a:r>
            <a:r>
              <a:rPr lang="en-US" i="1" dirty="0" smtClean="0"/>
              <a:t>='</a:t>
            </a:r>
            <a:r>
              <a:rPr lang="el-GR" i="1" dirty="0" smtClean="0"/>
              <a:t>Ηράκλειο';</a:t>
            </a:r>
          </a:p>
          <a:p>
            <a:pPr indent="0">
              <a:buNone/>
            </a:pPr>
            <a:endParaRPr lang="el-GR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4532</TotalTime>
  <Words>461</Words>
  <Application>Microsoft Office PowerPoint</Application>
  <PresentationFormat>Προβολή στην οθόνη (4:3)</PresentationFormat>
  <Paragraphs>150</Paragraphs>
  <Slides>9</Slides>
  <Notes>6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Ερωτήματα  Επιλογής Δεδομένων </vt:lpstr>
      <vt:lpstr>Ερωτήματα  Επιλογής Δεδομένων  Από ένα πίνακα</vt:lpstr>
      <vt:lpstr>Παραδείγματα Επιλογής Δεδομένων</vt:lpstr>
      <vt:lpstr>Ερωτήματα  Επιλογής Δεδομένων  από πολλούς πίνακες</vt:lpstr>
      <vt:lpstr>Παραδείγματα Επιλογής Δεδομένων  από πολλούς πίνακες</vt:lpstr>
      <vt:lpstr>Ερωτήματα  ομαδοποίησης αποτελεσμάτων συναθροιστικές συναρτήσεις</vt:lpstr>
      <vt:lpstr>Παραδείγματα  ομαδοποίησης αποτελεσμάτων </vt:lpstr>
      <vt:lpstr>Πράξεις  Συνόλων </vt:lpstr>
      <vt:lpstr>Παραδείγματα με πράξεις συνόλων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Γεωγραφικά Συστήματα πληροφοριών(ΓΣΠ-GIS)</dc:title>
  <cp:lastModifiedBy>chatzakil@hotmail.com</cp:lastModifiedBy>
  <cp:revision>143</cp:revision>
  <dcterms:modified xsi:type="dcterms:W3CDTF">2015-05-06T06:31:20Z</dcterms:modified>
</cp:coreProperties>
</file>