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Default Extension="png" ContentType="image/pn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4"/>
  </p:notesMasterIdLst>
  <p:sldIdLst>
    <p:sldId id="286" r:id="rId2"/>
    <p:sldId id="297" r:id="rId3"/>
    <p:sldId id="298" r:id="rId4"/>
    <p:sldId id="296" r:id="rId5"/>
    <p:sldId id="295" r:id="rId6"/>
    <p:sldId id="290" r:id="rId7"/>
    <p:sldId id="292" r:id="rId8"/>
    <p:sldId id="289" r:id="rId9"/>
    <p:sldId id="291" r:id="rId10"/>
    <p:sldId id="294" r:id="rId11"/>
    <p:sldId id="287" r:id="rId12"/>
    <p:sldId id="293" r:id="rId13"/>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FF00"/>
  </p:clrMru>
</p:presentationPr>
</file>

<file path=ppt/tableStyles.xml><?xml version="1.0" encoding="utf-8"?>
<a:tblStyleLst xmlns:a="http://schemas.openxmlformats.org/drawingml/2006/main" def="{5C22544A-7EE6-4342-B048-85BDC9FD1C3A}">
  <a:tblStyle styleId="{5C22544A-7EE6-4342-B048-85BDC9FD1C3A}" styleName="Μεσαίο στυλ 2 - Έμφαση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21365" autoAdjust="0"/>
    <p:restoredTop sz="94660"/>
  </p:normalViewPr>
  <p:slideViewPr>
    <p:cSldViewPr>
      <p:cViewPr>
        <p:scale>
          <a:sx n="100" d="100"/>
          <a:sy n="100" d="100"/>
        </p:scale>
        <p:origin x="-186" y="-78"/>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p:cViewPr>
        <p:scale>
          <a:sx n="100" d="100"/>
          <a:sy n="100" d="100"/>
        </p:scale>
        <p:origin x="-1770" y="2124"/>
      </p:cViewPr>
      <p:guideLst>
        <p:guide orient="horz" pos="2880"/>
        <p:guide pos="2160"/>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 Θέση κεφαλίδας"/>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l-GR"/>
          </a:p>
        </p:txBody>
      </p:sp>
      <p:sp>
        <p:nvSpPr>
          <p:cNvPr id="3" name="2 - Θέση ημερομηνίας"/>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229E1BC-E057-424D-AC41-4868342DAD0F}" type="datetimeFigureOut">
              <a:rPr lang="el-GR" smtClean="0"/>
              <a:pPr/>
              <a:t>14/5/2015</a:t>
            </a:fld>
            <a:endParaRPr lang="el-GR"/>
          </a:p>
        </p:txBody>
      </p:sp>
      <p:sp>
        <p:nvSpPr>
          <p:cNvPr id="4" name="3 - Θέση εικόνας διαφάνειας"/>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l-GR"/>
          </a:p>
        </p:txBody>
      </p:sp>
      <p:sp>
        <p:nvSpPr>
          <p:cNvPr id="5" name="4 - Θέση σημειώσεων"/>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6" name="5 - Θέση υποσέλιδου"/>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l-GR"/>
          </a:p>
        </p:txBody>
      </p:sp>
      <p:sp>
        <p:nvSpPr>
          <p:cNvPr id="7" name="6 - Θέση αριθμού διαφάνειας"/>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14AF55D-B6FC-4BFC-979F-D922CA412C5F}" type="slidenum">
              <a:rPr lang="el-GR" smtClean="0"/>
              <a:pPr/>
              <a:t>‹#›</a:t>
            </a:fld>
            <a:endParaRPr lang="el-G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r>
              <a:rPr lang="el-GR" sz="1200" kern="1200" dirty="0" smtClean="0">
                <a:solidFill>
                  <a:schemeClr val="tx1"/>
                </a:solidFill>
                <a:latin typeface="+mn-lt"/>
                <a:ea typeface="+mn-ea"/>
                <a:cs typeface="+mn-cs"/>
              </a:rPr>
              <a:t>    </a:t>
            </a:r>
            <a:br>
              <a:rPr lang="el-GR" sz="1200" kern="1200" dirty="0" smtClean="0">
                <a:solidFill>
                  <a:schemeClr val="tx1"/>
                </a:solidFill>
                <a:latin typeface="+mn-lt"/>
                <a:ea typeface="+mn-ea"/>
                <a:cs typeface="+mn-cs"/>
              </a:rPr>
            </a:br>
            <a:r>
              <a:rPr lang="el-GR" sz="1200" kern="1200" dirty="0" smtClean="0">
                <a:solidFill>
                  <a:schemeClr val="tx1"/>
                </a:solidFill>
                <a:latin typeface="+mn-lt"/>
                <a:ea typeface="+mn-ea"/>
                <a:cs typeface="+mn-cs"/>
              </a:rPr>
              <a:t/>
            </a:r>
            <a:br>
              <a:rPr lang="el-GR" sz="1200" kern="1200" dirty="0" smtClean="0">
                <a:solidFill>
                  <a:schemeClr val="tx1"/>
                </a:solidFill>
                <a:latin typeface="+mn-lt"/>
                <a:ea typeface="+mn-ea"/>
                <a:cs typeface="+mn-cs"/>
              </a:rPr>
            </a:br>
            <a:r>
              <a:rPr lang="el-GR" sz="1200" kern="1200" dirty="0" smtClean="0">
                <a:solidFill>
                  <a:schemeClr val="tx1"/>
                </a:solidFill>
                <a:latin typeface="+mn-lt"/>
                <a:ea typeface="+mn-ea"/>
                <a:cs typeface="+mn-cs"/>
              </a:rPr>
              <a:t/>
            </a:r>
            <a:br>
              <a:rPr lang="el-GR" sz="1200" kern="1200" dirty="0" smtClean="0">
                <a:solidFill>
                  <a:schemeClr val="tx1"/>
                </a:solidFill>
                <a:latin typeface="+mn-lt"/>
                <a:ea typeface="+mn-ea"/>
                <a:cs typeface="+mn-cs"/>
              </a:rPr>
            </a:br>
            <a:r>
              <a:rPr lang="el-GR" sz="1200" kern="1200" dirty="0" smtClean="0">
                <a:solidFill>
                  <a:schemeClr val="tx1"/>
                </a:solidFill>
                <a:latin typeface="+mn-lt"/>
                <a:ea typeface="+mn-ea"/>
                <a:cs typeface="+mn-cs"/>
              </a:rPr>
              <a:t/>
            </a:r>
            <a:br>
              <a:rPr lang="el-GR" sz="1200" kern="1200" dirty="0" smtClean="0">
                <a:solidFill>
                  <a:schemeClr val="tx1"/>
                </a:solidFill>
                <a:latin typeface="+mn-lt"/>
                <a:ea typeface="+mn-ea"/>
                <a:cs typeface="+mn-cs"/>
              </a:rPr>
            </a:br>
            <a:r>
              <a:rPr lang="el-GR" sz="1200" kern="1200" dirty="0" smtClean="0">
                <a:solidFill>
                  <a:schemeClr val="tx1"/>
                </a:solidFill>
                <a:latin typeface="+mn-lt"/>
                <a:ea typeface="+mn-ea"/>
                <a:cs typeface="+mn-cs"/>
              </a:rPr>
              <a:t/>
            </a:r>
            <a:br>
              <a:rPr lang="el-GR" sz="1200" kern="1200" dirty="0" smtClean="0">
                <a:solidFill>
                  <a:schemeClr val="tx1"/>
                </a:solidFill>
                <a:latin typeface="+mn-lt"/>
                <a:ea typeface="+mn-ea"/>
                <a:cs typeface="+mn-cs"/>
              </a:rPr>
            </a:br>
            <a:r>
              <a:rPr lang="el-GR" sz="1200" kern="1200" dirty="0" smtClean="0">
                <a:solidFill>
                  <a:schemeClr val="tx1"/>
                </a:solidFill>
                <a:latin typeface="+mn-lt"/>
                <a:ea typeface="+mn-ea"/>
                <a:cs typeface="+mn-cs"/>
              </a:rPr>
              <a:t/>
            </a:r>
            <a:br>
              <a:rPr lang="el-GR" sz="1200" kern="1200" dirty="0" smtClean="0">
                <a:solidFill>
                  <a:schemeClr val="tx1"/>
                </a:solidFill>
                <a:latin typeface="+mn-lt"/>
                <a:ea typeface="+mn-ea"/>
                <a:cs typeface="+mn-cs"/>
              </a:rPr>
            </a:br>
            <a:r>
              <a:rPr lang="el-GR" sz="1200" kern="1200" dirty="0" smtClean="0">
                <a:solidFill>
                  <a:schemeClr val="tx1"/>
                </a:solidFill>
                <a:latin typeface="+mn-lt"/>
                <a:ea typeface="+mn-ea"/>
                <a:cs typeface="+mn-cs"/>
              </a:rPr>
              <a:t/>
            </a:r>
            <a:br>
              <a:rPr lang="el-GR" sz="1200" kern="1200" dirty="0" smtClean="0">
                <a:solidFill>
                  <a:schemeClr val="tx1"/>
                </a:solidFill>
                <a:latin typeface="+mn-lt"/>
                <a:ea typeface="+mn-ea"/>
                <a:cs typeface="+mn-cs"/>
              </a:rPr>
            </a:br>
            <a:endParaRPr lang="el-GR" sz="1200" kern="1200" dirty="0" smtClean="0">
              <a:solidFill>
                <a:schemeClr val="tx1"/>
              </a:solidFill>
              <a:latin typeface="+mn-lt"/>
              <a:ea typeface="+mn-ea"/>
              <a:cs typeface="+mn-cs"/>
            </a:endParaRPr>
          </a:p>
          <a:p>
            <a:r>
              <a:rPr lang="el-GR" dirty="0" smtClean="0"/>
              <a:t> </a:t>
            </a:r>
          </a:p>
          <a:p>
            <a:r>
              <a:rPr lang="el-GR" dirty="0" smtClean="0"/>
              <a:t> </a:t>
            </a:r>
          </a:p>
          <a:p>
            <a:r>
              <a:rPr lang="el-GR" sz="1200" kern="1200" dirty="0" smtClean="0">
                <a:solidFill>
                  <a:schemeClr val="tx1"/>
                </a:solidFill>
                <a:latin typeface="+mn-lt"/>
                <a:ea typeface="+mn-ea"/>
                <a:cs typeface="+mn-cs"/>
              </a:rPr>
              <a:t> </a:t>
            </a:r>
          </a:p>
          <a:p>
            <a:r>
              <a:rPr lang="el-GR" sz="1200" kern="1200" dirty="0" smtClean="0">
                <a:solidFill>
                  <a:schemeClr val="tx1"/>
                </a:solidFill>
                <a:latin typeface="+mn-lt"/>
                <a:ea typeface="+mn-ea"/>
                <a:cs typeface="+mn-cs"/>
              </a:rPr>
              <a:t> </a:t>
            </a:r>
          </a:p>
          <a:p>
            <a:r>
              <a:rPr lang="el-GR" sz="1200" kern="1200" dirty="0" smtClean="0">
                <a:solidFill>
                  <a:schemeClr val="tx1"/>
                </a:solidFill>
                <a:latin typeface="+mn-lt"/>
                <a:ea typeface="+mn-ea"/>
                <a:cs typeface="+mn-cs"/>
              </a:rPr>
              <a:t>   </a:t>
            </a:r>
            <a:endParaRPr lang="el-GR" dirty="0"/>
          </a:p>
        </p:txBody>
      </p:sp>
      <p:sp>
        <p:nvSpPr>
          <p:cNvPr id="4" name="3 - Θέση αριθμού διαφάνειας"/>
          <p:cNvSpPr>
            <a:spLocks noGrp="1"/>
          </p:cNvSpPr>
          <p:nvPr>
            <p:ph type="sldNum" sz="quarter" idx="10"/>
          </p:nvPr>
        </p:nvSpPr>
        <p:spPr/>
        <p:txBody>
          <a:bodyPr/>
          <a:lstStyle/>
          <a:p>
            <a:fld id="{114AF55D-B6FC-4BFC-979F-D922CA412C5F}" type="slidenum">
              <a:rPr lang="el-GR" smtClean="0"/>
              <a:pPr/>
              <a:t>1</a:t>
            </a:fld>
            <a:endParaRPr lang="el-G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dirty="0"/>
          </a:p>
        </p:txBody>
      </p:sp>
      <p:sp>
        <p:nvSpPr>
          <p:cNvPr id="4" name="3 - Θέση αριθμού διαφάνειας"/>
          <p:cNvSpPr>
            <a:spLocks noGrp="1"/>
          </p:cNvSpPr>
          <p:nvPr>
            <p:ph type="sldNum" sz="quarter" idx="10"/>
          </p:nvPr>
        </p:nvSpPr>
        <p:spPr/>
        <p:txBody>
          <a:bodyPr/>
          <a:lstStyle/>
          <a:p>
            <a:fld id="{114AF55D-B6FC-4BFC-979F-D922CA412C5F}" type="slidenum">
              <a:rPr lang="el-GR" smtClean="0"/>
              <a:pPr/>
              <a:t>10</a:t>
            </a:fld>
            <a:endParaRPr lang="el-G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a:p>
        </p:txBody>
      </p:sp>
      <p:sp>
        <p:nvSpPr>
          <p:cNvPr id="4" name="3 - Θέση αριθμού διαφάνειας"/>
          <p:cNvSpPr>
            <a:spLocks noGrp="1"/>
          </p:cNvSpPr>
          <p:nvPr>
            <p:ph type="sldNum" sz="quarter" idx="10"/>
          </p:nvPr>
        </p:nvSpPr>
        <p:spPr/>
        <p:txBody>
          <a:bodyPr/>
          <a:lstStyle/>
          <a:p>
            <a:fld id="{114AF55D-B6FC-4BFC-979F-D922CA412C5F}" type="slidenum">
              <a:rPr lang="el-GR" smtClean="0"/>
              <a:pPr/>
              <a:t>11</a:t>
            </a:fld>
            <a:endParaRPr lang="el-G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dirty="0"/>
          </a:p>
        </p:txBody>
      </p:sp>
      <p:sp>
        <p:nvSpPr>
          <p:cNvPr id="4" name="3 - Θέση αριθμού διαφάνειας"/>
          <p:cNvSpPr>
            <a:spLocks noGrp="1"/>
          </p:cNvSpPr>
          <p:nvPr>
            <p:ph type="sldNum" sz="quarter" idx="10"/>
          </p:nvPr>
        </p:nvSpPr>
        <p:spPr/>
        <p:txBody>
          <a:bodyPr/>
          <a:lstStyle/>
          <a:p>
            <a:fld id="{114AF55D-B6FC-4BFC-979F-D922CA412C5F}" type="slidenum">
              <a:rPr lang="el-GR" smtClean="0"/>
              <a:pPr/>
              <a:t>12</a:t>
            </a:fld>
            <a:endParaRPr lang="el-G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r>
              <a:rPr lang="en-US" dirty="0" err="1" smtClean="0"/>
              <a:t>GEOINFOR.pdf</a:t>
            </a:r>
            <a:r>
              <a:rPr lang="en-US" baseline="0" dirty="0" smtClean="0"/>
              <a:t> </a:t>
            </a:r>
            <a:r>
              <a:rPr lang="en-US" baseline="0" smtClean="0"/>
              <a:t>Vescoukis.pdf</a:t>
            </a:r>
            <a:endParaRPr lang="el-GR"/>
          </a:p>
        </p:txBody>
      </p:sp>
      <p:sp>
        <p:nvSpPr>
          <p:cNvPr id="4" name="3 - Θέση αριθμού διαφάνειας"/>
          <p:cNvSpPr>
            <a:spLocks noGrp="1"/>
          </p:cNvSpPr>
          <p:nvPr>
            <p:ph type="sldNum" sz="quarter" idx="10"/>
          </p:nvPr>
        </p:nvSpPr>
        <p:spPr/>
        <p:txBody>
          <a:bodyPr/>
          <a:lstStyle/>
          <a:p>
            <a:fld id="{114AF55D-B6FC-4BFC-979F-D922CA412C5F}" type="slidenum">
              <a:rPr lang="el-GR" smtClean="0"/>
              <a:pPr/>
              <a:t>2</a:t>
            </a:fld>
            <a:endParaRPr lang="el-G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4" name="3 - Θέση αριθμού διαφάνειας"/>
          <p:cNvSpPr>
            <a:spLocks noGrp="1"/>
          </p:cNvSpPr>
          <p:nvPr>
            <p:ph type="sldNum" sz="quarter" idx="10"/>
          </p:nvPr>
        </p:nvSpPr>
        <p:spPr/>
        <p:txBody>
          <a:bodyPr/>
          <a:lstStyle/>
          <a:p>
            <a:fld id="{114AF55D-B6FC-4BFC-979F-D922CA412C5F}" type="slidenum">
              <a:rPr lang="el-GR" smtClean="0"/>
              <a:pPr/>
              <a:t>3</a:t>
            </a:fld>
            <a:endParaRPr lang="el-G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a:xfrm>
            <a:off x="1143000" y="714375"/>
            <a:ext cx="4572000" cy="3429000"/>
          </a:xfrm>
        </p:spPr>
      </p:sp>
      <p:sp>
        <p:nvSpPr>
          <p:cNvPr id="3" name="2 - Θέση σημειώσεων"/>
          <p:cNvSpPr>
            <a:spLocks noGrp="1"/>
          </p:cNvSpPr>
          <p:nvPr>
            <p:ph type="body" idx="1"/>
          </p:nvPr>
        </p:nvSpPr>
        <p:spPr/>
        <p:txBody>
          <a:bodyPr>
            <a:normAutofit/>
          </a:bodyPr>
          <a:lstStyle/>
          <a:p>
            <a:r>
              <a:rPr lang="el-GR" sz="1200" kern="1200" dirty="0" smtClean="0">
                <a:solidFill>
                  <a:schemeClr val="tx1"/>
                </a:solidFill>
                <a:latin typeface="+mn-lt"/>
                <a:ea typeface="+mn-ea"/>
                <a:cs typeface="+mn-cs"/>
              </a:rPr>
              <a:t>  </a:t>
            </a:r>
            <a:br>
              <a:rPr lang="el-GR" sz="1200" kern="1200" dirty="0" smtClean="0">
                <a:solidFill>
                  <a:schemeClr val="tx1"/>
                </a:solidFill>
                <a:latin typeface="+mn-lt"/>
                <a:ea typeface="+mn-ea"/>
                <a:cs typeface="+mn-cs"/>
              </a:rPr>
            </a:br>
            <a:r>
              <a:rPr lang="el-GR" sz="1200" kern="1200" dirty="0" smtClean="0">
                <a:solidFill>
                  <a:schemeClr val="tx1"/>
                </a:solidFill>
                <a:latin typeface="+mn-lt"/>
                <a:ea typeface="+mn-ea"/>
                <a:cs typeface="+mn-cs"/>
              </a:rPr>
              <a:t/>
            </a:r>
            <a:br>
              <a:rPr lang="el-GR" sz="1200" kern="1200" dirty="0" smtClean="0">
                <a:solidFill>
                  <a:schemeClr val="tx1"/>
                </a:solidFill>
                <a:latin typeface="+mn-lt"/>
                <a:ea typeface="+mn-ea"/>
                <a:cs typeface="+mn-cs"/>
              </a:rPr>
            </a:br>
            <a:r>
              <a:rPr lang="el-GR" sz="1200" kern="1200" dirty="0" smtClean="0">
                <a:solidFill>
                  <a:schemeClr val="tx1"/>
                </a:solidFill>
                <a:latin typeface="+mn-lt"/>
                <a:ea typeface="+mn-ea"/>
                <a:cs typeface="+mn-cs"/>
              </a:rPr>
              <a:t/>
            </a:r>
            <a:br>
              <a:rPr lang="el-GR" sz="1200" kern="1200" dirty="0" smtClean="0">
                <a:solidFill>
                  <a:schemeClr val="tx1"/>
                </a:solidFill>
                <a:latin typeface="+mn-lt"/>
                <a:ea typeface="+mn-ea"/>
                <a:cs typeface="+mn-cs"/>
              </a:rPr>
            </a:br>
            <a:r>
              <a:rPr lang="el-GR" sz="1200" kern="1200" dirty="0" smtClean="0">
                <a:solidFill>
                  <a:schemeClr val="tx1"/>
                </a:solidFill>
                <a:latin typeface="+mn-lt"/>
                <a:ea typeface="+mn-ea"/>
                <a:cs typeface="+mn-cs"/>
              </a:rPr>
              <a:t/>
            </a:r>
            <a:br>
              <a:rPr lang="el-GR" sz="1200" kern="1200" dirty="0" smtClean="0">
                <a:solidFill>
                  <a:schemeClr val="tx1"/>
                </a:solidFill>
                <a:latin typeface="+mn-lt"/>
                <a:ea typeface="+mn-ea"/>
                <a:cs typeface="+mn-cs"/>
              </a:rPr>
            </a:br>
            <a:r>
              <a:rPr lang="el-GR" sz="1200" kern="1200" dirty="0" smtClean="0">
                <a:solidFill>
                  <a:schemeClr val="tx1"/>
                </a:solidFill>
                <a:latin typeface="+mn-lt"/>
                <a:ea typeface="+mn-ea"/>
                <a:cs typeface="+mn-cs"/>
              </a:rPr>
              <a:t/>
            </a:r>
            <a:br>
              <a:rPr lang="el-GR" sz="1200" kern="1200" dirty="0" smtClean="0">
                <a:solidFill>
                  <a:schemeClr val="tx1"/>
                </a:solidFill>
                <a:latin typeface="+mn-lt"/>
                <a:ea typeface="+mn-ea"/>
                <a:cs typeface="+mn-cs"/>
              </a:rPr>
            </a:br>
            <a:endParaRPr lang="el-GR" sz="1200" kern="1200" dirty="0" smtClean="0">
              <a:solidFill>
                <a:schemeClr val="tx1"/>
              </a:solidFill>
              <a:latin typeface="+mn-lt"/>
              <a:ea typeface="+mn-ea"/>
              <a:cs typeface="+mn-cs"/>
            </a:endParaRPr>
          </a:p>
          <a:p>
            <a:r>
              <a:rPr lang="el-GR" dirty="0" smtClean="0"/>
              <a:t> </a:t>
            </a:r>
          </a:p>
          <a:p>
            <a:r>
              <a:rPr lang="el-GR" dirty="0" smtClean="0"/>
              <a:t> </a:t>
            </a:r>
          </a:p>
          <a:p>
            <a:r>
              <a:rPr lang="el-GR" sz="1200" kern="1200" dirty="0" smtClean="0">
                <a:solidFill>
                  <a:schemeClr val="tx1"/>
                </a:solidFill>
                <a:latin typeface="+mn-lt"/>
                <a:ea typeface="+mn-ea"/>
                <a:cs typeface="+mn-cs"/>
              </a:rPr>
              <a:t> </a:t>
            </a:r>
          </a:p>
          <a:p>
            <a:r>
              <a:rPr lang="el-GR" sz="1200" kern="1200" dirty="0" smtClean="0">
                <a:solidFill>
                  <a:schemeClr val="tx1"/>
                </a:solidFill>
                <a:latin typeface="+mn-lt"/>
                <a:ea typeface="+mn-ea"/>
                <a:cs typeface="+mn-cs"/>
              </a:rPr>
              <a:t> </a:t>
            </a:r>
          </a:p>
          <a:p>
            <a:r>
              <a:rPr lang="el-GR" sz="1200" kern="1200" dirty="0" smtClean="0">
                <a:solidFill>
                  <a:schemeClr val="tx1"/>
                </a:solidFill>
                <a:latin typeface="+mn-lt"/>
                <a:ea typeface="+mn-ea"/>
                <a:cs typeface="+mn-cs"/>
              </a:rPr>
              <a:t>   </a:t>
            </a:r>
            <a:endParaRPr lang="el-GR" dirty="0"/>
          </a:p>
        </p:txBody>
      </p:sp>
      <p:sp>
        <p:nvSpPr>
          <p:cNvPr id="4" name="3 - Θέση αριθμού διαφάνειας"/>
          <p:cNvSpPr>
            <a:spLocks noGrp="1"/>
          </p:cNvSpPr>
          <p:nvPr>
            <p:ph type="sldNum" sz="quarter" idx="10"/>
          </p:nvPr>
        </p:nvSpPr>
        <p:spPr/>
        <p:txBody>
          <a:bodyPr/>
          <a:lstStyle/>
          <a:p>
            <a:fld id="{114AF55D-B6FC-4BFC-979F-D922CA412C5F}" type="slidenum">
              <a:rPr lang="el-GR" smtClean="0"/>
              <a:pPr/>
              <a:t>4</a:t>
            </a:fld>
            <a:endParaRPr lang="el-GR"/>
          </a:p>
        </p:txBody>
      </p:sp>
      <p:sp>
        <p:nvSpPr>
          <p:cNvPr id="7" name="6 - Ορθογώνιο"/>
          <p:cNvSpPr/>
          <p:nvPr/>
        </p:nvSpPr>
        <p:spPr>
          <a:xfrm>
            <a:off x="428604" y="4429123"/>
            <a:ext cx="6143668" cy="3693319"/>
          </a:xfrm>
          <a:prstGeom prst="rect">
            <a:avLst/>
          </a:prstGeom>
        </p:spPr>
        <p:txBody>
          <a:bodyPr wrap="square">
            <a:spAutoFit/>
          </a:bodyPr>
          <a:lstStyle/>
          <a:p>
            <a:r>
              <a:rPr lang="el-GR" i="1" dirty="0" smtClean="0"/>
              <a:t>Η μέση στάθμη της θάλασσας είναι η μέση στάθμη </a:t>
            </a:r>
            <a:r>
              <a:rPr lang="el-GR" dirty="0" smtClean="0"/>
              <a:t>των ωκεανών, μη λαμβάνοντας υπόψη την επίδραση των παλιρροιών, των ρευμάτων, των πλανητικών επιδράσεων και ακόμα των μετεωρολογικών φαινομένων ( μεταβολής της πυκνότητας, του κυματισμού κ.ά.) και προεκτείνεται νοητά σε όλες τις ηπειρωτικές περιοχές της Γης.</a:t>
            </a:r>
            <a:r>
              <a:rPr lang="el-GR" i="1" dirty="0" smtClean="0"/>
              <a:t> </a:t>
            </a:r>
          </a:p>
          <a:p>
            <a:r>
              <a:rPr lang="el-GR" dirty="0" smtClean="0"/>
              <a:t>Η επιφάνεια του γεωειδούς είναι κάθετη στην έλξη της βαρύτητας αποτελώντας έτσι </a:t>
            </a:r>
            <a:r>
              <a:rPr lang="el-GR" dirty="0" err="1" smtClean="0"/>
              <a:t>ισοδυναμική</a:t>
            </a:r>
            <a:r>
              <a:rPr lang="el-GR" dirty="0" smtClean="0"/>
              <a:t> επιφάνεια του </a:t>
            </a:r>
            <a:r>
              <a:rPr lang="el-GR" dirty="0" err="1" smtClean="0"/>
              <a:t>βαρυτικού</a:t>
            </a:r>
            <a:r>
              <a:rPr lang="el-GR" dirty="0" smtClean="0"/>
              <a:t> πεδίου της Γης, διατηρώντας το σχήμα του ελλειψοειδούς εκ περιστροφής με μέγιστη αποχή μέχρι τα 110 μέτρα. Γενικά είναι μια ανώμαλη επιφάνεια, ομαλότερη όμως από τη ΦΓΕ(φυσική γήινη επιφάνεια).</a:t>
            </a:r>
          </a:p>
          <a:p>
            <a:pPr>
              <a:buNone/>
            </a:pPr>
            <a:endParaRPr lang="el-GR" dirty="0"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r>
              <a:rPr lang="el-GR" sz="1200" kern="1200" dirty="0" smtClean="0">
                <a:solidFill>
                  <a:schemeClr val="tx1"/>
                </a:solidFill>
                <a:latin typeface="+mn-lt"/>
                <a:ea typeface="+mn-ea"/>
                <a:cs typeface="+mn-cs"/>
              </a:rPr>
              <a:t>    </a:t>
            </a:r>
            <a:br>
              <a:rPr lang="el-GR" sz="1200" kern="1200" dirty="0" smtClean="0">
                <a:solidFill>
                  <a:schemeClr val="tx1"/>
                </a:solidFill>
                <a:latin typeface="+mn-lt"/>
                <a:ea typeface="+mn-ea"/>
                <a:cs typeface="+mn-cs"/>
              </a:rPr>
            </a:br>
            <a:r>
              <a:rPr lang="en-US" i="1" dirty="0" smtClean="0"/>
              <a:t>(</a:t>
            </a:r>
            <a:r>
              <a:rPr lang="el-GR" i="1" dirty="0" smtClean="0"/>
              <a:t>Αν δεν εμφανίζονται καθόλου τα </a:t>
            </a:r>
            <a:r>
              <a:rPr lang="en-US" i="1" dirty="0" smtClean="0"/>
              <a:t>extension </a:t>
            </a:r>
            <a:r>
              <a:rPr lang="el-GR" i="1" dirty="0" smtClean="0"/>
              <a:t> τότε επιλέγω </a:t>
            </a:r>
            <a:r>
              <a:rPr lang="en-US" b="1" i="1" dirty="0" smtClean="0"/>
              <a:t>file</a:t>
            </a:r>
            <a:r>
              <a:rPr lang="el-GR" b="1" i="1" dirty="0" smtClean="0"/>
              <a:t>\</a:t>
            </a:r>
            <a:r>
              <a:rPr lang="en-US" b="1" i="1" dirty="0" smtClean="0"/>
              <a:t>option</a:t>
            </a:r>
            <a:r>
              <a:rPr lang="el-GR" b="1" i="1" dirty="0" smtClean="0"/>
              <a:t>\</a:t>
            </a:r>
            <a:r>
              <a:rPr lang="en-US" b="1" i="1" dirty="0" smtClean="0"/>
              <a:t>browser</a:t>
            </a:r>
            <a:r>
              <a:rPr lang="el-GR" b="1" i="1" dirty="0" smtClean="0"/>
              <a:t>\</a:t>
            </a:r>
            <a:r>
              <a:rPr lang="en-US" b="1" i="1" dirty="0" smtClean="0"/>
              <a:t>display </a:t>
            </a:r>
            <a:r>
              <a:rPr lang="el-GR" i="1" dirty="0" smtClean="0"/>
              <a:t>και τσεκάρω τα </a:t>
            </a:r>
            <a:r>
              <a:rPr lang="en-US" i="1" dirty="0" smtClean="0"/>
              <a:t>extension)</a:t>
            </a:r>
            <a:endParaRPr lang="el-GR" dirty="0" smtClean="0"/>
          </a:p>
          <a:p>
            <a:r>
              <a:rPr lang="el-GR" sz="1200" kern="1200" dirty="0" smtClean="0">
                <a:solidFill>
                  <a:schemeClr val="tx1"/>
                </a:solidFill>
                <a:latin typeface="+mn-lt"/>
                <a:ea typeface="+mn-ea"/>
                <a:cs typeface="+mn-cs"/>
              </a:rPr>
              <a:t/>
            </a:r>
            <a:br>
              <a:rPr lang="el-GR" sz="1200" kern="1200" dirty="0" smtClean="0">
                <a:solidFill>
                  <a:schemeClr val="tx1"/>
                </a:solidFill>
                <a:latin typeface="+mn-lt"/>
                <a:ea typeface="+mn-ea"/>
                <a:cs typeface="+mn-cs"/>
              </a:rPr>
            </a:br>
            <a:r>
              <a:rPr lang="el-GR" sz="1200" kern="1200" dirty="0" smtClean="0">
                <a:solidFill>
                  <a:schemeClr val="tx1"/>
                </a:solidFill>
                <a:latin typeface="+mn-lt"/>
                <a:ea typeface="+mn-ea"/>
                <a:cs typeface="+mn-cs"/>
              </a:rPr>
              <a:t/>
            </a:r>
            <a:br>
              <a:rPr lang="el-GR" sz="1200" kern="1200" dirty="0" smtClean="0">
                <a:solidFill>
                  <a:schemeClr val="tx1"/>
                </a:solidFill>
                <a:latin typeface="+mn-lt"/>
                <a:ea typeface="+mn-ea"/>
                <a:cs typeface="+mn-cs"/>
              </a:rPr>
            </a:br>
            <a:r>
              <a:rPr lang="el-GR" sz="1200" kern="1200" dirty="0" smtClean="0">
                <a:solidFill>
                  <a:schemeClr val="tx1"/>
                </a:solidFill>
                <a:latin typeface="+mn-lt"/>
                <a:ea typeface="+mn-ea"/>
                <a:cs typeface="+mn-cs"/>
              </a:rPr>
              <a:t/>
            </a:r>
            <a:br>
              <a:rPr lang="el-GR" sz="1200" kern="1200" dirty="0" smtClean="0">
                <a:solidFill>
                  <a:schemeClr val="tx1"/>
                </a:solidFill>
                <a:latin typeface="+mn-lt"/>
                <a:ea typeface="+mn-ea"/>
                <a:cs typeface="+mn-cs"/>
              </a:rPr>
            </a:br>
            <a:r>
              <a:rPr lang="el-GR" sz="1200" kern="1200" dirty="0" smtClean="0">
                <a:solidFill>
                  <a:schemeClr val="tx1"/>
                </a:solidFill>
                <a:latin typeface="+mn-lt"/>
                <a:ea typeface="+mn-ea"/>
                <a:cs typeface="+mn-cs"/>
              </a:rPr>
              <a:t/>
            </a:r>
            <a:br>
              <a:rPr lang="el-GR" sz="1200" kern="1200" dirty="0" smtClean="0">
                <a:solidFill>
                  <a:schemeClr val="tx1"/>
                </a:solidFill>
                <a:latin typeface="+mn-lt"/>
                <a:ea typeface="+mn-ea"/>
                <a:cs typeface="+mn-cs"/>
              </a:rPr>
            </a:br>
            <a:r>
              <a:rPr lang="el-GR" sz="1200" kern="1200" dirty="0" smtClean="0">
                <a:solidFill>
                  <a:schemeClr val="tx1"/>
                </a:solidFill>
                <a:latin typeface="+mn-lt"/>
                <a:ea typeface="+mn-ea"/>
                <a:cs typeface="+mn-cs"/>
              </a:rPr>
              <a:t/>
            </a:r>
            <a:br>
              <a:rPr lang="el-GR" sz="1200" kern="1200" dirty="0" smtClean="0">
                <a:solidFill>
                  <a:schemeClr val="tx1"/>
                </a:solidFill>
                <a:latin typeface="+mn-lt"/>
                <a:ea typeface="+mn-ea"/>
                <a:cs typeface="+mn-cs"/>
              </a:rPr>
            </a:br>
            <a:endParaRPr lang="el-GR" sz="1200" kern="1200" dirty="0" smtClean="0">
              <a:solidFill>
                <a:schemeClr val="tx1"/>
              </a:solidFill>
              <a:latin typeface="+mn-lt"/>
              <a:ea typeface="+mn-ea"/>
              <a:cs typeface="+mn-cs"/>
            </a:endParaRPr>
          </a:p>
          <a:p>
            <a:r>
              <a:rPr lang="el-GR" dirty="0" smtClean="0"/>
              <a:t> </a:t>
            </a:r>
          </a:p>
          <a:p>
            <a:r>
              <a:rPr lang="el-GR" dirty="0" smtClean="0"/>
              <a:t> </a:t>
            </a:r>
          </a:p>
          <a:p>
            <a:r>
              <a:rPr lang="el-GR" sz="1200" kern="1200" dirty="0" smtClean="0">
                <a:solidFill>
                  <a:schemeClr val="tx1"/>
                </a:solidFill>
                <a:latin typeface="+mn-lt"/>
                <a:ea typeface="+mn-ea"/>
                <a:cs typeface="+mn-cs"/>
              </a:rPr>
              <a:t> </a:t>
            </a:r>
          </a:p>
          <a:p>
            <a:r>
              <a:rPr lang="el-GR" sz="1200" kern="1200" dirty="0" smtClean="0">
                <a:solidFill>
                  <a:schemeClr val="tx1"/>
                </a:solidFill>
                <a:latin typeface="+mn-lt"/>
                <a:ea typeface="+mn-ea"/>
                <a:cs typeface="+mn-cs"/>
              </a:rPr>
              <a:t> </a:t>
            </a:r>
          </a:p>
          <a:p>
            <a:r>
              <a:rPr lang="el-GR" sz="1200" kern="1200" dirty="0" smtClean="0">
                <a:solidFill>
                  <a:schemeClr val="tx1"/>
                </a:solidFill>
                <a:latin typeface="+mn-lt"/>
                <a:ea typeface="+mn-ea"/>
                <a:cs typeface="+mn-cs"/>
              </a:rPr>
              <a:t>   </a:t>
            </a:r>
            <a:endParaRPr lang="el-GR" dirty="0"/>
          </a:p>
        </p:txBody>
      </p:sp>
      <p:sp>
        <p:nvSpPr>
          <p:cNvPr id="4" name="3 - Θέση αριθμού διαφάνειας"/>
          <p:cNvSpPr>
            <a:spLocks noGrp="1"/>
          </p:cNvSpPr>
          <p:nvPr>
            <p:ph type="sldNum" sz="quarter" idx="10"/>
          </p:nvPr>
        </p:nvSpPr>
        <p:spPr/>
        <p:txBody>
          <a:bodyPr/>
          <a:lstStyle/>
          <a:p>
            <a:fld id="{114AF55D-B6FC-4BFC-979F-D922CA412C5F}" type="slidenum">
              <a:rPr lang="el-GR" smtClean="0"/>
              <a:pPr/>
              <a:t>5</a:t>
            </a:fld>
            <a:endParaRPr lang="el-G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a:xfrm>
            <a:off x="685800" y="4929190"/>
            <a:ext cx="5486400" cy="3529010"/>
          </a:xfrm>
        </p:spPr>
        <p:txBody>
          <a:bodyPr>
            <a:normAutofit/>
          </a:bodyPr>
          <a:lstStyle/>
          <a:p>
            <a:r>
              <a:rPr lang="el-GR" sz="1200" kern="1200" dirty="0" smtClean="0">
                <a:solidFill>
                  <a:schemeClr val="tx1"/>
                </a:solidFill>
                <a:latin typeface="+mn-lt"/>
                <a:ea typeface="+mn-ea"/>
                <a:cs typeface="+mn-cs"/>
              </a:rPr>
              <a:t>    </a:t>
            </a:r>
            <a:br>
              <a:rPr lang="el-GR" sz="1200" kern="1200" dirty="0" smtClean="0">
                <a:solidFill>
                  <a:schemeClr val="tx1"/>
                </a:solidFill>
                <a:latin typeface="+mn-lt"/>
                <a:ea typeface="+mn-ea"/>
                <a:cs typeface="+mn-cs"/>
              </a:rPr>
            </a:br>
            <a:r>
              <a:rPr lang="el-GR" sz="1200" kern="1200" dirty="0" smtClean="0">
                <a:solidFill>
                  <a:schemeClr val="tx1"/>
                </a:solidFill>
                <a:latin typeface="+mn-lt"/>
                <a:ea typeface="+mn-ea"/>
                <a:cs typeface="+mn-cs"/>
              </a:rPr>
              <a:t/>
            </a:r>
            <a:br>
              <a:rPr lang="el-GR" sz="1200" kern="1200" dirty="0" smtClean="0">
                <a:solidFill>
                  <a:schemeClr val="tx1"/>
                </a:solidFill>
                <a:latin typeface="+mn-lt"/>
                <a:ea typeface="+mn-ea"/>
                <a:cs typeface="+mn-cs"/>
              </a:rPr>
            </a:br>
            <a:r>
              <a:rPr lang="el-GR" sz="1200" kern="1200" dirty="0" smtClean="0">
                <a:solidFill>
                  <a:schemeClr val="tx1"/>
                </a:solidFill>
                <a:latin typeface="+mn-lt"/>
                <a:ea typeface="+mn-ea"/>
                <a:cs typeface="+mn-cs"/>
              </a:rPr>
              <a:t/>
            </a:r>
            <a:br>
              <a:rPr lang="el-GR" sz="1200" kern="1200" dirty="0" smtClean="0">
                <a:solidFill>
                  <a:schemeClr val="tx1"/>
                </a:solidFill>
                <a:latin typeface="+mn-lt"/>
                <a:ea typeface="+mn-ea"/>
                <a:cs typeface="+mn-cs"/>
              </a:rPr>
            </a:br>
            <a:r>
              <a:rPr lang="el-GR" sz="1200" kern="1200" dirty="0" smtClean="0">
                <a:solidFill>
                  <a:schemeClr val="tx1"/>
                </a:solidFill>
                <a:latin typeface="+mn-lt"/>
                <a:ea typeface="+mn-ea"/>
                <a:cs typeface="+mn-cs"/>
              </a:rPr>
              <a:t/>
            </a:r>
            <a:br>
              <a:rPr lang="el-GR" sz="1200" kern="1200" dirty="0" smtClean="0">
                <a:solidFill>
                  <a:schemeClr val="tx1"/>
                </a:solidFill>
                <a:latin typeface="+mn-lt"/>
                <a:ea typeface="+mn-ea"/>
                <a:cs typeface="+mn-cs"/>
              </a:rPr>
            </a:br>
            <a:r>
              <a:rPr lang="el-GR" sz="1200" kern="1200" dirty="0" smtClean="0">
                <a:solidFill>
                  <a:schemeClr val="tx1"/>
                </a:solidFill>
                <a:latin typeface="+mn-lt"/>
                <a:ea typeface="+mn-ea"/>
                <a:cs typeface="+mn-cs"/>
              </a:rPr>
              <a:t/>
            </a:r>
            <a:br>
              <a:rPr lang="el-GR" sz="1200" kern="1200" dirty="0" smtClean="0">
                <a:solidFill>
                  <a:schemeClr val="tx1"/>
                </a:solidFill>
                <a:latin typeface="+mn-lt"/>
                <a:ea typeface="+mn-ea"/>
                <a:cs typeface="+mn-cs"/>
              </a:rPr>
            </a:br>
            <a:r>
              <a:rPr lang="el-GR" sz="1200" kern="1200" dirty="0" smtClean="0">
                <a:solidFill>
                  <a:schemeClr val="tx1"/>
                </a:solidFill>
                <a:latin typeface="+mn-lt"/>
                <a:ea typeface="+mn-ea"/>
                <a:cs typeface="+mn-cs"/>
              </a:rPr>
              <a:t/>
            </a:r>
            <a:br>
              <a:rPr lang="el-GR" sz="1200" kern="1200" dirty="0" smtClean="0">
                <a:solidFill>
                  <a:schemeClr val="tx1"/>
                </a:solidFill>
                <a:latin typeface="+mn-lt"/>
                <a:ea typeface="+mn-ea"/>
                <a:cs typeface="+mn-cs"/>
              </a:rPr>
            </a:br>
            <a:r>
              <a:rPr lang="el-GR" sz="1200" kern="1200" dirty="0" smtClean="0">
                <a:solidFill>
                  <a:schemeClr val="tx1"/>
                </a:solidFill>
                <a:latin typeface="+mn-lt"/>
                <a:ea typeface="+mn-ea"/>
                <a:cs typeface="+mn-cs"/>
              </a:rPr>
              <a:t/>
            </a:r>
            <a:br>
              <a:rPr lang="el-GR" sz="1200" kern="1200" dirty="0" smtClean="0">
                <a:solidFill>
                  <a:schemeClr val="tx1"/>
                </a:solidFill>
                <a:latin typeface="+mn-lt"/>
                <a:ea typeface="+mn-ea"/>
                <a:cs typeface="+mn-cs"/>
              </a:rPr>
            </a:br>
            <a:endParaRPr lang="el-GR" sz="1200" kern="1200" dirty="0" smtClean="0">
              <a:solidFill>
                <a:schemeClr val="tx1"/>
              </a:solidFill>
              <a:latin typeface="+mn-lt"/>
              <a:ea typeface="+mn-ea"/>
              <a:cs typeface="+mn-cs"/>
            </a:endParaRPr>
          </a:p>
          <a:p>
            <a:r>
              <a:rPr lang="el-GR" dirty="0" smtClean="0"/>
              <a:t> </a:t>
            </a:r>
          </a:p>
          <a:p>
            <a:r>
              <a:rPr lang="el-GR" dirty="0" smtClean="0"/>
              <a:t> </a:t>
            </a:r>
          </a:p>
          <a:p>
            <a:r>
              <a:rPr lang="el-GR" sz="1200" kern="1200" dirty="0" smtClean="0">
                <a:solidFill>
                  <a:schemeClr val="tx1"/>
                </a:solidFill>
                <a:latin typeface="+mn-lt"/>
                <a:ea typeface="+mn-ea"/>
                <a:cs typeface="+mn-cs"/>
              </a:rPr>
              <a:t> </a:t>
            </a:r>
          </a:p>
          <a:p>
            <a:r>
              <a:rPr lang="el-GR" sz="1200" kern="1200" dirty="0" smtClean="0">
                <a:solidFill>
                  <a:schemeClr val="tx1"/>
                </a:solidFill>
                <a:latin typeface="+mn-lt"/>
                <a:ea typeface="+mn-ea"/>
                <a:cs typeface="+mn-cs"/>
              </a:rPr>
              <a:t> </a:t>
            </a:r>
          </a:p>
          <a:p>
            <a:r>
              <a:rPr lang="el-GR" sz="1200" kern="1200" dirty="0" smtClean="0">
                <a:solidFill>
                  <a:schemeClr val="tx1"/>
                </a:solidFill>
                <a:latin typeface="+mn-lt"/>
                <a:ea typeface="+mn-ea"/>
                <a:cs typeface="+mn-cs"/>
              </a:rPr>
              <a:t>   </a:t>
            </a:r>
            <a:endParaRPr lang="el-GR" dirty="0"/>
          </a:p>
        </p:txBody>
      </p:sp>
      <p:sp>
        <p:nvSpPr>
          <p:cNvPr id="4" name="3 - Θέση αριθμού διαφάνειας"/>
          <p:cNvSpPr>
            <a:spLocks noGrp="1"/>
          </p:cNvSpPr>
          <p:nvPr>
            <p:ph type="sldNum" sz="quarter" idx="10"/>
          </p:nvPr>
        </p:nvSpPr>
        <p:spPr/>
        <p:txBody>
          <a:bodyPr/>
          <a:lstStyle/>
          <a:p>
            <a:fld id="{114AF55D-B6FC-4BFC-979F-D922CA412C5F}" type="slidenum">
              <a:rPr lang="el-GR" smtClean="0"/>
              <a:pPr/>
              <a:t>6</a:t>
            </a:fld>
            <a:endParaRPr lang="el-GR"/>
          </a:p>
        </p:txBody>
      </p:sp>
      <p:pic>
        <p:nvPicPr>
          <p:cNvPr id="5" name="Picture 2"/>
          <p:cNvPicPr>
            <a:picLocks noChangeAspect="1" noChangeArrowheads="1"/>
          </p:cNvPicPr>
          <p:nvPr/>
        </p:nvPicPr>
        <p:blipFill>
          <a:blip r:embed="rId3"/>
          <a:srcRect/>
          <a:stretch>
            <a:fillRect/>
          </a:stretch>
        </p:blipFill>
        <p:spPr bwMode="auto">
          <a:xfrm>
            <a:off x="857232" y="5214942"/>
            <a:ext cx="5000660" cy="3571900"/>
          </a:xfrm>
          <a:prstGeom prst="rect">
            <a:avLst/>
          </a:prstGeom>
          <a:noFill/>
          <a:ln w="9525">
            <a:noFill/>
            <a:miter lim="800000"/>
            <a:headEnd/>
            <a:tailEnd/>
          </a:ln>
          <a:effectLst/>
        </p:spPr>
      </p:pic>
      <p:sp>
        <p:nvSpPr>
          <p:cNvPr id="6" name="5 - Ορθογώνιο"/>
          <p:cNvSpPr/>
          <p:nvPr/>
        </p:nvSpPr>
        <p:spPr>
          <a:xfrm>
            <a:off x="142852" y="4500562"/>
            <a:ext cx="6500858" cy="338554"/>
          </a:xfrm>
          <a:prstGeom prst="rect">
            <a:avLst/>
          </a:prstGeom>
        </p:spPr>
        <p:txBody>
          <a:bodyPr wrap="square">
            <a:spAutoFit/>
          </a:bodyPr>
          <a:lstStyle/>
          <a:p>
            <a:r>
              <a:rPr lang="el-GR" sz="1600" dirty="0" smtClean="0"/>
              <a:t>Ιεραρχία γεωμετρικών κλάσεων σύμφωνη με OGC(</a:t>
            </a:r>
            <a:r>
              <a:rPr lang="en-US" sz="1600" dirty="0" smtClean="0"/>
              <a:t>Open GIS Consortium)  </a:t>
            </a:r>
            <a:endParaRPr lang="el-GR" sz="1600"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dirty="0"/>
          </a:p>
        </p:txBody>
      </p:sp>
      <p:sp>
        <p:nvSpPr>
          <p:cNvPr id="4" name="3 - Θέση αριθμού διαφάνειας"/>
          <p:cNvSpPr>
            <a:spLocks noGrp="1"/>
          </p:cNvSpPr>
          <p:nvPr>
            <p:ph type="sldNum" sz="quarter" idx="10"/>
          </p:nvPr>
        </p:nvSpPr>
        <p:spPr/>
        <p:txBody>
          <a:bodyPr/>
          <a:lstStyle/>
          <a:p>
            <a:fld id="{114AF55D-B6FC-4BFC-979F-D922CA412C5F}" type="slidenum">
              <a:rPr lang="el-GR" smtClean="0"/>
              <a:pPr/>
              <a:t>7</a:t>
            </a:fld>
            <a:endParaRPr lang="el-G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pPr>
              <a:buNone/>
            </a:pPr>
            <a:r>
              <a:rPr lang="el-GR" sz="1200" kern="1200" dirty="0" smtClean="0">
                <a:solidFill>
                  <a:schemeClr val="tx1"/>
                </a:solidFill>
                <a:latin typeface="+mn-lt"/>
                <a:ea typeface="+mn-ea"/>
                <a:cs typeface="+mn-cs"/>
              </a:rPr>
              <a:t>   </a:t>
            </a:r>
            <a:br>
              <a:rPr lang="el-GR" sz="1200" kern="1200" dirty="0" smtClean="0">
                <a:solidFill>
                  <a:schemeClr val="tx1"/>
                </a:solidFill>
                <a:latin typeface="+mn-lt"/>
                <a:ea typeface="+mn-ea"/>
                <a:cs typeface="+mn-cs"/>
              </a:rPr>
            </a:br>
            <a:r>
              <a:rPr lang="el-GR" sz="1200" kern="1200" dirty="0" smtClean="0">
                <a:solidFill>
                  <a:schemeClr val="tx1"/>
                </a:solidFill>
                <a:latin typeface="+mn-lt"/>
                <a:ea typeface="+mn-ea"/>
                <a:cs typeface="+mn-cs"/>
              </a:rPr>
              <a:t/>
            </a:r>
            <a:br>
              <a:rPr lang="el-GR" sz="1200" kern="1200" dirty="0" smtClean="0">
                <a:solidFill>
                  <a:schemeClr val="tx1"/>
                </a:solidFill>
                <a:latin typeface="+mn-lt"/>
                <a:ea typeface="+mn-ea"/>
                <a:cs typeface="+mn-cs"/>
              </a:rPr>
            </a:br>
            <a:r>
              <a:rPr lang="el-GR" sz="1200" kern="1200" dirty="0" smtClean="0">
                <a:solidFill>
                  <a:schemeClr val="tx1"/>
                </a:solidFill>
                <a:latin typeface="+mn-lt"/>
                <a:ea typeface="+mn-ea"/>
                <a:cs typeface="+mn-cs"/>
              </a:rPr>
              <a:t/>
            </a:r>
            <a:br>
              <a:rPr lang="el-GR" sz="1200" kern="1200" dirty="0" smtClean="0">
                <a:solidFill>
                  <a:schemeClr val="tx1"/>
                </a:solidFill>
                <a:latin typeface="+mn-lt"/>
                <a:ea typeface="+mn-ea"/>
                <a:cs typeface="+mn-cs"/>
              </a:rPr>
            </a:br>
            <a:r>
              <a:rPr lang="el-GR" sz="1200" kern="1200" dirty="0" smtClean="0">
                <a:solidFill>
                  <a:schemeClr val="tx1"/>
                </a:solidFill>
                <a:latin typeface="+mn-lt"/>
                <a:ea typeface="+mn-ea"/>
                <a:cs typeface="+mn-cs"/>
              </a:rPr>
              <a:t/>
            </a:r>
            <a:br>
              <a:rPr lang="el-GR" sz="1200" kern="1200" dirty="0" smtClean="0">
                <a:solidFill>
                  <a:schemeClr val="tx1"/>
                </a:solidFill>
                <a:latin typeface="+mn-lt"/>
                <a:ea typeface="+mn-ea"/>
                <a:cs typeface="+mn-cs"/>
              </a:rPr>
            </a:br>
            <a:r>
              <a:rPr lang="el-GR" sz="1200" kern="1200" dirty="0" smtClean="0">
                <a:solidFill>
                  <a:schemeClr val="tx1"/>
                </a:solidFill>
                <a:latin typeface="+mn-lt"/>
                <a:ea typeface="+mn-ea"/>
                <a:cs typeface="+mn-cs"/>
              </a:rPr>
              <a:t/>
            </a:r>
            <a:br>
              <a:rPr lang="el-GR" sz="1200" kern="1200" dirty="0" smtClean="0">
                <a:solidFill>
                  <a:schemeClr val="tx1"/>
                </a:solidFill>
                <a:latin typeface="+mn-lt"/>
                <a:ea typeface="+mn-ea"/>
                <a:cs typeface="+mn-cs"/>
              </a:rPr>
            </a:br>
            <a:r>
              <a:rPr lang="el-GR" sz="1200" kern="1200" dirty="0" smtClean="0">
                <a:solidFill>
                  <a:schemeClr val="tx1"/>
                </a:solidFill>
                <a:latin typeface="+mn-lt"/>
                <a:ea typeface="+mn-ea"/>
                <a:cs typeface="+mn-cs"/>
              </a:rPr>
              <a:t/>
            </a:r>
            <a:br>
              <a:rPr lang="el-GR" sz="1200" kern="1200" dirty="0" smtClean="0">
                <a:solidFill>
                  <a:schemeClr val="tx1"/>
                </a:solidFill>
                <a:latin typeface="+mn-lt"/>
                <a:ea typeface="+mn-ea"/>
                <a:cs typeface="+mn-cs"/>
              </a:rPr>
            </a:br>
            <a:r>
              <a:rPr lang="el-GR" sz="1200" kern="1200" dirty="0" smtClean="0">
                <a:solidFill>
                  <a:schemeClr val="tx1"/>
                </a:solidFill>
                <a:latin typeface="+mn-lt"/>
                <a:ea typeface="+mn-ea"/>
                <a:cs typeface="+mn-cs"/>
              </a:rPr>
              <a:t/>
            </a:r>
            <a:br>
              <a:rPr lang="el-GR" sz="1200" kern="1200" dirty="0" smtClean="0">
                <a:solidFill>
                  <a:schemeClr val="tx1"/>
                </a:solidFill>
                <a:latin typeface="+mn-lt"/>
                <a:ea typeface="+mn-ea"/>
                <a:cs typeface="+mn-cs"/>
              </a:rPr>
            </a:br>
            <a:endParaRPr lang="el-GR" sz="1200" kern="1200" dirty="0" smtClean="0">
              <a:solidFill>
                <a:schemeClr val="tx1"/>
              </a:solidFill>
              <a:latin typeface="+mn-lt"/>
              <a:ea typeface="+mn-ea"/>
              <a:cs typeface="+mn-cs"/>
            </a:endParaRPr>
          </a:p>
          <a:p>
            <a:r>
              <a:rPr lang="el-GR" dirty="0" smtClean="0"/>
              <a:t> </a:t>
            </a:r>
          </a:p>
          <a:p>
            <a:r>
              <a:rPr lang="el-GR" dirty="0" smtClean="0"/>
              <a:t> </a:t>
            </a:r>
          </a:p>
          <a:p>
            <a:r>
              <a:rPr lang="el-GR" sz="1200" kern="1200" dirty="0" smtClean="0">
                <a:solidFill>
                  <a:schemeClr val="tx1"/>
                </a:solidFill>
                <a:latin typeface="+mn-lt"/>
                <a:ea typeface="+mn-ea"/>
                <a:cs typeface="+mn-cs"/>
              </a:rPr>
              <a:t> </a:t>
            </a:r>
          </a:p>
          <a:p>
            <a:r>
              <a:rPr lang="el-GR" sz="1200" kern="1200" dirty="0" smtClean="0">
                <a:solidFill>
                  <a:schemeClr val="tx1"/>
                </a:solidFill>
                <a:latin typeface="+mn-lt"/>
                <a:ea typeface="+mn-ea"/>
                <a:cs typeface="+mn-cs"/>
              </a:rPr>
              <a:t> </a:t>
            </a:r>
          </a:p>
          <a:p>
            <a:r>
              <a:rPr lang="el-GR" sz="1200" kern="1200" dirty="0" smtClean="0">
                <a:solidFill>
                  <a:schemeClr val="tx1"/>
                </a:solidFill>
                <a:latin typeface="+mn-lt"/>
                <a:ea typeface="+mn-ea"/>
                <a:cs typeface="+mn-cs"/>
              </a:rPr>
              <a:t>   </a:t>
            </a:r>
            <a:endParaRPr lang="el-GR" dirty="0"/>
          </a:p>
        </p:txBody>
      </p:sp>
      <p:sp>
        <p:nvSpPr>
          <p:cNvPr id="4" name="3 - Θέση αριθμού διαφάνειας"/>
          <p:cNvSpPr>
            <a:spLocks noGrp="1"/>
          </p:cNvSpPr>
          <p:nvPr>
            <p:ph type="sldNum" sz="quarter" idx="10"/>
          </p:nvPr>
        </p:nvSpPr>
        <p:spPr/>
        <p:txBody>
          <a:bodyPr/>
          <a:lstStyle/>
          <a:p>
            <a:fld id="{114AF55D-B6FC-4BFC-979F-D922CA412C5F}" type="slidenum">
              <a:rPr lang="el-GR" smtClean="0"/>
              <a:pPr/>
              <a:t>8</a:t>
            </a:fld>
            <a:endParaRPr lang="el-G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pPr marL="180975" indent="-180975"/>
            <a:r>
              <a:rPr lang="el-GR" sz="1200" kern="1200" dirty="0" smtClean="0">
                <a:solidFill>
                  <a:schemeClr val="tx1"/>
                </a:solidFill>
                <a:latin typeface="+mn-lt"/>
                <a:ea typeface="+mn-ea"/>
                <a:cs typeface="+mn-cs"/>
              </a:rPr>
              <a:t> </a:t>
            </a:r>
            <a:r>
              <a:rPr lang="en-US" dirty="0" smtClean="0"/>
              <a:t>http://www.dblab.upatras.gr/download/courses/db2/Slides/1_IndexingHashingI.pdf</a:t>
            </a:r>
            <a:endParaRPr lang="en-US" sz="1200" kern="1200" dirty="0" smtClean="0">
              <a:solidFill>
                <a:schemeClr val="tx1"/>
              </a:solidFill>
              <a:latin typeface="+mn-lt"/>
              <a:ea typeface="+mn-ea"/>
              <a:cs typeface="+mn-cs"/>
            </a:endParaRPr>
          </a:p>
          <a:p>
            <a:pPr marL="180975" indent="-180975"/>
            <a:r>
              <a:rPr lang="el-GR" dirty="0" smtClean="0"/>
              <a:t>Βασικά είδη  ευρετηρίων:</a:t>
            </a:r>
            <a:br>
              <a:rPr lang="el-GR" dirty="0" smtClean="0"/>
            </a:br>
            <a:r>
              <a:rPr lang="el-GR" u="sng" dirty="0" smtClean="0"/>
              <a:t>Ταξινομημένα ευρετήρια(</a:t>
            </a:r>
            <a:r>
              <a:rPr lang="en-US" u="sng" dirty="0" smtClean="0"/>
              <a:t>Ordered indices): </a:t>
            </a:r>
          </a:p>
          <a:p>
            <a:pPr marL="361950"/>
            <a:r>
              <a:rPr lang="el-GR" i="1" dirty="0" smtClean="0"/>
              <a:t>Οι εγγραφές του κλειδιού αναζήτησης αποθηκεύονται </a:t>
            </a:r>
            <a:r>
              <a:rPr lang="el-GR" i="1" dirty="0" err="1" smtClean="0"/>
              <a:t>ταξινομημένα</a:t>
            </a:r>
            <a:r>
              <a:rPr lang="el-GR" dirty="0" err="1" smtClean="0"/>
              <a:t></a:t>
            </a:r>
            <a:endParaRPr lang="el-GR" dirty="0" smtClean="0"/>
          </a:p>
          <a:p>
            <a:pPr marL="180975"/>
            <a:r>
              <a:rPr lang="el-GR" u="sng" dirty="0" smtClean="0"/>
              <a:t>Ευρετήρια Κατακερματισμού(</a:t>
            </a:r>
            <a:r>
              <a:rPr lang="en-US" u="sng" dirty="0" smtClean="0"/>
              <a:t>Hash indices):</a:t>
            </a:r>
          </a:p>
          <a:p>
            <a:pPr marL="361950"/>
            <a:r>
              <a:rPr lang="el-GR" dirty="0" smtClean="0"/>
              <a:t>Οι εγγραφές των κλειδιών αναζήτησης διανέμονται ομοιόμορφα σε «κάδους» (</a:t>
            </a:r>
            <a:r>
              <a:rPr lang="en-US" dirty="0" smtClean="0"/>
              <a:t>buckets)</a:t>
            </a:r>
            <a:r>
              <a:rPr lang="el-GR" dirty="0" smtClean="0"/>
              <a:t> με χρήση κάποιας συνάρτησης κατακερματισμού.</a:t>
            </a:r>
            <a:endParaRPr lang="en-US" dirty="0" smtClean="0"/>
          </a:p>
          <a:p>
            <a:pPr marL="361950" indent="-180975">
              <a:tabLst>
                <a:tab pos="180975" algn="l"/>
              </a:tabLst>
            </a:pPr>
            <a:r>
              <a:rPr lang="en-US" u="sng" dirty="0" smtClean="0"/>
              <a:t>B trees</a:t>
            </a:r>
            <a:endParaRPr lang="el-GR" u="sng" dirty="0" smtClean="0"/>
          </a:p>
          <a:p>
            <a:r>
              <a:rPr lang="el-GR" sz="1200" kern="1200" dirty="0" smtClean="0">
                <a:solidFill>
                  <a:schemeClr val="tx1"/>
                </a:solidFill>
                <a:latin typeface="+mn-lt"/>
                <a:ea typeface="+mn-ea"/>
                <a:cs typeface="+mn-cs"/>
              </a:rPr>
              <a:t>   </a:t>
            </a:r>
            <a:br>
              <a:rPr lang="el-GR" sz="1200" kern="1200" dirty="0" smtClean="0">
                <a:solidFill>
                  <a:schemeClr val="tx1"/>
                </a:solidFill>
                <a:latin typeface="+mn-lt"/>
                <a:ea typeface="+mn-ea"/>
                <a:cs typeface="+mn-cs"/>
              </a:rPr>
            </a:br>
            <a:r>
              <a:rPr lang="el-GR" sz="1200" kern="1200" dirty="0" smtClean="0">
                <a:solidFill>
                  <a:schemeClr val="tx1"/>
                </a:solidFill>
                <a:latin typeface="+mn-lt"/>
                <a:ea typeface="+mn-ea"/>
                <a:cs typeface="+mn-cs"/>
              </a:rPr>
              <a:t/>
            </a:r>
            <a:br>
              <a:rPr lang="el-GR" sz="1200" kern="1200" dirty="0" smtClean="0">
                <a:solidFill>
                  <a:schemeClr val="tx1"/>
                </a:solidFill>
                <a:latin typeface="+mn-lt"/>
                <a:ea typeface="+mn-ea"/>
                <a:cs typeface="+mn-cs"/>
              </a:rPr>
            </a:br>
            <a:r>
              <a:rPr lang="el-GR" sz="1200" kern="1200" dirty="0" smtClean="0">
                <a:solidFill>
                  <a:schemeClr val="tx1"/>
                </a:solidFill>
                <a:latin typeface="+mn-lt"/>
                <a:ea typeface="+mn-ea"/>
                <a:cs typeface="+mn-cs"/>
              </a:rPr>
              <a:t/>
            </a:r>
            <a:br>
              <a:rPr lang="el-GR" sz="1200" kern="1200" dirty="0" smtClean="0">
                <a:solidFill>
                  <a:schemeClr val="tx1"/>
                </a:solidFill>
                <a:latin typeface="+mn-lt"/>
                <a:ea typeface="+mn-ea"/>
                <a:cs typeface="+mn-cs"/>
              </a:rPr>
            </a:br>
            <a:r>
              <a:rPr lang="el-GR" sz="1200" kern="1200" dirty="0" smtClean="0">
                <a:solidFill>
                  <a:schemeClr val="tx1"/>
                </a:solidFill>
                <a:latin typeface="+mn-lt"/>
                <a:ea typeface="+mn-ea"/>
                <a:cs typeface="+mn-cs"/>
              </a:rPr>
              <a:t/>
            </a:r>
            <a:br>
              <a:rPr lang="el-GR" sz="1200" kern="1200" dirty="0" smtClean="0">
                <a:solidFill>
                  <a:schemeClr val="tx1"/>
                </a:solidFill>
                <a:latin typeface="+mn-lt"/>
                <a:ea typeface="+mn-ea"/>
                <a:cs typeface="+mn-cs"/>
              </a:rPr>
            </a:br>
            <a:r>
              <a:rPr lang="el-GR" sz="1200" kern="1200" dirty="0" smtClean="0">
                <a:solidFill>
                  <a:schemeClr val="tx1"/>
                </a:solidFill>
                <a:latin typeface="+mn-lt"/>
                <a:ea typeface="+mn-ea"/>
                <a:cs typeface="+mn-cs"/>
              </a:rPr>
              <a:t/>
            </a:r>
            <a:br>
              <a:rPr lang="el-GR" sz="1200" kern="1200" dirty="0" smtClean="0">
                <a:solidFill>
                  <a:schemeClr val="tx1"/>
                </a:solidFill>
                <a:latin typeface="+mn-lt"/>
                <a:ea typeface="+mn-ea"/>
                <a:cs typeface="+mn-cs"/>
              </a:rPr>
            </a:br>
            <a:r>
              <a:rPr lang="el-GR" sz="1200" kern="1200" dirty="0" smtClean="0">
                <a:solidFill>
                  <a:schemeClr val="tx1"/>
                </a:solidFill>
                <a:latin typeface="+mn-lt"/>
                <a:ea typeface="+mn-ea"/>
                <a:cs typeface="+mn-cs"/>
              </a:rPr>
              <a:t/>
            </a:r>
            <a:br>
              <a:rPr lang="el-GR" sz="1200" kern="1200" dirty="0" smtClean="0">
                <a:solidFill>
                  <a:schemeClr val="tx1"/>
                </a:solidFill>
                <a:latin typeface="+mn-lt"/>
                <a:ea typeface="+mn-ea"/>
                <a:cs typeface="+mn-cs"/>
              </a:rPr>
            </a:br>
            <a:r>
              <a:rPr lang="el-GR" sz="1200" kern="1200" dirty="0" smtClean="0">
                <a:solidFill>
                  <a:schemeClr val="tx1"/>
                </a:solidFill>
                <a:latin typeface="+mn-lt"/>
                <a:ea typeface="+mn-ea"/>
                <a:cs typeface="+mn-cs"/>
              </a:rPr>
              <a:t/>
            </a:r>
            <a:br>
              <a:rPr lang="el-GR" sz="1200" kern="1200" dirty="0" smtClean="0">
                <a:solidFill>
                  <a:schemeClr val="tx1"/>
                </a:solidFill>
                <a:latin typeface="+mn-lt"/>
                <a:ea typeface="+mn-ea"/>
                <a:cs typeface="+mn-cs"/>
              </a:rPr>
            </a:br>
            <a:endParaRPr lang="el-GR" sz="1200" kern="1200" dirty="0" smtClean="0">
              <a:solidFill>
                <a:schemeClr val="tx1"/>
              </a:solidFill>
              <a:latin typeface="+mn-lt"/>
              <a:ea typeface="+mn-ea"/>
              <a:cs typeface="+mn-cs"/>
            </a:endParaRPr>
          </a:p>
          <a:p>
            <a:r>
              <a:rPr lang="el-GR" dirty="0" smtClean="0"/>
              <a:t> </a:t>
            </a:r>
          </a:p>
          <a:p>
            <a:r>
              <a:rPr lang="el-GR" dirty="0" smtClean="0"/>
              <a:t> </a:t>
            </a:r>
          </a:p>
          <a:p>
            <a:r>
              <a:rPr lang="el-GR" sz="1200" kern="1200" dirty="0" smtClean="0">
                <a:solidFill>
                  <a:schemeClr val="tx1"/>
                </a:solidFill>
                <a:latin typeface="+mn-lt"/>
                <a:ea typeface="+mn-ea"/>
                <a:cs typeface="+mn-cs"/>
              </a:rPr>
              <a:t> </a:t>
            </a:r>
          </a:p>
          <a:p>
            <a:r>
              <a:rPr lang="el-GR" sz="1200" kern="1200" dirty="0" smtClean="0">
                <a:solidFill>
                  <a:schemeClr val="tx1"/>
                </a:solidFill>
                <a:latin typeface="+mn-lt"/>
                <a:ea typeface="+mn-ea"/>
                <a:cs typeface="+mn-cs"/>
              </a:rPr>
              <a:t> </a:t>
            </a:r>
          </a:p>
          <a:p>
            <a:r>
              <a:rPr lang="el-GR" sz="1200" kern="1200" dirty="0" smtClean="0">
                <a:solidFill>
                  <a:schemeClr val="tx1"/>
                </a:solidFill>
                <a:latin typeface="+mn-lt"/>
                <a:ea typeface="+mn-ea"/>
                <a:cs typeface="+mn-cs"/>
              </a:rPr>
              <a:t>   </a:t>
            </a:r>
            <a:endParaRPr lang="el-GR" dirty="0"/>
          </a:p>
        </p:txBody>
      </p:sp>
      <p:sp>
        <p:nvSpPr>
          <p:cNvPr id="4" name="3 - Θέση αριθμού διαφάνειας"/>
          <p:cNvSpPr>
            <a:spLocks noGrp="1"/>
          </p:cNvSpPr>
          <p:nvPr>
            <p:ph type="sldNum" sz="quarter" idx="10"/>
          </p:nvPr>
        </p:nvSpPr>
        <p:spPr/>
        <p:txBody>
          <a:bodyPr/>
          <a:lstStyle/>
          <a:p>
            <a:fld id="{114AF55D-B6FC-4BFC-979F-D922CA412C5F}" type="slidenum">
              <a:rPr lang="el-GR" smtClean="0"/>
              <a:pPr/>
              <a:t>9</a:t>
            </a:fld>
            <a:endParaRPr lang="el-GR"/>
          </a:p>
        </p:txBody>
      </p:sp>
      <p:pic>
        <p:nvPicPr>
          <p:cNvPr id="1028" name="Picture 4"/>
          <p:cNvPicPr>
            <a:picLocks noChangeAspect="1" noChangeArrowheads="1"/>
          </p:cNvPicPr>
          <p:nvPr/>
        </p:nvPicPr>
        <p:blipFill>
          <a:blip r:embed="rId3"/>
          <a:srcRect/>
          <a:stretch>
            <a:fillRect/>
          </a:stretch>
        </p:blipFill>
        <p:spPr bwMode="auto">
          <a:xfrm>
            <a:off x="1071546" y="5929323"/>
            <a:ext cx="4500594" cy="2428892"/>
          </a:xfrm>
          <a:prstGeom prst="rect">
            <a:avLst/>
          </a:prstGeom>
          <a:noFill/>
          <a:ln w="9525">
            <a:noFill/>
            <a:miter lim="800000"/>
            <a:headEnd/>
            <a:tailEnd/>
          </a:ln>
          <a:effectLst/>
        </p:spPr>
      </p:pic>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1 - Τίτλος"/>
          <p:cNvSpPr>
            <a:spLocks noGrp="1"/>
          </p:cNvSpPr>
          <p:nvPr>
            <p:ph type="ctrTitle"/>
          </p:nvPr>
        </p:nvSpPr>
        <p:spPr>
          <a:xfrm>
            <a:off x="685800" y="2130425"/>
            <a:ext cx="7772400" cy="1470025"/>
          </a:xfrm>
        </p:spPr>
        <p:txBody>
          <a:bodyPr/>
          <a:lstStyle/>
          <a:p>
            <a:r>
              <a:rPr lang="el-GR" smtClean="0"/>
              <a:t>Κάντε κλικ για επεξεργασία του τίτλου</a:t>
            </a:r>
            <a:endParaRPr lang="el-GR"/>
          </a:p>
        </p:txBody>
      </p:sp>
      <p:sp>
        <p:nvSpPr>
          <p:cNvPr id="3" name="2 - Υπότιτλος"/>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smtClean="0"/>
              <a:t>Κάντε κλικ για να επεξεργαστείτε τον υπότιτλο του υποδείγματος</a:t>
            </a:r>
            <a:endParaRPr lang="el-GR"/>
          </a:p>
        </p:txBody>
      </p:sp>
      <p:sp>
        <p:nvSpPr>
          <p:cNvPr id="4" name="3 - Θέση ημερομηνίας"/>
          <p:cNvSpPr>
            <a:spLocks noGrp="1"/>
          </p:cNvSpPr>
          <p:nvPr>
            <p:ph type="dt" sz="half" idx="10"/>
          </p:nvPr>
        </p:nvSpPr>
        <p:spPr/>
        <p:txBody>
          <a:bodyPr/>
          <a:lstStyle/>
          <a:p>
            <a:fld id="{9B372121-B342-464E-8681-2493BFA15018}" type="datetime10">
              <a:rPr lang="el-GR" smtClean="0"/>
              <a:pPr/>
              <a:t>08:43</a:t>
            </a:fld>
            <a:endParaRPr lang="el-GR"/>
          </a:p>
        </p:txBody>
      </p:sp>
      <p:sp>
        <p:nvSpPr>
          <p:cNvPr id="5" name="4 - Θέση υποσέλιδου"/>
          <p:cNvSpPr>
            <a:spLocks noGrp="1"/>
          </p:cNvSpPr>
          <p:nvPr>
            <p:ph type="ftr" sz="quarter" idx="11"/>
          </p:nvPr>
        </p:nvSpPr>
        <p:spPr/>
        <p:txBody>
          <a:bodyPr/>
          <a:lstStyle/>
          <a:p>
            <a:r>
              <a:rPr lang="el-GR" smtClean="0"/>
              <a:t>Χατζάκης Ηλίας</a:t>
            </a:r>
            <a:endParaRPr lang="el-GR"/>
          </a:p>
        </p:txBody>
      </p:sp>
      <p:sp>
        <p:nvSpPr>
          <p:cNvPr id="6" name="5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Κάντε κλικ για επεξεργασία του τίτλου</a:t>
            </a:r>
            <a:endParaRPr lang="el-GR"/>
          </a:p>
        </p:txBody>
      </p:sp>
      <p:sp>
        <p:nvSpPr>
          <p:cNvPr id="3" name="2 - Θέση κατακόρυφου κειμένου"/>
          <p:cNvSpPr>
            <a:spLocks noGrp="1"/>
          </p:cNvSpPr>
          <p:nvPr>
            <p:ph type="body" orient="vert" idx="1"/>
          </p:nvPr>
        </p:nvSpPr>
        <p:spPr/>
        <p:txBody>
          <a:bodyPr vert="eaVert"/>
          <a:lstStyle/>
          <a:p>
            <a:pPr lvl="0"/>
            <a:r>
              <a:rPr lang="el-GR" smtClean="0"/>
              <a:t>Κάντε κλικ για να επεξεργαστείτε τα στυλ κειμένου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739E3553-9CE8-4BF7-8266-58EFE6FA4250}" type="datetime10">
              <a:rPr lang="el-GR" smtClean="0"/>
              <a:pPr/>
              <a:t>08:43</a:t>
            </a:fld>
            <a:endParaRPr lang="el-GR"/>
          </a:p>
        </p:txBody>
      </p:sp>
      <p:sp>
        <p:nvSpPr>
          <p:cNvPr id="5" name="4 - Θέση υποσέλιδου"/>
          <p:cNvSpPr>
            <a:spLocks noGrp="1"/>
          </p:cNvSpPr>
          <p:nvPr>
            <p:ph type="ftr" sz="quarter" idx="11"/>
          </p:nvPr>
        </p:nvSpPr>
        <p:spPr/>
        <p:txBody>
          <a:bodyPr/>
          <a:lstStyle/>
          <a:p>
            <a:r>
              <a:rPr lang="el-GR" smtClean="0"/>
              <a:t>Χατζάκης Ηλίας</a:t>
            </a:r>
            <a:endParaRPr lang="el-GR"/>
          </a:p>
        </p:txBody>
      </p:sp>
      <p:sp>
        <p:nvSpPr>
          <p:cNvPr id="6" name="5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629400" y="274638"/>
            <a:ext cx="2057400" cy="5851525"/>
          </a:xfrm>
        </p:spPr>
        <p:txBody>
          <a:bodyPr vert="eaVert"/>
          <a:lstStyle/>
          <a:p>
            <a:r>
              <a:rPr lang="el-GR" smtClean="0"/>
              <a:t>Κάντε κλικ για επεξεργασία του τίτλου</a:t>
            </a:r>
            <a:endParaRPr lang="el-GR"/>
          </a:p>
        </p:txBody>
      </p:sp>
      <p:sp>
        <p:nvSpPr>
          <p:cNvPr id="3" name="2 - Θέση κατακόρυφου κειμένου"/>
          <p:cNvSpPr>
            <a:spLocks noGrp="1"/>
          </p:cNvSpPr>
          <p:nvPr>
            <p:ph type="body" orient="vert" idx="1"/>
          </p:nvPr>
        </p:nvSpPr>
        <p:spPr>
          <a:xfrm>
            <a:off x="457200" y="274638"/>
            <a:ext cx="6019800" cy="5851525"/>
          </a:xfrm>
        </p:spPr>
        <p:txBody>
          <a:bodyPr vert="eaVert"/>
          <a:lstStyle/>
          <a:p>
            <a:pPr lvl="0"/>
            <a:r>
              <a:rPr lang="el-GR" smtClean="0"/>
              <a:t>Κάντε κλικ για να επεξεργαστείτε τα στυλ κειμένου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9B6F9266-E6A6-458E-B68F-62556BE546AE}" type="datetime10">
              <a:rPr lang="el-GR" smtClean="0"/>
              <a:pPr/>
              <a:t>08:43</a:t>
            </a:fld>
            <a:endParaRPr lang="el-GR"/>
          </a:p>
        </p:txBody>
      </p:sp>
      <p:sp>
        <p:nvSpPr>
          <p:cNvPr id="5" name="4 - Θέση υποσέλιδου"/>
          <p:cNvSpPr>
            <a:spLocks noGrp="1"/>
          </p:cNvSpPr>
          <p:nvPr>
            <p:ph type="ftr" sz="quarter" idx="11"/>
          </p:nvPr>
        </p:nvSpPr>
        <p:spPr/>
        <p:txBody>
          <a:bodyPr/>
          <a:lstStyle/>
          <a:p>
            <a:r>
              <a:rPr lang="el-GR" smtClean="0"/>
              <a:t>Χατζάκης Ηλίας</a:t>
            </a:r>
            <a:endParaRPr lang="el-GR"/>
          </a:p>
        </p:txBody>
      </p:sp>
      <p:sp>
        <p:nvSpPr>
          <p:cNvPr id="6" name="5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Κάντε κλικ για επεξεργασία του τίτλου</a:t>
            </a:r>
            <a:endParaRPr lang="el-GR"/>
          </a:p>
        </p:txBody>
      </p:sp>
      <p:sp>
        <p:nvSpPr>
          <p:cNvPr id="3" name="2 - Θέση περιεχομένου"/>
          <p:cNvSpPr>
            <a:spLocks noGrp="1"/>
          </p:cNvSpPr>
          <p:nvPr>
            <p:ph idx="1"/>
          </p:nvPr>
        </p:nvSpPr>
        <p:spPr/>
        <p:txBody>
          <a:bodyPr/>
          <a:lstStyle/>
          <a:p>
            <a:pPr lvl="0"/>
            <a:r>
              <a:rPr lang="el-GR" smtClean="0"/>
              <a:t>Κάντε κλικ για να επεξεργαστείτε τα στυλ κειμένου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0D834440-9C0A-4729-9581-4284853122F7}" type="datetime10">
              <a:rPr lang="el-GR" smtClean="0"/>
              <a:pPr/>
              <a:t>08:43</a:t>
            </a:fld>
            <a:endParaRPr lang="el-GR"/>
          </a:p>
        </p:txBody>
      </p:sp>
      <p:sp>
        <p:nvSpPr>
          <p:cNvPr id="5" name="4 - Θέση υποσέλιδου"/>
          <p:cNvSpPr>
            <a:spLocks noGrp="1"/>
          </p:cNvSpPr>
          <p:nvPr>
            <p:ph type="ftr" sz="quarter" idx="11"/>
          </p:nvPr>
        </p:nvSpPr>
        <p:spPr/>
        <p:txBody>
          <a:bodyPr/>
          <a:lstStyle/>
          <a:p>
            <a:r>
              <a:rPr lang="el-GR" smtClean="0"/>
              <a:t>Χατζάκης Ηλίας</a:t>
            </a:r>
            <a:endParaRPr lang="el-GR"/>
          </a:p>
        </p:txBody>
      </p:sp>
      <p:sp>
        <p:nvSpPr>
          <p:cNvPr id="6" name="5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1 - Τίτλος"/>
          <p:cNvSpPr>
            <a:spLocks noGrp="1"/>
          </p:cNvSpPr>
          <p:nvPr>
            <p:ph type="title"/>
          </p:nvPr>
        </p:nvSpPr>
        <p:spPr>
          <a:xfrm>
            <a:off x="722313" y="4406900"/>
            <a:ext cx="7772400" cy="1362075"/>
          </a:xfrm>
        </p:spPr>
        <p:txBody>
          <a:bodyPr anchor="t"/>
          <a:lstStyle>
            <a:lvl1pPr algn="l">
              <a:defRPr sz="4000" b="1" cap="all"/>
            </a:lvl1pPr>
          </a:lstStyle>
          <a:p>
            <a:r>
              <a:rPr lang="el-GR" smtClean="0"/>
              <a:t>Κάντε κλικ για επεξεργασία του τίτλου</a:t>
            </a:r>
            <a:endParaRPr lang="el-GR"/>
          </a:p>
        </p:txBody>
      </p:sp>
      <p:sp>
        <p:nvSpPr>
          <p:cNvPr id="3" name="2 - Θέση κειμένου"/>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Κάντε κλικ για να επεξεργαστείτε τα στυλ κειμένου του υποδείγματος</a:t>
            </a:r>
          </a:p>
        </p:txBody>
      </p:sp>
      <p:sp>
        <p:nvSpPr>
          <p:cNvPr id="4" name="3 - Θέση ημερομηνίας"/>
          <p:cNvSpPr>
            <a:spLocks noGrp="1"/>
          </p:cNvSpPr>
          <p:nvPr>
            <p:ph type="dt" sz="half" idx="10"/>
          </p:nvPr>
        </p:nvSpPr>
        <p:spPr/>
        <p:txBody>
          <a:bodyPr/>
          <a:lstStyle/>
          <a:p>
            <a:fld id="{1D2D3EED-35BA-46B6-B137-C7D794086FDA}" type="datetime10">
              <a:rPr lang="el-GR" smtClean="0"/>
              <a:pPr/>
              <a:t>08:43</a:t>
            </a:fld>
            <a:endParaRPr lang="el-GR"/>
          </a:p>
        </p:txBody>
      </p:sp>
      <p:sp>
        <p:nvSpPr>
          <p:cNvPr id="5" name="4 - Θέση υποσέλιδου"/>
          <p:cNvSpPr>
            <a:spLocks noGrp="1"/>
          </p:cNvSpPr>
          <p:nvPr>
            <p:ph type="ftr" sz="quarter" idx="11"/>
          </p:nvPr>
        </p:nvSpPr>
        <p:spPr/>
        <p:txBody>
          <a:bodyPr/>
          <a:lstStyle/>
          <a:p>
            <a:r>
              <a:rPr lang="el-GR" smtClean="0"/>
              <a:t>Χατζάκης Ηλίας</a:t>
            </a:r>
            <a:endParaRPr lang="el-GR"/>
          </a:p>
        </p:txBody>
      </p:sp>
      <p:sp>
        <p:nvSpPr>
          <p:cNvPr id="6" name="5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Κάντε κλικ για επεξεργασία του τίτλου</a:t>
            </a:r>
            <a:endParaRPr lang="el-GR"/>
          </a:p>
        </p:txBody>
      </p:sp>
      <p:sp>
        <p:nvSpPr>
          <p:cNvPr id="3" name="2 - Θέση περιεχομένου"/>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Κάντε κλικ για να επεξεργαστείτε τα στυλ κειμένου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περιεχομένου"/>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Κάντε κλικ για να επεξεργαστείτε τα στυλ κειμένου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4 - Θέση ημερομηνίας"/>
          <p:cNvSpPr>
            <a:spLocks noGrp="1"/>
          </p:cNvSpPr>
          <p:nvPr>
            <p:ph type="dt" sz="half" idx="10"/>
          </p:nvPr>
        </p:nvSpPr>
        <p:spPr/>
        <p:txBody>
          <a:bodyPr/>
          <a:lstStyle/>
          <a:p>
            <a:fld id="{864EF92D-7451-4B7E-A099-6828CE25B2C2}" type="datetime10">
              <a:rPr lang="el-GR" smtClean="0"/>
              <a:pPr/>
              <a:t>08:43</a:t>
            </a:fld>
            <a:endParaRPr lang="el-GR"/>
          </a:p>
        </p:txBody>
      </p:sp>
      <p:sp>
        <p:nvSpPr>
          <p:cNvPr id="6" name="5 - Θέση υποσέλιδου"/>
          <p:cNvSpPr>
            <a:spLocks noGrp="1"/>
          </p:cNvSpPr>
          <p:nvPr>
            <p:ph type="ftr" sz="quarter" idx="11"/>
          </p:nvPr>
        </p:nvSpPr>
        <p:spPr/>
        <p:txBody>
          <a:bodyPr/>
          <a:lstStyle/>
          <a:p>
            <a:r>
              <a:rPr lang="el-GR" smtClean="0"/>
              <a:t>Χατζάκης Ηλίας</a:t>
            </a:r>
            <a:endParaRPr lang="el-GR"/>
          </a:p>
        </p:txBody>
      </p:sp>
      <p:sp>
        <p:nvSpPr>
          <p:cNvPr id="7" name="6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lvl1pPr>
              <a:defRPr/>
            </a:lvl1pPr>
          </a:lstStyle>
          <a:p>
            <a:r>
              <a:rPr lang="el-GR" smtClean="0"/>
              <a:t>Κάντε κλικ για επεξεργασία του τίτλου</a:t>
            </a:r>
            <a:endParaRPr lang="el-GR"/>
          </a:p>
        </p:txBody>
      </p:sp>
      <p:sp>
        <p:nvSpPr>
          <p:cNvPr id="3" name="2 - Θέση κειμένου"/>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Κάντε κλικ για να επεξεργαστείτε τα στυλ κειμένου του υποδείγματος</a:t>
            </a:r>
          </a:p>
        </p:txBody>
      </p:sp>
      <p:sp>
        <p:nvSpPr>
          <p:cNvPr id="4" name="3 - Θέση περιεχομένου"/>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dirty="0" smtClean="0"/>
              <a:t>Κάντε κλικ για να επεξεργαστείτε τα στυλ κειμένου του υποδείγματος</a:t>
            </a:r>
          </a:p>
          <a:p>
            <a:pPr lvl="1"/>
            <a:r>
              <a:rPr lang="el-GR" dirty="0" smtClean="0"/>
              <a:t>Δεύτερου επιπέδου</a:t>
            </a:r>
          </a:p>
          <a:p>
            <a:pPr lvl="2"/>
            <a:r>
              <a:rPr lang="el-GR" dirty="0" smtClean="0"/>
              <a:t>Τρίτου επιπέδου</a:t>
            </a:r>
          </a:p>
          <a:p>
            <a:pPr lvl="3"/>
            <a:r>
              <a:rPr lang="el-GR" dirty="0" smtClean="0"/>
              <a:t>Τέταρτου επιπέδου</a:t>
            </a:r>
          </a:p>
          <a:p>
            <a:pPr lvl="4"/>
            <a:r>
              <a:rPr lang="el-GR" dirty="0" smtClean="0"/>
              <a:t>Πέμπτου επιπέδου</a:t>
            </a:r>
            <a:endParaRPr lang="el-GR" dirty="0"/>
          </a:p>
        </p:txBody>
      </p:sp>
      <p:sp>
        <p:nvSpPr>
          <p:cNvPr id="5" name="4 - Θέση κειμένου"/>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Κάντε κλικ για να επεξεργαστείτε τα στυλ κειμένου του υποδείγματος</a:t>
            </a:r>
          </a:p>
        </p:txBody>
      </p:sp>
      <p:sp>
        <p:nvSpPr>
          <p:cNvPr id="6" name="5 - Θέση περιεχομένου"/>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dirty="0" smtClean="0"/>
              <a:t>Κάντε κλικ για να επεξεργαστείτε τα στυλ κειμένου του υποδείγματος</a:t>
            </a:r>
          </a:p>
          <a:p>
            <a:pPr lvl="1"/>
            <a:r>
              <a:rPr lang="el-GR" dirty="0" smtClean="0"/>
              <a:t>Δεύτερου επιπέδου</a:t>
            </a:r>
          </a:p>
          <a:p>
            <a:pPr lvl="2"/>
            <a:r>
              <a:rPr lang="el-GR" dirty="0" smtClean="0"/>
              <a:t>Τρίτου επιπέδου</a:t>
            </a:r>
          </a:p>
          <a:p>
            <a:pPr lvl="3"/>
            <a:r>
              <a:rPr lang="el-GR" dirty="0" smtClean="0"/>
              <a:t>Τέταρτου επιπέδου</a:t>
            </a:r>
          </a:p>
          <a:p>
            <a:pPr lvl="4"/>
            <a:r>
              <a:rPr lang="el-GR" dirty="0" smtClean="0"/>
              <a:t>Πέμπτου επιπέδου</a:t>
            </a:r>
            <a:endParaRPr lang="el-GR" dirty="0"/>
          </a:p>
        </p:txBody>
      </p:sp>
      <p:sp>
        <p:nvSpPr>
          <p:cNvPr id="7" name="6 - Θέση ημερομηνίας"/>
          <p:cNvSpPr>
            <a:spLocks noGrp="1"/>
          </p:cNvSpPr>
          <p:nvPr>
            <p:ph type="dt" sz="half" idx="10"/>
          </p:nvPr>
        </p:nvSpPr>
        <p:spPr/>
        <p:txBody>
          <a:bodyPr/>
          <a:lstStyle/>
          <a:p>
            <a:fld id="{64C6A62E-B315-4FB6-BC4B-949107895916}" type="datetime10">
              <a:rPr lang="el-GR" smtClean="0"/>
              <a:pPr/>
              <a:t>08:43</a:t>
            </a:fld>
            <a:endParaRPr lang="el-GR"/>
          </a:p>
        </p:txBody>
      </p:sp>
      <p:sp>
        <p:nvSpPr>
          <p:cNvPr id="8" name="7 - Θέση υποσέλιδου"/>
          <p:cNvSpPr>
            <a:spLocks noGrp="1"/>
          </p:cNvSpPr>
          <p:nvPr>
            <p:ph type="ftr" sz="quarter" idx="11"/>
          </p:nvPr>
        </p:nvSpPr>
        <p:spPr/>
        <p:txBody>
          <a:bodyPr/>
          <a:lstStyle/>
          <a:p>
            <a:r>
              <a:rPr lang="el-GR" smtClean="0"/>
              <a:t>Χατζάκης Ηλίας</a:t>
            </a:r>
            <a:endParaRPr lang="el-GR"/>
          </a:p>
        </p:txBody>
      </p:sp>
      <p:sp>
        <p:nvSpPr>
          <p:cNvPr id="9" name="8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Κάντε κλικ για επεξεργασία του τίτλου</a:t>
            </a:r>
            <a:endParaRPr lang="el-GR"/>
          </a:p>
        </p:txBody>
      </p:sp>
      <p:sp>
        <p:nvSpPr>
          <p:cNvPr id="3" name="2 - Θέση ημερομηνίας"/>
          <p:cNvSpPr>
            <a:spLocks noGrp="1"/>
          </p:cNvSpPr>
          <p:nvPr>
            <p:ph type="dt" sz="half" idx="10"/>
          </p:nvPr>
        </p:nvSpPr>
        <p:spPr/>
        <p:txBody>
          <a:bodyPr/>
          <a:lstStyle/>
          <a:p>
            <a:fld id="{B0C76193-68D4-4BB9-9547-47362F2CF62E}" type="datetime10">
              <a:rPr lang="el-GR" smtClean="0"/>
              <a:pPr/>
              <a:t>08:43</a:t>
            </a:fld>
            <a:endParaRPr lang="el-GR"/>
          </a:p>
        </p:txBody>
      </p:sp>
      <p:sp>
        <p:nvSpPr>
          <p:cNvPr id="4" name="3 - Θέση υποσέλιδου"/>
          <p:cNvSpPr>
            <a:spLocks noGrp="1"/>
          </p:cNvSpPr>
          <p:nvPr>
            <p:ph type="ftr" sz="quarter" idx="11"/>
          </p:nvPr>
        </p:nvSpPr>
        <p:spPr/>
        <p:txBody>
          <a:bodyPr/>
          <a:lstStyle/>
          <a:p>
            <a:r>
              <a:rPr lang="el-GR" smtClean="0"/>
              <a:t>Χατζάκης Ηλίας</a:t>
            </a:r>
            <a:endParaRPr lang="el-GR"/>
          </a:p>
        </p:txBody>
      </p:sp>
      <p:sp>
        <p:nvSpPr>
          <p:cNvPr id="5" name="4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1 - Θέση ημερομηνίας"/>
          <p:cNvSpPr>
            <a:spLocks noGrp="1"/>
          </p:cNvSpPr>
          <p:nvPr>
            <p:ph type="dt" sz="half" idx="10"/>
          </p:nvPr>
        </p:nvSpPr>
        <p:spPr/>
        <p:txBody>
          <a:bodyPr/>
          <a:lstStyle/>
          <a:p>
            <a:fld id="{F2C3F316-11AF-4AB7-91F4-CADA4D6C7FE8}" type="datetime10">
              <a:rPr lang="el-GR" smtClean="0"/>
              <a:pPr/>
              <a:t>08:43</a:t>
            </a:fld>
            <a:endParaRPr lang="el-GR"/>
          </a:p>
        </p:txBody>
      </p:sp>
      <p:sp>
        <p:nvSpPr>
          <p:cNvPr id="3" name="2 - Θέση υποσέλιδου"/>
          <p:cNvSpPr>
            <a:spLocks noGrp="1"/>
          </p:cNvSpPr>
          <p:nvPr>
            <p:ph type="ftr" sz="quarter" idx="11"/>
          </p:nvPr>
        </p:nvSpPr>
        <p:spPr/>
        <p:txBody>
          <a:bodyPr/>
          <a:lstStyle/>
          <a:p>
            <a:r>
              <a:rPr lang="el-GR" smtClean="0"/>
              <a:t>Χατζάκης Ηλίας</a:t>
            </a:r>
            <a:endParaRPr lang="el-GR"/>
          </a:p>
        </p:txBody>
      </p:sp>
      <p:sp>
        <p:nvSpPr>
          <p:cNvPr id="4" name="3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3050"/>
            <a:ext cx="3008313" cy="1162050"/>
          </a:xfrm>
        </p:spPr>
        <p:txBody>
          <a:bodyPr anchor="b"/>
          <a:lstStyle>
            <a:lvl1pPr algn="l">
              <a:defRPr sz="2000" b="1"/>
            </a:lvl1pPr>
          </a:lstStyle>
          <a:p>
            <a:r>
              <a:rPr lang="el-GR" smtClean="0"/>
              <a:t>Κάντε κλικ για επεξεργασία του τίτλου</a:t>
            </a:r>
            <a:endParaRPr lang="el-GR"/>
          </a:p>
        </p:txBody>
      </p:sp>
      <p:sp>
        <p:nvSpPr>
          <p:cNvPr id="3" name="2 - Θέση περιεχομένου"/>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Κάντε κλικ για να επεξεργαστείτε τα στυλ κειμένου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κειμένου"/>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Κάντε κλικ για να επεξεργαστείτε τα στυλ κειμένου του υποδείγματος</a:t>
            </a:r>
          </a:p>
        </p:txBody>
      </p:sp>
      <p:sp>
        <p:nvSpPr>
          <p:cNvPr id="5" name="4 - Θέση ημερομηνίας"/>
          <p:cNvSpPr>
            <a:spLocks noGrp="1"/>
          </p:cNvSpPr>
          <p:nvPr>
            <p:ph type="dt" sz="half" idx="10"/>
          </p:nvPr>
        </p:nvSpPr>
        <p:spPr/>
        <p:txBody>
          <a:bodyPr/>
          <a:lstStyle/>
          <a:p>
            <a:fld id="{B9A457CD-E058-49C4-B792-265C3137C946}" type="datetime10">
              <a:rPr lang="el-GR" smtClean="0"/>
              <a:pPr/>
              <a:t>08:43</a:t>
            </a:fld>
            <a:endParaRPr lang="el-GR"/>
          </a:p>
        </p:txBody>
      </p:sp>
      <p:sp>
        <p:nvSpPr>
          <p:cNvPr id="6" name="5 - Θέση υποσέλιδου"/>
          <p:cNvSpPr>
            <a:spLocks noGrp="1"/>
          </p:cNvSpPr>
          <p:nvPr>
            <p:ph type="ftr" sz="quarter" idx="11"/>
          </p:nvPr>
        </p:nvSpPr>
        <p:spPr/>
        <p:txBody>
          <a:bodyPr/>
          <a:lstStyle/>
          <a:p>
            <a:r>
              <a:rPr lang="el-GR" smtClean="0"/>
              <a:t>Χατζάκης Ηλίας</a:t>
            </a:r>
            <a:endParaRPr lang="el-GR"/>
          </a:p>
        </p:txBody>
      </p:sp>
      <p:sp>
        <p:nvSpPr>
          <p:cNvPr id="7" name="6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1792288" y="4800600"/>
            <a:ext cx="5486400" cy="566738"/>
          </a:xfrm>
        </p:spPr>
        <p:txBody>
          <a:bodyPr anchor="b"/>
          <a:lstStyle>
            <a:lvl1pPr algn="l">
              <a:defRPr sz="2000" b="1"/>
            </a:lvl1pPr>
          </a:lstStyle>
          <a:p>
            <a:r>
              <a:rPr lang="el-GR" smtClean="0"/>
              <a:t>Κάντε κλικ για επεξεργασία του τίτλου</a:t>
            </a:r>
            <a:endParaRPr lang="el-GR"/>
          </a:p>
        </p:txBody>
      </p:sp>
      <p:sp>
        <p:nvSpPr>
          <p:cNvPr id="3" name="2 - Θέση εικόνας"/>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3 - Θέση κειμένου"/>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Κάντε κλικ για να επεξεργαστείτε τα στυλ κειμένου του υποδείγματος</a:t>
            </a:r>
          </a:p>
        </p:txBody>
      </p:sp>
      <p:sp>
        <p:nvSpPr>
          <p:cNvPr id="5" name="4 - Θέση ημερομηνίας"/>
          <p:cNvSpPr>
            <a:spLocks noGrp="1"/>
          </p:cNvSpPr>
          <p:nvPr>
            <p:ph type="dt" sz="half" idx="10"/>
          </p:nvPr>
        </p:nvSpPr>
        <p:spPr/>
        <p:txBody>
          <a:bodyPr/>
          <a:lstStyle/>
          <a:p>
            <a:fld id="{49174D16-0D82-488B-9415-E359B6FD2384}" type="datetime10">
              <a:rPr lang="el-GR" smtClean="0"/>
              <a:pPr/>
              <a:t>08:43</a:t>
            </a:fld>
            <a:endParaRPr lang="el-GR"/>
          </a:p>
        </p:txBody>
      </p:sp>
      <p:sp>
        <p:nvSpPr>
          <p:cNvPr id="6" name="5 - Θέση υποσέλιδου"/>
          <p:cNvSpPr>
            <a:spLocks noGrp="1"/>
          </p:cNvSpPr>
          <p:nvPr>
            <p:ph type="ftr" sz="quarter" idx="11"/>
          </p:nvPr>
        </p:nvSpPr>
        <p:spPr/>
        <p:txBody>
          <a:bodyPr/>
          <a:lstStyle/>
          <a:p>
            <a:r>
              <a:rPr lang="el-GR" smtClean="0"/>
              <a:t>Χατζάκης Ηλίας</a:t>
            </a:r>
            <a:endParaRPr lang="el-GR"/>
          </a:p>
        </p:txBody>
      </p:sp>
      <p:sp>
        <p:nvSpPr>
          <p:cNvPr id="7" name="6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00FF00">
            <a:alpha val="12000"/>
          </a:srgbClr>
        </a:solidFill>
        <a:effectLst/>
      </p:bgPr>
    </p:bg>
    <p:spTree>
      <p:nvGrpSpPr>
        <p:cNvPr id="1" name=""/>
        <p:cNvGrpSpPr/>
        <p:nvPr/>
      </p:nvGrpSpPr>
      <p:grpSpPr>
        <a:xfrm>
          <a:off x="0" y="0"/>
          <a:ext cx="0" cy="0"/>
          <a:chOff x="0" y="0"/>
          <a:chExt cx="0" cy="0"/>
        </a:xfrm>
      </p:grpSpPr>
      <p:sp>
        <p:nvSpPr>
          <p:cNvPr id="2" name="1 - Θέση τίτλου"/>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l-GR" smtClean="0"/>
              <a:t>Κάντε κλικ για επεξεργασία του τίτλου</a:t>
            </a:r>
            <a:endParaRPr lang="el-GR"/>
          </a:p>
        </p:txBody>
      </p:sp>
      <p:sp>
        <p:nvSpPr>
          <p:cNvPr id="3" name="2 - Θέση κειμένου"/>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l-GR" smtClean="0"/>
              <a:t>Κάντε κλικ για να επεξεργαστείτε τα στυλ κειμένου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E697A53-FAED-48C6-81A4-54B6BC999474}" type="datetime10">
              <a:rPr lang="el-GR" smtClean="0"/>
              <a:pPr/>
              <a:t>08:43</a:t>
            </a:fld>
            <a:endParaRPr lang="el-GR"/>
          </a:p>
        </p:txBody>
      </p:sp>
      <p:sp>
        <p:nvSpPr>
          <p:cNvPr id="5" name="4 - Θέση υποσέλιδου"/>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l-GR" smtClean="0"/>
              <a:t>Χατζάκης Ηλίας</a:t>
            </a:r>
            <a:endParaRPr lang="el-GR"/>
          </a:p>
        </p:txBody>
      </p:sp>
      <p:sp>
        <p:nvSpPr>
          <p:cNvPr id="6" name="5 - Θέση αριθμού διαφάνειας"/>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3F1D1C4-C2D9-4231-9FB2-B2D9D97AA41D}" type="slidenum">
              <a:rPr lang="el-GR" smtClean="0"/>
              <a:pPr/>
              <a:t>‹#›</a:t>
            </a:fld>
            <a:endParaRPr lang="el-G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28596" y="1571612"/>
            <a:ext cx="8229600" cy="2857520"/>
          </a:xfrm>
          <a:ln>
            <a:noFill/>
          </a:ln>
        </p:spPr>
        <p:style>
          <a:lnRef idx="1">
            <a:schemeClr val="accent3"/>
          </a:lnRef>
          <a:fillRef idx="2">
            <a:schemeClr val="accent3"/>
          </a:fillRef>
          <a:effectRef idx="1">
            <a:schemeClr val="accent3"/>
          </a:effectRef>
          <a:fontRef idx="minor">
            <a:schemeClr val="dk1"/>
          </a:fontRef>
        </p:style>
        <p:txBody>
          <a:bodyPr>
            <a:noAutofit/>
          </a:bodyPr>
          <a:lstStyle/>
          <a:p>
            <a:r>
              <a:rPr lang="el-GR" sz="6000" i="1" dirty="0" smtClean="0"/>
              <a:t>Χωρικές Βάσεις δεδομένων</a:t>
            </a:r>
            <a:endParaRPr lang="el-GR" sz="6000" dirty="0"/>
          </a:p>
        </p:txBody>
      </p:sp>
      <p:sp>
        <p:nvSpPr>
          <p:cNvPr id="4" name="3 - Θέση ημερομηνίας"/>
          <p:cNvSpPr>
            <a:spLocks noGrp="1"/>
          </p:cNvSpPr>
          <p:nvPr>
            <p:ph type="dt" sz="half" idx="10"/>
          </p:nvPr>
        </p:nvSpPr>
        <p:spPr/>
        <p:txBody>
          <a:bodyPr/>
          <a:lstStyle/>
          <a:p>
            <a:fld id="{E389F0FF-1B8C-44AD-8707-4258B41F88F3}" type="datetime10">
              <a:rPr lang="el-GR" smtClean="0"/>
              <a:pPr/>
              <a:t>08:43</a:t>
            </a:fld>
            <a:endParaRPr lang="el-GR"/>
          </a:p>
        </p:txBody>
      </p:sp>
      <p:sp>
        <p:nvSpPr>
          <p:cNvPr id="6" name="5 - Θέση υποσέλιδου"/>
          <p:cNvSpPr>
            <a:spLocks noGrp="1"/>
          </p:cNvSpPr>
          <p:nvPr>
            <p:ph type="ftr" sz="quarter" idx="11"/>
          </p:nvPr>
        </p:nvSpPr>
        <p:spPr/>
        <p:txBody>
          <a:bodyPr/>
          <a:lstStyle/>
          <a:p>
            <a:r>
              <a:rPr lang="el-GR" smtClean="0"/>
              <a:t>Χατζάκης Ηλίας</a:t>
            </a:r>
            <a:endParaRPr lang="el-GR" dirty="0"/>
          </a:p>
        </p:txBody>
      </p:sp>
      <p:sp>
        <p:nvSpPr>
          <p:cNvPr id="5" name="4 - Θέση αριθμού διαφάνειας"/>
          <p:cNvSpPr>
            <a:spLocks noGrp="1"/>
          </p:cNvSpPr>
          <p:nvPr>
            <p:ph type="sldNum" sz="quarter" idx="12"/>
          </p:nvPr>
        </p:nvSpPr>
        <p:spPr/>
        <p:txBody>
          <a:bodyPr/>
          <a:lstStyle/>
          <a:p>
            <a:fld id="{D3F1D1C4-C2D9-4231-9FB2-B2D9D97AA41D}" type="slidenum">
              <a:rPr lang="el-GR" smtClean="0"/>
              <a:pPr/>
              <a:t>1</a:t>
            </a:fld>
            <a:endParaRPr lang="el-G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style>
          <a:lnRef idx="1">
            <a:schemeClr val="accent3"/>
          </a:lnRef>
          <a:fillRef idx="2">
            <a:schemeClr val="accent3"/>
          </a:fillRef>
          <a:effectRef idx="1">
            <a:schemeClr val="accent3"/>
          </a:effectRef>
          <a:fontRef idx="minor">
            <a:schemeClr val="dk1"/>
          </a:fontRef>
        </p:style>
        <p:txBody>
          <a:bodyPr>
            <a:normAutofit fontScale="90000"/>
          </a:bodyPr>
          <a:lstStyle/>
          <a:p>
            <a:r>
              <a:rPr lang="el-GR" dirty="0" smtClean="0"/>
              <a:t>Παραδείγματα ορισμού χωρικών δεδομένων</a:t>
            </a:r>
            <a:endParaRPr lang="el-GR" dirty="0"/>
          </a:p>
        </p:txBody>
      </p:sp>
      <p:sp>
        <p:nvSpPr>
          <p:cNvPr id="4" name="3 - Θέση ημερομηνίας"/>
          <p:cNvSpPr>
            <a:spLocks noGrp="1"/>
          </p:cNvSpPr>
          <p:nvPr>
            <p:ph type="dt" sz="half" idx="10"/>
          </p:nvPr>
        </p:nvSpPr>
        <p:spPr/>
        <p:txBody>
          <a:bodyPr/>
          <a:lstStyle/>
          <a:p>
            <a:fld id="{6F000437-28DA-450D-8D7F-6720BC239D83}" type="datetime10">
              <a:rPr lang="el-GR" smtClean="0"/>
              <a:pPr/>
              <a:t>08:43</a:t>
            </a:fld>
            <a:endParaRPr lang="el-GR"/>
          </a:p>
        </p:txBody>
      </p:sp>
      <p:sp>
        <p:nvSpPr>
          <p:cNvPr id="5" name="4 - Θέση υποσέλιδου"/>
          <p:cNvSpPr>
            <a:spLocks noGrp="1"/>
          </p:cNvSpPr>
          <p:nvPr>
            <p:ph type="ftr" sz="quarter" idx="11"/>
          </p:nvPr>
        </p:nvSpPr>
        <p:spPr/>
        <p:txBody>
          <a:bodyPr/>
          <a:lstStyle/>
          <a:p>
            <a:r>
              <a:rPr lang="el-GR" smtClean="0"/>
              <a:t>Χατζάκης Ηλίας</a:t>
            </a:r>
            <a:endParaRPr lang="el-GR"/>
          </a:p>
        </p:txBody>
      </p:sp>
      <p:sp>
        <p:nvSpPr>
          <p:cNvPr id="6" name="5 - Θέση αριθμού διαφάνειας"/>
          <p:cNvSpPr>
            <a:spLocks noGrp="1"/>
          </p:cNvSpPr>
          <p:nvPr>
            <p:ph type="sldNum" sz="quarter" idx="12"/>
          </p:nvPr>
        </p:nvSpPr>
        <p:spPr/>
        <p:txBody>
          <a:bodyPr/>
          <a:lstStyle/>
          <a:p>
            <a:fld id="{D3F1D1C4-C2D9-4231-9FB2-B2D9D97AA41D}" type="slidenum">
              <a:rPr lang="el-GR" smtClean="0"/>
              <a:pPr/>
              <a:t>10</a:t>
            </a:fld>
            <a:endParaRPr lang="el-GR"/>
          </a:p>
        </p:txBody>
      </p:sp>
      <p:sp>
        <p:nvSpPr>
          <p:cNvPr id="7" name="6 - Θέση περιεχομένου"/>
          <p:cNvSpPr>
            <a:spLocks noGrp="1"/>
          </p:cNvSpPr>
          <p:nvPr>
            <p:ph idx="1"/>
          </p:nvPr>
        </p:nvSpPr>
        <p:spPr/>
        <p:style>
          <a:lnRef idx="1">
            <a:schemeClr val="accent3"/>
          </a:lnRef>
          <a:fillRef idx="2">
            <a:schemeClr val="accent3"/>
          </a:fillRef>
          <a:effectRef idx="1">
            <a:schemeClr val="accent3"/>
          </a:effectRef>
          <a:fontRef idx="minor">
            <a:schemeClr val="dk1"/>
          </a:fontRef>
        </p:style>
        <p:txBody>
          <a:bodyPr>
            <a:normAutofit/>
          </a:bodyPr>
          <a:lstStyle/>
          <a:p>
            <a:pPr indent="0">
              <a:buNone/>
            </a:pPr>
            <a:r>
              <a:rPr lang="en-US" sz="2000" i="1" dirty="0" smtClean="0"/>
              <a:t>SELECT </a:t>
            </a:r>
            <a:r>
              <a:rPr lang="en-US" sz="2000" i="1" dirty="0" err="1" smtClean="0"/>
              <a:t>AddGeometryColumn</a:t>
            </a:r>
            <a:r>
              <a:rPr lang="en-US" sz="2000" i="1" dirty="0" smtClean="0"/>
              <a:t>('public', '</a:t>
            </a:r>
            <a:r>
              <a:rPr lang="en-US" sz="2000" i="1" dirty="0" err="1" smtClean="0"/>
              <a:t>agroktimata‘,'agr_geom</a:t>
            </a:r>
            <a:r>
              <a:rPr lang="en-US" sz="2000" i="1" dirty="0" smtClean="0"/>
              <a:t>',</a:t>
            </a:r>
            <a:r>
              <a:rPr lang="el-GR" sz="2000" i="1" dirty="0" smtClean="0"/>
              <a:t> </a:t>
            </a:r>
            <a:r>
              <a:rPr lang="en-US" sz="2000" i="1" dirty="0" smtClean="0"/>
              <a:t>4121,'POLYGON',2);</a:t>
            </a:r>
          </a:p>
          <a:p>
            <a:pPr indent="0">
              <a:buNone/>
            </a:pPr>
            <a:endParaRPr lang="en-US" sz="2000" i="1" dirty="0" smtClean="0"/>
          </a:p>
          <a:p>
            <a:pPr indent="0">
              <a:buNone/>
            </a:pPr>
            <a:r>
              <a:rPr lang="en-US" sz="2000" i="1" dirty="0" smtClean="0"/>
              <a:t>ALTER TABLE  </a:t>
            </a:r>
            <a:r>
              <a:rPr lang="en-US" sz="2000" i="1" dirty="0" err="1" smtClean="0"/>
              <a:t>public.agroktimata</a:t>
            </a:r>
            <a:r>
              <a:rPr lang="en-US" sz="2000" i="1" dirty="0" smtClean="0"/>
              <a:t> ADD CONSTRAINT </a:t>
            </a:r>
            <a:r>
              <a:rPr lang="en-US" sz="2000" i="1" dirty="0" err="1" smtClean="0"/>
              <a:t>agrokt_geom</a:t>
            </a:r>
            <a:r>
              <a:rPr lang="en-US" sz="2000" i="1" dirty="0" smtClean="0"/>
              <a:t> CHECK (</a:t>
            </a:r>
            <a:r>
              <a:rPr lang="en-US" sz="2000" i="1" dirty="0" err="1" smtClean="0"/>
              <a:t>st_isvalid</a:t>
            </a:r>
            <a:r>
              <a:rPr lang="en-US" sz="2000" i="1" dirty="0" smtClean="0"/>
              <a:t>(</a:t>
            </a:r>
            <a:r>
              <a:rPr lang="en-US" sz="2000" i="1" dirty="0" err="1" smtClean="0"/>
              <a:t>agr_geom</a:t>
            </a:r>
            <a:r>
              <a:rPr lang="en-US" sz="2000" i="1" dirty="0" smtClean="0"/>
              <a:t>));</a:t>
            </a:r>
          </a:p>
          <a:p>
            <a:pPr indent="0">
              <a:buNone/>
            </a:pPr>
            <a:endParaRPr lang="en-US" sz="2000" i="1" dirty="0" smtClean="0"/>
          </a:p>
          <a:p>
            <a:pPr indent="0">
              <a:buNone/>
            </a:pPr>
            <a:r>
              <a:rPr lang="en-US" sz="2000" i="1" dirty="0" smtClean="0"/>
              <a:t>CREATE INDEX </a:t>
            </a:r>
            <a:r>
              <a:rPr lang="en-US" sz="2000" i="1" dirty="0" err="1" smtClean="0"/>
              <a:t>agr_idx</a:t>
            </a:r>
            <a:r>
              <a:rPr lang="en-US" sz="2000" i="1" dirty="0" smtClean="0"/>
              <a:t> ON </a:t>
            </a:r>
            <a:r>
              <a:rPr lang="en-US" sz="2000" i="1" dirty="0" err="1" smtClean="0"/>
              <a:t>public.agroktimata</a:t>
            </a:r>
            <a:r>
              <a:rPr lang="en-US" sz="2000" i="1" dirty="0" smtClean="0"/>
              <a:t> USING GIST (</a:t>
            </a:r>
            <a:r>
              <a:rPr lang="en-US" sz="2000" i="1" dirty="0" err="1" smtClean="0"/>
              <a:t>agr_geom</a:t>
            </a:r>
            <a:r>
              <a:rPr lang="en-US" sz="2000" i="1" dirty="0" smtClean="0"/>
              <a:t>);</a:t>
            </a:r>
          </a:p>
          <a:p>
            <a:pPr indent="19050">
              <a:buNone/>
            </a:pPr>
            <a:endParaRPr lang="en-US" sz="2000" i="1" dirty="0" smtClean="0"/>
          </a:p>
          <a:p>
            <a:pPr indent="19050">
              <a:buNone/>
            </a:pPr>
            <a:r>
              <a:rPr lang="en-US" sz="2000" i="1" dirty="0" smtClean="0"/>
              <a:t>CREATE TABLE </a:t>
            </a:r>
            <a:r>
              <a:rPr lang="en-US" sz="2000" i="1" dirty="0" err="1" smtClean="0"/>
              <a:t>public.roads</a:t>
            </a:r>
            <a:r>
              <a:rPr lang="en-US" sz="2000" i="1" dirty="0" smtClean="0"/>
              <a:t> (  id integer NOT NULL,</a:t>
            </a:r>
            <a:endParaRPr lang="el-GR" sz="2000" i="1" dirty="0" smtClean="0"/>
          </a:p>
          <a:p>
            <a:pPr indent="19050">
              <a:buNone/>
            </a:pPr>
            <a:r>
              <a:rPr lang="en-US" sz="2000" i="1" dirty="0" smtClean="0"/>
              <a:t>  name character varying(60), </a:t>
            </a:r>
            <a:r>
              <a:rPr lang="en-US" sz="2000" i="1" dirty="0" err="1" smtClean="0"/>
              <a:t>the_geom</a:t>
            </a:r>
            <a:r>
              <a:rPr lang="en-US" sz="2000" i="1" dirty="0" smtClean="0"/>
              <a:t> geometry(LineString,4121),</a:t>
            </a:r>
            <a:endParaRPr lang="el-GR" sz="2000" i="1" dirty="0" smtClean="0"/>
          </a:p>
          <a:p>
            <a:pPr indent="0">
              <a:buNone/>
            </a:pPr>
            <a:r>
              <a:rPr lang="en-US" sz="2100" i="1" dirty="0" smtClean="0"/>
              <a:t>CONSTRAINT </a:t>
            </a:r>
            <a:r>
              <a:rPr lang="en-US" sz="2100" i="1" dirty="0" err="1" smtClean="0"/>
              <a:t>road_net_pkey</a:t>
            </a:r>
            <a:r>
              <a:rPr lang="en-US" sz="2100" i="1" dirty="0" smtClean="0"/>
              <a:t> PRIMARY KEY (id));</a:t>
            </a:r>
          </a:p>
          <a:p>
            <a:pPr indent="0">
              <a:buNone/>
            </a:pPr>
            <a:endParaRPr lang="en-US" i="1" dirty="0" smtClean="0"/>
          </a:p>
          <a:p>
            <a:pPr indent="0">
              <a:buNone/>
            </a:pPr>
            <a:endParaRPr lang="en-US" i="1" dirty="0" smtClean="0"/>
          </a:p>
          <a:p>
            <a:pPr indent="0">
              <a:buNone/>
            </a:pPr>
            <a:endParaRPr lang="el-GR" i="1" dirty="0" smtClean="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457200" y="1071546"/>
            <a:ext cx="8229600" cy="5054617"/>
          </a:xfrm>
        </p:spPr>
        <p:style>
          <a:lnRef idx="1">
            <a:schemeClr val="accent3"/>
          </a:lnRef>
          <a:fillRef idx="2">
            <a:schemeClr val="accent3"/>
          </a:fillRef>
          <a:effectRef idx="1">
            <a:schemeClr val="accent3"/>
          </a:effectRef>
          <a:fontRef idx="minor">
            <a:schemeClr val="dk1"/>
          </a:fontRef>
        </p:style>
        <p:txBody>
          <a:bodyPr>
            <a:normAutofit/>
          </a:bodyPr>
          <a:lstStyle/>
          <a:p>
            <a:pPr>
              <a:buNone/>
            </a:pPr>
            <a:r>
              <a:rPr lang="en-US" sz="1600" dirty="0" smtClean="0"/>
              <a:t>update </a:t>
            </a:r>
            <a:r>
              <a:rPr lang="en-US" sz="1600" dirty="0" err="1" smtClean="0"/>
              <a:t>agroktimata</a:t>
            </a:r>
            <a:r>
              <a:rPr lang="en-US" sz="1600" dirty="0" smtClean="0"/>
              <a:t> set </a:t>
            </a:r>
            <a:r>
              <a:rPr lang="en-US" sz="1600" dirty="0" err="1" smtClean="0"/>
              <a:t>agr_geom</a:t>
            </a:r>
            <a:r>
              <a:rPr lang="en-US" sz="1600" dirty="0" smtClean="0"/>
              <a:t>=</a:t>
            </a:r>
            <a:r>
              <a:rPr lang="en-US" sz="1600" dirty="0" err="1" smtClean="0"/>
              <a:t>st_GeomFromText</a:t>
            </a:r>
            <a:r>
              <a:rPr lang="en-US" sz="1600" dirty="0" smtClean="0"/>
              <a:t>('POLYGON</a:t>
            </a:r>
            <a:r>
              <a:rPr lang="en-US" sz="1600" dirty="0" smtClean="0"/>
              <a:t>((602346.817 3907797.981,</a:t>
            </a:r>
            <a:endParaRPr lang="en-US" sz="1600" dirty="0" smtClean="0"/>
          </a:p>
          <a:p>
            <a:pPr>
              <a:buNone/>
            </a:pPr>
            <a:r>
              <a:rPr lang="en-US" sz="1600" dirty="0" smtClean="0"/>
              <a:t>602350.266 3907807.337, 602353.715 3907816.692, 602348.274 3907822.557,</a:t>
            </a:r>
            <a:endParaRPr lang="en-US" sz="1600" dirty="0" smtClean="0"/>
          </a:p>
          <a:p>
            <a:pPr>
              <a:buNone/>
            </a:pPr>
            <a:r>
              <a:rPr lang="en-US" sz="1600" dirty="0" smtClean="0"/>
              <a:t>602337.098 3907830.187, 602329.614 3907819.946, 602322.795 3907805.542,</a:t>
            </a:r>
            <a:endParaRPr lang="en-US" sz="1600" dirty="0" smtClean="0"/>
          </a:p>
          <a:p>
            <a:pPr>
              <a:buNone/>
            </a:pPr>
            <a:r>
              <a:rPr lang="en-US" sz="1600" dirty="0" smtClean="0"/>
              <a:t>602346.817  </a:t>
            </a:r>
            <a:r>
              <a:rPr lang="en-US" sz="1600" dirty="0" smtClean="0"/>
              <a:t>3907797.981))',4121) where code='</a:t>
            </a:r>
            <a:r>
              <a:rPr lang="el-GR" sz="1600" dirty="0" smtClean="0"/>
              <a:t>Κ1</a:t>
            </a:r>
            <a:r>
              <a:rPr lang="el-GR" sz="1600" dirty="0" smtClean="0"/>
              <a:t>';</a:t>
            </a:r>
          </a:p>
          <a:p>
            <a:pPr>
              <a:buNone/>
            </a:pPr>
            <a:endParaRPr lang="el-GR" sz="1600" dirty="0" smtClean="0"/>
          </a:p>
          <a:p>
            <a:pPr>
              <a:buNone/>
            </a:pPr>
            <a:r>
              <a:rPr lang="en-US" sz="1600" dirty="0" smtClean="0"/>
              <a:t>update </a:t>
            </a:r>
            <a:r>
              <a:rPr lang="en-US" sz="1600" dirty="0" err="1" smtClean="0"/>
              <a:t>agroktimata</a:t>
            </a:r>
            <a:r>
              <a:rPr lang="en-US" sz="1600" dirty="0" smtClean="0"/>
              <a:t> set </a:t>
            </a:r>
            <a:r>
              <a:rPr lang="en-US" sz="1600" dirty="0" err="1" smtClean="0"/>
              <a:t>agr_geom</a:t>
            </a:r>
            <a:r>
              <a:rPr lang="en-US" sz="1600" dirty="0" smtClean="0"/>
              <a:t>=</a:t>
            </a:r>
            <a:r>
              <a:rPr lang="en-US" sz="1600" dirty="0" err="1" smtClean="0"/>
              <a:t>st_GeomFromText</a:t>
            </a:r>
            <a:r>
              <a:rPr lang="en-US" sz="1600" dirty="0" smtClean="0"/>
              <a:t>('POLYGON((608028.61 3904373.784, 608036.387 3904371.133, 608040.377 3904369.599, 608048.416 3904365.07, 608055.593 3904360.454</a:t>
            </a:r>
            <a:r>
              <a:rPr lang="en-US" sz="1600" dirty="0" smtClean="0"/>
              <a:t>,</a:t>
            </a:r>
            <a:r>
              <a:rPr lang="el-GR" sz="1600" dirty="0" smtClean="0"/>
              <a:t> </a:t>
            </a:r>
            <a:r>
              <a:rPr lang="en-US" sz="1600" dirty="0" smtClean="0"/>
              <a:t>608061.628 </a:t>
            </a:r>
            <a:r>
              <a:rPr lang="en-US" sz="1600" dirty="0" smtClean="0"/>
              <a:t>3904354.715, 608065.885 3904350.076, 608069.565 3904344.082, 608071.959 3904338.692, 608075.288 3904331.158, 608078.525 3904324.296, 608080.867 3904319.801</a:t>
            </a:r>
            <a:r>
              <a:rPr lang="en-US" sz="1600" dirty="0" smtClean="0"/>
              <a:t>,</a:t>
            </a:r>
            <a:r>
              <a:rPr lang="el-GR" sz="1600" dirty="0" smtClean="0"/>
              <a:t> </a:t>
            </a:r>
            <a:r>
              <a:rPr lang="en-US" sz="1600" dirty="0" smtClean="0"/>
              <a:t>608082.93 </a:t>
            </a:r>
            <a:r>
              <a:rPr lang="en-US" sz="1600" dirty="0" smtClean="0"/>
              <a:t>3904316.316, 608083.286 3904314.878, 608080.799 3904311.245, 608077.79 3904307.139, 608076.569 3904308.236, 608074.827 3904309.63, 608068.177 3904314.947</a:t>
            </a:r>
            <a:r>
              <a:rPr lang="en-US" sz="1600" dirty="0" smtClean="0"/>
              <a:t>,</a:t>
            </a:r>
            <a:r>
              <a:rPr lang="el-GR" sz="1600" dirty="0" smtClean="0"/>
              <a:t> </a:t>
            </a:r>
            <a:r>
              <a:rPr lang="en-US" sz="1600" dirty="0" smtClean="0"/>
              <a:t>608061.826 </a:t>
            </a:r>
            <a:r>
              <a:rPr lang="en-US" sz="1600" dirty="0" smtClean="0"/>
              <a:t>3904320.151, 608058.338 3904322.041, 608053.055 3904324.775, 608046.761 3904328.847, 608037.675 3904335.54, 608027.357 3904341.019, 608023.43 3904343.204</a:t>
            </a:r>
            <a:r>
              <a:rPr lang="en-US" sz="1600" dirty="0" smtClean="0"/>
              <a:t>,</a:t>
            </a:r>
            <a:r>
              <a:rPr lang="el-GR" sz="1600" dirty="0" smtClean="0"/>
              <a:t> </a:t>
            </a:r>
            <a:r>
              <a:rPr lang="en-US" sz="1600" dirty="0" smtClean="0"/>
              <a:t>608024.404 </a:t>
            </a:r>
            <a:r>
              <a:rPr lang="en-US" sz="1600" dirty="0" smtClean="0"/>
              <a:t>3904351.765, 608025.409 3904360.242, 608025.757 3904364.673, 608027.263 3904369.313, 608028.61 3904373.784))',4121</a:t>
            </a:r>
            <a:r>
              <a:rPr lang="en-US" sz="1600" dirty="0" smtClean="0"/>
              <a:t>)</a:t>
            </a:r>
            <a:r>
              <a:rPr lang="el-GR" sz="1600" dirty="0" smtClean="0"/>
              <a:t/>
            </a:r>
            <a:br>
              <a:rPr lang="el-GR" sz="1600" dirty="0" smtClean="0"/>
            </a:br>
            <a:r>
              <a:rPr lang="en-US" sz="1600" dirty="0" smtClean="0"/>
              <a:t> </a:t>
            </a:r>
            <a:r>
              <a:rPr lang="en-US" sz="1600" dirty="0" smtClean="0"/>
              <a:t>where code='</a:t>
            </a:r>
            <a:r>
              <a:rPr lang="el-GR" sz="1600" dirty="0" smtClean="0"/>
              <a:t>Σ1';</a:t>
            </a:r>
            <a:endParaRPr lang="el-GR" sz="1600" dirty="0"/>
          </a:p>
        </p:txBody>
      </p:sp>
      <p:sp>
        <p:nvSpPr>
          <p:cNvPr id="4" name="3 - Θέση ημερομηνίας"/>
          <p:cNvSpPr>
            <a:spLocks noGrp="1"/>
          </p:cNvSpPr>
          <p:nvPr>
            <p:ph type="dt" sz="half" idx="10"/>
          </p:nvPr>
        </p:nvSpPr>
        <p:spPr/>
        <p:txBody>
          <a:bodyPr/>
          <a:lstStyle/>
          <a:p>
            <a:fld id="{17211892-2D1A-4127-8D5B-D85316A7A27D}" type="datetime10">
              <a:rPr lang="el-GR" smtClean="0"/>
              <a:pPr/>
              <a:t>10:09</a:t>
            </a:fld>
            <a:endParaRPr lang="el-GR"/>
          </a:p>
        </p:txBody>
      </p:sp>
      <p:sp>
        <p:nvSpPr>
          <p:cNvPr id="5" name="4 - Θέση υποσέλιδου"/>
          <p:cNvSpPr>
            <a:spLocks noGrp="1"/>
          </p:cNvSpPr>
          <p:nvPr>
            <p:ph type="ftr" sz="quarter" idx="11"/>
          </p:nvPr>
        </p:nvSpPr>
        <p:spPr/>
        <p:txBody>
          <a:bodyPr/>
          <a:lstStyle/>
          <a:p>
            <a:r>
              <a:rPr lang="el-GR" smtClean="0"/>
              <a:t>Χατζάκης Ηλίας</a:t>
            </a:r>
            <a:endParaRPr lang="el-GR"/>
          </a:p>
        </p:txBody>
      </p:sp>
      <p:sp>
        <p:nvSpPr>
          <p:cNvPr id="6" name="5 - Θέση αριθμού διαφάνειας"/>
          <p:cNvSpPr>
            <a:spLocks noGrp="1"/>
          </p:cNvSpPr>
          <p:nvPr>
            <p:ph type="sldNum" sz="quarter" idx="12"/>
          </p:nvPr>
        </p:nvSpPr>
        <p:spPr/>
        <p:txBody>
          <a:bodyPr/>
          <a:lstStyle/>
          <a:p>
            <a:fld id="{D3F1D1C4-C2D9-4231-9FB2-B2D9D97AA41D}" type="slidenum">
              <a:rPr lang="el-GR" smtClean="0"/>
              <a:pPr/>
              <a:t>11</a:t>
            </a:fld>
            <a:endParaRPr lang="el-GR"/>
          </a:p>
        </p:txBody>
      </p:sp>
      <p:sp>
        <p:nvSpPr>
          <p:cNvPr id="7" name="1 - Τίτλος"/>
          <p:cNvSpPr>
            <a:spLocks noGrp="1"/>
          </p:cNvSpPr>
          <p:nvPr>
            <p:ph type="title"/>
          </p:nvPr>
        </p:nvSpPr>
        <p:spPr>
          <a:xfrm>
            <a:off x="428596" y="214290"/>
            <a:ext cx="8229600" cy="571504"/>
          </a:xfrm>
        </p:spPr>
        <p:style>
          <a:lnRef idx="1">
            <a:schemeClr val="accent3"/>
          </a:lnRef>
          <a:fillRef idx="2">
            <a:schemeClr val="accent3"/>
          </a:fillRef>
          <a:effectRef idx="1">
            <a:schemeClr val="accent3"/>
          </a:effectRef>
          <a:fontRef idx="minor">
            <a:schemeClr val="dk1"/>
          </a:fontRef>
        </p:style>
        <p:txBody>
          <a:bodyPr>
            <a:normAutofit fontScale="90000"/>
          </a:bodyPr>
          <a:lstStyle/>
          <a:p>
            <a:r>
              <a:rPr lang="el-GR" sz="3600" dirty="0" smtClean="0"/>
              <a:t>Επεξεργασία Χωρικών Δεδομένων</a:t>
            </a:r>
            <a:endParaRPr lang="el-GR" sz="36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p:style>
          <a:lnRef idx="1">
            <a:schemeClr val="accent3"/>
          </a:lnRef>
          <a:fillRef idx="2">
            <a:schemeClr val="accent3"/>
          </a:fillRef>
          <a:effectRef idx="1">
            <a:schemeClr val="accent3"/>
          </a:effectRef>
          <a:fontRef idx="minor">
            <a:schemeClr val="dk1"/>
          </a:fontRef>
        </p:style>
        <p:txBody>
          <a:bodyPr>
            <a:normAutofit/>
          </a:bodyPr>
          <a:lstStyle/>
          <a:p>
            <a:pPr>
              <a:buNone/>
            </a:pPr>
            <a:r>
              <a:rPr lang="el-GR" i="1" u="sng" dirty="0" smtClean="0"/>
              <a:t>Εμφανίζει τα αγροκτήματα και τα εμβαδά τους. </a:t>
            </a:r>
            <a:endParaRPr lang="en-US" i="1" u="sng" dirty="0" smtClean="0"/>
          </a:p>
          <a:p>
            <a:pPr>
              <a:buNone/>
            </a:pPr>
            <a:r>
              <a:rPr lang="en-US" i="1" dirty="0" smtClean="0"/>
              <a:t>select </a:t>
            </a:r>
            <a:r>
              <a:rPr lang="en-US" i="1" dirty="0" smtClean="0"/>
              <a:t>code, </a:t>
            </a:r>
            <a:r>
              <a:rPr lang="en-US" i="1" dirty="0" err="1" smtClean="0"/>
              <a:t>oponymio,oikismos,poli,elaiodentra</a:t>
            </a:r>
            <a:r>
              <a:rPr lang="en-US" i="1" dirty="0" smtClean="0"/>
              <a:t>, </a:t>
            </a:r>
            <a:r>
              <a:rPr lang="en-US" i="1" dirty="0" err="1" smtClean="0"/>
              <a:t>st_area</a:t>
            </a:r>
            <a:r>
              <a:rPr lang="en-US" i="1" dirty="0" smtClean="0"/>
              <a:t>(</a:t>
            </a:r>
            <a:r>
              <a:rPr lang="en-US" i="1" dirty="0" err="1" smtClean="0"/>
              <a:t>agr_geom</a:t>
            </a:r>
            <a:r>
              <a:rPr lang="en-US" i="1" dirty="0" smtClean="0"/>
              <a:t>) as </a:t>
            </a:r>
            <a:r>
              <a:rPr lang="el-GR" i="1" dirty="0" smtClean="0"/>
              <a:t>εμβαδόν </a:t>
            </a:r>
            <a:r>
              <a:rPr lang="en-US" i="1" dirty="0" smtClean="0"/>
              <a:t>from </a:t>
            </a:r>
            <a:r>
              <a:rPr lang="en-US" i="1" dirty="0" err="1" smtClean="0"/>
              <a:t>agroktimata</a:t>
            </a:r>
            <a:r>
              <a:rPr lang="en-US" i="1" dirty="0" smtClean="0"/>
              <a:t> where </a:t>
            </a:r>
            <a:r>
              <a:rPr lang="en-US" i="1" dirty="0" err="1" smtClean="0"/>
              <a:t>st_area</a:t>
            </a:r>
            <a:r>
              <a:rPr lang="en-US" i="1" dirty="0" smtClean="0"/>
              <a:t>(</a:t>
            </a:r>
            <a:r>
              <a:rPr lang="en-US" i="1" dirty="0" err="1" smtClean="0"/>
              <a:t>agr_geom</a:t>
            </a:r>
            <a:r>
              <a:rPr lang="en-US" i="1" dirty="0" smtClean="0"/>
              <a:t>)&gt;0</a:t>
            </a:r>
            <a:r>
              <a:rPr lang="en-US" i="1" dirty="0" smtClean="0"/>
              <a:t>;</a:t>
            </a:r>
          </a:p>
          <a:p>
            <a:pPr>
              <a:buNone/>
            </a:pPr>
            <a:endParaRPr lang="en-US" i="1" dirty="0" smtClean="0"/>
          </a:p>
          <a:p>
            <a:pPr>
              <a:buNone/>
            </a:pPr>
            <a:endParaRPr lang="en-US" i="1" dirty="0" smtClean="0"/>
          </a:p>
        </p:txBody>
      </p:sp>
      <p:sp>
        <p:nvSpPr>
          <p:cNvPr id="4" name="3 - Θέση ημερομηνίας"/>
          <p:cNvSpPr>
            <a:spLocks noGrp="1"/>
          </p:cNvSpPr>
          <p:nvPr>
            <p:ph type="dt" sz="half" idx="10"/>
          </p:nvPr>
        </p:nvSpPr>
        <p:spPr/>
        <p:txBody>
          <a:bodyPr/>
          <a:lstStyle/>
          <a:p>
            <a:fld id="{17211892-2D1A-4127-8D5B-D85316A7A27D}" type="datetime10">
              <a:rPr lang="el-GR" smtClean="0"/>
              <a:pPr/>
              <a:t>10:48</a:t>
            </a:fld>
            <a:endParaRPr lang="el-GR"/>
          </a:p>
        </p:txBody>
      </p:sp>
      <p:sp>
        <p:nvSpPr>
          <p:cNvPr id="5" name="4 - Θέση υποσέλιδου"/>
          <p:cNvSpPr>
            <a:spLocks noGrp="1"/>
          </p:cNvSpPr>
          <p:nvPr>
            <p:ph type="ftr" sz="quarter" idx="11"/>
          </p:nvPr>
        </p:nvSpPr>
        <p:spPr/>
        <p:txBody>
          <a:bodyPr/>
          <a:lstStyle/>
          <a:p>
            <a:r>
              <a:rPr lang="el-GR" smtClean="0"/>
              <a:t>Χατζάκης Ηλίας</a:t>
            </a:r>
            <a:endParaRPr lang="el-GR"/>
          </a:p>
        </p:txBody>
      </p:sp>
      <p:sp>
        <p:nvSpPr>
          <p:cNvPr id="6" name="5 - Θέση αριθμού διαφάνειας"/>
          <p:cNvSpPr>
            <a:spLocks noGrp="1"/>
          </p:cNvSpPr>
          <p:nvPr>
            <p:ph type="sldNum" sz="quarter" idx="12"/>
          </p:nvPr>
        </p:nvSpPr>
        <p:spPr/>
        <p:txBody>
          <a:bodyPr/>
          <a:lstStyle/>
          <a:p>
            <a:fld id="{D3F1D1C4-C2D9-4231-9FB2-B2D9D97AA41D}" type="slidenum">
              <a:rPr lang="el-GR" smtClean="0"/>
              <a:pPr/>
              <a:t>12</a:t>
            </a:fld>
            <a:endParaRPr lang="el-GR"/>
          </a:p>
        </p:txBody>
      </p:sp>
      <p:sp>
        <p:nvSpPr>
          <p:cNvPr id="7" name="1 - Τίτλος"/>
          <p:cNvSpPr>
            <a:spLocks noGrp="1"/>
          </p:cNvSpPr>
          <p:nvPr>
            <p:ph type="title"/>
          </p:nvPr>
        </p:nvSpPr>
        <p:spPr>
          <a:xfrm>
            <a:off x="428596" y="214290"/>
            <a:ext cx="8229600" cy="1000108"/>
          </a:xfrm>
        </p:spPr>
        <p:style>
          <a:lnRef idx="1">
            <a:schemeClr val="accent3"/>
          </a:lnRef>
          <a:fillRef idx="2">
            <a:schemeClr val="accent3"/>
          </a:fillRef>
          <a:effectRef idx="1">
            <a:schemeClr val="accent3"/>
          </a:effectRef>
          <a:fontRef idx="minor">
            <a:schemeClr val="dk1"/>
          </a:fontRef>
        </p:style>
        <p:txBody>
          <a:bodyPr>
            <a:normAutofit fontScale="90000"/>
          </a:bodyPr>
          <a:lstStyle/>
          <a:p>
            <a:r>
              <a:rPr lang="el-GR" sz="3600" dirty="0" smtClean="0"/>
              <a:t>Παραδείγματα  Επεξεργασίας</a:t>
            </a:r>
            <a:br>
              <a:rPr lang="el-GR" sz="3600" dirty="0" smtClean="0"/>
            </a:br>
            <a:r>
              <a:rPr lang="el-GR" sz="3600" dirty="0" smtClean="0"/>
              <a:t> Χωρικών Δεδομένων</a:t>
            </a:r>
            <a:endParaRPr lang="el-GR" sz="36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611560" y="332657"/>
            <a:ext cx="7772400" cy="1008112"/>
          </a:xfrm>
        </p:spPr>
        <p:style>
          <a:lnRef idx="1">
            <a:schemeClr val="accent3"/>
          </a:lnRef>
          <a:fillRef idx="2">
            <a:schemeClr val="accent3"/>
          </a:fillRef>
          <a:effectRef idx="1">
            <a:schemeClr val="accent3"/>
          </a:effectRef>
          <a:fontRef idx="minor">
            <a:schemeClr val="dk1"/>
          </a:fontRef>
        </p:style>
        <p:txBody>
          <a:bodyPr>
            <a:noAutofit/>
          </a:bodyPr>
          <a:lstStyle/>
          <a:p>
            <a:r>
              <a:rPr lang="el-GR" sz="3600" dirty="0" smtClean="0"/>
              <a:t>Κατηγορίες Γεωγραφικών Δεδομένων</a:t>
            </a:r>
            <a:endParaRPr lang="el-GR" sz="3600" dirty="0"/>
          </a:p>
        </p:txBody>
      </p:sp>
      <p:sp>
        <p:nvSpPr>
          <p:cNvPr id="3" name="2 - Υπότιτλος"/>
          <p:cNvSpPr>
            <a:spLocks noGrp="1"/>
          </p:cNvSpPr>
          <p:nvPr>
            <p:ph type="subTitle" idx="1"/>
          </p:nvPr>
        </p:nvSpPr>
        <p:spPr>
          <a:xfrm>
            <a:off x="611560" y="1556792"/>
            <a:ext cx="8064896" cy="4680520"/>
          </a:xfrm>
        </p:spPr>
        <p:style>
          <a:lnRef idx="1">
            <a:schemeClr val="accent3"/>
          </a:lnRef>
          <a:fillRef idx="2">
            <a:schemeClr val="accent3"/>
          </a:fillRef>
          <a:effectRef idx="1">
            <a:schemeClr val="accent3"/>
          </a:effectRef>
          <a:fontRef idx="minor">
            <a:schemeClr val="dk1"/>
          </a:fontRef>
        </p:style>
        <p:txBody>
          <a:bodyPr>
            <a:normAutofit/>
          </a:bodyPr>
          <a:lstStyle/>
          <a:p>
            <a:pPr algn="l">
              <a:buClr>
                <a:srgbClr val="FF0000"/>
              </a:buClr>
              <a:buFont typeface="Wingdings" pitchFamily="2" charset="2"/>
              <a:buChar char="Ø"/>
            </a:pPr>
            <a:endParaRPr lang="en-US" sz="2400" dirty="0" smtClean="0"/>
          </a:p>
          <a:p>
            <a:pPr lvl="1" algn="l">
              <a:buClr>
                <a:srgbClr val="FF0000"/>
              </a:buClr>
              <a:buFont typeface="Wingdings" pitchFamily="2" charset="2"/>
              <a:buChar char="Ø"/>
            </a:pPr>
            <a:r>
              <a:rPr lang="el-GR" sz="2200" b="1" dirty="0" smtClean="0">
                <a:solidFill>
                  <a:schemeClr val="tx1"/>
                </a:solidFill>
              </a:rPr>
              <a:t>Χωρικά δεδομένα (</a:t>
            </a:r>
            <a:r>
              <a:rPr lang="en-US" sz="2200" b="1" dirty="0" smtClean="0">
                <a:solidFill>
                  <a:schemeClr val="tx1"/>
                </a:solidFill>
              </a:rPr>
              <a:t>Spatial Data)</a:t>
            </a:r>
            <a:r>
              <a:rPr lang="el-GR" sz="2200" dirty="0" smtClean="0"/>
              <a:t/>
            </a:r>
            <a:br>
              <a:rPr lang="el-GR" sz="2200" dirty="0" smtClean="0"/>
            </a:br>
            <a:r>
              <a:rPr lang="el-GR" sz="2200" dirty="0" smtClean="0">
                <a:solidFill>
                  <a:schemeClr val="tx1"/>
                </a:solidFill>
              </a:rPr>
              <a:t>Δεδομένα που προσδιορίζουν γεωμετρικά χαρακτηριστικά ενός στοιχείου  και σχετίζονται άμεσα με  τον  εντοπισμό του όπως  η θέση του, οι  διαστάσεις του, το σχήμα, η τοπολογία του(η θέση σε σχέση με άλλα αντικείμενα)  </a:t>
            </a:r>
            <a:r>
              <a:rPr lang="el-GR" sz="2200" dirty="0" err="1" smtClean="0">
                <a:solidFill>
                  <a:schemeClr val="tx1"/>
                </a:solidFill>
              </a:rPr>
              <a:t>κ.λ.π</a:t>
            </a:r>
            <a:r>
              <a:rPr lang="el-GR" sz="2200" dirty="0" smtClean="0">
                <a:solidFill>
                  <a:schemeClr val="tx1"/>
                </a:solidFill>
              </a:rPr>
              <a:t>.</a:t>
            </a:r>
            <a:endParaRPr lang="en-US" sz="2000" dirty="0" smtClean="0">
              <a:solidFill>
                <a:schemeClr val="tx1"/>
              </a:solidFill>
            </a:endParaRPr>
          </a:p>
          <a:p>
            <a:pPr lvl="1" algn="l">
              <a:buClr>
                <a:srgbClr val="FF0000"/>
              </a:buClr>
              <a:buFont typeface="Wingdings" pitchFamily="2" charset="2"/>
              <a:buChar char="Ø"/>
            </a:pPr>
            <a:r>
              <a:rPr lang="el-GR" sz="2000" b="1" dirty="0" smtClean="0">
                <a:solidFill>
                  <a:schemeClr val="tx1"/>
                </a:solidFill>
              </a:rPr>
              <a:t>Περιγραφικά Δεδομένα</a:t>
            </a:r>
            <a:r>
              <a:rPr lang="en-US" sz="2000" b="1" dirty="0" smtClean="0">
                <a:solidFill>
                  <a:schemeClr val="tx1"/>
                </a:solidFill>
              </a:rPr>
              <a:t> (Attribute Data)</a:t>
            </a:r>
            <a:r>
              <a:rPr lang="el-GR" sz="2000" b="1" dirty="0" smtClean="0">
                <a:solidFill>
                  <a:schemeClr val="tx1"/>
                </a:solidFill>
              </a:rPr>
              <a:t/>
            </a:r>
            <a:br>
              <a:rPr lang="el-GR" sz="2000" b="1" dirty="0" smtClean="0">
                <a:solidFill>
                  <a:schemeClr val="tx1"/>
                </a:solidFill>
              </a:rPr>
            </a:br>
            <a:r>
              <a:rPr lang="el-GR" sz="2000" dirty="0" smtClean="0">
                <a:solidFill>
                  <a:schemeClr val="tx1"/>
                </a:solidFill>
              </a:rPr>
              <a:t> Δεδομένα που αναφέρονται σε χαρακτηριστικά ή ιδιότητες του στοιχείου  και δεν σχετίζονται άμεσα με  τον εντοπισμό του. </a:t>
            </a:r>
            <a:endParaRPr lang="en-US" sz="2000" dirty="0" smtClean="0">
              <a:solidFill>
                <a:schemeClr val="tx1"/>
              </a:solidFill>
            </a:endParaRPr>
          </a:p>
          <a:p>
            <a:pPr lvl="1" algn="l">
              <a:buClr>
                <a:srgbClr val="FF0000"/>
              </a:buClr>
              <a:buFont typeface="Wingdings" pitchFamily="2" charset="2"/>
              <a:buChar char="Ø"/>
            </a:pPr>
            <a:r>
              <a:rPr lang="el-GR" sz="2000" b="1" dirty="0" smtClean="0">
                <a:solidFill>
                  <a:schemeClr val="tx1"/>
                </a:solidFill>
              </a:rPr>
              <a:t>Παράδειγμα  </a:t>
            </a:r>
            <a:r>
              <a:rPr lang="el-GR" sz="2100" dirty="0" smtClean="0">
                <a:solidFill>
                  <a:schemeClr val="tx1"/>
                </a:solidFill>
              </a:rPr>
              <a:t>Για ένα δημοτικό διαμέρισμα η ονομασία του ο πληθυσμός  του είναι περιγραφικά δεδομένα ενώ το σχήμα η θέση του  είναι χωρικά Δεδομένα.</a:t>
            </a:r>
            <a:endParaRPr lang="el-GR" sz="2100" dirty="0">
              <a:solidFill>
                <a:schemeClr val="tx1"/>
              </a:solidFill>
            </a:endParaRPr>
          </a:p>
        </p:txBody>
      </p:sp>
      <p:sp>
        <p:nvSpPr>
          <p:cNvPr id="4" name="3 - Θέση ημερομηνίας"/>
          <p:cNvSpPr>
            <a:spLocks noGrp="1"/>
          </p:cNvSpPr>
          <p:nvPr>
            <p:ph type="dt" sz="half" idx="10"/>
          </p:nvPr>
        </p:nvSpPr>
        <p:spPr/>
        <p:txBody>
          <a:bodyPr/>
          <a:lstStyle/>
          <a:p>
            <a:fld id="{139FF83E-05FC-46A5-9C11-6FE153E65D73}" type="datetime10">
              <a:rPr lang="el-GR" smtClean="0"/>
              <a:pPr/>
              <a:t>08:43</a:t>
            </a:fld>
            <a:endParaRPr lang="el-GR"/>
          </a:p>
        </p:txBody>
      </p:sp>
      <p:sp>
        <p:nvSpPr>
          <p:cNvPr id="5" name="4 - Θέση αριθμού διαφάνειας"/>
          <p:cNvSpPr>
            <a:spLocks noGrp="1"/>
          </p:cNvSpPr>
          <p:nvPr>
            <p:ph type="sldNum" sz="quarter" idx="12"/>
          </p:nvPr>
        </p:nvSpPr>
        <p:spPr/>
        <p:txBody>
          <a:bodyPr/>
          <a:lstStyle/>
          <a:p>
            <a:fld id="{D3F1D1C4-C2D9-4231-9FB2-B2D9D97AA41D}" type="slidenum">
              <a:rPr lang="el-GR" smtClean="0"/>
              <a:pPr/>
              <a:t>2</a:t>
            </a:fld>
            <a:endParaRPr lang="el-GR"/>
          </a:p>
        </p:txBody>
      </p:sp>
      <p:sp>
        <p:nvSpPr>
          <p:cNvPr id="6" name="5 - Θέση υποσέλιδου"/>
          <p:cNvSpPr>
            <a:spLocks noGrp="1"/>
          </p:cNvSpPr>
          <p:nvPr>
            <p:ph type="ftr" sz="quarter" idx="11"/>
          </p:nvPr>
        </p:nvSpPr>
        <p:spPr/>
        <p:txBody>
          <a:bodyPr/>
          <a:lstStyle/>
          <a:p>
            <a:r>
              <a:rPr lang="el-GR" smtClean="0"/>
              <a:t>Χατζάκης Ηλίας</a:t>
            </a:r>
            <a:endParaRPr lang="el-G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611560" y="332657"/>
            <a:ext cx="7772400" cy="1008112"/>
          </a:xfrm>
        </p:spPr>
        <p:style>
          <a:lnRef idx="1">
            <a:schemeClr val="accent3"/>
          </a:lnRef>
          <a:fillRef idx="2">
            <a:schemeClr val="accent3"/>
          </a:fillRef>
          <a:effectRef idx="1">
            <a:schemeClr val="accent3"/>
          </a:effectRef>
          <a:fontRef idx="minor">
            <a:schemeClr val="dk1"/>
          </a:fontRef>
        </p:style>
        <p:txBody>
          <a:bodyPr>
            <a:noAutofit/>
          </a:bodyPr>
          <a:lstStyle/>
          <a:p>
            <a:r>
              <a:rPr lang="el-GR" sz="3600" dirty="0" smtClean="0"/>
              <a:t>Χωρικές ή Γεωγραφικές βάσεις Δεδομένων</a:t>
            </a:r>
            <a:endParaRPr lang="el-GR" sz="3600" dirty="0"/>
          </a:p>
        </p:txBody>
      </p:sp>
      <p:sp>
        <p:nvSpPr>
          <p:cNvPr id="3" name="2 - Υπότιτλος"/>
          <p:cNvSpPr>
            <a:spLocks noGrp="1"/>
          </p:cNvSpPr>
          <p:nvPr>
            <p:ph type="subTitle" idx="1"/>
          </p:nvPr>
        </p:nvSpPr>
        <p:spPr>
          <a:xfrm>
            <a:off x="611560" y="1556792"/>
            <a:ext cx="8064896" cy="4680520"/>
          </a:xfrm>
        </p:spPr>
        <p:style>
          <a:lnRef idx="1">
            <a:schemeClr val="accent3"/>
          </a:lnRef>
          <a:fillRef idx="2">
            <a:schemeClr val="accent3"/>
          </a:fillRef>
          <a:effectRef idx="1">
            <a:schemeClr val="accent3"/>
          </a:effectRef>
          <a:fontRef idx="minor">
            <a:schemeClr val="dk1"/>
          </a:fontRef>
        </p:style>
        <p:txBody>
          <a:bodyPr>
            <a:normAutofit fontScale="55000" lnSpcReduction="20000"/>
          </a:bodyPr>
          <a:lstStyle/>
          <a:p>
            <a:pPr marL="457200" indent="-185738" algn="l">
              <a:buFont typeface="Wingdings" pitchFamily="2" charset="2"/>
              <a:buChar char="Ø"/>
              <a:tabLst>
                <a:tab pos="450850" algn="l"/>
              </a:tabLst>
            </a:pPr>
            <a:endParaRPr lang="el-GR" sz="2500" dirty="0" smtClean="0">
              <a:solidFill>
                <a:schemeClr val="tx1"/>
              </a:solidFill>
            </a:endParaRPr>
          </a:p>
          <a:p>
            <a:pPr marL="457200" indent="-185738" algn="l">
              <a:buFont typeface="Wingdings" pitchFamily="2" charset="2"/>
              <a:buChar char="Ø"/>
              <a:tabLst>
                <a:tab pos="450850" algn="l"/>
              </a:tabLst>
            </a:pPr>
            <a:r>
              <a:rPr lang="el-GR" sz="2500" dirty="0" smtClean="0">
                <a:solidFill>
                  <a:schemeClr val="tx1"/>
                </a:solidFill>
              </a:rPr>
              <a:t>Χωρικές βάσεις δεδομένων  είναι βάσεις δεδομένων παρέχουν επιπλέον την δυνατότητα αποθήκευσης , επεξεργασίας και  παράστασης Χωρικών δεδομένων.</a:t>
            </a:r>
            <a:br>
              <a:rPr lang="el-GR" sz="2500" dirty="0" smtClean="0">
                <a:solidFill>
                  <a:schemeClr val="tx1"/>
                </a:solidFill>
              </a:rPr>
            </a:br>
            <a:r>
              <a:rPr lang="el-GR" sz="2500" dirty="0" smtClean="0">
                <a:solidFill>
                  <a:schemeClr val="tx1"/>
                </a:solidFill>
              </a:rPr>
              <a:t> </a:t>
            </a:r>
            <a:endParaRPr lang="en-US" sz="2500" dirty="0" smtClean="0">
              <a:solidFill>
                <a:schemeClr val="tx1"/>
              </a:solidFill>
            </a:endParaRPr>
          </a:p>
          <a:p>
            <a:pPr marL="457200" indent="-185738" algn="l">
              <a:buFont typeface="Wingdings" pitchFamily="2" charset="2"/>
              <a:buChar char="Ø"/>
              <a:tabLst>
                <a:tab pos="450850" algn="l"/>
              </a:tabLst>
            </a:pPr>
            <a:r>
              <a:rPr lang="el-GR" sz="2500" b="1" dirty="0" smtClean="0">
                <a:solidFill>
                  <a:schemeClr val="tx1"/>
                </a:solidFill>
              </a:rPr>
              <a:t>Οι βασικοί τύποι χωρικών δεδομένων  είναι</a:t>
            </a:r>
            <a:r>
              <a:rPr lang="en-US" sz="2500" b="1" dirty="0" smtClean="0">
                <a:solidFill>
                  <a:schemeClr val="tx1"/>
                </a:solidFill>
              </a:rPr>
              <a:t>:</a:t>
            </a:r>
            <a:r>
              <a:rPr lang="el-GR" sz="2500" b="1" dirty="0" smtClean="0">
                <a:solidFill>
                  <a:schemeClr val="tx1"/>
                </a:solidFill>
              </a:rPr>
              <a:t>  </a:t>
            </a:r>
          </a:p>
          <a:p>
            <a:pPr marL="914400" lvl="1" indent="-185738" algn="l">
              <a:buFont typeface="Wingdings" pitchFamily="2" charset="2"/>
              <a:buChar char="Ø"/>
              <a:tabLst>
                <a:tab pos="450850" algn="l"/>
              </a:tabLst>
            </a:pPr>
            <a:r>
              <a:rPr lang="el-GR" sz="2200" b="1" dirty="0" smtClean="0">
                <a:solidFill>
                  <a:schemeClr val="tx1"/>
                </a:solidFill>
                <a:latin typeface="Calibri" pitchFamily="34" charset="0"/>
                <a:ea typeface="Calibri" pitchFamily="34" charset="0"/>
                <a:cs typeface="Times New Roman" pitchFamily="18" charset="0"/>
              </a:rPr>
              <a:t>Τα σημεία</a:t>
            </a:r>
            <a:r>
              <a:rPr lang="en-US" sz="2200" b="1" dirty="0" smtClean="0">
                <a:solidFill>
                  <a:schemeClr val="tx1"/>
                </a:solidFill>
                <a:latin typeface="Calibri" pitchFamily="34" charset="0"/>
                <a:ea typeface="Calibri" pitchFamily="34" charset="0"/>
                <a:cs typeface="Times New Roman" pitchFamily="18" charset="0"/>
              </a:rPr>
              <a:t> (points)</a:t>
            </a:r>
            <a:r>
              <a:rPr lang="el-GR" sz="2200" b="1" dirty="0" smtClean="0">
                <a:solidFill>
                  <a:schemeClr val="tx1"/>
                </a:solidFill>
                <a:latin typeface="Calibri" pitchFamily="34" charset="0"/>
                <a:ea typeface="Calibri" pitchFamily="34" charset="0"/>
                <a:cs typeface="Times New Roman" pitchFamily="18" charset="0"/>
              </a:rPr>
              <a:t> </a:t>
            </a:r>
            <a:r>
              <a:rPr lang="el-GR" sz="2200" dirty="0" smtClean="0">
                <a:solidFill>
                  <a:schemeClr val="tx1"/>
                </a:solidFill>
                <a:latin typeface="Calibri" pitchFamily="34" charset="0"/>
                <a:ea typeface="Calibri" pitchFamily="34" charset="0"/>
                <a:cs typeface="Times New Roman" pitchFamily="18" charset="0"/>
              </a:rPr>
              <a:t>χρησιμοποιούνται για την παραστήσουν  μία θέση</a:t>
            </a:r>
            <a:br>
              <a:rPr lang="el-GR" sz="2200" dirty="0" smtClean="0">
                <a:solidFill>
                  <a:schemeClr val="tx1"/>
                </a:solidFill>
                <a:latin typeface="Calibri" pitchFamily="34" charset="0"/>
                <a:ea typeface="Calibri" pitchFamily="34" charset="0"/>
                <a:cs typeface="Times New Roman" pitchFamily="18" charset="0"/>
              </a:rPr>
            </a:br>
            <a:r>
              <a:rPr lang="el-GR" sz="2200" dirty="0" smtClean="0">
                <a:solidFill>
                  <a:schemeClr val="tx1"/>
                </a:solidFill>
                <a:latin typeface="Calibri" pitchFamily="34" charset="0"/>
                <a:ea typeface="Calibri" pitchFamily="34" charset="0"/>
                <a:cs typeface="Times New Roman" pitchFamily="18" charset="0"/>
              </a:rPr>
              <a:t> στο χώρο.</a:t>
            </a:r>
          </a:p>
          <a:p>
            <a:pPr marL="914400" lvl="1" indent="-185738" algn="l">
              <a:buFont typeface="Wingdings" pitchFamily="2" charset="2"/>
              <a:buChar char="Ø"/>
              <a:tabLst>
                <a:tab pos="450850" algn="l"/>
              </a:tabLst>
            </a:pPr>
            <a:r>
              <a:rPr lang="en-US" sz="2200" b="1" dirty="0" smtClean="0">
                <a:solidFill>
                  <a:schemeClr val="tx1"/>
                </a:solidFill>
                <a:latin typeface="Calibri" pitchFamily="34" charset="0"/>
                <a:ea typeface="Calibri" pitchFamily="34" charset="0"/>
                <a:cs typeface="Times New Roman" pitchFamily="18" charset="0"/>
              </a:rPr>
              <a:t> </a:t>
            </a:r>
            <a:r>
              <a:rPr lang="el-GR" sz="2200" b="1" dirty="0" smtClean="0">
                <a:solidFill>
                  <a:schemeClr val="tx1"/>
                </a:solidFill>
                <a:latin typeface="Calibri" pitchFamily="34" charset="0"/>
                <a:ea typeface="Calibri" pitchFamily="34" charset="0"/>
                <a:cs typeface="Times New Roman" pitchFamily="18" charset="0"/>
              </a:rPr>
              <a:t>ΟΙ γραμμές</a:t>
            </a:r>
            <a:r>
              <a:rPr lang="en-US" sz="2200" b="1" dirty="0" smtClean="0">
                <a:solidFill>
                  <a:schemeClr val="tx1"/>
                </a:solidFill>
                <a:latin typeface="Calibri" pitchFamily="34" charset="0"/>
                <a:ea typeface="Calibri" pitchFamily="34" charset="0"/>
                <a:cs typeface="Times New Roman" pitchFamily="18" charset="0"/>
              </a:rPr>
              <a:t> (</a:t>
            </a:r>
            <a:r>
              <a:rPr lang="en-US" sz="2200" b="1" dirty="0" err="1" smtClean="0">
                <a:solidFill>
                  <a:schemeClr val="tx1"/>
                </a:solidFill>
                <a:latin typeface="Calibri" pitchFamily="34" charset="0"/>
                <a:ea typeface="Calibri" pitchFamily="34" charset="0"/>
                <a:cs typeface="Times New Roman" pitchFamily="18" charset="0"/>
              </a:rPr>
              <a:t>linestrings</a:t>
            </a:r>
            <a:r>
              <a:rPr lang="en-US" sz="2200" b="1" dirty="0" smtClean="0">
                <a:solidFill>
                  <a:schemeClr val="tx1"/>
                </a:solidFill>
                <a:latin typeface="Calibri" pitchFamily="34" charset="0"/>
                <a:ea typeface="Calibri" pitchFamily="34" charset="0"/>
                <a:cs typeface="Times New Roman" pitchFamily="18" charset="0"/>
              </a:rPr>
              <a:t>)</a:t>
            </a:r>
            <a:r>
              <a:rPr lang="el-GR" sz="2200" b="1" dirty="0" smtClean="0">
                <a:solidFill>
                  <a:schemeClr val="tx1"/>
                </a:solidFill>
                <a:latin typeface="Calibri" pitchFamily="34" charset="0"/>
                <a:ea typeface="Calibri" pitchFamily="34" charset="0"/>
                <a:cs typeface="Times New Roman" pitchFamily="18" charset="0"/>
              </a:rPr>
              <a:t> </a:t>
            </a:r>
            <a:r>
              <a:rPr lang="el-GR" sz="2200" dirty="0" smtClean="0">
                <a:solidFill>
                  <a:schemeClr val="tx1"/>
                </a:solidFill>
                <a:latin typeface="Calibri" pitchFamily="34" charset="0"/>
                <a:ea typeface="Calibri" pitchFamily="34" charset="0"/>
                <a:cs typeface="Times New Roman" pitchFamily="18" charset="0"/>
              </a:rPr>
              <a:t>χρησιμοποιούνται για την παραστήσουν</a:t>
            </a:r>
            <a:br>
              <a:rPr lang="el-GR" sz="2200" dirty="0" smtClean="0">
                <a:solidFill>
                  <a:schemeClr val="tx1"/>
                </a:solidFill>
                <a:latin typeface="Calibri" pitchFamily="34" charset="0"/>
                <a:ea typeface="Calibri" pitchFamily="34" charset="0"/>
                <a:cs typeface="Times New Roman" pitchFamily="18" charset="0"/>
              </a:rPr>
            </a:br>
            <a:r>
              <a:rPr lang="el-GR" sz="2200" dirty="0" smtClean="0">
                <a:solidFill>
                  <a:schemeClr val="tx1"/>
                </a:solidFill>
                <a:latin typeface="Calibri" pitchFamily="34" charset="0"/>
                <a:ea typeface="Calibri" pitchFamily="34" charset="0"/>
                <a:cs typeface="Times New Roman" pitchFamily="18" charset="0"/>
              </a:rPr>
              <a:t> Ποτάμια ,δρόμους, καθώς και για τη συνένωση αντικειμένων.</a:t>
            </a:r>
          </a:p>
          <a:p>
            <a:pPr marL="914400" lvl="1" indent="-185738" algn="l">
              <a:buFont typeface="Wingdings" pitchFamily="2" charset="2"/>
              <a:buChar char="Ø"/>
              <a:tabLst>
                <a:tab pos="450850" algn="l"/>
              </a:tabLst>
            </a:pPr>
            <a:r>
              <a:rPr lang="el-GR" sz="2200" b="1" dirty="0" smtClean="0">
                <a:solidFill>
                  <a:schemeClr val="tx1"/>
                </a:solidFill>
                <a:latin typeface="Calibri" pitchFamily="34" charset="0"/>
                <a:ea typeface="Calibri" pitchFamily="34" charset="0"/>
                <a:cs typeface="Times New Roman" pitchFamily="18" charset="0"/>
              </a:rPr>
              <a:t> Τα Πολύγωνα</a:t>
            </a:r>
            <a:r>
              <a:rPr lang="en-US" sz="2200" b="1" dirty="0" smtClean="0">
                <a:solidFill>
                  <a:schemeClr val="tx1"/>
                </a:solidFill>
                <a:latin typeface="Calibri" pitchFamily="34" charset="0"/>
                <a:ea typeface="Calibri" pitchFamily="34" charset="0"/>
                <a:cs typeface="Times New Roman" pitchFamily="18" charset="0"/>
              </a:rPr>
              <a:t> (polygons</a:t>
            </a:r>
            <a:r>
              <a:rPr lang="el-GR" sz="2200" b="1" dirty="0" smtClean="0">
                <a:solidFill>
                  <a:schemeClr val="tx1"/>
                </a:solidFill>
                <a:latin typeface="Calibri" pitchFamily="34" charset="0"/>
                <a:ea typeface="Calibri" pitchFamily="34" charset="0"/>
                <a:cs typeface="Times New Roman" pitchFamily="18" charset="0"/>
              </a:rPr>
              <a:t>) </a:t>
            </a:r>
            <a:r>
              <a:rPr lang="el-GR" sz="2200" dirty="0" smtClean="0">
                <a:solidFill>
                  <a:schemeClr val="tx1"/>
                </a:solidFill>
                <a:latin typeface="Calibri" pitchFamily="34" charset="0"/>
                <a:ea typeface="Calibri" pitchFamily="34" charset="0"/>
                <a:cs typeface="Times New Roman" pitchFamily="18" charset="0"/>
              </a:rPr>
              <a:t>χρησιμοποιούνται για την παραστήσουν </a:t>
            </a:r>
            <a:br>
              <a:rPr lang="el-GR" sz="2200" dirty="0" smtClean="0">
                <a:solidFill>
                  <a:schemeClr val="tx1"/>
                </a:solidFill>
                <a:latin typeface="Calibri" pitchFamily="34" charset="0"/>
                <a:ea typeface="Calibri" pitchFamily="34" charset="0"/>
                <a:cs typeface="Times New Roman" pitchFamily="18" charset="0"/>
              </a:rPr>
            </a:br>
            <a:r>
              <a:rPr lang="el-GR" sz="2200" dirty="0" smtClean="0">
                <a:solidFill>
                  <a:schemeClr val="tx1"/>
                </a:solidFill>
                <a:latin typeface="Calibri" pitchFamily="34" charset="0"/>
                <a:ea typeface="Calibri" pitchFamily="34" charset="0"/>
                <a:cs typeface="Times New Roman" pitchFamily="18" charset="0"/>
              </a:rPr>
              <a:t> περιοχές  με έκταση(σχήματα με εμβαδό).</a:t>
            </a:r>
            <a:br>
              <a:rPr lang="el-GR" sz="2200" dirty="0" smtClean="0">
                <a:solidFill>
                  <a:schemeClr val="tx1"/>
                </a:solidFill>
                <a:latin typeface="Calibri" pitchFamily="34" charset="0"/>
                <a:ea typeface="Calibri" pitchFamily="34" charset="0"/>
                <a:cs typeface="Times New Roman" pitchFamily="18" charset="0"/>
              </a:rPr>
            </a:br>
            <a:endParaRPr lang="el-GR" sz="2200" dirty="0" smtClean="0">
              <a:solidFill>
                <a:schemeClr val="tx1"/>
              </a:solidFill>
              <a:latin typeface="Calibri" pitchFamily="34" charset="0"/>
              <a:ea typeface="Calibri" pitchFamily="34" charset="0"/>
              <a:cs typeface="Times New Roman" pitchFamily="18" charset="0"/>
            </a:endParaRPr>
          </a:p>
          <a:p>
            <a:pPr marL="457200" indent="-185738" algn="l">
              <a:buFont typeface="Wingdings" pitchFamily="2" charset="2"/>
              <a:buChar char="Ø"/>
              <a:tabLst>
                <a:tab pos="450850" algn="l"/>
              </a:tabLst>
            </a:pPr>
            <a:r>
              <a:rPr lang="el-GR" sz="2400" b="1" dirty="0" smtClean="0">
                <a:solidFill>
                  <a:schemeClr val="tx1"/>
                </a:solidFill>
                <a:latin typeface="Calibri" pitchFamily="34" charset="0"/>
                <a:ea typeface="Calibri" pitchFamily="34" charset="0"/>
                <a:cs typeface="Times New Roman" pitchFamily="18" charset="0"/>
              </a:rPr>
              <a:t> </a:t>
            </a:r>
            <a:r>
              <a:rPr lang="el-GR" sz="2500" b="1" u="sng" dirty="0" smtClean="0">
                <a:solidFill>
                  <a:schemeClr val="tx1"/>
                </a:solidFill>
              </a:rPr>
              <a:t>Τελεστές χωρικών δεδομένων.</a:t>
            </a:r>
            <a:r>
              <a:rPr lang="el-GR" sz="2500" dirty="0" smtClean="0">
                <a:solidFill>
                  <a:schemeClr val="tx1"/>
                </a:solidFill>
              </a:rPr>
              <a:t/>
            </a:r>
            <a:br>
              <a:rPr lang="el-GR" sz="2500" dirty="0" smtClean="0">
                <a:solidFill>
                  <a:schemeClr val="tx1"/>
                </a:solidFill>
              </a:rPr>
            </a:br>
            <a:r>
              <a:rPr lang="el-GR" sz="2500" b="1" dirty="0" smtClean="0">
                <a:solidFill>
                  <a:schemeClr val="tx1"/>
                </a:solidFill>
              </a:rPr>
              <a:t> Ισότητα</a:t>
            </a:r>
            <a:r>
              <a:rPr lang="en-US" sz="2500" b="1" dirty="0" smtClean="0">
                <a:solidFill>
                  <a:schemeClr val="tx1"/>
                </a:solidFill>
              </a:rPr>
              <a:t> (exact match</a:t>
            </a:r>
            <a:r>
              <a:rPr lang="el-GR" sz="2500" b="1" dirty="0" smtClean="0">
                <a:solidFill>
                  <a:schemeClr val="tx1"/>
                </a:solidFill>
              </a:rPr>
              <a:t>) </a:t>
            </a:r>
            <a:r>
              <a:rPr lang="en-US" sz="2500" b="1" dirty="0" smtClean="0">
                <a:solidFill>
                  <a:schemeClr val="tx1"/>
                </a:solidFill>
              </a:rPr>
              <a:t>:</a:t>
            </a:r>
            <a:r>
              <a:rPr lang="el-GR" sz="2500" b="1" dirty="0" smtClean="0">
                <a:solidFill>
                  <a:schemeClr val="tx1"/>
                </a:solidFill>
              </a:rPr>
              <a:t> </a:t>
            </a:r>
            <a:r>
              <a:rPr lang="el-GR" sz="2500" dirty="0" smtClean="0">
                <a:solidFill>
                  <a:schemeClr val="tx1"/>
                </a:solidFill>
              </a:rPr>
              <a:t>ισχύει όταν 2 αντικείμενα έχουν την</a:t>
            </a:r>
            <a:br>
              <a:rPr lang="el-GR" sz="2500" dirty="0" smtClean="0">
                <a:solidFill>
                  <a:schemeClr val="tx1"/>
                </a:solidFill>
              </a:rPr>
            </a:br>
            <a:r>
              <a:rPr lang="el-GR" sz="2500" dirty="0" smtClean="0">
                <a:solidFill>
                  <a:schemeClr val="tx1"/>
                </a:solidFill>
              </a:rPr>
              <a:t> ίδια γεωμετρία(οι πίνακες που τα παριστάνουν είναι ίσοι)</a:t>
            </a:r>
            <a:br>
              <a:rPr lang="el-GR" sz="2500" dirty="0" smtClean="0">
                <a:solidFill>
                  <a:schemeClr val="tx1"/>
                </a:solidFill>
              </a:rPr>
            </a:br>
            <a:r>
              <a:rPr lang="el-GR" sz="2500" dirty="0" smtClean="0">
                <a:solidFill>
                  <a:schemeClr val="tx1"/>
                </a:solidFill>
              </a:rPr>
              <a:t> </a:t>
            </a:r>
            <a:r>
              <a:rPr lang="el-GR" sz="2500" b="1" dirty="0" smtClean="0">
                <a:solidFill>
                  <a:schemeClr val="tx1"/>
                </a:solidFill>
              </a:rPr>
              <a:t>Σημείου </a:t>
            </a:r>
            <a:r>
              <a:rPr lang="en-US" sz="2500" b="1" dirty="0" smtClean="0">
                <a:solidFill>
                  <a:schemeClr val="tx1"/>
                </a:solidFill>
              </a:rPr>
              <a:t>(point </a:t>
            </a:r>
            <a:r>
              <a:rPr lang="el-GR" sz="2500" b="1" dirty="0" smtClean="0">
                <a:solidFill>
                  <a:schemeClr val="tx1"/>
                </a:solidFill>
              </a:rPr>
              <a:t>)</a:t>
            </a:r>
            <a:r>
              <a:rPr lang="el-GR" sz="2500" dirty="0" smtClean="0">
                <a:solidFill>
                  <a:schemeClr val="tx1"/>
                </a:solidFill>
              </a:rPr>
              <a:t>: Δοθέντος ενός σημείου  να βρεθούν όλα</a:t>
            </a:r>
            <a:r>
              <a:rPr lang="en-US" sz="2500" dirty="0" smtClean="0">
                <a:solidFill>
                  <a:schemeClr val="tx1"/>
                </a:solidFill>
              </a:rPr>
              <a:t> </a:t>
            </a:r>
            <a:r>
              <a:rPr lang="el-GR" sz="2100" dirty="0" smtClean="0">
                <a:solidFill>
                  <a:schemeClr val="tx1"/>
                </a:solidFill>
              </a:rPr>
              <a:t>τα αντικείμενα που το περιέχουν.</a:t>
            </a:r>
            <a:r>
              <a:rPr lang="en-US" sz="2100" dirty="0" smtClean="0">
                <a:solidFill>
                  <a:schemeClr val="tx1"/>
                </a:solidFill>
              </a:rPr>
              <a:t/>
            </a:r>
            <a:br>
              <a:rPr lang="en-US" sz="2100" dirty="0" smtClean="0">
                <a:solidFill>
                  <a:schemeClr val="tx1"/>
                </a:solidFill>
              </a:rPr>
            </a:br>
            <a:r>
              <a:rPr lang="el-GR" sz="2400" b="1" dirty="0" smtClean="0">
                <a:solidFill>
                  <a:schemeClr val="tx1"/>
                </a:solidFill>
              </a:rPr>
              <a:t>Απόσταση</a:t>
            </a:r>
            <a:r>
              <a:rPr lang="en-US" sz="2100" b="1" dirty="0" smtClean="0">
                <a:solidFill>
                  <a:schemeClr val="tx1"/>
                </a:solidFill>
              </a:rPr>
              <a:t> </a:t>
            </a:r>
            <a:r>
              <a:rPr lang="el-GR" sz="2500" b="1" dirty="0" smtClean="0">
                <a:solidFill>
                  <a:schemeClr val="tx1"/>
                </a:solidFill>
              </a:rPr>
              <a:t>(</a:t>
            </a:r>
            <a:r>
              <a:rPr lang="el-GR" sz="2500" b="1" dirty="0" err="1" smtClean="0">
                <a:solidFill>
                  <a:schemeClr val="tx1"/>
                </a:solidFill>
              </a:rPr>
              <a:t>Distance</a:t>
            </a:r>
            <a:r>
              <a:rPr lang="el-GR" sz="2500" b="1" dirty="0" smtClean="0">
                <a:solidFill>
                  <a:schemeClr val="tx1"/>
                </a:solidFill>
              </a:rPr>
              <a:t>) </a:t>
            </a:r>
            <a:r>
              <a:rPr lang="en-US" sz="2500" b="1" dirty="0" smtClean="0">
                <a:solidFill>
                  <a:schemeClr val="tx1"/>
                </a:solidFill>
              </a:rPr>
              <a:t>:</a:t>
            </a:r>
            <a:r>
              <a:rPr lang="el-GR" sz="2500" dirty="0" smtClean="0">
                <a:solidFill>
                  <a:schemeClr val="tx1"/>
                </a:solidFill>
              </a:rPr>
              <a:t> συντομότερη απόσταση μεταξύ δύο αντικειμένων. </a:t>
            </a:r>
            <a:r>
              <a:rPr lang="en-US" sz="2500" dirty="0" smtClean="0">
                <a:solidFill>
                  <a:schemeClr val="tx1"/>
                </a:solidFill>
              </a:rPr>
              <a:t/>
            </a:r>
            <a:br>
              <a:rPr lang="en-US" sz="2500" dirty="0" smtClean="0">
                <a:solidFill>
                  <a:schemeClr val="tx1"/>
                </a:solidFill>
              </a:rPr>
            </a:br>
            <a:r>
              <a:rPr lang="el-GR" sz="2500" dirty="0" smtClean="0">
                <a:solidFill>
                  <a:schemeClr val="tx1"/>
                </a:solidFill>
              </a:rPr>
              <a:t> </a:t>
            </a:r>
            <a:r>
              <a:rPr lang="el-GR" sz="2500" b="1" dirty="0" smtClean="0">
                <a:solidFill>
                  <a:schemeClr val="tx1"/>
                </a:solidFill>
              </a:rPr>
              <a:t>Τομής (</a:t>
            </a:r>
            <a:r>
              <a:rPr lang="el-GR" sz="2500" b="1" dirty="0" err="1" smtClean="0">
                <a:solidFill>
                  <a:schemeClr val="tx1"/>
                </a:solidFill>
              </a:rPr>
              <a:t>intersection</a:t>
            </a:r>
            <a:r>
              <a:rPr lang="el-GR" sz="2500" b="1" dirty="0" smtClean="0">
                <a:solidFill>
                  <a:schemeClr val="tx1"/>
                </a:solidFill>
              </a:rPr>
              <a:t>):</a:t>
            </a:r>
            <a:r>
              <a:rPr lang="el-GR" sz="2500" dirty="0" smtClean="0">
                <a:solidFill>
                  <a:schemeClr val="tx1"/>
                </a:solidFill>
              </a:rPr>
              <a:t> Τα κοινά σημεία 2 αντικειμένων. </a:t>
            </a:r>
            <a:br>
              <a:rPr lang="el-GR" sz="2500" dirty="0" smtClean="0">
                <a:solidFill>
                  <a:schemeClr val="tx1"/>
                </a:solidFill>
              </a:rPr>
            </a:br>
            <a:r>
              <a:rPr lang="en-US" sz="1600" dirty="0" smtClean="0"/>
              <a:t> </a:t>
            </a:r>
            <a:r>
              <a:rPr lang="el-GR" sz="2500" b="1" dirty="0" smtClean="0">
                <a:solidFill>
                  <a:schemeClr val="tx1"/>
                </a:solidFill>
              </a:rPr>
              <a:t>‘</a:t>
            </a:r>
            <a:r>
              <a:rPr lang="el-GR" sz="2500" b="1" dirty="0" err="1" smtClean="0">
                <a:solidFill>
                  <a:schemeClr val="tx1"/>
                </a:solidFill>
              </a:rPr>
              <a:t>Ενωση</a:t>
            </a:r>
            <a:r>
              <a:rPr lang="el-GR" sz="2500" b="1" dirty="0" smtClean="0">
                <a:solidFill>
                  <a:schemeClr val="tx1"/>
                </a:solidFill>
              </a:rPr>
              <a:t> </a:t>
            </a:r>
            <a:r>
              <a:rPr lang="en-US" sz="2500" b="1" dirty="0" smtClean="0">
                <a:solidFill>
                  <a:schemeClr val="tx1"/>
                </a:solidFill>
              </a:rPr>
              <a:t>(Union </a:t>
            </a:r>
            <a:r>
              <a:rPr lang="el-GR" sz="2500" b="1" dirty="0" smtClean="0">
                <a:solidFill>
                  <a:schemeClr val="tx1"/>
                </a:solidFill>
              </a:rPr>
              <a:t>)</a:t>
            </a:r>
            <a:r>
              <a:rPr lang="en-US" sz="2500" b="1" dirty="0" smtClean="0">
                <a:solidFill>
                  <a:schemeClr val="tx1"/>
                </a:solidFill>
              </a:rPr>
              <a:t> :  </a:t>
            </a:r>
            <a:r>
              <a:rPr lang="el-GR" sz="2500" dirty="0" smtClean="0">
                <a:solidFill>
                  <a:schemeClr val="tx1"/>
                </a:solidFill>
              </a:rPr>
              <a:t>Όλα τα σημεία 2 αντικειμένων.</a:t>
            </a:r>
            <a:br>
              <a:rPr lang="el-GR" sz="2500" dirty="0" smtClean="0">
                <a:solidFill>
                  <a:schemeClr val="tx1"/>
                </a:solidFill>
              </a:rPr>
            </a:br>
            <a:r>
              <a:rPr lang="el-GR" sz="2500" b="1" dirty="0" smtClean="0">
                <a:solidFill>
                  <a:schemeClr val="tx1"/>
                </a:solidFill>
              </a:rPr>
              <a:t> Διαφορά(</a:t>
            </a:r>
            <a:r>
              <a:rPr lang="en-US" sz="2500" b="1" dirty="0" smtClean="0">
                <a:solidFill>
                  <a:schemeClr val="tx1"/>
                </a:solidFill>
              </a:rPr>
              <a:t>Difference</a:t>
            </a:r>
            <a:r>
              <a:rPr lang="el-GR" sz="2500" b="1" dirty="0" smtClean="0">
                <a:solidFill>
                  <a:schemeClr val="tx1"/>
                </a:solidFill>
              </a:rPr>
              <a:t>) </a:t>
            </a:r>
            <a:r>
              <a:rPr lang="en-US" sz="2500" b="1" dirty="0" smtClean="0">
                <a:solidFill>
                  <a:schemeClr val="tx1"/>
                </a:solidFill>
              </a:rPr>
              <a:t>:</a:t>
            </a:r>
            <a:r>
              <a:rPr lang="el-GR" sz="2500" dirty="0" smtClean="0">
                <a:solidFill>
                  <a:schemeClr val="tx1"/>
                </a:solidFill>
              </a:rPr>
              <a:t>Τα σημεία του πρώτου αντικειμένου που δεν  ανήκουν στο δεύτερο.</a:t>
            </a:r>
            <a:br>
              <a:rPr lang="el-GR" sz="2500" dirty="0" smtClean="0">
                <a:solidFill>
                  <a:schemeClr val="tx1"/>
                </a:solidFill>
              </a:rPr>
            </a:br>
            <a:r>
              <a:rPr lang="el-GR" sz="2500" dirty="0" smtClean="0">
                <a:solidFill>
                  <a:schemeClr val="tx1"/>
                </a:solidFill>
              </a:rPr>
              <a:t> </a:t>
            </a:r>
            <a:r>
              <a:rPr lang="el-GR" sz="2800" b="1" i="1" dirty="0" smtClean="0">
                <a:solidFill>
                  <a:schemeClr val="tx1"/>
                </a:solidFill>
              </a:rPr>
              <a:t>Γειτνίασης (</a:t>
            </a:r>
            <a:r>
              <a:rPr lang="el-GR" sz="2800" b="1" i="1" dirty="0" err="1" smtClean="0">
                <a:solidFill>
                  <a:schemeClr val="tx1"/>
                </a:solidFill>
              </a:rPr>
              <a:t>adjacent</a:t>
            </a:r>
            <a:r>
              <a:rPr lang="el-GR" sz="2800" b="1" i="1" dirty="0" smtClean="0">
                <a:solidFill>
                  <a:schemeClr val="tx1"/>
                </a:solidFill>
              </a:rPr>
              <a:t> </a:t>
            </a:r>
            <a:r>
              <a:rPr lang="el-GR" sz="2800" b="1" i="1" dirty="0" err="1" smtClean="0">
                <a:solidFill>
                  <a:schemeClr val="tx1"/>
                </a:solidFill>
              </a:rPr>
              <a:t>query</a:t>
            </a:r>
            <a:r>
              <a:rPr lang="el-GR" sz="2800" dirty="0" smtClean="0">
                <a:solidFill>
                  <a:schemeClr val="tx1"/>
                </a:solidFill>
              </a:rPr>
              <a:t>): </a:t>
            </a:r>
            <a:r>
              <a:rPr lang="en-US" sz="2800" dirty="0" smtClean="0">
                <a:solidFill>
                  <a:schemeClr val="tx1"/>
                </a:solidFill>
              </a:rPr>
              <a:t> </a:t>
            </a:r>
            <a:r>
              <a:rPr lang="el-GR" sz="2500" dirty="0" smtClean="0">
                <a:solidFill>
                  <a:schemeClr val="tx1"/>
                </a:solidFill>
              </a:rPr>
              <a:t>δεν έχουν κοινά εσωτερικά σημεία μόνο εξωτερικά.</a:t>
            </a:r>
            <a:br>
              <a:rPr lang="el-GR" sz="2500" dirty="0" smtClean="0">
                <a:solidFill>
                  <a:schemeClr val="tx1"/>
                </a:solidFill>
              </a:rPr>
            </a:br>
            <a:r>
              <a:rPr lang="el-GR" sz="2500" dirty="0" smtClean="0">
                <a:solidFill>
                  <a:schemeClr val="tx1"/>
                </a:solidFill>
              </a:rPr>
              <a:t> </a:t>
            </a:r>
            <a:r>
              <a:rPr lang="el-GR" sz="2500" b="1" i="1" dirty="0" smtClean="0">
                <a:solidFill>
                  <a:schemeClr val="tx1"/>
                </a:solidFill>
              </a:rPr>
              <a:t>Παθητικού Εγκλεισμού (</a:t>
            </a:r>
            <a:r>
              <a:rPr lang="el-GR" sz="2500" b="1" i="1" dirty="0" err="1" smtClean="0">
                <a:solidFill>
                  <a:schemeClr val="tx1"/>
                </a:solidFill>
              </a:rPr>
              <a:t>enclosure</a:t>
            </a:r>
            <a:r>
              <a:rPr lang="el-GR" sz="2500" b="1" i="1" dirty="0" smtClean="0">
                <a:solidFill>
                  <a:schemeClr val="tx1"/>
                </a:solidFill>
              </a:rPr>
              <a:t> ): </a:t>
            </a:r>
            <a:r>
              <a:rPr lang="el-GR" sz="2500" i="1" dirty="0" smtClean="0">
                <a:solidFill>
                  <a:schemeClr val="tx1"/>
                </a:solidFill>
              </a:rPr>
              <a:t>Δοθέντος ενός αντικειμένου να βρεθούν όλα τα</a:t>
            </a:r>
            <a:br>
              <a:rPr lang="el-GR" sz="2500" i="1" dirty="0" smtClean="0">
                <a:solidFill>
                  <a:schemeClr val="tx1"/>
                </a:solidFill>
              </a:rPr>
            </a:br>
            <a:r>
              <a:rPr lang="el-GR" sz="2500" dirty="0" smtClean="0">
                <a:solidFill>
                  <a:schemeClr val="tx1"/>
                </a:solidFill>
              </a:rPr>
              <a:t>αντικείμενα που το περιέχουν.</a:t>
            </a:r>
            <a:br>
              <a:rPr lang="el-GR" sz="2500" dirty="0" smtClean="0">
                <a:solidFill>
                  <a:schemeClr val="tx1"/>
                </a:solidFill>
              </a:rPr>
            </a:br>
            <a:r>
              <a:rPr lang="el-GR" sz="2500" i="1" dirty="0" smtClean="0">
                <a:solidFill>
                  <a:schemeClr val="tx1"/>
                </a:solidFill>
              </a:rPr>
              <a:t> </a:t>
            </a:r>
            <a:r>
              <a:rPr lang="el-GR" sz="2500" b="1" i="1" dirty="0" smtClean="0">
                <a:solidFill>
                  <a:schemeClr val="tx1"/>
                </a:solidFill>
              </a:rPr>
              <a:t>Ενεργητικού Εγκλεισμού (</a:t>
            </a:r>
            <a:r>
              <a:rPr lang="el-GR" sz="2500" b="1" i="1" dirty="0" err="1" smtClean="0">
                <a:solidFill>
                  <a:schemeClr val="tx1"/>
                </a:solidFill>
              </a:rPr>
              <a:t>containment</a:t>
            </a:r>
            <a:r>
              <a:rPr lang="el-GR" sz="2500" b="1" i="1" dirty="0" smtClean="0">
                <a:solidFill>
                  <a:schemeClr val="tx1"/>
                </a:solidFill>
              </a:rPr>
              <a:t> </a:t>
            </a:r>
            <a:r>
              <a:rPr lang="el-GR" sz="2500" b="1" i="1" dirty="0" err="1" smtClean="0">
                <a:solidFill>
                  <a:schemeClr val="tx1"/>
                </a:solidFill>
              </a:rPr>
              <a:t>query</a:t>
            </a:r>
            <a:r>
              <a:rPr lang="el-GR" sz="2500" b="1" i="1" dirty="0" smtClean="0">
                <a:solidFill>
                  <a:schemeClr val="tx1"/>
                </a:solidFill>
              </a:rPr>
              <a:t>): </a:t>
            </a:r>
            <a:r>
              <a:rPr lang="el-GR" sz="2500" i="1" dirty="0" smtClean="0">
                <a:solidFill>
                  <a:schemeClr val="tx1"/>
                </a:solidFill>
              </a:rPr>
              <a:t>Δοθέντος ενός αντικειμένου να βρεθούν όλα τα αντικείμενα που αυτό περιέχει.</a:t>
            </a:r>
            <a:r>
              <a:rPr lang="el-GR" sz="2400" dirty="0" smtClean="0">
                <a:solidFill>
                  <a:schemeClr val="tx1"/>
                </a:solidFill>
              </a:rPr>
              <a:t/>
            </a:r>
            <a:br>
              <a:rPr lang="el-GR" sz="2400" dirty="0" smtClean="0">
                <a:solidFill>
                  <a:schemeClr val="tx1"/>
                </a:solidFill>
              </a:rPr>
            </a:br>
            <a:endParaRPr lang="el-GR" sz="2400" dirty="0" smtClean="0">
              <a:solidFill>
                <a:schemeClr val="tx1"/>
              </a:solidFill>
            </a:endParaRPr>
          </a:p>
          <a:p>
            <a:endParaRPr lang="el-GR" sz="2400" dirty="0">
              <a:solidFill>
                <a:schemeClr val="tx1"/>
              </a:solidFill>
              <a:latin typeface="Calibri" pitchFamily="34" charset="0"/>
              <a:ea typeface="Calibri" pitchFamily="34" charset="0"/>
              <a:cs typeface="Times New Roman" pitchFamily="18" charset="0"/>
            </a:endParaRPr>
          </a:p>
        </p:txBody>
      </p:sp>
      <p:sp>
        <p:nvSpPr>
          <p:cNvPr id="4" name="3 - Θέση ημερομηνίας"/>
          <p:cNvSpPr>
            <a:spLocks noGrp="1"/>
          </p:cNvSpPr>
          <p:nvPr>
            <p:ph type="dt" sz="half" idx="10"/>
          </p:nvPr>
        </p:nvSpPr>
        <p:spPr/>
        <p:txBody>
          <a:bodyPr/>
          <a:lstStyle/>
          <a:p>
            <a:fld id="{139FF83E-05FC-46A5-9C11-6FE153E65D73}" type="datetime10">
              <a:rPr lang="el-GR" smtClean="0"/>
              <a:pPr/>
              <a:t>08:43</a:t>
            </a:fld>
            <a:endParaRPr lang="el-GR"/>
          </a:p>
        </p:txBody>
      </p:sp>
      <p:sp>
        <p:nvSpPr>
          <p:cNvPr id="5" name="4 - Θέση αριθμού διαφάνειας"/>
          <p:cNvSpPr>
            <a:spLocks noGrp="1"/>
          </p:cNvSpPr>
          <p:nvPr>
            <p:ph type="sldNum" sz="quarter" idx="12"/>
          </p:nvPr>
        </p:nvSpPr>
        <p:spPr/>
        <p:txBody>
          <a:bodyPr/>
          <a:lstStyle/>
          <a:p>
            <a:fld id="{D3F1D1C4-C2D9-4231-9FB2-B2D9D97AA41D}" type="slidenum">
              <a:rPr lang="el-GR" smtClean="0"/>
              <a:pPr/>
              <a:t>3</a:t>
            </a:fld>
            <a:endParaRPr lang="el-GR"/>
          </a:p>
        </p:txBody>
      </p:sp>
      <p:sp>
        <p:nvSpPr>
          <p:cNvPr id="6" name="5 - Θέση υποσέλιδου"/>
          <p:cNvSpPr>
            <a:spLocks noGrp="1"/>
          </p:cNvSpPr>
          <p:nvPr>
            <p:ph type="ftr" sz="quarter" idx="11"/>
          </p:nvPr>
        </p:nvSpPr>
        <p:spPr/>
        <p:txBody>
          <a:bodyPr/>
          <a:lstStyle/>
          <a:p>
            <a:r>
              <a:rPr lang="el-GR" smtClean="0"/>
              <a:t>Χατζάκης Ηλίας</a:t>
            </a:r>
            <a:endParaRPr lang="el-GR"/>
          </a:p>
        </p:txBody>
      </p:sp>
      <p:pic>
        <p:nvPicPr>
          <p:cNvPr id="1027" name="Picture 3"/>
          <p:cNvPicPr>
            <a:picLocks noChangeAspect="1" noChangeArrowheads="1"/>
          </p:cNvPicPr>
          <p:nvPr/>
        </p:nvPicPr>
        <p:blipFill>
          <a:blip r:embed="rId3"/>
          <a:srcRect/>
          <a:stretch>
            <a:fillRect/>
          </a:stretch>
        </p:blipFill>
        <p:spPr bwMode="auto">
          <a:xfrm>
            <a:off x="6357950" y="2071678"/>
            <a:ext cx="2347911" cy="2071702"/>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0"/>
            <a:ext cx="8229600" cy="642918"/>
          </a:xfrm>
        </p:spPr>
        <p:style>
          <a:lnRef idx="1">
            <a:schemeClr val="accent3"/>
          </a:lnRef>
          <a:fillRef idx="2">
            <a:schemeClr val="accent3"/>
          </a:fillRef>
          <a:effectRef idx="1">
            <a:schemeClr val="accent3"/>
          </a:effectRef>
          <a:fontRef idx="minor">
            <a:schemeClr val="dk1"/>
          </a:fontRef>
        </p:style>
        <p:txBody>
          <a:bodyPr>
            <a:normAutofit/>
          </a:bodyPr>
          <a:lstStyle/>
          <a:p>
            <a:r>
              <a:rPr lang="el-GR" sz="3600" dirty="0" smtClean="0"/>
              <a:t>Γεωδαιτικό Σύστημα αναφοράς</a:t>
            </a:r>
            <a:endParaRPr lang="el-GR" sz="3600" dirty="0"/>
          </a:p>
        </p:txBody>
      </p:sp>
      <p:sp>
        <p:nvSpPr>
          <p:cNvPr id="4" name="3 - Θέση ημερομηνίας"/>
          <p:cNvSpPr>
            <a:spLocks noGrp="1"/>
          </p:cNvSpPr>
          <p:nvPr>
            <p:ph type="dt" sz="half" idx="10"/>
          </p:nvPr>
        </p:nvSpPr>
        <p:spPr/>
        <p:txBody>
          <a:bodyPr/>
          <a:lstStyle/>
          <a:p>
            <a:fld id="{6FD66C3B-3D55-41DA-BDAC-F153B4C03EB0}" type="datetime10">
              <a:rPr lang="el-GR" smtClean="0"/>
              <a:pPr/>
              <a:t>08:43</a:t>
            </a:fld>
            <a:endParaRPr lang="el-GR"/>
          </a:p>
        </p:txBody>
      </p:sp>
      <p:sp>
        <p:nvSpPr>
          <p:cNvPr id="6" name="5 - Θέση υποσέλιδου"/>
          <p:cNvSpPr>
            <a:spLocks noGrp="1"/>
          </p:cNvSpPr>
          <p:nvPr>
            <p:ph type="ftr" sz="quarter" idx="11"/>
          </p:nvPr>
        </p:nvSpPr>
        <p:spPr/>
        <p:txBody>
          <a:bodyPr/>
          <a:lstStyle/>
          <a:p>
            <a:r>
              <a:rPr lang="el-GR" smtClean="0"/>
              <a:t>Χατζάκης Ηλίας</a:t>
            </a:r>
            <a:endParaRPr lang="el-GR"/>
          </a:p>
        </p:txBody>
      </p:sp>
      <p:sp>
        <p:nvSpPr>
          <p:cNvPr id="5" name="4 - Θέση αριθμού διαφάνειας"/>
          <p:cNvSpPr>
            <a:spLocks noGrp="1"/>
          </p:cNvSpPr>
          <p:nvPr>
            <p:ph type="sldNum" sz="quarter" idx="12"/>
          </p:nvPr>
        </p:nvSpPr>
        <p:spPr/>
        <p:txBody>
          <a:bodyPr/>
          <a:lstStyle/>
          <a:p>
            <a:fld id="{D3F1D1C4-C2D9-4231-9FB2-B2D9D97AA41D}" type="slidenum">
              <a:rPr lang="el-GR" smtClean="0"/>
              <a:pPr/>
              <a:t>4</a:t>
            </a:fld>
            <a:endParaRPr lang="el-GR"/>
          </a:p>
        </p:txBody>
      </p:sp>
      <p:sp>
        <p:nvSpPr>
          <p:cNvPr id="11" name="10 - Θέση περιεχομένου"/>
          <p:cNvSpPr>
            <a:spLocks noGrp="1"/>
          </p:cNvSpPr>
          <p:nvPr>
            <p:ph idx="1"/>
          </p:nvPr>
        </p:nvSpPr>
        <p:spPr>
          <a:xfrm>
            <a:off x="428596" y="785794"/>
            <a:ext cx="8229600" cy="6072206"/>
          </a:xfrm>
        </p:spPr>
        <p:style>
          <a:lnRef idx="1">
            <a:schemeClr val="accent3"/>
          </a:lnRef>
          <a:fillRef idx="2">
            <a:schemeClr val="accent3"/>
          </a:fillRef>
          <a:effectRef idx="1">
            <a:schemeClr val="accent3"/>
          </a:effectRef>
          <a:fontRef idx="minor">
            <a:schemeClr val="dk1"/>
          </a:fontRef>
        </p:style>
        <p:txBody>
          <a:bodyPr>
            <a:normAutofit fontScale="25000" lnSpcReduction="20000"/>
          </a:bodyPr>
          <a:lstStyle/>
          <a:p>
            <a:endParaRPr lang="el-GR" sz="4800" dirty="0" smtClean="0"/>
          </a:p>
          <a:p>
            <a:pPr>
              <a:buFont typeface="Wingdings" pitchFamily="2" charset="2"/>
              <a:buChar char="Ø"/>
            </a:pPr>
            <a:r>
              <a:rPr lang="el-GR" sz="6400" b="1" dirty="0" smtClean="0"/>
              <a:t>Γεωειδές  </a:t>
            </a:r>
            <a:r>
              <a:rPr lang="el-GR" sz="6400" dirty="0" smtClean="0"/>
              <a:t>ε</a:t>
            </a:r>
            <a:r>
              <a:rPr lang="el-GR" sz="4800" dirty="0" smtClean="0"/>
              <a:t>ίναι μια</a:t>
            </a:r>
            <a:r>
              <a:rPr lang="el-GR" sz="4800" b="1" dirty="0" smtClean="0"/>
              <a:t> πραγματική επιφάνεια αναφοράς, </a:t>
            </a:r>
            <a:r>
              <a:rPr lang="el-GR" sz="4800" dirty="0" smtClean="0"/>
              <a:t>στο βαθμό που προσεγγίζει αδρά τη μορφή της επιφάνειας της γης. Θεωρητικά ορίζεται </a:t>
            </a:r>
            <a:r>
              <a:rPr lang="el-GR" sz="4800" dirty="0" smtClean="0">
                <a:solidFill>
                  <a:schemeClr val="tx1"/>
                </a:solidFill>
              </a:rPr>
              <a:t>η </a:t>
            </a:r>
            <a:r>
              <a:rPr lang="el-GR" sz="4800" b="1" dirty="0" err="1" smtClean="0">
                <a:solidFill>
                  <a:schemeClr val="tx1"/>
                </a:solidFill>
              </a:rPr>
              <a:t>ισοδυναμική</a:t>
            </a:r>
            <a:r>
              <a:rPr lang="el-GR" sz="4800" b="1" dirty="0" smtClean="0">
                <a:solidFill>
                  <a:schemeClr val="tx1"/>
                </a:solidFill>
              </a:rPr>
              <a:t> επιφάνεια </a:t>
            </a:r>
            <a:r>
              <a:rPr lang="el-GR" sz="4800" dirty="0" smtClean="0"/>
              <a:t>του πεδίου βαρύτητας της </a:t>
            </a:r>
            <a:r>
              <a:rPr lang="el-GR" sz="4800" dirty="0" err="1" smtClean="0"/>
              <a:t>γής</a:t>
            </a:r>
            <a:r>
              <a:rPr lang="el-GR" sz="4800" dirty="0" smtClean="0"/>
              <a:t> που ταυτίζεται παγκόσμια (με αρκετή ακρίβεια) με τη μέση στάθμη της θάλασσας . Ο προσδιορισμός της επιφάνειας του γεωειδούς κυριολεκτικά βασίζεται στην ανάλυση του πεδίου βαρύτητας.  Το γεωειδές ως θεωρητικό σχήμα διατηρεί το σχήμα του ελλειψοειδούς και είναι κάθετο στην δύναμη της βαρύτητας. </a:t>
            </a:r>
            <a:br>
              <a:rPr lang="el-GR" sz="4800" dirty="0" smtClean="0"/>
            </a:br>
            <a:endParaRPr lang="el-GR" sz="4800" dirty="0" smtClean="0"/>
          </a:p>
          <a:p>
            <a:pPr>
              <a:buFont typeface="Wingdings" pitchFamily="2" charset="2"/>
              <a:buChar char="Ø"/>
            </a:pPr>
            <a:r>
              <a:rPr lang="el-GR" sz="6400" b="1" dirty="0" smtClean="0"/>
              <a:t>Γεωγραφικές Συντεταγμένες</a:t>
            </a:r>
          </a:p>
          <a:p>
            <a:pPr marL="447675" lvl="1" indent="-180975">
              <a:buFont typeface="Wingdings" pitchFamily="2" charset="2"/>
              <a:buChar char="Ø"/>
            </a:pPr>
            <a:r>
              <a:rPr lang="el-GR" sz="4800" dirty="0" smtClean="0"/>
              <a:t> </a:t>
            </a:r>
            <a:r>
              <a:rPr lang="el-GR" sz="4800" b="1" i="1" dirty="0" smtClean="0"/>
              <a:t>Γεωγραφικό πλάτος (φ) (</a:t>
            </a:r>
            <a:r>
              <a:rPr lang="el-GR" sz="4800" b="1" i="1" dirty="0" err="1" smtClean="0"/>
              <a:t>Latitude</a:t>
            </a:r>
            <a:r>
              <a:rPr lang="el-GR" sz="4800" b="1" i="1" dirty="0" smtClean="0"/>
              <a:t>) </a:t>
            </a:r>
            <a:r>
              <a:rPr lang="en-US" sz="4800" b="1" i="1" dirty="0" smtClean="0"/>
              <a:t> </a:t>
            </a:r>
            <a:r>
              <a:rPr lang="el-GR" sz="4800" i="1" dirty="0" smtClean="0"/>
              <a:t>ενός σημείου ονομάζεται η γωνία</a:t>
            </a:r>
            <a:br>
              <a:rPr lang="el-GR" sz="4800" i="1" dirty="0" smtClean="0"/>
            </a:br>
            <a:r>
              <a:rPr lang="el-GR" sz="4800" i="1" dirty="0" smtClean="0"/>
              <a:t> που σχηματίζεται από την τομή του  μεσημβρινού που διέρχεται από </a:t>
            </a:r>
            <a:br>
              <a:rPr lang="el-GR" sz="4800" i="1" dirty="0" smtClean="0"/>
            </a:br>
            <a:r>
              <a:rPr lang="el-GR" sz="4800" i="1" dirty="0" smtClean="0"/>
              <a:t>το σημείο  με το επίπεδο του Ισημερινού και του ευθυγράμμου  τμήμα-</a:t>
            </a:r>
            <a:br>
              <a:rPr lang="el-GR" sz="4800" i="1" dirty="0" smtClean="0"/>
            </a:br>
            <a:r>
              <a:rPr lang="el-GR" sz="4800" i="1" dirty="0" err="1" smtClean="0"/>
              <a:t>τος</a:t>
            </a:r>
            <a:r>
              <a:rPr lang="el-GR" sz="4800" i="1" dirty="0" smtClean="0"/>
              <a:t>  που ορίζεται από το κέντρο της γης και  το σημείο. Παίρνει τιμές</a:t>
            </a:r>
            <a:br>
              <a:rPr lang="el-GR" sz="4800" i="1" dirty="0" smtClean="0"/>
            </a:br>
            <a:r>
              <a:rPr lang="el-GR" sz="4800" i="1" dirty="0" smtClean="0"/>
              <a:t> μεταξύ -90 και +90 μοιρών.     </a:t>
            </a:r>
          </a:p>
          <a:p>
            <a:pPr marL="447675" lvl="1" indent="-180975">
              <a:buFont typeface="Wingdings" pitchFamily="2" charset="2"/>
              <a:buChar char="Ø"/>
            </a:pPr>
            <a:r>
              <a:rPr lang="el-GR" sz="4800" i="1" dirty="0" smtClean="0"/>
              <a:t> </a:t>
            </a:r>
            <a:r>
              <a:rPr lang="el-GR" sz="4800" b="1" i="1" dirty="0" smtClean="0"/>
              <a:t>Γεωγραφικό μήκος (λ)(</a:t>
            </a:r>
            <a:r>
              <a:rPr lang="el-GR" sz="4800" b="1" i="1" dirty="0" err="1" smtClean="0"/>
              <a:t>Longitude</a:t>
            </a:r>
            <a:r>
              <a:rPr lang="el-GR" sz="4800" b="1" i="1" dirty="0" smtClean="0"/>
              <a:t>)</a:t>
            </a:r>
            <a:r>
              <a:rPr lang="el-GR" sz="4800" i="1" dirty="0" smtClean="0"/>
              <a:t>  είναι η γωνιακή απόσταση μεταξύ</a:t>
            </a:r>
            <a:br>
              <a:rPr lang="el-GR" sz="4800" i="1" dirty="0" smtClean="0"/>
            </a:br>
            <a:r>
              <a:rPr lang="el-GR" sz="4800" i="1" dirty="0" smtClean="0"/>
              <a:t> του πρώτου μεσημβρινού και του μεσημβρινού που περνά από σημείο. </a:t>
            </a:r>
            <a:br>
              <a:rPr lang="el-GR" sz="4800" i="1" dirty="0" smtClean="0"/>
            </a:br>
            <a:endParaRPr lang="el-GR" sz="3600" dirty="0" smtClean="0"/>
          </a:p>
          <a:p>
            <a:pPr>
              <a:buFont typeface="Wingdings" pitchFamily="2" charset="2"/>
              <a:buChar char="Ø"/>
            </a:pPr>
            <a:r>
              <a:rPr lang="el-GR" sz="6400" b="1" dirty="0" smtClean="0"/>
              <a:t>Καρτεσιανές Συντεταγμένες</a:t>
            </a:r>
          </a:p>
          <a:p>
            <a:pPr indent="19050">
              <a:buNone/>
            </a:pPr>
            <a:r>
              <a:rPr lang="el-GR" sz="4800" dirty="0" smtClean="0"/>
              <a:t>Ένας χάρτης σε συμβατική  μορφή είναι επίπεδος (δισδιάστατη επιφάνεια).</a:t>
            </a:r>
            <a:br>
              <a:rPr lang="el-GR" sz="4800" dirty="0" smtClean="0"/>
            </a:br>
            <a:r>
              <a:rPr lang="el-GR" sz="4800" dirty="0" smtClean="0"/>
              <a:t> Ένα σημείο πάνω στο επίπεδο ορίζεται μοναδικά από τις </a:t>
            </a:r>
            <a:r>
              <a:rPr lang="el-GR" sz="4800" b="1" dirty="0" smtClean="0"/>
              <a:t>καρτεσιανές συν-</a:t>
            </a:r>
            <a:br>
              <a:rPr lang="el-GR" sz="4800" b="1" dirty="0" smtClean="0"/>
            </a:br>
            <a:r>
              <a:rPr lang="el-GR" sz="4800" b="1" dirty="0" smtClean="0"/>
              <a:t>τεταγμένες(Χ,Υ) ή(Ε,Ν</a:t>
            </a:r>
            <a:r>
              <a:rPr lang="el-GR" sz="4800" dirty="0" smtClean="0"/>
              <a:t> </a:t>
            </a:r>
            <a:r>
              <a:rPr lang="el-GR" sz="4800" dirty="0" err="1" smtClean="0"/>
              <a:t>East,North</a:t>
            </a:r>
            <a:r>
              <a:rPr lang="el-GR" sz="4800" dirty="0" smtClean="0"/>
              <a:t>). Οι καρτεσιανές συντεταγμένες συνήθως μετρούνται σε μέτρα.</a:t>
            </a:r>
            <a:br>
              <a:rPr lang="el-GR" sz="4800" dirty="0" smtClean="0"/>
            </a:br>
            <a:r>
              <a:rPr lang="el-GR" sz="4800" dirty="0" smtClean="0"/>
              <a:t>Το γεωμετρικό-μαθηματικό πρόβλημα που συναντάται είναι </a:t>
            </a:r>
            <a:r>
              <a:rPr lang="el-GR" sz="4800" b="1" dirty="0" smtClean="0"/>
              <a:t>η απεικόνιση του ελλειψοειδούς σε επίπεδο </a:t>
            </a:r>
            <a:r>
              <a:rPr lang="el-GR" sz="4800" dirty="0" smtClean="0"/>
              <a:t>η οποία προκαλεί </a:t>
            </a:r>
            <a:r>
              <a:rPr lang="el-GR" sz="4800" b="1" dirty="0" smtClean="0"/>
              <a:t>παραμόρφωση</a:t>
            </a:r>
            <a:r>
              <a:rPr lang="el-GR" sz="4800" dirty="0" smtClean="0"/>
              <a:t> των σχημάτων στο ελλειψοειδές. </a:t>
            </a:r>
            <a:r>
              <a:rPr lang="el-GR" sz="4800" b="1" dirty="0" smtClean="0"/>
              <a:t>Προβολικό σύστημα </a:t>
            </a:r>
            <a:r>
              <a:rPr lang="el-GR" sz="4800" dirty="0" smtClean="0"/>
              <a:t> ονομάζεται ένα σύστημα που επιτρέπει την απεικόνιση του ελλειψοειδούς σε ένα επίπεδο. Το σύστημα αυτό ορίζεται από μια σειρά συναρτήσεων, που μεταξύ άλλων πληροφοριών, παρέχουν και το βαθμό παραμόρφωσης των σχημάτων όταν απεικονίζονται στο ελλειψοειδές. κάθε σημείο του ελλειψοειδούς αντιστοιχεί σε ένα σημείο του επιπέδου και αντίστροφα (</a:t>
            </a:r>
            <a:r>
              <a:rPr lang="el-GR" sz="4800" dirty="0" err="1" smtClean="0"/>
              <a:t>αμφιμονοσήμαντη</a:t>
            </a:r>
            <a:r>
              <a:rPr lang="el-GR" sz="4800" dirty="0" smtClean="0"/>
              <a:t> αντιστοιχία).</a:t>
            </a:r>
            <a:br>
              <a:rPr lang="el-GR" sz="4800" dirty="0" smtClean="0"/>
            </a:br>
            <a:r>
              <a:rPr lang="el-GR" sz="4800" dirty="0" smtClean="0"/>
              <a:t>Προβολικά συστήματα που χρησιμοποιούνται</a:t>
            </a:r>
            <a:r>
              <a:rPr lang="en-US" sz="4800" dirty="0" smtClean="0"/>
              <a:t> </a:t>
            </a:r>
            <a:r>
              <a:rPr lang="el-GR" sz="4800" dirty="0" smtClean="0"/>
              <a:t>σε διάφορες χώρες ή και παγκοσμίως. Ενδεικτικά παραδείγματα</a:t>
            </a:r>
            <a:r>
              <a:rPr lang="en-US" sz="4800" dirty="0" smtClean="0"/>
              <a:t>:</a:t>
            </a:r>
            <a:endParaRPr lang="el-GR" sz="4800" dirty="0" smtClean="0"/>
          </a:p>
          <a:p>
            <a:pPr indent="19050">
              <a:buNone/>
            </a:pPr>
            <a:r>
              <a:rPr lang="el-GR" sz="4800" b="1" dirty="0" smtClean="0"/>
              <a:t>Ελληνικό Γεωδαιτικό Σύστημα Αναφοράς 1987</a:t>
            </a:r>
            <a:r>
              <a:rPr lang="en-US" sz="4800" b="1" dirty="0" smtClean="0"/>
              <a:t>(</a:t>
            </a:r>
            <a:r>
              <a:rPr lang="el-GR" sz="4800" b="1" dirty="0" smtClean="0"/>
              <a:t>ΕΓΣΑ 87).</a:t>
            </a:r>
            <a:r>
              <a:rPr lang="el-GR" sz="4800" dirty="0" smtClean="0"/>
              <a:t> Είναι το πιο πρόσφατο προβολικό σύστημα που χρησιμοποιείται στην Ελλάδα και έχει ήδη υιοθετηθεί από τις περισσότερες δημόσιες υπηρεσίες και οργανισμούς καθώς και ιδιωτικές εταιρείες. Οι παραμορφώσεις  μπορούν να φτάσουν μέχρι και 1:1.000 στα άκρα της χώρας (δηλ. 1 μέτρο σε απόσταση 1χλμ.). Το σύστημα χρησιμοποιείται για την σύνταξη του Εθνικού Κτηματολογίου. Γενικά, τείνει να γίνει το επίσημο προβολικό σύστημα για την Ελλάδα καθώς προσφέρει ενιαία αναφορά για το σύνολο της χώρας. </a:t>
            </a:r>
            <a:r>
              <a:rPr lang="en-US" sz="4800" dirty="0" smtClean="0"/>
              <a:t/>
            </a:r>
            <a:br>
              <a:rPr lang="en-US" sz="4800" dirty="0" smtClean="0"/>
            </a:br>
            <a:r>
              <a:rPr lang="el-GR" sz="4800" b="1" dirty="0" smtClean="0"/>
              <a:t> Παγκόσμιο Γεωδαιτικό Σύστημα Αναφοράς 1984 (</a:t>
            </a:r>
            <a:r>
              <a:rPr lang="el-GR" sz="4800" b="1" dirty="0" err="1" smtClean="0"/>
              <a:t>World</a:t>
            </a:r>
            <a:r>
              <a:rPr lang="el-GR" sz="4800" b="1" dirty="0" smtClean="0"/>
              <a:t> </a:t>
            </a:r>
            <a:r>
              <a:rPr lang="el-GR" sz="4800" b="1" dirty="0" err="1" smtClean="0"/>
              <a:t>Geodetic</a:t>
            </a:r>
            <a:r>
              <a:rPr lang="el-GR" sz="4800" b="1" dirty="0" smtClean="0"/>
              <a:t> </a:t>
            </a:r>
            <a:r>
              <a:rPr lang="el-GR" sz="4800" b="1" dirty="0" err="1" smtClean="0"/>
              <a:t>System</a:t>
            </a:r>
            <a:r>
              <a:rPr lang="el-GR" sz="4800" b="1" dirty="0" smtClean="0"/>
              <a:t> 1984, WGS84) </a:t>
            </a:r>
            <a:r>
              <a:rPr lang="el-GR" sz="4800" dirty="0" smtClean="0"/>
              <a:t>Το σύστημα αυτό  έχει επικρατήσει παγκοσμίως. Χρησιμοποιείται από το </a:t>
            </a:r>
            <a:r>
              <a:rPr lang="en-US" sz="4800" dirty="0" err="1" smtClean="0"/>
              <a:t>google</a:t>
            </a:r>
            <a:r>
              <a:rPr lang="en-US" sz="4800" dirty="0" smtClean="0"/>
              <a:t> Earth, </a:t>
            </a:r>
            <a:r>
              <a:rPr lang="el-GR" sz="4800" dirty="0" smtClean="0"/>
              <a:t>σε διεθνείς χάρτες,  στη ναυσιπλοΐα</a:t>
            </a:r>
            <a:r>
              <a:rPr lang="en-US" sz="4800" dirty="0" smtClean="0"/>
              <a:t> </a:t>
            </a:r>
            <a:r>
              <a:rPr lang="el-GR" sz="4800" dirty="0" err="1" smtClean="0"/>
              <a:t>κ.λ.π</a:t>
            </a:r>
            <a:r>
              <a:rPr lang="el-GR" sz="4800" dirty="0" smtClean="0"/>
              <a:t>.  </a:t>
            </a:r>
            <a:endParaRPr lang="el-GR" sz="4400" dirty="0" smtClean="0"/>
          </a:p>
          <a:p>
            <a:pPr>
              <a:buFont typeface="Wingdings" pitchFamily="2" charset="2"/>
              <a:buChar char="Ø"/>
            </a:pPr>
            <a:r>
              <a:rPr lang="en-US" sz="6400" b="1" dirty="0" smtClean="0"/>
              <a:t>SRID</a:t>
            </a:r>
            <a:r>
              <a:rPr lang="el-GR" sz="6400" b="1" dirty="0" smtClean="0"/>
              <a:t> – </a:t>
            </a:r>
            <a:r>
              <a:rPr lang="en-US" sz="6400" b="1" dirty="0" smtClean="0"/>
              <a:t>Spatial Reference ID</a:t>
            </a:r>
            <a:r>
              <a:rPr lang="el-GR" sz="6400" b="1" dirty="0" smtClean="0"/>
              <a:t> </a:t>
            </a:r>
            <a:r>
              <a:rPr lang="en-US" sz="6400" b="1" dirty="0" smtClean="0"/>
              <a:t> </a:t>
            </a:r>
            <a:r>
              <a:rPr lang="el-GR" sz="6400" b="1" dirty="0" smtClean="0"/>
              <a:t> </a:t>
            </a:r>
            <a:r>
              <a:rPr lang="el-GR" sz="4800" i="1" dirty="0" smtClean="0"/>
              <a:t>είναι</a:t>
            </a:r>
            <a:r>
              <a:rPr lang="el-GR" sz="4800" dirty="0" smtClean="0"/>
              <a:t> κωδικός </a:t>
            </a:r>
            <a:r>
              <a:rPr lang="el-GR" sz="4800" i="1" dirty="0" smtClean="0"/>
              <a:t>βάσει του οποίου προσδιορίζεται το γεωδαιτικό σύστημα αναφοράς.</a:t>
            </a:r>
          </a:p>
          <a:p>
            <a:pPr indent="19050">
              <a:buNone/>
            </a:pPr>
            <a:r>
              <a:rPr lang="el-GR" sz="4800" i="1" dirty="0" smtClean="0"/>
              <a:t> Σε κάθε βάση δεδομένων που έχει ενισχυθεί με χωρικές λειτουργίες οι κωδικοί </a:t>
            </a:r>
            <a:r>
              <a:rPr lang="en-US" sz="4800" i="1" dirty="0" smtClean="0"/>
              <a:t>SRID</a:t>
            </a:r>
            <a:r>
              <a:rPr lang="el-GR" sz="4800" i="1" dirty="0" smtClean="0"/>
              <a:t> έχουν καταχωρηθεί στον πίνακα  </a:t>
            </a:r>
            <a:r>
              <a:rPr lang="en-US" sz="4800" b="1" i="1" dirty="0" smtClean="0"/>
              <a:t>public</a:t>
            </a:r>
            <a:r>
              <a:rPr lang="el-GR" sz="4800" b="1" i="1" dirty="0" smtClean="0"/>
              <a:t>.</a:t>
            </a:r>
            <a:r>
              <a:rPr lang="en-US" sz="4800" b="1" i="1" dirty="0" smtClean="0"/>
              <a:t>spatial</a:t>
            </a:r>
            <a:r>
              <a:rPr lang="el-GR" sz="4800" b="1" i="1" dirty="0" smtClean="0"/>
              <a:t>_</a:t>
            </a:r>
            <a:r>
              <a:rPr lang="en-US" sz="4800" b="1" i="1" dirty="0" smtClean="0"/>
              <a:t>ref</a:t>
            </a:r>
            <a:r>
              <a:rPr lang="el-GR" sz="4800" b="1" i="1" dirty="0" smtClean="0"/>
              <a:t>_</a:t>
            </a:r>
            <a:r>
              <a:rPr lang="en-US" sz="4800" b="1" i="1" dirty="0" smtClean="0"/>
              <a:t>sys</a:t>
            </a:r>
            <a:r>
              <a:rPr lang="el-GR" sz="4800" b="1" i="1" dirty="0" smtClean="0"/>
              <a:t> </a:t>
            </a:r>
            <a:r>
              <a:rPr lang="el-GR" sz="4800" i="1" dirty="0" smtClean="0"/>
              <a:t>Το ΕΓΣΑ87  προσδιορίζεται από τον κωδικό 4121 και το </a:t>
            </a:r>
            <a:r>
              <a:rPr lang="en-US" sz="4800" i="1" dirty="0" smtClean="0"/>
              <a:t>WGS</a:t>
            </a:r>
            <a:r>
              <a:rPr lang="el-GR" sz="4800" i="1" dirty="0" smtClean="0"/>
              <a:t>84 από τον 4326.</a:t>
            </a:r>
            <a:br>
              <a:rPr lang="el-GR" sz="4800" i="1" dirty="0" smtClean="0"/>
            </a:br>
            <a:endParaRPr lang="el-GR" sz="4800" b="1" dirty="0" smtClean="0"/>
          </a:p>
          <a:p>
            <a:pPr>
              <a:buNone/>
            </a:pPr>
            <a:endParaRPr lang="el-GR" sz="4800" b="1" dirty="0" smtClean="0"/>
          </a:p>
        </p:txBody>
      </p:sp>
      <p:pic>
        <p:nvPicPr>
          <p:cNvPr id="7" name="6 - Εικόνα" descr="γεωγρ_συντεταγμένες.bmp"/>
          <p:cNvPicPr>
            <a:picLocks noChangeAspect="1"/>
          </p:cNvPicPr>
          <p:nvPr/>
        </p:nvPicPr>
        <p:blipFill>
          <a:blip r:embed="rId3" cstate="print"/>
          <a:stretch>
            <a:fillRect/>
          </a:stretch>
        </p:blipFill>
        <p:spPr>
          <a:xfrm>
            <a:off x="5572132" y="1714488"/>
            <a:ext cx="3138487" cy="2295524"/>
          </a:xfrm>
          <a:prstGeom prst="rect">
            <a:avLst/>
          </a:prstGeom>
        </p:spPr>
      </p:pic>
      <p:grpSp>
        <p:nvGrpSpPr>
          <p:cNvPr id="20" name="19 - Ομάδα"/>
          <p:cNvGrpSpPr/>
          <p:nvPr/>
        </p:nvGrpSpPr>
        <p:grpSpPr>
          <a:xfrm>
            <a:off x="6215074" y="2928934"/>
            <a:ext cx="2143140" cy="928694"/>
            <a:chOff x="6215074" y="2928934"/>
            <a:chExt cx="2143140" cy="928694"/>
          </a:xfrm>
        </p:grpSpPr>
        <p:sp>
          <p:nvSpPr>
            <p:cNvPr id="8" name="7 - Ορθογώνιο"/>
            <p:cNvSpPr/>
            <p:nvPr/>
          </p:nvSpPr>
          <p:spPr>
            <a:xfrm>
              <a:off x="7715272" y="3500438"/>
              <a:ext cx="642942" cy="35719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l-GR" sz="900" dirty="0" smtClean="0">
                  <a:solidFill>
                    <a:schemeClr val="tx1"/>
                  </a:solidFill>
                </a:rPr>
                <a:t>Γεωειδές</a:t>
              </a:r>
            </a:p>
            <a:p>
              <a:pPr algn="ctr"/>
              <a:endParaRPr lang="el-GR" dirty="0"/>
            </a:p>
          </p:txBody>
        </p:sp>
        <p:cxnSp>
          <p:nvCxnSpPr>
            <p:cNvPr id="10" name="9 - Ευθύγραμμο βέλος σύνδεσης"/>
            <p:cNvCxnSpPr/>
            <p:nvPr/>
          </p:nvCxnSpPr>
          <p:spPr>
            <a:xfrm flipV="1">
              <a:off x="6215074" y="3286124"/>
              <a:ext cx="357190" cy="21431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3" name="12 - Ευθύγραμμο βέλος σύνδεσης"/>
            <p:cNvCxnSpPr/>
            <p:nvPr/>
          </p:nvCxnSpPr>
          <p:spPr>
            <a:xfrm rot="10800000">
              <a:off x="7858148" y="2928934"/>
              <a:ext cx="357190" cy="1588"/>
            </a:xfrm>
            <a:prstGeom prst="straightConnector1">
              <a:avLst/>
            </a:prstGeom>
            <a:ln>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16" name="15 - Ευθύγραμμο βέλος σύνδεσης"/>
            <p:cNvCxnSpPr/>
            <p:nvPr/>
          </p:nvCxnSpPr>
          <p:spPr>
            <a:xfrm rot="16200000" flipV="1">
              <a:off x="7733131" y="3339703"/>
              <a:ext cx="142876" cy="178594"/>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gr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28596" y="214290"/>
            <a:ext cx="8229600" cy="1000108"/>
          </a:xfrm>
        </p:spPr>
        <p:style>
          <a:lnRef idx="1">
            <a:schemeClr val="accent3"/>
          </a:lnRef>
          <a:fillRef idx="2">
            <a:schemeClr val="accent3"/>
          </a:fillRef>
          <a:effectRef idx="1">
            <a:schemeClr val="accent3"/>
          </a:effectRef>
          <a:fontRef idx="minor">
            <a:schemeClr val="dk1"/>
          </a:fontRef>
        </p:style>
        <p:txBody>
          <a:bodyPr>
            <a:normAutofit/>
          </a:bodyPr>
          <a:lstStyle/>
          <a:p>
            <a:r>
              <a:rPr lang="el-GR" sz="3600" dirty="0" smtClean="0"/>
              <a:t>Ενεργοποίηση χωρικών  Δεδομένων</a:t>
            </a:r>
            <a:endParaRPr lang="el-GR" sz="3600" dirty="0"/>
          </a:p>
        </p:txBody>
      </p:sp>
      <p:sp>
        <p:nvSpPr>
          <p:cNvPr id="4" name="3 - Θέση ημερομηνίας"/>
          <p:cNvSpPr>
            <a:spLocks noGrp="1"/>
          </p:cNvSpPr>
          <p:nvPr>
            <p:ph type="dt" sz="half" idx="10"/>
          </p:nvPr>
        </p:nvSpPr>
        <p:spPr/>
        <p:txBody>
          <a:bodyPr/>
          <a:lstStyle/>
          <a:p>
            <a:fld id="{EA309A73-7A11-45A7-8B4B-BDD720DC016A}" type="datetime10">
              <a:rPr lang="el-GR" smtClean="0"/>
              <a:pPr/>
              <a:t>08:43</a:t>
            </a:fld>
            <a:endParaRPr lang="el-GR"/>
          </a:p>
        </p:txBody>
      </p:sp>
      <p:sp>
        <p:nvSpPr>
          <p:cNvPr id="6" name="5 - Θέση υποσέλιδου"/>
          <p:cNvSpPr>
            <a:spLocks noGrp="1"/>
          </p:cNvSpPr>
          <p:nvPr>
            <p:ph type="ftr" sz="quarter" idx="11"/>
          </p:nvPr>
        </p:nvSpPr>
        <p:spPr/>
        <p:txBody>
          <a:bodyPr/>
          <a:lstStyle/>
          <a:p>
            <a:r>
              <a:rPr lang="el-GR" smtClean="0"/>
              <a:t>Χατζάκης Ηλίας</a:t>
            </a:r>
            <a:endParaRPr lang="el-GR"/>
          </a:p>
        </p:txBody>
      </p:sp>
      <p:sp>
        <p:nvSpPr>
          <p:cNvPr id="5" name="4 - Θέση αριθμού διαφάνειας"/>
          <p:cNvSpPr>
            <a:spLocks noGrp="1"/>
          </p:cNvSpPr>
          <p:nvPr>
            <p:ph type="sldNum" sz="quarter" idx="12"/>
          </p:nvPr>
        </p:nvSpPr>
        <p:spPr/>
        <p:txBody>
          <a:bodyPr/>
          <a:lstStyle/>
          <a:p>
            <a:fld id="{D3F1D1C4-C2D9-4231-9FB2-B2D9D97AA41D}" type="slidenum">
              <a:rPr lang="el-GR" smtClean="0"/>
              <a:pPr/>
              <a:t>5</a:t>
            </a:fld>
            <a:endParaRPr lang="el-GR"/>
          </a:p>
        </p:txBody>
      </p:sp>
      <p:sp>
        <p:nvSpPr>
          <p:cNvPr id="15361" name="Rectangle 1"/>
          <p:cNvSpPr>
            <a:spLocks noGrp="1" noChangeArrowheads="1"/>
          </p:cNvSpPr>
          <p:nvPr>
            <p:ph idx="1"/>
          </p:nvPr>
        </p:nvSpPr>
        <p:spPr bwMode="auto">
          <a:xfrm>
            <a:off x="457200" y="1428750"/>
            <a:ext cx="7691977" cy="46166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l-GR" sz="24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a:t>
            </a:r>
            <a:endParaRPr kumimoji="0" lang="el-GR"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32769" name="Rectangle 1"/>
          <p:cNvSpPr>
            <a:spLocks noChangeArrowheads="1"/>
          </p:cNvSpPr>
          <p:nvPr/>
        </p:nvSpPr>
        <p:spPr bwMode="auto">
          <a:xfrm>
            <a:off x="428596" y="1643050"/>
            <a:ext cx="8286808" cy="4247317"/>
          </a:xfrm>
          <a:prstGeom prst="rect">
            <a:avLst/>
          </a:prstGeom>
          <a:ln>
            <a:headEnd/>
            <a:tailEnd/>
          </a:ln>
        </p:spPr>
        <p:style>
          <a:lnRef idx="1">
            <a:schemeClr val="accent3"/>
          </a:lnRef>
          <a:fillRef idx="2">
            <a:schemeClr val="accent3"/>
          </a:fillRef>
          <a:effectRef idx="1">
            <a:schemeClr val="accent3"/>
          </a:effectRef>
          <a:fontRef idx="minor">
            <a:schemeClr val="dk1"/>
          </a:fontRef>
        </p:style>
        <p:txBody>
          <a:bodyPr vert="horz" wrap="square" lIns="91440" tIns="45720" rIns="91440" bIns="45720" numCol="1" anchor="ctr" anchorCtr="0" compatLnSpc="1">
            <a:prstTxWarp prst="textNoShape">
              <a:avLst/>
            </a:prstTxWarp>
            <a:spAutoFit/>
          </a:bodyPr>
          <a:lstStyle/>
          <a:p>
            <a:pPr marR="0" lvl="0" indent="0" eaLnBrk="0" fontAlgn="base" hangingPunct="0">
              <a:lnSpc>
                <a:spcPct val="100000"/>
              </a:lnSpc>
              <a:spcBef>
                <a:spcPct val="0"/>
              </a:spcBef>
              <a:spcAft>
                <a:spcPct val="0"/>
              </a:spcAft>
              <a:buClrTx/>
              <a:buSzTx/>
              <a:buFontTx/>
              <a:buNone/>
              <a:tabLst/>
            </a:pPr>
            <a:r>
              <a:rPr lang="el-GR" dirty="0" smtClean="0"/>
              <a:t>Για να ορίσουμε χωρικά δεδομένα σε ένα πίνακα πρέπει να ενισχύσουμε την βάση που ανήκει ο πίνακας με το </a:t>
            </a:r>
            <a:r>
              <a:rPr lang="en-US" dirty="0" err="1" smtClean="0"/>
              <a:t>postgis</a:t>
            </a:r>
            <a:r>
              <a:rPr lang="el-GR" dirty="0" smtClean="0"/>
              <a:t>. </a:t>
            </a:r>
            <a:endParaRPr lang="en-US" dirty="0" smtClean="0"/>
          </a:p>
          <a:p>
            <a:pPr marR="0" lvl="0" indent="0" eaLnBrk="0" fontAlgn="base" hangingPunct="0">
              <a:lnSpc>
                <a:spcPct val="100000"/>
              </a:lnSpc>
              <a:spcBef>
                <a:spcPct val="0"/>
              </a:spcBef>
              <a:spcAft>
                <a:spcPct val="0"/>
              </a:spcAft>
              <a:buClrTx/>
              <a:buSzTx/>
              <a:buFontTx/>
              <a:buNone/>
              <a:tabLst/>
            </a:pPr>
            <a:endParaRPr lang="el-GR" dirty="0" smtClean="0"/>
          </a:p>
          <a:p>
            <a:pPr eaLnBrk="0" fontAlgn="base" hangingPunct="0">
              <a:spcBef>
                <a:spcPct val="0"/>
              </a:spcBef>
              <a:spcAft>
                <a:spcPct val="0"/>
              </a:spcAft>
            </a:pPr>
            <a:r>
              <a:rPr lang="el-GR" dirty="0" smtClean="0"/>
              <a:t> Για να γίνει αυτό από το πρόγραμμα </a:t>
            </a:r>
            <a:r>
              <a:rPr lang="en-US" dirty="0" err="1" smtClean="0"/>
              <a:t>pgAdminIII</a:t>
            </a:r>
            <a:r>
              <a:rPr lang="el-GR" dirty="0" smtClean="0"/>
              <a:t>  επιλέγω τα </a:t>
            </a:r>
            <a:r>
              <a:rPr lang="en-US" dirty="0" smtClean="0"/>
              <a:t>extension</a:t>
            </a:r>
            <a:r>
              <a:rPr lang="el-GR" dirty="0" smtClean="0"/>
              <a:t> της βάσης με δεξί κλικ επιλέγω </a:t>
            </a:r>
            <a:r>
              <a:rPr lang="en-US" dirty="0" smtClean="0"/>
              <a:t>New extension</a:t>
            </a:r>
          </a:p>
          <a:p>
            <a:pPr eaLnBrk="0" fontAlgn="base" hangingPunct="0">
              <a:spcBef>
                <a:spcPct val="0"/>
              </a:spcBef>
              <a:spcAft>
                <a:spcPct val="0"/>
              </a:spcAft>
            </a:pPr>
            <a:endParaRPr lang="en-US" dirty="0" smtClean="0"/>
          </a:p>
          <a:p>
            <a:pPr eaLnBrk="0" fontAlgn="base" hangingPunct="0">
              <a:spcBef>
                <a:spcPct val="0"/>
              </a:spcBef>
              <a:spcAft>
                <a:spcPct val="0"/>
              </a:spcAft>
            </a:pPr>
            <a:r>
              <a:rPr lang="el-GR" dirty="0" smtClean="0"/>
              <a:t>Στη συνέχεια από  το παράθυρο </a:t>
            </a:r>
            <a:r>
              <a:rPr lang="en-US" dirty="0" smtClean="0"/>
              <a:t>New</a:t>
            </a:r>
            <a:r>
              <a:rPr lang="el-GR" dirty="0" smtClean="0"/>
              <a:t>_</a:t>
            </a:r>
            <a:r>
              <a:rPr lang="en-US" dirty="0" smtClean="0"/>
              <a:t>Extension</a:t>
            </a:r>
            <a:r>
              <a:rPr lang="el-GR" dirty="0" smtClean="0"/>
              <a:t>  από το αντικείμενο </a:t>
            </a:r>
            <a:r>
              <a:rPr lang="en-US" dirty="0" smtClean="0"/>
              <a:t>name</a:t>
            </a:r>
            <a:r>
              <a:rPr lang="el-GR" dirty="0" smtClean="0"/>
              <a:t> επιλέγω  τα </a:t>
            </a:r>
            <a:r>
              <a:rPr lang="en-US" dirty="0" smtClean="0"/>
              <a:t>extension </a:t>
            </a:r>
            <a:r>
              <a:rPr lang="en-US" b="1" dirty="0" err="1" smtClean="0"/>
              <a:t>postgis</a:t>
            </a:r>
            <a:r>
              <a:rPr lang="en-US" b="1" dirty="0" smtClean="0"/>
              <a:t>  </a:t>
            </a:r>
            <a:r>
              <a:rPr lang="en-US" b="1" dirty="0" err="1" smtClean="0"/>
              <a:t>postgis</a:t>
            </a:r>
            <a:r>
              <a:rPr lang="el-GR" b="1" dirty="0" smtClean="0"/>
              <a:t>_</a:t>
            </a:r>
            <a:r>
              <a:rPr lang="en-US" b="1" dirty="0" smtClean="0"/>
              <a:t>topology</a:t>
            </a:r>
          </a:p>
          <a:p>
            <a:pPr eaLnBrk="0" fontAlgn="base" hangingPunct="0">
              <a:spcBef>
                <a:spcPct val="0"/>
              </a:spcBef>
              <a:spcAft>
                <a:spcPct val="0"/>
              </a:spcAft>
            </a:pPr>
            <a:endParaRPr lang="en-US" b="1" dirty="0" smtClean="0"/>
          </a:p>
          <a:p>
            <a:r>
              <a:rPr lang="el-GR" dirty="0" smtClean="0"/>
              <a:t>Όλα τα παραπάνω μπορούν να γίνουν και από </a:t>
            </a:r>
            <a:r>
              <a:rPr lang="en-US" dirty="0" err="1" smtClean="0"/>
              <a:t>commandline</a:t>
            </a:r>
            <a:r>
              <a:rPr lang="el-GR" dirty="0" smtClean="0"/>
              <a:t> με τις εντολές :</a:t>
            </a:r>
            <a:endParaRPr lang="en-US" dirty="0" smtClean="0"/>
          </a:p>
          <a:p>
            <a:r>
              <a:rPr lang="el-GR" b="1" dirty="0" smtClean="0"/>
              <a:t>CREATE EXTENSION </a:t>
            </a:r>
            <a:r>
              <a:rPr lang="el-GR" b="1" dirty="0" err="1" smtClean="0"/>
              <a:t>postgis</a:t>
            </a:r>
            <a:r>
              <a:rPr lang="el-GR" b="1" dirty="0" smtClean="0"/>
              <a:t>;</a:t>
            </a:r>
            <a:endParaRPr lang="en-US" b="1" dirty="0" smtClean="0"/>
          </a:p>
          <a:p>
            <a:endParaRPr lang="el-GR" dirty="0" smtClean="0"/>
          </a:p>
          <a:p>
            <a:r>
              <a:rPr lang="en-US" b="1" dirty="0" smtClean="0"/>
              <a:t>CREATE EXTENSION </a:t>
            </a:r>
            <a:r>
              <a:rPr lang="en-US" b="1" dirty="0" err="1" smtClean="0"/>
              <a:t>postgis_topology</a:t>
            </a:r>
            <a:r>
              <a:rPr lang="en-US" b="1" dirty="0" smtClean="0"/>
              <a:t>;</a:t>
            </a:r>
            <a:endParaRPr lang="el-GR" dirty="0" smtClean="0"/>
          </a:p>
          <a:p>
            <a:pPr eaLnBrk="0" fontAlgn="base" hangingPunct="0">
              <a:spcBef>
                <a:spcPct val="0"/>
              </a:spcBef>
              <a:spcAft>
                <a:spcPct val="0"/>
              </a:spcAft>
            </a:pPr>
            <a:endParaRPr lang="el-GR" dirty="0" smtClean="0"/>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28596" y="214290"/>
            <a:ext cx="8229600" cy="1000108"/>
          </a:xfrm>
        </p:spPr>
        <p:style>
          <a:lnRef idx="1">
            <a:schemeClr val="accent3"/>
          </a:lnRef>
          <a:fillRef idx="2">
            <a:schemeClr val="accent3"/>
          </a:fillRef>
          <a:effectRef idx="1">
            <a:schemeClr val="accent3"/>
          </a:effectRef>
          <a:fontRef idx="minor">
            <a:schemeClr val="dk1"/>
          </a:fontRef>
        </p:style>
        <p:txBody>
          <a:bodyPr>
            <a:normAutofit fontScale="90000"/>
          </a:bodyPr>
          <a:lstStyle/>
          <a:p>
            <a:r>
              <a:rPr lang="el-GR" sz="3600" dirty="0" smtClean="0"/>
              <a:t>Τύποι Χωρικών Δεδομένων</a:t>
            </a:r>
            <a:r>
              <a:rPr lang="en-US" sz="3600" dirty="0" smtClean="0"/>
              <a:t> </a:t>
            </a:r>
            <a:r>
              <a:rPr lang="el-GR" sz="3600" dirty="0" smtClean="0"/>
              <a:t>που υποστηρίζει η  </a:t>
            </a:r>
            <a:r>
              <a:rPr lang="en-US" sz="3600" dirty="0" err="1" smtClean="0"/>
              <a:t>Postgresql</a:t>
            </a:r>
            <a:endParaRPr lang="el-GR" sz="3600" dirty="0"/>
          </a:p>
        </p:txBody>
      </p:sp>
      <p:sp>
        <p:nvSpPr>
          <p:cNvPr id="4" name="3 - Θέση ημερομηνίας"/>
          <p:cNvSpPr>
            <a:spLocks noGrp="1"/>
          </p:cNvSpPr>
          <p:nvPr>
            <p:ph type="dt" sz="half" idx="10"/>
          </p:nvPr>
        </p:nvSpPr>
        <p:spPr/>
        <p:txBody>
          <a:bodyPr/>
          <a:lstStyle/>
          <a:p>
            <a:fld id="{EA309A73-7A11-45A7-8B4B-BDD720DC016A}" type="datetime10">
              <a:rPr lang="el-GR" smtClean="0"/>
              <a:pPr/>
              <a:t>08:43</a:t>
            </a:fld>
            <a:endParaRPr lang="el-GR"/>
          </a:p>
        </p:txBody>
      </p:sp>
      <p:sp>
        <p:nvSpPr>
          <p:cNvPr id="6" name="5 - Θέση υποσέλιδου"/>
          <p:cNvSpPr>
            <a:spLocks noGrp="1"/>
          </p:cNvSpPr>
          <p:nvPr>
            <p:ph type="ftr" sz="quarter" idx="11"/>
          </p:nvPr>
        </p:nvSpPr>
        <p:spPr/>
        <p:txBody>
          <a:bodyPr/>
          <a:lstStyle/>
          <a:p>
            <a:r>
              <a:rPr lang="el-GR" smtClean="0"/>
              <a:t>Χατζάκης Ηλίας</a:t>
            </a:r>
            <a:endParaRPr lang="el-GR"/>
          </a:p>
        </p:txBody>
      </p:sp>
      <p:sp>
        <p:nvSpPr>
          <p:cNvPr id="5" name="4 - Θέση αριθμού διαφάνειας"/>
          <p:cNvSpPr>
            <a:spLocks noGrp="1"/>
          </p:cNvSpPr>
          <p:nvPr>
            <p:ph type="sldNum" sz="quarter" idx="12"/>
          </p:nvPr>
        </p:nvSpPr>
        <p:spPr/>
        <p:txBody>
          <a:bodyPr/>
          <a:lstStyle/>
          <a:p>
            <a:fld id="{D3F1D1C4-C2D9-4231-9FB2-B2D9D97AA41D}" type="slidenum">
              <a:rPr lang="el-GR" smtClean="0"/>
              <a:pPr/>
              <a:t>6</a:t>
            </a:fld>
            <a:endParaRPr lang="el-GR"/>
          </a:p>
        </p:txBody>
      </p:sp>
      <p:sp>
        <p:nvSpPr>
          <p:cNvPr id="15361" name="Rectangle 1"/>
          <p:cNvSpPr>
            <a:spLocks noGrp="1" noChangeArrowheads="1"/>
          </p:cNvSpPr>
          <p:nvPr>
            <p:ph idx="1"/>
          </p:nvPr>
        </p:nvSpPr>
        <p:spPr bwMode="auto">
          <a:xfrm>
            <a:off x="500034" y="1357298"/>
            <a:ext cx="8143932" cy="4524315"/>
          </a:xfrm>
          <a:prstGeom prst="rect">
            <a:avLst/>
          </a:prstGeom>
          <a:ln>
            <a:headEnd/>
            <a:tailEnd/>
          </a:ln>
        </p:spPr>
        <p:style>
          <a:lnRef idx="1">
            <a:schemeClr val="accent3"/>
          </a:lnRef>
          <a:fillRef idx="2">
            <a:schemeClr val="accent3"/>
          </a:fillRef>
          <a:effectRef idx="1">
            <a:schemeClr val="accent3"/>
          </a:effectRef>
          <a:fontRef idx="minor">
            <a:schemeClr val="dk1"/>
          </a:fontRef>
        </p:style>
        <p:txBody>
          <a:bodyPr vert="horz" wrap="square" lIns="91440" tIns="45720" rIns="91440" bIns="45720" numCol="1" anchor="ctr" anchorCtr="0" compatLnSpc="1">
            <a:prstTxWarp prst="textNoShape">
              <a:avLst/>
            </a:prstTxWarp>
            <a:spAutoFit/>
          </a:bodyPr>
          <a:lstStyle/>
          <a:p>
            <a:pPr marL="0" lvl="0" indent="0" fontAlgn="base">
              <a:spcBef>
                <a:spcPct val="0"/>
              </a:spcBef>
              <a:spcAft>
                <a:spcPct val="0"/>
              </a:spcAft>
              <a:buNone/>
            </a:pPr>
            <a:r>
              <a:rPr lang="el-GR" sz="2400" dirty="0" smtClean="0"/>
              <a:t>Η </a:t>
            </a:r>
            <a:r>
              <a:rPr lang="el-GR" sz="2400" dirty="0" err="1" smtClean="0"/>
              <a:t>PostgreSQL</a:t>
            </a:r>
            <a:r>
              <a:rPr lang="el-GR" sz="2400" dirty="0" smtClean="0"/>
              <a:t> υποστηρίζει περιορισμένο αριθμό γεωμετρικών τελεστών  και συναρτήσεων καθώς και ειδικούς τύπους  δεδομένων για την αποθήκευση απλών γεωμετρικών οντοτήτων που δεν ακολουθούν το πρότυπο OGC.</a:t>
            </a:r>
            <a:br>
              <a:rPr lang="el-GR" sz="2400" dirty="0" smtClean="0"/>
            </a:br>
            <a:r>
              <a:rPr lang="el-GR" sz="2400" dirty="0" smtClean="0"/>
              <a:t> Με την</a:t>
            </a:r>
            <a:r>
              <a:rPr kumimoji="0" lang="el-GR" sz="24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επέκταση</a:t>
            </a:r>
            <a:r>
              <a:rPr kumimoji="0" lang="el-GR" sz="2400" b="0" i="0" u="none" strike="noStrike" cap="none" normalizeH="0" dirty="0" smtClean="0">
                <a:ln>
                  <a:noFill/>
                </a:ln>
                <a:solidFill>
                  <a:schemeClr val="tx1"/>
                </a:solidFill>
                <a:effectLst/>
                <a:latin typeface="Calibri" pitchFamily="34" charset="0"/>
                <a:ea typeface="Calibri" pitchFamily="34" charset="0"/>
                <a:cs typeface="Times New Roman" pitchFamily="18" charset="0"/>
              </a:rPr>
              <a:t> </a:t>
            </a:r>
            <a:r>
              <a:rPr kumimoji="0" lang="en-US" sz="2400" b="0" i="0" u="none" strike="noStrike" cap="none" normalizeH="0" baseline="0" dirty="0" err="1" smtClean="0">
                <a:ln>
                  <a:noFill/>
                </a:ln>
                <a:solidFill>
                  <a:schemeClr val="tx1"/>
                </a:solidFill>
                <a:effectLst/>
                <a:latin typeface="Calibri" pitchFamily="34" charset="0"/>
                <a:ea typeface="Calibri" pitchFamily="34" charset="0"/>
                <a:cs typeface="Times New Roman" pitchFamily="18" charset="0"/>
              </a:rPr>
              <a:t>PostGIS</a:t>
            </a:r>
            <a:r>
              <a:rPr kumimoji="0" lang="el-GR" sz="24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που κρίνεται</a:t>
            </a:r>
            <a:r>
              <a:rPr kumimoji="0" lang="el-GR" sz="2400" b="0" i="0" u="none" strike="noStrike" cap="none" normalizeH="0" dirty="0" smtClean="0">
                <a:ln>
                  <a:noFill/>
                </a:ln>
                <a:solidFill>
                  <a:schemeClr val="tx1"/>
                </a:solidFill>
                <a:effectLst/>
                <a:latin typeface="Calibri" pitchFamily="34" charset="0"/>
                <a:ea typeface="Calibri" pitchFamily="34" charset="0"/>
                <a:cs typeface="Times New Roman" pitchFamily="18" charset="0"/>
              </a:rPr>
              <a:t> αναγκαία </a:t>
            </a:r>
            <a:r>
              <a:rPr kumimoji="0" lang="el-GR" sz="24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υποστηρίζονται οι ακόλουθοι τύποι χωρικών δεδομένων:</a:t>
            </a:r>
            <a:endParaRPr kumimoji="0" lang="en-US" sz="24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endParaRPr>
          </a:p>
          <a:p>
            <a:pPr marL="400050" lvl="1" indent="0" fontAlgn="base">
              <a:spcBef>
                <a:spcPct val="0"/>
              </a:spcBef>
              <a:spcAft>
                <a:spcPct val="0"/>
              </a:spcAft>
            </a:pPr>
            <a:r>
              <a:rPr lang="en-US" sz="2000" dirty="0" smtClean="0">
                <a:solidFill>
                  <a:schemeClr val="tx1"/>
                </a:solidFill>
                <a:latin typeface="Calibri" pitchFamily="34" charset="0"/>
                <a:ea typeface="Calibri" pitchFamily="34" charset="0"/>
                <a:cs typeface="Times New Roman" pitchFamily="18" charset="0"/>
              </a:rPr>
              <a:t> </a:t>
            </a:r>
            <a:r>
              <a:rPr kumimoji="0" lang="el-GR" sz="20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Σημεία</a:t>
            </a:r>
            <a:r>
              <a:rPr kumimoji="0" lang="en-US" sz="20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(points)</a:t>
            </a:r>
            <a:r>
              <a:rPr kumimoji="0" lang="el-GR" sz="20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a:t>
            </a:r>
            <a:endParaRPr kumimoji="0" lang="el-GR" sz="2000" b="0" i="0" u="none" strike="noStrike" cap="none" normalizeH="0" baseline="0" dirty="0" smtClean="0">
              <a:ln>
                <a:noFill/>
              </a:ln>
              <a:solidFill>
                <a:schemeClr val="tx1"/>
              </a:solidFill>
              <a:effectLst/>
              <a:latin typeface="Arial" pitchFamily="34" charset="0"/>
              <a:cs typeface="Arial" pitchFamily="34" charset="0"/>
            </a:endParaRPr>
          </a:p>
          <a:p>
            <a:pPr marL="400050" lvl="1" indent="0" eaLnBrk="0" fontAlgn="base" hangingPunct="0">
              <a:spcBef>
                <a:spcPct val="0"/>
              </a:spcBef>
              <a:spcAft>
                <a:spcPct val="0"/>
              </a:spcAft>
            </a:pPr>
            <a:r>
              <a:rPr kumimoji="0" lang="en-US" sz="20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a:t>
            </a:r>
            <a:r>
              <a:rPr kumimoji="0" lang="el-GR" sz="20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Γραμμές</a:t>
            </a:r>
            <a:r>
              <a:rPr kumimoji="0" lang="en-US" sz="20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a:t>
            </a:r>
            <a:r>
              <a:rPr kumimoji="0" lang="en-US" sz="2000" b="0" i="0" u="none" strike="noStrike" cap="none" normalizeH="0" baseline="0" dirty="0" err="1" smtClean="0">
                <a:ln>
                  <a:noFill/>
                </a:ln>
                <a:solidFill>
                  <a:schemeClr val="tx1"/>
                </a:solidFill>
                <a:effectLst/>
                <a:latin typeface="Calibri" pitchFamily="34" charset="0"/>
                <a:ea typeface="Calibri" pitchFamily="34" charset="0"/>
                <a:cs typeface="Times New Roman" pitchFamily="18" charset="0"/>
              </a:rPr>
              <a:t>linestrings</a:t>
            </a:r>
            <a:r>
              <a:rPr kumimoji="0" lang="en-US" sz="20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a:t>
            </a:r>
            <a:endParaRPr kumimoji="0" lang="el-GR" sz="2000" b="0" i="0" u="none" strike="noStrike" cap="none" normalizeH="0" baseline="0" dirty="0" smtClean="0">
              <a:ln>
                <a:noFill/>
              </a:ln>
              <a:solidFill>
                <a:schemeClr val="tx1"/>
              </a:solidFill>
              <a:effectLst/>
              <a:latin typeface="Arial" pitchFamily="34" charset="0"/>
              <a:cs typeface="Arial" pitchFamily="34" charset="0"/>
            </a:endParaRPr>
          </a:p>
          <a:p>
            <a:pPr marL="400050" lvl="1" indent="0" eaLnBrk="0" fontAlgn="base" hangingPunct="0">
              <a:spcBef>
                <a:spcPct val="0"/>
              </a:spcBef>
              <a:spcAft>
                <a:spcPct val="0"/>
              </a:spcAft>
            </a:pPr>
            <a:r>
              <a:rPr kumimoji="0" lang="en-US" sz="20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a:t>
            </a:r>
            <a:r>
              <a:rPr kumimoji="0" lang="el-GR" sz="20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Πολύγωνα</a:t>
            </a:r>
            <a:r>
              <a:rPr kumimoji="0" lang="en-US" sz="20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(polygons) </a:t>
            </a:r>
          </a:p>
          <a:p>
            <a:pPr marL="0" indent="0" eaLnBrk="0" fontAlgn="base" hangingPunct="0">
              <a:spcBef>
                <a:spcPct val="0"/>
              </a:spcBef>
              <a:spcAft>
                <a:spcPct val="0"/>
              </a:spcAft>
            </a:pPr>
            <a:r>
              <a:rPr lang="el-GR" sz="2400" b="1" dirty="0" smtClean="0">
                <a:solidFill>
                  <a:schemeClr val="tx1"/>
                </a:solidFill>
                <a:latin typeface="Calibri" pitchFamily="34" charset="0"/>
                <a:ea typeface="Calibri" pitchFamily="34" charset="0"/>
                <a:cs typeface="Times New Roman" pitchFamily="18" charset="0"/>
              </a:rPr>
              <a:t>Συλλογές Γεωμετρικών στοιχείων</a:t>
            </a:r>
            <a:r>
              <a:rPr lang="el-GR" sz="2400" dirty="0" smtClean="0">
                <a:solidFill>
                  <a:schemeClr val="tx1"/>
                </a:solidFill>
                <a:latin typeface="Calibri" pitchFamily="34" charset="0"/>
                <a:ea typeface="Calibri" pitchFamily="34" charset="0"/>
                <a:cs typeface="Times New Roman" pitchFamily="18" charset="0"/>
              </a:rPr>
              <a:t> (</a:t>
            </a:r>
            <a:r>
              <a:rPr lang="en-US" sz="2400" dirty="0" err="1" smtClean="0">
                <a:solidFill>
                  <a:schemeClr val="tx1"/>
                </a:solidFill>
                <a:latin typeface="Calibri" pitchFamily="34" charset="0"/>
                <a:ea typeface="Calibri" pitchFamily="34" charset="0"/>
                <a:cs typeface="Times New Roman" pitchFamily="18" charset="0"/>
              </a:rPr>
              <a:t>Geometrycollections</a:t>
            </a:r>
            <a:r>
              <a:rPr lang="el-GR" sz="2400" dirty="0" smtClean="0">
                <a:solidFill>
                  <a:schemeClr val="tx1"/>
                </a:solidFill>
                <a:latin typeface="Calibri" pitchFamily="34" charset="0"/>
                <a:ea typeface="Calibri" pitchFamily="34" charset="0"/>
                <a:cs typeface="Times New Roman" pitchFamily="18" charset="0"/>
              </a:rPr>
              <a:t>). </a:t>
            </a:r>
            <a:endParaRPr lang="el-GR" sz="2400" dirty="0" smtClean="0">
              <a:solidFill>
                <a:schemeClr val="tx1"/>
              </a:solidFill>
              <a:latin typeface="Arial" pitchFamily="34" charset="0"/>
              <a:cs typeface="Arial" pitchFamily="34" charset="0"/>
            </a:endParaRPr>
          </a:p>
          <a:p>
            <a:pPr marL="400050" lvl="1" indent="0" eaLnBrk="0" fontAlgn="base" hangingPunct="0">
              <a:spcBef>
                <a:spcPct val="0"/>
              </a:spcBef>
              <a:spcAft>
                <a:spcPct val="0"/>
              </a:spcAft>
            </a:pPr>
            <a:r>
              <a:rPr kumimoji="0" lang="en-US" sz="20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a:t>
            </a:r>
            <a:r>
              <a:rPr kumimoji="0" lang="el-GR" sz="2000" b="0" i="0" u="none" strike="noStrike" cap="none" normalizeH="0" baseline="0" dirty="0" err="1" smtClean="0">
                <a:ln>
                  <a:noFill/>
                </a:ln>
                <a:solidFill>
                  <a:schemeClr val="tx1"/>
                </a:solidFill>
                <a:effectLst/>
                <a:latin typeface="Calibri" pitchFamily="34" charset="0"/>
                <a:ea typeface="Calibri" pitchFamily="34" charset="0"/>
                <a:cs typeface="Times New Roman" pitchFamily="18" charset="0"/>
              </a:rPr>
              <a:t>Πολυσημεία</a:t>
            </a:r>
            <a:r>
              <a:rPr kumimoji="0" lang="en-US" sz="20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a:t>
            </a:r>
            <a:r>
              <a:rPr kumimoji="0" lang="en-US" sz="2000" b="0" i="0" u="none" strike="noStrike" cap="none" normalizeH="0" baseline="0" dirty="0" err="1" smtClean="0">
                <a:ln>
                  <a:noFill/>
                </a:ln>
                <a:solidFill>
                  <a:schemeClr val="tx1"/>
                </a:solidFill>
                <a:effectLst/>
                <a:latin typeface="Calibri" pitchFamily="34" charset="0"/>
                <a:ea typeface="Calibri" pitchFamily="34" charset="0"/>
                <a:cs typeface="Times New Roman" pitchFamily="18" charset="0"/>
              </a:rPr>
              <a:t>multipoints</a:t>
            </a:r>
            <a:r>
              <a:rPr kumimoji="0" lang="en-US" sz="20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a:t>
            </a:r>
            <a:endParaRPr kumimoji="0" lang="el-GR" sz="2000" b="0" i="0" u="none" strike="noStrike" cap="none" normalizeH="0" baseline="0" dirty="0" smtClean="0">
              <a:ln>
                <a:noFill/>
              </a:ln>
              <a:solidFill>
                <a:schemeClr val="tx1"/>
              </a:solidFill>
              <a:effectLst/>
              <a:latin typeface="Arial" pitchFamily="34" charset="0"/>
              <a:cs typeface="Arial" pitchFamily="34" charset="0"/>
            </a:endParaRPr>
          </a:p>
          <a:p>
            <a:pPr marL="400050" lvl="1" indent="0" eaLnBrk="0" fontAlgn="base" hangingPunct="0">
              <a:spcBef>
                <a:spcPct val="0"/>
              </a:spcBef>
              <a:spcAft>
                <a:spcPct val="0"/>
              </a:spcAft>
            </a:pPr>
            <a:r>
              <a:rPr kumimoji="0" lang="en-US" sz="20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a:t>
            </a:r>
            <a:r>
              <a:rPr lang="el-GR" sz="2000" dirty="0" err="1" smtClean="0">
                <a:solidFill>
                  <a:schemeClr val="tx1"/>
                </a:solidFill>
                <a:latin typeface="Calibri" pitchFamily="34" charset="0"/>
                <a:ea typeface="Calibri" pitchFamily="34" charset="0"/>
                <a:cs typeface="Times New Roman" pitchFamily="18" charset="0"/>
              </a:rPr>
              <a:t>Πολυγραμμές</a:t>
            </a:r>
            <a:r>
              <a:rPr lang="en-US" sz="2000" dirty="0" err="1" smtClean="0">
                <a:solidFill>
                  <a:schemeClr val="tx1"/>
                </a:solidFill>
                <a:latin typeface="Calibri" pitchFamily="34" charset="0"/>
                <a:ea typeface="Calibri" pitchFamily="34" charset="0"/>
                <a:cs typeface="Times New Roman" pitchFamily="18" charset="0"/>
              </a:rPr>
              <a:t> (multilinestrings) </a:t>
            </a:r>
            <a:endParaRPr lang="el-GR" sz="2000" dirty="0" err="1" smtClean="0">
              <a:solidFill>
                <a:schemeClr val="tx1"/>
              </a:solidFill>
              <a:latin typeface="Calibri" pitchFamily="34" charset="0"/>
              <a:ea typeface="Calibri" pitchFamily="34" charset="0"/>
              <a:cs typeface="Times New Roman" pitchFamily="18" charset="0"/>
            </a:endParaRPr>
          </a:p>
          <a:p>
            <a:pPr marL="400050" lvl="1" indent="0" eaLnBrk="0" fontAlgn="base" hangingPunct="0">
              <a:spcBef>
                <a:spcPct val="0"/>
              </a:spcBef>
              <a:spcAft>
                <a:spcPct val="0"/>
              </a:spcAft>
            </a:pPr>
            <a:r>
              <a:rPr lang="en-US" sz="2000" dirty="0" err="1" smtClean="0">
                <a:solidFill>
                  <a:schemeClr val="tx1"/>
                </a:solidFill>
                <a:latin typeface="Calibri" pitchFamily="34" charset="0"/>
                <a:ea typeface="Calibri" pitchFamily="34" charset="0"/>
                <a:cs typeface="Times New Roman" pitchFamily="18" charset="0"/>
              </a:rPr>
              <a:t> </a:t>
            </a:r>
            <a:r>
              <a:rPr lang="el-GR" sz="2000" dirty="0" err="1" smtClean="0">
                <a:solidFill>
                  <a:schemeClr val="tx1"/>
                </a:solidFill>
                <a:latin typeface="Calibri" pitchFamily="34" charset="0"/>
                <a:ea typeface="Calibri" pitchFamily="34" charset="0"/>
                <a:cs typeface="Times New Roman" pitchFamily="18" charset="0"/>
              </a:rPr>
              <a:t>Πολύ</a:t>
            </a:r>
            <a:r>
              <a:rPr lang="en-US" sz="2000" dirty="0" err="1" smtClean="0">
                <a:solidFill>
                  <a:schemeClr val="tx1"/>
                </a:solidFill>
                <a:latin typeface="Calibri" pitchFamily="34" charset="0"/>
                <a:ea typeface="Calibri" pitchFamily="34" charset="0"/>
                <a:cs typeface="Times New Roman" pitchFamily="18" charset="0"/>
              </a:rPr>
              <a:t>-</a:t>
            </a:r>
            <a:r>
              <a:rPr lang="el-GR" sz="2000" dirty="0" err="1" smtClean="0">
                <a:solidFill>
                  <a:schemeClr val="tx1"/>
                </a:solidFill>
                <a:latin typeface="Calibri" pitchFamily="34" charset="0"/>
                <a:ea typeface="Calibri" pitchFamily="34" charset="0"/>
                <a:cs typeface="Times New Roman" pitchFamily="18" charset="0"/>
              </a:rPr>
              <a:t>πολύγωνα</a:t>
            </a:r>
            <a:r>
              <a:rPr lang="en-US" sz="2000" dirty="0" err="1" smtClean="0">
                <a:solidFill>
                  <a:schemeClr val="tx1"/>
                </a:solidFill>
                <a:latin typeface="Calibri" pitchFamily="34" charset="0"/>
                <a:ea typeface="Calibri" pitchFamily="34" charset="0"/>
                <a:cs typeface="Times New Roman" pitchFamily="18" charset="0"/>
              </a:rPr>
              <a:t> (multipolygons</a:t>
            </a:r>
            <a:r>
              <a:rPr lang="en-US" sz="2000" dirty="0" smtClean="0">
                <a:solidFill>
                  <a:schemeClr val="tx1"/>
                </a:solidFill>
                <a:latin typeface="Calibri" pitchFamily="34" charset="0"/>
                <a:ea typeface="Calibri" pitchFamily="34" charset="0"/>
                <a:cs typeface="Times New Roman" pitchFamily="18" charset="0"/>
              </a:rPr>
              <a:t>)</a:t>
            </a:r>
            <a:endParaRPr lang="el-GR" sz="2000" dirty="0" smtClean="0">
              <a:solidFill>
                <a:schemeClr val="tx1"/>
              </a:solidFill>
              <a:latin typeface="Calibri" pitchFamily="34" charset="0"/>
              <a:ea typeface="Calibri" pitchFamily="34" charset="0"/>
              <a:cs typeface="Times New Roman" pitchFamily="18"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p:style>
          <a:lnRef idx="1">
            <a:schemeClr val="accent3"/>
          </a:lnRef>
          <a:fillRef idx="2">
            <a:schemeClr val="accent3"/>
          </a:fillRef>
          <a:effectRef idx="1">
            <a:schemeClr val="accent3"/>
          </a:effectRef>
          <a:fontRef idx="minor">
            <a:schemeClr val="dk1"/>
          </a:fontRef>
        </p:style>
        <p:txBody>
          <a:bodyPr>
            <a:normAutofit fontScale="70000" lnSpcReduction="20000"/>
          </a:bodyPr>
          <a:lstStyle/>
          <a:p>
            <a:pPr marL="90488" indent="-90488">
              <a:buNone/>
              <a:tabLst>
                <a:tab pos="90488" algn="l"/>
              </a:tabLst>
            </a:pPr>
            <a:r>
              <a:rPr lang="en-US" i="1" dirty="0" smtClean="0"/>
              <a:t> </a:t>
            </a:r>
            <a:r>
              <a:rPr lang="el-GR" i="1" dirty="0" smtClean="0"/>
              <a:t>Σε μία </a:t>
            </a:r>
            <a:r>
              <a:rPr lang="el-GR" dirty="0" smtClean="0"/>
              <a:t>βάση δεδομένων μπορούμε να ομαδοποιήσουμε τα στοιχεία που περιέχει σε σχήματα</a:t>
            </a:r>
            <a:r>
              <a:rPr lang="el-GR" u="sng" dirty="0" smtClean="0"/>
              <a:t>.</a:t>
            </a:r>
            <a:r>
              <a:rPr lang="el-GR" dirty="0" smtClean="0"/>
              <a:t> Κάθε σχήμα περιέχει πίνακες, όψεις, </a:t>
            </a:r>
            <a:r>
              <a:rPr lang="el-GR" dirty="0" err="1" smtClean="0"/>
              <a:t>σκανδαλιστές</a:t>
            </a:r>
            <a:r>
              <a:rPr lang="el-GR" dirty="0" smtClean="0"/>
              <a:t>, συναρτήσεις κ.α. Με το που δημιουργούμε μία βάση δεδομένων, αυτή </a:t>
            </a:r>
            <a:r>
              <a:rPr lang="el-GR" dirty="0" err="1" smtClean="0"/>
              <a:t>εξ'ορισμού</a:t>
            </a:r>
            <a:r>
              <a:rPr lang="el-GR" dirty="0" smtClean="0"/>
              <a:t> περιέχει ένα σχήμα το οποίο ονομάζεται “</a:t>
            </a:r>
            <a:r>
              <a:rPr lang="el-GR" b="1" dirty="0" err="1" smtClean="0"/>
              <a:t>public</a:t>
            </a:r>
            <a:r>
              <a:rPr lang="el-GR" dirty="0" smtClean="0"/>
              <a:t>”. </a:t>
            </a:r>
            <a:r>
              <a:rPr lang="en-US" dirty="0" smtClean="0"/>
              <a:t> </a:t>
            </a:r>
            <a:r>
              <a:rPr lang="el-GR" dirty="0" smtClean="0"/>
              <a:t>Η δημιουργία ενός άλλου σχήματος μπορεί να με τους παρακάτω  2 τρόπου</a:t>
            </a:r>
            <a:r>
              <a:rPr lang="en-US" dirty="0" smtClean="0"/>
              <a:t>s:</a:t>
            </a:r>
            <a:endParaRPr lang="el-GR" dirty="0" smtClean="0"/>
          </a:p>
          <a:p>
            <a:pPr>
              <a:buNone/>
            </a:pPr>
            <a:r>
              <a:rPr lang="en-US" dirty="0" smtClean="0"/>
              <a:t>   </a:t>
            </a:r>
            <a:r>
              <a:rPr lang="el-GR" dirty="0" smtClean="0"/>
              <a:t/>
            </a:r>
            <a:br>
              <a:rPr lang="el-GR" dirty="0" smtClean="0"/>
            </a:br>
            <a:r>
              <a:rPr lang="el-GR" dirty="0" smtClean="0"/>
              <a:t>α) με </a:t>
            </a:r>
            <a:r>
              <a:rPr lang="en-US" dirty="0" smtClean="0"/>
              <a:t> </a:t>
            </a:r>
            <a:r>
              <a:rPr lang="el-GR" dirty="0" smtClean="0"/>
              <a:t>εντολή SQL</a:t>
            </a:r>
          </a:p>
          <a:p>
            <a:pPr lvl="1"/>
            <a:r>
              <a:rPr lang="en-US" dirty="0" smtClean="0"/>
              <a:t>CREATE SCHEMA </a:t>
            </a:r>
            <a:r>
              <a:rPr lang="el-GR" dirty="0" smtClean="0"/>
              <a:t>όνομα σχήματος</a:t>
            </a:r>
            <a:r>
              <a:rPr lang="en-US" dirty="0" smtClean="0"/>
              <a:t> AUTHORIZATION </a:t>
            </a:r>
            <a:r>
              <a:rPr lang="el-GR" dirty="0" err="1" smtClean="0"/>
              <a:t>ονομα_χρήστη</a:t>
            </a:r>
            <a:r>
              <a:rPr lang="en-US" dirty="0" smtClean="0"/>
              <a:t>;</a:t>
            </a:r>
            <a:endParaRPr lang="el-GR" dirty="0" smtClean="0"/>
          </a:p>
          <a:p>
            <a:pPr lvl="1"/>
            <a:r>
              <a:rPr lang="en-US" dirty="0" smtClean="0"/>
              <a:t>GRANT ALL ON SCHEMA </a:t>
            </a:r>
            <a:r>
              <a:rPr lang="el-GR" dirty="0" smtClean="0"/>
              <a:t>όνομα σχήματος</a:t>
            </a:r>
            <a:r>
              <a:rPr lang="en-US" dirty="0" smtClean="0"/>
              <a:t> TO </a:t>
            </a:r>
            <a:r>
              <a:rPr lang="el-GR" dirty="0" err="1" smtClean="0"/>
              <a:t>ονομα_χρήστη</a:t>
            </a:r>
            <a:r>
              <a:rPr lang="en-US" dirty="0" smtClean="0"/>
              <a:t>;</a:t>
            </a:r>
            <a:endParaRPr lang="el-GR" dirty="0" smtClean="0"/>
          </a:p>
          <a:p>
            <a:pPr>
              <a:buNone/>
            </a:pPr>
            <a:r>
              <a:rPr lang="el-GR" dirty="0" smtClean="0"/>
              <a:t>    </a:t>
            </a:r>
            <a:br>
              <a:rPr lang="el-GR" dirty="0" smtClean="0"/>
            </a:br>
            <a:r>
              <a:rPr lang="el-GR" dirty="0" smtClean="0"/>
              <a:t>β) Από το παράθυρο </a:t>
            </a:r>
            <a:r>
              <a:rPr lang="el-GR" dirty="0" err="1" smtClean="0"/>
              <a:t>pgAdminIII</a:t>
            </a:r>
            <a:r>
              <a:rPr lang="el-GR" dirty="0" smtClean="0"/>
              <a:t> πατώντας πάνω στην βάση δεδομένων και στην συνέχεια επιλέγοντας “</a:t>
            </a:r>
            <a:r>
              <a:rPr lang="el-GR" b="1" dirty="0" err="1" smtClean="0"/>
              <a:t>New</a:t>
            </a:r>
            <a:r>
              <a:rPr lang="el-GR" b="1" dirty="0" smtClean="0"/>
              <a:t> </a:t>
            </a:r>
            <a:r>
              <a:rPr lang="el-GR" b="1" dirty="0" err="1" smtClean="0"/>
              <a:t>Object</a:t>
            </a:r>
            <a:r>
              <a:rPr lang="el-GR" b="1" dirty="0" smtClean="0"/>
              <a:t>”, “</a:t>
            </a:r>
            <a:r>
              <a:rPr lang="el-GR" b="1" dirty="0" err="1" smtClean="0"/>
              <a:t>New</a:t>
            </a:r>
            <a:r>
              <a:rPr lang="el-GR" b="1" dirty="0" smtClean="0"/>
              <a:t> </a:t>
            </a:r>
            <a:r>
              <a:rPr lang="el-GR" b="1" dirty="0" err="1" smtClean="0"/>
              <a:t>Schema</a:t>
            </a:r>
            <a:r>
              <a:rPr lang="el-GR" dirty="0" smtClean="0"/>
              <a:t>”.</a:t>
            </a:r>
          </a:p>
          <a:p>
            <a:pPr>
              <a:buNone/>
            </a:pPr>
            <a:endParaRPr lang="el-GR" dirty="0" smtClean="0"/>
          </a:p>
          <a:p>
            <a:pPr>
              <a:buNone/>
            </a:pPr>
            <a:endParaRPr lang="el-GR" dirty="0" smtClean="0"/>
          </a:p>
          <a:p>
            <a:endParaRPr lang="el-GR" dirty="0" smtClean="0"/>
          </a:p>
          <a:p>
            <a:endParaRPr lang="el-GR" dirty="0"/>
          </a:p>
        </p:txBody>
      </p:sp>
      <p:sp>
        <p:nvSpPr>
          <p:cNvPr id="4" name="3 - Θέση ημερομηνίας"/>
          <p:cNvSpPr>
            <a:spLocks noGrp="1"/>
          </p:cNvSpPr>
          <p:nvPr>
            <p:ph type="dt" sz="half" idx="10"/>
          </p:nvPr>
        </p:nvSpPr>
        <p:spPr/>
        <p:txBody>
          <a:bodyPr/>
          <a:lstStyle/>
          <a:p>
            <a:fld id="{17211892-2D1A-4127-8D5B-D85316A7A27D}" type="datetime10">
              <a:rPr lang="el-GR" smtClean="0"/>
              <a:pPr/>
              <a:t>08:43</a:t>
            </a:fld>
            <a:endParaRPr lang="el-GR"/>
          </a:p>
        </p:txBody>
      </p:sp>
      <p:sp>
        <p:nvSpPr>
          <p:cNvPr id="5" name="4 - Θέση υποσέλιδου"/>
          <p:cNvSpPr>
            <a:spLocks noGrp="1"/>
          </p:cNvSpPr>
          <p:nvPr>
            <p:ph type="ftr" sz="quarter" idx="11"/>
          </p:nvPr>
        </p:nvSpPr>
        <p:spPr/>
        <p:txBody>
          <a:bodyPr/>
          <a:lstStyle/>
          <a:p>
            <a:r>
              <a:rPr lang="el-GR" smtClean="0"/>
              <a:t>Χατζάκης Ηλίας</a:t>
            </a:r>
            <a:endParaRPr lang="el-GR"/>
          </a:p>
        </p:txBody>
      </p:sp>
      <p:sp>
        <p:nvSpPr>
          <p:cNvPr id="6" name="5 - Θέση αριθμού διαφάνειας"/>
          <p:cNvSpPr>
            <a:spLocks noGrp="1"/>
          </p:cNvSpPr>
          <p:nvPr>
            <p:ph type="sldNum" sz="quarter" idx="12"/>
          </p:nvPr>
        </p:nvSpPr>
        <p:spPr/>
        <p:txBody>
          <a:bodyPr/>
          <a:lstStyle/>
          <a:p>
            <a:fld id="{D3F1D1C4-C2D9-4231-9FB2-B2D9D97AA41D}" type="slidenum">
              <a:rPr lang="el-GR" smtClean="0"/>
              <a:pPr/>
              <a:t>7</a:t>
            </a:fld>
            <a:endParaRPr lang="el-GR"/>
          </a:p>
        </p:txBody>
      </p:sp>
      <p:sp>
        <p:nvSpPr>
          <p:cNvPr id="7" name="1 - Τίτλος"/>
          <p:cNvSpPr>
            <a:spLocks noGrp="1"/>
          </p:cNvSpPr>
          <p:nvPr>
            <p:ph type="title"/>
          </p:nvPr>
        </p:nvSpPr>
        <p:spPr>
          <a:xfrm>
            <a:off x="428596" y="214290"/>
            <a:ext cx="8229600" cy="1000108"/>
          </a:xfrm>
        </p:spPr>
        <p:style>
          <a:lnRef idx="1">
            <a:schemeClr val="accent3"/>
          </a:lnRef>
          <a:fillRef idx="2">
            <a:schemeClr val="accent3"/>
          </a:fillRef>
          <a:effectRef idx="1">
            <a:schemeClr val="accent3"/>
          </a:effectRef>
          <a:fontRef idx="minor">
            <a:schemeClr val="dk1"/>
          </a:fontRef>
        </p:style>
        <p:txBody>
          <a:bodyPr>
            <a:normAutofit/>
          </a:bodyPr>
          <a:lstStyle/>
          <a:p>
            <a:r>
              <a:rPr lang="el-GR" sz="3600" dirty="0" smtClean="0"/>
              <a:t>Δημιουργία σχήματος</a:t>
            </a:r>
            <a:endParaRPr lang="el-GR" sz="3600"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0"/>
            <a:ext cx="8229600" cy="785794"/>
          </a:xfrm>
        </p:spPr>
        <p:style>
          <a:lnRef idx="1">
            <a:schemeClr val="accent3"/>
          </a:lnRef>
          <a:fillRef idx="2">
            <a:schemeClr val="accent3"/>
          </a:fillRef>
          <a:effectRef idx="1">
            <a:schemeClr val="accent3"/>
          </a:effectRef>
          <a:fontRef idx="minor">
            <a:schemeClr val="dk1"/>
          </a:fontRef>
        </p:style>
        <p:txBody>
          <a:bodyPr>
            <a:normAutofit/>
          </a:bodyPr>
          <a:lstStyle/>
          <a:p>
            <a:r>
              <a:rPr lang="el-GR" sz="3600" dirty="0" smtClean="0"/>
              <a:t>Ορισμοί Χωρικών Δεδομένων</a:t>
            </a:r>
            <a:endParaRPr lang="el-GR" sz="3600" dirty="0"/>
          </a:p>
        </p:txBody>
      </p:sp>
      <p:sp>
        <p:nvSpPr>
          <p:cNvPr id="4" name="3 - Θέση ημερομηνίας"/>
          <p:cNvSpPr>
            <a:spLocks noGrp="1"/>
          </p:cNvSpPr>
          <p:nvPr>
            <p:ph type="dt" sz="half" idx="10"/>
          </p:nvPr>
        </p:nvSpPr>
        <p:spPr/>
        <p:txBody>
          <a:bodyPr/>
          <a:lstStyle/>
          <a:p>
            <a:fld id="{6FD66C3B-3D55-41DA-BDAC-F153B4C03EB0}" type="datetime10">
              <a:rPr lang="el-GR" smtClean="0"/>
              <a:pPr/>
              <a:t>08:43</a:t>
            </a:fld>
            <a:endParaRPr lang="el-GR"/>
          </a:p>
        </p:txBody>
      </p:sp>
      <p:sp>
        <p:nvSpPr>
          <p:cNvPr id="6" name="5 - Θέση υποσέλιδου"/>
          <p:cNvSpPr>
            <a:spLocks noGrp="1"/>
          </p:cNvSpPr>
          <p:nvPr>
            <p:ph type="ftr" sz="quarter" idx="11"/>
          </p:nvPr>
        </p:nvSpPr>
        <p:spPr/>
        <p:txBody>
          <a:bodyPr/>
          <a:lstStyle/>
          <a:p>
            <a:r>
              <a:rPr lang="el-GR" smtClean="0"/>
              <a:t>Χατζάκης Ηλίας</a:t>
            </a:r>
            <a:endParaRPr lang="el-GR"/>
          </a:p>
        </p:txBody>
      </p:sp>
      <p:sp>
        <p:nvSpPr>
          <p:cNvPr id="5" name="4 - Θέση αριθμού διαφάνειας"/>
          <p:cNvSpPr>
            <a:spLocks noGrp="1"/>
          </p:cNvSpPr>
          <p:nvPr>
            <p:ph type="sldNum" sz="quarter" idx="12"/>
          </p:nvPr>
        </p:nvSpPr>
        <p:spPr/>
        <p:txBody>
          <a:bodyPr/>
          <a:lstStyle/>
          <a:p>
            <a:fld id="{D3F1D1C4-C2D9-4231-9FB2-B2D9D97AA41D}" type="slidenum">
              <a:rPr lang="el-GR" smtClean="0"/>
              <a:pPr/>
              <a:t>8</a:t>
            </a:fld>
            <a:endParaRPr lang="el-GR"/>
          </a:p>
        </p:txBody>
      </p:sp>
      <p:sp>
        <p:nvSpPr>
          <p:cNvPr id="11" name="10 - Θέση περιεχομένου"/>
          <p:cNvSpPr>
            <a:spLocks noGrp="1"/>
          </p:cNvSpPr>
          <p:nvPr>
            <p:ph idx="1"/>
          </p:nvPr>
        </p:nvSpPr>
        <p:spPr>
          <a:xfrm>
            <a:off x="428596" y="1000108"/>
            <a:ext cx="8229600" cy="5643602"/>
          </a:xfrm>
        </p:spPr>
        <p:style>
          <a:lnRef idx="1">
            <a:schemeClr val="accent3"/>
          </a:lnRef>
          <a:fillRef idx="2">
            <a:schemeClr val="accent3"/>
          </a:fillRef>
          <a:effectRef idx="1">
            <a:schemeClr val="accent3"/>
          </a:effectRef>
          <a:fontRef idx="minor">
            <a:schemeClr val="dk1"/>
          </a:fontRef>
        </p:style>
        <p:txBody>
          <a:bodyPr>
            <a:normAutofit fontScale="40000" lnSpcReduction="20000"/>
          </a:bodyPr>
          <a:lstStyle/>
          <a:p>
            <a:pPr>
              <a:buNone/>
            </a:pPr>
            <a:r>
              <a:rPr lang="el-GR" sz="3700" b="1" i="1" u="sng" dirty="0" smtClean="0"/>
              <a:t>Δημιουργία πίνακα με χωρικά δεδομένα</a:t>
            </a:r>
            <a:endParaRPr lang="en-US" sz="3700" b="1" i="1" u="sng" dirty="0" smtClean="0"/>
          </a:p>
          <a:p>
            <a:pPr>
              <a:buNone/>
            </a:pPr>
            <a:r>
              <a:rPr lang="en-US" sz="4000" dirty="0" smtClean="0"/>
              <a:t>CREATE TABLE </a:t>
            </a:r>
            <a:r>
              <a:rPr lang="en-US" sz="4000" dirty="0" err="1" smtClean="0"/>
              <a:t>onoma_pinaka</a:t>
            </a:r>
            <a:r>
              <a:rPr lang="en-US" sz="4000" dirty="0" smtClean="0"/>
              <a:t> (col_1 data type [NOT NULL] [DEFAULT </a:t>
            </a:r>
            <a:r>
              <a:rPr lang="en-US" sz="4000" dirty="0" err="1" smtClean="0"/>
              <a:t>arxiki</a:t>
            </a:r>
            <a:r>
              <a:rPr lang="en-US" sz="4000" dirty="0" smtClean="0"/>
              <a:t> </a:t>
            </a:r>
            <a:r>
              <a:rPr lang="en-US" sz="4000" dirty="0" err="1" smtClean="0"/>
              <a:t>timi</a:t>
            </a:r>
            <a:r>
              <a:rPr lang="en-US" sz="4000" dirty="0" smtClean="0"/>
              <a:t>],</a:t>
            </a:r>
            <a:br>
              <a:rPr lang="en-US" sz="4000" dirty="0" smtClean="0"/>
            </a:br>
            <a:r>
              <a:rPr lang="en-US" sz="4000" dirty="0" smtClean="0"/>
              <a:t>  col_2 data type [NOT NULL] [DEFAULT </a:t>
            </a:r>
            <a:r>
              <a:rPr lang="en-US" sz="4000" dirty="0" err="1" smtClean="0"/>
              <a:t>arxiki</a:t>
            </a:r>
            <a:r>
              <a:rPr lang="en-US" sz="4000" dirty="0" smtClean="0"/>
              <a:t> </a:t>
            </a:r>
            <a:r>
              <a:rPr lang="en-US" sz="4000" dirty="0" err="1" smtClean="0"/>
              <a:t>timi</a:t>
            </a:r>
            <a:r>
              <a:rPr lang="en-US" sz="4000" dirty="0" smtClean="0"/>
              <a:t>],</a:t>
            </a:r>
            <a:endParaRPr lang="el-GR" sz="4000" dirty="0" smtClean="0"/>
          </a:p>
          <a:p>
            <a:pPr>
              <a:buNone/>
            </a:pPr>
            <a:r>
              <a:rPr lang="en-US" sz="4000" dirty="0" smtClean="0"/>
              <a:t> … </a:t>
            </a:r>
            <a:r>
              <a:rPr lang="en-US" sz="4000" dirty="0" err="1" smtClean="0"/>
              <a:t>ccol_n</a:t>
            </a:r>
            <a:r>
              <a:rPr lang="en-US" sz="4000" dirty="0" smtClean="0"/>
              <a:t> </a:t>
            </a:r>
            <a:r>
              <a:rPr lang="en-US" sz="4000" b="1" dirty="0" smtClean="0"/>
              <a:t>geometry(</a:t>
            </a:r>
            <a:r>
              <a:rPr lang="el-GR" sz="4000" b="1" dirty="0" smtClean="0"/>
              <a:t>τύπος χωρικών δεδομένων, κωδικός γεωδαιτικού συστήματος αναφοράς)</a:t>
            </a:r>
          </a:p>
          <a:p>
            <a:pPr>
              <a:buNone/>
            </a:pPr>
            <a:r>
              <a:rPr lang="en-US" sz="4000" dirty="0" smtClean="0"/>
              <a:t> PERIORISMOS_AKAIREOTHTAS_1, PERIORISMOS_AKAIREOTHTAS_2, … PERIORISMOS_AKAIREOTHTAS_N, );</a:t>
            </a:r>
            <a:br>
              <a:rPr lang="en-US" sz="4000" dirty="0" smtClean="0"/>
            </a:br>
            <a:endParaRPr lang="en-US" sz="3700" b="1" i="1" dirty="0" smtClean="0"/>
          </a:p>
          <a:p>
            <a:pPr>
              <a:buNone/>
            </a:pPr>
            <a:r>
              <a:rPr lang="el-GR" sz="3700" b="1" i="1" u="sng" dirty="0" smtClean="0"/>
              <a:t>Προσθήκη στήλης για  χωρικά δεδομένα σε  πίνακα που ήδη υπάρχει</a:t>
            </a:r>
            <a:endParaRPr lang="en-US" sz="3700" b="1" i="1" u="sng" dirty="0" smtClean="0"/>
          </a:p>
          <a:p>
            <a:pPr>
              <a:buNone/>
            </a:pPr>
            <a:r>
              <a:rPr lang="el-GR" sz="3700" b="1" i="1" dirty="0" smtClean="0"/>
              <a:t> </a:t>
            </a:r>
            <a:r>
              <a:rPr lang="en-US" sz="3700" b="1" i="1" dirty="0" smtClean="0"/>
              <a:t>SELECT </a:t>
            </a:r>
            <a:r>
              <a:rPr lang="en-US" sz="3700" b="1" i="1" dirty="0" err="1" smtClean="0"/>
              <a:t>AddGeometryColumn</a:t>
            </a:r>
            <a:r>
              <a:rPr lang="en-US" sz="3700" b="1" i="1" dirty="0" smtClean="0"/>
              <a:t>(‘</a:t>
            </a:r>
            <a:r>
              <a:rPr lang="el-GR" sz="3700" b="1" i="1" dirty="0" err="1" smtClean="0"/>
              <a:t>ονομα_σχήματος</a:t>
            </a:r>
            <a:r>
              <a:rPr lang="en-US" sz="3700" b="1" i="1" dirty="0" smtClean="0"/>
              <a:t>',‘</a:t>
            </a:r>
            <a:r>
              <a:rPr lang="el-GR" sz="3700" b="1" i="1" dirty="0" err="1" smtClean="0"/>
              <a:t>ονομα_πίνακα</a:t>
            </a:r>
            <a:r>
              <a:rPr lang="en-US" sz="3700" b="1" i="1" dirty="0" smtClean="0"/>
              <a:t>',</a:t>
            </a:r>
            <a:r>
              <a:rPr lang="el-GR" sz="3700" b="1" i="1" dirty="0" smtClean="0"/>
              <a:t>’</a:t>
            </a:r>
            <a:r>
              <a:rPr lang="el-GR" sz="3700" b="1" i="1" dirty="0" err="1" smtClean="0"/>
              <a:t>ονομα_στήλης</a:t>
            </a:r>
            <a:r>
              <a:rPr lang="el-GR" sz="3700" b="1" i="1" dirty="0" smtClean="0"/>
              <a:t>’,</a:t>
            </a:r>
            <a:r>
              <a:rPr lang="en-US" sz="3700" b="1" i="1" dirty="0" smtClean="0"/>
              <a:t/>
            </a:r>
            <a:br>
              <a:rPr lang="en-US" sz="3700" b="1" i="1" dirty="0" smtClean="0"/>
            </a:br>
            <a:r>
              <a:rPr lang="el-GR" sz="3600" b="1" dirty="0" smtClean="0"/>
              <a:t> , κωδικός </a:t>
            </a:r>
            <a:r>
              <a:rPr lang="el-GR" sz="3600" b="1" dirty="0" err="1" smtClean="0"/>
              <a:t>γαιωδαιτικού</a:t>
            </a:r>
            <a:r>
              <a:rPr lang="el-GR" sz="3600" b="1" dirty="0" smtClean="0"/>
              <a:t> συστήματος αναφοράς</a:t>
            </a:r>
            <a:r>
              <a:rPr lang="en-US" sz="3700" b="1" i="1" dirty="0" smtClean="0"/>
              <a:t>,'</a:t>
            </a:r>
            <a:r>
              <a:rPr lang="el-GR" sz="3600" b="1" dirty="0" smtClean="0"/>
              <a:t> τύπος χωρικών δεδομένων,</a:t>
            </a:r>
            <a:r>
              <a:rPr lang="en-US" sz="3700" b="1" i="1" dirty="0" smtClean="0"/>
              <a:t>',2);</a:t>
            </a:r>
            <a:endParaRPr lang="el-GR" sz="3700" i="1" dirty="0" smtClean="0"/>
          </a:p>
          <a:p>
            <a:pPr>
              <a:buNone/>
            </a:pPr>
            <a:r>
              <a:rPr lang="el-GR" sz="3700" i="1" dirty="0" smtClean="0"/>
              <a:t>Αυτή η εντολή </a:t>
            </a:r>
            <a:r>
              <a:rPr lang="el-GR" sz="3700" b="1" i="1" dirty="0" smtClean="0"/>
              <a:t>καλεί την λειτουργία </a:t>
            </a:r>
            <a:r>
              <a:rPr lang="en-US" sz="3700" b="1" i="1" dirty="0" err="1" smtClean="0"/>
              <a:t>AddGeometryColumn</a:t>
            </a:r>
            <a:r>
              <a:rPr lang="el-GR" sz="3700" b="1" i="1" dirty="0" smtClean="0"/>
              <a:t> </a:t>
            </a:r>
            <a:r>
              <a:rPr lang="el-GR" sz="3700" i="1" dirty="0" smtClean="0"/>
              <a:t>που δημιουργεί γνωρίσματα γεωμετρίας.</a:t>
            </a:r>
          </a:p>
          <a:p>
            <a:pPr>
              <a:buNone/>
            </a:pPr>
            <a:r>
              <a:rPr lang="el-GR" sz="3700" i="1" dirty="0" smtClean="0"/>
              <a:t>Στην παρένθεση που ακολουθεί την εντολή </a:t>
            </a:r>
            <a:r>
              <a:rPr lang="en-US" sz="3700" i="1" dirty="0" err="1" smtClean="0"/>
              <a:t>AddGeometryColumn</a:t>
            </a:r>
            <a:r>
              <a:rPr lang="el-GR" sz="3700" i="1" dirty="0" smtClean="0"/>
              <a:t> προσδιορίζονται τα εξής:</a:t>
            </a:r>
          </a:p>
          <a:p>
            <a:pPr>
              <a:buNone/>
            </a:pPr>
            <a:r>
              <a:rPr lang="el-GR" sz="3700" i="1" dirty="0" smtClean="0"/>
              <a:t>· Τον κωδικό του γεωδαιτικού συστήματος αναφοράς στο οποίο βρίσκονται τα δεδομένα που θα εισαχθούν στον πίνακα (4121, ο κωδικός αυτός υποδεικνύει το σύστημα ΕΓΣΑ 87)</a:t>
            </a:r>
          </a:p>
          <a:p>
            <a:pPr>
              <a:buNone/>
            </a:pPr>
            <a:r>
              <a:rPr lang="el-GR" sz="3700" i="1" dirty="0" smtClean="0"/>
              <a:t>γεωμετρίας (</a:t>
            </a:r>
            <a:r>
              <a:rPr lang="en-US" sz="3700" i="1" dirty="0" smtClean="0"/>
              <a:t>geometry collections</a:t>
            </a:r>
            <a:r>
              <a:rPr lang="el-GR" sz="3700" i="1" dirty="0" smtClean="0"/>
              <a:t>)). Εδώ προσδιορίζουμε ότι πρόκειται για γραμμή (</a:t>
            </a:r>
            <a:r>
              <a:rPr lang="en-US" sz="3700" i="1" dirty="0" smtClean="0"/>
              <a:t>LINESTRING</a:t>
            </a:r>
            <a:r>
              <a:rPr lang="el-GR" sz="3700" i="1" dirty="0" smtClean="0"/>
              <a:t>).</a:t>
            </a:r>
          </a:p>
          <a:p>
            <a:pPr>
              <a:buNone/>
            </a:pPr>
            <a:r>
              <a:rPr lang="el-GR" sz="3700" i="1" dirty="0" smtClean="0"/>
              <a:t>· Το πλήθος των διαστάσεων που επιθυμούμε να υποστηρίζει η γεωμετρία του πίνακα (2).</a:t>
            </a:r>
          </a:p>
          <a:p>
            <a:pPr>
              <a:buNone/>
            </a:pPr>
            <a:r>
              <a:rPr lang="el-GR" sz="3700" i="1" dirty="0" smtClean="0"/>
              <a:t/>
            </a:r>
            <a:br>
              <a:rPr lang="el-GR" sz="3700" i="1" dirty="0" smtClean="0"/>
            </a:br>
            <a:r>
              <a:rPr lang="el-GR" sz="3700" i="1" dirty="0" smtClean="0"/>
              <a:t>Στην συνέχεια </a:t>
            </a:r>
            <a:r>
              <a:rPr lang="el-GR" sz="3700" b="1" i="1" dirty="0" smtClean="0"/>
              <a:t>ενεργοποιούμε τον έλεγχο εγκυρότητας της γεωμετρίας </a:t>
            </a:r>
            <a:r>
              <a:rPr lang="el-GR" sz="3700" i="1" dirty="0" smtClean="0"/>
              <a:t>με την ακόλουθη εντολή:</a:t>
            </a:r>
          </a:p>
          <a:p>
            <a:pPr>
              <a:buNone/>
            </a:pPr>
            <a:r>
              <a:rPr lang="en-US" sz="3700" b="1" i="1" dirty="0" smtClean="0"/>
              <a:t>ALTER TABLE </a:t>
            </a:r>
            <a:r>
              <a:rPr lang="el-GR" sz="3700" b="1" i="1" dirty="0" smtClean="0"/>
              <a:t> </a:t>
            </a:r>
            <a:r>
              <a:rPr lang="el-GR" sz="3700" b="1" i="1" dirty="0" err="1" smtClean="0"/>
              <a:t>ονομα_σχήματος.ονομα_πίνακα</a:t>
            </a:r>
            <a:r>
              <a:rPr lang="en-US" sz="3700" b="1" i="1" dirty="0" smtClean="0"/>
              <a:t> ADD CONSTRAINT </a:t>
            </a:r>
            <a:r>
              <a:rPr lang="el-GR" sz="3700" b="1" i="1" dirty="0" err="1" smtClean="0"/>
              <a:t>ονομα_περιορισμού</a:t>
            </a:r>
            <a:r>
              <a:rPr lang="en-US" sz="3700" b="1" i="1" dirty="0" smtClean="0"/>
              <a:t> CHECK (</a:t>
            </a:r>
            <a:r>
              <a:rPr lang="en-US" sz="3700" b="1" i="1" dirty="0" err="1" smtClean="0"/>
              <a:t>st_isvalid</a:t>
            </a:r>
            <a:r>
              <a:rPr lang="en-US" sz="3700" b="1" i="1" dirty="0" smtClean="0"/>
              <a:t>(</a:t>
            </a:r>
            <a:r>
              <a:rPr lang="el-GR" sz="3700" b="1" i="1" dirty="0" err="1" smtClean="0"/>
              <a:t>ονομα_στήλης</a:t>
            </a:r>
            <a:r>
              <a:rPr lang="el-GR" sz="3700" b="1" i="1" dirty="0" smtClean="0"/>
              <a:t>)</a:t>
            </a:r>
            <a:r>
              <a:rPr lang="en-US" sz="3700" b="1" i="1" dirty="0" smtClean="0"/>
              <a:t>);</a:t>
            </a:r>
            <a:endParaRPr lang="el-GR" sz="3700" i="1" dirty="0" smtClean="0"/>
          </a:p>
          <a:p>
            <a:pPr>
              <a:buNone/>
            </a:pPr>
            <a:r>
              <a:rPr lang="en-US" sz="3400" i="1" dirty="0" smtClean="0"/>
              <a:t> </a:t>
            </a:r>
            <a:endParaRPr lang="el-GR" sz="3400" i="1" dirty="0" smtClean="0"/>
          </a:p>
          <a:p>
            <a:pPr>
              <a:buNone/>
            </a:pPr>
            <a:r>
              <a:rPr lang="en-US" sz="2400" i="1" dirty="0" smtClean="0"/>
              <a:t> </a:t>
            </a:r>
            <a:endParaRPr lang="el-GR" sz="2400" i="1" dirty="0" smtClean="0"/>
          </a:p>
          <a:p>
            <a:pPr>
              <a:buNone/>
            </a:pPr>
            <a:endParaRPr lang="el-GR" sz="2400" dirty="0" smtClean="0"/>
          </a:p>
          <a:p>
            <a:endParaRPr lang="el-GR" sz="2400" dirty="0" smtClean="0"/>
          </a:p>
          <a:p>
            <a:endParaRPr lang="el-GR" sz="2400" dirty="0" smtClean="0"/>
          </a:p>
          <a:p>
            <a:pPr>
              <a:buNone/>
            </a:pPr>
            <a:endParaRPr lang="el-GR" sz="4800" dirty="0" smtClean="0"/>
          </a:p>
          <a:p>
            <a:pPr>
              <a:buNone/>
            </a:pPr>
            <a:endParaRPr lang="el-GR" sz="4800" b="1" dirty="0" smtClean="0"/>
          </a:p>
          <a:p>
            <a:endParaRPr lang="el-GR" b="1" dirty="0" smtClean="0"/>
          </a:p>
          <a:p>
            <a:endParaRPr lang="el-GR"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0"/>
            <a:ext cx="8229600" cy="1142984"/>
          </a:xfrm>
        </p:spPr>
        <p:style>
          <a:lnRef idx="1">
            <a:schemeClr val="accent3"/>
          </a:lnRef>
          <a:fillRef idx="2">
            <a:schemeClr val="accent3"/>
          </a:fillRef>
          <a:effectRef idx="1">
            <a:schemeClr val="accent3"/>
          </a:effectRef>
          <a:fontRef idx="minor">
            <a:schemeClr val="dk1"/>
          </a:fontRef>
        </p:style>
        <p:txBody>
          <a:bodyPr>
            <a:normAutofit/>
          </a:bodyPr>
          <a:lstStyle/>
          <a:p>
            <a:r>
              <a:rPr lang="el-GR" sz="3600" dirty="0" smtClean="0"/>
              <a:t>Αρχεία δεικτών</a:t>
            </a:r>
            <a:r>
              <a:rPr lang="en-US" sz="3600" dirty="0" smtClean="0"/>
              <a:t>(</a:t>
            </a:r>
            <a:r>
              <a:rPr lang="el-GR" sz="3600" dirty="0" smtClean="0"/>
              <a:t>ευρετήρια)</a:t>
            </a:r>
            <a:endParaRPr lang="el-GR" sz="3600" dirty="0"/>
          </a:p>
        </p:txBody>
      </p:sp>
      <p:sp>
        <p:nvSpPr>
          <p:cNvPr id="4" name="3 - Θέση ημερομηνίας"/>
          <p:cNvSpPr>
            <a:spLocks noGrp="1"/>
          </p:cNvSpPr>
          <p:nvPr>
            <p:ph type="dt" sz="half" idx="10"/>
          </p:nvPr>
        </p:nvSpPr>
        <p:spPr/>
        <p:txBody>
          <a:bodyPr/>
          <a:lstStyle/>
          <a:p>
            <a:fld id="{6FD66C3B-3D55-41DA-BDAC-F153B4C03EB0}" type="datetime10">
              <a:rPr lang="el-GR" smtClean="0"/>
              <a:pPr/>
              <a:t>08:43</a:t>
            </a:fld>
            <a:endParaRPr lang="el-GR"/>
          </a:p>
        </p:txBody>
      </p:sp>
      <p:sp>
        <p:nvSpPr>
          <p:cNvPr id="6" name="5 - Θέση υποσέλιδου"/>
          <p:cNvSpPr>
            <a:spLocks noGrp="1"/>
          </p:cNvSpPr>
          <p:nvPr>
            <p:ph type="ftr" sz="quarter" idx="11"/>
          </p:nvPr>
        </p:nvSpPr>
        <p:spPr/>
        <p:txBody>
          <a:bodyPr/>
          <a:lstStyle/>
          <a:p>
            <a:r>
              <a:rPr lang="el-GR" smtClean="0"/>
              <a:t>Χατζάκης Ηλίας</a:t>
            </a:r>
            <a:endParaRPr lang="el-GR"/>
          </a:p>
        </p:txBody>
      </p:sp>
      <p:sp>
        <p:nvSpPr>
          <p:cNvPr id="5" name="4 - Θέση αριθμού διαφάνειας"/>
          <p:cNvSpPr>
            <a:spLocks noGrp="1"/>
          </p:cNvSpPr>
          <p:nvPr>
            <p:ph type="sldNum" sz="quarter" idx="12"/>
          </p:nvPr>
        </p:nvSpPr>
        <p:spPr/>
        <p:txBody>
          <a:bodyPr/>
          <a:lstStyle/>
          <a:p>
            <a:fld id="{D3F1D1C4-C2D9-4231-9FB2-B2D9D97AA41D}" type="slidenum">
              <a:rPr lang="el-GR" smtClean="0"/>
              <a:pPr/>
              <a:t>9</a:t>
            </a:fld>
            <a:endParaRPr lang="el-GR"/>
          </a:p>
        </p:txBody>
      </p:sp>
      <p:sp>
        <p:nvSpPr>
          <p:cNvPr id="11" name="10 - Θέση περιεχομένου"/>
          <p:cNvSpPr>
            <a:spLocks noGrp="1"/>
          </p:cNvSpPr>
          <p:nvPr>
            <p:ph idx="1"/>
          </p:nvPr>
        </p:nvSpPr>
        <p:spPr>
          <a:xfrm>
            <a:off x="457200" y="1428736"/>
            <a:ext cx="8229600" cy="5072098"/>
          </a:xfrm>
        </p:spPr>
        <p:style>
          <a:lnRef idx="1">
            <a:schemeClr val="accent3"/>
          </a:lnRef>
          <a:fillRef idx="2">
            <a:schemeClr val="accent3"/>
          </a:fillRef>
          <a:effectRef idx="1">
            <a:schemeClr val="accent3"/>
          </a:effectRef>
          <a:fontRef idx="minor">
            <a:schemeClr val="dk1"/>
          </a:fontRef>
        </p:style>
        <p:txBody>
          <a:bodyPr>
            <a:normAutofit fontScale="92500" lnSpcReduction="10000"/>
          </a:bodyPr>
          <a:lstStyle/>
          <a:p>
            <a:pPr>
              <a:buNone/>
            </a:pPr>
            <a:r>
              <a:rPr lang="el-GR" sz="2400" dirty="0" smtClean="0"/>
              <a:t>Τα ευρετήρια επιταχύνουν την διαδικασία ανάκτησης των δεδομένων ενός πίνακα.  Είναι μικρά αρχεία σε σχέση με το μέγεθος του πίνακα και δημιουργούνται με βάσει τις τιμές των περιεχομένων μίας ή περισσοτέρων στηλών ενός πίνακα. Σε κάθε πίνακα υπάρχει ένα ευρετήριο με βάσει τις τιμές του πρωτεύοντος κλειδιού και λέγεται πρωτεύων ευρετήριο. </a:t>
            </a:r>
          </a:p>
          <a:p>
            <a:pPr>
              <a:buNone/>
            </a:pPr>
            <a:endParaRPr lang="el-GR" sz="2400" dirty="0" smtClean="0">
              <a:solidFill>
                <a:schemeClr val="tx1"/>
              </a:solidFill>
            </a:endParaRPr>
          </a:p>
          <a:p>
            <a:pPr>
              <a:buNone/>
            </a:pPr>
            <a:r>
              <a:rPr lang="el-GR" sz="2400" b="1" i="1" dirty="0" smtClean="0"/>
              <a:t>Δημιουργία αρχείου Δεικτών.</a:t>
            </a:r>
            <a:br>
              <a:rPr lang="el-GR" sz="2400" b="1" i="1" dirty="0" smtClean="0"/>
            </a:br>
            <a:r>
              <a:rPr lang="en-US" sz="2400" i="1" dirty="0" smtClean="0"/>
              <a:t>CREATE INDEX</a:t>
            </a:r>
            <a:r>
              <a:rPr lang="el-GR" sz="2400" i="1" dirty="0" smtClean="0"/>
              <a:t> </a:t>
            </a:r>
            <a:r>
              <a:rPr lang="el-GR" sz="2400" i="1" dirty="0" err="1" smtClean="0"/>
              <a:t>όνομα_δείκτη</a:t>
            </a:r>
            <a:r>
              <a:rPr lang="el-GR" sz="2400" i="1" dirty="0" smtClean="0"/>
              <a:t> </a:t>
            </a:r>
            <a:r>
              <a:rPr lang="en-US" sz="2400" i="1" dirty="0" smtClean="0"/>
              <a:t>ON</a:t>
            </a:r>
            <a:r>
              <a:rPr lang="el-GR" sz="2400" i="1" dirty="0" smtClean="0"/>
              <a:t>  </a:t>
            </a:r>
            <a:r>
              <a:rPr lang="el-GR" sz="2400" i="1" dirty="0" err="1" smtClean="0"/>
              <a:t>σχήμα.όνομα</a:t>
            </a:r>
            <a:r>
              <a:rPr lang="el-GR" sz="2400" i="1" dirty="0" smtClean="0"/>
              <a:t>_ πίνακα </a:t>
            </a:r>
            <a:r>
              <a:rPr lang="en-US" sz="2400" i="1" dirty="0" smtClean="0"/>
              <a:t>USING</a:t>
            </a:r>
            <a:r>
              <a:rPr lang="el-GR" sz="2400" i="1" dirty="0" smtClean="0"/>
              <a:t> </a:t>
            </a:r>
            <a:r>
              <a:rPr lang="el-GR" sz="2400" i="1" dirty="0" err="1" smtClean="0"/>
              <a:t>Ονομα_στήλης</a:t>
            </a:r>
            <a:r>
              <a:rPr lang="el-GR" sz="2400" i="1" dirty="0" smtClean="0"/>
              <a:t>.</a:t>
            </a:r>
          </a:p>
          <a:p>
            <a:pPr>
              <a:buNone/>
            </a:pPr>
            <a:r>
              <a:rPr lang="el-GR" sz="2400" b="1" i="1" dirty="0" smtClean="0"/>
              <a:t>Διαγραφή αρχείου Δεικτών.</a:t>
            </a:r>
          </a:p>
          <a:p>
            <a:pPr marL="361950" indent="0">
              <a:buNone/>
            </a:pPr>
            <a:r>
              <a:rPr lang="el-GR" sz="2400" i="1" dirty="0" smtClean="0"/>
              <a:t> </a:t>
            </a:r>
            <a:r>
              <a:rPr lang="en-US" sz="2400" i="1" dirty="0" smtClean="0"/>
              <a:t>DROP INDEX</a:t>
            </a:r>
            <a:r>
              <a:rPr lang="el-GR" sz="2400" i="1" dirty="0" smtClean="0"/>
              <a:t> </a:t>
            </a:r>
            <a:r>
              <a:rPr lang="el-GR" sz="2400" i="1" dirty="0" err="1" smtClean="0"/>
              <a:t>όνομα_δείκτη</a:t>
            </a:r>
            <a:r>
              <a:rPr lang="el-GR" sz="2400" i="1" dirty="0" smtClean="0"/>
              <a:t> </a:t>
            </a:r>
            <a:r>
              <a:rPr lang="en-US" sz="2400" i="1" dirty="0" smtClean="0"/>
              <a:t>ON</a:t>
            </a:r>
            <a:r>
              <a:rPr lang="el-GR" sz="2400" i="1" dirty="0" smtClean="0"/>
              <a:t>  </a:t>
            </a:r>
            <a:r>
              <a:rPr lang="el-GR" sz="2400" i="1" dirty="0" err="1" smtClean="0"/>
              <a:t>σχήμα.όνομα</a:t>
            </a:r>
            <a:r>
              <a:rPr lang="el-GR" sz="2400" i="1" dirty="0" smtClean="0"/>
              <a:t>_ πίνακα</a:t>
            </a:r>
          </a:p>
          <a:p>
            <a:pPr>
              <a:buNone/>
            </a:pPr>
            <a:r>
              <a:rPr lang="el-GR" sz="2400" b="1" i="1" dirty="0" smtClean="0"/>
              <a:t>Δημιουργία χωρικού δείκτη είδους  γενικευμένου δένδρου (</a:t>
            </a:r>
            <a:r>
              <a:rPr lang="en-US" sz="2400" b="1" i="1" dirty="0" smtClean="0"/>
              <a:t>GIST</a:t>
            </a:r>
            <a:r>
              <a:rPr lang="el-GR" sz="2400" b="1" i="1" dirty="0" smtClean="0"/>
              <a:t>)</a:t>
            </a:r>
          </a:p>
          <a:p>
            <a:pPr>
              <a:buNone/>
            </a:pPr>
            <a:r>
              <a:rPr lang="en-US" sz="2400" i="1" dirty="0" smtClean="0"/>
              <a:t>CREATE INDEX </a:t>
            </a:r>
            <a:r>
              <a:rPr lang="el-GR" sz="2400" i="1" dirty="0" err="1" smtClean="0"/>
              <a:t>όνομα_δείκτη</a:t>
            </a:r>
            <a:r>
              <a:rPr lang="el-GR" sz="2400" i="1" dirty="0" smtClean="0"/>
              <a:t> </a:t>
            </a:r>
            <a:r>
              <a:rPr lang="en-US" sz="2400" i="1" dirty="0" smtClean="0"/>
              <a:t>ON</a:t>
            </a:r>
            <a:r>
              <a:rPr lang="el-GR" sz="2400" i="1" dirty="0" smtClean="0"/>
              <a:t>  </a:t>
            </a:r>
            <a:r>
              <a:rPr lang="el-GR" sz="2400" i="1" dirty="0" err="1" smtClean="0"/>
              <a:t>σχήμα.όνομα</a:t>
            </a:r>
            <a:r>
              <a:rPr lang="el-GR" sz="2400" i="1" dirty="0" smtClean="0"/>
              <a:t>_ πίνακα </a:t>
            </a:r>
            <a:r>
              <a:rPr lang="en-US" sz="2400" i="1" dirty="0" smtClean="0"/>
              <a:t>USING </a:t>
            </a:r>
            <a:br>
              <a:rPr lang="en-US" sz="2400" i="1" dirty="0" smtClean="0"/>
            </a:br>
            <a:r>
              <a:rPr lang="en-US" sz="2400" i="1" dirty="0" smtClean="0"/>
              <a:t>GIST(</a:t>
            </a:r>
            <a:r>
              <a:rPr lang="el-GR" sz="2400" i="1" dirty="0" err="1" smtClean="0"/>
              <a:t>Ονομα_στήλης</a:t>
            </a:r>
            <a:r>
              <a:rPr lang="en-US" sz="2400" i="1" dirty="0" smtClean="0"/>
              <a:t>);</a:t>
            </a:r>
            <a:endParaRPr lang="el-GR" sz="2400" i="1" dirty="0" smtClean="0"/>
          </a:p>
          <a:p>
            <a:endParaRPr lang="el-GR" sz="2400" dirty="0" smtClean="0"/>
          </a:p>
          <a:p>
            <a:endParaRPr lang="el-GR" sz="2400" dirty="0" smtClean="0"/>
          </a:p>
          <a:p>
            <a:pPr>
              <a:buNone/>
            </a:pPr>
            <a:endParaRPr lang="el-GR" sz="4800" dirty="0" smtClean="0"/>
          </a:p>
          <a:p>
            <a:pPr>
              <a:buNone/>
            </a:pPr>
            <a:endParaRPr lang="el-GR" sz="4800" b="1" dirty="0" smtClean="0"/>
          </a:p>
          <a:p>
            <a:endParaRPr lang="el-GR" b="1" dirty="0" smtClean="0"/>
          </a:p>
          <a:p>
            <a:endParaRPr lang="el-GR"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6210</TotalTime>
  <Words>789</Words>
  <Application>Microsoft Office PowerPoint</Application>
  <PresentationFormat>Προβολή στην οθόνη (4:3)</PresentationFormat>
  <Paragraphs>204</Paragraphs>
  <Slides>12</Slides>
  <Notes>12</Notes>
  <HiddenSlides>0</HiddenSlides>
  <MMClips>0</MMClips>
  <ScaleCrop>false</ScaleCrop>
  <HeadingPairs>
    <vt:vector size="4" baseType="variant">
      <vt:variant>
        <vt:lpstr>Θέμα</vt:lpstr>
      </vt:variant>
      <vt:variant>
        <vt:i4>1</vt:i4>
      </vt:variant>
      <vt:variant>
        <vt:lpstr>Τίτλοι διαφανειών</vt:lpstr>
      </vt:variant>
      <vt:variant>
        <vt:i4>12</vt:i4>
      </vt:variant>
    </vt:vector>
  </HeadingPairs>
  <TitlesOfParts>
    <vt:vector size="13" baseType="lpstr">
      <vt:lpstr>Θέμα του Office</vt:lpstr>
      <vt:lpstr>Χωρικές Βάσεις δεδομένων</vt:lpstr>
      <vt:lpstr>Κατηγορίες Γεωγραφικών Δεδομένων</vt:lpstr>
      <vt:lpstr>Χωρικές ή Γεωγραφικές βάσεις Δεδομένων</vt:lpstr>
      <vt:lpstr>Γεωδαιτικό Σύστημα αναφοράς</vt:lpstr>
      <vt:lpstr>Ενεργοποίηση χωρικών  Δεδομένων</vt:lpstr>
      <vt:lpstr>Τύποι Χωρικών Δεδομένων που υποστηρίζει η  Postgresql</vt:lpstr>
      <vt:lpstr>Δημιουργία σχήματος</vt:lpstr>
      <vt:lpstr>Ορισμοί Χωρικών Δεδομένων</vt:lpstr>
      <vt:lpstr>Αρχεία δεικτών(ευρετήρια)</vt:lpstr>
      <vt:lpstr>Παραδείγματα ορισμού χωρικών δεδομένων</vt:lpstr>
      <vt:lpstr>Επεξεργασία Χωρικών Δεδομένων</vt:lpstr>
      <vt:lpstr>Παραδείγματα  Επεξεργασίας  Χωρικών Δεδομένων</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Εισαγωγή Στα Γεωγραφικά Συστήματα πληροφοριών(ΓΣΠ-GIS)</dc:title>
  <cp:lastModifiedBy>chatzakil@hotmail.com</cp:lastModifiedBy>
  <cp:revision>258</cp:revision>
  <dcterms:modified xsi:type="dcterms:W3CDTF">2015-05-14T07:52:27Z</dcterms:modified>
</cp:coreProperties>
</file>