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8" r:id="rId3"/>
    <p:sldId id="275" r:id="rId4"/>
    <p:sldId id="273" r:id="rId5"/>
    <p:sldId id="274" r:id="rId6"/>
    <p:sldId id="267" r:id="rId7"/>
    <p:sldId id="263" r:id="rId8"/>
    <p:sldId id="270" r:id="rId9"/>
    <p:sldId id="276"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10" y="-78"/>
      </p:cViewPr>
      <p:guideLst>
        <p:guide orient="horz" pos="2160"/>
        <p:guide pos="2880"/>
      </p:guideLst>
    </p:cSldViewPr>
  </p:slideViewPr>
  <p:notesTextViewPr>
    <p:cViewPr>
      <p:scale>
        <a:sx n="100" d="100"/>
        <a:sy n="100" d="100"/>
      </p:scale>
      <p:origin x="0" y="0"/>
    </p:cViewPr>
  </p:notesTextViewPr>
  <p:notesViewPr>
    <p:cSldViewPr>
      <p:cViewPr>
        <p:scale>
          <a:sx n="154" d="100"/>
          <a:sy n="154" d="100"/>
        </p:scale>
        <p:origin x="-378" y="315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29E1BC-E057-424D-AC41-4868342DAD0F}" type="datetimeFigureOut">
              <a:rPr lang="el-GR" smtClean="0"/>
              <a:pPr/>
              <a:t>30/5/2014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AF55D-B6FC-4BFC-979F-D922CA412C5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err="1" smtClean="0"/>
              <a:t>GEOINFOR.pdf</a:t>
            </a:r>
            <a:r>
              <a:rPr lang="en-US" baseline="0" dirty="0" smtClean="0"/>
              <a:t> </a:t>
            </a:r>
            <a:r>
              <a:rPr lang="en-US" baseline="0" smtClean="0"/>
              <a:t>Vescoukis.pdf</a:t>
            </a:r>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err="1" smtClean="0"/>
              <a:t>GEOINFOR.pdf</a:t>
            </a:r>
            <a:r>
              <a:rPr lang="en-US" baseline="0" dirty="0" smtClean="0"/>
              <a:t> </a:t>
            </a:r>
            <a:r>
              <a:rPr lang="en-US" baseline="0" smtClean="0"/>
              <a:t>Vescoukis.pdf</a:t>
            </a:r>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err="1" smtClean="0"/>
              <a:t>GEOINFOR.pdf</a:t>
            </a:r>
            <a:r>
              <a:rPr lang="en-US" baseline="0" dirty="0" smtClean="0"/>
              <a:t> </a:t>
            </a:r>
            <a:r>
              <a:rPr lang="en-US" baseline="0" smtClean="0"/>
              <a:t>Vescoukis.pdf</a:t>
            </a:r>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err="1" smtClean="0"/>
              <a:t>GEOINFOR.pdf</a:t>
            </a:r>
            <a:r>
              <a:rPr lang="en-US" baseline="0" dirty="0" smtClean="0"/>
              <a:t> </a:t>
            </a:r>
            <a:r>
              <a:rPr lang="en-US" baseline="0" smtClean="0"/>
              <a:t>Vescoukis.pdf</a:t>
            </a:r>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b="1" i="1" dirty="0" smtClean="0"/>
              <a:t>Γεωκεντρικές Συντεταγμένες </a:t>
            </a:r>
            <a:r>
              <a:rPr lang="el-GR" sz="1200" b="0" i="1" dirty="0" smtClean="0"/>
              <a:t>είναι </a:t>
            </a:r>
            <a:r>
              <a:rPr lang="el-GR" sz="1200" b="1" i="1" dirty="0" smtClean="0"/>
              <a:t> </a:t>
            </a:r>
            <a:r>
              <a:rPr lang="el-GR" sz="1200" b="1" dirty="0" smtClean="0"/>
              <a:t>Παγκόσμιες συντεταγμένες</a:t>
            </a:r>
            <a:r>
              <a:rPr lang="el-GR" sz="1200" dirty="0" smtClean="0"/>
              <a:t>  (</a:t>
            </a:r>
            <a:r>
              <a:rPr lang="el-GR" sz="1200" b="1" i="1" dirty="0" smtClean="0"/>
              <a:t>ECEF</a:t>
            </a:r>
            <a:r>
              <a:rPr lang="el-GR" sz="1200" dirty="0" smtClean="0"/>
              <a:t> - </a:t>
            </a:r>
            <a:r>
              <a:rPr lang="el-GR" sz="1200" dirty="0" err="1" smtClean="0"/>
              <a:t>Earth</a:t>
            </a:r>
            <a:r>
              <a:rPr lang="el-GR" sz="1200" dirty="0" smtClean="0"/>
              <a:t> </a:t>
            </a:r>
            <a:r>
              <a:rPr lang="el-GR" sz="1200" dirty="0" err="1" smtClean="0"/>
              <a:t>Centered</a:t>
            </a:r>
            <a:r>
              <a:rPr lang="el-GR" sz="1200" dirty="0" smtClean="0"/>
              <a:t> </a:t>
            </a:r>
            <a:r>
              <a:rPr lang="el-GR" sz="1200" dirty="0" err="1" smtClean="0"/>
              <a:t>Earth</a:t>
            </a:r>
            <a:r>
              <a:rPr lang="el-GR" sz="1200" dirty="0" smtClean="0"/>
              <a:t> </a:t>
            </a:r>
            <a:r>
              <a:rPr lang="el-GR" sz="1200" dirty="0" err="1" smtClean="0"/>
              <a:t>Fixed</a:t>
            </a:r>
            <a:r>
              <a:rPr lang="el-GR" sz="1200" dirty="0" smtClean="0"/>
              <a:t> </a:t>
            </a:r>
            <a:r>
              <a:rPr lang="el-GR" sz="1200" dirty="0" err="1" smtClean="0"/>
              <a:t>Coordinates</a:t>
            </a:r>
            <a:r>
              <a:rPr lang="el-GR" sz="1200" dirty="0" smtClean="0"/>
              <a:t>) </a:t>
            </a:r>
          </a:p>
          <a:p>
            <a:r>
              <a:rPr lang="en-US" sz="1200" dirty="0" err="1" smtClean="0"/>
              <a:t>A_Eustathiou_N.pdf</a:t>
            </a:r>
            <a:r>
              <a:rPr lang="en-US" sz="1200" baseline="0" dirty="0" smtClean="0"/>
              <a:t> </a:t>
            </a:r>
            <a:r>
              <a:rPr lang="el-GR" sz="1200" baseline="0" dirty="0" smtClean="0"/>
              <a:t>σελ 57</a:t>
            </a:r>
            <a:endParaRPr lang="en-US" sz="1200" dirty="0" smtClean="0"/>
          </a:p>
          <a:p>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sz="1200" dirty="0" smtClean="0"/>
              <a:t> Όπως είδαμε χρησιμοποιούμε δύο είδη υψομέτρων. Με τις γεωγραφικές συντεταγμένες χρησιμοποιούμε το</a:t>
            </a:r>
            <a:r>
              <a:rPr lang="el-GR" sz="1200" b="1" i="1" dirty="0" smtClean="0"/>
              <a:t> Γεωμετρικό υψόμετρο</a:t>
            </a:r>
            <a:r>
              <a:rPr lang="el-GR" sz="1200" dirty="0" smtClean="0"/>
              <a:t> και με τις προβολικές συντεταγμένες το </a:t>
            </a:r>
            <a:r>
              <a:rPr lang="el-GR" sz="1200" b="1" i="1" dirty="0" smtClean="0"/>
              <a:t>Ορθομετρικό υψόμετρο</a:t>
            </a:r>
            <a:r>
              <a:rPr lang="el-GR" sz="1200" dirty="0" smtClean="0"/>
              <a:t>. Το </a:t>
            </a:r>
            <a:r>
              <a:rPr lang="el-GR" sz="1200" b="1" i="1" dirty="0" smtClean="0"/>
              <a:t>Γεωμετρικό υψόμετρο (h)</a:t>
            </a:r>
            <a:r>
              <a:rPr lang="el-GR" sz="1200" dirty="0" smtClean="0"/>
              <a:t> ορίζεται με και είναι αυτό που δίνει το σύστημα GPS.  Το </a:t>
            </a:r>
            <a:r>
              <a:rPr lang="el-GR" sz="1200" b="1" i="1" dirty="0" smtClean="0"/>
              <a:t>Ορθομετρικό υψόμετρο (Η)</a:t>
            </a:r>
            <a:r>
              <a:rPr lang="el-GR" sz="1200" dirty="0" smtClean="0"/>
              <a:t> ορίζεται με αφετηρία το γεωειδές, και χρειάζεται η τεχνική της γεωμετρικής </a:t>
            </a:r>
            <a:r>
              <a:rPr lang="el-GR" sz="1200" dirty="0" err="1" smtClean="0"/>
              <a:t>χωροστάθμισης</a:t>
            </a:r>
            <a:r>
              <a:rPr lang="el-GR" sz="1200" dirty="0" smtClean="0"/>
              <a:t> για το προσδιορισμό της. Η διαφορά μεταξύ των δύο τιμών για ένα σημείο μας </a:t>
            </a:r>
            <a:r>
              <a:rPr lang="el-GR" sz="1200" dirty="0" err="1" smtClean="0"/>
              <a:t>δίναι</a:t>
            </a:r>
            <a:r>
              <a:rPr lang="el-GR" sz="1200" dirty="0" smtClean="0"/>
              <a:t> την </a:t>
            </a:r>
            <a:r>
              <a:rPr lang="el-GR" sz="1200" b="1" i="1" dirty="0" smtClean="0"/>
              <a:t>απόκλιση του γεωειδούς (Ν)</a:t>
            </a:r>
            <a:r>
              <a:rPr lang="el-GR" sz="1200" dirty="0" smtClean="0"/>
              <a:t>. </a:t>
            </a:r>
          </a:p>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b="1" i="1" dirty="0" smtClean="0"/>
              <a:t>Γεωκεντρικές Συντεταγμένες </a:t>
            </a:r>
            <a:r>
              <a:rPr lang="el-GR" sz="1200" b="0" i="1" dirty="0" smtClean="0"/>
              <a:t>είναι </a:t>
            </a:r>
            <a:r>
              <a:rPr lang="el-GR" sz="1200" b="1" i="1" dirty="0" smtClean="0"/>
              <a:t> </a:t>
            </a:r>
            <a:r>
              <a:rPr lang="el-GR" sz="1200" b="1" dirty="0" smtClean="0"/>
              <a:t>Παγκόσμιες συντεταγμένες</a:t>
            </a:r>
            <a:r>
              <a:rPr lang="el-GR" sz="1200" dirty="0" smtClean="0"/>
              <a:t>  (</a:t>
            </a:r>
            <a:r>
              <a:rPr lang="el-GR" sz="1200" b="1" i="1" dirty="0" smtClean="0"/>
              <a:t>ECEF</a:t>
            </a:r>
            <a:r>
              <a:rPr lang="el-GR" sz="1200" dirty="0" smtClean="0"/>
              <a:t> - </a:t>
            </a:r>
            <a:r>
              <a:rPr lang="el-GR" sz="1200" dirty="0" err="1" smtClean="0"/>
              <a:t>Earth</a:t>
            </a:r>
            <a:r>
              <a:rPr lang="el-GR" sz="1200" dirty="0" smtClean="0"/>
              <a:t> </a:t>
            </a:r>
            <a:r>
              <a:rPr lang="el-GR" sz="1200" dirty="0" err="1" smtClean="0"/>
              <a:t>Centered</a:t>
            </a:r>
            <a:r>
              <a:rPr lang="el-GR" sz="1200" dirty="0" smtClean="0"/>
              <a:t> </a:t>
            </a:r>
            <a:r>
              <a:rPr lang="el-GR" sz="1200" dirty="0" err="1" smtClean="0"/>
              <a:t>Earth</a:t>
            </a:r>
            <a:r>
              <a:rPr lang="el-GR" sz="1200" dirty="0" smtClean="0"/>
              <a:t> </a:t>
            </a:r>
            <a:r>
              <a:rPr lang="el-GR" sz="1200" dirty="0" err="1" smtClean="0"/>
              <a:t>Fixed</a:t>
            </a:r>
            <a:r>
              <a:rPr lang="el-GR" sz="1200" dirty="0" smtClean="0"/>
              <a:t> </a:t>
            </a:r>
            <a:r>
              <a:rPr lang="el-GR" sz="1200" dirty="0" err="1" smtClean="0"/>
              <a:t>Coordinates</a:t>
            </a:r>
            <a:r>
              <a:rPr lang="el-GR" sz="1200" dirty="0" smtClean="0"/>
              <a:t>) </a:t>
            </a:r>
          </a:p>
          <a:p>
            <a:r>
              <a:rPr lang="en-US" sz="1200" dirty="0" err="1" smtClean="0"/>
              <a:t>A_Eustathiou_N.pdf</a:t>
            </a:r>
            <a:r>
              <a:rPr lang="en-US" sz="1200" baseline="0" dirty="0" smtClean="0"/>
              <a:t> </a:t>
            </a:r>
            <a:r>
              <a:rPr lang="el-GR" sz="1200" baseline="0" dirty="0" smtClean="0"/>
              <a:t>σελ 57</a:t>
            </a:r>
            <a:endParaRPr lang="en-US" sz="1200" dirty="0" smtClean="0"/>
          </a:p>
          <a:p>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sz="1200" dirty="0" smtClean="0"/>
              <a:t> Όπως είδαμε χρησιμοποιούμε δύο είδη υψομέτρων. Με τις γεωγραφικές συντεταγμένες χρησιμοποιούμε το</a:t>
            </a:r>
            <a:r>
              <a:rPr lang="el-GR" sz="1200" b="1" i="1" dirty="0" smtClean="0"/>
              <a:t> Γεωμετρικό υψόμετρο</a:t>
            </a:r>
            <a:r>
              <a:rPr lang="el-GR" sz="1200" dirty="0" smtClean="0"/>
              <a:t> και με τις προβολικές συντεταγμένες το </a:t>
            </a:r>
            <a:r>
              <a:rPr lang="el-GR" sz="1200" b="1" i="1" dirty="0" smtClean="0"/>
              <a:t>Ορθομετρικό υψόμετρο</a:t>
            </a:r>
            <a:r>
              <a:rPr lang="el-GR" sz="1200" dirty="0" smtClean="0"/>
              <a:t>. Το </a:t>
            </a:r>
            <a:r>
              <a:rPr lang="el-GR" sz="1200" b="1" i="1" dirty="0" smtClean="0"/>
              <a:t>Γεωμετρικό υψόμετρο (h)</a:t>
            </a:r>
            <a:r>
              <a:rPr lang="el-GR" sz="1200" dirty="0" smtClean="0"/>
              <a:t> ορίζεται με και είναι αυτό που δίνει το σύστημα GPS.  Το </a:t>
            </a:r>
            <a:r>
              <a:rPr lang="el-GR" sz="1200" b="1" i="1" dirty="0" smtClean="0"/>
              <a:t>Ορθομετρικό υψόμετρο (Η)</a:t>
            </a:r>
            <a:r>
              <a:rPr lang="el-GR" sz="1200" dirty="0" smtClean="0"/>
              <a:t> ορίζεται με αφετηρία το γεωειδές, και χρειάζεται η τεχνική της γεωμετρικής </a:t>
            </a:r>
            <a:r>
              <a:rPr lang="el-GR" sz="1200" dirty="0" err="1" smtClean="0"/>
              <a:t>χωροστάθμισης</a:t>
            </a:r>
            <a:r>
              <a:rPr lang="el-GR" sz="1200" dirty="0" smtClean="0"/>
              <a:t> για το προσδιορισμό της. Η διαφορά μεταξύ των δύο τιμών για ένα σημείο μας </a:t>
            </a:r>
            <a:r>
              <a:rPr lang="el-GR" sz="1200" dirty="0" err="1" smtClean="0"/>
              <a:t>δίναι</a:t>
            </a:r>
            <a:r>
              <a:rPr lang="el-GR" sz="1200" dirty="0" smtClean="0"/>
              <a:t> την </a:t>
            </a:r>
            <a:r>
              <a:rPr lang="el-GR" sz="1200" b="1" i="1" dirty="0" smtClean="0"/>
              <a:t>απόκλιση του γεωειδούς (Ν)</a:t>
            </a:r>
            <a:r>
              <a:rPr lang="el-GR" sz="1200" dirty="0" smtClean="0"/>
              <a:t>. </a:t>
            </a:r>
          </a:p>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7084071-FCAB-4226-90BD-A6C5E867B039}"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A561B00-5F1A-4661-A571-7AE07DE82070}"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CEB24AC-A2BA-423A-8F10-513CBD53E18B}"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4C9FE5-F8C5-4B28-AF00-E9756A7FBC2C}"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4EB85AEA-7F00-42E2-858A-9EE44B8610C9}"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097E3A5-DEE8-4119-A62F-725EE4C84ED2}" type="datetime10">
              <a:rPr lang="el-GR" smtClean="0"/>
              <a:pPr/>
              <a:t>01:53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CEB295A-B586-4A5A-910F-8889D8AD833F}" type="datetime10">
              <a:rPr lang="el-GR" smtClean="0"/>
              <a:pPr/>
              <a:t>01:53</a:t>
            </a:fld>
            <a:endParaRPr lang="el-GR"/>
          </a:p>
        </p:txBody>
      </p:sp>
      <p:sp>
        <p:nvSpPr>
          <p:cNvPr id="8" name="7 - Θέση υποσέλιδου"/>
          <p:cNvSpPr>
            <a:spLocks noGrp="1"/>
          </p:cNvSpPr>
          <p:nvPr>
            <p:ph type="ftr" sz="quarter" idx="11"/>
          </p:nvPr>
        </p:nvSpPr>
        <p:spPr/>
        <p:txBody>
          <a:bodyPr/>
          <a:lstStyle/>
          <a:p>
            <a:r>
              <a:rPr lang="el-GR" smtClean="0"/>
              <a:t>Χατζάκης Ηλίας</a:t>
            </a:r>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C637C12-01AC-4B83-B904-D9D976E353E1}" type="datetime10">
              <a:rPr lang="el-GR" smtClean="0"/>
              <a:pPr/>
              <a:t>01:53</a:t>
            </a:fld>
            <a:endParaRPr lang="el-GR"/>
          </a:p>
        </p:txBody>
      </p:sp>
      <p:sp>
        <p:nvSpPr>
          <p:cNvPr id="4" name="3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17F4A17-0113-43FB-B088-7AAE0AC24AFA}" type="datetime10">
              <a:rPr lang="el-GR" smtClean="0"/>
              <a:pPr/>
              <a:t>01:53</a:t>
            </a:fld>
            <a:endParaRPr lang="el-GR"/>
          </a:p>
        </p:txBody>
      </p:sp>
      <p:sp>
        <p:nvSpPr>
          <p:cNvPr id="3" name="2 - Θέση υποσέλιδου"/>
          <p:cNvSpPr>
            <a:spLocks noGrp="1"/>
          </p:cNvSpPr>
          <p:nvPr>
            <p:ph type="ftr" sz="quarter" idx="11"/>
          </p:nvPr>
        </p:nvSpPr>
        <p:spPr/>
        <p:txBody>
          <a:bodyPr/>
          <a:lstStyle/>
          <a:p>
            <a:r>
              <a:rPr lang="el-GR" smtClean="0"/>
              <a:t>Χατζάκης Ηλίας</a:t>
            </a:r>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60DC82C9-6CCF-43CE-B561-D6B70005FFC4}" type="datetime10">
              <a:rPr lang="el-GR" smtClean="0"/>
              <a:pPr/>
              <a:t>01:53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CA037B41-C0B4-40B8-BB1D-79DC56251763}" type="datetime10">
              <a:rPr lang="el-GR" smtClean="0"/>
              <a:pPr/>
              <a:t>01:53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alpha val="12000"/>
          </a:srgb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6AA64-F935-4CE1-B5DD-CD31FCF43371}" type="datetime10">
              <a:rPr lang="el-GR" smtClean="0"/>
              <a:pPr/>
              <a:t>01:53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Χατζάκης Ηλίας</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Εισαγωγή Στα Γεωγραφικά Συστήματα πληροφοριών(ΓΣΠ-</a:t>
            </a:r>
            <a:r>
              <a:rPr lang="en-US" sz="3600" dirty="0" smtClean="0"/>
              <a:t>GIS</a:t>
            </a:r>
            <a:r>
              <a:rPr lang="el-GR" sz="3600" dirty="0" smtClean="0"/>
              <a:t>)</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l">
              <a:buClr>
                <a:srgbClr val="FF0000"/>
              </a:buClr>
              <a:buFont typeface="Wingdings" pitchFamily="2" charset="2"/>
              <a:buChar char="Ø"/>
            </a:pPr>
            <a:endParaRPr lang="en-US" sz="2400" dirty="0" smtClean="0"/>
          </a:p>
          <a:p>
            <a:pPr algn="l">
              <a:buClr>
                <a:srgbClr val="FF0000"/>
              </a:buClr>
              <a:buFont typeface="Wingdings" pitchFamily="2" charset="2"/>
              <a:buChar char="Ø"/>
            </a:pPr>
            <a:r>
              <a:rPr lang="el-GR" sz="2400" b="1" dirty="0" smtClean="0"/>
              <a:t>Γεωγραφικά δεδομένα</a:t>
            </a:r>
            <a:r>
              <a:rPr lang="en-US" sz="2400" b="1" dirty="0" smtClean="0"/>
              <a:t>-</a:t>
            </a:r>
            <a:r>
              <a:rPr lang="el-GR" sz="2400" b="1" dirty="0" smtClean="0"/>
              <a:t>χωρικά δεδομένα(</a:t>
            </a:r>
            <a:r>
              <a:rPr lang="en-US" sz="2400" b="1" dirty="0" smtClean="0"/>
              <a:t>Spatial data)</a:t>
            </a:r>
            <a:r>
              <a:rPr lang="el-GR" sz="2400" b="1" dirty="0" smtClean="0"/>
              <a:t> </a:t>
            </a:r>
            <a:r>
              <a:rPr lang="el-GR" sz="2400" dirty="0" smtClean="0"/>
              <a:t>είναι  δεδομένα που σχετίζονται με τον χώρο πιο συγκεκριμένα</a:t>
            </a:r>
          </a:p>
          <a:p>
            <a:pPr lvl="1" algn="l">
              <a:buClr>
                <a:srgbClr val="FF0000"/>
              </a:buClr>
              <a:buFont typeface="Wingdings" pitchFamily="2" charset="2"/>
              <a:buChar char="Ø"/>
            </a:pPr>
            <a:r>
              <a:rPr lang="el-GR" sz="2000" dirty="0" smtClean="0"/>
              <a:t>   δεδομένα τα οποία  </a:t>
            </a:r>
            <a:r>
              <a:rPr lang="el-GR" sz="2000" b="1" dirty="0" smtClean="0"/>
              <a:t>περιγράφουν </a:t>
            </a:r>
            <a:r>
              <a:rPr lang="el-GR" sz="2000" dirty="0" smtClean="0"/>
              <a:t>το χώρο (χάρτες, φωτογραφίες, οδικά  δίκτυα, σπίτια, λίμνες, διοικητικά όρια)</a:t>
            </a:r>
          </a:p>
          <a:p>
            <a:pPr lvl="1" algn="l">
              <a:buClr>
                <a:srgbClr val="FF0000"/>
              </a:buClr>
              <a:buFont typeface="Wingdings" pitchFamily="2" charset="2"/>
              <a:buChar char="Ø"/>
            </a:pPr>
            <a:r>
              <a:rPr lang="el-GR" sz="2000" dirty="0" smtClean="0"/>
              <a:t>δεδομένα  που </a:t>
            </a:r>
            <a:r>
              <a:rPr lang="el-GR" sz="2000" b="1" dirty="0" smtClean="0"/>
              <a:t>αναφέρονται  </a:t>
            </a:r>
            <a:r>
              <a:rPr lang="el-GR" sz="2000" dirty="0" smtClean="0"/>
              <a:t>στο χώρο (Μετρήσεις χαρακτηριστικών θερμοκρασία υγρασία, γεγονότα, δείκτες. )</a:t>
            </a:r>
            <a:r>
              <a:rPr lang="en-US" sz="2000" dirty="0" smtClean="0"/>
              <a:t>   </a:t>
            </a:r>
            <a:endParaRPr lang="el-GR" sz="2000" dirty="0" smtClean="0"/>
          </a:p>
          <a:p>
            <a:pPr lvl="1" algn="l">
              <a:buClr>
                <a:srgbClr val="FF0000"/>
              </a:buClr>
            </a:pPr>
            <a:r>
              <a:rPr lang="en-US" sz="2000" dirty="0" smtClean="0"/>
              <a:t>                               </a:t>
            </a:r>
            <a:endParaRPr lang="el-GR" sz="2000" dirty="0" smtClean="0"/>
          </a:p>
          <a:p>
            <a:pPr algn="l">
              <a:buClr>
                <a:srgbClr val="FF0000"/>
              </a:buClr>
              <a:buFont typeface="Wingdings" pitchFamily="2" charset="2"/>
              <a:buChar char="Ø"/>
            </a:pPr>
            <a:r>
              <a:rPr lang="el-GR" sz="2400" b="1" dirty="0" smtClean="0"/>
              <a:t>Γεωγραφικές πληροφορίες </a:t>
            </a:r>
            <a:r>
              <a:rPr lang="el-GR" sz="2400" dirty="0" smtClean="0"/>
              <a:t>είναι πληροφορίες που προέρχονται ,βασίζονται σε  Γεωγραφικά δεδομένα.</a:t>
            </a:r>
          </a:p>
          <a:p>
            <a:pPr algn="l">
              <a:buClr>
                <a:srgbClr val="FF0000"/>
              </a:buClr>
            </a:pPr>
            <a:endParaRPr lang="en-US" sz="2400" dirty="0" smtClean="0"/>
          </a:p>
          <a:p>
            <a:pPr algn="l">
              <a:buClr>
                <a:srgbClr val="FF0000"/>
              </a:buClr>
              <a:buFont typeface="Wingdings" pitchFamily="2" charset="2"/>
              <a:buChar char="Ø"/>
            </a:pPr>
            <a:r>
              <a:rPr lang="el-GR" sz="2400" dirty="0" smtClean="0"/>
              <a:t>Ένα </a:t>
            </a:r>
            <a:r>
              <a:rPr lang="el-GR" sz="2400" b="1" dirty="0" smtClean="0"/>
              <a:t>Γεωγραφικό Σύστημα Πληροφοριών </a:t>
            </a:r>
            <a:r>
              <a:rPr lang="el-GR" sz="2400" dirty="0" smtClean="0"/>
              <a:t>είναι ένα ψηφιακό Σύστημα για την εισαγωγή, διαχείριση, ανάλυση  και παρουσίαση Γεωγραφικών πληροφοριών.</a:t>
            </a:r>
          </a:p>
          <a:p>
            <a:pPr algn="l">
              <a:buClr>
                <a:srgbClr val="FF0000"/>
              </a:buClr>
            </a:pPr>
            <a:endParaRPr lang="el-GR" sz="2400" dirty="0" smtClean="0"/>
          </a:p>
          <a:p>
            <a:pPr algn="l">
              <a:buClr>
                <a:srgbClr val="FF0000"/>
              </a:buClr>
              <a:buFont typeface="Wingdings" pitchFamily="2" charset="2"/>
              <a:buChar char="Ø"/>
            </a:pPr>
            <a:r>
              <a:rPr lang="el-GR" sz="2400" dirty="0" smtClean="0"/>
              <a:t> </a:t>
            </a:r>
            <a:r>
              <a:rPr lang="en-US" sz="2500" dirty="0" smtClean="0"/>
              <a:t> </a:t>
            </a:r>
            <a:r>
              <a:rPr lang="el-GR" sz="2500" dirty="0" smtClean="0"/>
              <a:t>Τα ΓΣΠ παρέχουν ένα σύνολο εργαλείων κατάλληλων για την </a:t>
            </a:r>
            <a:r>
              <a:rPr lang="el-GR" sz="2400" dirty="0" smtClean="0"/>
              <a:t>απεικόνιση (χαρτογράφηση),</a:t>
            </a:r>
            <a:r>
              <a:rPr lang="el-GR" sz="2500" dirty="0" smtClean="0"/>
              <a:t> διαχείριση και ανάλυση γεωγραφικών δεδομένων.</a:t>
            </a:r>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648071"/>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3600" dirty="0" smtClean="0"/>
              <a:t>Βασικές Λειτουργίες ΓΣΠ</a:t>
            </a:r>
            <a:br>
              <a:rPr lang="el-GR" sz="3600" dirty="0" smtClean="0"/>
            </a:br>
            <a:endParaRPr lang="el-GR" sz="3600" dirty="0"/>
          </a:p>
        </p:txBody>
      </p:sp>
      <p:sp>
        <p:nvSpPr>
          <p:cNvPr id="3" name="2 - Υπότιτλος"/>
          <p:cNvSpPr>
            <a:spLocks noGrp="1"/>
          </p:cNvSpPr>
          <p:nvPr>
            <p:ph type="subTitle" idx="1"/>
          </p:nvPr>
        </p:nvSpPr>
        <p:spPr>
          <a:xfrm>
            <a:off x="611560" y="1628800"/>
            <a:ext cx="8064896" cy="4680520"/>
          </a:xfrm>
        </p:spPr>
        <p:style>
          <a:lnRef idx="1">
            <a:schemeClr val="accent3"/>
          </a:lnRef>
          <a:fillRef idx="2">
            <a:schemeClr val="accent3"/>
          </a:fillRef>
          <a:effectRef idx="1">
            <a:schemeClr val="accent3"/>
          </a:effectRef>
          <a:fontRef idx="minor">
            <a:schemeClr val="dk1"/>
          </a:fontRef>
        </p:style>
        <p:txBody>
          <a:bodyPr>
            <a:normAutofit fontScale="85000" lnSpcReduction="10000"/>
          </a:bodyPr>
          <a:lstStyle/>
          <a:p>
            <a:pPr algn="l">
              <a:buClr>
                <a:srgbClr val="FF0000"/>
              </a:buClr>
              <a:buFont typeface="Wingdings" pitchFamily="2" charset="2"/>
              <a:buChar char="Ø"/>
            </a:pPr>
            <a:r>
              <a:rPr lang="el-GR" sz="2000" b="1" dirty="0" smtClean="0"/>
              <a:t>Συλλογή και κωδικοποίηση Δεδομένων</a:t>
            </a:r>
            <a:br>
              <a:rPr lang="el-GR" sz="2000" b="1" dirty="0" smtClean="0"/>
            </a:br>
            <a:r>
              <a:rPr lang="el-GR" sz="1700" dirty="0" smtClean="0"/>
              <a:t>Τα δεδομένα προέρχονται από διάφορες πηγές όπως χάρτες, αεροφωτογραφίες, δορυφορικές εικόνες, περιγραφικά δεδομένα που σχετίζονται με τον χώρο και μπορεί να βρίσκονται σε αναλογική ή ψηφιακή μορφή. Ένα  ΓΣΠ περιλαμβάνει μεθόδους και τεχνικές για την συλλογή και κωδικοποίηση των δεδομένων και όλων των χαρακτηριστικών που τα περιγράφουν όπως γεωμετρία, τοπολογία, θεματικός χώρος.</a:t>
            </a:r>
          </a:p>
          <a:p>
            <a:pPr algn="l">
              <a:buClr>
                <a:srgbClr val="FF0000"/>
              </a:buClr>
              <a:buFont typeface="Wingdings" pitchFamily="2" charset="2"/>
              <a:buChar char="Ø"/>
            </a:pPr>
            <a:r>
              <a:rPr lang="el-GR" sz="2000" b="1" dirty="0" smtClean="0"/>
              <a:t>Αποθήκευση και ανάκτηση δεδομένων</a:t>
            </a:r>
          </a:p>
          <a:p>
            <a:pPr algn="l"/>
            <a:r>
              <a:rPr lang="el-GR" sz="1700" dirty="0" smtClean="0"/>
              <a:t>Τα  δεδομένα ενός ΓΣΠ αποθηκεύονται σε βάση δεδομένων ώστε έχουμε τις δυνατότητες  που παρέχει ένα ΣΔΒΔ(Σύστημα Διαχείρισης Βάσεων Δεδομένων).</a:t>
            </a:r>
            <a:br>
              <a:rPr lang="el-GR" sz="1700" dirty="0" smtClean="0"/>
            </a:br>
            <a:r>
              <a:rPr lang="el-GR" sz="1700" dirty="0" smtClean="0"/>
              <a:t>Το μοντέλο Δεδομένων που χρησιμοποιείται είναι είτε το σχεσιακό μοντέλο(τα δεδομένα τοποθετούνται σε πίνακες)  είτε το αντικειμενοστραφές μοντέλο όπου έχουμε την χρήση </a:t>
            </a:r>
            <a:r>
              <a:rPr lang="el-GR" sz="1700" b="1" dirty="0" err="1" smtClean="0"/>
              <a:t>γεωαντικειμένων</a:t>
            </a:r>
            <a:r>
              <a:rPr lang="el-GR" sz="1700" dirty="0" smtClean="0"/>
              <a:t>. Ένα αντικείμενο  περιγράφεται όχι  μόνο από τα χαρακτηριστικά του αλλά και από την  συμπεριφορά του (περιλαμβάνει μεθόδους (κώδικα για τις ενέργειες που μπορεί να κάνει).</a:t>
            </a:r>
          </a:p>
          <a:p>
            <a:pPr algn="l">
              <a:buClr>
                <a:srgbClr val="FF0000"/>
              </a:buClr>
              <a:buFont typeface="Wingdings" pitchFamily="2" charset="2"/>
              <a:buChar char="Ø"/>
            </a:pPr>
            <a:r>
              <a:rPr lang="el-GR" sz="2100" b="1" dirty="0" smtClean="0"/>
              <a:t> Ανάλυση και μοντελοποίηση δεδομένων</a:t>
            </a:r>
            <a:r>
              <a:rPr lang="el-GR" sz="2100" dirty="0" smtClean="0"/>
              <a:t/>
            </a:r>
            <a:br>
              <a:rPr lang="el-GR" sz="2100" dirty="0" smtClean="0"/>
            </a:br>
            <a:r>
              <a:rPr lang="el-GR" sz="1700" dirty="0" smtClean="0"/>
              <a:t>Περιλαμβάνει </a:t>
            </a:r>
            <a:r>
              <a:rPr lang="el-GR" sz="1700" b="1" dirty="0" smtClean="0"/>
              <a:t>γεωμετρική ανάλυση</a:t>
            </a:r>
            <a:r>
              <a:rPr lang="el-GR" sz="1700" dirty="0" smtClean="0"/>
              <a:t>(όπως υπολογισμούς μήκους, περιμέτρου, αποστάσεων, έκτασης) , </a:t>
            </a:r>
            <a:r>
              <a:rPr lang="el-GR" sz="1700" b="1" dirty="0" err="1" smtClean="0"/>
              <a:t>τοπολογική</a:t>
            </a:r>
            <a:r>
              <a:rPr lang="el-GR" sz="1700" b="1" dirty="0" smtClean="0"/>
              <a:t> ανάλυση</a:t>
            </a:r>
            <a:r>
              <a:rPr lang="el-GR" sz="1700" dirty="0" smtClean="0"/>
              <a:t>(όπως υπολογισμούς γειτνίασης , επικάλυψης, εσωτερικής ή εξωτερικής περιοχής), </a:t>
            </a:r>
            <a:r>
              <a:rPr lang="el-GR" sz="1700" b="1" dirty="0" smtClean="0"/>
              <a:t>στατιστική ανάλυση</a:t>
            </a:r>
            <a:r>
              <a:rPr lang="el-GR" sz="1700" dirty="0" smtClean="0"/>
              <a:t>(υπολογισμός μέσων όρων, απόκλισης, διασπορά).</a:t>
            </a:r>
          </a:p>
          <a:p>
            <a:pPr algn="l">
              <a:buClr>
                <a:srgbClr val="FF0000"/>
              </a:buClr>
              <a:buFont typeface="Wingdings" pitchFamily="2" charset="2"/>
              <a:buChar char="Ø"/>
            </a:pPr>
            <a:r>
              <a:rPr lang="el-GR" sz="2000" b="1" dirty="0" smtClean="0"/>
              <a:t>Παρουσίαση δεδομένων</a:t>
            </a:r>
            <a:r>
              <a:rPr lang="el-GR" sz="2000" dirty="0" smtClean="0"/>
              <a:t/>
            </a:r>
            <a:br>
              <a:rPr lang="el-GR" sz="2000" dirty="0" smtClean="0"/>
            </a:br>
            <a:r>
              <a:rPr lang="el-GR" sz="1700" dirty="0" smtClean="0"/>
              <a:t>Χρησιμοποιούνται μέθοδοι για την παρουσίαση διαφόρων μεθόδων  απεικόνισης ό</a:t>
            </a:r>
            <a:r>
              <a:rPr lang="el-GR" sz="1700" i="1" dirty="0" smtClean="0"/>
              <a:t>πως με χρήση γραφικών, χαρτογραφική απεικόνιση, με χρήση τρισδιάστατων αντικειμένων και πολυμέσων </a:t>
            </a:r>
            <a:endParaRPr lang="en-US" sz="1700" i="1"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548680"/>
            <a:ext cx="7772400" cy="504056"/>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3600" dirty="0" smtClean="0"/>
              <a:t>Κατηγορίες </a:t>
            </a:r>
            <a:r>
              <a:rPr lang="en-US" sz="3600" dirty="0" smtClean="0"/>
              <a:t>GIS</a:t>
            </a:r>
            <a:r>
              <a:rPr lang="el-GR" sz="3600" dirty="0" smtClean="0"/>
              <a:t/>
            </a:r>
            <a:br>
              <a:rPr lang="el-GR" sz="3600" dirty="0" smtClean="0"/>
            </a:br>
            <a:endParaRPr lang="el-GR" sz="3600" dirty="0"/>
          </a:p>
        </p:txBody>
      </p:sp>
      <p:sp>
        <p:nvSpPr>
          <p:cNvPr id="3" name="2 - Υπότιτλος"/>
          <p:cNvSpPr>
            <a:spLocks noGrp="1"/>
          </p:cNvSpPr>
          <p:nvPr>
            <p:ph type="subTitle" idx="1"/>
          </p:nvPr>
        </p:nvSpPr>
        <p:spPr>
          <a:xfrm>
            <a:off x="611560" y="1628800"/>
            <a:ext cx="8064896" cy="4680520"/>
          </a:xfrm>
        </p:spPr>
        <p:style>
          <a:lnRef idx="1">
            <a:schemeClr val="accent3"/>
          </a:lnRef>
          <a:fillRef idx="2">
            <a:schemeClr val="accent3"/>
          </a:fillRef>
          <a:effectRef idx="1">
            <a:schemeClr val="accent3"/>
          </a:effectRef>
          <a:fontRef idx="minor">
            <a:schemeClr val="dk1"/>
          </a:fontRef>
        </p:style>
        <p:txBody>
          <a:bodyPr>
            <a:normAutofit/>
          </a:bodyPr>
          <a:lstStyle/>
          <a:p>
            <a:endParaRPr lang="el-GR" sz="1800" dirty="0" smtClean="0"/>
          </a:p>
          <a:p>
            <a:pPr algn="l">
              <a:buClr>
                <a:srgbClr val="FF0000"/>
              </a:buClr>
              <a:buFont typeface="Wingdings" pitchFamily="2" charset="2"/>
              <a:buChar char="Ø"/>
            </a:pPr>
            <a:r>
              <a:rPr lang="en-US" sz="2000" b="1" dirty="0" smtClean="0"/>
              <a:t>D</a:t>
            </a:r>
            <a:r>
              <a:rPr lang="el-GR" sz="2000" b="1" dirty="0" err="1" smtClean="0"/>
              <a:t>eskτop</a:t>
            </a:r>
            <a:r>
              <a:rPr lang="el-GR" sz="2000" b="1" dirty="0" smtClean="0"/>
              <a:t> GIS </a:t>
            </a:r>
          </a:p>
          <a:p>
            <a:pPr algn="l">
              <a:buClr>
                <a:srgbClr val="FF0000"/>
              </a:buClr>
            </a:pPr>
            <a:r>
              <a:rPr lang="el-GR" sz="1800" dirty="0" smtClean="0"/>
              <a:t>Ο χρήστης εκτελεί το ΓΣΠ</a:t>
            </a:r>
            <a:r>
              <a:rPr lang="en-US" sz="1800" dirty="0" smtClean="0"/>
              <a:t> </a:t>
            </a:r>
            <a:r>
              <a:rPr lang="el-GR" sz="1800" dirty="0" smtClean="0"/>
              <a:t>στον τοπικό υπολογιστή  και έχει στη διάθεση του όλες τις δυνατότητες που του παρέχει. Τα δεδομένα, οι χάρτες αποθηκεύονται στον τοπικό υπολογιστή έτσι ο χρήστης έχει την πλήρη εξουσία  τους. Το σύστημα έχει υψηλές επιδόσεις , αλλά έχει μεγαλύτερο κόστος και δυσκολία </a:t>
            </a:r>
            <a:r>
              <a:rPr lang="el-GR" sz="1800" dirty="0" err="1" smtClean="0"/>
              <a:t>επικαιροποίησης</a:t>
            </a:r>
            <a:r>
              <a:rPr lang="el-GR" sz="1800" dirty="0" smtClean="0"/>
              <a:t> δεδομένων.</a:t>
            </a:r>
            <a:r>
              <a:rPr lang="en-US" sz="1800" dirty="0" smtClean="0"/>
              <a:t/>
            </a:r>
            <a:br>
              <a:rPr lang="en-US" sz="1800" dirty="0" smtClean="0"/>
            </a:br>
            <a:endParaRPr lang="el-GR" sz="1800" dirty="0" smtClean="0"/>
          </a:p>
          <a:p>
            <a:pPr algn="l">
              <a:buClr>
                <a:srgbClr val="FF0000"/>
              </a:buClr>
              <a:buFont typeface="Wingdings" pitchFamily="2" charset="2"/>
              <a:buChar char="Ø"/>
            </a:pPr>
            <a:r>
              <a:rPr lang="en-US" sz="2000" b="1" dirty="0" smtClean="0"/>
              <a:t>WEB GIS</a:t>
            </a:r>
            <a:r>
              <a:rPr lang="el-GR" sz="2000" b="1" dirty="0" smtClean="0"/>
              <a:t> </a:t>
            </a:r>
            <a:br>
              <a:rPr lang="el-GR" sz="2000" b="1" dirty="0" smtClean="0"/>
            </a:br>
            <a:r>
              <a:rPr lang="el-GR" sz="1800" dirty="0" smtClean="0"/>
              <a:t>Ο</a:t>
            </a:r>
            <a:r>
              <a:rPr lang="el-GR" sz="2000" b="1" dirty="0" smtClean="0"/>
              <a:t> </a:t>
            </a:r>
            <a:r>
              <a:rPr lang="el-GR" sz="1800" dirty="0" smtClean="0"/>
              <a:t>χρήστης, μέσω λογισμικού </a:t>
            </a:r>
            <a:r>
              <a:rPr lang="el-GR" sz="1800" dirty="0" err="1" smtClean="0"/>
              <a:t>web</a:t>
            </a:r>
            <a:r>
              <a:rPr lang="el-GR" sz="1800" dirty="0" smtClean="0"/>
              <a:t> </a:t>
            </a:r>
            <a:r>
              <a:rPr lang="el-GR" sz="1800" dirty="0" err="1" smtClean="0"/>
              <a:t>browser</a:t>
            </a:r>
            <a:r>
              <a:rPr lang="el-GR" sz="1800" dirty="0" smtClean="0"/>
              <a:t>, μπορεί να κάνει χρήση κάποιων υπηρεσιών απεικόνισης/διαχείρισης/ υπολογισμών επί χωρικών δεδομένων, οι οποίες έχουν υλοποιηθεί σε περιβάλλον </a:t>
            </a:r>
            <a:r>
              <a:rPr lang="el-GR" sz="1800" dirty="0" err="1" smtClean="0"/>
              <a:t>web</a:t>
            </a:r>
            <a:r>
              <a:rPr lang="el-GR" sz="1800" dirty="0" smtClean="0"/>
              <a:t>.  Το σύστημα μπορεί να διατίθεται δωρεάν ή με ελάχιστο κόστος, έχει μεγάλη ευελιξία στην </a:t>
            </a:r>
            <a:r>
              <a:rPr lang="el-GR" sz="1800" dirty="0" err="1" smtClean="0"/>
              <a:t>επικαιροποίηση</a:t>
            </a:r>
            <a:r>
              <a:rPr lang="el-GR" sz="1800" dirty="0" smtClean="0"/>
              <a:t> </a:t>
            </a:r>
            <a:r>
              <a:rPr lang="el-GR" sz="1800" dirty="0" err="1" smtClean="0"/>
              <a:t>διαλειτουργικότητα</a:t>
            </a:r>
            <a:r>
              <a:rPr lang="el-GR" sz="1800" dirty="0" smtClean="0"/>
              <a:t>  αλλά  έχει περιορισμένη εξουσία στα δεδομένα</a:t>
            </a:r>
            <a:r>
              <a:rPr lang="en-US" sz="1800" dirty="0" smtClean="0"/>
              <a:t>. O</a:t>
            </a:r>
            <a:r>
              <a:rPr lang="el-GR" sz="1800" dirty="0" smtClean="0"/>
              <a:t>ι  επιδόσεις του συστήματος εξαρτώνται από την δικτυακή σύνδεση.</a:t>
            </a:r>
          </a:p>
          <a:p>
            <a:pPr algn="l">
              <a:buClr>
                <a:srgbClr val="FF0000"/>
              </a:buClr>
              <a:buFont typeface="Wingdings" pitchFamily="2" charset="2"/>
              <a:buChar char="Ø"/>
            </a:pPr>
            <a:endParaRPr lang="el-GR" sz="2000" b="1"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548680"/>
            <a:ext cx="7772400" cy="504056"/>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3600" dirty="0" err="1" smtClean="0"/>
              <a:t>Γεωαντικείμενα</a:t>
            </a:r>
            <a:r>
              <a:rPr lang="el-GR" sz="3600" dirty="0" smtClean="0"/>
              <a:t/>
            </a:r>
            <a:br>
              <a:rPr lang="el-GR" sz="3600" dirty="0" smtClean="0"/>
            </a:br>
            <a:endParaRPr lang="el-GR" sz="3600" dirty="0"/>
          </a:p>
        </p:txBody>
      </p:sp>
      <p:sp>
        <p:nvSpPr>
          <p:cNvPr id="3" name="2 - Υπότιτλος"/>
          <p:cNvSpPr>
            <a:spLocks noGrp="1"/>
          </p:cNvSpPr>
          <p:nvPr>
            <p:ph type="subTitle" idx="1"/>
          </p:nvPr>
        </p:nvSpPr>
        <p:spPr>
          <a:xfrm>
            <a:off x="539552" y="1196752"/>
            <a:ext cx="7920880" cy="468052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endParaRPr lang="el-GR" sz="1800" dirty="0" smtClean="0"/>
          </a:p>
          <a:p>
            <a:pPr algn="l">
              <a:buClr>
                <a:srgbClr val="FF0000"/>
              </a:buClr>
            </a:pPr>
            <a:r>
              <a:rPr lang="el-GR" sz="2000" dirty="0" smtClean="0"/>
              <a:t>Ένα </a:t>
            </a:r>
            <a:r>
              <a:rPr lang="el-GR" sz="2000" dirty="0" err="1" smtClean="0"/>
              <a:t>γεωαντικείμενο</a:t>
            </a:r>
            <a:r>
              <a:rPr lang="el-GR" sz="2000" dirty="0" smtClean="0"/>
              <a:t> περιγράφεται μα τα παρακάτω χαρακτηριστικά </a:t>
            </a:r>
            <a:r>
              <a:rPr lang="en-US" sz="2000" dirty="0" smtClean="0"/>
              <a:t>:</a:t>
            </a:r>
            <a:r>
              <a:rPr lang="el-GR" sz="2000" dirty="0" smtClean="0"/>
              <a:t/>
            </a:r>
            <a:br>
              <a:rPr lang="el-GR" sz="2000" dirty="0" smtClean="0"/>
            </a:br>
            <a:endParaRPr lang="en-US" sz="2000" dirty="0" smtClean="0"/>
          </a:p>
          <a:p>
            <a:pPr algn="l">
              <a:buClr>
                <a:srgbClr val="FF0000"/>
              </a:buClr>
              <a:buFont typeface="Wingdings" pitchFamily="2" charset="2"/>
              <a:buChar char="Ø"/>
            </a:pPr>
            <a:r>
              <a:rPr lang="en-US" sz="2000" dirty="0" smtClean="0"/>
              <a:t>1 .</a:t>
            </a:r>
            <a:r>
              <a:rPr lang="el-GR" sz="2000" dirty="0" smtClean="0"/>
              <a:t>Την χωρική του θέση, η οποία περιγράφεται από τη γεωμετρία των </a:t>
            </a:r>
            <a:r>
              <a:rPr lang="el-GR" sz="2000" dirty="0" err="1" smtClean="0"/>
              <a:t>γεωαντικειμένων</a:t>
            </a:r>
            <a:r>
              <a:rPr lang="en-US" sz="2000" dirty="0" smtClean="0"/>
              <a:t>.</a:t>
            </a:r>
            <a:r>
              <a:rPr lang="el-GR" sz="2000" dirty="0" smtClean="0"/>
              <a:t> </a:t>
            </a:r>
            <a:r>
              <a:rPr lang="en-US" sz="2000" dirty="0" smtClean="0"/>
              <a:t>H</a:t>
            </a:r>
            <a:r>
              <a:rPr lang="el-GR" sz="2000" dirty="0" smtClean="0"/>
              <a:t> Γεωμετρία περιέχει στοιχεία που σχετίζονται άμεσα με  τον  εντοπισμό του αντικειμένου όπως  η θέση του , οι  διαστάσεις του, το σχήμα  </a:t>
            </a:r>
            <a:r>
              <a:rPr lang="el-GR" sz="2000" dirty="0" err="1" smtClean="0"/>
              <a:t>κ.λ.π</a:t>
            </a:r>
            <a:r>
              <a:rPr lang="el-GR" sz="2000" dirty="0" smtClean="0"/>
              <a:t>. ‘</a:t>
            </a:r>
            <a:r>
              <a:rPr lang="el-GR" sz="2000" dirty="0" err="1" smtClean="0"/>
              <a:t>Ολα</a:t>
            </a:r>
            <a:r>
              <a:rPr lang="el-GR" sz="2000" dirty="0" smtClean="0"/>
              <a:t> τα παραπάνω ορίζονται ή υπολογίζονται με βάση κάποιο σύστημα γεωκεντρικών ή γεωγραφικών συντεταγμένων.</a:t>
            </a:r>
          </a:p>
          <a:p>
            <a:pPr algn="l">
              <a:buClr>
                <a:srgbClr val="FF0000"/>
              </a:buClr>
            </a:pPr>
            <a:endParaRPr lang="el-GR" sz="2000" dirty="0" smtClean="0"/>
          </a:p>
          <a:p>
            <a:pPr algn="l">
              <a:buClr>
                <a:srgbClr val="FF0000"/>
              </a:buClr>
              <a:buFont typeface="Wingdings" pitchFamily="2" charset="2"/>
              <a:buChar char="Ø"/>
            </a:pPr>
            <a:r>
              <a:rPr lang="el-GR" sz="2000" dirty="0" smtClean="0"/>
              <a:t>2. Την Τοπολογία του δηλαδή</a:t>
            </a:r>
            <a:r>
              <a:rPr lang="en-US" sz="2000" dirty="0" smtClean="0"/>
              <a:t> </a:t>
            </a:r>
            <a:r>
              <a:rPr lang="el-GR" sz="2000" dirty="0" smtClean="0"/>
              <a:t>η θέση στο χώρο σε σχέση με άλλα αντικείμενα (σύνδεση, γειτνίαση </a:t>
            </a:r>
            <a:r>
              <a:rPr lang="el-GR" sz="2000" dirty="0" err="1" smtClean="0"/>
              <a:t>κ.λ.π</a:t>
            </a:r>
            <a:r>
              <a:rPr lang="el-GR" sz="2000" dirty="0" smtClean="0"/>
              <a:t>)</a:t>
            </a:r>
            <a:br>
              <a:rPr lang="el-GR" sz="2000" dirty="0" smtClean="0"/>
            </a:br>
            <a:endParaRPr lang="el-GR" sz="2000" dirty="0" smtClean="0"/>
          </a:p>
          <a:p>
            <a:pPr algn="l">
              <a:buClr>
                <a:srgbClr val="FF0000"/>
              </a:buClr>
              <a:buFont typeface="Wingdings" pitchFamily="2" charset="2"/>
              <a:buChar char="Ø"/>
            </a:pPr>
            <a:r>
              <a:rPr lang="en-US" sz="2000" dirty="0" smtClean="0"/>
              <a:t>3.</a:t>
            </a:r>
            <a:r>
              <a:rPr lang="el-GR" sz="2000" dirty="0" smtClean="0"/>
              <a:t>Το θεματικό χώρο δηλαδή τα ιδιαίτερα χαρακτηριστικά ανάλογα με  το πρόβλημα.</a:t>
            </a:r>
            <a:br>
              <a:rPr lang="el-GR" sz="2000" dirty="0" smtClean="0"/>
            </a:br>
            <a:endParaRPr lang="el-GR" sz="2000" dirty="0" smtClean="0"/>
          </a:p>
          <a:p>
            <a:pPr algn="l">
              <a:buClr>
                <a:srgbClr val="FF0000"/>
              </a:buClr>
              <a:buFont typeface="Wingdings" pitchFamily="2" charset="2"/>
              <a:buChar char="Ø"/>
            </a:pPr>
            <a:r>
              <a:rPr lang="en-US" sz="2000" dirty="0" smtClean="0"/>
              <a:t>4.</a:t>
            </a:r>
            <a:r>
              <a:rPr lang="el-GR" sz="2000" dirty="0" smtClean="0"/>
              <a:t>Η δυναμική του δηλαδή οι μεταβολές που παρουσιάζονται   στη γεωμετρία, την τοπολογία και τον θεματικό χώρο των αντικειμένων αυτών στην πάροδο του χρόνου</a:t>
            </a:r>
            <a:endParaRPr lang="en-US" sz="2000" dirty="0" smtClean="0"/>
          </a:p>
          <a:p>
            <a:pPr algn="l">
              <a:buClr>
                <a:srgbClr val="FF0000"/>
              </a:buClr>
              <a:buFont typeface="Wingdings" pitchFamily="2" charset="2"/>
              <a:buChar char="Ø"/>
            </a:pPr>
            <a:endParaRPr lang="el-GR" sz="20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548680"/>
            <a:ext cx="7772400" cy="504056"/>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3600" dirty="0" smtClean="0"/>
              <a:t>Παράδειγμα </a:t>
            </a:r>
            <a:r>
              <a:rPr lang="el-GR" sz="3600" dirty="0" err="1" smtClean="0"/>
              <a:t>Γεωαντικειμένου</a:t>
            </a:r>
            <a:r>
              <a:rPr lang="el-GR" sz="3600" dirty="0" smtClean="0"/>
              <a:t/>
            </a:r>
            <a:br>
              <a:rPr lang="el-GR" sz="3600" dirty="0" smtClean="0"/>
            </a:br>
            <a:endParaRPr lang="el-GR" sz="3600" dirty="0"/>
          </a:p>
        </p:txBody>
      </p:sp>
      <p:sp>
        <p:nvSpPr>
          <p:cNvPr id="3" name="2 - Υπότιτλος"/>
          <p:cNvSpPr>
            <a:spLocks noGrp="1"/>
          </p:cNvSpPr>
          <p:nvPr>
            <p:ph type="subTitle" idx="1"/>
          </p:nvPr>
        </p:nvSpPr>
        <p:spPr>
          <a:xfrm>
            <a:off x="539552" y="1196752"/>
            <a:ext cx="7920880" cy="4680520"/>
          </a:xfrm>
        </p:spPr>
        <p:style>
          <a:lnRef idx="1">
            <a:schemeClr val="accent3"/>
          </a:lnRef>
          <a:fillRef idx="2">
            <a:schemeClr val="accent3"/>
          </a:fillRef>
          <a:effectRef idx="1">
            <a:schemeClr val="accent3"/>
          </a:effectRef>
          <a:fontRef idx="minor">
            <a:schemeClr val="dk1"/>
          </a:fontRef>
        </p:style>
        <p:txBody>
          <a:bodyPr>
            <a:normAutofit/>
          </a:bodyPr>
          <a:lstStyle/>
          <a:p>
            <a:endParaRPr lang="el-GR" sz="1800" dirty="0" smtClean="0"/>
          </a:p>
          <a:p>
            <a:pPr algn="l">
              <a:buClr>
                <a:srgbClr val="FF0000"/>
              </a:buClr>
            </a:pPr>
            <a:r>
              <a:rPr lang="el-GR" sz="2000" dirty="0" smtClean="0"/>
              <a:t>Ένας μετεωρολογικός σταθμός θα έχει τα παρακάτω χαρακτηριστικά </a:t>
            </a:r>
            <a:r>
              <a:rPr lang="en-US" sz="2000" dirty="0" smtClean="0"/>
              <a:t>:</a:t>
            </a:r>
            <a:r>
              <a:rPr lang="el-GR" sz="2000" dirty="0" smtClean="0"/>
              <a:t/>
            </a:r>
            <a:br>
              <a:rPr lang="el-GR" sz="2000" dirty="0" smtClean="0"/>
            </a:br>
            <a:endParaRPr lang="en-US" sz="2000" dirty="0" smtClean="0"/>
          </a:p>
          <a:p>
            <a:pPr algn="l">
              <a:buClr>
                <a:srgbClr val="FF0000"/>
              </a:buClr>
              <a:buFont typeface="Wingdings" pitchFamily="2" charset="2"/>
              <a:buChar char="Ø"/>
            </a:pPr>
            <a:r>
              <a:rPr lang="el-GR" sz="2000" i="1" dirty="0" smtClean="0"/>
              <a:t>Περιγραφή της χωρικής του θέσης χρησιμοποιώντας τις συντεταγμένες  του.</a:t>
            </a:r>
            <a:br>
              <a:rPr lang="el-GR" sz="2000" i="1" dirty="0" smtClean="0"/>
            </a:br>
            <a:endParaRPr lang="el-GR" sz="2000" i="1" dirty="0" smtClean="0"/>
          </a:p>
          <a:p>
            <a:pPr algn="l">
              <a:buClr>
                <a:srgbClr val="FF0000"/>
              </a:buClr>
              <a:buFont typeface="Wingdings" pitchFamily="2" charset="2"/>
              <a:buChar char="Ø"/>
            </a:pPr>
            <a:r>
              <a:rPr lang="el-GR" sz="2000" i="1" dirty="0" smtClean="0"/>
              <a:t>Ο σταθμός  βρίσκεται μέσα στην πόλη της Θεσσαλονίκης. </a:t>
            </a:r>
            <a:br>
              <a:rPr lang="el-GR" sz="2000" i="1" dirty="0" smtClean="0"/>
            </a:br>
            <a:endParaRPr lang="el-GR" sz="2000" i="1" dirty="0" smtClean="0"/>
          </a:p>
          <a:p>
            <a:pPr algn="l">
              <a:buClr>
                <a:srgbClr val="FF0000"/>
              </a:buClr>
              <a:buFont typeface="Wingdings" pitchFamily="2" charset="2"/>
              <a:buChar char="Ø"/>
            </a:pPr>
            <a:r>
              <a:rPr lang="el-GR" sz="2000" i="1" dirty="0" smtClean="0"/>
              <a:t>Ο σταθμός καταγράφει θερμοκρασία, Υγρασία, μέγεθος βροχόπτωσης, Ταχύτητα και διεύθυνση ανέμου. </a:t>
            </a:r>
            <a:br>
              <a:rPr lang="el-GR" sz="2000" i="1" dirty="0" smtClean="0"/>
            </a:br>
            <a:endParaRPr lang="el-GR" sz="2000" i="1" dirty="0" smtClean="0"/>
          </a:p>
          <a:p>
            <a:pPr algn="l">
              <a:buClr>
                <a:srgbClr val="FF0000"/>
              </a:buClr>
              <a:buFont typeface="Wingdings" pitchFamily="2" charset="2"/>
              <a:buChar char="Ø"/>
            </a:pPr>
            <a:r>
              <a:rPr lang="el-GR" sz="2000" i="1" dirty="0" smtClean="0"/>
              <a:t>Η δυναμική του είναι  μεταβολές των παραμέτρων που καταγράφει στην πάροδο του χρόνου</a:t>
            </a:r>
            <a:endParaRPr lang="en-US" sz="2000" i="1" dirty="0" smtClean="0"/>
          </a:p>
          <a:p>
            <a:pPr algn="l">
              <a:buClr>
                <a:srgbClr val="FF0000"/>
              </a:buClr>
            </a:pPr>
            <a:endParaRPr lang="el-GR" sz="2000" i="1"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Κατηγορίες Γεωγραφικών Δεδομένων</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a:bodyPr>
          <a:lstStyle/>
          <a:p>
            <a:pPr algn="l">
              <a:buClr>
                <a:srgbClr val="FF0000"/>
              </a:buClr>
              <a:buFont typeface="Wingdings" pitchFamily="2" charset="2"/>
              <a:buChar char="Ø"/>
            </a:pPr>
            <a:endParaRPr lang="en-US" sz="2400" dirty="0" smtClean="0"/>
          </a:p>
          <a:p>
            <a:pPr lvl="1" algn="l">
              <a:buClr>
                <a:srgbClr val="FF0000"/>
              </a:buClr>
              <a:buFont typeface="Wingdings" pitchFamily="2" charset="2"/>
              <a:buChar char="Ø"/>
            </a:pPr>
            <a:r>
              <a:rPr lang="el-GR" sz="2200" b="1" dirty="0" smtClean="0"/>
              <a:t>Χωρικά δεδομένα (</a:t>
            </a:r>
            <a:r>
              <a:rPr lang="en-US" sz="2200" b="1" dirty="0" smtClean="0"/>
              <a:t>Spatial Data)</a:t>
            </a:r>
            <a:r>
              <a:rPr lang="el-GR" sz="2200" dirty="0" smtClean="0"/>
              <a:t/>
            </a:r>
            <a:br>
              <a:rPr lang="el-GR" sz="2200" dirty="0" smtClean="0"/>
            </a:br>
            <a:r>
              <a:rPr lang="el-GR" sz="2200" dirty="0" smtClean="0"/>
              <a:t>Δεδομένα που προσδιορίζουν γεωμετρικά χαρακτηριστικά ενός στοιχείου  και σχετίζονται άμεσα με  τον  εντοπισμό του όπως  η θέση του, οι  διαστάσεις του, το σχήμα, η τοπολογία του(η θέση σε σχέση με άλλα αντικείμενα)  </a:t>
            </a:r>
            <a:r>
              <a:rPr lang="el-GR" sz="2200" dirty="0" err="1" smtClean="0"/>
              <a:t>κ.λ.π</a:t>
            </a:r>
            <a:r>
              <a:rPr lang="el-GR" sz="2200" dirty="0" smtClean="0"/>
              <a:t>.</a:t>
            </a:r>
            <a:endParaRPr lang="en-US" sz="2000" dirty="0" smtClean="0"/>
          </a:p>
          <a:p>
            <a:pPr lvl="1" algn="l">
              <a:buClr>
                <a:srgbClr val="FF0000"/>
              </a:buClr>
              <a:buFont typeface="Wingdings" pitchFamily="2" charset="2"/>
              <a:buChar char="Ø"/>
            </a:pPr>
            <a:r>
              <a:rPr lang="el-GR" sz="2000" b="1" dirty="0" smtClean="0"/>
              <a:t>Περιγραφικά Δεδομένα</a:t>
            </a:r>
            <a:r>
              <a:rPr lang="en-US" sz="2000" b="1" dirty="0" smtClean="0"/>
              <a:t> (Attribute Data)</a:t>
            </a:r>
            <a:r>
              <a:rPr lang="el-GR" sz="2000" b="1" dirty="0" smtClean="0"/>
              <a:t/>
            </a:r>
            <a:br>
              <a:rPr lang="el-GR" sz="2000" b="1" dirty="0" smtClean="0"/>
            </a:br>
            <a:r>
              <a:rPr lang="el-GR" sz="2000" dirty="0" smtClean="0"/>
              <a:t> Δεδομένα που αναφέρονται σε χαρακτηριστικά ή ιδιότητες του στοιχείου  και δεν σχετίζονται άμεσα με  τον εντοπισμό του. </a:t>
            </a:r>
            <a:endParaRPr lang="en-US" sz="2000" dirty="0" smtClean="0"/>
          </a:p>
          <a:p>
            <a:pPr lvl="1" algn="l">
              <a:buClr>
                <a:srgbClr val="FF0000"/>
              </a:buClr>
              <a:buFont typeface="Wingdings" pitchFamily="2" charset="2"/>
              <a:buChar char="Ø"/>
            </a:pPr>
            <a:r>
              <a:rPr lang="el-GR" sz="2000" b="1" dirty="0" smtClean="0"/>
              <a:t>Παράδειγμα  </a:t>
            </a:r>
            <a:r>
              <a:rPr lang="el-GR" sz="2100" dirty="0" smtClean="0"/>
              <a:t>Για ένα δημοτικό διαμέρισμα η ονομασία του ο πληθυσμός  του είναι περιγραφικά δεδομένα ενώ το σχήμα η θέση του  είναι χωρικά Δεδομένα.</a:t>
            </a:r>
            <a:endParaRPr lang="el-GR" sz="2100" dirty="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01:53</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sz="3600" dirty="0" smtClean="0"/>
              <a:t>H </a:t>
            </a:r>
            <a:r>
              <a:rPr lang="el-GR" sz="3600" dirty="0" smtClean="0"/>
              <a:t>γεωμετρία των </a:t>
            </a:r>
            <a:r>
              <a:rPr lang="el-GR" sz="3600" dirty="0" err="1" smtClean="0"/>
              <a:t>Γεωαντικειμένων</a:t>
            </a:r>
            <a:r>
              <a:rPr lang="el-GR" sz="3600" dirty="0" smtClean="0"/>
              <a:t> </a:t>
            </a:r>
            <a:endParaRPr lang="el-GR" sz="3600" dirty="0"/>
          </a:p>
        </p:txBody>
      </p:sp>
      <p:sp>
        <p:nvSpPr>
          <p:cNvPr id="3" name="2 - Θέση περιεχομένου"/>
          <p:cNvSpPr>
            <a:spLocks noGrp="1"/>
          </p:cNvSpPr>
          <p:nvPr>
            <p:ph idx="1"/>
          </p:nvPr>
        </p:nvSpPr>
        <p:spPr>
          <a:xfrm>
            <a:off x="457200" y="980728"/>
            <a:ext cx="8229600" cy="5145435"/>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indent="0">
              <a:buClr>
                <a:srgbClr val="FF0000"/>
              </a:buClr>
              <a:buNone/>
            </a:pPr>
            <a:r>
              <a:rPr lang="el-GR" sz="2300" dirty="0" smtClean="0"/>
              <a:t>Η γεωμετρία των </a:t>
            </a:r>
            <a:r>
              <a:rPr lang="el-GR" sz="2300" dirty="0" err="1" smtClean="0"/>
              <a:t>γεωαντικειμένων</a:t>
            </a:r>
            <a:r>
              <a:rPr lang="el-GR" sz="2300" dirty="0" smtClean="0"/>
              <a:t> περιλαμβάνει όλες τις προτάσεις που αναφέρονται στην απόλυτη γεωγραφική θέση και μέγεθος του αντικειμένου.</a:t>
            </a:r>
            <a:endParaRPr lang="en-US" sz="2300" dirty="0" smtClean="0"/>
          </a:p>
          <a:p>
            <a:pPr>
              <a:buClr>
                <a:srgbClr val="FF0000"/>
              </a:buClr>
              <a:buFont typeface="Wingdings" pitchFamily="2" charset="2"/>
              <a:buChar char="Ø"/>
            </a:pPr>
            <a:r>
              <a:rPr lang="el-GR" sz="2400" dirty="0" smtClean="0"/>
              <a:t>Υπάρχουν δύο βασικές προσεγγίσεις που χρησιμοποιούνται για την περιγραφή της γεωμετρίας ενός </a:t>
            </a:r>
            <a:r>
              <a:rPr lang="el-GR" sz="2400" dirty="0" err="1" smtClean="0"/>
              <a:t>γεωαντικειμένου</a:t>
            </a:r>
            <a:r>
              <a:rPr lang="el-GR" sz="2400" dirty="0" smtClean="0"/>
              <a:t>:</a:t>
            </a:r>
          </a:p>
          <a:p>
            <a:pPr lvl="1">
              <a:buClr>
                <a:srgbClr val="FF0000"/>
              </a:buClr>
              <a:buFont typeface="Wingdings" pitchFamily="2" charset="2"/>
              <a:buChar char="Ø"/>
            </a:pPr>
            <a:r>
              <a:rPr lang="el-GR" sz="2000" b="1" dirty="0" smtClean="0"/>
              <a:t>Ψηφιακό μοντέλο ή μοντέλο </a:t>
            </a:r>
            <a:r>
              <a:rPr lang="en-US" sz="2000" b="1" dirty="0" smtClean="0"/>
              <a:t>Raster</a:t>
            </a:r>
            <a:br>
              <a:rPr lang="en-US" sz="2000" b="1" dirty="0" smtClean="0"/>
            </a:br>
            <a:r>
              <a:rPr lang="el-GR" sz="2000" dirty="0" smtClean="0"/>
              <a:t>Η ψηφιακή Δομή είναι παρόμοια με αυτή της ψηφιακής εικόνας. Η εικόνα αποτελείται από </a:t>
            </a:r>
            <a:r>
              <a:rPr lang="en-US" sz="2000" dirty="0" smtClean="0"/>
              <a:t>pixel </a:t>
            </a:r>
            <a:r>
              <a:rPr lang="el-GR" sz="2000" dirty="0" smtClean="0"/>
              <a:t>το </a:t>
            </a:r>
            <a:r>
              <a:rPr lang="en-US" sz="2000" dirty="0" smtClean="0"/>
              <a:t>raster </a:t>
            </a:r>
            <a:r>
              <a:rPr lang="el-GR" sz="2000" dirty="0" smtClean="0"/>
              <a:t>αρχείο αποτελείται από κελιά τα  οποία ορίζονται από ένα μοναδικό ζεύγος δεδομένων. Η δομή </a:t>
            </a:r>
            <a:r>
              <a:rPr lang="en-US" sz="2000" dirty="0" smtClean="0"/>
              <a:t>raster </a:t>
            </a:r>
            <a:r>
              <a:rPr lang="el-GR" sz="2000" dirty="0" smtClean="0"/>
              <a:t>είναι κατάλληλη για συνεχής μεταβλητές</a:t>
            </a:r>
            <a:r>
              <a:rPr lang="en-US" sz="2000" dirty="0" smtClean="0"/>
              <a:t>.</a:t>
            </a:r>
            <a:r>
              <a:rPr lang="el-GR" sz="2000" dirty="0" smtClean="0"/>
              <a:t> </a:t>
            </a:r>
          </a:p>
          <a:p>
            <a:pPr lvl="1">
              <a:buClr>
                <a:srgbClr val="FF0000"/>
              </a:buClr>
              <a:buNone/>
            </a:pPr>
            <a:endParaRPr lang="en-US" sz="2000" b="1" dirty="0" smtClean="0"/>
          </a:p>
          <a:p>
            <a:pPr lvl="1">
              <a:buClr>
                <a:srgbClr val="FF0000"/>
              </a:buClr>
              <a:buFont typeface="Wingdings" pitchFamily="2" charset="2"/>
              <a:buChar char="Ø"/>
            </a:pPr>
            <a:r>
              <a:rPr lang="el-GR" sz="2000" b="1" dirty="0" smtClean="0"/>
              <a:t>Διανυσματικό μοντέλο ή μοντέλο </a:t>
            </a:r>
            <a:r>
              <a:rPr lang="en-US" sz="2000" b="1" dirty="0" smtClean="0"/>
              <a:t>Vector</a:t>
            </a:r>
            <a:r>
              <a:rPr lang="el-GR" sz="2000" b="1" dirty="0" smtClean="0"/>
              <a:t> </a:t>
            </a:r>
            <a:r>
              <a:rPr lang="el-GR" sz="2000" dirty="0" smtClean="0"/>
              <a:t/>
            </a:r>
            <a:br>
              <a:rPr lang="el-GR" sz="2000" dirty="0" smtClean="0"/>
            </a:br>
            <a:r>
              <a:rPr lang="el-GR" sz="2000" dirty="0" smtClean="0"/>
              <a:t>Η πληροφορία καταχωρείται ως σύνολο σημείων , γραμμών και πολυγώνων </a:t>
            </a:r>
            <a:r>
              <a:rPr lang="en-US" sz="2000" dirty="0" smtClean="0"/>
              <a:t>. </a:t>
            </a:r>
            <a:endParaRPr lang="el-GR" sz="2000" dirty="0" smtClean="0"/>
          </a:p>
          <a:p>
            <a:pPr lvl="2">
              <a:buClr>
                <a:srgbClr val="FF0000"/>
              </a:buClr>
              <a:buFont typeface="Wingdings" pitchFamily="2" charset="2"/>
              <a:buChar char="Ø"/>
            </a:pPr>
            <a:r>
              <a:rPr lang="el-GR" sz="1600" dirty="0" smtClean="0"/>
              <a:t>Το  </a:t>
            </a:r>
            <a:r>
              <a:rPr lang="el-GR" sz="1600" b="1" dirty="0" smtClean="0"/>
              <a:t>σημείο</a:t>
            </a:r>
            <a:r>
              <a:rPr lang="el-GR" sz="1600" dirty="0" smtClean="0"/>
              <a:t> ορίζουν μία θέση στο χώρο. Είναι γραμμή μηδενικού μήκους.</a:t>
            </a:r>
          </a:p>
          <a:p>
            <a:pPr lvl="2">
              <a:buClr>
                <a:srgbClr val="FF0000"/>
              </a:buClr>
              <a:buFont typeface="Wingdings" pitchFamily="2" charset="2"/>
              <a:buChar char="Ø"/>
            </a:pPr>
            <a:r>
              <a:rPr lang="el-GR" sz="1600" dirty="0" smtClean="0"/>
              <a:t>Η </a:t>
            </a:r>
            <a:r>
              <a:rPr lang="el-GR" sz="1600" b="1" dirty="0" smtClean="0"/>
              <a:t>Γραμμή </a:t>
            </a:r>
            <a:r>
              <a:rPr lang="el-GR" sz="1600" dirty="0" smtClean="0"/>
              <a:t>Χρησιμοποιείται για σύνδεση αντικειμένων. Είναι κατάλληλη για αναπαράσταση δρόμων, ποταμών.</a:t>
            </a:r>
          </a:p>
          <a:p>
            <a:pPr lvl="2">
              <a:buClr>
                <a:srgbClr val="FF0000"/>
              </a:buClr>
              <a:buFont typeface="Wingdings" pitchFamily="2" charset="2"/>
              <a:buChar char="Ø"/>
            </a:pPr>
            <a:r>
              <a:rPr lang="el-GR" sz="1600" dirty="0" smtClean="0"/>
              <a:t> Το </a:t>
            </a:r>
            <a:r>
              <a:rPr lang="el-GR" sz="1600" b="1" dirty="0" smtClean="0"/>
              <a:t>πολύγωνο </a:t>
            </a:r>
            <a:r>
              <a:rPr lang="el-GR" sz="1600" dirty="0" smtClean="0"/>
              <a:t>είναι μια ακολουθία γραμμών  με αρχή και τέλος την ίδια κορυφή. Χρησιμοποιείται για αντικείμενα που μας ενδιαφέρει  η έκταση  που καταλαμβάνουν στο χώρο. </a:t>
            </a:r>
          </a:p>
          <a:p>
            <a:pPr marL="714375" lvl="2" indent="0">
              <a:buClr>
                <a:srgbClr val="FF0000"/>
              </a:buClr>
              <a:buNone/>
            </a:pPr>
            <a:r>
              <a:rPr lang="el-GR" sz="2000" dirty="0" smtClean="0"/>
              <a:t> Ο συμβολισμός  ενός αντικειμένου εξαρτάται από το μέγεθος της  κλίμακας. Έτσι για παράδειγμα ένα κτίσμα σε πολύ μεγάλη κλίμακα αποτυπώνεται σαν πολύγωνο ενώ σε μικρή κλίμακα αποτυπώνεται σαν σημείο.</a:t>
            </a:r>
            <a:endParaRPr lang="el-GR" sz="2000" dirty="0"/>
          </a:p>
        </p:txBody>
      </p:sp>
      <p:sp>
        <p:nvSpPr>
          <p:cNvPr id="4" name="3 - Θέση ημερομηνίας"/>
          <p:cNvSpPr>
            <a:spLocks noGrp="1"/>
          </p:cNvSpPr>
          <p:nvPr>
            <p:ph type="dt" sz="half" idx="10"/>
          </p:nvPr>
        </p:nvSpPr>
        <p:spPr/>
        <p:txBody>
          <a:bodyPr/>
          <a:lstStyle/>
          <a:p>
            <a:fld id="{B5D8D9E5-8C1C-47A9-93F2-401E7169A734}" type="datetime10">
              <a:rPr lang="el-GR" smtClean="0"/>
              <a:pPr/>
              <a:t>01:53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46050"/>
          </a:xfrm>
        </p:spPr>
        <p:style>
          <a:lnRef idx="1">
            <a:schemeClr val="accent3"/>
          </a:lnRef>
          <a:fillRef idx="2">
            <a:schemeClr val="accent3"/>
          </a:fillRef>
          <a:effectRef idx="1">
            <a:schemeClr val="accent3"/>
          </a:effectRef>
          <a:fontRef idx="minor">
            <a:schemeClr val="dk1"/>
          </a:fontRef>
        </p:style>
        <p:txBody>
          <a:bodyPr>
            <a:noAutofit/>
          </a:bodyPr>
          <a:lstStyle/>
          <a:p>
            <a:r>
              <a:rPr lang="el-GR" sz="3200" dirty="0" smtClean="0"/>
              <a:t>Γεωκεντρικές Συντεταγμένες</a:t>
            </a:r>
            <a:endParaRPr lang="el-GR" sz="3200" dirty="0"/>
          </a:p>
        </p:txBody>
      </p:sp>
      <p:sp>
        <p:nvSpPr>
          <p:cNvPr id="3" name="2 - Θέση περιεχομένου"/>
          <p:cNvSpPr>
            <a:spLocks noGrp="1"/>
          </p:cNvSpPr>
          <p:nvPr>
            <p:ph idx="1"/>
          </p:nvPr>
        </p:nvSpPr>
        <p:spPr>
          <a:xfrm>
            <a:off x="467544" y="692696"/>
            <a:ext cx="8219256" cy="5688632"/>
          </a:xfrm>
        </p:spPr>
        <p:style>
          <a:lnRef idx="1">
            <a:schemeClr val="accent3"/>
          </a:lnRef>
          <a:fillRef idx="2">
            <a:schemeClr val="accent3"/>
          </a:fillRef>
          <a:effectRef idx="1">
            <a:schemeClr val="accent3"/>
          </a:effectRef>
          <a:fontRef idx="minor">
            <a:schemeClr val="dk1"/>
          </a:fontRef>
        </p:style>
        <p:txBody>
          <a:bodyPr>
            <a:noAutofit/>
          </a:bodyPr>
          <a:lstStyle/>
          <a:p>
            <a:pPr marL="180975" indent="-180975">
              <a:buNone/>
            </a:pPr>
            <a:r>
              <a:rPr lang="el-GR" sz="1600" dirty="0" smtClean="0"/>
              <a:t>Οι </a:t>
            </a:r>
            <a:r>
              <a:rPr lang="el-GR" sz="1600" b="1" dirty="0" smtClean="0"/>
              <a:t>Γεωκεντρικές Συντεταγμένες</a:t>
            </a:r>
            <a:r>
              <a:rPr lang="el-GR" sz="1600" dirty="0" smtClean="0"/>
              <a:t>  είναι ένα τρισδιάστατο σύστημα καρτεσιανών  συντεταγμένων (3 αριθμοί Χ, Υ, Ζ) και προσδιορίζεται ως εξής</a:t>
            </a:r>
            <a:r>
              <a:rPr lang="en-US" sz="1600" dirty="0" smtClean="0"/>
              <a:t>:</a:t>
            </a:r>
            <a:r>
              <a:rPr lang="el-GR" sz="1600" dirty="0" smtClean="0"/>
              <a:t> </a:t>
            </a:r>
          </a:p>
          <a:p>
            <a:pPr marL="180975" indent="-180975">
              <a:buNone/>
            </a:pPr>
            <a:endParaRPr lang="en-US" sz="1600" dirty="0" smtClean="0"/>
          </a:p>
          <a:p>
            <a:pPr marL="447675" lvl="1" indent="-180975">
              <a:buFont typeface="Wingdings" pitchFamily="2" charset="2"/>
              <a:buChar char="Ø"/>
            </a:pPr>
            <a:r>
              <a:rPr lang="el-GR" sz="1400" i="1" dirty="0" smtClean="0"/>
              <a:t> Αρχή των αξόνων το κέντρο μάζας της Γης.</a:t>
            </a:r>
          </a:p>
          <a:p>
            <a:pPr marL="447675" lvl="1" indent="-180975">
              <a:buNone/>
            </a:pPr>
            <a:endParaRPr lang="en-US" sz="1400" i="1" dirty="0" smtClean="0"/>
          </a:p>
          <a:p>
            <a:pPr marL="447675" lvl="1" indent="-180975">
              <a:buFont typeface="Wingdings" pitchFamily="2" charset="2"/>
              <a:buChar char="Ø"/>
            </a:pPr>
            <a:r>
              <a:rPr lang="el-GR" sz="1400" i="1" dirty="0" smtClean="0"/>
              <a:t> </a:t>
            </a:r>
            <a:r>
              <a:rPr lang="el-GR" sz="1400" b="1" i="1" dirty="0" smtClean="0"/>
              <a:t>Άξονας Χ ο άξονας περιστροφής της γης </a:t>
            </a:r>
            <a:r>
              <a:rPr lang="el-GR" sz="1400" i="1" dirty="0" smtClean="0"/>
              <a:t>με θετική φορά προς το Βόρειο Πόλο της γης.</a:t>
            </a:r>
          </a:p>
          <a:p>
            <a:pPr marL="447675" lvl="1" indent="-180975">
              <a:buNone/>
            </a:pPr>
            <a:endParaRPr lang="en-US" sz="1400" i="1" dirty="0" smtClean="0"/>
          </a:p>
          <a:p>
            <a:pPr marL="447675" lvl="1" indent="-180975">
              <a:buFont typeface="Wingdings" pitchFamily="2" charset="2"/>
              <a:buChar char="Ø"/>
            </a:pPr>
            <a:r>
              <a:rPr lang="el-GR" sz="1400" i="1" dirty="0" smtClean="0"/>
              <a:t> </a:t>
            </a:r>
            <a:r>
              <a:rPr lang="el-GR" sz="1400" b="1" i="1" dirty="0" smtClean="0"/>
              <a:t>Άξονας Υ </a:t>
            </a:r>
            <a:r>
              <a:rPr lang="el-GR" sz="1400" i="1" dirty="0" smtClean="0"/>
              <a:t>ανήκει στο επίπεδο του Ισημερινού(είναι κάθετος στον άξονα Χ) και </a:t>
            </a:r>
            <a:r>
              <a:rPr lang="en-US" sz="1400" i="1" dirty="0" smtClean="0"/>
              <a:t>  </a:t>
            </a:r>
            <a:r>
              <a:rPr lang="el-GR" sz="1400" i="1" dirty="0" smtClean="0"/>
              <a:t>διέρχεται από τον πρώτο μεσημβρινό (</a:t>
            </a:r>
            <a:r>
              <a:rPr lang="el-GR" sz="1400" i="1" dirty="0" err="1" smtClean="0"/>
              <a:t>Greenwich</a:t>
            </a:r>
            <a:r>
              <a:rPr lang="el-GR" sz="1400" i="1" dirty="0" smtClean="0"/>
              <a:t>)</a:t>
            </a:r>
          </a:p>
          <a:p>
            <a:pPr marL="447675" lvl="1" indent="-180975">
              <a:buNone/>
            </a:pPr>
            <a:endParaRPr lang="en-US" sz="1400" i="1" dirty="0" smtClean="0"/>
          </a:p>
          <a:p>
            <a:pPr marL="447675" lvl="1" indent="-180975">
              <a:buFont typeface="Wingdings" pitchFamily="2" charset="2"/>
              <a:buChar char="Ø"/>
            </a:pPr>
            <a:r>
              <a:rPr lang="el-GR" sz="1400" i="1" dirty="0" smtClean="0"/>
              <a:t> Άξονας Ζ ο κάθετος στους δύο προηγούμενους</a:t>
            </a:r>
            <a:r>
              <a:rPr lang="en-US" sz="1400" i="1" dirty="0" smtClean="0"/>
              <a:t> </a:t>
            </a:r>
            <a:r>
              <a:rPr lang="el-GR" sz="1400" i="1" dirty="0" smtClean="0"/>
              <a:t>άξονες(δεξιόστροφο σύστημα). </a:t>
            </a:r>
          </a:p>
          <a:p>
            <a:pPr marL="447675" lvl="1" indent="-180975">
              <a:buNone/>
            </a:pPr>
            <a:endParaRPr lang="el-GR" sz="1400" i="1" dirty="0" smtClean="0"/>
          </a:p>
          <a:p>
            <a:pPr>
              <a:buNone/>
            </a:pPr>
            <a:endParaRPr lang="el-GR" sz="1200" dirty="0" smtClean="0"/>
          </a:p>
        </p:txBody>
      </p:sp>
      <p:sp>
        <p:nvSpPr>
          <p:cNvPr id="4" name="3 - Θέση ημερομηνίας"/>
          <p:cNvSpPr>
            <a:spLocks noGrp="1"/>
          </p:cNvSpPr>
          <p:nvPr>
            <p:ph type="dt" sz="half" idx="10"/>
          </p:nvPr>
        </p:nvSpPr>
        <p:spPr/>
        <p:txBody>
          <a:bodyPr/>
          <a:lstStyle/>
          <a:p>
            <a:fld id="{094C9FE5-F8C5-4B28-AF00-E9756A7FBC2C}"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pic>
        <p:nvPicPr>
          <p:cNvPr id="9" name="8 - Εικόνα" descr="γεωκεντ_συντεταγμένες.bmp"/>
          <p:cNvPicPr>
            <a:picLocks noChangeAspect="1"/>
          </p:cNvPicPr>
          <p:nvPr/>
        </p:nvPicPr>
        <p:blipFill>
          <a:blip r:embed="rId3" cstate="print"/>
          <a:stretch>
            <a:fillRect/>
          </a:stretch>
        </p:blipFill>
        <p:spPr>
          <a:xfrm>
            <a:off x="2555776" y="3645024"/>
            <a:ext cx="3353940" cy="239851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46050"/>
          </a:xfrm>
        </p:spPr>
        <p:style>
          <a:lnRef idx="1">
            <a:schemeClr val="accent3"/>
          </a:lnRef>
          <a:fillRef idx="2">
            <a:schemeClr val="accent3"/>
          </a:fillRef>
          <a:effectRef idx="1">
            <a:schemeClr val="accent3"/>
          </a:effectRef>
          <a:fontRef idx="minor">
            <a:schemeClr val="dk1"/>
          </a:fontRef>
        </p:style>
        <p:txBody>
          <a:bodyPr>
            <a:noAutofit/>
          </a:bodyPr>
          <a:lstStyle/>
          <a:p>
            <a:r>
              <a:rPr lang="el-GR" sz="3200" smtClean="0"/>
              <a:t>Γεωγραφικές  </a:t>
            </a:r>
            <a:r>
              <a:rPr lang="el-GR" sz="3200" smtClean="0"/>
              <a:t>συντεταγμένες</a:t>
            </a:r>
            <a:endParaRPr lang="el-GR" sz="3200" dirty="0"/>
          </a:p>
        </p:txBody>
      </p:sp>
      <p:sp>
        <p:nvSpPr>
          <p:cNvPr id="3" name="2 - Θέση περιεχομένου"/>
          <p:cNvSpPr>
            <a:spLocks noGrp="1"/>
          </p:cNvSpPr>
          <p:nvPr>
            <p:ph idx="1"/>
          </p:nvPr>
        </p:nvSpPr>
        <p:spPr>
          <a:xfrm>
            <a:off x="467544" y="692696"/>
            <a:ext cx="8219256" cy="5688632"/>
          </a:xfrm>
        </p:spPr>
        <p:style>
          <a:lnRef idx="1">
            <a:schemeClr val="accent3"/>
          </a:lnRef>
          <a:fillRef idx="2">
            <a:schemeClr val="accent3"/>
          </a:fillRef>
          <a:effectRef idx="1">
            <a:schemeClr val="accent3"/>
          </a:effectRef>
          <a:fontRef idx="minor">
            <a:schemeClr val="dk1"/>
          </a:fontRef>
        </p:style>
        <p:txBody>
          <a:bodyPr>
            <a:noAutofit/>
          </a:bodyPr>
          <a:lstStyle/>
          <a:p>
            <a:pPr marL="180975" indent="-180975">
              <a:buNone/>
            </a:pPr>
            <a:r>
              <a:rPr lang="el-GR" sz="1600" dirty="0" smtClean="0"/>
              <a:t>Οι </a:t>
            </a:r>
            <a:r>
              <a:rPr lang="el-GR" sz="1600" b="1" dirty="0" smtClean="0"/>
              <a:t>Γεωγραφικές Συντεταγμένες</a:t>
            </a:r>
            <a:r>
              <a:rPr lang="el-GR" sz="1600" dirty="0" smtClean="0"/>
              <a:t>  έχουν μορφή </a:t>
            </a:r>
            <a:r>
              <a:rPr lang="el-GR" sz="1600" b="1" dirty="0" smtClean="0"/>
              <a:t>(</a:t>
            </a:r>
            <a:r>
              <a:rPr lang="el-GR" sz="1600" b="1" dirty="0" err="1" smtClean="0"/>
              <a:t>φ,λ,h</a:t>
            </a:r>
            <a:r>
              <a:rPr lang="el-GR" sz="1600" b="1" dirty="0" smtClean="0"/>
              <a:t>)</a:t>
            </a:r>
            <a:r>
              <a:rPr lang="el-GR" sz="1600" dirty="0" smtClean="0"/>
              <a:t> </a:t>
            </a:r>
            <a:r>
              <a:rPr lang="en-US" sz="1600" dirty="0" smtClean="0"/>
              <a:t>. </a:t>
            </a:r>
            <a:br>
              <a:rPr lang="en-US" sz="1600" dirty="0" smtClean="0"/>
            </a:br>
            <a:r>
              <a:rPr lang="el-GR" sz="1600" dirty="0" smtClean="0"/>
              <a:t>Είναι  το γεωγραφικό “μήκος” ,”πλάτος” και Γεωμετρικό υψόμετρο.</a:t>
            </a:r>
            <a:br>
              <a:rPr lang="el-GR" sz="1600" dirty="0" smtClean="0"/>
            </a:br>
            <a:endParaRPr lang="el-GR" sz="1600" dirty="0" smtClean="0"/>
          </a:p>
          <a:p>
            <a:pPr marL="447675" lvl="1" indent="-180975">
              <a:buFont typeface="Wingdings" pitchFamily="2" charset="2"/>
              <a:buChar char="Ø"/>
            </a:pPr>
            <a:r>
              <a:rPr lang="el-GR" sz="1400" b="1" i="1" dirty="0" smtClean="0"/>
              <a:t>Γεωγραφικό πλάτος (φ) (</a:t>
            </a:r>
            <a:r>
              <a:rPr lang="el-GR" sz="1400" b="1" i="1" dirty="0" err="1" smtClean="0"/>
              <a:t>Latitude</a:t>
            </a:r>
            <a:r>
              <a:rPr lang="el-GR" sz="1400" b="1" i="1" dirty="0" smtClean="0"/>
              <a:t>)</a:t>
            </a:r>
            <a:r>
              <a:rPr lang="el-GR" sz="1400" i="1" dirty="0" smtClean="0"/>
              <a:t> </a:t>
            </a:r>
            <a:r>
              <a:rPr lang="en-US" sz="1400" i="1" dirty="0" smtClean="0"/>
              <a:t> </a:t>
            </a:r>
            <a:r>
              <a:rPr lang="el-GR" sz="1400" i="1" dirty="0" smtClean="0"/>
              <a:t>ενός σημείου ονομάζεται η γωνία που σχηματίζεται από την τομή του  μεσημβρινού που διέρχεται από το σημείο  με το επίπεδο του Ισημερινού και του ευθυγράμμου τμήματος  που ορίζεται από το κέντρο της γης και  το σημείο. Παίρνει τιμές μεταξύ -90 και +90 μοιρών.</a:t>
            </a:r>
          </a:p>
          <a:p>
            <a:pPr marL="447675" lvl="1" indent="-180975">
              <a:buNone/>
            </a:pPr>
            <a:r>
              <a:rPr lang="el-GR" sz="1400" i="1" dirty="0" smtClean="0"/>
              <a:t>     </a:t>
            </a:r>
          </a:p>
          <a:p>
            <a:pPr marL="447675" lvl="1" indent="-180975">
              <a:buFont typeface="Wingdings" pitchFamily="2" charset="2"/>
              <a:buChar char="Ø"/>
            </a:pPr>
            <a:r>
              <a:rPr lang="el-GR" sz="1400" i="1" dirty="0" smtClean="0"/>
              <a:t> </a:t>
            </a:r>
            <a:r>
              <a:rPr lang="el-GR" sz="1400" b="1" i="1" dirty="0" smtClean="0"/>
              <a:t>Γεωγραφικό μήκος (λ)(</a:t>
            </a:r>
            <a:r>
              <a:rPr lang="el-GR" sz="1400" b="1" i="1" dirty="0" err="1" smtClean="0"/>
              <a:t>Longitude</a:t>
            </a:r>
            <a:r>
              <a:rPr lang="el-GR" sz="1400" b="1" i="1" dirty="0" smtClean="0"/>
              <a:t>)</a:t>
            </a:r>
            <a:r>
              <a:rPr lang="el-GR" sz="1400" i="1" dirty="0" smtClean="0"/>
              <a:t> ονομάζεται η γωνία που σχηματίζει το επίπεδο του </a:t>
            </a:r>
            <a:r>
              <a:rPr lang="el-GR" sz="1400" b="1" i="1" dirty="0" smtClean="0"/>
              <a:t>μ</a:t>
            </a:r>
            <a:r>
              <a:rPr lang="el-GR" sz="1400" i="1" dirty="0" smtClean="0"/>
              <a:t>εσημβρινού που διέρχεται από το σημείο, και ο μεσημβρινός που χαρακτηρίζεται ως αφετηρία (μεσημβρινός </a:t>
            </a:r>
            <a:r>
              <a:rPr lang="el-GR" sz="1400" i="1" dirty="0" err="1" smtClean="0"/>
              <a:t>Greenwich</a:t>
            </a:r>
            <a:r>
              <a:rPr lang="el-GR" sz="1400" i="1" dirty="0" smtClean="0"/>
              <a:t>).  Παίρνει τιμές μεταξύ 0 και 360 μοιρών. </a:t>
            </a:r>
            <a:br>
              <a:rPr lang="el-GR" sz="1400" i="1" dirty="0" smtClean="0"/>
            </a:br>
            <a:endParaRPr lang="el-GR" sz="1400" i="1" dirty="0" smtClean="0"/>
          </a:p>
          <a:p>
            <a:pPr marL="447675" lvl="1" indent="-180975">
              <a:buFont typeface="Wingdings" pitchFamily="2" charset="2"/>
              <a:buChar char="Ø"/>
            </a:pPr>
            <a:r>
              <a:rPr lang="el-GR" sz="1400" i="1" dirty="0" smtClean="0"/>
              <a:t>Το  </a:t>
            </a:r>
            <a:r>
              <a:rPr lang="el-GR" sz="1400" b="1" i="1" dirty="0" smtClean="0"/>
              <a:t>Γεωγραφικός μήκος λ είναι η γωνιακή απόσταση </a:t>
            </a:r>
            <a:br>
              <a:rPr lang="el-GR" sz="1400" b="1" i="1" dirty="0" smtClean="0"/>
            </a:br>
            <a:r>
              <a:rPr lang="el-GR" sz="1400" b="1" i="1" dirty="0" smtClean="0"/>
              <a:t> μεταξύ του πρώτου μεσημβρινού και του μεσημβρινού </a:t>
            </a:r>
            <a:br>
              <a:rPr lang="el-GR" sz="1400" b="1" i="1" dirty="0" smtClean="0"/>
            </a:br>
            <a:r>
              <a:rPr lang="el-GR" sz="1400" b="1" i="1" dirty="0" smtClean="0"/>
              <a:t>που περνά από σημείο και το πλάτος  φ  είναι η </a:t>
            </a:r>
            <a:br>
              <a:rPr lang="el-GR" sz="1400" b="1" i="1" dirty="0" smtClean="0"/>
            </a:br>
            <a:r>
              <a:rPr lang="el-GR" sz="1400" b="1" i="1" dirty="0" smtClean="0"/>
              <a:t>γωνιακή απόσταση μεταξύ του Ισημερινού  και του </a:t>
            </a:r>
            <a:br>
              <a:rPr lang="el-GR" sz="1400" b="1" i="1" dirty="0" smtClean="0"/>
            </a:br>
            <a:r>
              <a:rPr lang="el-GR" sz="1400" b="1" i="1" dirty="0" smtClean="0"/>
              <a:t>παράλληλου που περνά από σημείο</a:t>
            </a:r>
            <a:br>
              <a:rPr lang="el-GR" sz="1400" b="1" i="1" dirty="0" smtClean="0"/>
            </a:br>
            <a:r>
              <a:rPr lang="el-GR" sz="1400" b="1" i="1" dirty="0" smtClean="0"/>
              <a:t> </a:t>
            </a:r>
            <a:endParaRPr lang="el-GR" sz="1400" i="1" dirty="0" smtClean="0"/>
          </a:p>
          <a:p>
            <a:pPr marL="447675" lvl="1" indent="-180975">
              <a:buFont typeface="Wingdings" pitchFamily="2" charset="2"/>
              <a:buChar char="Ø"/>
            </a:pPr>
            <a:r>
              <a:rPr lang="el-GR" sz="1400" i="1" dirty="0" smtClean="0"/>
              <a:t>Το Γεωμετρικό υψόμετρο  με αφετηρία την επιφάνεια </a:t>
            </a:r>
            <a:br>
              <a:rPr lang="el-GR" sz="1400" i="1" dirty="0" smtClean="0"/>
            </a:br>
            <a:r>
              <a:rPr lang="el-GR" sz="1400" i="1" dirty="0" smtClean="0"/>
              <a:t>του ελλειψοειδούς. Είναι αυτό που δίνει το </a:t>
            </a:r>
            <a:r>
              <a:rPr lang="en-US" sz="1400" i="1" dirty="0" smtClean="0"/>
              <a:t>GPS</a:t>
            </a:r>
            <a:r>
              <a:rPr lang="el-GR" sz="1400" i="1" dirty="0" smtClean="0"/>
              <a:t>. </a:t>
            </a:r>
          </a:p>
          <a:p>
            <a:pPr marL="447675" lvl="1" indent="-180975">
              <a:buNone/>
            </a:pPr>
            <a:r>
              <a:rPr lang="el-GR" sz="1400" i="1" dirty="0" smtClean="0"/>
              <a:t/>
            </a:r>
            <a:br>
              <a:rPr lang="el-GR" sz="1400" i="1" dirty="0" smtClean="0"/>
            </a:br>
            <a:endParaRPr lang="el-GR" sz="1400" i="1" dirty="0" smtClean="0"/>
          </a:p>
          <a:p>
            <a:pPr marL="180975" lvl="1" indent="-180975">
              <a:buFont typeface="Wingdings" pitchFamily="2" charset="2"/>
              <a:buChar char="Ø"/>
              <a:tabLst>
                <a:tab pos="180975" algn="l"/>
              </a:tabLst>
            </a:pPr>
            <a:r>
              <a:rPr lang="el-GR" sz="1600" dirty="0" smtClean="0"/>
              <a:t>Οι </a:t>
            </a:r>
            <a:r>
              <a:rPr lang="el-GR" sz="1600" b="1" dirty="0" smtClean="0"/>
              <a:t>Προβολικές Συντεταγμένες </a:t>
            </a:r>
            <a:r>
              <a:rPr lang="en-US" sz="1600" b="1" dirty="0" smtClean="0"/>
              <a:t> </a:t>
            </a:r>
            <a:r>
              <a:rPr lang="el-GR" sz="1600" dirty="0" smtClean="0"/>
              <a:t>είναι δισδιάστατο  σύστημα  συντεταγμένων και περιλαμβάνει την   </a:t>
            </a:r>
            <a:r>
              <a:rPr lang="el-GR" sz="1600" dirty="0" err="1" smtClean="0"/>
              <a:t>τετμημένη</a:t>
            </a:r>
            <a:r>
              <a:rPr lang="el-GR" sz="1600" dirty="0" smtClean="0"/>
              <a:t>(χ) και τη τεταγμένη(y). </a:t>
            </a:r>
          </a:p>
          <a:p>
            <a:pPr>
              <a:buNone/>
              <a:tabLst>
                <a:tab pos="361950" algn="l"/>
              </a:tabLst>
            </a:pPr>
            <a:r>
              <a:rPr lang="el-GR" sz="1400" dirty="0" smtClean="0"/>
              <a:t> </a:t>
            </a:r>
          </a:p>
          <a:p>
            <a:pPr>
              <a:buNone/>
            </a:pPr>
            <a:endParaRPr lang="el-GR" sz="1200" dirty="0" smtClean="0"/>
          </a:p>
        </p:txBody>
      </p:sp>
      <p:sp>
        <p:nvSpPr>
          <p:cNvPr id="4" name="3 - Θέση ημερομηνίας"/>
          <p:cNvSpPr>
            <a:spLocks noGrp="1"/>
          </p:cNvSpPr>
          <p:nvPr>
            <p:ph type="dt" sz="half" idx="10"/>
          </p:nvPr>
        </p:nvSpPr>
        <p:spPr/>
        <p:txBody>
          <a:bodyPr/>
          <a:lstStyle/>
          <a:p>
            <a:fld id="{094C9FE5-F8C5-4B28-AF00-E9756A7FBC2C}" type="datetime10">
              <a:rPr lang="el-GR" smtClean="0"/>
              <a:pPr/>
              <a:t>01:53</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pic>
        <p:nvPicPr>
          <p:cNvPr id="8" name="7 - Εικόνα" descr="γεωγρ_συντεταγμένες.bmp"/>
          <p:cNvPicPr>
            <a:picLocks noChangeAspect="1"/>
          </p:cNvPicPr>
          <p:nvPr/>
        </p:nvPicPr>
        <p:blipFill>
          <a:blip r:embed="rId3" cstate="print"/>
          <a:stretch>
            <a:fillRect/>
          </a:stretch>
        </p:blipFill>
        <p:spPr>
          <a:xfrm>
            <a:off x="5292080" y="2780928"/>
            <a:ext cx="3209925" cy="2295524"/>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3220</TotalTime>
  <Words>322</Words>
  <Application>Microsoft Office PowerPoint</Application>
  <PresentationFormat>Προβολή στην οθόνη (4:3)</PresentationFormat>
  <Paragraphs>121</Paragraphs>
  <Slides>9</Slides>
  <Notes>9</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Θέμα του Office</vt:lpstr>
      <vt:lpstr>Εισαγωγή Στα Γεωγραφικά Συστήματα πληροφοριών(ΓΣΠ-GIS)</vt:lpstr>
      <vt:lpstr> Βασικές Λειτουργίες ΓΣΠ </vt:lpstr>
      <vt:lpstr> Κατηγορίες GIS </vt:lpstr>
      <vt:lpstr> Γεωαντικείμενα </vt:lpstr>
      <vt:lpstr> Παράδειγμα Γεωαντικειμένου </vt:lpstr>
      <vt:lpstr>Κατηγορίες Γεωγραφικών Δεδομένων</vt:lpstr>
      <vt:lpstr>H γεωμετρία των Γεωαντικειμένων </vt:lpstr>
      <vt:lpstr>Γεωκεντρικές Συντεταγμένες</vt:lpstr>
      <vt:lpstr>Γεωγραφικές  συντεταγμένες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Γεωγραφικά Συστήματα πληροφοριών(ΓΣΠ-GIS)</dc:title>
  <cp:lastModifiedBy>xatzakis ilias</cp:lastModifiedBy>
  <cp:revision>37</cp:revision>
  <dcterms:modified xsi:type="dcterms:W3CDTF">2014-05-29T22:54:05Z</dcterms:modified>
</cp:coreProperties>
</file>