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8" r:id="rId3"/>
    <p:sldId id="273" r:id="rId4"/>
    <p:sldId id="285" r:id="rId5"/>
    <p:sldId id="286"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5" d="100"/>
          <a:sy n="75" d="100"/>
        </p:scale>
        <p:origin x="-1140" y="14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p:scale>
          <a:sx n="154" d="100"/>
          <a:sy n="154" d="100"/>
        </p:scale>
        <p:origin x="-624" y="415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29E1BC-E057-424D-AC41-4868342DAD0F}" type="datetimeFigureOut">
              <a:rPr lang="el-GR" smtClean="0"/>
              <a:pPr/>
              <a:t>14/5/2015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4AF55D-B6FC-4BFC-979F-D922CA412C5F}" type="slidenum">
              <a:rPr lang="el-GR" smtClean="0"/>
              <a:pPr/>
              <a:t>‹#›</a:t>
            </a:fld>
            <a:endParaRPr lang="el-GR"/>
          </a:p>
        </p:txBody>
      </p:sp>
    </p:spTree>
    <p:extLst>
      <p:ext uri="{BB962C8B-B14F-4D97-AF65-F5344CB8AC3E}">
        <p14:creationId xmlns:p14="http://schemas.microsoft.com/office/powerpoint/2010/main" xmlns="" val="3282900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aetos.it.teithe.gr/~amarg/Databases/Chapter10.pdf"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n-US" dirty="0" smtClean="0">
                <a:hlinkClick r:id="rId3"/>
              </a:rPr>
              <a:t>http://aetos.it.teithe.gr/~amarg/Databases/Chapter10.pdf</a:t>
            </a:r>
            <a:r>
              <a:rPr lang="el-GR" dirty="0" smtClean="0"/>
              <a:t> </a:t>
            </a:r>
          </a:p>
          <a:p>
            <a:r>
              <a:rPr lang="el-GR" dirty="0" smtClean="0"/>
              <a:t>Αθανάσιος  </a:t>
            </a:r>
            <a:r>
              <a:rPr lang="el-GR" dirty="0" err="1" smtClean="0"/>
              <a:t>Μάργαρης</a:t>
            </a:r>
            <a:r>
              <a:rPr lang="el-GR" smtClean="0"/>
              <a:t> (</a:t>
            </a:r>
            <a:r>
              <a:rPr lang="en-US" dirty="0" smtClean="0"/>
              <a:t>amarg@uom.gr) </a:t>
            </a:r>
          </a:p>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1</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u="sng" dirty="0" smtClean="0"/>
              <a:t>ΔΗΜΙΟΥΡΓΙΑ</a:t>
            </a:r>
            <a:r>
              <a:rPr lang="el-GR" dirty="0" smtClean="0"/>
              <a:t>  </a:t>
            </a:r>
          </a:p>
          <a:p>
            <a:r>
              <a:rPr lang="el-GR" dirty="0" smtClean="0"/>
              <a:t>Για τη δημιουργία φόρμας</a:t>
            </a:r>
          </a:p>
          <a:p>
            <a:r>
              <a:rPr lang="el-GR" dirty="0" smtClean="0"/>
              <a:t>α)Ανοίγουμε το αντικείμενο για να βλέπουμε τα δεδομένα (όχι σε σχεδίαση)</a:t>
            </a:r>
          </a:p>
          <a:p>
            <a:r>
              <a:rPr lang="el-GR" dirty="0" smtClean="0"/>
              <a:t>β) επιλέγουμε από το κεντρικό μενού Δημιουργία Φόρμας</a:t>
            </a:r>
          </a:p>
          <a:p>
            <a:r>
              <a:rPr lang="el-GR" dirty="0" smtClean="0"/>
              <a:t>γ) Η μορφή  προβολής(φύλο δεδομένων, απλή φόρμα συνεχής φόρμα </a:t>
            </a:r>
            <a:r>
              <a:rPr lang="el-GR" dirty="0" err="1" smtClean="0"/>
              <a:t>κ.λ.π</a:t>
            </a:r>
            <a:r>
              <a:rPr lang="el-GR" dirty="0" smtClean="0"/>
              <a:t>) ορίζεται από τις ιδιότητες της φόρμας μορφή\προεπιλεγμένη προβολή. Η προβολή φύλου δεδομένων δεν εμφανίζει  την εισαγωγή κουμπιών.</a:t>
            </a:r>
          </a:p>
          <a:p>
            <a:r>
              <a:rPr lang="el-GR" dirty="0" smtClean="0"/>
              <a:t>δ) Η απενεργοποίηση της εισαγωγής, διαγραφής  εγγραφών </a:t>
            </a:r>
            <a:r>
              <a:rPr lang="el-GR" dirty="0" err="1" smtClean="0"/>
              <a:t>κ.λ.π</a:t>
            </a:r>
            <a:r>
              <a:rPr lang="el-GR" dirty="0" smtClean="0"/>
              <a:t>. γίνεται από τις</a:t>
            </a:r>
          </a:p>
          <a:p>
            <a:r>
              <a:rPr lang="el-GR" dirty="0" smtClean="0"/>
              <a:t>ιδιότητες δεδομένων της φόρμας.</a:t>
            </a:r>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4</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για την εισαγωγή κουμπιού εργαλείου είμαστε στη σχεδίαση και από το κεντρικό μενού  από την επιλογή σχεδίαση πατάμε το εργαλείο κουμπί και το τραβάμε  στην θέση που θέλουμε μέσα στη φόρμα. Στην συνέχεια μπορούμε  να επιλέξουμε την κατηγορία,  την ενέργεια που θα κάνει </a:t>
            </a:r>
            <a:r>
              <a:rPr lang="el-GR" dirty="0" err="1" smtClean="0"/>
              <a:t>κ.λ.π</a:t>
            </a:r>
            <a:r>
              <a:rPr lang="el-GR" dirty="0" smtClean="0"/>
              <a:t>.  Μετά από την δημιουργία του κουμπιού από την ιδιότητα συμβάν\με το κλικ επιλέγουμε την μακροεντολή που θα εκτελείται με το πάτημα του κομβίου. Αν θέλουμε να αλλάξουμε την εικόνα ή την λεζάντα του  </a:t>
            </a:r>
            <a:r>
              <a:rPr lang="el-GR" dirty="0" err="1" smtClean="0"/>
              <a:t>του</a:t>
            </a:r>
            <a:r>
              <a:rPr lang="el-GR" dirty="0" smtClean="0"/>
              <a:t> κομβίου επιλέγουμε από τη μορφή\εικόνα και τις διαθέσιμες εικόνες την κατάλληλη εικόνα και από την λεζάντα και τακτοποίηση λεζάντας επιλέγουμε αν θέλουμε το κείμενο  που θα εμφανίζεται μαζί με το κουμπί.</a:t>
            </a:r>
            <a:endParaRPr lang="el-GR" dirty="0"/>
          </a:p>
        </p:txBody>
      </p:sp>
      <p:sp>
        <p:nvSpPr>
          <p:cNvPr id="4" name="3 - Θέση αριθμού διαφάνειας"/>
          <p:cNvSpPr>
            <a:spLocks noGrp="1"/>
          </p:cNvSpPr>
          <p:nvPr>
            <p:ph type="sldNum" sz="quarter" idx="10"/>
          </p:nvPr>
        </p:nvSpPr>
        <p:spPr/>
        <p:txBody>
          <a:bodyPr/>
          <a:lstStyle/>
          <a:p>
            <a:fld id="{114AF55D-B6FC-4BFC-979F-D922CA412C5F}" type="slidenum">
              <a:rPr lang="el-GR" smtClean="0"/>
              <a:pPr/>
              <a:t>5</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57084071-FCAB-4226-90BD-A6C5E867B039}" type="datetime10">
              <a:rPr lang="el-GR" smtClean="0"/>
              <a:pPr/>
              <a:t>20:14</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9A561B00-5F1A-4661-A571-7AE07DE82070}" type="datetime10">
              <a:rPr lang="el-GR" smtClean="0"/>
              <a:pPr/>
              <a:t>20:14</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FCEB24AC-A2BA-423A-8F10-513CBD53E18B}" type="datetime10">
              <a:rPr lang="el-GR" smtClean="0"/>
              <a:pPr/>
              <a:t>20:14</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094C9FE5-F8C5-4B28-AF00-E9756A7FBC2C}" type="datetime10">
              <a:rPr lang="el-GR" smtClean="0"/>
              <a:pPr/>
              <a:t>20:14</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4EB85AEA-7F00-42E2-858A-9EE44B8610C9}" type="datetime10">
              <a:rPr lang="el-GR" smtClean="0"/>
              <a:pPr/>
              <a:t>20:14</a:t>
            </a:fld>
            <a:endParaRPr lang="el-GR"/>
          </a:p>
        </p:txBody>
      </p:sp>
      <p:sp>
        <p:nvSpPr>
          <p:cNvPr id="5" name="4 - Θέση υποσέλιδου"/>
          <p:cNvSpPr>
            <a:spLocks noGrp="1"/>
          </p:cNvSpPr>
          <p:nvPr>
            <p:ph type="ftr" sz="quarter" idx="11"/>
          </p:nvPr>
        </p:nvSpPr>
        <p:spPr/>
        <p:txBody>
          <a:bodyPr/>
          <a:lstStyle/>
          <a:p>
            <a:r>
              <a:rPr lang="el-GR" smtClean="0"/>
              <a:t>Χατζάκης Ηλίας</a:t>
            </a:r>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5097E3A5-DEE8-4119-A62F-725EE4C84ED2}" type="datetime10">
              <a:rPr lang="el-GR" smtClean="0"/>
              <a:pPr/>
              <a:t>20:14</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3CEB295A-B586-4A5A-910F-8889D8AD833F}" type="datetime10">
              <a:rPr lang="el-GR" smtClean="0"/>
              <a:pPr/>
              <a:t>20:14</a:t>
            </a:fld>
            <a:endParaRPr lang="el-GR"/>
          </a:p>
        </p:txBody>
      </p:sp>
      <p:sp>
        <p:nvSpPr>
          <p:cNvPr id="8" name="7 - Θέση υποσέλιδου"/>
          <p:cNvSpPr>
            <a:spLocks noGrp="1"/>
          </p:cNvSpPr>
          <p:nvPr>
            <p:ph type="ftr" sz="quarter" idx="11"/>
          </p:nvPr>
        </p:nvSpPr>
        <p:spPr/>
        <p:txBody>
          <a:bodyPr/>
          <a:lstStyle/>
          <a:p>
            <a:r>
              <a:rPr lang="el-GR" smtClean="0"/>
              <a:t>Χατζάκης Ηλίας</a:t>
            </a:r>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C637C12-01AC-4B83-B904-D9D976E353E1}" type="datetime10">
              <a:rPr lang="el-GR" smtClean="0"/>
              <a:pPr/>
              <a:t>20:14</a:t>
            </a:fld>
            <a:endParaRPr lang="el-GR"/>
          </a:p>
        </p:txBody>
      </p:sp>
      <p:sp>
        <p:nvSpPr>
          <p:cNvPr id="4" name="3 - Θέση υποσέλιδου"/>
          <p:cNvSpPr>
            <a:spLocks noGrp="1"/>
          </p:cNvSpPr>
          <p:nvPr>
            <p:ph type="ftr" sz="quarter" idx="11"/>
          </p:nvPr>
        </p:nvSpPr>
        <p:spPr/>
        <p:txBody>
          <a:bodyPr/>
          <a:lstStyle/>
          <a:p>
            <a:r>
              <a:rPr lang="el-GR" smtClean="0"/>
              <a:t>Χατζάκης Ηλίας</a:t>
            </a:r>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17F4A17-0113-43FB-B088-7AAE0AC24AFA}" type="datetime10">
              <a:rPr lang="el-GR" smtClean="0"/>
              <a:pPr/>
              <a:t>20:14</a:t>
            </a:fld>
            <a:endParaRPr lang="el-GR"/>
          </a:p>
        </p:txBody>
      </p:sp>
      <p:sp>
        <p:nvSpPr>
          <p:cNvPr id="3" name="2 - Θέση υποσέλιδου"/>
          <p:cNvSpPr>
            <a:spLocks noGrp="1"/>
          </p:cNvSpPr>
          <p:nvPr>
            <p:ph type="ftr" sz="quarter" idx="11"/>
          </p:nvPr>
        </p:nvSpPr>
        <p:spPr/>
        <p:txBody>
          <a:bodyPr/>
          <a:lstStyle/>
          <a:p>
            <a:r>
              <a:rPr lang="el-GR" smtClean="0"/>
              <a:t>Χατζάκης Ηλίας</a:t>
            </a:r>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60DC82C9-6CCF-43CE-B561-D6B70005FFC4}" type="datetime10">
              <a:rPr lang="el-GR" smtClean="0"/>
              <a:pPr/>
              <a:t>20:14</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CA037B41-C0B4-40B8-BB1D-79DC56251763}" type="datetime10">
              <a:rPr lang="el-GR" smtClean="0"/>
              <a:pPr/>
              <a:t>20:14</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FF00">
            <a:alpha val="12000"/>
          </a:srgbClr>
        </a:solid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76AA64-F935-4CE1-B5DD-CD31FCF43371}" type="datetime10">
              <a:rPr lang="el-GR" smtClean="0"/>
              <a:pPr/>
              <a:t>20:14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t>Χατζάκης Ηλίας</a:t>
            </a:r>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1008112"/>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err="1" smtClean="0"/>
              <a:t>φορμες</a:t>
            </a:r>
            <a:endParaRPr lang="el-GR" sz="3600" dirty="0"/>
          </a:p>
        </p:txBody>
      </p:sp>
      <p:sp>
        <p:nvSpPr>
          <p:cNvPr id="3" name="2 - Υπότιτλος"/>
          <p:cNvSpPr>
            <a:spLocks noGrp="1"/>
          </p:cNvSpPr>
          <p:nvPr>
            <p:ph type="subTitle" idx="1"/>
          </p:nvPr>
        </p:nvSpPr>
        <p:spPr>
          <a:xfrm>
            <a:off x="611560" y="1556792"/>
            <a:ext cx="8064896" cy="4680520"/>
          </a:xfrm>
        </p:spPr>
        <p:style>
          <a:lnRef idx="1">
            <a:schemeClr val="accent3"/>
          </a:lnRef>
          <a:fillRef idx="2">
            <a:schemeClr val="accent3"/>
          </a:fillRef>
          <a:effectRef idx="1">
            <a:schemeClr val="accent3"/>
          </a:effectRef>
          <a:fontRef idx="minor">
            <a:schemeClr val="dk1"/>
          </a:fontRef>
        </p:style>
        <p:txBody>
          <a:bodyPr>
            <a:normAutofit fontScale="77500" lnSpcReduction="20000"/>
          </a:bodyPr>
          <a:lstStyle/>
          <a:p>
            <a:pPr algn="l">
              <a:buClr>
                <a:srgbClr val="FF0000"/>
              </a:buClr>
              <a:buFont typeface="Wingdings" pitchFamily="2" charset="2"/>
              <a:buChar char="Ø"/>
            </a:pPr>
            <a:endParaRPr lang="en-US" sz="2400" dirty="0" smtClean="0"/>
          </a:p>
          <a:p>
            <a:pPr algn="l">
              <a:buClr>
                <a:srgbClr val="FF0000"/>
              </a:buClr>
            </a:pPr>
            <a:r>
              <a:rPr lang="el-GR" sz="2400" dirty="0" smtClean="0"/>
              <a:t>Φόρμες χρησιμοποιούνται για να δημιουργήσουμε ένα φιλικό περιβάλλον για την διαχείριση των δεδομένων της βάσης. Επίσης δίνεται η δυνατότητα  δημιουργίας μενού μέσω των οποίων </a:t>
            </a:r>
            <a:r>
              <a:rPr lang="el-GR" sz="2400" dirty="0" err="1" smtClean="0"/>
              <a:t>αθορίζουμε</a:t>
            </a:r>
            <a:r>
              <a:rPr lang="el-GR" sz="2400" dirty="0" smtClean="0"/>
              <a:t> την ροή των λειτουργιών της  εφαρμογής. </a:t>
            </a:r>
          </a:p>
          <a:p>
            <a:pPr algn="l">
              <a:buClr>
                <a:srgbClr val="FF0000"/>
              </a:buClr>
            </a:pPr>
            <a:r>
              <a:rPr lang="el-GR" sz="2400" dirty="0" smtClean="0"/>
              <a:t>Η φόρμα αποτελείται από 3 ενότητες</a:t>
            </a:r>
            <a:r>
              <a:rPr lang="en-US" sz="2400" dirty="0" smtClean="0"/>
              <a:t>:</a:t>
            </a:r>
            <a:endParaRPr lang="el-GR" sz="2400" dirty="0" smtClean="0"/>
          </a:p>
          <a:p>
            <a:pPr lvl="1" algn="l">
              <a:buClr>
                <a:srgbClr val="FF0000"/>
              </a:buClr>
              <a:buFont typeface="Wingdings" pitchFamily="2" charset="2"/>
              <a:buChar char="Ø"/>
            </a:pPr>
            <a:r>
              <a:rPr lang="el-GR" sz="2000" dirty="0" smtClean="0"/>
              <a:t>Την ενότητα </a:t>
            </a:r>
            <a:r>
              <a:rPr lang="el-GR" sz="2000" b="1" dirty="0" smtClean="0"/>
              <a:t>Κεφαλίδα φόρμας(</a:t>
            </a:r>
            <a:r>
              <a:rPr lang="en-US" sz="2000" b="1" dirty="0" smtClean="0"/>
              <a:t>header)</a:t>
            </a:r>
            <a:r>
              <a:rPr lang="el-GR" sz="2000" b="1" dirty="0" smtClean="0"/>
              <a:t> </a:t>
            </a:r>
            <a:r>
              <a:rPr lang="el-GR" sz="2000" dirty="0" smtClean="0"/>
              <a:t>στην οποία μπορούμε να τοποθετήσουμε κάποιο τίτλο για την φόρμα.</a:t>
            </a:r>
          </a:p>
          <a:p>
            <a:pPr lvl="1" algn="l">
              <a:buClr>
                <a:srgbClr val="FF0000"/>
              </a:buClr>
              <a:buFont typeface="Wingdings" pitchFamily="2" charset="2"/>
              <a:buChar char="Ø"/>
            </a:pPr>
            <a:r>
              <a:rPr lang="el-GR" sz="2000" dirty="0" smtClean="0"/>
              <a:t>Την ενότητα </a:t>
            </a:r>
            <a:r>
              <a:rPr lang="el-GR" sz="2000" b="1" dirty="0" smtClean="0"/>
              <a:t>Λεπτομέρειες(</a:t>
            </a:r>
            <a:r>
              <a:rPr lang="en-US" sz="2000" b="1" dirty="0" smtClean="0"/>
              <a:t>detail section) </a:t>
            </a:r>
            <a:r>
              <a:rPr lang="el-GR" sz="2000" b="1" dirty="0" smtClean="0"/>
              <a:t> </a:t>
            </a:r>
            <a:r>
              <a:rPr lang="el-GR" sz="2000" dirty="0" smtClean="0"/>
              <a:t>όπου εμφανίζονται τα πεδία των </a:t>
            </a:r>
            <a:r>
              <a:rPr lang="el-GR" sz="2000" dirty="0" err="1" smtClean="0"/>
              <a:t>πίνακων</a:t>
            </a:r>
            <a:r>
              <a:rPr lang="el-GR" sz="2000" dirty="0" smtClean="0"/>
              <a:t> και ερωτημάτων.</a:t>
            </a:r>
          </a:p>
          <a:p>
            <a:pPr marL="628650" lvl="1" indent="-171450" algn="l">
              <a:buClr>
                <a:srgbClr val="FF0000"/>
              </a:buClr>
              <a:buFont typeface="Wingdings" pitchFamily="2" charset="2"/>
              <a:buChar char="Ø"/>
            </a:pPr>
            <a:r>
              <a:rPr lang="el-GR" sz="2100" dirty="0" smtClean="0"/>
              <a:t>Την ενότητα </a:t>
            </a:r>
            <a:r>
              <a:rPr lang="en-US" sz="2100" dirty="0" smtClean="0"/>
              <a:t> </a:t>
            </a:r>
            <a:r>
              <a:rPr lang="el-GR" sz="2100" b="1" dirty="0" smtClean="0"/>
              <a:t>Υποσέλιδο φόρμας(</a:t>
            </a:r>
            <a:r>
              <a:rPr lang="en-US" sz="2100" b="1" dirty="0" smtClean="0"/>
              <a:t>footer)</a:t>
            </a:r>
            <a:r>
              <a:rPr lang="el-GR" sz="2100" b="1" dirty="0" smtClean="0"/>
              <a:t> </a:t>
            </a:r>
            <a:r>
              <a:rPr lang="en-US" sz="2100" b="1" dirty="0" smtClean="0"/>
              <a:t> </a:t>
            </a:r>
            <a:r>
              <a:rPr lang="el-GR" sz="2100" dirty="0" smtClean="0"/>
              <a:t>στην οποία μπορούμε να τοποθετήσουμε διάφορα κουμπιά. </a:t>
            </a:r>
          </a:p>
          <a:p>
            <a:pPr algn="l">
              <a:buClr>
                <a:srgbClr val="FF0000"/>
              </a:buClr>
            </a:pPr>
            <a:r>
              <a:rPr lang="el-GR" sz="2500" dirty="0" smtClean="0"/>
              <a:t>Επί πλέον υπάρχουν η </a:t>
            </a:r>
            <a:r>
              <a:rPr lang="el-GR" sz="2500" b="1" dirty="0" smtClean="0"/>
              <a:t>κεφαλίδα και το υποσέλιδο σελίδας </a:t>
            </a:r>
            <a:r>
              <a:rPr lang="el-GR" sz="2500" dirty="0" smtClean="0"/>
              <a:t>οι οποίες εμφανίζονται μόνο στις εκτυπωμένες φόρμες άρα και στην προεπισκόπηση εκτύπωσης.</a:t>
            </a:r>
            <a:r>
              <a:rPr lang="en-US" sz="2500" b="1" dirty="0" smtClean="0"/>
              <a:t> </a:t>
            </a:r>
            <a:r>
              <a:rPr lang="el-GR" sz="2500" b="1" dirty="0" smtClean="0"/>
              <a:t> </a:t>
            </a:r>
            <a:r>
              <a:rPr lang="el-GR" sz="2500" dirty="0" smtClean="0"/>
              <a:t>Η κεφαλίδα  της σελίδας μπορεί να περιέχει κάποιο τίτλο και της κεφαλίδες  των στηλών της εκτύπωσης ενώ το υποσέλιδο σελίδας μπορεί να περιέχει την ημερομηνία και αρίθμηση σελίδων. </a:t>
            </a:r>
            <a:endParaRPr lang="en-US"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20:14</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1</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648071"/>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Κατηγορίες Φόρμας</a:t>
            </a:r>
            <a:endParaRPr lang="el-GR" sz="3600" dirty="0"/>
          </a:p>
        </p:txBody>
      </p:sp>
      <p:sp>
        <p:nvSpPr>
          <p:cNvPr id="3" name="2 - Υπότιτλος"/>
          <p:cNvSpPr>
            <a:spLocks noGrp="1"/>
          </p:cNvSpPr>
          <p:nvPr>
            <p:ph type="subTitle" idx="1"/>
          </p:nvPr>
        </p:nvSpPr>
        <p:spPr>
          <a:xfrm>
            <a:off x="611560" y="1285860"/>
            <a:ext cx="8064896" cy="5023460"/>
          </a:xfrm>
        </p:spPr>
        <p:style>
          <a:lnRef idx="1">
            <a:schemeClr val="accent3"/>
          </a:lnRef>
          <a:fillRef idx="2">
            <a:schemeClr val="accent3"/>
          </a:fillRef>
          <a:effectRef idx="1">
            <a:schemeClr val="accent3"/>
          </a:effectRef>
          <a:fontRef idx="minor">
            <a:schemeClr val="dk1"/>
          </a:fontRef>
        </p:style>
        <p:txBody>
          <a:bodyPr>
            <a:normAutofit/>
          </a:bodyPr>
          <a:lstStyle/>
          <a:p>
            <a:pPr algn="l"/>
            <a:r>
              <a:rPr lang="el-GR" sz="2000" dirty="0" smtClean="0"/>
              <a:t>Κατηγορίες ως προς τον τρόπο προβολής δεδομένων </a:t>
            </a:r>
            <a:r>
              <a:rPr lang="en-US" sz="2000" dirty="0" smtClean="0"/>
              <a:t>:</a:t>
            </a:r>
          </a:p>
          <a:p>
            <a:pPr marL="266700" lvl="1" indent="171450" algn="l">
              <a:buFont typeface="Wingdings" pitchFamily="2" charset="2"/>
              <a:buChar char="Ø"/>
              <a:tabLst>
                <a:tab pos="85725" algn="l"/>
              </a:tabLst>
            </a:pPr>
            <a:r>
              <a:rPr lang="el-GR" sz="1600" b="1" dirty="0" smtClean="0"/>
              <a:t>Μονή φόρμα(</a:t>
            </a:r>
            <a:r>
              <a:rPr lang="en-US" sz="1600" b="1" dirty="0" smtClean="0"/>
              <a:t>single</a:t>
            </a:r>
            <a:r>
              <a:rPr lang="el-GR" sz="1600" b="1" dirty="0" smtClean="0"/>
              <a:t> </a:t>
            </a:r>
            <a:r>
              <a:rPr lang="en-US" sz="1600" b="1" dirty="0" smtClean="0"/>
              <a:t> form) </a:t>
            </a:r>
            <a:r>
              <a:rPr lang="el-GR" sz="1600" dirty="0" smtClean="0"/>
              <a:t>εμφανίζει τα δεδομένα μίας εγγραφής και είναι η πιο συνηθισμένη φόρμα προβολής.</a:t>
            </a:r>
          </a:p>
          <a:p>
            <a:pPr marL="266700" lvl="1" indent="171450" algn="l">
              <a:buFont typeface="Wingdings" pitchFamily="2" charset="2"/>
              <a:buChar char="Ø"/>
              <a:tabLst>
                <a:tab pos="85725" algn="l"/>
              </a:tabLst>
            </a:pPr>
            <a:r>
              <a:rPr lang="el-GR" sz="1600" b="1" dirty="0" smtClean="0"/>
              <a:t>Φύλλο δεδομένων</a:t>
            </a:r>
            <a:r>
              <a:rPr lang="en-US" sz="1600" b="1" dirty="0" smtClean="0"/>
              <a:t> (data sheet) </a:t>
            </a:r>
            <a:r>
              <a:rPr lang="el-GR" sz="1600" dirty="0" smtClean="0"/>
              <a:t>εμφανίζει </a:t>
            </a:r>
            <a:r>
              <a:rPr lang="el-GR" sz="1600" dirty="0" smtClean="0"/>
              <a:t>τα δεδομένα </a:t>
            </a:r>
            <a:r>
              <a:rPr lang="en-US" sz="1600" dirty="0" smtClean="0"/>
              <a:t> </a:t>
            </a:r>
            <a:r>
              <a:rPr lang="el-GR" sz="1600" dirty="0" smtClean="0"/>
              <a:t>σε πίνακα φύλλου Δεδομένων. </a:t>
            </a:r>
          </a:p>
          <a:p>
            <a:pPr marL="266700" lvl="1" indent="171450" algn="l">
              <a:buFont typeface="Wingdings" pitchFamily="2" charset="2"/>
              <a:buChar char="Ø"/>
              <a:tabLst>
                <a:tab pos="85725" algn="l"/>
              </a:tabLst>
            </a:pPr>
            <a:r>
              <a:rPr lang="el-GR" sz="1600" b="1" dirty="0" smtClean="0"/>
              <a:t>Συνεχόμενες φόρμες(</a:t>
            </a:r>
            <a:r>
              <a:rPr lang="en-US" sz="1600" b="1" dirty="0" smtClean="0"/>
              <a:t>continuous forms)</a:t>
            </a:r>
            <a:r>
              <a:rPr lang="el-GR" sz="1600" b="1" dirty="0" smtClean="0"/>
              <a:t> </a:t>
            </a:r>
            <a:r>
              <a:rPr lang="el-GR" sz="1600" dirty="0" smtClean="0"/>
              <a:t>εμφανίζει </a:t>
            </a:r>
            <a:r>
              <a:rPr lang="el-GR" sz="1600" dirty="0" smtClean="0"/>
              <a:t>περισσότερες  εγγραφές κάθε φορά. </a:t>
            </a:r>
          </a:p>
          <a:p>
            <a:pPr marL="266700" lvl="1" indent="171450" algn="l">
              <a:buFont typeface="Wingdings" pitchFamily="2" charset="2"/>
              <a:buChar char="Ø"/>
              <a:tabLst>
                <a:tab pos="85725" algn="l"/>
              </a:tabLst>
            </a:pPr>
            <a:endParaRPr lang="el-GR" sz="1600" dirty="0" smtClean="0"/>
          </a:p>
          <a:p>
            <a:pPr algn="l"/>
            <a:r>
              <a:rPr lang="el-GR" sz="2000" dirty="0" smtClean="0"/>
              <a:t>Κατηγορίες ως προς τον τρόπο </a:t>
            </a:r>
            <a:r>
              <a:rPr lang="el-GR" sz="2000" dirty="0" smtClean="0"/>
              <a:t>χρήσης </a:t>
            </a:r>
            <a:r>
              <a:rPr lang="en-US" sz="2000" dirty="0" smtClean="0"/>
              <a:t>:</a:t>
            </a:r>
            <a:endParaRPr lang="en-US" sz="2000" dirty="0" smtClean="0"/>
          </a:p>
          <a:p>
            <a:pPr marL="266700" lvl="1" indent="171450" algn="l">
              <a:buFont typeface="Wingdings" pitchFamily="2" charset="2"/>
              <a:buChar char="Ø"/>
              <a:tabLst>
                <a:tab pos="85725" algn="l"/>
              </a:tabLst>
            </a:pPr>
            <a:r>
              <a:rPr lang="el-GR" sz="1600" b="1" dirty="0" smtClean="0"/>
              <a:t>Φόρμες εισαγωγής νέων εγγραφών</a:t>
            </a:r>
            <a:r>
              <a:rPr lang="el-GR" sz="1600" dirty="0" smtClean="0"/>
              <a:t>.</a:t>
            </a:r>
            <a:endParaRPr lang="el-GR" sz="1600" dirty="0" smtClean="0"/>
          </a:p>
          <a:p>
            <a:pPr marL="266700" lvl="1" indent="171450" algn="l">
              <a:buFont typeface="Wingdings" pitchFamily="2" charset="2"/>
              <a:buChar char="Ø"/>
              <a:tabLst>
                <a:tab pos="85725" algn="l"/>
              </a:tabLst>
            </a:pPr>
            <a:r>
              <a:rPr lang="el-GR" sz="1600" b="1" dirty="0" smtClean="0"/>
              <a:t>Φόρμες </a:t>
            </a:r>
            <a:r>
              <a:rPr lang="el-GR" sz="1600" b="1" dirty="0" smtClean="0"/>
              <a:t>αναζήτησης, εμφάνισης και τροποποίησης δεδομένων</a:t>
            </a:r>
            <a:r>
              <a:rPr lang="el-GR" sz="1600" dirty="0" smtClean="0"/>
              <a:t>.</a:t>
            </a:r>
          </a:p>
          <a:p>
            <a:pPr marL="266700" lvl="1" indent="171450" algn="l">
              <a:buFont typeface="Wingdings" pitchFamily="2" charset="2"/>
              <a:buChar char="Ø"/>
              <a:tabLst>
                <a:tab pos="85725" algn="l"/>
              </a:tabLst>
            </a:pPr>
            <a:r>
              <a:rPr lang="el-GR" sz="1600" b="1" dirty="0" smtClean="0"/>
              <a:t>Φόρμες αναζήτησης και εμφάνισης </a:t>
            </a:r>
            <a:r>
              <a:rPr lang="el-GR" sz="1600" b="1" dirty="0" smtClean="0"/>
              <a:t>δεδομένων(μόνο ανάγνωσης</a:t>
            </a:r>
            <a:r>
              <a:rPr lang="en-US" sz="1600" b="1" dirty="0" smtClean="0"/>
              <a:t>)</a:t>
            </a:r>
            <a:r>
              <a:rPr lang="el-GR" sz="1600" dirty="0" smtClean="0"/>
              <a:t>.</a:t>
            </a:r>
            <a:endParaRPr lang="en-US" sz="1600" dirty="0" smtClean="0"/>
          </a:p>
          <a:p>
            <a:pPr marL="266700" lvl="1" indent="171450" algn="l">
              <a:buFont typeface="Wingdings" pitchFamily="2" charset="2"/>
              <a:buChar char="Ø"/>
              <a:tabLst>
                <a:tab pos="85725" algn="l"/>
              </a:tabLst>
            </a:pPr>
            <a:r>
              <a:rPr lang="el-GR" sz="1600" b="1" dirty="0" smtClean="0"/>
              <a:t>Δευτερεύουσες</a:t>
            </a:r>
            <a:r>
              <a:rPr lang="en-US" sz="1600" b="1" dirty="0" smtClean="0"/>
              <a:t>(</a:t>
            </a:r>
            <a:r>
              <a:rPr lang="el-GR" sz="1600" b="1" dirty="0" smtClean="0"/>
              <a:t>θυγατρικές) φόρμες οι οποίες ενσωματώνονται σε κύριες φόρμες και εμφανίζονται εγγραφές που σχετίζονται με την εγγραφή που υπάρχει στην κυρία φόρμα.</a:t>
            </a:r>
          </a:p>
          <a:p>
            <a:pPr marL="266700" lvl="1" indent="171450" algn="l">
              <a:buFont typeface="Wingdings" pitchFamily="2" charset="2"/>
              <a:buChar char="Ø"/>
              <a:tabLst>
                <a:tab pos="85725" algn="l"/>
              </a:tabLst>
            </a:pPr>
            <a:r>
              <a:rPr lang="el-GR" sz="1600" b="1" dirty="0" smtClean="0"/>
              <a:t>Φόρμες </a:t>
            </a:r>
            <a:r>
              <a:rPr lang="el-GR" sz="1600" b="1" dirty="0" smtClean="0"/>
              <a:t>μενού περιλαμβάνουν κουμπιά με το πάτημα των οποίων φορτώνονται άλλες φόρμες. </a:t>
            </a:r>
            <a:endParaRPr lang="el-GR" sz="1600" dirty="0" smtClean="0"/>
          </a:p>
          <a:p>
            <a:pPr marL="266700" lvl="1" indent="171450" algn="l">
              <a:buFont typeface="Wingdings" pitchFamily="2" charset="2"/>
              <a:buChar char="Ø"/>
              <a:tabLst>
                <a:tab pos="85725" algn="l"/>
              </a:tabLst>
            </a:pPr>
            <a:endParaRPr lang="el-GR" sz="1600" dirty="0" smtClean="0"/>
          </a:p>
          <a:p>
            <a:pPr marL="266700" lvl="1" indent="171450" algn="l">
              <a:buFont typeface="Wingdings" pitchFamily="2" charset="2"/>
              <a:buChar char="Ø"/>
              <a:tabLst>
                <a:tab pos="85725" algn="l"/>
              </a:tabLst>
            </a:pPr>
            <a:endParaRPr lang="el-GR" sz="1600" dirty="0" smtClean="0"/>
          </a:p>
          <a:p>
            <a:pPr lvl="1" indent="171450" algn="l">
              <a:buFont typeface="Wingdings" pitchFamily="2" charset="2"/>
              <a:buChar char="Ø"/>
              <a:tabLst>
                <a:tab pos="85725" algn="l"/>
              </a:tabLst>
            </a:pPr>
            <a:endParaRPr lang="el-GR" sz="1600" dirty="0" smtClean="0"/>
          </a:p>
          <a:p>
            <a:pPr algn="l"/>
            <a:endParaRPr lang="el-GR" sz="2000" dirty="0" smtClean="0"/>
          </a:p>
          <a:p>
            <a:pPr algn="l"/>
            <a:endParaRPr lang="en-US" sz="2000"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21:56</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2</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548680"/>
            <a:ext cx="7772400" cy="504056"/>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
            </a:r>
            <a:br>
              <a:rPr lang="el-GR" sz="3600" dirty="0" smtClean="0"/>
            </a:br>
            <a:r>
              <a:rPr lang="el-GR" sz="2400" dirty="0" smtClean="0"/>
              <a:t>δημιουργία φόρμας </a:t>
            </a:r>
            <a:r>
              <a:rPr lang="el-GR" sz="3600" dirty="0" smtClean="0"/>
              <a:t/>
            </a:r>
            <a:br>
              <a:rPr lang="el-GR" sz="3600" dirty="0" smtClean="0"/>
            </a:br>
            <a:endParaRPr lang="el-GR" sz="3600" dirty="0"/>
          </a:p>
        </p:txBody>
      </p:sp>
      <p:sp>
        <p:nvSpPr>
          <p:cNvPr id="3" name="2 - Υπότιτλος"/>
          <p:cNvSpPr>
            <a:spLocks noGrp="1"/>
          </p:cNvSpPr>
          <p:nvPr>
            <p:ph type="subTitle" idx="1"/>
          </p:nvPr>
        </p:nvSpPr>
        <p:spPr>
          <a:xfrm>
            <a:off x="539552" y="1196752"/>
            <a:ext cx="7920880" cy="4680520"/>
          </a:xfrm>
        </p:spPr>
        <p:style>
          <a:lnRef idx="1">
            <a:schemeClr val="accent3"/>
          </a:lnRef>
          <a:fillRef idx="2">
            <a:schemeClr val="accent3"/>
          </a:fillRef>
          <a:effectRef idx="1">
            <a:schemeClr val="accent3"/>
          </a:effectRef>
          <a:fontRef idx="minor">
            <a:schemeClr val="dk1"/>
          </a:fontRef>
        </p:style>
        <p:txBody>
          <a:bodyPr>
            <a:normAutofit/>
          </a:bodyPr>
          <a:lstStyle/>
          <a:p>
            <a:pPr algn="l"/>
            <a:r>
              <a:rPr lang="el-GR" sz="1800" i="1" dirty="0" smtClean="0"/>
              <a:t>Επιλέγουμε </a:t>
            </a:r>
            <a:r>
              <a:rPr lang="el-GR" sz="1800" b="1" i="1" dirty="0" smtClean="0"/>
              <a:t>φόρμα\δημιουργία</a:t>
            </a:r>
            <a:r>
              <a:rPr lang="el-GR" sz="1800" i="1" dirty="0" smtClean="0"/>
              <a:t>  και στο παράθυρο που ανοίγεται επιλέγουμε </a:t>
            </a:r>
            <a:r>
              <a:rPr lang="el-GR" sz="1800" b="1" i="1" dirty="0" smtClean="0"/>
              <a:t>προβολή  σχεδίασης </a:t>
            </a:r>
            <a:r>
              <a:rPr lang="el-GR" sz="1800" i="1" dirty="0" smtClean="0"/>
              <a:t>και από το πτυσσόμενο μενού </a:t>
            </a:r>
            <a:r>
              <a:rPr lang="el-GR" sz="1800" i="1" dirty="0" smtClean="0"/>
              <a:t> τον πίνακα ή το ερώτημα που αφορά η φόρμα. Εμφανίζονται τα εργαλεία αριστερ</a:t>
            </a:r>
            <a:r>
              <a:rPr lang="el-GR" sz="1800" i="1" dirty="0" smtClean="0"/>
              <a:t>ά και τα πεδία του πίνακα που επιλέξαμε αριστερά  τα οποί τραβούμε και αποθέτουμε στην φόρμα</a:t>
            </a:r>
            <a:endParaRPr lang="el-GR" sz="1800" i="1" dirty="0" smtClean="0"/>
          </a:p>
          <a:p>
            <a:pPr algn="l"/>
            <a:r>
              <a:rPr lang="el-GR" sz="1800" i="1" dirty="0" smtClean="0"/>
              <a:t> </a:t>
            </a:r>
            <a:endParaRPr lang="el-GR" sz="1800" i="1"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23:38</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3</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pic>
        <p:nvPicPr>
          <p:cNvPr id="1027" name="Picture 3"/>
          <p:cNvPicPr>
            <a:picLocks noChangeAspect="1" noChangeArrowheads="1"/>
          </p:cNvPicPr>
          <p:nvPr/>
        </p:nvPicPr>
        <p:blipFill>
          <a:blip r:embed="rId3"/>
          <a:srcRect/>
          <a:stretch>
            <a:fillRect/>
          </a:stretch>
        </p:blipFill>
        <p:spPr bwMode="auto">
          <a:xfrm>
            <a:off x="1285852" y="2428868"/>
            <a:ext cx="6143668" cy="329472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648071"/>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Ιδιότητες Φόρμας</a:t>
            </a:r>
            <a:endParaRPr lang="el-GR" sz="3600" dirty="0"/>
          </a:p>
        </p:txBody>
      </p:sp>
      <p:sp>
        <p:nvSpPr>
          <p:cNvPr id="3" name="2 - Υπότιτλος"/>
          <p:cNvSpPr>
            <a:spLocks noGrp="1"/>
          </p:cNvSpPr>
          <p:nvPr>
            <p:ph type="subTitle" idx="1"/>
          </p:nvPr>
        </p:nvSpPr>
        <p:spPr>
          <a:xfrm>
            <a:off x="611560" y="1285860"/>
            <a:ext cx="8064896" cy="5023460"/>
          </a:xfrm>
        </p:spPr>
        <p:style>
          <a:lnRef idx="1">
            <a:schemeClr val="accent3"/>
          </a:lnRef>
          <a:fillRef idx="2">
            <a:schemeClr val="accent3"/>
          </a:fillRef>
          <a:effectRef idx="1">
            <a:schemeClr val="accent3"/>
          </a:effectRef>
          <a:fontRef idx="minor">
            <a:schemeClr val="dk1"/>
          </a:fontRef>
        </p:style>
        <p:txBody>
          <a:bodyPr>
            <a:normAutofit/>
          </a:bodyPr>
          <a:lstStyle/>
          <a:p>
            <a:pPr algn="l"/>
            <a:r>
              <a:rPr lang="el-GR" sz="2000" dirty="0" smtClean="0"/>
              <a:t>Για την εμφάνιση των ιδιοτήτων επιλέγουμε </a:t>
            </a:r>
            <a:r>
              <a:rPr lang="el-GR" sz="2000" b="1" dirty="0" smtClean="0"/>
              <a:t>προβολή\ιδιότητες</a:t>
            </a:r>
            <a:r>
              <a:rPr lang="el-GR" sz="2000" dirty="0" smtClean="0"/>
              <a:t> ή δεξί πλήκτρο ιδιότητες ή δι</a:t>
            </a:r>
            <a:r>
              <a:rPr lang="el-GR" sz="2000" dirty="0" smtClean="0"/>
              <a:t>πλό κλικ πάνω στο αντικείμενο. Οι ιδιότητες αφορούν το αντικείμενο που επιλέγουμε στο πάνω μέρος του παραθύρου που ανοίγεται.  Οι κυριότερες ιδιότητες φόρμας είναι</a:t>
            </a:r>
            <a:r>
              <a:rPr lang="en-US" sz="2000" dirty="0" smtClean="0"/>
              <a:t>:</a:t>
            </a:r>
          </a:p>
          <a:p>
            <a:pPr marL="266700" lvl="1" indent="171450" algn="l">
              <a:buFont typeface="Wingdings" pitchFamily="2" charset="2"/>
              <a:buChar char="Ø"/>
              <a:tabLst>
                <a:tab pos="85725" algn="l"/>
              </a:tabLst>
            </a:pPr>
            <a:r>
              <a:rPr lang="el-GR" sz="1600" b="1" dirty="0" smtClean="0"/>
              <a:t>Προέλευση εγγραφών </a:t>
            </a:r>
            <a:r>
              <a:rPr lang="el-GR" sz="1600" dirty="0" smtClean="0"/>
              <a:t>ο</a:t>
            </a:r>
            <a:r>
              <a:rPr lang="el-GR" sz="1600" dirty="0" smtClean="0"/>
              <a:t>ρίζουμε τον πίνακα ή το ερώτημα από προέρχονται </a:t>
            </a:r>
            <a:r>
              <a:rPr lang="el-GR" sz="1600" dirty="0" err="1" smtClean="0"/>
              <a:t>ταδεδομένα</a:t>
            </a:r>
            <a:r>
              <a:rPr lang="el-GR" sz="1600" dirty="0" smtClean="0"/>
              <a:t>.</a:t>
            </a:r>
            <a:r>
              <a:rPr lang="el-GR" sz="1600" dirty="0" smtClean="0"/>
              <a:t> </a:t>
            </a:r>
          </a:p>
          <a:p>
            <a:pPr marL="266700" lvl="1" indent="171450" algn="l">
              <a:buFont typeface="Wingdings" pitchFamily="2" charset="2"/>
              <a:buChar char="Ø"/>
              <a:tabLst>
                <a:tab pos="85725" algn="l"/>
              </a:tabLst>
            </a:pPr>
            <a:r>
              <a:rPr lang="el-GR" sz="1600" b="1" dirty="0" smtClean="0"/>
              <a:t>Προεπιλεγμένη προβολή</a:t>
            </a:r>
            <a:r>
              <a:rPr lang="en-US" sz="1600" b="1" dirty="0" smtClean="0"/>
              <a:t> </a:t>
            </a:r>
            <a:r>
              <a:rPr lang="el-GR" sz="1600" dirty="0" smtClean="0"/>
              <a:t>ορίζουμε τον τύπο προβολής αν είναι μονή φόρμα ή φύλλο Δεδομένων κ. </a:t>
            </a:r>
            <a:r>
              <a:rPr lang="el-GR" sz="1600" dirty="0" err="1" smtClean="0"/>
              <a:t>λ.π</a:t>
            </a:r>
            <a:r>
              <a:rPr lang="el-GR" sz="1600" dirty="0" smtClean="0"/>
              <a:t>.</a:t>
            </a:r>
          </a:p>
          <a:p>
            <a:pPr marL="266700" lvl="1" indent="171450" algn="l">
              <a:buFont typeface="Wingdings" pitchFamily="2" charset="2"/>
              <a:buChar char="Ø"/>
              <a:tabLst>
                <a:tab pos="85725" algn="l"/>
              </a:tabLst>
            </a:pPr>
            <a:r>
              <a:rPr lang="el-GR" sz="1600" b="1" dirty="0" smtClean="0"/>
              <a:t>Δυνατότητα επεξεργασίας ,διαγραφής, προσθήκης</a:t>
            </a:r>
            <a:r>
              <a:rPr lang="el-GR" sz="1600" dirty="0" smtClean="0"/>
              <a:t>  εγγραφής. </a:t>
            </a:r>
          </a:p>
          <a:p>
            <a:pPr marL="266700" lvl="1" indent="171450" algn="l">
              <a:buFont typeface="Wingdings" pitchFamily="2" charset="2"/>
              <a:buChar char="Ø"/>
              <a:tabLst>
                <a:tab pos="85725" algn="l"/>
              </a:tabLst>
            </a:pPr>
            <a:r>
              <a:rPr lang="el-GR" sz="1600" b="1" dirty="0" smtClean="0"/>
              <a:t>Καταχώριση δεδομένων(Ναι/</a:t>
            </a:r>
            <a:r>
              <a:rPr lang="el-GR" sz="1600" b="1" dirty="0" err="1" smtClean="0"/>
              <a:t>Όχ</a:t>
            </a:r>
            <a:r>
              <a:rPr lang="el-GR" sz="1600" b="1" dirty="0" smtClean="0"/>
              <a:t>ι) </a:t>
            </a:r>
            <a:r>
              <a:rPr lang="el-GR" sz="1600" dirty="0" smtClean="0"/>
              <a:t>Αν επιλέξουμε «Ναι»  μπορούμε </a:t>
            </a:r>
            <a:r>
              <a:rPr lang="el-GR" sz="1600" dirty="0" err="1" smtClean="0"/>
              <a:t>μονο</a:t>
            </a:r>
            <a:r>
              <a:rPr lang="el-GR" sz="1600" dirty="0" smtClean="0"/>
              <a:t> να καταχωρήσουμε δεδομένα. Δεν έχουμε δυνατότητα περιήγησης. </a:t>
            </a:r>
          </a:p>
          <a:p>
            <a:pPr marL="266700" lvl="1" indent="171450" algn="l">
              <a:buFont typeface="Wingdings" pitchFamily="2" charset="2"/>
              <a:buChar char="Ø"/>
              <a:tabLst>
                <a:tab pos="85725" algn="l"/>
              </a:tabLst>
            </a:pPr>
            <a:endParaRPr lang="el-GR" sz="1600" dirty="0" smtClean="0"/>
          </a:p>
          <a:p>
            <a:pPr marL="266700" lvl="1" indent="-266700" algn="l">
              <a:tabLst>
                <a:tab pos="85725" algn="l"/>
                <a:tab pos="177800" algn="l"/>
              </a:tabLst>
            </a:pPr>
            <a:r>
              <a:rPr lang="el-GR" sz="2000" b="1" dirty="0" smtClean="0"/>
              <a:t>Κεφαλίδα /υποσέλιδο</a:t>
            </a:r>
          </a:p>
          <a:p>
            <a:pPr marL="266700" lvl="1" indent="171450" algn="l">
              <a:buFont typeface="Wingdings" pitchFamily="2" charset="2"/>
              <a:buChar char="Ø"/>
              <a:tabLst>
                <a:tab pos="85725" algn="l"/>
              </a:tabLst>
            </a:pPr>
            <a:r>
              <a:rPr lang="el-GR" sz="1600" dirty="0" smtClean="0"/>
              <a:t>Προβολή κεφαλίδα/υποσέλιδο  (</a:t>
            </a:r>
            <a:r>
              <a:rPr lang="el-GR" sz="1600" dirty="0" err="1" smtClean="0"/>
              <a:t>φόρμαςήσελίδας</a:t>
            </a:r>
            <a:r>
              <a:rPr lang="el-GR" sz="1600" dirty="0" smtClean="0"/>
              <a:t> )   ή με δεξί πλήκτρο πάνω στο πλέγμα σχεδίασης .</a:t>
            </a:r>
            <a:endParaRPr lang="en-US" sz="2000"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00:16</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4</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11560" y="332657"/>
            <a:ext cx="7772400" cy="648071"/>
          </a:xfrm>
        </p:spPr>
        <p:style>
          <a:lnRef idx="1">
            <a:schemeClr val="accent3"/>
          </a:lnRef>
          <a:fillRef idx="2">
            <a:schemeClr val="accent3"/>
          </a:fillRef>
          <a:effectRef idx="1">
            <a:schemeClr val="accent3"/>
          </a:effectRef>
          <a:fontRef idx="minor">
            <a:schemeClr val="dk1"/>
          </a:fontRef>
        </p:style>
        <p:txBody>
          <a:bodyPr>
            <a:noAutofit/>
          </a:bodyPr>
          <a:lstStyle/>
          <a:p>
            <a:r>
              <a:rPr lang="el-GR" sz="3600" dirty="0" smtClean="0"/>
              <a:t>Φόρμα μενού</a:t>
            </a:r>
            <a:endParaRPr lang="el-GR" sz="3600" dirty="0"/>
          </a:p>
        </p:txBody>
      </p:sp>
      <p:sp>
        <p:nvSpPr>
          <p:cNvPr id="3" name="2 - Υπότιτλος"/>
          <p:cNvSpPr>
            <a:spLocks noGrp="1"/>
          </p:cNvSpPr>
          <p:nvPr>
            <p:ph type="subTitle" idx="1"/>
          </p:nvPr>
        </p:nvSpPr>
        <p:spPr>
          <a:xfrm>
            <a:off x="611560" y="1285860"/>
            <a:ext cx="8064896" cy="5023460"/>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pPr algn="l"/>
            <a:r>
              <a:rPr lang="el-GR" sz="2000" dirty="0" smtClean="0"/>
              <a:t>Επιλέγουμε  </a:t>
            </a:r>
            <a:r>
              <a:rPr lang="el-GR" sz="2000" b="1" dirty="0" smtClean="0"/>
              <a:t>Δημιουργία/ κενή φόρμα</a:t>
            </a:r>
          </a:p>
          <a:p>
            <a:pPr algn="l"/>
            <a:endParaRPr lang="el-GR" sz="2000" b="1" dirty="0" smtClean="0"/>
          </a:p>
          <a:p>
            <a:pPr algn="l"/>
            <a:r>
              <a:rPr lang="el-GR" sz="2000" dirty="0" smtClean="0"/>
              <a:t>Στη συνέχεια εισάγουμε  τα κουμπιά από τα εργαλεία.</a:t>
            </a:r>
          </a:p>
          <a:p>
            <a:pPr algn="l"/>
            <a:r>
              <a:rPr lang="el-GR" sz="2000" dirty="0" smtClean="0"/>
              <a:t>Σε κάθε κουμπί ορίζουμε τις παρακάτω βασικές ιδιότητες</a:t>
            </a:r>
            <a:r>
              <a:rPr lang="en-US" sz="2000" dirty="0" smtClean="0"/>
              <a:t>:</a:t>
            </a:r>
            <a:endParaRPr lang="el-GR" sz="2000" dirty="0" smtClean="0"/>
          </a:p>
          <a:p>
            <a:pPr algn="l"/>
            <a:r>
              <a:rPr lang="el-GR" sz="2000" b="1" dirty="0" smtClean="0"/>
              <a:t>Μορφή/λεζάντα</a:t>
            </a:r>
            <a:r>
              <a:rPr lang="el-GR" sz="2000" dirty="0" smtClean="0"/>
              <a:t> και πληκτρολογούμαι την λεζάντα του κομβίου.</a:t>
            </a:r>
            <a:endParaRPr lang="el-GR" sz="2000" dirty="0" smtClean="0"/>
          </a:p>
          <a:p>
            <a:pPr algn="l"/>
            <a:r>
              <a:rPr lang="el-GR" sz="2000" b="1" dirty="0" smtClean="0"/>
              <a:t>Μορφή/τακτοποίηση λεζάντας εικόνας </a:t>
            </a:r>
            <a:r>
              <a:rPr lang="el-GR" sz="2000" dirty="0" smtClean="0"/>
              <a:t> ορίζουμε αν θα εμφανίζεται πάνω στο κομβίον  η λεζάντα ή εικόνα</a:t>
            </a:r>
          </a:p>
          <a:p>
            <a:pPr algn="l"/>
            <a:r>
              <a:rPr lang="el-GR" sz="2000" b="1" dirty="0" smtClean="0"/>
              <a:t>Δε</a:t>
            </a:r>
            <a:r>
              <a:rPr lang="el-GR" sz="2000" b="1" dirty="0" smtClean="0"/>
              <a:t>δ</a:t>
            </a:r>
            <a:r>
              <a:rPr lang="el-GR" sz="2000" b="1" dirty="0" smtClean="0"/>
              <a:t>ομένα/Ενεργοποιημένο  </a:t>
            </a:r>
            <a:r>
              <a:rPr lang="el-GR" sz="2000" dirty="0" smtClean="0"/>
              <a:t>Ορίζουμε  αν το κομβίον είναι ενεργοποιημένο ή όχι.</a:t>
            </a:r>
          </a:p>
          <a:p>
            <a:pPr algn="l"/>
            <a:r>
              <a:rPr lang="el-GR" sz="2000" b="1" dirty="0" smtClean="0"/>
              <a:t>Άλλα/όνομα  </a:t>
            </a:r>
            <a:r>
              <a:rPr lang="el-GR" sz="2000" dirty="0" smtClean="0"/>
              <a:t> Ορίζουμε το όνομα  </a:t>
            </a:r>
            <a:r>
              <a:rPr lang="el-GR" sz="2000" dirty="0" smtClean="0"/>
              <a:t>του κομβίου</a:t>
            </a:r>
            <a:r>
              <a:rPr lang="el-GR" sz="2000" dirty="0" smtClean="0"/>
              <a:t>.</a:t>
            </a:r>
          </a:p>
          <a:p>
            <a:pPr algn="l"/>
            <a:r>
              <a:rPr lang="el-GR" sz="2000" b="1" dirty="0" smtClean="0"/>
              <a:t>Συμβάν  </a:t>
            </a:r>
            <a:r>
              <a:rPr lang="el-GR" sz="2000" dirty="0" smtClean="0"/>
              <a:t> </a:t>
            </a:r>
            <a:r>
              <a:rPr lang="el-GR" sz="2000" dirty="0" smtClean="0"/>
              <a:t>Ορίζουμε </a:t>
            </a:r>
            <a:r>
              <a:rPr lang="el-GR" sz="2000" dirty="0" smtClean="0"/>
              <a:t>τον κώδικα </a:t>
            </a:r>
            <a:r>
              <a:rPr lang="el-GR" sz="2000" dirty="0" smtClean="0"/>
              <a:t>ή την μακροεντολή </a:t>
            </a:r>
            <a:r>
              <a:rPr lang="el-GR" sz="2000" dirty="0" smtClean="0"/>
              <a:t>που θα εκτελείται όταν προκύψει κάποιο συμβάν. </a:t>
            </a:r>
            <a:endParaRPr lang="el-GR" sz="2000" dirty="0" smtClean="0"/>
          </a:p>
          <a:p>
            <a:pPr algn="l"/>
            <a:r>
              <a:rPr lang="el-GR" sz="2000" b="1" u="sng" dirty="0" err="1" smtClean="0"/>
              <a:t>Μακροεντολές</a:t>
            </a:r>
            <a:endParaRPr lang="el-GR" sz="2000" b="1" u="sng" dirty="0" smtClean="0"/>
          </a:p>
          <a:p>
            <a:pPr algn="l"/>
            <a:r>
              <a:rPr lang="el-GR" sz="2000" dirty="0" smtClean="0"/>
              <a:t>Επιλέγουμε  </a:t>
            </a:r>
            <a:r>
              <a:rPr lang="el-GR" sz="2000" b="1" dirty="0" smtClean="0"/>
              <a:t>Δημιουργία/μακροεντολή </a:t>
            </a:r>
            <a:r>
              <a:rPr lang="el-GR" sz="2000" dirty="0" smtClean="0"/>
              <a:t>Στη συνέχεια ορίζουμε την ενέργεια και τα  ορίσματα </a:t>
            </a:r>
            <a:r>
              <a:rPr lang="el-GR" sz="2000" dirty="0" err="1" smtClean="0"/>
              <a:t>π.χ</a:t>
            </a:r>
            <a:r>
              <a:rPr lang="el-GR" sz="2000" dirty="0" smtClean="0"/>
              <a:t>  Ενέργεια</a:t>
            </a:r>
            <a:r>
              <a:rPr lang="en-US" sz="2000" dirty="0" smtClean="0"/>
              <a:t>:</a:t>
            </a:r>
            <a:r>
              <a:rPr lang="el-GR" sz="2000" dirty="0" smtClean="0"/>
              <a:t>άνοιγμα φόρμας   ορίσματα ενέργειας</a:t>
            </a:r>
            <a:r>
              <a:rPr lang="en-US" sz="2000" dirty="0" smtClean="0"/>
              <a:t>:</a:t>
            </a:r>
            <a:r>
              <a:rPr lang="el-GR" sz="2000" dirty="0" smtClean="0"/>
              <a:t>  φόρμα</a:t>
            </a:r>
            <a:endParaRPr lang="el-GR" sz="2000" dirty="0" smtClean="0"/>
          </a:p>
          <a:p>
            <a:pPr algn="l"/>
            <a:r>
              <a:rPr lang="el-GR" sz="2000" dirty="0" smtClean="0"/>
              <a:t>.</a:t>
            </a:r>
            <a:r>
              <a:rPr lang="el-GR" sz="2000" u="sng" dirty="0" smtClean="0"/>
              <a:t> </a:t>
            </a:r>
            <a:r>
              <a:rPr lang="el-GR" sz="2000" dirty="0" smtClean="0"/>
              <a:t>Για τη Διαγραφή εγγραφής  </a:t>
            </a:r>
            <a:r>
              <a:rPr lang="el-GR" sz="2000" dirty="0" smtClean="0"/>
              <a:t>σ</a:t>
            </a:r>
            <a:r>
              <a:rPr lang="el-GR" sz="2000" dirty="0" smtClean="0"/>
              <a:t>την </a:t>
            </a:r>
            <a:r>
              <a:rPr lang="el-GR" sz="2000" dirty="0" smtClean="0"/>
              <a:t>ενέργεια επιλέγω εκτέλεση </a:t>
            </a:r>
            <a:r>
              <a:rPr lang="el-GR" sz="2000" dirty="0" smtClean="0"/>
              <a:t>εντολής και  στα </a:t>
            </a:r>
            <a:r>
              <a:rPr lang="el-GR" sz="2000" dirty="0" smtClean="0"/>
              <a:t>ορίσματα ενέργειας </a:t>
            </a:r>
            <a:r>
              <a:rPr lang="el-GR" sz="2000" dirty="0" smtClean="0"/>
              <a:t>επιλέγω </a:t>
            </a:r>
            <a:r>
              <a:rPr lang="el-GR" sz="2000" dirty="0" smtClean="0"/>
              <a:t>διαγραφή εγγραφής.  </a:t>
            </a:r>
          </a:p>
          <a:p>
            <a:pPr algn="l"/>
            <a:endParaRPr lang="el-GR" sz="2000" dirty="0" smtClean="0"/>
          </a:p>
          <a:p>
            <a:pPr algn="l"/>
            <a:endParaRPr lang="el-GR" sz="2000" dirty="0" smtClean="0"/>
          </a:p>
        </p:txBody>
      </p:sp>
      <p:sp>
        <p:nvSpPr>
          <p:cNvPr id="4" name="3 - Θέση ημερομηνίας"/>
          <p:cNvSpPr>
            <a:spLocks noGrp="1"/>
          </p:cNvSpPr>
          <p:nvPr>
            <p:ph type="dt" sz="half" idx="10"/>
          </p:nvPr>
        </p:nvSpPr>
        <p:spPr/>
        <p:txBody>
          <a:bodyPr/>
          <a:lstStyle/>
          <a:p>
            <a:fld id="{139FF83E-05FC-46A5-9C11-6FE153E65D73}" type="datetime10">
              <a:rPr lang="el-GR" smtClean="0"/>
              <a:pPr/>
              <a:t>01:41</a:t>
            </a:fld>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5</a:t>
            </a:fld>
            <a:endParaRPr lang="el-GR"/>
          </a:p>
        </p:txBody>
      </p:sp>
      <p:sp>
        <p:nvSpPr>
          <p:cNvPr id="6" name="5 - Θέση υποσέλιδου"/>
          <p:cNvSpPr>
            <a:spLocks noGrp="1"/>
          </p:cNvSpPr>
          <p:nvPr>
            <p:ph type="ftr" sz="quarter" idx="11"/>
          </p:nvPr>
        </p:nvSpPr>
        <p:spPr/>
        <p:txBody>
          <a:bodyPr/>
          <a:lstStyle/>
          <a:p>
            <a:r>
              <a:rPr lang="el-GR" smtClean="0"/>
              <a:t>Χατζάκης Ηλίας</a:t>
            </a:r>
            <a:endParaRPr lang="el-G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4182</TotalTime>
  <Words>760</Words>
  <Application>Microsoft Office PowerPoint</Application>
  <PresentationFormat>Προβολή στην οθόνη (4:3)</PresentationFormat>
  <Paragraphs>78</Paragraphs>
  <Slides>5</Slides>
  <Notes>5</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Θέμα του Office</vt:lpstr>
      <vt:lpstr>φορμες</vt:lpstr>
      <vt:lpstr>Κατηγορίες Φόρμας</vt:lpstr>
      <vt:lpstr> δημιουργία φόρμας  </vt:lpstr>
      <vt:lpstr>Ιδιότητες Φόρμας</vt:lpstr>
      <vt:lpstr>Φόρμα μενού</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Εισαγωγή Στα Γεωγραφικά Συστήματα πληροφοριών(ΓΣΠ-GIS)</dc:title>
  <cp:lastModifiedBy>chatzakil@hotmail.com</cp:lastModifiedBy>
  <cp:revision>120</cp:revision>
  <dcterms:modified xsi:type="dcterms:W3CDTF">2015-05-14T22:45:28Z</dcterms:modified>
</cp:coreProperties>
</file>