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1.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2.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2.xml" ContentType="application/vnd.openxmlformats-officedocument.presentationml.notesSlide+xml"/>
  <Override PartName="/ppt/embeddings/oleObject3.bin" ContentType="application/vnd.openxmlformats-officedocument.oleObject"/>
  <Override PartName="/ppt/notesSlides/notesSlide13.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14.xml" ContentType="application/vnd.openxmlformats-officedocument.presentationml.notesSlide+xml"/>
  <Override PartName="/ppt/activeX/activeX3.xml" ContentType="application/vnd.ms-office.activeX+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19.xml" ContentType="application/vnd.openxmlformats-officedocument.presentationml.notesSlide+xml"/>
  <Override PartName="/ppt/embeddings/oleObject8.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22.xml" ContentType="application/vnd.openxmlformats-officedocument.presentationml.notesSlide+xml"/>
  <Override PartName="/ppt/embeddings/oleObject11.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notesSlides/notesSlide38.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notesSlides/notesSlide39.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43.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notesSlides/notesSlide54.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embeddings/oleObject42.bin" ContentType="application/vnd.openxmlformats-officedocument.oleObject"/>
  <Override PartName="/ppt/embeddings/oleObject43.bin" ContentType="application/vnd.openxmlformats-officedocument.oleObject"/>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ppt/notesSlides/notesSlide77.xml" ContentType="application/vnd.openxmlformats-officedocument.presentationml.notesSlide+xml"/>
  <Override PartName="/ppt/notesSlides/notesSlide78.xml" ContentType="application/vnd.openxmlformats-officedocument.presentationml.notesSlide+xml"/>
  <Override PartName="/ppt/embeddings/oleObject46.bin" ContentType="application/vnd.openxmlformats-officedocument.oleObject"/>
  <Override PartName="/ppt/embeddings/oleObject47.bin" ContentType="application/vnd.openxmlformats-officedocument.oleObject"/>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88"/>
  </p:notesMasterIdLst>
  <p:sldIdLst>
    <p:sldId id="258" r:id="rId2"/>
    <p:sldId id="259" r:id="rId3"/>
    <p:sldId id="261" r:id="rId4"/>
    <p:sldId id="262" r:id="rId5"/>
    <p:sldId id="263" r:id="rId6"/>
    <p:sldId id="266" r:id="rId7"/>
    <p:sldId id="340" r:id="rId8"/>
    <p:sldId id="341" r:id="rId9"/>
    <p:sldId id="342" r:id="rId10"/>
    <p:sldId id="343" r:id="rId11"/>
    <p:sldId id="344" r:id="rId12"/>
    <p:sldId id="395" r:id="rId13"/>
    <p:sldId id="345" r:id="rId14"/>
    <p:sldId id="346" r:id="rId15"/>
    <p:sldId id="347" r:id="rId16"/>
    <p:sldId id="348" r:id="rId17"/>
    <p:sldId id="267" r:id="rId18"/>
    <p:sldId id="349" r:id="rId19"/>
    <p:sldId id="350" r:id="rId20"/>
    <p:sldId id="351" r:id="rId21"/>
    <p:sldId id="352" r:id="rId22"/>
    <p:sldId id="353" r:id="rId23"/>
    <p:sldId id="354" r:id="rId24"/>
    <p:sldId id="279" r:id="rId25"/>
    <p:sldId id="280" r:id="rId26"/>
    <p:sldId id="281" r:id="rId27"/>
    <p:sldId id="282" r:id="rId28"/>
    <p:sldId id="283" r:id="rId29"/>
    <p:sldId id="284" r:id="rId30"/>
    <p:sldId id="285" r:id="rId31"/>
    <p:sldId id="286" r:id="rId32"/>
    <p:sldId id="300" r:id="rId33"/>
    <p:sldId id="356" r:id="rId34"/>
    <p:sldId id="358" r:id="rId35"/>
    <p:sldId id="359" r:id="rId36"/>
    <p:sldId id="360" r:id="rId37"/>
    <p:sldId id="362" r:id="rId38"/>
    <p:sldId id="363" r:id="rId39"/>
    <p:sldId id="364" r:id="rId40"/>
    <p:sldId id="365" r:id="rId41"/>
    <p:sldId id="366" r:id="rId42"/>
    <p:sldId id="367" r:id="rId43"/>
    <p:sldId id="369" r:id="rId44"/>
    <p:sldId id="371" r:id="rId45"/>
    <p:sldId id="396" r:id="rId46"/>
    <p:sldId id="372" r:id="rId47"/>
    <p:sldId id="374" r:id="rId48"/>
    <p:sldId id="375" r:id="rId49"/>
    <p:sldId id="373" r:id="rId50"/>
    <p:sldId id="376" r:id="rId51"/>
    <p:sldId id="377" r:id="rId52"/>
    <p:sldId id="301" r:id="rId53"/>
    <p:sldId id="378" r:id="rId54"/>
    <p:sldId id="302" r:id="rId55"/>
    <p:sldId id="380" r:id="rId56"/>
    <p:sldId id="314" r:id="rId57"/>
    <p:sldId id="315" r:id="rId58"/>
    <p:sldId id="316" r:id="rId59"/>
    <p:sldId id="317" r:id="rId60"/>
    <p:sldId id="318" r:id="rId61"/>
    <p:sldId id="319" r:id="rId62"/>
    <p:sldId id="287" r:id="rId63"/>
    <p:sldId id="320" r:id="rId64"/>
    <p:sldId id="321" r:id="rId65"/>
    <p:sldId id="381" r:id="rId66"/>
    <p:sldId id="382" r:id="rId67"/>
    <p:sldId id="383" r:id="rId68"/>
    <p:sldId id="384" r:id="rId69"/>
    <p:sldId id="385" r:id="rId70"/>
    <p:sldId id="386" r:id="rId71"/>
    <p:sldId id="387" r:id="rId72"/>
    <p:sldId id="388" r:id="rId73"/>
    <p:sldId id="389" r:id="rId74"/>
    <p:sldId id="390" r:id="rId75"/>
    <p:sldId id="391" r:id="rId76"/>
    <p:sldId id="392" r:id="rId77"/>
    <p:sldId id="322" r:id="rId78"/>
    <p:sldId id="393" r:id="rId79"/>
    <p:sldId id="334" r:id="rId80"/>
    <p:sldId id="335" r:id="rId81"/>
    <p:sldId id="336" r:id="rId82"/>
    <p:sldId id="337" r:id="rId83"/>
    <p:sldId id="338" r:id="rId84"/>
    <p:sldId id="339" r:id="rId85"/>
    <p:sldId id="289" r:id="rId86"/>
    <p:sldId id="298" r:id="rId8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image" Target="../media/image8.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επεξεργασία των στυλ κειμένου στο υπόδειγμα</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63DDECC-4657-4795-9CCE-AE0957DA3A08}" type="slidenum">
              <a:rPr lang="el-GR"/>
              <a:pPr/>
              <a:t>‹#›</a:t>
            </a:fld>
            <a:endParaRPr lang="el-GR"/>
          </a:p>
        </p:txBody>
      </p:sp>
    </p:spTree>
    <p:extLst>
      <p:ext uri="{BB962C8B-B14F-4D97-AF65-F5344CB8AC3E}">
        <p14:creationId xmlns:p14="http://schemas.microsoft.com/office/powerpoint/2010/main" val="2495169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15FD5-E178-4002-B761-9980E29ACDD6}" type="slidenum">
              <a:rPr lang="el-GR"/>
              <a:pPr/>
              <a:t>1</a:t>
            </a:fld>
            <a:endParaRPr lang="el-G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l-GR"/>
              <a:t>[</a:t>
            </a:r>
            <a:r>
              <a:rPr lang="el-GR" b="1"/>
              <a:t>Σημειώσεις για τον εκπαιδευτή</a:t>
            </a:r>
            <a:r>
              <a:rPr lang="el-GR"/>
              <a:t>: </a:t>
            </a:r>
          </a:p>
          <a:p>
            <a:pPr>
              <a:buFontTx/>
              <a:buChar char="•"/>
            </a:pPr>
            <a:r>
              <a:rPr lang="el-GR"/>
              <a:t>Για αναλυτική βοήθεια σχετικά με την προσαρμογή αυτού του προτύπου, ανατρέξτε στην τελευταία διαφάνεια. Επίσης, αναζητήστε τυχόν κείμενο μαθημάτων στο παράθυρο σημειώσεων ορισμένων διαφανειών.</a:t>
            </a:r>
          </a:p>
          <a:p>
            <a:pPr>
              <a:buFontTx/>
              <a:buChar char="•"/>
            </a:pPr>
            <a:r>
              <a:rPr lang="el-GR"/>
              <a:t>Επειδή αυτή η παρουσίαση περιέχει κάποιο στοιχείο κινούμενων εικόνων Adobe Flash, η αποθήκευση του προτύπου ενδέχεται να προκαλέσει την εμφάνιση κάποιου προειδοποιητικού μηνύματος αναφορικά με προσωπικά στοιχεία. Εάν δεν προσθέσετε στοιχεία στις ιδιότητες του ίδιου του αρχείου τύπου Flash, αυτή η προειδοποίηση δε θα ισχύει για αυτή την παρουσίαση. Κάντε κλικ στο κουμπί </a:t>
            </a:r>
            <a:r>
              <a:rPr lang="el-GR" b="1"/>
              <a:t>OK</a:t>
            </a:r>
            <a:r>
              <a:rPr lang="el-GR"/>
              <a:t> που εμφανίζεται στο σχετικό μήνυμα.]</a:t>
            </a:r>
          </a:p>
          <a:p>
            <a:endParaRPr lang="el-GR"/>
          </a:p>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CE550-552C-40EB-AF7E-D64BE074E945}" type="slidenum">
              <a:rPr lang="el-GR"/>
              <a:pPr/>
              <a:t>10</a:t>
            </a:fld>
            <a:endParaRPr lang="el-G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pPr>
              <a:lnSpc>
                <a:spcPct val="90000"/>
              </a:lnSpc>
            </a:pPr>
            <a:r>
              <a:rPr lang="el-GR" b="1"/>
              <a:t>Καρτέλα "Εισαγωγή"</a:t>
            </a:r>
            <a:r>
              <a:rPr lang="el-GR"/>
              <a:t>: Εδώ υπάρχουν όλα τα στοιχεία που ενδέχεται να θέλετε να τοποθετήσετε σε μια διαφάνεια, από πίνακες, εικόνες, διαγράμματα, γραφήματα και πλαίσια κειμένου έως ήχους, υπέρ-συνδέσεις, κεφαλίδες και υποσέλιδα.</a:t>
            </a:r>
            <a:endParaRPr lang="el-GR" b="1"/>
          </a:p>
          <a:p>
            <a:pPr>
              <a:lnSpc>
                <a:spcPct val="90000"/>
              </a:lnSpc>
            </a:pPr>
            <a:r>
              <a:rPr lang="el-GR" b="1"/>
              <a:t>Καρτέλα "Σχεδίαση"</a:t>
            </a:r>
            <a:r>
              <a:rPr lang="el-GR"/>
              <a:t>: Επιλέξτε μια πλήρη εμφάνιση για τις διαφάνειες που θα περιλαμβάνει σχεδιάσεις φόντου, γραμματοσειρές και συνδυασμούς χρωμάτων. Στη συνέχεια, προσαρμόστε αυτήν την εμφάνιση.</a:t>
            </a:r>
            <a:endParaRPr lang="el-GR" b="1"/>
          </a:p>
          <a:p>
            <a:pPr>
              <a:lnSpc>
                <a:spcPct val="90000"/>
              </a:lnSpc>
            </a:pPr>
            <a:r>
              <a:rPr lang="el-GR" b="1"/>
              <a:t>Καρτέλα "Κινούμενες εικόνες"</a:t>
            </a:r>
            <a:r>
              <a:rPr lang="el-GR"/>
              <a:t>: Εδώ βρίσκονται όλα τα εφέ κίνησης. Οι βασικές κινήσεις για λίστες και γραφήματα είναι προστίθεται πολύ εύκολα.</a:t>
            </a:r>
            <a:endParaRPr lang="el-GR" b="1"/>
          </a:p>
          <a:p>
            <a:pPr>
              <a:lnSpc>
                <a:spcPct val="90000"/>
              </a:lnSpc>
            </a:pPr>
            <a:r>
              <a:rPr lang="el-GR" b="1"/>
              <a:t>Καρτέλα "Προβολή παρουσίασης"</a:t>
            </a:r>
            <a:r>
              <a:rPr lang="el-GR"/>
              <a:t>: Επιλέξτε ένα χρώμα πένας ή μια συγκεκριμένη διαφάνεια για να ξεκινήσετε. Ηχογραφήστε αφήγηση, εκτελέστε την παρουσίαση και κάντε όλες τις απαραίτητες προετοιμασίες.</a:t>
            </a:r>
            <a:endParaRPr lang="el-GR" b="1"/>
          </a:p>
          <a:p>
            <a:pPr>
              <a:lnSpc>
                <a:spcPct val="90000"/>
              </a:lnSpc>
            </a:pPr>
            <a:r>
              <a:rPr lang="el-GR" b="1"/>
              <a:t>Καρτέλα "Αναθεώρηση"</a:t>
            </a:r>
            <a:r>
              <a:rPr lang="el-GR"/>
              <a:t>: Εδώ θα βρείτε τον ορθογραφικό έλεγχο την υπηρεσία έρευνας. Αναθέστε την ομάδα σας να αναθεωρήσει την παρουσίαση κάνοντας σχόλια και, στη συνέχεια, αναθεωρήστε αυτά τα σχόλια.</a:t>
            </a:r>
            <a:endParaRPr lang="el-GR" b="1"/>
          </a:p>
          <a:p>
            <a:pPr>
              <a:lnSpc>
                <a:spcPct val="90000"/>
              </a:lnSpc>
            </a:pPr>
            <a:r>
              <a:rPr lang="el-GR" b="1"/>
              <a:t>Καρτέλα "Προβολή"</a:t>
            </a:r>
            <a:r>
              <a:rPr lang="el-GR"/>
              <a:t>: Μεταβείτε γρήγορα στην Προβολή σελίδας σημειώσεων, ενεργοποιήστε το πλέγμα ή τακτοποιήστε στο παράθυρο όλες τις ανοικτές παρουσιάσεις σας.</a:t>
            </a:r>
          </a:p>
          <a:p>
            <a:pPr>
              <a:lnSpc>
                <a:spcPct val="90000"/>
              </a:lnSpc>
            </a:pPr>
            <a:r>
              <a:rPr lang="el-GR" b="1"/>
              <a:t>Καρτέλες όταν τις χρειάζεστε</a:t>
            </a:r>
            <a:r>
              <a:rPr lang="el-GR"/>
              <a:t>:</a:t>
            </a:r>
            <a:r>
              <a:rPr lang="el-GR" b="1"/>
              <a:t> </a:t>
            </a:r>
            <a:r>
              <a:rPr lang="el-GR"/>
              <a:t>Θα παρατηρήσετε ξεχωριστές, έγχρωμες καρτέλες οι οποίες εμφανίζονται και εξαφανίζονται στην κορδέλα ενώ εργάζεστε. Αυτές οι καρτέλες περιλαμβάνουν ειδικά εργαλεία μορφοποίησης για στοιχεία, όπως είναι οι εικόνες και τα γραφικά. Αργότερα θα μάθουμε περισσότερα για αυτές.</a:t>
            </a:r>
          </a:p>
          <a:p>
            <a:pPr>
              <a:lnSpc>
                <a:spcPct val="90000"/>
              </a:lnSpc>
            </a:pPr>
            <a:r>
              <a:rPr lang="el-GR"/>
              <a:t>[</a:t>
            </a:r>
            <a:r>
              <a:rPr lang="el-GR" b="1"/>
              <a:t>Σημείωση για τον εκπαιδευτή: </a:t>
            </a:r>
            <a:r>
              <a:rPr lang="el-GR"/>
              <a:t>Αυτή η διαφάνεια είναι πανομοιότυπη με την προηγούμενη με εξαίρεση τα στοιχεία μη κινούμενων εικόνων που υπάρχουν στη θέση της κινούμενης εικόνας. Εάν αντιμετωπίζετε προβλήματα κατά την προβολή της κινούμενης εικόνας, χρησιμοποιήστε αυτή τη διαφάνεια . Διαγράψτε είτε την τρέχουσα διαφάνεια είτε την προηγούμενη πριν να προβείτε σε προβολή της παρουσίασης.]</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84540-8030-4C5E-A516-5127ED3EC0C2}" type="slidenum">
              <a:rPr lang="el-GR"/>
              <a:pPr/>
              <a:t>11</a:t>
            </a:fld>
            <a:endParaRPr lang="el-G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l-GR"/>
              <a:t>Αυτή η νέα μέθοδος προεπισκόπησης σας επιτρέπει να δείτε ακριβώς με ποιον τρόπο θα εμφανιστεί το σχήμα ή το εφέ κίνησης εάν το εφαρμόσετε. Εάν δεν σας ικανοποιεί το αποτέλεσμα, δεν χρειάζεται να κάνετε αναίρεση. Απλά μετακινήστε το δείκτη του ποντικιού επάνω από τα άλλα εφέ και κάντε κλικ σε αυτό που θέλετε να εφαρμόσετε.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09EC1-6B66-403C-B7BD-D03F825D57A8}" type="slidenum">
              <a:rPr lang="el-GR"/>
              <a:pPr/>
              <a:t>12</a:t>
            </a:fld>
            <a:endParaRPr lang="el-GR"/>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r>
              <a:rPr lang="el-GR"/>
              <a:t>Αυτή η νέα μέθοδος προεπισκόπησης σας επιτρέπει να δείτε ακριβώς με ποιον τρόπο θα εμφανιστεί το σχήμα ή το εφέ κίνησης εάν το εφαρμόσετε. Εάν δεν σας ικανοποιεί το αποτέλεσμα, δεν χρειάζεται να κάνετε αναίρεση. Απλά μετακινήστε το δείκτη του ποντικιού επάνω από τα άλλα εφέ και κάντε κλικ σε αυτό που θέλετε να εφαρμόσετε.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634B5-79B3-4704-8F2B-F8BBDA014E1F}" type="slidenum">
              <a:rPr lang="el-GR"/>
              <a:pPr/>
              <a:t>13</a:t>
            </a:fld>
            <a:endParaRPr lang="el-G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l-GR"/>
              <a:t>Στην ομάδα </a:t>
            </a:r>
            <a:r>
              <a:rPr lang="el-GR" b="1"/>
              <a:t>Γραμματοσειρά,</a:t>
            </a:r>
            <a:r>
              <a:rPr lang="el-GR"/>
              <a:t> στην καρτέλα </a:t>
            </a:r>
            <a:r>
              <a:rPr lang="el-GR" b="1"/>
              <a:t>Κεντρική σελίδα</a:t>
            </a:r>
            <a:r>
              <a:rPr lang="el-GR"/>
              <a:t> έχετε τα τυπικά κουμπιά μορφοποίησης για τον τύπο και το μέγεθος της γραμματοσειράς, την έντονη γραφή, της πλάγια γραφή, το χρώμα κ.ο.κ.. Κάνοντας κλικ στο διαγώνιο βέλος βλέπετε τις άλλες, όχι τόσο συνήθεις επιλογές μορφοποίησης, όπως την εφαρμογή μορφοποίησης εκθέτη.</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02537-DFBF-48B3-AC33-910819A10B24}" type="slidenum">
              <a:rPr lang="el-GR"/>
              <a:pPr/>
              <a:t>14</a:t>
            </a:fld>
            <a:endParaRPr lang="el-G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l-GR"/>
              <a:t>Με διπλό κλικ στην εμφανιζόμενη καρτέλα κάνετε απόκρυψη των ομάδων της Κορδέλας. Για να εμφανίσετε ξανά την πλήρη Κορδέλα, κάντε κλικ σε οποιαδήποτε καρτέλα.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62C2B9-BB82-4F7C-9F90-43D20D4A0009}" type="slidenum">
              <a:rPr lang="el-GR"/>
              <a:pPr/>
              <a:t>15</a:t>
            </a:fld>
            <a:endParaRPr lang="el-G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l-GR"/>
              <a:t>Πραγματοποιήστε αναπαραγωγή της κινούμενης εικόνας για να δείτε πώς μπορείτε να προσθέσετε κουμπιά στη γραμμή εργαλείων και να τα καταργήσετε από αυτήν. </a:t>
            </a:r>
          </a:p>
          <a:p>
            <a:r>
              <a:rPr lang="el-GR"/>
              <a:t>[</a:t>
            </a:r>
            <a:r>
              <a:rPr lang="el-GR" b="1"/>
              <a:t>Σημείωση για τον εκπαιδευτή: </a:t>
            </a:r>
            <a:r>
              <a:rPr lang="el-GR"/>
              <a:t>Για την αναπαραγωγή του στοιχείου κινούμενης εικόνας κατά την προβολή της προβολής παρουσίασης, κάντε δεξί κλικ στο στοιχείο κινούμενης εικόνας και στη συνέχεια κάντε κλικ στην επιλογή </a:t>
            </a:r>
            <a:r>
              <a:rPr lang="el-GR" b="1"/>
              <a:t>Αναπαραγωγή</a:t>
            </a:r>
            <a:r>
              <a:rPr lang="el-GR"/>
              <a:t>. Αφού γίνει μία φορά αναπαραγωγή του αρχείου, ενδεχομένως να θέλετε να κάνετε κλικ στην επιλογή </a:t>
            </a:r>
            <a:r>
              <a:rPr lang="el-GR" b="1"/>
              <a:t>Επαναφορά</a:t>
            </a:r>
            <a:r>
              <a:rPr lang="el-GR"/>
              <a:t> (αφού πρώτα κάνετε δεξί κλικ) και στη συνέχεια να κάνετε κλικ στην επιλογή </a:t>
            </a:r>
            <a:r>
              <a:rPr lang="el-GR" b="1"/>
              <a:t>Αναπαραγωγή</a:t>
            </a:r>
            <a:r>
              <a:rPr lang="el-GR"/>
              <a:t>. Εάν κάνετε κλικ στη διαφάνεια για να πραγματοποιήσετε εισαγωγή κειμένου ή για να προχωρήσετε στην επόμενη διαφάνεια και δεν συμβαίνει τίποτα, κάντε κλικ κάπου έξω από το στοιχείο κινούμενης εικόνας. Κάποιες φορές, ενδεχομένως να χρειαστεί να κάνετε δύο φορές κλικ. Εάν αντιμετωπίζετε προβλήματα κατά την προβολή της κινούμενης εικόνας, ανατρέξτε στις σημειώσεις της τελευταίας διαφάνειας αυτής της παρουσίασης σχετικά με την αναπαραγωγή στοιχείων κινούμενης εικόνας Adobe Flash. Εάν εξακολουθείτε να αντιμετωπίζετε προβλήματα κατά την προβολή της κινούμενης εικόνας, η επόμενη διαφάνεια είναι αναπαραγόμενη διαφάνεια με μη κινούμενες εικόνες. Διαγράψτε είτε την τρέχουσα διαφάνεια είτε την επόμενη πριν προβείτε σε προβολή της παρουσίασης.]</a:t>
            </a:r>
          </a:p>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981A0-6369-465B-9AB1-65ACC22EC65E}" type="slidenum">
              <a:rPr lang="el-GR"/>
              <a:pPr/>
              <a:t>16</a:t>
            </a:fld>
            <a:endParaRPr lang="el-G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l-GR"/>
              <a:t>Μπορείτε να κάνετε κλικ στο βέλος στα δεξιά της γραμμής εργαλείων γρήγορης πρόσβασης για να προσθέσετε κουμπιά σε αυτήν (όπως φαίνεται στην εικόνα) ή για να αφαιρέσετε κουμπιά. </a:t>
            </a:r>
          </a:p>
          <a:p>
            <a:r>
              <a:rPr lang="el-GR"/>
              <a:t>[</a:t>
            </a:r>
            <a:r>
              <a:rPr lang="el-GR" b="1"/>
              <a:t>Σημείωση για τον εκπαιδευτή: </a:t>
            </a:r>
            <a:r>
              <a:rPr lang="el-GR"/>
              <a:t>Αυτή η διαφάνεια είναι πανομοιότυπη με την προηγούμενη με εξαίρεση τα στοιχεία μη κινούμενων εικόνων που υπάρχουν στη θέση της κινούμενης εικόνας. Εάν αντιμετωπίζετε προβλήματα κατά την προβολή της κινούμενης εικόνας, χρησιμοποιήστε αυτή τη διαφάνεια . Διαγράψτε είτε την τρέχουσα διαφάνεια είτε την προηγούμενη πριν να προβείτε σε προβολή της παρουσίασης.]</a:t>
            </a:r>
            <a:endParaRPr lang="el-GR" b="1"/>
          </a:p>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1723D-810A-446A-B8FA-24B7A6353166}" type="slidenum">
              <a:rPr lang="el-GR"/>
              <a:pPr/>
              <a:t>17</a:t>
            </a:fld>
            <a:endParaRPr lang="el-G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5DB6D-B369-44C4-A593-CE4AE94E1388}" type="slidenum">
              <a:rPr lang="el-GR"/>
              <a:pPr/>
              <a:t>18</a:t>
            </a:fld>
            <a:endParaRPr lang="el-G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49C44-D5B8-48E7-93C1-08F3C3A4B9A3}" type="slidenum">
              <a:rPr lang="el-GR"/>
              <a:pPr/>
              <a:t>19</a:t>
            </a:fld>
            <a:endParaRPr lang="el-G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l-GR" b="1"/>
              <a:t>Θυμηθείτε</a:t>
            </a:r>
            <a:r>
              <a:rPr lang="el-GR"/>
              <a:t>: Υπάρχει και η καρτέλα </a:t>
            </a:r>
            <a:r>
              <a:rPr lang="el-GR" b="1"/>
              <a:t>Προβολή</a:t>
            </a:r>
            <a:r>
              <a:rPr lang="el-GR"/>
              <a:t> η οποία διαθέτει όλες τις προβολές,όπως την προβολή "Σελίδες σημειώσεων" και την προβολή υποδείγματος, μια λίστα με τις υπόλοιπες ανοικτές παρουσιάσεις και άλλα.</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3C8DD6-55B2-437C-A389-B771544B0F8A}" type="slidenum">
              <a:rPr lang="el-GR"/>
              <a:pPr/>
              <a:t>2</a:t>
            </a:fld>
            <a:endParaRPr lang="el-G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C4D51-369D-413C-B726-0B62195B6280}" type="slidenum">
              <a:rPr lang="el-GR"/>
              <a:pPr/>
              <a:t>20</a:t>
            </a:fld>
            <a:endParaRPr lang="el-G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B5D6C-4E55-456A-9467-03CB1DD8B23C}" type="slidenum">
              <a:rPr lang="el-GR"/>
              <a:pPr/>
              <a:t>21</a:t>
            </a:fld>
            <a:endParaRPr lang="el-G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l-GR"/>
              <a:t>Οι συμβουλές πλήκτρων εμφανίζουν τις αντίστοιχες συντομεύσεις πλήκτρων για διάφορες εργασίες. Εμφανίζονται ως γράμματα σε όλες τις καρτέλες της Κορδέλας και του Κουμπιού του Microsoft Office. Πρόκειται για αριθμούς στη γραμμή εργαλείων γρήγορης πρόσβασης. Τα λευκά μικρά τετράγωνα με τις συμβουλές πλήκτρων ονομάζονται </a:t>
            </a:r>
            <a:r>
              <a:rPr lang="el-GR" b="1"/>
              <a:t>ετικέτες</a:t>
            </a:r>
            <a:r>
              <a:rPr lang="el-GR"/>
              <a:t>. </a:t>
            </a:r>
          </a:p>
          <a:p>
            <a:r>
              <a:rPr lang="el-GR"/>
              <a:t>Όταν πατάτε ένα αντιστοιχισμένο πλήκτρο, μπορείτε να έχετε πρόσβαση σε περισσότερες εντολές και κουμπιά. Για παράδειγμα, πατήστε το πλήκτρο H για να εμφανιστούν όλες οι συμβουλές πλήκτρων για τις ομάδες στην </a:t>
            </a:r>
            <a:r>
              <a:rPr lang="el-GR" b="1"/>
              <a:t>Αρχική</a:t>
            </a:r>
            <a:r>
              <a:rPr lang="el-GR"/>
              <a:t> καρτέλα.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775CC-6FE8-44D6-AE31-DDDCD2CA8F13}" type="slidenum">
              <a:rPr lang="el-GR"/>
              <a:pPr/>
              <a:t>22</a:t>
            </a:fld>
            <a:endParaRPr lang="el-G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l-GR"/>
              <a:t>Για παράδειγμα, αν πατήσετε ALT, H, L είναι σαν να κάνετε κλικ στο κουμπί </a:t>
            </a:r>
            <a:r>
              <a:rPr lang="el-GR" b="1"/>
              <a:t>Διάταξη</a:t>
            </a:r>
            <a:r>
              <a:rPr lang="el-G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0E426-F599-490F-8A88-FB21EA35C58E}" type="slidenum">
              <a:rPr lang="el-GR"/>
              <a:pPr/>
              <a:t>23</a:t>
            </a:fld>
            <a:endParaRPr lang="el-G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62DA6E-025C-42CC-BAA8-8EAAB3939E2A}" type="slidenum">
              <a:rPr lang="el-GR"/>
              <a:pPr/>
              <a:t>24</a:t>
            </a:fld>
            <a:endParaRPr lang="el-G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l-GR"/>
              <a:t>[</a:t>
            </a:r>
            <a:r>
              <a:rPr lang="el-GR" b="1"/>
              <a:t>Σημείωση για τον εκπαιδευτή:</a:t>
            </a:r>
            <a:r>
              <a:rPr lang="el-GR"/>
              <a:t> Έχοντας εγκατεστημένη την εφαρμογή PowerPoint 2007 στον υπολογιστή σας, μπορείτε να κάνετε κλικ στο σύνδεσμο που βρίσκεται στη διαφάνεια για να μεταβείτε στην ηλεκτρονική πρακτική εξάσκηση. Στην εξάσκηση, μπορείτε να εργαστείτε πάνω σε αυτές τις εργασίες μέσα στο περιβάλλον του PowerPoint, με οδηγίες οι οποίες θα σας καθοδηγούν μέσα σε αυτό. </a:t>
            </a:r>
            <a:r>
              <a:rPr lang="el-GR" b="1"/>
              <a:t>Σημαντικό:</a:t>
            </a:r>
            <a:r>
              <a:rPr lang="el-GR"/>
              <a:t> Εάν δεν διαθέτετε την εφαρμογή PowerPoint 2007, δεν έχετε δικαίωμα πρόσβασης στην πρακτική εξάσκηση.]</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CD6C3-0794-471E-9608-E17F0E1685BB}" type="slidenum">
              <a:rPr lang="el-GR"/>
              <a:pPr/>
              <a:t>25</a:t>
            </a:fld>
            <a:endParaRPr lang="el-G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35F3F-F14E-4027-AB3E-E85C784CC693}" type="slidenum">
              <a:rPr lang="el-GR"/>
              <a:pPr/>
              <a:t>26</a:t>
            </a:fld>
            <a:endParaRPr lang="el-G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AF124-3976-4F19-9EC2-4133D483B068}" type="slidenum">
              <a:rPr lang="el-GR"/>
              <a:pPr/>
              <a:t>27</a:t>
            </a:fld>
            <a:endParaRPr lang="el-G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37754-7324-4A9F-94F3-DA4D4C6D678D}" type="slidenum">
              <a:rPr lang="el-GR"/>
              <a:pPr/>
              <a:t>28</a:t>
            </a:fld>
            <a:endParaRPr lang="el-G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7988E-D332-4836-A3AE-A4E6DF99FCEC}" type="slidenum">
              <a:rPr lang="el-GR"/>
              <a:pPr/>
              <a:t>29</a:t>
            </a:fld>
            <a:endParaRPr lang="el-G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2D3A7-E3EB-4291-8832-31A36B8E9D69}" type="slidenum">
              <a:rPr lang="el-GR"/>
              <a:pPr/>
              <a:t>3</a:t>
            </a:fld>
            <a:endParaRPr lang="el-G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l-GR" b="1"/>
              <a:t>Σημείωση</a:t>
            </a:r>
            <a:r>
              <a:rPr lang="el-GR"/>
              <a:t>: Το νέο PowerPoint</a:t>
            </a:r>
            <a:r>
              <a:rPr lang="el-GR" sz="800" baseline="30000">
                <a:cs typeface="Arial" charset="0"/>
              </a:rPr>
              <a:t>®</a:t>
            </a:r>
            <a:r>
              <a:rPr lang="el-GR"/>
              <a:t>  έχει και νέα μορφή αρχείων. Σε αυτή την παρουσίαση θα μάθετε και ό,τι χρειάζεστε για αυτό.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CA3DB-A8AA-414F-BB54-BA8D58E3CD3E}" type="slidenum">
              <a:rPr lang="el-GR"/>
              <a:pPr/>
              <a:t>30</a:t>
            </a:fld>
            <a:endParaRPr lang="el-G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3AEB9-2E97-4B27-B96A-3BB6605433DF}" type="slidenum">
              <a:rPr lang="el-GR"/>
              <a:pPr/>
              <a:t>31</a:t>
            </a:fld>
            <a:endParaRPr lang="el-GR"/>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FC338-D63F-4297-B3FE-E086F850896C}" type="slidenum">
              <a:rPr lang="el-GR"/>
              <a:pPr/>
              <a:t>32</a:t>
            </a:fld>
            <a:endParaRPr lang="el-G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CE8D9-8524-443D-8060-BEADA1B796EE}" type="slidenum">
              <a:rPr lang="el-GR"/>
              <a:pPr/>
              <a:t>33</a:t>
            </a:fld>
            <a:endParaRPr lang="el-G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l-GR" b="1"/>
              <a:t>Σημείωση</a:t>
            </a:r>
            <a:r>
              <a:rPr lang="el-GR"/>
              <a:t>:</a:t>
            </a:r>
            <a:r>
              <a:rPr lang="el-GR" b="1"/>
              <a:t> </a:t>
            </a:r>
            <a:r>
              <a:rPr lang="el-GR"/>
              <a:t>Μόνο ένα τμήμα του παραθύρου "Δημιουργία παρουσίασης" εμφανίζεται στην εικόνα. </a:t>
            </a:r>
          </a:p>
          <a:p>
            <a:r>
              <a:rPr lang="el-GR" b="1"/>
              <a:t>Νέα μορφή αρχείου</a:t>
            </a:r>
            <a:r>
              <a:rPr lang="el-GR"/>
              <a:t>: ο PowerPoint 2007 αποθηκεύει τα νέα αρχεία με μια νέα μορφή. Μπορείτε να ανοίξετε τις παλαιότερες παρουσιάσεις και να τις αποθηκεύσετε με τη νέα μορφή. Όμως η αλλαγή της μορφής του αρχείου επηρεάζει τις δυνατότητες κοινής χρήσης των παρουσιάσεων μεταξύ του PowerPoint 2007 και των παλαιότερων εκδόσεων του PowerPoint. Αυτό το θέμα αναλύεται με λεπτομέρειες στο τελευταίο μάθημα.</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94637-A0DE-42DF-8096-B6AD7779C4AE}" type="slidenum">
              <a:rPr lang="el-GR"/>
              <a:pPr/>
              <a:t>34</a:t>
            </a:fld>
            <a:endParaRPr lang="el-G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l-GR"/>
              <a:t>Η συλλογή που εμφανίζεται είναι παρόμοια με τη συλλογή προτύπων σχεδίασης που ίσως έχετε χρησιμοποιήσει σε προηγούμενες εκδόσεις. Το θέμα εφαρμόζεται στη σχεδίαση του φόντου, στη διάταξη των συμβόλων κράτησης θέσης, στα χρώματα και στα στυλ γραμματοσειράς των διαφανειών και των στοιχείων των διαφανειών. </a:t>
            </a:r>
          </a:p>
          <a:p>
            <a:r>
              <a:rPr lang="el-GR"/>
              <a:t>Η επιλογή ενός θέματος από την αρχή σας επιτρέπει να δείτε αμέσως την εμφάνιση των χρωμάτων του θέματος στα στοιχεία που προσθέτετε, όπως είναι τα γραφήματα οι πίνακες.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FD29E-6927-4C73-BFC0-F4CA8E35148B}" type="slidenum">
              <a:rPr lang="el-GR"/>
              <a:pPr/>
              <a:t>35</a:t>
            </a:fld>
            <a:endParaRPr lang="el-GR"/>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l-GR"/>
              <a:t>Εάν κάνετε κλικ στο βέλος </a:t>
            </a:r>
            <a:r>
              <a:rPr lang="el-GR" b="1"/>
              <a:t>Περισσότερα</a:t>
            </a:r>
            <a:r>
              <a:rPr lang="el-GR"/>
              <a:t> βλέπετε περισσότερες επιλογές θεμάτων και ποια θέματα έχουν χρησιμοποιηθεί στην παρουσίαση (μπορείτε να χρησιμοποιήσετε περισσότερα από ένα. Θα βρείτε ακόμη συνδέσεις σε άλλα θέματα - για παράδειγμα στο Microsoft Office Online.</a:t>
            </a:r>
          </a:p>
          <a:p>
            <a:r>
              <a:rPr lang="el-GR"/>
              <a:t>Τα ίδια θέματα υποστηρίζονται και στο Microsoft Office Word 2007 και το Microsoft Office Excel</a:t>
            </a:r>
            <a:r>
              <a:rPr lang="el-GR" sz="800" baseline="30000">
                <a:cs typeface="Arial" charset="0"/>
              </a:rPr>
              <a:t>®</a:t>
            </a:r>
            <a:r>
              <a:rPr lang="el-GR"/>
              <a:t> 2007.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3BF07-39D3-4570-B496-7D96674FA58A}" type="slidenum">
              <a:rPr lang="el-GR"/>
              <a:pPr/>
              <a:t>36</a:t>
            </a:fld>
            <a:endParaRPr lang="el-GR"/>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BDFFB9-7D4B-4F9F-A3DD-D8D8FAB05D25}" type="slidenum">
              <a:rPr lang="el-GR"/>
              <a:pPr/>
              <a:t>37</a:t>
            </a:fld>
            <a:endParaRPr lang="el-G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l-GR" b="1"/>
              <a:t>Χρώματα</a:t>
            </a:r>
            <a:r>
              <a:rPr lang="el-GR"/>
              <a:t>: Για κάθε διαθέσιμο θέμα υπάρχει ένα σύνολο από χρώματα. Μπορείτε να επιλέξετε τα χρώματα του θέματός σας και να τροποποιήσετε οποιοδήποτε από αυτά.</a:t>
            </a:r>
            <a:endParaRPr lang="el-GR" b="1"/>
          </a:p>
          <a:p>
            <a:r>
              <a:rPr lang="el-GR" b="1"/>
              <a:t>Γραμματοσειρές</a:t>
            </a:r>
            <a:r>
              <a:rPr lang="el-GR"/>
              <a:t>: Κάντε κλικ σε οποιοδήποτε δείγμα από τη συλλογή </a:t>
            </a:r>
            <a:r>
              <a:rPr lang="el-GR" b="1"/>
              <a:t>Γραμματοσειρές</a:t>
            </a:r>
            <a:r>
              <a:rPr lang="el-GR"/>
              <a:t> για να το εφαρμόσετε στις διαφάνειες. Κάθε ένα από αυτά περιλαμβάνει μια γραμματοσειρά για το κείμενο τίτλου και μία για το σώμα κειμένου.</a:t>
            </a:r>
            <a:endParaRPr lang="el-GR" b="1"/>
          </a:p>
          <a:p>
            <a:r>
              <a:rPr lang="el-GR" b="1"/>
              <a:t>Εφέ</a:t>
            </a:r>
            <a:r>
              <a:rPr lang="el-GR"/>
              <a:t>: Υπάρχει μια ποικιλία από οπτικά εφέ για τα σχήματα, όπως λάμψη, απαλές ακμές ή τρισδιάστατη (3-Δ) εμφάνιση.</a:t>
            </a:r>
            <a:endParaRPr lang="el-GR" b="1"/>
          </a:p>
          <a:p>
            <a:r>
              <a:rPr lang="el-GR" b="1"/>
              <a:t>Στυλ φόντου</a:t>
            </a:r>
            <a:r>
              <a:rPr lang="el-GR"/>
              <a:t>: Προσφέρει ελαφριά τροποποίηση του φόντου το θέματος με παράλληλη διατήρηση του συνόλου των χρωμάτων του θέματος. Στην εικόνα φαίνονται ορισμένα παραδείγματα.</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FABFF-E246-43A0-84BA-792E91F4802E}" type="slidenum">
              <a:rPr lang="el-GR"/>
              <a:pPr/>
              <a:t>38</a:t>
            </a:fld>
            <a:endParaRPr lang="el-G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A00F7-BFDF-4E0B-B2DE-3F06B23BA2EB}" type="slidenum">
              <a:rPr lang="el-GR"/>
              <a:pPr/>
              <a:t>39</a:t>
            </a:fld>
            <a:endParaRPr lang="el-G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942E9-E42F-4BC5-88B6-A23FB38C17AD}" type="slidenum">
              <a:rPr lang="el-GR"/>
              <a:pPr/>
              <a:t>4</a:t>
            </a:fld>
            <a:endParaRPr lang="el-G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223AE-A6EF-4D43-B723-1844EE8C366B}" type="slidenum">
              <a:rPr lang="el-GR"/>
              <a:pPr/>
              <a:t>40</a:t>
            </a:fld>
            <a:endParaRPr lang="el-G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342BAA-C90D-487E-B06F-D32047651E44}" type="slidenum">
              <a:rPr lang="el-GR"/>
              <a:pPr/>
              <a:t>41</a:t>
            </a:fld>
            <a:endParaRPr lang="el-G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l-GR"/>
              <a:t>Επίσης, μπορείτε να αγνοήσετε τα εικονίδια και να πληκτρολογήσετε κείμενο, το οποίο υποστηρίζεται από αυτήν τη διάταξη.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B16B9-4579-492A-8A00-0BA180675F81}" type="slidenum">
              <a:rPr lang="el-GR"/>
              <a:pPr/>
              <a:t>42</a:t>
            </a:fld>
            <a:endParaRPr lang="el-GR"/>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EBB8B-C824-4B19-AB72-F4ACC648393A}" type="slidenum">
              <a:rPr lang="el-GR"/>
              <a:pPr/>
              <a:t>43</a:t>
            </a:fld>
            <a:endParaRPr lang="el-GR"/>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l-GR"/>
              <a:t>Με τις επιλογές της καρτέλας </a:t>
            </a:r>
            <a:r>
              <a:rPr lang="el-GR" b="1"/>
              <a:t>Μορφή</a:t>
            </a:r>
            <a:r>
              <a:rPr lang="el-GR"/>
              <a:t>, μπορείτε να διαμορφώσετε τετράγωνες ή καμπύλες ακμές στην εικόνα, να εφαρμόσετε σκιές ή λάμψη, να προσθέσετε ένα έγχρωμο περίγραμμα, να την περικόψετε κ.ο.κ.</a:t>
            </a:r>
          </a:p>
          <a:p>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EEAD9-39DC-4CA3-AE17-96045DD19AB9}" type="slidenum">
              <a:rPr lang="el-GR"/>
              <a:pPr/>
              <a:t>44</a:t>
            </a:fld>
            <a:endParaRPr lang="el-G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87648-CFFE-446B-BC4C-4CAD1EA7351E}" type="slidenum">
              <a:rPr lang="el-GR"/>
              <a:pPr/>
              <a:t>45</a:t>
            </a:fld>
            <a:endParaRPr lang="el-GR"/>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5865D-663E-44DB-8C44-1C16B5F148E2}" type="slidenum">
              <a:rPr lang="el-GR"/>
              <a:pPr/>
              <a:t>46</a:t>
            </a:fld>
            <a:endParaRPr lang="el-GR"/>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l-GR"/>
              <a:t>Λεπτομέρειες για τις δυνατότητές σας ενώ χρησιμοποιείτε την καρτέλα </a:t>
            </a:r>
            <a:r>
              <a:rPr lang="el-GR" b="1"/>
              <a:t>Μορφή</a:t>
            </a:r>
            <a:r>
              <a:rPr lang="el-GR"/>
              <a:t>:</a:t>
            </a:r>
          </a:p>
          <a:p>
            <a:pPr>
              <a:buFontTx/>
              <a:buChar char="•"/>
            </a:pPr>
            <a:r>
              <a:rPr lang="el-GR"/>
              <a:t>Επιλογή στυλ σχήματος για το πλαίσιο κειμένου ή τα άλλα σχήματα, καθώς και για να επιλέξετε γέμισμα σχήματος, όπως χρώμα με διαβάθμιση ή χρώμα περιγράμματος σχήματος ή εφέ, όπως κορνιζάρισμα ή σκιά ή λάμψη. </a:t>
            </a:r>
          </a:p>
          <a:p>
            <a:pPr>
              <a:buFontTx/>
              <a:buChar char="•"/>
            </a:pPr>
            <a:r>
              <a:rPr lang="el-GR"/>
              <a:t>Εισαγωγή, αλλαγή και επεξεργασία εικόνων. </a:t>
            </a:r>
          </a:p>
          <a:p>
            <a:pPr>
              <a:buFontTx/>
              <a:buChar char="•"/>
            </a:pPr>
            <a:r>
              <a:rPr lang="el-GR"/>
              <a:t>Τοποθέτηση και τακτοποίηση σχημάτων. </a:t>
            </a:r>
          </a:p>
          <a:p>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D6D41-C719-4933-975A-E69EA1E02509}" type="slidenum">
              <a:rPr lang="el-GR"/>
              <a:pPr/>
              <a:t>47</a:t>
            </a:fld>
            <a:endParaRPr lang="el-GR"/>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0B608-5E29-45C8-9E97-F85821B0A6EB}" type="slidenum">
              <a:rPr lang="el-GR"/>
              <a:pPr/>
              <a:t>48</a:t>
            </a:fld>
            <a:endParaRPr lang="el-G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173AE-56C9-470B-875F-3F14F0D16AC1}" type="slidenum">
              <a:rPr lang="el-GR"/>
              <a:pPr/>
              <a:t>49</a:t>
            </a:fld>
            <a:endParaRPr lang="el-GR"/>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l-GR"/>
              <a:t>Με το παράθυρο "Κείμενο" μπορείτε να εργαστείτε με κείμενο έξω από τα σχήματα του γραφήματος. Αυτό είναι ιδιαίτερα βολικό εάν προτιμάτε να μην πληκτρολογείτε το κείμενο κατευθείαν μέσα στο γράφημα.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973E5-F5E3-42C2-B197-A80A7135099C}" type="slidenum">
              <a:rPr lang="el-GR"/>
              <a:pPr/>
              <a:t>5</a:t>
            </a:fld>
            <a:endParaRPr lang="el-GR"/>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80AD9-13A6-4EE1-B319-A9FEAF001783}" type="slidenum">
              <a:rPr lang="el-GR"/>
              <a:pPr/>
              <a:t>50</a:t>
            </a:fld>
            <a:endParaRPr lang="el-GR"/>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l-GR"/>
              <a:t>Μπορείτε επίσης να εισάγετε πίνακες και γραφήματα από την καρτέλα</a:t>
            </a:r>
            <a:r>
              <a:rPr lang="el-GR" b="1"/>
              <a:t>Εισαγωγή</a:t>
            </a:r>
            <a:r>
              <a:rPr lang="el-GR"/>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BA273-653D-465A-8FF3-C80A5E41C004}" type="slidenum">
              <a:rPr lang="el-GR"/>
              <a:pPr/>
              <a:t>51</a:t>
            </a:fld>
            <a:endParaRPr lang="el-G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pPr marL="228600" indent="-228600"/>
            <a:r>
              <a:rPr lang="el-GR" b="1"/>
              <a:t>Περισσότερα για το κάθε βήμα της διαδικασίας:</a:t>
            </a:r>
          </a:p>
          <a:p>
            <a:pPr marL="228600" indent="-228600">
              <a:buFontTx/>
              <a:buAutoNum type="arabicPeriod"/>
            </a:pPr>
            <a:r>
              <a:rPr lang="el-GR"/>
              <a:t>Στα εφέ κίνησης θα δείτε τα </a:t>
            </a:r>
            <a:r>
              <a:rPr lang="el-GR" b="1"/>
              <a:t>Βαθμιαία</a:t>
            </a:r>
            <a:r>
              <a:rPr lang="el-GR"/>
              <a:t>, </a:t>
            </a:r>
            <a:r>
              <a:rPr lang="el-GR" b="1"/>
              <a:t>Σβήσιμο</a:t>
            </a:r>
            <a:r>
              <a:rPr lang="el-GR"/>
              <a:t> και </a:t>
            </a:r>
            <a:r>
              <a:rPr lang="el-GR" b="1"/>
              <a:t>Εμφάνιση με κίνηση</a:t>
            </a:r>
            <a:r>
              <a:rPr lang="el-GR"/>
              <a:t>, μεταξύ άλλων. </a:t>
            </a:r>
          </a:p>
          <a:p>
            <a:pPr marL="228600" indent="-228600">
              <a:buFontTx/>
              <a:buAutoNum type="arabicPeriod"/>
            </a:pPr>
            <a:r>
              <a:rPr lang="el-GR"/>
              <a:t>Οι επιλογές εισόδου μπορεί να περιλαμβάνουν οι κλάδοι του οργανογράμματος να εμφανίζονται βαθμιαία όλα μαζί, ταυτόχρονα ή κάθε κλάδος του οργανογράμματος ξεχωριστά, ανά επίπεδο ή σχήμα.</a:t>
            </a:r>
          </a:p>
          <a:p>
            <a:pPr marL="228600" indent="-228600">
              <a:buFontTx/>
              <a:buAutoNum type="arabicPeriod"/>
            </a:pPr>
            <a:r>
              <a:rPr lang="el-GR"/>
              <a:t>Η εικόνα εδώ αποτυπώνει ένα σχήμα καθώς εμφανίζεται βαθμιαία. </a:t>
            </a:r>
          </a:p>
          <a:p>
            <a:pPr marL="228600" indent="-228600"/>
            <a:r>
              <a:rPr lang="el-GR"/>
              <a:t>Αν θέλετε να ρυθμίσετε πιο περίπλοκα εφέ κίνησης ή αν θέλετε να αλλάξετε την ταχύτητα σε κάποια άλλη που χρησιμοποιήσατε ήδη, κάντε κλικ στην επιλογή </a:t>
            </a:r>
            <a:r>
              <a:rPr lang="el-GR" b="1"/>
              <a:t>Προσαρμογή κίνησης</a:t>
            </a:r>
            <a:r>
              <a:rPr lang="el-GR"/>
              <a:t> στην καρτέλα </a:t>
            </a:r>
            <a:r>
              <a:rPr lang="el-GR" b="1"/>
              <a:t>Κίνηση</a:t>
            </a:r>
            <a:r>
              <a:rPr lang="el-GR"/>
              <a:t>. Εδώ μπορείτε να επιλέξετε και τα εφέ μετάβασης για τις διαφάνειες. Παραδείγματα αυτών των εφέ είναι ο μοτίβο σταδιακής σύνθεσης ή το εφέ σβησίματος που συμβαίνει όταν μετακινήστε από τη μία διαφάνεια στην άλλη.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D5FC9-6714-4AC8-BD02-35094BC6D617}" type="slidenum">
              <a:rPr lang="el-GR"/>
              <a:pPr/>
              <a:t>52</a:t>
            </a:fld>
            <a:endParaRPr lang="el-G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l-GR"/>
              <a:t>Στην καρτέλα </a:t>
            </a:r>
            <a:r>
              <a:rPr lang="el-GR" b="1"/>
              <a:t>Προβολή παρουσίασης</a:t>
            </a:r>
            <a:r>
              <a:rPr lang="el-GR"/>
              <a:t> μπορείτε ακόμη να δημιουργήσετε προσαρμοσμένη παρουσίαση και να ρυθμίσετε την προβολή της παρουσίασης σε πολλαπλές οθόνες.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30591-A01C-46C1-A74D-97E48CED4D9E}" type="slidenum">
              <a:rPr lang="el-GR"/>
              <a:pPr/>
              <a:t>53</a:t>
            </a:fld>
            <a:endParaRPr lang="el-G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9AA79-C143-48C0-A06E-4CC636CC58DD}" type="slidenum">
              <a:rPr lang="el-GR"/>
              <a:pPr/>
              <a:t>54</a:t>
            </a:fld>
            <a:endParaRPr lang="el-G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pPr>
              <a:buFontTx/>
              <a:buChar char="•"/>
            </a:pPr>
            <a:r>
              <a:rPr lang="el-GR"/>
              <a:t>Στην </a:t>
            </a:r>
            <a:r>
              <a:rPr lang="el-GR" b="1"/>
              <a:t>Προεπισκόπηση εκτύπωσης</a:t>
            </a:r>
            <a:r>
              <a:rPr lang="el-GR"/>
              <a:t> μπορείτε να κάνετε τις δικές σας επιλογές χρωμάτων εκτύπωσης και να ρυθμίσετε τις επιλογές κεφαλίδων και υποσέλιδων, όπως και πριν. </a:t>
            </a:r>
            <a:br>
              <a:rPr lang="el-GR"/>
            </a:br>
            <a:r>
              <a:rPr lang="el-GR"/>
              <a:t>Υπάρχουν πολλά ακόμα που μπορείτε να κάνετε από αυτό το μενού. Για παράδειγμα, εδώ θα βρείτε την εντολή </a:t>
            </a:r>
            <a:r>
              <a:rPr lang="el-GR" b="1"/>
              <a:t>Συσκευασία για CD</a:t>
            </a:r>
            <a:r>
              <a:rPr lang="el-GR"/>
              <a:t>. Αυτή αντιγράφει την παρουσίαση, καθώς και όποια άλλα αρχεία θέλετε σε δίσκο CD ή σε κοινόχρηστο φάκελο. </a:t>
            </a:r>
          </a:p>
          <a:p>
            <a:pPr>
              <a:buFontTx/>
              <a:buChar char="•"/>
            </a:pPr>
            <a:r>
              <a:rPr lang="el-GR"/>
              <a:t>Οι </a:t>
            </a:r>
            <a:r>
              <a:rPr lang="el-GR" b="1"/>
              <a:t>Επιλογές PowerPoint</a:t>
            </a:r>
            <a:r>
              <a:rPr lang="el-GR"/>
              <a:t> σας επιτρέπουν να προσαρμόσετε το PowerPoint. Εκτός από τις επιλογές προγράμματος που αναφέρονται στη διαφάνεια, εδώ μπορείτε να βρείτε εντολές που θέλετε να προσθέσετε στην </a:t>
            </a:r>
            <a:r>
              <a:rPr lang="el-GR" b="1"/>
              <a:t>Γραμμή εργαλείων γρήγορης πρόσβασης</a:t>
            </a:r>
            <a:r>
              <a:rPr lang="el-GR"/>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DF081-0B01-48E6-8353-ABAE4BF9E7DB}" type="slidenum">
              <a:rPr lang="el-GR"/>
              <a:pPr/>
              <a:t>55</a:t>
            </a:fld>
            <a:endParaRPr lang="el-GR"/>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l-GR"/>
              <a:t>[</a:t>
            </a:r>
            <a:r>
              <a:rPr lang="el-GR" b="1"/>
              <a:t>Σημείωση για τον εκπαιδευτή:</a:t>
            </a:r>
            <a:r>
              <a:rPr lang="el-GR"/>
              <a:t> Έχοντας εγκατεστημένη την εφαρμογή PowerPoint 2007 στον υπολογιστή σας, μπορείτε να κάνετε κλικ στο σύνδεσμο που βρίσκεται στη διαφάνεια για να μεταβείτε στην ηλεκτρονική πρακτική εξάσκηση. Στην εξάσκηση, μπορείτε να εργαστείτε πάνω σε αυτές τις εργασίες μέσα στο περιβάλλον του PowerPoint, με οδηγίες οι οποίες θα σας καθοδηγούν μέσα σε αυτό. </a:t>
            </a:r>
            <a:r>
              <a:rPr lang="el-GR" b="1"/>
              <a:t>Σημαντικό:</a:t>
            </a:r>
            <a:r>
              <a:rPr lang="el-GR"/>
              <a:t> Εάν δεν διαθέτετε την εφαρμογή PowerPoint 2007, δεν έχετε δικαίωμα πρόσβασης στην πρακτική εξάσκηση.]</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251A6-E8DE-4342-AFEC-120BD81FB16E}" type="slidenum">
              <a:rPr lang="el-GR"/>
              <a:pPr/>
              <a:t>56</a:t>
            </a:fld>
            <a:endParaRPr lang="el-G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4549B-61F4-453B-9252-27949A20012B}" type="slidenum">
              <a:rPr lang="el-GR"/>
              <a:pPr/>
              <a:t>57</a:t>
            </a:fld>
            <a:endParaRPr lang="el-G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655ED-4BC9-4D01-99D2-459528288AB3}" type="slidenum">
              <a:rPr lang="el-GR"/>
              <a:pPr/>
              <a:t>58</a:t>
            </a:fld>
            <a:endParaRPr lang="el-G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16A5D-59FC-47AB-849E-FC18BE96FD28}" type="slidenum">
              <a:rPr lang="el-GR"/>
              <a:pPr/>
              <a:t>59</a:t>
            </a:fld>
            <a:endParaRPr lang="el-G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1E7F7-ECBF-44DD-9290-0B5CA9339A62}" type="slidenum">
              <a:rPr lang="el-GR"/>
              <a:pPr/>
              <a:t>6</a:t>
            </a:fld>
            <a:endParaRPr lang="el-G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l-GR"/>
              <a:t>Σε αυτό το μάθημα θα μάθετε ορισμένα πράγματα για τη σχεδίασή της Κορδέλας και θα δείτε τη δομή της με λεπτομέρεια έτσι, ώστε να εξοικειωθείτε με τη χρήση της.</a:t>
            </a:r>
          </a:p>
          <a:p>
            <a:r>
              <a:rPr lang="el-GR"/>
              <a:t>Θα μάθετε και για τις υπόλοιπες πλευρές του PowerPoint 2007, όπως τις συντομεύσεις πληκτρολογίου, τη Γραμμή εργαλείων γρήγορης πρόσβασης και άλλα πολλά.</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4EB68-E762-495B-94DF-B9D4498B2768}" type="slidenum">
              <a:rPr lang="el-GR"/>
              <a:pPr/>
              <a:t>60</a:t>
            </a:fld>
            <a:endParaRPr lang="el-G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544288-7B29-436F-8C9C-D81306E2ABB9}" type="slidenum">
              <a:rPr lang="el-GR"/>
              <a:pPr/>
              <a:t>61</a:t>
            </a:fld>
            <a:endParaRPr lang="el-G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65A7A-63AA-49A7-B558-1FDAD0840BF2}" type="slidenum">
              <a:rPr lang="el-GR"/>
              <a:pPr/>
              <a:t>62</a:t>
            </a:fld>
            <a:endParaRPr lang="el-GR"/>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F7720-633A-46E6-B204-EB6EBD43E74E}" type="slidenum">
              <a:rPr lang="el-GR"/>
              <a:pPr/>
              <a:t>63</a:t>
            </a:fld>
            <a:endParaRPr lang="el-G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l-GR"/>
              <a:t>Σας διαβεβαιώνουμε ότι δεν θα αντιμετωπίσετε κανένα πρόβλημα με το άνοιγμα και την επεξεργασία παλαιότερων παρουσιάσεων στο PowerPoint 2007. Τα άτομα που δεν διαθέτουν το PowerPoint 2007 μπορούν να ανοίξουν μια παρουσίαση του PowerPoint 2007 και να εργαστούν σε αυτήν κανονικά. Σε αυτό το μάθημα θα δείτε τις σημαντικότερες λεπτομέρειες για τον τρόπο μετατροπής παλαιότερων παρουσιάσεων στη νέα μορφή.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685B0-E0C3-4E31-9B0F-C23D0E99040B}" type="slidenum">
              <a:rPr lang="el-GR"/>
              <a:pPr/>
              <a:t>64</a:t>
            </a:fld>
            <a:endParaRPr lang="el-G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l-GR"/>
              <a:t>XML είναι συντομογραφία της έκφρασης Extensible Markup Language. Δεν χρειάζεται να καταλάβετε τη γλώσσα XML - λειτουργεί στο παρασκήνιο. Περισσότερες πληροφορίες για τα πλεονεκτήματά της:</a:t>
            </a:r>
          </a:p>
          <a:p>
            <a:pPr>
              <a:buFontTx/>
              <a:buChar char="•"/>
            </a:pPr>
            <a:r>
              <a:rPr lang="el-GR" b="1"/>
              <a:t>Ασφαλέστερες παρουσιάσεις</a:t>
            </a:r>
            <a:r>
              <a:rPr lang="el-GR"/>
              <a:t>: Γίνεται ευκολότερος ο εντοπισμός και ο αποκλεισμός των παρουσιάσεων που περιέχουν ανεπιθύμητο κώδικα, μακροεντολές ή στοιχεία ελέγχου.</a:t>
            </a:r>
            <a:endParaRPr lang="el-GR" b="1"/>
          </a:p>
          <a:p>
            <a:pPr>
              <a:buFontTx/>
              <a:buChar char="•"/>
            </a:pPr>
            <a:r>
              <a:rPr lang="el-GR" b="1"/>
              <a:t>Μικρότερο μέγεθος αρχείων</a:t>
            </a:r>
            <a:r>
              <a:rPr lang="el-GR"/>
              <a:t>: Γίνεται αυτόματη συμπίεση των παρουσιάσεων.</a:t>
            </a:r>
            <a:endParaRPr lang="el-GR" b="1"/>
          </a:p>
          <a:p>
            <a:pPr>
              <a:buFontTx/>
              <a:buChar char="•"/>
            </a:pPr>
            <a:r>
              <a:rPr lang="el-GR" b="1"/>
              <a:t>Βελτιωμένη ασφάλεια των πληροφοριών</a:t>
            </a:r>
            <a:r>
              <a:rPr lang="el-GR"/>
              <a:t>: Οι προσωπικές και οι επαγγελματικά ευαίσθητες πληροφορίες καταργούνται ευκολότερα.</a:t>
            </a:r>
            <a:endParaRPr lang="el-GR" b="1"/>
          </a:p>
          <a:p>
            <a:pPr>
              <a:buFontTx/>
              <a:buChar char="•"/>
            </a:pPr>
            <a:r>
              <a:rPr lang="el-GR" b="1"/>
              <a:t>Βελτιωμένη ανάκτηση κατεστραμμένων αρχείων</a:t>
            </a:r>
            <a:r>
              <a:rPr lang="el-GR"/>
              <a:t>: Το άνοιγμα ενός αρχείου είναι δυνατό, ακόμα και αν έχει καταστραφεί ένα τμήμα του.</a:t>
            </a:r>
            <a:endParaRPr lang="el-GR" b="1"/>
          </a:p>
          <a:p>
            <a:pPr>
              <a:buFontTx/>
              <a:buChar char="•"/>
            </a:pPr>
            <a:r>
              <a:rPr lang="el-GR" b="1"/>
              <a:t>Ευκολότερη ενσωμάτωση</a:t>
            </a:r>
            <a:r>
              <a:rPr lang="el-GR"/>
              <a:t>: Το περιεχόμενο της παρουσίασης έχει τη δυνατότητα κοινής χρήσης και ανοίγματος σε άλλα προγράμματα.</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542BD6-3F84-4906-9FBE-EAB3AE34BD7A}" type="slidenum">
              <a:rPr lang="el-GR"/>
              <a:pPr/>
              <a:t>65</a:t>
            </a:fld>
            <a:endParaRPr lang="el-G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l-GR"/>
              <a:t>Για να ανοίξετε το πλαίσιο διαλόγου </a:t>
            </a:r>
            <a:r>
              <a:rPr lang="el-GR" b="1"/>
              <a:t>Αποθήκευση ως</a:t>
            </a:r>
            <a:r>
              <a:rPr lang="el-GR"/>
              <a:t>, κάντε κλικ στο </a:t>
            </a:r>
            <a:r>
              <a:rPr lang="el-GR" b="1"/>
              <a:t>Κουμπί του Microsoft Office</a:t>
            </a:r>
            <a:r>
              <a:rPr lang="el-GR"/>
              <a:t> και από το μενού κάντε κλικ στην εντολή </a:t>
            </a:r>
            <a:r>
              <a:rPr lang="el-GR" b="1"/>
              <a:t>Αποθήκευση ως</a:t>
            </a:r>
            <a:r>
              <a:rPr lang="el-GR"/>
              <a:t>. </a:t>
            </a:r>
          </a:p>
          <a:p>
            <a:r>
              <a:rPr lang="el-GR" b="1"/>
              <a:t>Σημείωση</a:t>
            </a:r>
            <a:r>
              <a:rPr lang="el-GR"/>
              <a:t>: Εάν έχετε ρυθμίσει τα Microsoft Windows</a:t>
            </a:r>
            <a:r>
              <a:rPr lang="el-GR" sz="800" baseline="30000">
                <a:cs typeface="Arial" charset="0"/>
              </a:rPr>
              <a:t>®</a:t>
            </a:r>
            <a:r>
              <a:rPr lang="el-GR"/>
              <a:t> ώστε να εμφανίζονται οι επεκτάσεις ονόματος αρχείου (τα γράμματα στο όνομα του αρχείου που βρίσκονται μετά την τελεία), τότε θα δείτε την επέκταση ονόματος αρχείου για τον τύπο του αρχείου, όπως: </a:t>
            </a:r>
            <a:r>
              <a:rPr lang="el-GR" b="1"/>
              <a:t>Παρουσίαση του PowerPoint (*.pptx)</a:t>
            </a:r>
            <a:r>
              <a:rPr lang="el-GR"/>
              <a:t>. Το τελικό γράμμα "x" σημαίνει ότι πρόκειται για αρχείο του PowerPoint 2007.</a:t>
            </a:r>
          </a:p>
          <a:p>
            <a:r>
              <a:rPr lang="el-GR"/>
              <a:t>Το όνομα της αποθηκευμένης παρουσίασής σας με τη νέα μορφή, συμπεριλαμβανομένης της επέκτασης του ονόματος αρχείου, θα είναι κάπως έτσι: Ετήσια Έκθεση.pptx.</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E3413-C642-4E9C-8031-EEBA43B1990B}" type="slidenum">
              <a:rPr lang="el-GR"/>
              <a:pPr/>
              <a:t>66</a:t>
            </a:fld>
            <a:endParaRPr lang="el-G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l-GR"/>
              <a:t>Αυτό το σενάριο προϋποθέτει ότι η εγκατάσταση Microsoft Office του συναδέλφου σας περιλαμβάνει τα πιο πρόσφατα service pack και ενημερώσεις.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74990-5344-430F-B7DC-28341C096B31}" type="slidenum">
              <a:rPr lang="el-GR"/>
              <a:pPr/>
              <a:t>67</a:t>
            </a:fld>
            <a:endParaRPr lang="el-GR"/>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DD616-AC74-43C0-B2E2-9A92AC69A532}" type="slidenum">
              <a:rPr lang="el-GR"/>
              <a:pPr/>
              <a:t>68</a:t>
            </a:fld>
            <a:endParaRPr lang="el-G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l-GR"/>
              <a:t>Για περισσότερες λεπτομέρειες, ανατρέξτε στην Κάρτα γρήγορης αναφοράς προς την οποία υπάρχει σύνδεση στο τέλος του μαθήματος. </a:t>
            </a:r>
          </a:p>
          <a:p>
            <a:endParaRPr lang="el-G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B0191-B6F8-4FF9-8EDA-B52090E8F86A}" type="slidenum">
              <a:rPr lang="el-GR"/>
              <a:pPr/>
              <a:t>69</a:t>
            </a:fld>
            <a:endParaRPr lang="el-GR"/>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ADCD3-4CFB-4DC8-8A46-D8920B24F9A5}" type="slidenum">
              <a:rPr lang="el-GR"/>
              <a:pPr/>
              <a:t>7</a:t>
            </a:fld>
            <a:endParaRPr lang="el-G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l-GR"/>
              <a:t>Αυτό το σύνολο των εντολών που χρησιμοποιούνται συχνότερα εκτείνεται στο πρώτο στρώμα ή αλλιώς </a:t>
            </a:r>
            <a:r>
              <a:rPr lang="el-GR" b="1"/>
              <a:t>καρτέλα</a:t>
            </a:r>
            <a:r>
              <a:rPr lang="el-GR"/>
              <a:t> της κορδέλας, η οποία ονομάζεται καρτέλα </a:t>
            </a:r>
            <a:r>
              <a:rPr lang="el-GR" b="1"/>
              <a:t>Κεντρική σελίδα</a:t>
            </a:r>
            <a:r>
              <a:rPr lang="el-GR"/>
              <a:t>. Αυτές οι εντολές, με τη μορφή κουμπιών, πλαισίων κειμένου και μενού, υποστηρίζουν τις πιο συνηθισμένες εργασίες, στις οποίες συμπεριλαμβάνονται η αντιγραφή και η επικόλληση, η προσθήκη διαφανειών, η αλλαγή της διάταξης της διαφάνειας, η μορφοποίηση και η τοποθέτηση κειμένου, καθώς και εύρεση και αντικατάσταση κειμένου.</a:t>
            </a:r>
          </a:p>
          <a:p>
            <a:r>
              <a:rPr lang="el-GR"/>
              <a:t>Υπάρχουν και άλλες καρτέλες στην κορδέλα. Η κάθε καρτέλα προορίζεται για έναν τύπο εργασίας που εκτελείτε κατά τη δημιουργία μιας παρουσίασης. Τα κουμπιά σε κάθε καρτέλα είναι κατανεμημένα σε λογικές </a:t>
            </a:r>
            <a:r>
              <a:rPr lang="el-GR" b="1"/>
              <a:t>ομάδες</a:t>
            </a:r>
            <a:r>
              <a:rPr lang="el-GR"/>
              <a:t>. Τα πιο συνηθισμένα κουμπιά της κάθε ομάδας είναι και τα μεγαλύτερα. Ακόμα και οι νεότερες εντολές που έχουν ζητήσει οι πελάτες αλλά ενδέχεται να μην εντοπίστηκαν στις παλαιότερες εκδόσεις είναι πλέον πολύ πιο εμφανείς.</a:t>
            </a:r>
          </a:p>
          <a:p>
            <a:r>
              <a:rPr lang="el-GR"/>
              <a:t>Στην κινούμενη εικόνα μπορείτε να δείτε την εμφάνισή του. </a:t>
            </a:r>
          </a:p>
          <a:p>
            <a:r>
              <a:rPr lang="el-GR"/>
              <a:t>[</a:t>
            </a:r>
            <a:r>
              <a:rPr lang="el-GR" b="1"/>
              <a:t>Σημείωση για τον εκπαιδευτή: </a:t>
            </a:r>
            <a:r>
              <a:rPr lang="el-GR"/>
              <a:t>Για την αναπαραγωγή του στοιχείου κινούμενης εικόνας κατά την προβολή της προβολής παρουσίασης, κάντε δεξί κλικ στο στοιχείο κινούμενης εικόνας και στη συνέχεια κάντε κλικ στην επιλογή </a:t>
            </a:r>
            <a:r>
              <a:rPr lang="el-GR" b="1"/>
              <a:t>Αναπαραγωγή</a:t>
            </a:r>
            <a:r>
              <a:rPr lang="el-GR"/>
              <a:t>. Αφού γίνει μία φορά αναπαραγωγή του αρχείου, ενδεχομένως να θέλετε να κάνετε κλικ στην επιλογή </a:t>
            </a:r>
            <a:r>
              <a:rPr lang="el-GR" b="1"/>
              <a:t>Επαναφορά</a:t>
            </a:r>
            <a:r>
              <a:rPr lang="el-GR"/>
              <a:t> (αφού πρώτα κάνετε δεξί κλικ) και στη συνέχεια να κάνετε κλικ στην επιλογή </a:t>
            </a:r>
            <a:r>
              <a:rPr lang="el-GR" b="1"/>
              <a:t>Αναπαραγωγή</a:t>
            </a:r>
            <a:r>
              <a:rPr lang="el-GR"/>
              <a:t>. Εάν κάνετε κλικ στη διαφάνεια για να πραγματοποιήσετε εισαγωγή κειμένου ή για να προχωρήσετε στην επόμενη διαφάνεια και δεν συμβαίνει τίποτα, κάντε κλικ κάπου έξω από το στοιχείο κινούμενης εικόνας. Κάποιες φορές, ενδεχομένως να χρειαστεί να κάνετε δύο φορές κλικ. Εάν αντιμετωπίζετε προβλήματα κατά την προβολή της κινούμενης εικόνας, ανατρέξτε στις σημειώσεις της τελευταίας διαφάνειας αυτής της παρουσίασης σχετικά με την αναπαραγωγή στοιχείων κινούμενης εικόνας Adobe Flash. Εάν εξακολουθείτε να αντιμετωπίζετε προβλήματα κατά την προβολή της κινούμενης εικόνας, η επόμενη διαφάνεια είναι αναπαραγόμενη διαφάνεια με μη κινούμενες εικόνες. Διαγράψτε είτε την τρέχουσα διαφάνεια είτε την επόμενη πριν προβείτε σε προβολή της παρουσίασης.]</a:t>
            </a:r>
          </a:p>
          <a:p>
            <a:endParaRPr lang="el-G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F9A99-5F2F-47D2-9BF7-C7E8318736C1}" type="slidenum">
              <a:rPr lang="el-GR"/>
              <a:pPr/>
              <a:t>70</a:t>
            </a:fld>
            <a:endParaRPr lang="el-G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l-GR"/>
              <a:t>Ένα παράδειγμα στοιχείου που μπορεί να μην έχει την ίδια λειτουργία σε παλαιότερη έκδοση του PowerPoint είναι τα νέα γραφικά SmartArt</a:t>
            </a:r>
            <a:r>
              <a:rPr lang="el-GR" sz="800" baseline="30000">
                <a:cs typeface="Arial" charset="0"/>
              </a:rPr>
              <a:t>™</a:t>
            </a:r>
            <a:r>
              <a:rPr lang="el-GR"/>
              <a:t> . </a:t>
            </a:r>
          </a:p>
          <a:p>
            <a:r>
              <a:rPr lang="el-GR"/>
              <a:t>Σε αυτήν την εικόνα βλέπετε ένα παράδειγμα του μηνύματος που μπορεί να δείτε όταν κάνετε αποθήκευση με την παλαιότερη μορφή.</a:t>
            </a:r>
          </a:p>
          <a:p>
            <a:r>
              <a:rPr lang="el-GR"/>
              <a:t>Μπορείτε να ακυρώσετε τον έλεγχο και να επιλέξετε τη νέα μορφή στο παράθυρο διαλόγου </a:t>
            </a:r>
            <a:r>
              <a:rPr lang="el-GR" b="1"/>
              <a:t>Αποθήκευση ως</a:t>
            </a:r>
            <a:r>
              <a:rPr lang="el-GR"/>
              <a:t>. Εναλλακτικά, μπορείτε να επιλέξετε να συνεχίσετε και να αποθηκεύσετε με την παλιά μορφή. Στην επόμενη ενότητα θα αναλύσουμε περισσότερο αυτήν την επιλογή.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A99E1C-3B2A-461C-9F46-8DF0E8608479}" type="slidenum">
              <a:rPr lang="el-GR"/>
              <a:pPr/>
              <a:t>71</a:t>
            </a:fld>
            <a:endParaRPr lang="el-G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78DE0-5B4B-4681-8DF3-2AFCCD23952B}" type="slidenum">
              <a:rPr lang="el-GR"/>
              <a:pPr/>
              <a:t>72</a:t>
            </a:fld>
            <a:endParaRPr lang="el-G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pPr>
              <a:spcBef>
                <a:spcPct val="20000"/>
              </a:spcBef>
              <a:spcAft>
                <a:spcPct val="35000"/>
              </a:spcAft>
            </a:pPr>
            <a:r>
              <a:rPr lang="el-GR"/>
              <a:t>Το άτομο που θα ανοίξει αυτό το αρχείο στο PowerPoint 2003 θα δει το γραφικό του PowerPoint 2007 με την καλύτερη δυνατή, οπτική πιστότητα. Δεν θα έχει τη δυνατότητα να κάνει επεξεργασία μεμονωμένων σχημάτων του γραφικού. Θα μπορεί να προσθέσει ένα χρώμα γεμίσματος φόντου πίσω από το γραφικό ή να εκτελέσει άλλες εντολές που σχετίζονται με εικόνες, καθώς και να αλλάξει το μέγεθός του. Δεν θα μπορεί όμως να εργαστεί με οποιοδήποτε τμήμα του για να αλλάξει τη διάταξη, το κείμενο, το στυλ σχημάτων ή κάτι αντίστοιχο. </a:t>
            </a:r>
          </a:p>
          <a:p>
            <a:pPr>
              <a:spcBef>
                <a:spcPct val="20000"/>
              </a:spcBef>
              <a:spcAft>
                <a:spcPct val="35000"/>
              </a:spcAft>
            </a:pPr>
            <a:endParaRPr lang="el-G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9CFC3-8154-45A9-9A7A-14341880462E}" type="slidenum">
              <a:rPr lang="el-GR"/>
              <a:pPr/>
              <a:t>73</a:t>
            </a:fld>
            <a:endParaRPr lang="el-GR"/>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pPr>
              <a:spcBef>
                <a:spcPct val="20000"/>
              </a:spcBef>
              <a:spcAft>
                <a:spcPct val="35000"/>
              </a:spcAft>
            </a:pPr>
            <a:endParaRPr lang="el-G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13F29-B497-4E69-B115-16E6F42EC794}" type="slidenum">
              <a:rPr lang="el-GR"/>
              <a:pPr/>
              <a:t>74</a:t>
            </a:fld>
            <a:endParaRPr lang="el-GR"/>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pPr>
              <a:spcBef>
                <a:spcPct val="20000"/>
              </a:spcBef>
              <a:spcAft>
                <a:spcPct val="35000"/>
              </a:spcAft>
            </a:pPr>
            <a:endParaRPr lang="el-G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F1E75-993A-47D5-8E1B-74C7B52E9FEC}" type="slidenum">
              <a:rPr lang="el-GR"/>
              <a:pPr/>
              <a:t>75</a:t>
            </a:fld>
            <a:endParaRPr lang="el-GR"/>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pPr>
              <a:spcAft>
                <a:spcPct val="75000"/>
              </a:spcAft>
            </a:pPr>
            <a:r>
              <a:rPr lang="el-GR"/>
              <a:t>Το ίδιο συμβαίνει και με τα τρισδιάστατα (3Δ) εφέ και τις σκιές.</a:t>
            </a:r>
          </a:p>
          <a:p>
            <a:pPr>
              <a:spcBef>
                <a:spcPct val="20000"/>
              </a:spcBef>
              <a:spcAft>
                <a:spcPct val="35000"/>
              </a:spcAft>
            </a:pPr>
            <a:endParaRPr lang="el-G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0131C-F5AE-45E3-95F8-F972B47712A5}" type="slidenum">
              <a:rPr lang="el-GR"/>
              <a:pPr/>
              <a:t>76</a:t>
            </a:fld>
            <a:endParaRPr lang="el-GR"/>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pPr>
              <a:spcAft>
                <a:spcPct val="75000"/>
              </a:spcAft>
            </a:pPr>
            <a:r>
              <a:rPr lang="el-GR"/>
              <a:t>Εάν αποθηκεύσετε με την παλιά μορφή ένα αρχείο που έχει αναβαθμιστεί με αυτόν τον τρόπο, τότε δεν θα είναι πλέον δυνατή η επεξεργασία των αντικειμένων WordArt διότι θα έχουν μετατραπεί σε εικόνες. Όμως, όπως και με το γραφικό του προηγούμενου παραδείγματος, εάν το αντικείμενο WordArt δεν τροποποιηθεί στην παλαιότερη έκδοση του PowerPoint, τότε δεν επηρεάζεται η δυνατότητα επεξεργασίας του αρχείου όταν θα ανοιχθεί και πάλι στο PowerPoint 2007.</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C0B05-8EAA-4B20-A45E-DAD4B6A31ECA}" type="slidenum">
              <a:rPr lang="el-GR"/>
              <a:pPr/>
              <a:t>77</a:t>
            </a:fld>
            <a:endParaRPr lang="el-G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EDB7E9-2F6E-4E3B-AA88-175179F99CF3}" type="slidenum">
              <a:rPr lang="el-GR"/>
              <a:pPr/>
              <a:t>78</a:t>
            </a:fld>
            <a:endParaRPr lang="el-GR"/>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r>
              <a:rPr lang="el-GR" b="1"/>
              <a:t>Περισσότεροι τύποι αρχείων</a:t>
            </a:r>
          </a:p>
          <a:p>
            <a:r>
              <a:rPr lang="el-GR"/>
              <a:t>Με το PowerPoint 2007, υπάρχουν επιπλέον τύποι αρχείων που μπορείτε να επιλέξετε για να αποθηκεύσετε μια παρουσίαση. Για παράδειγμα, διατίθεται ένας νέος τύπος αρχείου για παρουσιάσεις που περιέχουν μακροεντολές. Για περισσότερες λεπτομέρειες ανατρέξτε στην Κάρτα γρήγορης αναφοράς, από τη σύνδεση που θα βρείτε στο τέλος της παρουσίασης.</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2B354-C12E-4A58-ADAD-F66C8D2CD679}" type="slidenum">
              <a:rPr lang="el-GR"/>
              <a:pPr/>
              <a:t>79</a:t>
            </a:fld>
            <a:endParaRPr lang="el-G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377748-6BF6-409A-A52A-5D0FC3B2BC9E}" type="slidenum">
              <a:rPr lang="el-GR"/>
              <a:pPr/>
              <a:t>8</a:t>
            </a:fld>
            <a:endParaRPr lang="el-G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l-GR"/>
              <a:t>Αυτό το σύνολο των εντολών που χρησιμοποιούνται συχνότερα εκτείνεται στο πρώτο στρώμα ή αλλιώς </a:t>
            </a:r>
            <a:r>
              <a:rPr lang="el-GR" b="1"/>
              <a:t>καρτέλα</a:t>
            </a:r>
            <a:r>
              <a:rPr lang="el-GR"/>
              <a:t> της κορδέλας, η οποία ονομάζεται καρτέλα </a:t>
            </a:r>
            <a:r>
              <a:rPr lang="el-GR" b="1"/>
              <a:t>Κεντρική σελίδα</a:t>
            </a:r>
            <a:r>
              <a:rPr lang="el-GR"/>
              <a:t>. Αυτές οι εντολές, με τη μορφή κουμπιών, πλαισίων κειμένου και μενού, υποστηρίζουν τις πιο συνηθισμένες εργασίες, στις οποίες συμπεριλαμβάνονται η αντιγραφή και η επικόλληση, η προσθήκη διαφανειών, η αλλαγή της διάταξης της διαφάνειας, η μορφοποίηση και η τοποθέτηση κειμένου, καθώς και εύρεση και αντικατάσταση κειμένου.</a:t>
            </a:r>
          </a:p>
          <a:p>
            <a:r>
              <a:rPr lang="el-GR"/>
              <a:t>Υπάρχουν και άλλες καρτέλες στην κορδέλα. Η κάθε καρτέλα προορίζεται για έναν τύπο εργασίας που εκτελείτε κατά τη δημιουργία μιας παρουσίασης. Τα κουμπιά σε κάθε καρτέλα είναι κατανεμημένα σε λογικές </a:t>
            </a:r>
            <a:r>
              <a:rPr lang="el-GR" b="1"/>
              <a:t>ομάδες</a:t>
            </a:r>
            <a:r>
              <a:rPr lang="el-GR"/>
              <a:t>. Τα πιο συνηθισμένα κουμπιά της κάθε ομάδας είναι και τα μεγαλύτερα. Ακόμα και οι νεότερες εντολές που έχουν ζητήσει οι πελάτες αλλά ενδέχεται να μην εντοπίστηκαν στις παλαιότερες εκδόσεις είναι πλέον πολύ πιο εμφανείς.</a:t>
            </a:r>
          </a:p>
          <a:p>
            <a:r>
              <a:rPr lang="el-GR"/>
              <a:t>[</a:t>
            </a:r>
            <a:r>
              <a:rPr lang="el-GR" b="1"/>
              <a:t>Σημείωση για τον εκπαιδευτή: </a:t>
            </a:r>
            <a:r>
              <a:rPr lang="el-GR"/>
              <a:t>Αυτή η διαφάνεια είναι πανομοιότυπη με την προηγούμενη με εξαίρεση τα στοιχεία μη κινούμενων εικόνων που υπάρχουν στη θέση της κινούμενης εικόνας. Εάν αντιμετωπίζετε προβλήματα κατά την προβολή της κινούμενης εικόνας, χρησιμοποιήστε αυτή τη διαφάνεια . Διαγράψτε είτε την τρέχουσα διαφάνεια είτε την προηγούμενη πριν να προβείτε σε προβολή της παρουσίασης.]</a:t>
            </a:r>
            <a:endParaRPr lang="el-GR" b="1"/>
          </a:p>
          <a:p>
            <a:endParaRPr lang="el-G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63292-E406-48F0-B08F-C52768692A6E}" type="slidenum">
              <a:rPr lang="el-GR"/>
              <a:pPr/>
              <a:t>80</a:t>
            </a:fld>
            <a:endParaRPr lang="el-G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12B4F8-25F2-4D8C-9C30-02A5E750C5F3}" type="slidenum">
              <a:rPr lang="el-GR"/>
              <a:pPr/>
              <a:t>81</a:t>
            </a:fld>
            <a:endParaRPr lang="el-G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A9999-7601-4066-9586-F6E844B284A4}" type="slidenum">
              <a:rPr lang="el-GR"/>
              <a:pPr/>
              <a:t>82</a:t>
            </a:fld>
            <a:endParaRPr lang="el-G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pPr>
              <a:spcAft>
                <a:spcPct val="75000"/>
              </a:spcAft>
            </a:pPr>
            <a:r>
              <a:rPr lang="el-GR"/>
              <a:t>Για περισσότερες λεπτομέρειες ανατρέξτε στην Κάρτα γρήγορης αναφοράς, από τη σύνδεση που θα βρείτε στο τέλος του μαθήματος.</a:t>
            </a:r>
          </a:p>
          <a:p>
            <a:endParaRPr lang="el-G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0A6CF8-6CD9-4A1E-88C6-9F7F9A1A7FF3}" type="slidenum">
              <a:rPr lang="el-GR"/>
              <a:pPr/>
              <a:t>83</a:t>
            </a:fld>
            <a:endParaRPr lang="el-G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466BA-5025-4C3B-920D-FD1887EA4446}" type="slidenum">
              <a:rPr lang="el-GR"/>
              <a:pPr/>
              <a:t>84</a:t>
            </a:fld>
            <a:endParaRPr lang="el-G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20FAA-1DC1-4B70-91F4-752460218A04}" type="slidenum">
              <a:rPr lang="el-GR"/>
              <a:pPr/>
              <a:t>85</a:t>
            </a:fld>
            <a:endParaRPr lang="el-G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877246E-EED6-4C00-8044-5718981E04E7}" type="slidenum">
              <a:rPr lang="el-GR"/>
              <a:pPr/>
              <a:t>86</a:t>
            </a:fld>
            <a:endParaRPr lang="el-GR"/>
          </a:p>
        </p:txBody>
      </p:sp>
      <p:sp>
        <p:nvSpPr>
          <p:cNvPr id="87042" name="Rectangle 2"/>
          <p:cNvSpPr>
            <a:spLocks noGrp="1" noChangeArrowheads="1"/>
          </p:cNvSpPr>
          <p:nvPr>
            <p:ph type="body" idx="1"/>
          </p:nvPr>
        </p:nvSpPr>
        <p:spPr>
          <a:xfrm>
            <a:off x="685800" y="457200"/>
            <a:ext cx="5486400" cy="7929563"/>
          </a:xfrm>
        </p:spPr>
        <p:txBody>
          <a:bodyPr/>
          <a:lstStyle/>
          <a:p>
            <a:r>
              <a:rPr lang="el-GR" b="1"/>
              <a:t>Χρήση αυτού του προτύπου</a:t>
            </a:r>
          </a:p>
          <a:p>
            <a:r>
              <a:rPr lang="el-GR"/>
              <a:t>Αυτό το πρότυπο του Microsoft Office PowerPoint σας παρέχει μια πρακτική εισαγωγή PowerPoint 2007. Έχει διαμορφωθεί για παρουσίαση σε ομάδα, ενώ μπορείτε να το προσαρμόσετε και στις δικές σας ανάγκες. </a:t>
            </a:r>
          </a:p>
          <a:p>
            <a:r>
              <a:rPr lang="el-GR"/>
              <a:t>Το περιεχόμενο αυτού του προτύπου έχει προσαρμοστεί με βάση το εκπαιδευτικό μάθημα του Microsoft Office Online με τίτλο “Ενημερωθείτε για το PowerPoint 2007.”</a:t>
            </a:r>
            <a:endParaRPr lang="el-GR" b="1"/>
          </a:p>
          <a:p>
            <a:r>
              <a:rPr lang="el-GR" b="1"/>
              <a:t>Δυνατότητες προτύπου</a:t>
            </a:r>
          </a:p>
          <a:p>
            <a:r>
              <a:rPr lang="el-GR" b="1"/>
              <a:t>Διαφάνεια τίτλου</a:t>
            </a:r>
            <a:r>
              <a:rPr lang="el-GR"/>
              <a:t>: Στην πρώτη διαφάνεια, υπάρχει ένα κείμενο κράτησης θέσης στο επάνω μέρος όπου πρέπει να πληκτρολογήσετε την επωνυμία της εταιρείας σας ή να διαγράψετε τελείως το πλαίσιο κειμένου, εάν δεν θέλετε αυτό το κείμενο.</a:t>
            </a:r>
            <a:endParaRPr lang="el-GR" b="1"/>
          </a:p>
          <a:p>
            <a:r>
              <a:rPr lang="el-GR" b="1"/>
              <a:t>Στοιχεία κινούμενης εικόνας</a:t>
            </a:r>
            <a:r>
              <a:rPr lang="el-GR"/>
              <a:t>: Τα εφέ των προσαρμοσμένων κινούμενων εικόνων εφαρμόζονται σε όλη την παρουσίαση. Σε αυτά τα εφέ περιλαμβάνονται η </a:t>
            </a:r>
            <a:r>
              <a:rPr lang="el-GR" b="1"/>
              <a:t>Γρήγορη εμφάνιση</a:t>
            </a:r>
            <a:r>
              <a:rPr lang="el-GR"/>
              <a:t>, η </a:t>
            </a:r>
            <a:r>
              <a:rPr lang="el-GR" b="1"/>
              <a:t>Παραμόρφωση</a:t>
            </a:r>
            <a:r>
              <a:rPr lang="el-GR"/>
              <a:t>, η </a:t>
            </a:r>
            <a:r>
              <a:rPr lang="el-GR" b="1"/>
              <a:t>Σταδιακή σύνθεση, </a:t>
            </a:r>
            <a:r>
              <a:rPr lang="el-GR"/>
              <a:t>και η </a:t>
            </a:r>
            <a:r>
              <a:rPr lang="el-GR" b="1"/>
              <a:t>Σκακιέρα</a:t>
            </a:r>
            <a:r>
              <a:rPr lang="el-GR"/>
              <a:t>. Όλα τα εφέ αναπαράγονται σε παλαιότερες εκδόσεις μέχρι και το Microsoft PowerPoint 2000. Για να αλλάξετε τα εφέ κινούμενων εικόνων, μεταβείτε στο μενού </a:t>
            </a:r>
            <a:r>
              <a:rPr lang="el-GR" b="1"/>
              <a:t>Προβολή παρουσίασης</a:t>
            </a:r>
            <a:r>
              <a:rPr lang="el-GR"/>
              <a:t> , κάντε κλικ στην επιλογή </a:t>
            </a:r>
            <a:r>
              <a:rPr lang="el-GR" b="1"/>
              <a:t>Προσαρμογή κινούμενων εικόνων</a:t>
            </a:r>
            <a:r>
              <a:rPr lang="el-GR"/>
              <a:t>, και πειραματιστείτε με τις επιλογές που εμφανίζονται.</a:t>
            </a:r>
          </a:p>
          <a:p>
            <a:r>
              <a:rPr lang="el-GR" b="1"/>
              <a:t>Εάν αυτή η παρουσίαση περιέχει κάποιο στοιχείο κινούμενης εικόνας Adobe Flash</a:t>
            </a:r>
            <a:r>
              <a:rPr lang="el-GR"/>
              <a:t>: Για να γίνει αναπαραγωγή ενός αρχείου Flash, θα πρέπει να καταχωρήσετε ένα  στοιχείο ελέγχου Microsoft ActiveX</a:t>
            </a:r>
            <a:r>
              <a:rPr lang="el-GR" sz="800" baseline="30000">
                <a:cs typeface="Arial" charset="0"/>
              </a:rPr>
              <a:t>®</a:t>
            </a:r>
            <a:r>
              <a:rPr lang="el-GR"/>
              <a:t> με την ονομασία Shockwave Flash Object στον υπολογιστή σας. Για να το κάνετε αυτό, κάντε λήψη της τελευταίας έκδοσης της εφαρμογής Adobe Flash Player από την τοποθεσία web της Adobe.</a:t>
            </a:r>
          </a:p>
          <a:p>
            <a:r>
              <a:rPr lang="el-GR" b="1"/>
              <a:t>Εναλλαγή διαφανειών</a:t>
            </a:r>
            <a:r>
              <a:rPr lang="el-GR"/>
              <a:t>: Η εναλλαγή </a:t>
            </a:r>
            <a:r>
              <a:rPr lang="el-GR" b="1"/>
              <a:t>Σβήσιμο προς τα κάτω</a:t>
            </a:r>
            <a:r>
              <a:rPr lang="el-GR"/>
              <a:t> εφαρμόζεται σε όλη την προβολή. Εάν θέλετε διαφορετική εναλλαγή, μεταβείτε στο μενού </a:t>
            </a:r>
            <a:r>
              <a:rPr lang="el-GR" b="1"/>
              <a:t>Προβολή παρουσίασης</a:t>
            </a:r>
            <a:r>
              <a:rPr lang="el-GR"/>
              <a:t> , κάντε κλικ στην επιλογή </a:t>
            </a:r>
            <a:r>
              <a:rPr lang="el-GR" b="1"/>
              <a:t>Εναλλαγή διαφανειών</a:t>
            </a:r>
            <a:r>
              <a:rPr lang="el-GR"/>
              <a:t> και πειραματιστείτε με τις επιλογές που εμφανίζονται. </a:t>
            </a:r>
          </a:p>
          <a:p>
            <a:r>
              <a:rPr lang="el-GR" b="1"/>
              <a:t>Υπερσυνδέσεις προς τον ηλεκτρονικό κύκλο μαθημάτων</a:t>
            </a:r>
            <a:r>
              <a:rPr lang="el-GR"/>
              <a:t>: Το πρότυπο περιέχει συνδέσεις προς την ηλεκτρονική έκδοση αυτού του κύκλου μαθημάτων. Οι συνδέσεις σας μεταφέρουν στην πρακτική εξάσκηση για κάθε μάθημα και στην Κάρτα γρήγορης αναφοράς για αυτό τον κύκλο μαθημάτων. </a:t>
            </a:r>
            <a:r>
              <a:rPr lang="el-GR" b="1"/>
              <a:t>Λάβετε υπόψη σας το εξής:</a:t>
            </a:r>
            <a:r>
              <a:rPr lang="el-GR"/>
              <a:t> Για να προβάλετε την πρακτική εξάσκηση πρέπει να έχετε εγκατεστημένο το PowerPoint 2007. Εάν δεν διαθέτετε την εφαρμογή PowerPoint 2007, δεν έχετε δικαίωμα πρόσβασης στην πρακτική εξάσκηση. </a:t>
            </a:r>
          </a:p>
          <a:p>
            <a:r>
              <a:rPr lang="el-GR" b="1"/>
              <a:t>Κεφαλίδες και υποσέλιδα</a:t>
            </a:r>
            <a:r>
              <a:rPr lang="el-GR"/>
              <a:t>: Το πρότυπο περιέχει ένα υποσέλιδο που αναφέρει τον τίτλο του κύκλου μαθημάτων. Μπορείτε να αλλάξετε ή να καταργήσετε τα υποσέλιδα στο πλαίσιο διαλόγου </a:t>
            </a:r>
            <a:r>
              <a:rPr lang="el-GR" b="1"/>
              <a:t>Κεφαλίδες και υποσέλιδα</a:t>
            </a:r>
            <a:r>
              <a:rPr lang="el-GR"/>
              <a:t> (το οποίο ανοίγει από το μενού </a:t>
            </a:r>
            <a:r>
              <a:rPr lang="el-GR" b="1"/>
              <a:t>Προβολή</a:t>
            </a:r>
            <a:r>
              <a:rPr lang="el-GR"/>
              <a:t> ).</a:t>
            </a:r>
          </a:p>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60C02-6E68-4948-82E1-7F66F8B003F0}" type="slidenum">
              <a:rPr lang="el-GR"/>
              <a:pPr/>
              <a:t>9</a:t>
            </a:fld>
            <a:endParaRPr lang="el-G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xfrm>
            <a:off x="685800" y="4343400"/>
            <a:ext cx="5486400" cy="4572000"/>
          </a:xfrm>
        </p:spPr>
        <p:txBody>
          <a:bodyPr/>
          <a:lstStyle/>
          <a:p>
            <a:r>
              <a:rPr lang="el-GR" sz="1100" b="1"/>
              <a:t>Καρτέλα "Εισαγωγή"</a:t>
            </a:r>
            <a:r>
              <a:rPr lang="el-GR" sz="1100"/>
              <a:t>: Εδώ υπάρχουν όλα τα στοιχεία που ενδέχεται να θέλετε να τοποθετήσετε σε μια διαφάνεια, από πίνακες, εικόνες, διαγράμματα, γραφήματα και πλαίσια κειμένου έως ήχους, υπέρ-συνδέσεις, κεφαλίδες και υποσέλιδα.</a:t>
            </a:r>
            <a:endParaRPr lang="el-GR" sz="1100" b="1"/>
          </a:p>
          <a:p>
            <a:r>
              <a:rPr lang="el-GR" sz="1100" b="1"/>
              <a:t>Καρτέλα "Σχεδίαση"</a:t>
            </a:r>
            <a:r>
              <a:rPr lang="el-GR" sz="1100"/>
              <a:t>: Επιλέξτε μια πλήρη εμφάνιση για τις διαφάνειες που θα περιλαμβάνει σχεδιάσεις φόντου, γραμματοσειρές και συνδυασμούς χρωμάτων. Στη συνέχεια, προσαρμόστε αυτήν την εμφάνιση.</a:t>
            </a:r>
            <a:endParaRPr lang="el-GR" sz="1100" b="1"/>
          </a:p>
          <a:p>
            <a:r>
              <a:rPr lang="el-GR" sz="1100" b="1"/>
              <a:t>Καρτέλα "Κινούμενες εικόνες"</a:t>
            </a:r>
            <a:r>
              <a:rPr lang="el-GR" sz="1100"/>
              <a:t>: Εδώ βρίσκονται όλα τα εφέ κίνησης. Οι βασικές κινήσεις για λίστες και γραφήματα είναι προστίθεται πολύ εύκολα.</a:t>
            </a:r>
            <a:endParaRPr lang="el-GR" sz="1100" b="1"/>
          </a:p>
          <a:p>
            <a:r>
              <a:rPr lang="el-GR" sz="1100" b="1"/>
              <a:t>Καρτέλα "Προβολή παρουσίασης"</a:t>
            </a:r>
            <a:r>
              <a:rPr lang="el-GR" sz="1100"/>
              <a:t>: Επιλέξτε ένα χρώμα πένας ή μια συγκεκριμένη διαφάνεια για να ξεκινήσετε. Ηχογραφήστε αφήγηση, εκτελέστε την παρουσίαση και κάντε όλες τις απαραίτητες προετοιμασίες.</a:t>
            </a:r>
            <a:endParaRPr lang="el-GR" sz="1100" b="1"/>
          </a:p>
          <a:p>
            <a:r>
              <a:rPr lang="el-GR" sz="1100" b="1"/>
              <a:t>Καρτέλα "Αναθεώρηση"</a:t>
            </a:r>
            <a:r>
              <a:rPr lang="el-GR" sz="1100"/>
              <a:t>: Εδώ θα βρείτε τον ορθογραφικό έλεγχο την υπηρεσία έρευνας. Αναθέστε την ομάδα σας να αναθεωρήσει την παρουσίαση κάνοντας σχόλια και, στη συνέχεια, αναθεωρήστε αυτά τα σχόλια.</a:t>
            </a:r>
            <a:endParaRPr lang="el-GR" sz="1100" b="1"/>
          </a:p>
          <a:p>
            <a:r>
              <a:rPr lang="el-GR" sz="1100" b="1"/>
              <a:t>Καρτέλα "Προβολή"</a:t>
            </a:r>
            <a:r>
              <a:rPr lang="el-GR" sz="1100"/>
              <a:t>: Μεταβείτε γρήγορα στην Προβολή σελίδας σημειώσεων, ενεργοποιήστε το πλέγμα ή τακτοποιήστε στο παράθυρο όλες τις ανοικτές παρουσιάσεις σας.</a:t>
            </a:r>
          </a:p>
          <a:p>
            <a:r>
              <a:rPr lang="el-GR" sz="1100" b="1"/>
              <a:t>Καρτέλες όταν τις χρειάζεστε</a:t>
            </a:r>
            <a:r>
              <a:rPr lang="el-GR" sz="1100"/>
              <a:t>:</a:t>
            </a:r>
            <a:r>
              <a:rPr lang="el-GR" sz="1100" b="1"/>
              <a:t> </a:t>
            </a:r>
            <a:r>
              <a:rPr lang="el-GR" sz="1100"/>
              <a:t>Θα παρατηρήσετε ξεχωριστές, έγχρωμες καρτέλες οι οποίες εμφανίζονται και εξαφανίζονται στην κορδέλα ενώ εργάζεστε. Αυτές οι καρτέλες περιλαμβάνουν ειδικά εργαλεία μορφοποίησης για στοιχεία, όπως είναι οι εικόνες και τα γραφικά. Αργότερα θα μάθουμε περισσότερα για αυτές.</a:t>
            </a:r>
          </a:p>
          <a:p>
            <a:r>
              <a:rPr lang="el-GR" sz="1100"/>
              <a:t>[</a:t>
            </a:r>
            <a:r>
              <a:rPr lang="el-GR" sz="1100" b="1"/>
              <a:t>Σημείωση για τον εκπαιδευτή: </a:t>
            </a:r>
            <a:r>
              <a:rPr lang="el-GR" sz="1100"/>
              <a:t>Για την αναπαραγωγή του στοιχείου κινούμενης εικόνας κατά την προβολή της προβολής παρουσίασης, κάντε δεξί κλικ στο στοιχείο κινούμενης εικόνας και στη συνέχεια κάντε κλικ στην επιλογή </a:t>
            </a:r>
            <a:r>
              <a:rPr lang="el-GR" sz="1100" b="1"/>
              <a:t>Αναπαραγωγή</a:t>
            </a:r>
            <a:r>
              <a:rPr lang="el-GR" sz="1100"/>
              <a:t>. Αφού γίνει μία φορά αναπαραγωγή του αρχείου, ενδεχομένως να θέλετε να κάνετε κλικ στην επιλογή </a:t>
            </a:r>
            <a:r>
              <a:rPr lang="el-GR" sz="1100" b="1"/>
              <a:t>Επαναφορά</a:t>
            </a:r>
            <a:r>
              <a:rPr lang="el-GR" sz="1100"/>
              <a:t> (αφού πρώτα κάνετε δεξί κλικ) και στη συνέχεια να κάνετε κλικ στην επιλογή </a:t>
            </a:r>
            <a:r>
              <a:rPr lang="el-GR" sz="1100" b="1"/>
              <a:t>Αναπαραγωγή</a:t>
            </a:r>
            <a:r>
              <a:rPr lang="el-GR" sz="1100"/>
              <a:t>. Εάν κάνετε κλικ στη διαφάνεια για να πραγματοποιήσετε εισαγωγή κειμένου ή για να προχωρήσετε στην επόμενη διαφάνεια και δεν συμβαίνει τίποτα, κάντε κλικ κάπου έξω από το στοιχείο κινούμενης εικόνας . Κάποιες φορές, ενδεχομένως να χρειαστεί να κάνετε δύο φορές κλικ. Εάν αντιμετωπίζετε προβλήματα κατά την προβολή της κινούμενης εικόνας, ανατρέξτε στις σημειώσεις της τελευταίας διαφάνειας αυτής της παρουσίασης σχετικά με την αναπαραγωγή στοιχείων κινούμενης εικόνας Adobe Flash. Εάν εξακολουθείτε να αντιμετωπίζετε προβλήματα κατά την προβολή της κινούμενης εικόνας, η επόμενη διαφάνεια είναι αναπαραγόμενη διαφάνεια με μη κινούμενες εικόνες. Διαγράψτε είτε την τρέχουσα διαφάνεια είτε την επόμενη πριν προβείτε σε προβολή της παρουσίασης.]</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el-GR" smtClean="0"/>
              <a:t>Kλικ για επεξεργασία του τίτλου</a:t>
            </a:r>
            <a:endParaRPr lang="el-G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l-GR" smtClean="0"/>
              <a:t>Κάντε κλικ για να επεξεργαστείτε τον υπότιτλο του υποδείγματος</a:t>
            </a:r>
            <a:endParaRPr lang="el-GR"/>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endParaRPr lang="el-GR"/>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l-GR"/>
              <a:t>Get up to speed</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E9FC75CB-8877-4D5F-9768-B16D7E09BA25}" type="slidenum">
              <a:rPr lang="el-GR"/>
              <a:pPr/>
              <a:t>‹#›</a:t>
            </a:fld>
            <a:endParaRPr lang="el-GR"/>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r>
              <a:rPr lang="el-GR"/>
              <a:t>Get up to speed</a:t>
            </a:r>
          </a:p>
        </p:txBody>
      </p:sp>
      <p:sp>
        <p:nvSpPr>
          <p:cNvPr id="6" name="5 - Θέση αριθμού διαφάνειας"/>
          <p:cNvSpPr>
            <a:spLocks noGrp="1"/>
          </p:cNvSpPr>
          <p:nvPr>
            <p:ph type="sldNum" sz="quarter" idx="12"/>
          </p:nvPr>
        </p:nvSpPr>
        <p:spPr/>
        <p:txBody>
          <a:bodyPr/>
          <a:lstStyle>
            <a:lvl1pPr>
              <a:defRPr/>
            </a:lvl1pPr>
          </a:lstStyle>
          <a:p>
            <a:fld id="{B0EEA029-7467-4B3D-A625-4C847947AE57}" type="slidenum">
              <a:rPr lang="el-GR"/>
              <a:pPr/>
              <a:t>‹#›</a:t>
            </a:fld>
            <a:endParaRPr lang="el-GR"/>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40513" y="73025"/>
            <a:ext cx="2141537" cy="587057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214313" y="73025"/>
            <a:ext cx="6273800" cy="587057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r>
              <a:rPr lang="el-GR"/>
              <a:t>Get up to speed</a:t>
            </a:r>
          </a:p>
        </p:txBody>
      </p:sp>
      <p:sp>
        <p:nvSpPr>
          <p:cNvPr id="6" name="5 - Θέση αριθμού διαφάνειας"/>
          <p:cNvSpPr>
            <a:spLocks noGrp="1"/>
          </p:cNvSpPr>
          <p:nvPr>
            <p:ph type="sldNum" sz="quarter" idx="12"/>
          </p:nvPr>
        </p:nvSpPr>
        <p:spPr/>
        <p:txBody>
          <a:bodyPr/>
          <a:lstStyle>
            <a:lvl1pPr>
              <a:defRPr/>
            </a:lvl1pPr>
          </a:lstStyle>
          <a:p>
            <a:fld id="{0D7A828C-72C5-4C84-9588-ABAD6AA3F828}" type="slidenum">
              <a:rPr lang="el-GR"/>
              <a:pPr/>
              <a:t>‹#›</a:t>
            </a:fld>
            <a:endParaRPr lang="el-GR"/>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214313" y="73025"/>
            <a:ext cx="8229600" cy="6096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50838" y="914400"/>
            <a:ext cx="4138612" cy="5029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1850" y="914400"/>
            <a:ext cx="4140200" cy="5029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00775"/>
            <a:ext cx="2133600" cy="476250"/>
          </a:xfrm>
        </p:spPr>
        <p:txBody>
          <a:bodyPr/>
          <a:lstStyle>
            <a:lvl1pPr>
              <a:defRPr/>
            </a:lvl1pPr>
          </a:lstStyle>
          <a:p>
            <a:endParaRPr lang="el-GR"/>
          </a:p>
        </p:txBody>
      </p:sp>
      <p:sp>
        <p:nvSpPr>
          <p:cNvPr id="6" name="5 - Θέση υποσέλιδου"/>
          <p:cNvSpPr>
            <a:spLocks noGrp="1"/>
          </p:cNvSpPr>
          <p:nvPr>
            <p:ph type="ftr" sz="quarter" idx="11"/>
          </p:nvPr>
        </p:nvSpPr>
        <p:spPr>
          <a:xfrm>
            <a:off x="2717800" y="6200775"/>
            <a:ext cx="3708400" cy="476250"/>
          </a:xfrm>
        </p:spPr>
        <p:txBody>
          <a:bodyPr/>
          <a:lstStyle>
            <a:lvl1pPr>
              <a:defRPr/>
            </a:lvl1pPr>
          </a:lstStyle>
          <a:p>
            <a:r>
              <a:rPr lang="el-GR"/>
              <a:t>Get up to speed</a:t>
            </a:r>
          </a:p>
        </p:txBody>
      </p:sp>
      <p:sp>
        <p:nvSpPr>
          <p:cNvPr id="7" name="6 - Θέση αριθμού διαφάνειας"/>
          <p:cNvSpPr>
            <a:spLocks noGrp="1"/>
          </p:cNvSpPr>
          <p:nvPr>
            <p:ph type="sldNum" sz="quarter" idx="12"/>
          </p:nvPr>
        </p:nvSpPr>
        <p:spPr>
          <a:xfrm>
            <a:off x="6553200" y="6200775"/>
            <a:ext cx="2133600" cy="476250"/>
          </a:xfrm>
        </p:spPr>
        <p:txBody>
          <a:bodyPr/>
          <a:lstStyle>
            <a:lvl1pPr>
              <a:defRPr/>
            </a:lvl1pPr>
          </a:lstStyle>
          <a:p>
            <a:fld id="{28FA59CE-D502-4484-9CF7-B9017A802316}" type="slidenum">
              <a:rPr lang="el-GR"/>
              <a:pPr/>
              <a:t>‹#›</a:t>
            </a:fld>
            <a:endParaRPr lang="el-GR"/>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214313" y="73025"/>
            <a:ext cx="8229600" cy="6096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350838" y="914400"/>
            <a:ext cx="4138612" cy="5029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1850" y="914400"/>
            <a:ext cx="4140200" cy="5029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00775"/>
            <a:ext cx="2133600" cy="476250"/>
          </a:xfrm>
        </p:spPr>
        <p:txBody>
          <a:bodyPr/>
          <a:lstStyle>
            <a:lvl1pPr>
              <a:defRPr/>
            </a:lvl1pPr>
          </a:lstStyle>
          <a:p>
            <a:endParaRPr lang="el-GR"/>
          </a:p>
        </p:txBody>
      </p:sp>
      <p:sp>
        <p:nvSpPr>
          <p:cNvPr id="6" name="5 - Θέση υποσέλιδου"/>
          <p:cNvSpPr>
            <a:spLocks noGrp="1"/>
          </p:cNvSpPr>
          <p:nvPr>
            <p:ph type="ftr" sz="quarter" idx="11"/>
          </p:nvPr>
        </p:nvSpPr>
        <p:spPr>
          <a:xfrm>
            <a:off x="2717800" y="6200775"/>
            <a:ext cx="3708400" cy="476250"/>
          </a:xfrm>
        </p:spPr>
        <p:txBody>
          <a:bodyPr/>
          <a:lstStyle>
            <a:lvl1pPr>
              <a:defRPr/>
            </a:lvl1pPr>
          </a:lstStyle>
          <a:p>
            <a:r>
              <a:rPr lang="el-GR"/>
              <a:t>Get up to speed</a:t>
            </a:r>
          </a:p>
        </p:txBody>
      </p:sp>
      <p:sp>
        <p:nvSpPr>
          <p:cNvPr id="7" name="6 - Θέση αριθμού διαφάνειας"/>
          <p:cNvSpPr>
            <a:spLocks noGrp="1"/>
          </p:cNvSpPr>
          <p:nvPr>
            <p:ph type="sldNum" sz="quarter" idx="12"/>
          </p:nvPr>
        </p:nvSpPr>
        <p:spPr>
          <a:xfrm>
            <a:off x="6553200" y="6200775"/>
            <a:ext cx="2133600" cy="476250"/>
          </a:xfrm>
        </p:spPr>
        <p:txBody>
          <a:bodyPr/>
          <a:lstStyle>
            <a:lvl1pPr>
              <a:defRPr/>
            </a:lvl1pPr>
          </a:lstStyle>
          <a:p>
            <a:fld id="{F240C751-89D2-4876-A6FD-2C2EE8925AD9}" type="slidenum">
              <a:rPr lang="el-GR"/>
              <a:pPr/>
              <a:t>‹#›</a:t>
            </a:fld>
            <a:endParaRPr lang="el-GR"/>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r>
              <a:rPr lang="el-GR"/>
              <a:t>Get up to speed</a:t>
            </a:r>
          </a:p>
        </p:txBody>
      </p:sp>
      <p:sp>
        <p:nvSpPr>
          <p:cNvPr id="6" name="5 - Θέση αριθμού διαφάνειας"/>
          <p:cNvSpPr>
            <a:spLocks noGrp="1"/>
          </p:cNvSpPr>
          <p:nvPr>
            <p:ph type="sldNum" sz="quarter" idx="12"/>
          </p:nvPr>
        </p:nvSpPr>
        <p:spPr/>
        <p:txBody>
          <a:bodyPr/>
          <a:lstStyle>
            <a:lvl1pPr>
              <a:defRPr/>
            </a:lvl1pPr>
          </a:lstStyle>
          <a:p>
            <a:fld id="{7C021990-2C0D-488A-BD7F-D9BFC734E1CF}" type="slidenum">
              <a:rPr lang="el-GR"/>
              <a:pPr/>
              <a:t>‹#›</a:t>
            </a:fld>
            <a:endParaRPr lang="el-GR"/>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r>
              <a:rPr lang="el-GR"/>
              <a:t>Get up to speed</a:t>
            </a:r>
          </a:p>
        </p:txBody>
      </p:sp>
      <p:sp>
        <p:nvSpPr>
          <p:cNvPr id="6" name="5 - Θέση αριθμού διαφάνειας"/>
          <p:cNvSpPr>
            <a:spLocks noGrp="1"/>
          </p:cNvSpPr>
          <p:nvPr>
            <p:ph type="sldNum" sz="quarter" idx="12"/>
          </p:nvPr>
        </p:nvSpPr>
        <p:spPr/>
        <p:txBody>
          <a:bodyPr/>
          <a:lstStyle>
            <a:lvl1pPr>
              <a:defRPr/>
            </a:lvl1pPr>
          </a:lstStyle>
          <a:p>
            <a:fld id="{2AA88EBC-3962-4970-80F3-4D44077CDF6C}" type="slidenum">
              <a:rPr lang="el-GR"/>
              <a:pPr/>
              <a:t>‹#›</a:t>
            </a:fld>
            <a:endParaRPr lang="el-GR"/>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r>
              <a:rPr lang="el-GR"/>
              <a:t>Get up to speed</a:t>
            </a:r>
          </a:p>
        </p:txBody>
      </p:sp>
      <p:sp>
        <p:nvSpPr>
          <p:cNvPr id="7" name="6 - Θέση αριθμού διαφάνειας"/>
          <p:cNvSpPr>
            <a:spLocks noGrp="1"/>
          </p:cNvSpPr>
          <p:nvPr>
            <p:ph type="sldNum" sz="quarter" idx="12"/>
          </p:nvPr>
        </p:nvSpPr>
        <p:spPr/>
        <p:txBody>
          <a:bodyPr/>
          <a:lstStyle>
            <a:lvl1pPr>
              <a:defRPr/>
            </a:lvl1pPr>
          </a:lstStyle>
          <a:p>
            <a:fld id="{AE5C941A-EEE3-4752-936F-B42D666C0D9B}" type="slidenum">
              <a:rPr lang="el-GR"/>
              <a:pPr/>
              <a:t>‹#›</a:t>
            </a:fld>
            <a:endParaRPr lang="el-GR"/>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r>
              <a:rPr lang="el-GR"/>
              <a:t>Get up to speed</a:t>
            </a:r>
          </a:p>
        </p:txBody>
      </p:sp>
      <p:sp>
        <p:nvSpPr>
          <p:cNvPr id="9" name="8 - Θέση αριθμού διαφάνειας"/>
          <p:cNvSpPr>
            <a:spLocks noGrp="1"/>
          </p:cNvSpPr>
          <p:nvPr>
            <p:ph type="sldNum" sz="quarter" idx="12"/>
          </p:nvPr>
        </p:nvSpPr>
        <p:spPr/>
        <p:txBody>
          <a:bodyPr/>
          <a:lstStyle>
            <a:lvl1pPr>
              <a:defRPr/>
            </a:lvl1pPr>
          </a:lstStyle>
          <a:p>
            <a:fld id="{BE4A6F76-F3D8-4A82-B1E1-E509445DC29D}" type="slidenum">
              <a:rPr lang="el-GR"/>
              <a:pPr/>
              <a:t>‹#›</a:t>
            </a:fld>
            <a:endParaRPr lang="el-GR"/>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r>
              <a:rPr lang="el-GR"/>
              <a:t>Get up to speed</a:t>
            </a:r>
          </a:p>
        </p:txBody>
      </p:sp>
      <p:sp>
        <p:nvSpPr>
          <p:cNvPr id="5" name="4 - Θέση αριθμού διαφάνειας"/>
          <p:cNvSpPr>
            <a:spLocks noGrp="1"/>
          </p:cNvSpPr>
          <p:nvPr>
            <p:ph type="sldNum" sz="quarter" idx="12"/>
          </p:nvPr>
        </p:nvSpPr>
        <p:spPr/>
        <p:txBody>
          <a:bodyPr/>
          <a:lstStyle>
            <a:lvl1pPr>
              <a:defRPr/>
            </a:lvl1pPr>
          </a:lstStyle>
          <a:p>
            <a:fld id="{27910A6A-A368-4067-BFA1-5B89458636D2}" type="slidenum">
              <a:rPr lang="el-GR"/>
              <a:pPr/>
              <a:t>‹#›</a:t>
            </a:fld>
            <a:endParaRPr lang="el-GR"/>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r>
              <a:rPr lang="el-GR"/>
              <a:t>Get up to speed</a:t>
            </a:r>
          </a:p>
        </p:txBody>
      </p:sp>
      <p:sp>
        <p:nvSpPr>
          <p:cNvPr id="4" name="3 - Θέση αριθμού διαφάνειας"/>
          <p:cNvSpPr>
            <a:spLocks noGrp="1"/>
          </p:cNvSpPr>
          <p:nvPr>
            <p:ph type="sldNum" sz="quarter" idx="12"/>
          </p:nvPr>
        </p:nvSpPr>
        <p:spPr/>
        <p:txBody>
          <a:bodyPr/>
          <a:lstStyle>
            <a:lvl1pPr>
              <a:defRPr/>
            </a:lvl1pPr>
          </a:lstStyle>
          <a:p>
            <a:fld id="{7EE93928-A5EA-4158-90E8-C3922BD0E9B7}" type="slidenum">
              <a:rPr lang="el-GR"/>
              <a:pPr/>
              <a:t>‹#›</a:t>
            </a:fld>
            <a:endParaRPr lang="el-GR"/>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r>
              <a:rPr lang="el-GR"/>
              <a:t>Get up to speed</a:t>
            </a:r>
          </a:p>
        </p:txBody>
      </p:sp>
      <p:sp>
        <p:nvSpPr>
          <p:cNvPr id="7" name="6 - Θέση αριθμού διαφάνειας"/>
          <p:cNvSpPr>
            <a:spLocks noGrp="1"/>
          </p:cNvSpPr>
          <p:nvPr>
            <p:ph type="sldNum" sz="quarter" idx="12"/>
          </p:nvPr>
        </p:nvSpPr>
        <p:spPr/>
        <p:txBody>
          <a:bodyPr/>
          <a:lstStyle>
            <a:lvl1pPr>
              <a:defRPr/>
            </a:lvl1pPr>
          </a:lstStyle>
          <a:p>
            <a:fld id="{AA567368-173C-48B2-B722-72CA87909C3E}" type="slidenum">
              <a:rPr lang="el-GR"/>
              <a:pPr/>
              <a:t>‹#›</a:t>
            </a:fld>
            <a:endParaRPr lang="el-GR"/>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r>
              <a:rPr lang="el-GR"/>
              <a:t>Get up to speed</a:t>
            </a:r>
          </a:p>
        </p:txBody>
      </p:sp>
      <p:sp>
        <p:nvSpPr>
          <p:cNvPr id="7" name="6 - Θέση αριθμού διαφάνειας"/>
          <p:cNvSpPr>
            <a:spLocks noGrp="1"/>
          </p:cNvSpPr>
          <p:nvPr>
            <p:ph type="sldNum" sz="quarter" idx="12"/>
          </p:nvPr>
        </p:nvSpPr>
        <p:spPr/>
        <p:txBody>
          <a:bodyPr/>
          <a:lstStyle>
            <a:lvl1pPr>
              <a:defRPr/>
            </a:lvl1pPr>
          </a:lstStyle>
          <a:p>
            <a:fld id="{B8F62721-A743-4F7E-92FC-96E634BC146C}" type="slidenum">
              <a:rPr lang="el-GR"/>
              <a:pPr/>
              <a:t>‹#›</a:t>
            </a:fld>
            <a:endParaRPr lang="el-G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cstate="print"/>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noFill/>
            <a:miter lim="800000"/>
            <a:headEnd/>
            <a:tailEnd/>
          </a:ln>
          <a:effectLst/>
        </p:spPr>
        <p:txBody>
          <a:bodyPr wrap="none" anchor="ctr"/>
          <a:lstStyle/>
          <a:p>
            <a:pPr algn="ctr">
              <a:spcBef>
                <a:spcPct val="20000"/>
              </a:spcBef>
              <a:spcAft>
                <a:spcPct val="75000"/>
              </a:spcAft>
            </a:pPr>
            <a:endParaRPr lang="el-GR"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noFill/>
            <a:miter lim="800000"/>
            <a:headEnd/>
            <a:tailEnd/>
          </a:ln>
          <a:effectLst/>
        </p:spPr>
        <p:txBody>
          <a:bodyPr wrap="none" anchor="ctr"/>
          <a:lstStyle/>
          <a:p>
            <a:pPr algn="ctr">
              <a:spcBef>
                <a:spcPct val="20000"/>
              </a:spcBef>
              <a:spcAft>
                <a:spcPct val="75000"/>
              </a:spcAft>
            </a:pPr>
            <a:endParaRPr lang="el-GR" sz="240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επεξεργασία των στυλ κειμένου στο υπόδειγμα</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p>
        </p:txBody>
      </p:sp>
      <p:sp>
        <p:nvSpPr>
          <p:cNvPr id="3077" name="Rectangle 5"/>
          <p:cNvSpPr>
            <a:spLocks noGrp="1" noChangeArrowheads="1"/>
          </p:cNvSpPr>
          <p:nvPr>
            <p:ph type="title"/>
          </p:nvPr>
        </p:nvSpPr>
        <p:spPr bwMode="auto">
          <a:xfrm>
            <a:off x="214313" y="7302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στυλ τίτλου στο υπόδειγμα</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endParaRPr lang="el-GR"/>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r>
              <a:rPr lang="el-GR"/>
              <a:t>Get up to speed</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D5F58173-220F-493C-9556-9B5A5E5D1D45}" type="slidenum">
              <a:rPr lang="el-GR"/>
              <a:pPr/>
              <a:t>‹#›</a:t>
            </a:fld>
            <a:endParaRPr lang="el-G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sldNum="0" hd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1.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3.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8.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6.vml"/><Relationship Id="rId5" Type="http://schemas.openxmlformats.org/officeDocument/2006/relationships/image" Target="../media/image5.wmf"/><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18.xml"/><Relationship Id="rId7"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21.xml"/><Relationship Id="rId7"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8.emf"/><Relationship Id="rId5" Type="http://schemas.openxmlformats.org/officeDocument/2006/relationships/oleObject" Target="../embeddings/oleObject9.bin"/><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11.emf"/><Relationship Id="rId5" Type="http://schemas.openxmlformats.org/officeDocument/2006/relationships/oleObject" Target="../embeddings/oleObject11.bin"/><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office.microsoft.com/training/Training.aspx?AssetID=RP100684341033&amp;CTT=6&amp;Origin=RC10068767103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3.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13.bin"/><Relationship Id="rId11" Type="http://schemas.openxmlformats.org/officeDocument/2006/relationships/image" Target="../media/image18.png"/><Relationship Id="rId5" Type="http://schemas.openxmlformats.org/officeDocument/2006/relationships/image" Target="../media/image8.emf"/><Relationship Id="rId10" Type="http://schemas.openxmlformats.org/officeDocument/2006/relationships/image" Target="../media/image17.png"/><Relationship Id="rId4" Type="http://schemas.openxmlformats.org/officeDocument/2006/relationships/oleObject" Target="../embeddings/oleObject12.bin"/><Relationship Id="rId9" Type="http://schemas.openxmlformats.org/officeDocument/2006/relationships/image" Target="../media/image11.emf"/></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35.xml"/><Relationship Id="rId7"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8.emf"/><Relationship Id="rId5" Type="http://schemas.openxmlformats.org/officeDocument/2006/relationships/oleObject" Target="../embeddings/oleObject15.bin"/><Relationship Id="rId10" Type="http://schemas.openxmlformats.org/officeDocument/2006/relationships/image" Target="../media/image11.emf"/><Relationship Id="rId4" Type="http://schemas.openxmlformats.org/officeDocument/2006/relationships/image" Target="../media/image19.png"/><Relationship Id="rId9" Type="http://schemas.openxmlformats.org/officeDocument/2006/relationships/oleObject" Target="../embeddings/oleObject17.bin"/></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37.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image" Target="../media/image8.emf"/><Relationship Id="rId4" Type="http://schemas.openxmlformats.org/officeDocument/2006/relationships/oleObject" Target="../embeddings/oleObject18.bin"/></Relationships>
</file>

<file path=ppt/slides/_rels/slide3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38.xml"/><Relationship Id="rId7"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21.emf"/><Relationship Id="rId5" Type="http://schemas.openxmlformats.org/officeDocument/2006/relationships/oleObject" Target="../embeddings/oleObject20.bin"/><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39.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oleObject" Target="../embeddings/oleObject23.bin"/><Relationship Id="rId5" Type="http://schemas.openxmlformats.org/officeDocument/2006/relationships/image" Target="../media/image8.emf"/><Relationship Id="rId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42.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25.bin"/><Relationship Id="rId5" Type="http://schemas.openxmlformats.org/officeDocument/2006/relationships/image" Target="../media/image8.emf"/><Relationship Id="rId10" Type="http://schemas.openxmlformats.org/officeDocument/2006/relationships/image" Target="../media/image24.png"/><Relationship Id="rId4" Type="http://schemas.openxmlformats.org/officeDocument/2006/relationships/oleObject" Target="../embeddings/oleObject24.bin"/><Relationship Id="rId9" Type="http://schemas.openxmlformats.org/officeDocument/2006/relationships/image" Target="../media/image11.emf"/></Relationships>
</file>

<file path=ppt/slides/_rels/slide4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43.xml"/><Relationship Id="rId7"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21.emf"/><Relationship Id="rId5" Type="http://schemas.openxmlformats.org/officeDocument/2006/relationships/oleObject" Target="../embeddings/oleObject27.bin"/><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46.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30.bin"/><Relationship Id="rId5" Type="http://schemas.openxmlformats.org/officeDocument/2006/relationships/image" Target="../media/image8.emf"/><Relationship Id="rId10" Type="http://schemas.openxmlformats.org/officeDocument/2006/relationships/image" Target="../media/image26.png"/><Relationship Id="rId4" Type="http://schemas.openxmlformats.org/officeDocument/2006/relationships/oleObject" Target="../embeddings/oleObject29.bin"/><Relationship Id="rId9" Type="http://schemas.openxmlformats.org/officeDocument/2006/relationships/image" Target="../media/image11.emf"/></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49.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oleObject" Target="../embeddings/oleObject33.bin"/><Relationship Id="rId5" Type="http://schemas.openxmlformats.org/officeDocument/2006/relationships/image" Target="../media/image8.emf"/><Relationship Id="rId10" Type="http://schemas.openxmlformats.org/officeDocument/2006/relationships/image" Target="../media/image27.png"/><Relationship Id="rId4" Type="http://schemas.openxmlformats.org/officeDocument/2006/relationships/oleObject" Target="../embeddings/oleObject32.bin"/><Relationship Id="rId9"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51.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oleObject" Target="../embeddings/oleObject36.bin"/><Relationship Id="rId5" Type="http://schemas.openxmlformats.org/officeDocument/2006/relationships/image" Target="../media/image8.emf"/><Relationship Id="rId10" Type="http://schemas.openxmlformats.org/officeDocument/2006/relationships/image" Target="../media/image31.png"/><Relationship Id="rId4" Type="http://schemas.openxmlformats.org/officeDocument/2006/relationships/oleObject" Target="../embeddings/oleObject35.bin"/><Relationship Id="rId9" Type="http://schemas.openxmlformats.org/officeDocument/2006/relationships/image" Target="../media/image11.emf"/></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53.xml"/><Relationship Id="rId7"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8.emf"/><Relationship Id="rId5" Type="http://schemas.openxmlformats.org/officeDocument/2006/relationships/oleObject" Target="../embeddings/oleObject38.bin"/><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54.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oleObject" Target="../embeddings/oleObject41.bin"/><Relationship Id="rId5" Type="http://schemas.openxmlformats.org/officeDocument/2006/relationships/image" Target="../media/image8.emf"/><Relationship Id="rId4" Type="http://schemas.openxmlformats.org/officeDocument/2006/relationships/oleObject" Target="../embeddings/oleObject40.bin"/></Relationships>
</file>

<file path=ppt/slides/_rels/slide55.xml.rels><?xml version="1.0" encoding="UTF-8" standalone="yes"?>
<Relationships xmlns="http://schemas.openxmlformats.org/package/2006/relationships"><Relationship Id="rId3" Type="http://schemas.openxmlformats.org/officeDocument/2006/relationships/hyperlink" Target="http://office.microsoft.com/training/Training.aspx?AssetID=RP100684361033&amp;CTT=6&amp;Origin=RC100687671033"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72.xml"/><Relationship Id="rId7" Type="http://schemas.openxmlformats.org/officeDocument/2006/relationships/oleObject" Target="../embeddings/oleObject43.bin"/><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8.emf"/><Relationship Id="rId5" Type="http://schemas.openxmlformats.org/officeDocument/2006/relationships/oleObject" Target="../embeddings/oleObject42.bin"/><Relationship Id="rId4" Type="http://schemas.openxmlformats.org/officeDocument/2006/relationships/image" Target="../media/image39.png"/></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76.xml"/><Relationship Id="rId7"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image" Target="../media/image8.emf"/><Relationship Id="rId5" Type="http://schemas.openxmlformats.org/officeDocument/2006/relationships/oleObject" Target="../embeddings/oleObject44.bin"/><Relationship Id="rId4" Type="http://schemas.openxmlformats.org/officeDocument/2006/relationships/image" Target="../media/image40.png"/></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78.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oleObject" Target="../embeddings/oleObject47.bin"/><Relationship Id="rId5" Type="http://schemas.openxmlformats.org/officeDocument/2006/relationships/image" Target="../media/image8.emf"/><Relationship Id="rId4" Type="http://schemas.openxmlformats.org/officeDocument/2006/relationships/oleObject" Target="../embeddings/oleObject46.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office.microsoft.com/training/Training.aspx?AssetID=RP100684731033&amp;CTT=6&amp;Origin=RC100687671033" TargetMode="External"/><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2838" y="2219325"/>
            <a:ext cx="6919912" cy="1470025"/>
          </a:xfrm>
        </p:spPr>
        <p:txBody>
          <a:bodyPr/>
          <a:lstStyle/>
          <a:p>
            <a:r>
              <a:rPr lang="el-GR"/>
              <a:t>Microsoft</a:t>
            </a:r>
            <a:r>
              <a:rPr lang="el-GR" sz="2800" baseline="70000">
                <a:cs typeface="Tahoma" charset="0"/>
              </a:rPr>
              <a:t>®</a:t>
            </a:r>
            <a:r>
              <a:rPr lang="el-GR"/>
              <a:t> Office </a:t>
            </a:r>
            <a:br>
              <a:rPr lang="el-GR"/>
            </a:br>
            <a:r>
              <a:rPr lang="el-GR"/>
              <a:t>PowerPoint</a:t>
            </a:r>
            <a:r>
              <a:rPr lang="el-GR" sz="2800" baseline="70000">
                <a:cs typeface="Tahoma" charset="0"/>
              </a:rPr>
              <a:t>®</a:t>
            </a:r>
            <a:r>
              <a:rPr lang="el-GR"/>
              <a:t>  </a:t>
            </a:r>
            <a:r>
              <a:rPr lang="el-GR">
                <a:cs typeface="Tahoma" charset="0"/>
              </a:rPr>
              <a:t>Εκπαίδευση 2007</a:t>
            </a:r>
          </a:p>
        </p:txBody>
      </p:sp>
      <p:sp>
        <p:nvSpPr>
          <p:cNvPr id="8195" name="Rectangle 3"/>
          <p:cNvSpPr>
            <a:spLocks noGrp="1" noChangeArrowheads="1"/>
          </p:cNvSpPr>
          <p:nvPr>
            <p:ph type="subTitle" idx="1"/>
          </p:nvPr>
        </p:nvSpPr>
        <p:spPr>
          <a:xfrm>
            <a:off x="1371600" y="4291013"/>
            <a:ext cx="6400800" cy="1030287"/>
          </a:xfrm>
        </p:spPr>
        <p:txBody>
          <a:bodyPr/>
          <a:lstStyle/>
          <a:p>
            <a:r>
              <a:rPr lang="el-GR" b="1"/>
              <a:t>Ενημερωθείτε</a:t>
            </a:r>
          </a:p>
        </p:txBody>
      </p:sp>
      <p:sp>
        <p:nvSpPr>
          <p:cNvPr id="8196" name="Text Box 4"/>
          <p:cNvSpPr txBox="1">
            <a:spLocks noChangeArrowheads="1"/>
          </p:cNvSpPr>
          <p:nvPr/>
        </p:nvSpPr>
        <p:spPr bwMode="gray">
          <a:xfrm>
            <a:off x="2019300" y="1201738"/>
            <a:ext cx="5105400" cy="457200"/>
          </a:xfrm>
          <a:prstGeom prst="rect">
            <a:avLst/>
          </a:prstGeom>
          <a:noFill/>
          <a:ln w="9525">
            <a:noFill/>
            <a:miter lim="800000"/>
            <a:headEnd/>
            <a:tailEnd/>
          </a:ln>
          <a:effectLst/>
        </p:spPr>
        <p:txBody>
          <a:bodyPr>
            <a:spAutoFit/>
          </a:bodyPr>
          <a:lstStyle/>
          <a:p>
            <a:pPr algn="ctr">
              <a:spcBef>
                <a:spcPct val="50000"/>
              </a:spcBef>
            </a:pPr>
            <a:r>
              <a:rPr lang="el-GR" sz="2400" dirty="0">
                <a:latin typeface="Tahoma" charset="0"/>
              </a:rPr>
              <a:t>Η [Επωνυμία της εταιρείας σας] παρουσιάζει:</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1000"/>
                                  </p:stCondLst>
                                  <p:childTnLst>
                                    <p:set>
                                      <p:cBhvr>
                                        <p:cTn id="11" dur="1" fill="hold">
                                          <p:stCondLst>
                                            <p:cond delay="0"/>
                                          </p:stCondLst>
                                        </p:cTn>
                                        <p:tgtEl>
                                          <p:spTgt spid="8194"/>
                                        </p:tgtEl>
                                        <p:attrNameLst>
                                          <p:attrName>style.visibility</p:attrName>
                                        </p:attrNameLst>
                                      </p:cBhvr>
                                      <p:to>
                                        <p:strVal val="visible"/>
                                      </p:to>
                                    </p:set>
                                    <p:animEffect transition="in" filter="slide(fromTop)">
                                      <p:cBhvr>
                                        <p:cTn id="12" dur="500"/>
                                        <p:tgtEl>
                                          <p:spTgt spid="8194"/>
                                        </p:tgtEl>
                                      </p:cBhvr>
                                    </p:animEffect>
                                  </p:childTnLst>
                                </p:cTn>
                              </p:par>
                            </p:childTnLst>
                          </p:cTn>
                        </p:par>
                        <p:par>
                          <p:cTn id="13" fill="hold">
                            <p:stCondLst>
                              <p:cond delay="2000"/>
                            </p:stCondLst>
                            <p:childTnLst>
                              <p:par>
                                <p:cTn id="14" presetID="12" presetClass="entr" presetSubtype="4" fill="hold" grpId="0" nodeType="afterEffect">
                                  <p:stCondLst>
                                    <p:cond delay="1000"/>
                                  </p:stCondLst>
                                  <p:childTnLst>
                                    <p:set>
                                      <p:cBhvr>
                                        <p:cTn id="15" dur="1" fill="hold">
                                          <p:stCondLst>
                                            <p:cond delay="0"/>
                                          </p:stCondLst>
                                        </p:cTn>
                                        <p:tgtEl>
                                          <p:spTgt spid="8195">
                                            <p:txEl>
                                              <p:pRg st="0" end="0"/>
                                            </p:txEl>
                                          </p:spTgt>
                                        </p:tgtEl>
                                        <p:attrNameLst>
                                          <p:attrName>style.visibility</p:attrName>
                                        </p:attrNameLst>
                                      </p:cBhvr>
                                      <p:to>
                                        <p:strVal val="visible"/>
                                      </p:to>
                                    </p:set>
                                    <p:animEffect transition="in" filter="slide(fromBottom)">
                                      <p:cBhvr>
                                        <p:cTn id="16"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P spid="819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4 - Θέση υποσέλιδου"/>
          <p:cNvSpPr>
            <a:spLocks noGrp="1"/>
          </p:cNvSpPr>
          <p:nvPr>
            <p:ph type="ftr" sz="quarter" idx="11"/>
          </p:nvPr>
        </p:nvSpPr>
        <p:spPr/>
        <p:txBody>
          <a:bodyPr/>
          <a:lstStyle/>
          <a:p>
            <a:r>
              <a:rPr lang="el-GR"/>
              <a:t>Get up to speed</a:t>
            </a:r>
          </a:p>
        </p:txBody>
      </p:sp>
      <p:sp>
        <p:nvSpPr>
          <p:cNvPr id="178178" name="Rectangle 2"/>
          <p:cNvSpPr>
            <a:spLocks noGrp="1" noChangeArrowheads="1"/>
          </p:cNvSpPr>
          <p:nvPr>
            <p:ph type="title"/>
          </p:nvPr>
        </p:nvSpPr>
        <p:spPr/>
        <p:txBody>
          <a:bodyPr/>
          <a:lstStyle/>
          <a:p>
            <a:r>
              <a:rPr lang="el-GR" sz="2800" dirty="0"/>
              <a:t>Οι καρτέλες: Προορίζονται για τις κύριες εργασίες</a:t>
            </a:r>
          </a:p>
        </p:txBody>
      </p:sp>
      <p:sp>
        <p:nvSpPr>
          <p:cNvPr id="178179"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Η Κορδέλα αποτελείται από αρκετές </a:t>
            </a:r>
            <a:r>
              <a:rPr lang="el-GR" sz="2000" b="1"/>
              <a:t>καρτέλες</a:t>
            </a:r>
            <a:r>
              <a:rPr lang="el-GR" sz="2000"/>
              <a:t>—</a:t>
            </a:r>
            <a:r>
              <a:rPr lang="el-GR"/>
              <a:t> </a:t>
            </a:r>
            <a:r>
              <a:rPr lang="el-GR" sz="2000"/>
              <a:t>την καρτέλα </a:t>
            </a:r>
            <a:r>
              <a:rPr lang="el-GR" sz="2000" b="1"/>
              <a:t>Κεντρική σελίδα</a:t>
            </a:r>
            <a:r>
              <a:rPr lang="el-GR" sz="2000"/>
              <a:t> και άλλες. </a:t>
            </a:r>
          </a:p>
        </p:txBody>
      </p:sp>
      <p:sp>
        <p:nvSpPr>
          <p:cNvPr id="17818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178182" name="Rectangle 6"/>
          <p:cNvSpPr>
            <a:spLocks noChangeArrowheads="1"/>
          </p:cNvSpPr>
          <p:nvPr/>
        </p:nvSpPr>
        <p:spPr bwMode="auto">
          <a:xfrm>
            <a:off x="277813" y="3994150"/>
            <a:ext cx="5864225" cy="1692275"/>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Οι άλλες καρτέλες είναι </a:t>
            </a:r>
            <a:r>
              <a:rPr lang="el-GR" b="1">
                <a:solidFill>
                  <a:srgbClr val="FFCC00"/>
                </a:solidFill>
              </a:rPr>
              <a:t>Εισαγωγή</a:t>
            </a:r>
            <a:r>
              <a:rPr lang="el-GR">
                <a:solidFill>
                  <a:srgbClr val="FFCC00"/>
                </a:solidFill>
              </a:rPr>
              <a:t>, </a:t>
            </a:r>
            <a:r>
              <a:rPr lang="el-GR" b="1">
                <a:solidFill>
                  <a:srgbClr val="FFCC00"/>
                </a:solidFill>
              </a:rPr>
              <a:t>Σχεδίαση</a:t>
            </a:r>
            <a:r>
              <a:rPr lang="el-GR">
                <a:solidFill>
                  <a:srgbClr val="FFCC00"/>
                </a:solidFill>
              </a:rPr>
              <a:t>, </a:t>
            </a:r>
            <a:r>
              <a:rPr lang="el-GR" b="1">
                <a:solidFill>
                  <a:srgbClr val="FFCC00"/>
                </a:solidFill>
              </a:rPr>
              <a:t>Κινήσεις</a:t>
            </a:r>
            <a:r>
              <a:rPr lang="el-GR">
                <a:solidFill>
                  <a:srgbClr val="FFCC00"/>
                </a:solidFill>
              </a:rPr>
              <a:t>, </a:t>
            </a:r>
            <a:r>
              <a:rPr lang="el-GR" b="1">
                <a:solidFill>
                  <a:srgbClr val="FFCC00"/>
                </a:solidFill>
              </a:rPr>
              <a:t>Προβολή Παρουσίασης</a:t>
            </a:r>
            <a:r>
              <a:rPr lang="el-GR">
                <a:solidFill>
                  <a:srgbClr val="FFCC00"/>
                </a:solidFill>
              </a:rPr>
              <a:t>, </a:t>
            </a:r>
            <a:r>
              <a:rPr lang="el-GR" b="1">
                <a:solidFill>
                  <a:srgbClr val="FFCC00"/>
                </a:solidFill>
              </a:rPr>
              <a:t>Αναθεώρηση</a:t>
            </a:r>
            <a:r>
              <a:rPr lang="el-GR">
                <a:solidFill>
                  <a:srgbClr val="FFCC00"/>
                </a:solidFill>
              </a:rPr>
              <a:t>και </a:t>
            </a:r>
            <a:r>
              <a:rPr lang="el-GR" b="1">
                <a:solidFill>
                  <a:srgbClr val="FFCC00"/>
                </a:solidFill>
              </a:rPr>
              <a:t>Προβολή</a:t>
            </a:r>
            <a:r>
              <a:rPr lang="el-GR">
                <a:solidFill>
                  <a:srgbClr val="FFCC00"/>
                </a:solidFill>
              </a:rPr>
              <a:t>.</a:t>
            </a:r>
          </a:p>
          <a:p>
            <a:pPr>
              <a:spcBef>
                <a:spcPct val="20000"/>
              </a:spcBef>
              <a:spcAft>
                <a:spcPct val="75000"/>
              </a:spcAft>
            </a:pPr>
            <a:r>
              <a:rPr lang="el-GR">
                <a:solidFill>
                  <a:srgbClr val="FFCC00"/>
                </a:solidFill>
              </a:rPr>
              <a:t>Στην εικόνα βλέπετε τα περιεχόμενα τριών από αυτές: </a:t>
            </a:r>
            <a:r>
              <a:rPr lang="el-GR" b="1">
                <a:solidFill>
                  <a:srgbClr val="FFCC00"/>
                </a:solidFill>
              </a:rPr>
              <a:t>Εισαγωγή</a:t>
            </a:r>
            <a:r>
              <a:rPr lang="el-GR">
                <a:solidFill>
                  <a:srgbClr val="FFCC00"/>
                </a:solidFill>
              </a:rPr>
              <a:t> , </a:t>
            </a:r>
            <a:r>
              <a:rPr lang="el-GR" b="1">
                <a:solidFill>
                  <a:srgbClr val="FFCC00"/>
                </a:solidFill>
              </a:rPr>
              <a:t>Σχεδίαση</a:t>
            </a:r>
            <a:r>
              <a:rPr lang="el-GR">
                <a:solidFill>
                  <a:srgbClr val="FFCC00"/>
                </a:solidFill>
              </a:rPr>
              <a:t>και </a:t>
            </a:r>
            <a:r>
              <a:rPr lang="el-GR" b="1">
                <a:solidFill>
                  <a:srgbClr val="FFCC00"/>
                </a:solidFill>
              </a:rPr>
              <a:t>Κινήσεις</a:t>
            </a:r>
            <a:r>
              <a:rPr lang="el-GR">
                <a:solidFill>
                  <a:srgbClr val="FFCC00"/>
                </a:solidFill>
              </a:rPr>
              <a:t>.</a:t>
            </a:r>
          </a:p>
        </p:txBody>
      </p:sp>
      <p:pic>
        <p:nvPicPr>
          <p:cNvPr id="178183" name="Picture 7" descr="Οι καρτέλες Εισαγωγή, Σχεδίαση και Κινήσεις"/>
          <p:cNvPicPr>
            <a:picLocks noGrp="1" noChangeAspect="1" noChangeArrowheads="1"/>
          </p:cNvPicPr>
          <p:nvPr>
            <p:ph idx="1"/>
          </p:nvPr>
        </p:nvPicPr>
        <p:blipFill>
          <a:blip r:embed="rId3" cstate="print"/>
          <a:srcRect/>
          <a:stretch>
            <a:fillRect/>
          </a:stretch>
        </p:blipFill>
        <p:spPr>
          <a:xfrm>
            <a:off x="350838" y="939800"/>
            <a:ext cx="5651500" cy="2849563"/>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78183"/>
                                        </p:tgtEl>
                                        <p:attrNameLst>
                                          <p:attrName>style.visibility</p:attrName>
                                        </p:attrNameLst>
                                      </p:cBhvr>
                                      <p:to>
                                        <p:strVal val="visible"/>
                                      </p:to>
                                    </p:set>
                                    <p:animEffect transition="in" filter="slide(fromTop)">
                                      <p:cBhvr>
                                        <p:cTn id="7" dur="500"/>
                                        <p:tgtEl>
                                          <p:spTgt spid="17818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8179"/>
                                        </p:tgtEl>
                                        <p:attrNameLst>
                                          <p:attrName>style.visibility</p:attrName>
                                        </p:attrNameLst>
                                      </p:cBhvr>
                                      <p:to>
                                        <p:strVal val="visible"/>
                                      </p:to>
                                    </p:set>
                                    <p:animEffect transition="in" filter="slide(fromTop)">
                                      <p:cBhvr>
                                        <p:cTn id="12" dur="500"/>
                                        <p:tgtEl>
                                          <p:spTgt spid="17817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8182">
                                            <p:txEl>
                                              <p:pRg st="0" end="0"/>
                                            </p:txEl>
                                          </p:spTgt>
                                        </p:tgtEl>
                                        <p:attrNameLst>
                                          <p:attrName>style.visibility</p:attrName>
                                        </p:attrNameLst>
                                      </p:cBhvr>
                                      <p:to>
                                        <p:strVal val="visible"/>
                                      </p:to>
                                    </p:set>
                                    <p:animEffect transition="in" filter="slide(fromLeft)">
                                      <p:cBhvr>
                                        <p:cTn id="17" dur="500"/>
                                        <p:tgtEl>
                                          <p:spTgt spid="17818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78182">
                                            <p:txEl>
                                              <p:pRg st="1" end="1"/>
                                            </p:txEl>
                                          </p:spTgt>
                                        </p:tgtEl>
                                        <p:attrNameLst>
                                          <p:attrName>style.visibility</p:attrName>
                                        </p:attrNameLst>
                                      </p:cBhvr>
                                      <p:to>
                                        <p:strVal val="visible"/>
                                      </p:to>
                                    </p:set>
                                    <p:animEffect transition="in" filter="slide(fromLeft)">
                                      <p:cBhvr>
                                        <p:cTn id="22" dur="500"/>
                                        <p:tgtEl>
                                          <p:spTgt spid="1781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utoUpdateAnimBg="0"/>
      <p:bldP spid="17818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5 - Θέση υποσέλιδου"/>
          <p:cNvSpPr>
            <a:spLocks noGrp="1"/>
          </p:cNvSpPr>
          <p:nvPr>
            <p:ph type="ftr" sz="quarter" idx="11"/>
          </p:nvPr>
        </p:nvSpPr>
        <p:spPr/>
        <p:txBody>
          <a:bodyPr/>
          <a:lstStyle/>
          <a:p>
            <a:r>
              <a:rPr lang="el-GR"/>
              <a:t>Get up to speed</a:t>
            </a:r>
          </a:p>
        </p:txBody>
      </p:sp>
      <p:sp>
        <p:nvSpPr>
          <p:cNvPr id="180226" name="Rectangle 2"/>
          <p:cNvSpPr>
            <a:spLocks noGrp="1" noChangeArrowheads="1"/>
          </p:cNvSpPr>
          <p:nvPr>
            <p:ph type="title"/>
          </p:nvPr>
        </p:nvSpPr>
        <p:spPr>
          <a:xfrm>
            <a:off x="239713" y="63500"/>
            <a:ext cx="8904287" cy="614363"/>
          </a:xfrm>
        </p:spPr>
        <p:txBody>
          <a:bodyPr/>
          <a:lstStyle/>
          <a:p>
            <a:r>
              <a:rPr lang="el-GR"/>
              <a:t>Εμφάνιση των συλλογών</a:t>
            </a:r>
          </a:p>
        </p:txBody>
      </p:sp>
      <p:sp>
        <p:nvSpPr>
          <p:cNvPr id="18022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Το PowerPoint πολλές φορές προσφέρει πολλές επιλογές για κάποιο στοιχείο, όπως για στυλ, σχήματα, τύπους WordArt ή εφέ κίνησης.</a:t>
            </a:r>
          </a:p>
        </p:txBody>
      </p:sp>
      <p:graphicFrame>
        <p:nvGraphicFramePr>
          <p:cNvPr id="180228" name="Object 4"/>
          <p:cNvGraphicFramePr>
            <a:graphicFrameLocks noChangeAspect="1"/>
          </p:cNvGraphicFramePr>
          <p:nvPr/>
        </p:nvGraphicFramePr>
        <p:xfrm>
          <a:off x="339725" y="4725988"/>
          <a:ext cx="269875" cy="303212"/>
        </p:xfrm>
        <a:graphic>
          <a:graphicData uri="http://schemas.openxmlformats.org/presentationml/2006/ole">
            <mc:AlternateContent xmlns:mc="http://schemas.openxmlformats.org/markup-compatibility/2006">
              <mc:Choice xmlns:v="urn:schemas-microsoft-com:vml" Requires="v">
                <p:oleObj spid="_x0000_s180232" name="Visio" r:id="rId4" imgW="270231" imgH="303063" progId="Visio.Drawing.11">
                  <p:embed/>
                </p:oleObj>
              </mc:Choice>
              <mc:Fallback>
                <p:oleObj name="Visio" r:id="rId4" imgW="270231" imgH="303063"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72598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9" name="Object 5"/>
          <p:cNvGraphicFramePr>
            <a:graphicFrameLocks noChangeAspect="1"/>
          </p:cNvGraphicFramePr>
          <p:nvPr/>
        </p:nvGraphicFramePr>
        <p:xfrm>
          <a:off x="339725" y="5197475"/>
          <a:ext cx="269875" cy="303213"/>
        </p:xfrm>
        <a:graphic>
          <a:graphicData uri="http://schemas.openxmlformats.org/presentationml/2006/ole">
            <mc:AlternateContent xmlns:mc="http://schemas.openxmlformats.org/markup-compatibility/2006">
              <mc:Choice xmlns:v="urn:schemas-microsoft-com:vml" Requires="v">
                <p:oleObj spid="_x0000_s180233" name="Visio" r:id="rId6" imgW="270231" imgH="303063" progId="Visio.Drawing.11">
                  <p:embed/>
                </p:oleObj>
              </mc:Choice>
              <mc:Fallback>
                <p:oleObj name="Visio" r:id="rId6" imgW="270231" imgH="303063" progId="Visio.Drawing.11">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5197475"/>
                        <a:ext cx="2698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023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180233" name="Rectangle 9"/>
          <p:cNvSpPr>
            <a:spLocks noChangeArrowheads="1"/>
          </p:cNvSpPr>
          <p:nvPr/>
        </p:nvSpPr>
        <p:spPr bwMode="auto">
          <a:xfrm>
            <a:off x="676275" y="4692650"/>
            <a:ext cx="5940425" cy="820738"/>
          </a:xfrm>
          <a:prstGeom prst="rect">
            <a:avLst/>
          </a:prstGeom>
          <a:noFill/>
          <a:ln w="9525">
            <a:noFill/>
            <a:miter lim="800000"/>
            <a:headEnd/>
            <a:tailEnd/>
          </a:ln>
          <a:effectLst/>
        </p:spPr>
        <p:txBody>
          <a:bodyPr>
            <a:spAutoFit/>
          </a:bodyPr>
          <a:lstStyle/>
          <a:p>
            <a:pPr>
              <a:spcBef>
                <a:spcPct val="20000"/>
              </a:spcBef>
              <a:spcAft>
                <a:spcPct val="45000"/>
              </a:spcAft>
            </a:pPr>
            <a:r>
              <a:rPr lang="el-GR">
                <a:solidFill>
                  <a:srgbClr val="FFCC00"/>
                </a:solidFill>
              </a:rPr>
              <a:t>Ορισμένοι τύποι εφέ μετάβασης που φαίνονται στην Κορδέλα.</a:t>
            </a:r>
          </a:p>
          <a:p>
            <a:pPr>
              <a:spcBef>
                <a:spcPct val="20000"/>
              </a:spcBef>
              <a:spcAft>
                <a:spcPct val="45000"/>
              </a:spcAft>
            </a:pPr>
            <a:r>
              <a:rPr lang="el-GR">
                <a:solidFill>
                  <a:srgbClr val="FFCC00"/>
                </a:solidFill>
              </a:rPr>
              <a:t>Για να δείτε ολόκληρη τη </a:t>
            </a:r>
            <a:r>
              <a:rPr lang="el-GR" b="1">
                <a:solidFill>
                  <a:srgbClr val="FFCC00"/>
                </a:solidFill>
              </a:rPr>
              <a:t>συλλογή</a:t>
            </a:r>
            <a:r>
              <a:rPr lang="el-GR">
                <a:solidFill>
                  <a:srgbClr val="FFCC00"/>
                </a:solidFill>
              </a:rPr>
              <a:t> επιλογών, κάντε κλικ στο βέλος </a:t>
            </a:r>
            <a:r>
              <a:rPr lang="el-GR" b="1">
                <a:solidFill>
                  <a:srgbClr val="FFCC00"/>
                </a:solidFill>
              </a:rPr>
              <a:t>Περισσότερα</a:t>
            </a:r>
            <a:r>
              <a:rPr lang="el-GR">
                <a:solidFill>
                  <a:srgbClr val="FFCC00"/>
                </a:solidFill>
              </a:rPr>
              <a:t> .</a:t>
            </a:r>
          </a:p>
        </p:txBody>
      </p:sp>
      <p:sp>
        <p:nvSpPr>
          <p:cNvPr id="180234" name="Rectangle 10"/>
          <p:cNvSpPr>
            <a:spLocks noChangeArrowheads="1"/>
          </p:cNvSpPr>
          <p:nvPr/>
        </p:nvSpPr>
        <p:spPr bwMode="auto">
          <a:xfrm>
            <a:off x="277813" y="3994150"/>
            <a:ext cx="5926137" cy="31115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Για παράδειγμα, ας πούμε ότι θέλετε να προσθέσετε εφέ μετάβασης σε μια διαφάνεια. Στην περίπτωση αυτή: </a:t>
            </a:r>
          </a:p>
        </p:txBody>
      </p:sp>
      <p:pic>
        <p:nvPicPr>
          <p:cNvPr id="180235" name="Picture 11" descr="Συλλογή από εφέ μετάβασης"/>
          <p:cNvPicPr>
            <a:picLocks noGrp="1" noChangeAspect="1" noChangeArrowheads="1"/>
          </p:cNvPicPr>
          <p:nvPr>
            <p:ph sz="half" idx="1"/>
          </p:nvPr>
        </p:nvPicPr>
        <p:blipFill>
          <a:blip r:embed="rId8" cstate="print"/>
          <a:srcRect/>
          <a:stretch>
            <a:fillRect/>
          </a:stretch>
        </p:blipFill>
        <p:spPr>
          <a:xfrm>
            <a:off x="350838" y="949325"/>
            <a:ext cx="5651500" cy="2849563"/>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0235"/>
                                        </p:tgtEl>
                                        <p:attrNameLst>
                                          <p:attrName>style.visibility</p:attrName>
                                        </p:attrNameLst>
                                      </p:cBhvr>
                                      <p:to>
                                        <p:strVal val="visible"/>
                                      </p:to>
                                    </p:set>
                                    <p:animEffect transition="in" filter="slide(fromTop)">
                                      <p:cBhvr>
                                        <p:cTn id="7" dur="500"/>
                                        <p:tgtEl>
                                          <p:spTgt spid="18023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0227"/>
                                        </p:tgtEl>
                                        <p:attrNameLst>
                                          <p:attrName>style.visibility</p:attrName>
                                        </p:attrNameLst>
                                      </p:cBhvr>
                                      <p:to>
                                        <p:strVal val="visible"/>
                                      </p:to>
                                    </p:set>
                                    <p:animEffect transition="in" filter="slide(fromTop)">
                                      <p:cBhvr>
                                        <p:cTn id="12" dur="500"/>
                                        <p:tgtEl>
                                          <p:spTgt spid="18022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0234">
                                            <p:txEl>
                                              <p:pRg st="0" end="0"/>
                                            </p:txEl>
                                          </p:spTgt>
                                        </p:tgtEl>
                                        <p:attrNameLst>
                                          <p:attrName>style.visibility</p:attrName>
                                        </p:attrNameLst>
                                      </p:cBhvr>
                                      <p:to>
                                        <p:strVal val="visible"/>
                                      </p:to>
                                    </p:set>
                                    <p:animEffect transition="in" filter="slide(fromLeft)">
                                      <p:cBhvr>
                                        <p:cTn id="17" dur="500"/>
                                        <p:tgtEl>
                                          <p:spTgt spid="1802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0228"/>
                                        </p:tgtEl>
                                        <p:attrNameLst>
                                          <p:attrName>style.visibility</p:attrName>
                                        </p:attrNameLst>
                                      </p:cBhvr>
                                      <p:to>
                                        <p:strVal val="visible"/>
                                      </p:to>
                                    </p:set>
                                    <p:animEffect transition="in" filter="dissolve">
                                      <p:cBhvr>
                                        <p:cTn id="22" dur="500"/>
                                        <p:tgtEl>
                                          <p:spTgt spid="180228"/>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180229"/>
                                        </p:tgtEl>
                                        <p:attrNameLst>
                                          <p:attrName>style.visibility</p:attrName>
                                        </p:attrNameLst>
                                      </p:cBhvr>
                                      <p:to>
                                        <p:strVal val="visible"/>
                                      </p:to>
                                    </p:set>
                                    <p:animEffect transition="in" filter="dissolve">
                                      <p:cBhvr>
                                        <p:cTn id="26" dur="500"/>
                                        <p:tgtEl>
                                          <p:spTgt spid="180229"/>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80233">
                                            <p:txEl>
                                              <p:pRg st="0" end="0"/>
                                            </p:txEl>
                                          </p:spTgt>
                                        </p:tgtEl>
                                        <p:attrNameLst>
                                          <p:attrName>style.visibility</p:attrName>
                                        </p:attrNameLst>
                                      </p:cBhvr>
                                      <p:to>
                                        <p:strVal val="visible"/>
                                      </p:to>
                                    </p:set>
                                    <p:animEffect transition="in" filter="checkerboard(across)">
                                      <p:cBhvr>
                                        <p:cTn id="31" dur="500"/>
                                        <p:tgtEl>
                                          <p:spTgt spid="18023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80233">
                                            <p:txEl>
                                              <p:pRg st="1" end="1"/>
                                            </p:txEl>
                                          </p:spTgt>
                                        </p:tgtEl>
                                        <p:attrNameLst>
                                          <p:attrName>style.visibility</p:attrName>
                                        </p:attrNameLst>
                                      </p:cBhvr>
                                      <p:to>
                                        <p:strVal val="visible"/>
                                      </p:to>
                                    </p:set>
                                    <p:animEffect transition="in" filter="checkerboard(across)">
                                      <p:cBhvr>
                                        <p:cTn id="36" dur="500"/>
                                        <p:tgtEl>
                                          <p:spTgt spid="1802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autoUpdateAnimBg="0"/>
      <p:bldP spid="180233" grpId="0" build="p" autoUpdateAnimBg="0"/>
      <p:bldP spid="18023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5 - Θέση υποσέλιδου"/>
          <p:cNvSpPr>
            <a:spLocks noGrp="1"/>
          </p:cNvSpPr>
          <p:nvPr>
            <p:ph type="ftr" sz="quarter" idx="11"/>
          </p:nvPr>
        </p:nvSpPr>
        <p:spPr/>
        <p:txBody>
          <a:bodyPr/>
          <a:lstStyle/>
          <a:p>
            <a:r>
              <a:rPr lang="el-GR"/>
              <a:t>Get up to speed</a:t>
            </a:r>
          </a:p>
        </p:txBody>
      </p:sp>
      <p:sp>
        <p:nvSpPr>
          <p:cNvPr id="294914" name="Rectangle 2"/>
          <p:cNvSpPr>
            <a:spLocks noGrp="1" noChangeArrowheads="1"/>
          </p:cNvSpPr>
          <p:nvPr>
            <p:ph type="title"/>
          </p:nvPr>
        </p:nvSpPr>
        <p:spPr>
          <a:xfrm>
            <a:off x="239713" y="63500"/>
            <a:ext cx="8904287" cy="614363"/>
          </a:xfrm>
        </p:spPr>
        <p:txBody>
          <a:bodyPr/>
          <a:lstStyle/>
          <a:p>
            <a:r>
              <a:rPr lang="el-GR"/>
              <a:t>Εμφάνιση των συλλογών</a:t>
            </a:r>
          </a:p>
        </p:txBody>
      </p:sp>
      <p:sp>
        <p:nvSpPr>
          <p:cNvPr id="29491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Το PowerPoint πολλές φορές προσφέρει πολλές επιλογές για κάποιο στοιχείο, όπως για στυλ, σχήματα, τύπους WordArt ή εφέ κίνησης.</a:t>
            </a:r>
          </a:p>
        </p:txBody>
      </p:sp>
      <p:sp>
        <p:nvSpPr>
          <p:cNvPr id="29491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94919" name="Rectangle 7"/>
          <p:cNvSpPr>
            <a:spLocks noChangeArrowheads="1"/>
          </p:cNvSpPr>
          <p:nvPr/>
        </p:nvSpPr>
        <p:spPr bwMode="auto">
          <a:xfrm>
            <a:off x="676275" y="4692650"/>
            <a:ext cx="5940425" cy="641350"/>
          </a:xfrm>
          <a:prstGeom prst="rect">
            <a:avLst/>
          </a:prstGeom>
          <a:noFill/>
          <a:ln w="9525">
            <a:noFill/>
            <a:miter lim="800000"/>
            <a:headEnd/>
            <a:tailEnd/>
          </a:ln>
          <a:effectLst/>
        </p:spPr>
        <p:txBody>
          <a:bodyPr>
            <a:spAutoFit/>
          </a:bodyPr>
          <a:lstStyle/>
          <a:p>
            <a:pPr>
              <a:spcBef>
                <a:spcPct val="20000"/>
              </a:spcBef>
              <a:spcAft>
                <a:spcPct val="45000"/>
              </a:spcAft>
            </a:pPr>
            <a:r>
              <a:rPr lang="el-GR">
                <a:solidFill>
                  <a:srgbClr val="FFCC00"/>
                </a:solidFill>
              </a:rPr>
              <a:t>Τοποθετήστε το δείκτη του ποντικιού σε οποιοδήποτε εφέ στη συλλογή για να κάνετε προεπισκόπησή του στη διαφάνεια. Στη συνέχεια, κάντε κλικ επάνω του για να το εφαρμόσετε. </a:t>
            </a:r>
          </a:p>
        </p:txBody>
      </p:sp>
      <p:sp>
        <p:nvSpPr>
          <p:cNvPr id="294920" name="Rectangle 8"/>
          <p:cNvSpPr>
            <a:spLocks noChangeArrowheads="1"/>
          </p:cNvSpPr>
          <p:nvPr/>
        </p:nvSpPr>
        <p:spPr bwMode="auto">
          <a:xfrm>
            <a:off x="277813" y="3994150"/>
            <a:ext cx="5926137" cy="31115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Για παράδειγμα, ας πούμε ότι θέλετε να προσθέσετε εφέ μετάβασης σε μια διαφάνεια. Στην περίπτωση αυτή: </a:t>
            </a:r>
          </a:p>
        </p:txBody>
      </p:sp>
      <p:pic>
        <p:nvPicPr>
          <p:cNvPr id="294921" name="Picture 9" descr="Συλλογή από εφέ μετάβασης"/>
          <p:cNvPicPr>
            <a:picLocks noGrp="1" noChangeAspect="1" noChangeArrowheads="1"/>
          </p:cNvPicPr>
          <p:nvPr>
            <p:ph sz="half" idx="1"/>
          </p:nvPr>
        </p:nvPicPr>
        <p:blipFill>
          <a:blip r:embed="rId4" cstate="print"/>
          <a:srcRect/>
          <a:stretch>
            <a:fillRect/>
          </a:stretch>
        </p:blipFill>
        <p:spPr>
          <a:xfrm>
            <a:off x="350838" y="949325"/>
            <a:ext cx="5651500" cy="2849563"/>
          </a:xfrm>
          <a:noFill/>
          <a:ln/>
        </p:spPr>
      </p:pic>
      <p:graphicFrame>
        <p:nvGraphicFramePr>
          <p:cNvPr id="294922" name="Object 10"/>
          <p:cNvGraphicFramePr>
            <a:graphicFrameLocks noChangeAspect="1"/>
          </p:cNvGraphicFramePr>
          <p:nvPr/>
        </p:nvGraphicFramePr>
        <p:xfrm>
          <a:off x="339725" y="4732338"/>
          <a:ext cx="269875" cy="303212"/>
        </p:xfrm>
        <a:graphic>
          <a:graphicData uri="http://schemas.openxmlformats.org/presentationml/2006/ole">
            <mc:AlternateContent xmlns:mc="http://schemas.openxmlformats.org/markup-compatibility/2006">
              <mc:Choice xmlns:v="urn:schemas-microsoft-com:vml" Requires="v">
                <p:oleObj spid="_x0000_s294924" name="Visio" r:id="rId5" imgW="270231" imgH="303063" progId="Visio.Drawing.11">
                  <p:embed/>
                </p:oleObj>
              </mc:Choice>
              <mc:Fallback>
                <p:oleObj name="Visio" r:id="rId5" imgW="270231" imgH="303063" progId="Visio.Drawing.11">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473233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94922"/>
                                        </p:tgtEl>
                                        <p:attrNameLst>
                                          <p:attrName>style.visibility</p:attrName>
                                        </p:attrNameLst>
                                      </p:cBhvr>
                                      <p:to>
                                        <p:strVal val="visible"/>
                                      </p:to>
                                    </p:set>
                                    <p:animEffect transition="in" filter="dissolve">
                                      <p:cBhvr>
                                        <p:cTn id="7" dur="500"/>
                                        <p:tgtEl>
                                          <p:spTgt spid="29492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94919">
                                            <p:txEl>
                                              <p:pRg st="0" end="0"/>
                                            </p:txEl>
                                          </p:spTgt>
                                        </p:tgtEl>
                                        <p:attrNameLst>
                                          <p:attrName>style.visibility</p:attrName>
                                        </p:attrNameLst>
                                      </p:cBhvr>
                                      <p:to>
                                        <p:strVal val="visible"/>
                                      </p:to>
                                    </p:set>
                                    <p:animEffect transition="in" filter="checkerboard(across)">
                                      <p:cBhvr>
                                        <p:cTn id="11" dur="500"/>
                                        <p:tgtEl>
                                          <p:spTgt spid="2949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5 - Θέση υποσέλιδου"/>
          <p:cNvSpPr>
            <a:spLocks noGrp="1"/>
          </p:cNvSpPr>
          <p:nvPr>
            <p:ph type="ftr" sz="quarter" idx="11"/>
          </p:nvPr>
        </p:nvSpPr>
        <p:spPr/>
        <p:txBody>
          <a:bodyPr/>
          <a:lstStyle/>
          <a:p>
            <a:r>
              <a:rPr lang="el-GR"/>
              <a:t>Get up to speed</a:t>
            </a:r>
          </a:p>
        </p:txBody>
      </p:sp>
      <p:sp>
        <p:nvSpPr>
          <p:cNvPr id="182274" name="Rectangle 2"/>
          <p:cNvSpPr>
            <a:spLocks noGrp="1" noChangeArrowheads="1"/>
          </p:cNvSpPr>
          <p:nvPr>
            <p:ph type="title"/>
          </p:nvPr>
        </p:nvSpPr>
        <p:spPr>
          <a:xfrm>
            <a:off x="239713" y="63500"/>
            <a:ext cx="8904287" cy="614363"/>
          </a:xfrm>
        </p:spPr>
        <p:txBody>
          <a:bodyPr/>
          <a:lstStyle/>
          <a:p>
            <a:r>
              <a:rPr lang="el-GR"/>
              <a:t>Χρήση επιλογών για προχωρημένους</a:t>
            </a:r>
          </a:p>
        </p:txBody>
      </p:sp>
      <p:sp>
        <p:nvSpPr>
          <p:cNvPr id="18227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Στην πραγματικότητα, σε μια ομάδα υπάρχουν περισσότερες εντολές και επιλογές από όσες χωρούν. </a:t>
            </a:r>
          </a:p>
          <a:p>
            <a:pPr>
              <a:spcBef>
                <a:spcPct val="20000"/>
              </a:spcBef>
              <a:spcAft>
                <a:spcPct val="75000"/>
              </a:spcAft>
            </a:pPr>
            <a:r>
              <a:rPr lang="el-GR" sz="2000"/>
              <a:t>Εμφανίζονται μόνο οι εντολές που χρησιμοποιούνται συχνότερα.</a:t>
            </a:r>
          </a:p>
        </p:txBody>
      </p:sp>
      <p:graphicFrame>
        <p:nvGraphicFramePr>
          <p:cNvPr id="182276" name="Object 4"/>
          <p:cNvGraphicFramePr>
            <a:graphicFrameLocks noChangeAspect="1"/>
          </p:cNvGraphicFramePr>
          <p:nvPr/>
        </p:nvGraphicFramePr>
        <p:xfrm>
          <a:off x="339725" y="4764088"/>
          <a:ext cx="269875" cy="303212"/>
        </p:xfrm>
        <a:graphic>
          <a:graphicData uri="http://schemas.openxmlformats.org/presentationml/2006/ole">
            <mc:AlternateContent xmlns:mc="http://schemas.openxmlformats.org/markup-compatibility/2006">
              <mc:Choice xmlns:v="urn:schemas-microsoft-com:vml" Requires="v">
                <p:oleObj spid="_x0000_s182280" name="Visio" r:id="rId4" imgW="270231" imgH="303063" progId="Visio.Drawing.11">
                  <p:embed/>
                </p:oleObj>
              </mc:Choice>
              <mc:Fallback>
                <p:oleObj name="Visio" r:id="rId4" imgW="270231" imgH="303063"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76408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7" name="Object 5"/>
          <p:cNvGraphicFramePr>
            <a:graphicFrameLocks noChangeAspect="1"/>
          </p:cNvGraphicFramePr>
          <p:nvPr/>
        </p:nvGraphicFramePr>
        <p:xfrm>
          <a:off x="339725" y="5497513"/>
          <a:ext cx="269875" cy="303212"/>
        </p:xfrm>
        <a:graphic>
          <a:graphicData uri="http://schemas.openxmlformats.org/presentationml/2006/ole">
            <mc:AlternateContent xmlns:mc="http://schemas.openxmlformats.org/markup-compatibility/2006">
              <mc:Choice xmlns:v="urn:schemas-microsoft-com:vml" Requires="v">
                <p:oleObj spid="_x0000_s182281" name="Visio" r:id="rId6" imgW="270231" imgH="303063" progId="Visio.Drawing.11">
                  <p:embed/>
                </p:oleObj>
              </mc:Choice>
              <mc:Fallback>
                <p:oleObj name="Visio" r:id="rId6" imgW="270231" imgH="303063" progId="Visio.Drawing.11">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549751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227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182281" name="Rectangle 9"/>
          <p:cNvSpPr>
            <a:spLocks noChangeArrowheads="1"/>
          </p:cNvSpPr>
          <p:nvPr/>
        </p:nvSpPr>
        <p:spPr bwMode="auto">
          <a:xfrm>
            <a:off x="676275" y="4730750"/>
            <a:ext cx="5940425" cy="1095375"/>
          </a:xfrm>
          <a:prstGeom prst="rect">
            <a:avLst/>
          </a:prstGeom>
          <a:noFill/>
          <a:ln w="9525">
            <a:noFill/>
            <a:miter lim="800000"/>
            <a:headEnd/>
            <a:tailEnd/>
          </a:ln>
          <a:effectLst/>
        </p:spPr>
        <p:txBody>
          <a:bodyPr>
            <a:spAutoFit/>
          </a:bodyPr>
          <a:lstStyle/>
          <a:p>
            <a:pPr>
              <a:spcBef>
                <a:spcPct val="20000"/>
              </a:spcBef>
              <a:spcAft>
                <a:spcPct val="45000"/>
              </a:spcAft>
            </a:pPr>
            <a:r>
              <a:rPr lang="el-GR">
                <a:solidFill>
                  <a:srgbClr val="FFCC00"/>
                </a:solidFill>
              </a:rPr>
              <a:t>Κάντε κλικ στο διαγώνιο βέλος που ονομάζεται </a:t>
            </a:r>
            <a:r>
              <a:rPr lang="el-GR" b="1">
                <a:solidFill>
                  <a:srgbClr val="FFCC00"/>
                </a:solidFill>
              </a:rPr>
              <a:t>Άνοιγμα παραθύρου διαλόγου</a:t>
            </a:r>
            <a:r>
              <a:rPr lang="el-GR">
                <a:solidFill>
                  <a:srgbClr val="FFCC00"/>
                </a:solidFill>
              </a:rPr>
              <a:t> και εμφανίζεται στην κάτω γωνία. </a:t>
            </a:r>
          </a:p>
          <a:p>
            <a:pPr>
              <a:spcBef>
                <a:spcPct val="20000"/>
              </a:spcBef>
              <a:spcAft>
                <a:spcPct val="45000"/>
              </a:spcAft>
            </a:pPr>
            <a:r>
              <a:rPr lang="el-GR">
                <a:solidFill>
                  <a:srgbClr val="FFCC00"/>
                </a:solidFill>
              </a:rPr>
              <a:t>Ανοίγει ένα παράθυρο διαλόγου με περισσότερες επιλογές για να διαλέξετε. </a:t>
            </a:r>
          </a:p>
        </p:txBody>
      </p:sp>
      <p:sp>
        <p:nvSpPr>
          <p:cNvPr id="182282" name="Rectangle 10"/>
          <p:cNvSpPr>
            <a:spLocks noChangeArrowheads="1"/>
          </p:cNvSpPr>
          <p:nvPr/>
        </p:nvSpPr>
        <p:spPr bwMode="auto">
          <a:xfrm>
            <a:off x="277813" y="3994150"/>
            <a:ext cx="5926137" cy="665163"/>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Όταν δεν βλέπετε κάποια επιλογή που θέλετε σε μια ομάδα, όπως στην ομάδα </a:t>
            </a:r>
            <a:r>
              <a:rPr lang="el-GR" b="1">
                <a:solidFill>
                  <a:srgbClr val="FFCC00"/>
                </a:solidFill>
              </a:rPr>
              <a:t>Γραμματοσειρά</a:t>
            </a:r>
            <a:r>
              <a:rPr lang="el-GR">
                <a:solidFill>
                  <a:srgbClr val="FFCC00"/>
                </a:solidFill>
              </a:rPr>
              <a:t> που βλέπετε εδώ:</a:t>
            </a:r>
          </a:p>
        </p:txBody>
      </p:sp>
      <p:pic>
        <p:nvPicPr>
          <p:cNvPr id="182283" name="Picture 11" descr="Κάντε κλικ στο βέλος για περισσότερες επιλογές"/>
          <p:cNvPicPr>
            <a:picLocks noGrp="1" noChangeAspect="1" noChangeArrowheads="1"/>
          </p:cNvPicPr>
          <p:nvPr>
            <p:ph sz="half" idx="1"/>
          </p:nvPr>
        </p:nvPicPr>
        <p:blipFill>
          <a:blip r:embed="rId8" cstate="print"/>
          <a:srcRect/>
          <a:stretch>
            <a:fillRect/>
          </a:stretch>
        </p:blipFill>
        <p:spPr>
          <a:xfrm>
            <a:off x="350838" y="949325"/>
            <a:ext cx="5651500" cy="2849563"/>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2283"/>
                                        </p:tgtEl>
                                        <p:attrNameLst>
                                          <p:attrName>style.visibility</p:attrName>
                                        </p:attrNameLst>
                                      </p:cBhvr>
                                      <p:to>
                                        <p:strVal val="visible"/>
                                      </p:to>
                                    </p:set>
                                    <p:animEffect transition="in" filter="slide(fromTop)">
                                      <p:cBhvr>
                                        <p:cTn id="7" dur="500"/>
                                        <p:tgtEl>
                                          <p:spTgt spid="18228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2275">
                                            <p:txEl>
                                              <p:pRg st="0" end="0"/>
                                            </p:txEl>
                                          </p:spTgt>
                                        </p:tgtEl>
                                        <p:attrNameLst>
                                          <p:attrName>style.visibility</p:attrName>
                                        </p:attrNameLst>
                                      </p:cBhvr>
                                      <p:to>
                                        <p:strVal val="visible"/>
                                      </p:to>
                                    </p:set>
                                    <p:animEffect transition="in" filter="slide(fromTop)">
                                      <p:cBhvr>
                                        <p:cTn id="12" dur="500"/>
                                        <p:tgtEl>
                                          <p:spTgt spid="1822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82275">
                                            <p:txEl>
                                              <p:pRg st="1" end="1"/>
                                            </p:txEl>
                                          </p:spTgt>
                                        </p:tgtEl>
                                        <p:attrNameLst>
                                          <p:attrName>style.visibility</p:attrName>
                                        </p:attrNameLst>
                                      </p:cBhvr>
                                      <p:to>
                                        <p:strVal val="visible"/>
                                      </p:to>
                                    </p:set>
                                    <p:animEffect transition="in" filter="slide(fromTop)">
                                      <p:cBhvr>
                                        <p:cTn id="17" dur="500"/>
                                        <p:tgtEl>
                                          <p:spTgt spid="1822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82282">
                                            <p:txEl>
                                              <p:pRg st="0" end="0"/>
                                            </p:txEl>
                                          </p:spTgt>
                                        </p:tgtEl>
                                        <p:attrNameLst>
                                          <p:attrName>style.visibility</p:attrName>
                                        </p:attrNameLst>
                                      </p:cBhvr>
                                      <p:to>
                                        <p:strVal val="visible"/>
                                      </p:to>
                                    </p:set>
                                    <p:animEffect transition="in" filter="slide(fromLeft)">
                                      <p:cBhvr>
                                        <p:cTn id="22" dur="500"/>
                                        <p:tgtEl>
                                          <p:spTgt spid="18228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2276"/>
                                        </p:tgtEl>
                                        <p:attrNameLst>
                                          <p:attrName>style.visibility</p:attrName>
                                        </p:attrNameLst>
                                      </p:cBhvr>
                                      <p:to>
                                        <p:strVal val="visible"/>
                                      </p:to>
                                    </p:set>
                                    <p:animEffect transition="in" filter="dissolve">
                                      <p:cBhvr>
                                        <p:cTn id="27" dur="500"/>
                                        <p:tgtEl>
                                          <p:spTgt spid="182276"/>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182277"/>
                                        </p:tgtEl>
                                        <p:attrNameLst>
                                          <p:attrName>style.visibility</p:attrName>
                                        </p:attrNameLst>
                                      </p:cBhvr>
                                      <p:to>
                                        <p:strVal val="visible"/>
                                      </p:to>
                                    </p:set>
                                    <p:animEffect transition="in" filter="dissolve">
                                      <p:cBhvr>
                                        <p:cTn id="31" dur="500"/>
                                        <p:tgtEl>
                                          <p:spTgt spid="18227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82281">
                                            <p:txEl>
                                              <p:pRg st="0" end="0"/>
                                            </p:txEl>
                                          </p:spTgt>
                                        </p:tgtEl>
                                        <p:attrNameLst>
                                          <p:attrName>style.visibility</p:attrName>
                                        </p:attrNameLst>
                                      </p:cBhvr>
                                      <p:to>
                                        <p:strVal val="visible"/>
                                      </p:to>
                                    </p:set>
                                    <p:animEffect transition="in" filter="checkerboard(across)">
                                      <p:cBhvr>
                                        <p:cTn id="36" dur="500"/>
                                        <p:tgtEl>
                                          <p:spTgt spid="18228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82281">
                                            <p:txEl>
                                              <p:pRg st="1" end="1"/>
                                            </p:txEl>
                                          </p:spTgt>
                                        </p:tgtEl>
                                        <p:attrNameLst>
                                          <p:attrName>style.visibility</p:attrName>
                                        </p:attrNameLst>
                                      </p:cBhvr>
                                      <p:to>
                                        <p:strVal val="visible"/>
                                      </p:to>
                                    </p:set>
                                    <p:animEffect transition="in" filter="checkerboard(across)">
                                      <p:cBhvr>
                                        <p:cTn id="41" dur="500"/>
                                        <p:tgtEl>
                                          <p:spTgt spid="1822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P spid="182281" grpId="0" build="p" autoUpdateAnimBg="0"/>
      <p:bldP spid="18228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5 - Θέση υποσέλιδου"/>
          <p:cNvSpPr>
            <a:spLocks noGrp="1"/>
          </p:cNvSpPr>
          <p:nvPr>
            <p:ph type="ftr" sz="quarter" idx="11"/>
          </p:nvPr>
        </p:nvSpPr>
        <p:spPr/>
        <p:txBody>
          <a:bodyPr/>
          <a:lstStyle/>
          <a:p>
            <a:r>
              <a:rPr lang="el-GR"/>
              <a:t>Get up to speed</a:t>
            </a:r>
          </a:p>
        </p:txBody>
      </p:sp>
      <p:sp>
        <p:nvSpPr>
          <p:cNvPr id="184322" name="Rectangle 2"/>
          <p:cNvSpPr>
            <a:spLocks noGrp="1" noChangeArrowheads="1"/>
          </p:cNvSpPr>
          <p:nvPr>
            <p:ph type="title"/>
          </p:nvPr>
        </p:nvSpPr>
        <p:spPr>
          <a:xfrm>
            <a:off x="239713" y="63500"/>
            <a:ext cx="8904287" cy="614363"/>
          </a:xfrm>
        </p:spPr>
        <p:txBody>
          <a:bodyPr/>
          <a:lstStyle/>
          <a:p>
            <a:r>
              <a:rPr lang="el-GR"/>
              <a:t>Χρήση επιλογών για προχωρημένους</a:t>
            </a:r>
          </a:p>
        </p:txBody>
      </p:sp>
      <p:sp>
        <p:nvSpPr>
          <p:cNvPr id="18432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Το βέλος εμφανίζεται στην ομάδα όταν εργάζεστε σε μια διαφάνεια και ενδέχεται να χρειαστείτε τις εντολές της συγκεκριμένης ομάδας.</a:t>
            </a:r>
          </a:p>
        </p:txBody>
      </p:sp>
      <p:sp>
        <p:nvSpPr>
          <p:cNvPr id="184326"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184328" name="Rectangle 8"/>
          <p:cNvSpPr>
            <a:spLocks noChangeArrowheads="1"/>
          </p:cNvSpPr>
          <p:nvPr/>
        </p:nvSpPr>
        <p:spPr bwMode="auto">
          <a:xfrm>
            <a:off x="277813" y="3994150"/>
            <a:ext cx="5926137" cy="1190625"/>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Για παράδειγμα, όταν κάνετε κλικ στο πεδίο κράτησης θέσης στη διαφάνεια, το βέλος εμφανίζεται σε κάθε ομάδα της καρτέλας </a:t>
            </a:r>
            <a:r>
              <a:rPr lang="el-GR" b="1">
                <a:solidFill>
                  <a:srgbClr val="FFCC00"/>
                </a:solidFill>
              </a:rPr>
              <a:t>Κεντρική σελίδα</a:t>
            </a:r>
            <a:r>
              <a:rPr lang="el-GR">
                <a:solidFill>
                  <a:srgbClr val="FFCC00"/>
                </a:solidFill>
              </a:rPr>
              <a:t> που έχει εντολές σχετικές με την εργασία με κείμενο.</a:t>
            </a:r>
          </a:p>
        </p:txBody>
      </p:sp>
      <p:pic>
        <p:nvPicPr>
          <p:cNvPr id="184329" name="Picture 9" descr="Κάντε κλικ στο βέλος για περισσότερες επιλογές"/>
          <p:cNvPicPr>
            <a:picLocks noGrp="1" noChangeAspect="1" noChangeArrowheads="1"/>
          </p:cNvPicPr>
          <p:nvPr>
            <p:ph sz="half" idx="1"/>
          </p:nvPr>
        </p:nvPicPr>
        <p:blipFill>
          <a:blip r:embed="rId3" cstate="print"/>
          <a:srcRect/>
          <a:stretch>
            <a:fillRect/>
          </a:stretch>
        </p:blipFill>
        <p:spPr>
          <a:xfrm>
            <a:off x="350838" y="949325"/>
            <a:ext cx="5651500" cy="2849563"/>
          </a:xfrm>
          <a:noFill/>
          <a:ln/>
        </p:spPr>
      </p:pic>
      <p:sp>
        <p:nvSpPr>
          <p:cNvPr id="184330" name="Rectangle 10"/>
          <p:cNvSpPr>
            <a:spLocks noChangeArrowheads="1"/>
          </p:cNvSpPr>
          <p:nvPr/>
        </p:nvSpPr>
        <p:spPr bwMode="auto">
          <a:xfrm>
            <a:off x="290512" y="5133975"/>
            <a:ext cx="6110287" cy="887413"/>
          </a:xfrm>
          <a:prstGeom prst="rect">
            <a:avLst/>
          </a:prstGeom>
          <a:noFill/>
          <a:ln w="9525">
            <a:noFill/>
            <a:miter lim="800000"/>
            <a:headEnd/>
            <a:tailEnd/>
          </a:ln>
          <a:effectLst/>
        </p:spPr>
        <p:txBody>
          <a:bodyPr/>
          <a:lstStyle/>
          <a:p>
            <a:pPr>
              <a:spcBef>
                <a:spcPct val="20000"/>
              </a:spcBef>
              <a:spcAft>
                <a:spcPct val="75000"/>
              </a:spcAft>
            </a:pPr>
            <a:r>
              <a:rPr lang="el-GR" b="1" dirty="0">
                <a:solidFill>
                  <a:srgbClr val="FFCC00"/>
                </a:solidFill>
              </a:rPr>
              <a:t>Συμβουλή:</a:t>
            </a:r>
            <a:r>
              <a:rPr lang="el-GR" dirty="0">
                <a:solidFill>
                  <a:srgbClr val="FFCC00"/>
                </a:solidFill>
              </a:rPr>
              <a:t> Μπορείτε να μεγαλώσετε το χώρο της οθόνης με προσωρινή απόκρυψη των εντολών της Κορδέλας. Κάντε διπλό κλικ στο όνομα της καρτέλας που εμφανίζεται.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slide(fromTop)">
                                      <p:cBhvr>
                                        <p:cTn id="7" dur="500"/>
                                        <p:tgtEl>
                                          <p:spTgt spid="184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4328">
                                            <p:txEl>
                                              <p:pRg st="0" end="0"/>
                                            </p:txEl>
                                          </p:spTgt>
                                        </p:tgtEl>
                                        <p:attrNameLst>
                                          <p:attrName>style.visibility</p:attrName>
                                        </p:attrNameLst>
                                      </p:cBhvr>
                                      <p:to>
                                        <p:strVal val="visible"/>
                                      </p:to>
                                    </p:set>
                                    <p:animEffect transition="in" filter="slide(fromLeft)">
                                      <p:cBhvr>
                                        <p:cTn id="12" dur="500"/>
                                        <p:tgtEl>
                                          <p:spTgt spid="1843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4330">
                                            <p:txEl>
                                              <p:pRg st="0" end="0"/>
                                            </p:txEl>
                                          </p:spTgt>
                                        </p:tgtEl>
                                        <p:attrNameLst>
                                          <p:attrName>style.visibility</p:attrName>
                                        </p:attrNameLst>
                                      </p:cBhvr>
                                      <p:to>
                                        <p:strVal val="visible"/>
                                      </p:to>
                                    </p:set>
                                    <p:animEffect transition="in" filter="slide(fromLeft)">
                                      <p:cBhvr>
                                        <p:cTn id="17" dur="500"/>
                                        <p:tgtEl>
                                          <p:spTgt spid="1843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advAuto="0"/>
      <p:bldP spid="184328" grpId="0" build="p" autoUpdateAnimBg="0"/>
      <p:bldP spid="18433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4 - Θέση υποσέλιδου"/>
          <p:cNvSpPr>
            <a:spLocks noGrp="1"/>
          </p:cNvSpPr>
          <p:nvPr>
            <p:ph type="ftr" sz="quarter" idx="11"/>
          </p:nvPr>
        </p:nvSpPr>
        <p:spPr/>
        <p:txBody>
          <a:bodyPr/>
          <a:lstStyle/>
          <a:p>
            <a:r>
              <a:rPr lang="el-GR"/>
              <a:t>Get up to speed</a:t>
            </a:r>
          </a:p>
        </p:txBody>
      </p:sp>
      <p:sp>
        <p:nvSpPr>
          <p:cNvPr id="186370" name="Rectangle 2"/>
          <p:cNvSpPr>
            <a:spLocks noGrp="1" noChangeArrowheads="1"/>
          </p:cNvSpPr>
          <p:nvPr>
            <p:ph type="title"/>
          </p:nvPr>
        </p:nvSpPr>
        <p:spPr/>
        <p:txBody>
          <a:bodyPr/>
          <a:lstStyle/>
          <a:p>
            <a:r>
              <a:rPr lang="el-GR"/>
              <a:t>Η γραμμή εργαλείων γρήγορης πρόσβασης</a:t>
            </a:r>
            <a:br>
              <a:rPr lang="el-GR"/>
            </a:br>
            <a:endParaRPr lang="el-GR"/>
          </a:p>
        </p:txBody>
      </p:sp>
      <p:sp>
        <p:nvSpPr>
          <p:cNvPr id="18637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Κατά τη διάρκεια της εργασίας με μια παρουσίαση, κάνετε κάποιες ενέργειες που είναι γενικές ή επαναλαμβανόμενες και δεν έχουν σχέση με μια συγκεκριμένη φάση της διαδικασίας. </a:t>
            </a:r>
          </a:p>
        </p:txBody>
      </p:sp>
      <p:sp>
        <p:nvSpPr>
          <p:cNvPr id="186372" name="Rectangle 4"/>
          <p:cNvSpPr>
            <a:spLocks noChangeArrowheads="1"/>
          </p:cNvSpPr>
          <p:nvPr/>
        </p:nvSpPr>
        <p:spPr bwMode="auto">
          <a:xfrm>
            <a:off x="339725" y="4652963"/>
            <a:ext cx="6775450" cy="1519237"/>
          </a:xfrm>
          <a:prstGeom prst="rect">
            <a:avLst/>
          </a:prstGeom>
          <a:noFill/>
          <a:ln w="9525">
            <a:noFill/>
            <a:miter lim="800000"/>
            <a:headEnd/>
            <a:tailEnd/>
          </a:ln>
          <a:effectLst/>
        </p:spPr>
        <p:txBody>
          <a:bodyPr/>
          <a:lstStyle/>
          <a:p>
            <a:pPr>
              <a:spcBef>
                <a:spcPct val="20000"/>
              </a:spcBef>
              <a:spcAft>
                <a:spcPct val="45000"/>
              </a:spcAft>
            </a:pPr>
            <a:r>
              <a:rPr lang="el-GR" dirty="0">
                <a:solidFill>
                  <a:srgbClr val="FFCC00"/>
                </a:solidFill>
              </a:rPr>
              <a:t>Για αυτές τις ενέργειες, χρησιμοποιήστε τη γραμμή εργαλείων γρήγορης πρόσβασης. Είναι η μικρή ομάδα κουμπιών στην αριστερή πλευρά, επάνω από την Κορδέλα. Περιλαμβάνει εντολές για γενικές ενέργειες όπως </a:t>
            </a:r>
            <a:r>
              <a:rPr lang="el-GR" b="1" dirty="0">
                <a:solidFill>
                  <a:srgbClr val="FFCC00"/>
                </a:solidFill>
              </a:rPr>
              <a:t>Αποθήκευση</a:t>
            </a:r>
            <a:r>
              <a:rPr lang="el-GR" dirty="0">
                <a:solidFill>
                  <a:srgbClr val="FFCC00"/>
                </a:solidFill>
              </a:rPr>
              <a:t>, </a:t>
            </a:r>
            <a:r>
              <a:rPr lang="el-GR" b="1" dirty="0">
                <a:solidFill>
                  <a:srgbClr val="FFCC00"/>
                </a:solidFill>
              </a:rPr>
              <a:t>Αναίρεση</a:t>
            </a:r>
            <a:r>
              <a:rPr lang="el-GR" dirty="0">
                <a:solidFill>
                  <a:srgbClr val="FFCC00"/>
                </a:solidFill>
              </a:rPr>
              <a:t>,</a:t>
            </a:r>
            <a:r>
              <a:rPr lang="el-GR" b="1" dirty="0">
                <a:solidFill>
                  <a:srgbClr val="FFCC00"/>
                </a:solidFill>
              </a:rPr>
              <a:t> </a:t>
            </a:r>
            <a:r>
              <a:rPr lang="el-GR" dirty="0">
                <a:solidFill>
                  <a:srgbClr val="FFCC00"/>
                </a:solidFill>
              </a:rPr>
              <a:t>και </a:t>
            </a:r>
            <a:r>
              <a:rPr lang="el-GR" b="1" dirty="0">
                <a:solidFill>
                  <a:srgbClr val="FFCC00"/>
                </a:solidFill>
              </a:rPr>
              <a:t>Επανάληψη</a:t>
            </a:r>
            <a:r>
              <a:rPr lang="el-GR" dirty="0">
                <a:solidFill>
                  <a:srgbClr val="FFCC00"/>
                </a:solidFill>
              </a:rPr>
              <a:t> ή </a:t>
            </a:r>
            <a:r>
              <a:rPr lang="el-GR" b="1" dirty="0">
                <a:solidFill>
                  <a:srgbClr val="FFCC00"/>
                </a:solidFill>
              </a:rPr>
              <a:t>Ακύρωση αναίρεσης</a:t>
            </a:r>
            <a:r>
              <a:rPr lang="el-GR" dirty="0">
                <a:solidFill>
                  <a:srgbClr val="FFCC00"/>
                </a:solidFill>
              </a:rPr>
              <a:t>.</a:t>
            </a:r>
          </a:p>
        </p:txBody>
      </p:sp>
      <p:sp>
        <p:nvSpPr>
          <p:cNvPr id="18637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186374" name="Rectangle 6"/>
          <p:cNvSpPr>
            <a:spLocks noChangeArrowheads="1"/>
          </p:cNvSpPr>
          <p:nvPr/>
        </p:nvSpPr>
        <p:spPr bwMode="auto">
          <a:xfrm>
            <a:off x="339725" y="4035425"/>
            <a:ext cx="5864225" cy="304800"/>
          </a:xfrm>
          <a:prstGeom prst="rect">
            <a:avLst/>
          </a:prstGeom>
          <a:noFill/>
          <a:ln w="9525">
            <a:noFill/>
            <a:miter lim="800000"/>
            <a:headEnd/>
            <a:tailEnd/>
          </a:ln>
          <a:effectLst/>
        </p:spPr>
        <p:txBody>
          <a:bodyPr>
            <a:spAutoFit/>
          </a:bodyPr>
          <a:lstStyle/>
          <a:p>
            <a:pPr>
              <a:spcBef>
                <a:spcPct val="20000"/>
              </a:spcBef>
              <a:spcAft>
                <a:spcPct val="75000"/>
              </a:spcAft>
            </a:pPr>
            <a:r>
              <a:rPr lang="el-GR" sz="1400">
                <a:solidFill>
                  <a:srgbClr val="FFCC00"/>
                </a:solidFill>
              </a:rPr>
              <a:t>Κινούμενη εικόνα: Κάντε δεξί κλικ και στη συνέχεια κάντε κλικ στην επιλογή </a:t>
            </a:r>
            <a:r>
              <a:rPr lang="el-GR" sz="1400" b="1">
                <a:solidFill>
                  <a:srgbClr val="FFCC00"/>
                </a:solidFill>
              </a:rPr>
              <a:t>Αναπαραγωγή</a:t>
            </a:r>
            <a:r>
              <a:rPr lang="el-GR" sz="1400">
                <a:solidFill>
                  <a:srgbClr val="FFCC00"/>
                </a:solidFill>
              </a:rPr>
              <a:t>.</a:t>
            </a:r>
          </a:p>
        </p:txBody>
      </p:sp>
      <p:sp>
        <p:nvSpPr>
          <p:cNvPr id="186375" name="Rectangle 7"/>
          <p:cNvSpPr>
            <a:spLocks noGrp="1" noChangeArrowheads="1"/>
          </p:cNvSpPr>
          <p:nvPr>
            <p:ph idx="1"/>
          </p:nvPr>
        </p:nvSpPr>
        <p:spPr>
          <a:xfrm>
            <a:off x="350838" y="914400"/>
            <a:ext cx="5651500" cy="2900363"/>
          </a:xfrm>
          <a:noFill/>
        </p:spPr>
        <p:txBody>
          <a:bodyPr anchor="ctr" anchorCtr="1"/>
          <a:lstStyle/>
          <a:p>
            <a:pPr>
              <a:spcAft>
                <a:spcPct val="75000"/>
              </a:spcAft>
            </a:pPr>
            <a:r>
              <a:rPr lang="el-GR"/>
              <a:t>[Συντάκτης: η εισαγωγή του αρχείου .swf γίνεται εδώ, διαγράψτε το συγκεκριμένο χαρακτήρα κράτησης θέσης πριν από την εισαγωγή του αρχείου .swf.]</a:t>
            </a:r>
          </a:p>
          <a:p>
            <a:endParaRPr lang="el-GR"/>
          </a:p>
          <a:p>
            <a:endParaRPr lang="el-GR"/>
          </a:p>
        </p:txBody>
      </p:sp>
    </p:spTree>
    <p:controls>
      <mc:AlternateContent xmlns:mc="http://schemas.openxmlformats.org/markup-compatibility/2006">
        <mc:Choice xmlns:v="urn:schemas-microsoft-com:vml" Requires="v">
          <p:control spid="186376" r:id="rId2" imgW="5715000" imgH="2927520"/>
        </mc:Choice>
        <mc:Fallback>
          <p:control r:id="rId2" imgW="5715000" imgH="292752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14400"/>
                  <a:ext cx="5715000" cy="29273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slide(fromTop)">
                                      <p:cBhvr>
                                        <p:cTn id="7" dur="500"/>
                                        <p:tgtEl>
                                          <p:spTgt spid="186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6372">
                                            <p:txEl>
                                              <p:pRg st="0" end="0"/>
                                            </p:txEl>
                                          </p:spTgt>
                                        </p:tgtEl>
                                        <p:attrNameLst>
                                          <p:attrName>style.visibility</p:attrName>
                                        </p:attrNameLst>
                                      </p:cBhvr>
                                      <p:to>
                                        <p:strVal val="visible"/>
                                      </p:to>
                                    </p:set>
                                    <p:animEffect transition="in" filter="slide(fromLeft)">
                                      <p:cBhvr>
                                        <p:cTn id="12" dur="500"/>
                                        <p:tgtEl>
                                          <p:spTgt spid="186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P spid="18637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4 - Θέση υποσέλιδου"/>
          <p:cNvSpPr>
            <a:spLocks noGrp="1"/>
          </p:cNvSpPr>
          <p:nvPr>
            <p:ph type="ftr" sz="quarter" idx="11"/>
          </p:nvPr>
        </p:nvSpPr>
        <p:spPr/>
        <p:txBody>
          <a:bodyPr/>
          <a:lstStyle/>
          <a:p>
            <a:r>
              <a:rPr lang="el-GR"/>
              <a:t>Get up to speed</a:t>
            </a:r>
          </a:p>
        </p:txBody>
      </p:sp>
      <p:sp>
        <p:nvSpPr>
          <p:cNvPr id="188418" name="Rectangle 2"/>
          <p:cNvSpPr>
            <a:spLocks noGrp="1" noChangeArrowheads="1"/>
          </p:cNvSpPr>
          <p:nvPr>
            <p:ph type="title"/>
          </p:nvPr>
        </p:nvSpPr>
        <p:spPr/>
        <p:txBody>
          <a:bodyPr/>
          <a:lstStyle/>
          <a:p>
            <a:r>
              <a:rPr lang="el-GR"/>
              <a:t>Η γραμμή εργαλείων γρήγορης πρόσβασης</a:t>
            </a:r>
          </a:p>
        </p:txBody>
      </p:sp>
      <p:sp>
        <p:nvSpPr>
          <p:cNvPr id="188419"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r>
              <a:rPr lang="el-GR" sz="2000"/>
              <a:t>Κατά τη διάρκεια της εργασίας με μια παρουσίαση, κάνετε κάποιες ενέργειες που είναι γενικές ή επαναλαμβανόμενες και δεν έχουν σχέση με μια συγκεκριμένη φάση της διαδικασίας.</a:t>
            </a:r>
          </a:p>
        </p:txBody>
      </p:sp>
      <p:sp>
        <p:nvSpPr>
          <p:cNvPr id="18842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188422" name="Rectangle 6"/>
          <p:cNvSpPr>
            <a:spLocks noChangeArrowheads="1"/>
          </p:cNvSpPr>
          <p:nvPr/>
        </p:nvSpPr>
        <p:spPr bwMode="auto">
          <a:xfrm>
            <a:off x="277813" y="3994150"/>
            <a:ext cx="7281227" cy="1111250"/>
          </a:xfrm>
          <a:prstGeom prst="rect">
            <a:avLst/>
          </a:prstGeom>
          <a:noFill/>
          <a:ln w="9525">
            <a:noFill/>
            <a:miter lim="800000"/>
            <a:headEnd/>
            <a:tailEnd/>
          </a:ln>
          <a:effectLst/>
        </p:spPr>
        <p:txBody>
          <a:bodyPr/>
          <a:lstStyle/>
          <a:p>
            <a:pPr>
              <a:spcBef>
                <a:spcPct val="20000"/>
              </a:spcBef>
              <a:spcAft>
                <a:spcPct val="45000"/>
              </a:spcAft>
            </a:pPr>
            <a:r>
              <a:rPr lang="el-GR" dirty="0">
                <a:solidFill>
                  <a:srgbClr val="FFCC00"/>
                </a:solidFill>
              </a:rPr>
              <a:t>Για αυτές τις ενέργειες, χρησιμοποιήστε τη γραμμή εργαλείων γρήγορης πρόσβασης. Είναι η μικρή ομάδα κουμπιών στην αριστερή πλευρά, επάνω από την Κορδέλα. </a:t>
            </a:r>
          </a:p>
        </p:txBody>
      </p:sp>
      <p:pic>
        <p:nvPicPr>
          <p:cNvPr id="188423" name="Picture 7" descr="Η γραμμή εργαλείων γρήγορης πρόσβασης"/>
          <p:cNvPicPr>
            <a:picLocks noGrp="1" noChangeAspect="1" noChangeArrowheads="1"/>
          </p:cNvPicPr>
          <p:nvPr>
            <p:ph idx="1"/>
          </p:nvPr>
        </p:nvPicPr>
        <p:blipFill>
          <a:blip r:embed="rId3" cstate="print"/>
          <a:srcRect/>
          <a:stretch>
            <a:fillRect/>
          </a:stretch>
        </p:blipFill>
        <p:spPr>
          <a:xfrm>
            <a:off x="350838" y="939800"/>
            <a:ext cx="5651500" cy="2849563"/>
          </a:xfrm>
          <a:noFill/>
          <a:ln/>
        </p:spPr>
      </p:pic>
      <p:sp>
        <p:nvSpPr>
          <p:cNvPr id="188424" name="Rectangle 8"/>
          <p:cNvSpPr>
            <a:spLocks noChangeArrowheads="1"/>
          </p:cNvSpPr>
          <p:nvPr/>
        </p:nvSpPr>
        <p:spPr bwMode="auto">
          <a:xfrm>
            <a:off x="719138" y="914400"/>
            <a:ext cx="1185862" cy="311150"/>
          </a:xfrm>
          <a:prstGeom prst="rect">
            <a:avLst/>
          </a:prstGeom>
          <a:noFill/>
          <a:ln w="28575">
            <a:solidFill>
              <a:srgbClr val="FF0000"/>
            </a:solidFill>
            <a:miter lim="800000"/>
            <a:headEnd/>
            <a:tailEnd/>
          </a:ln>
          <a:effectLst/>
        </p:spPr>
        <p:txBody>
          <a:bodyPr wrap="none" anchor="ctr"/>
          <a:lstStyle/>
          <a:p>
            <a:endParaRPr lang="el-GR"/>
          </a:p>
        </p:txBody>
      </p:sp>
      <p:sp>
        <p:nvSpPr>
          <p:cNvPr id="188425" name="Rectangle 9"/>
          <p:cNvSpPr>
            <a:spLocks noChangeArrowheads="1"/>
          </p:cNvSpPr>
          <p:nvPr/>
        </p:nvSpPr>
        <p:spPr bwMode="auto">
          <a:xfrm>
            <a:off x="277813" y="4900930"/>
            <a:ext cx="6671627" cy="1164590"/>
          </a:xfrm>
          <a:prstGeom prst="rect">
            <a:avLst/>
          </a:prstGeom>
          <a:noFill/>
          <a:ln w="9525">
            <a:noFill/>
            <a:miter lim="800000"/>
            <a:headEnd/>
            <a:tailEnd/>
          </a:ln>
          <a:effectLst/>
        </p:spPr>
        <p:txBody>
          <a:bodyPr/>
          <a:lstStyle/>
          <a:p>
            <a:pPr>
              <a:spcBef>
                <a:spcPct val="20000"/>
              </a:spcBef>
              <a:spcAft>
                <a:spcPct val="45000"/>
              </a:spcAft>
            </a:pPr>
            <a:r>
              <a:rPr lang="el-GR" dirty="0">
                <a:solidFill>
                  <a:srgbClr val="FFCC00"/>
                </a:solidFill>
              </a:rPr>
              <a:t>Περιλαμβάνει εντολές για αυτούς τους τύπους γενικών ενεργειών όπως </a:t>
            </a:r>
            <a:r>
              <a:rPr lang="el-GR" b="1" dirty="0">
                <a:solidFill>
                  <a:srgbClr val="FFCC00"/>
                </a:solidFill>
              </a:rPr>
              <a:t>Αποθήκευση</a:t>
            </a:r>
            <a:r>
              <a:rPr lang="el-GR" dirty="0">
                <a:solidFill>
                  <a:srgbClr val="FFCC00"/>
                </a:solidFill>
              </a:rPr>
              <a:t>, </a:t>
            </a:r>
            <a:r>
              <a:rPr lang="el-GR" b="1" dirty="0">
                <a:solidFill>
                  <a:srgbClr val="FFCC00"/>
                </a:solidFill>
              </a:rPr>
              <a:t>Αναίρεση</a:t>
            </a:r>
            <a:r>
              <a:rPr lang="el-GR" dirty="0">
                <a:solidFill>
                  <a:srgbClr val="FFCC00"/>
                </a:solidFill>
              </a:rPr>
              <a:t>,</a:t>
            </a:r>
            <a:r>
              <a:rPr lang="el-GR" b="1" dirty="0">
                <a:solidFill>
                  <a:srgbClr val="FFCC00"/>
                </a:solidFill>
              </a:rPr>
              <a:t> </a:t>
            </a:r>
            <a:r>
              <a:rPr lang="el-GR" dirty="0">
                <a:solidFill>
                  <a:srgbClr val="FFCC00"/>
                </a:solidFill>
              </a:rPr>
              <a:t>και </a:t>
            </a:r>
            <a:r>
              <a:rPr lang="el-GR" b="1" dirty="0">
                <a:solidFill>
                  <a:srgbClr val="FFCC00"/>
                </a:solidFill>
              </a:rPr>
              <a:t>Επανάληψη</a:t>
            </a:r>
            <a:r>
              <a:rPr lang="el-GR" dirty="0">
                <a:solidFill>
                  <a:srgbClr val="FFCC00"/>
                </a:solidFill>
              </a:rPr>
              <a:t> ή </a:t>
            </a:r>
            <a:r>
              <a:rPr lang="el-GR" b="1" dirty="0">
                <a:solidFill>
                  <a:srgbClr val="FFCC00"/>
                </a:solidFill>
              </a:rPr>
              <a:t>Ακύρωση αναίρεσης</a:t>
            </a:r>
            <a:r>
              <a:rPr lang="el-GR" dirty="0">
                <a:solidFill>
                  <a:srgbClr val="FFCC00"/>
                </a:solidFill>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8423"/>
                                        </p:tgtEl>
                                        <p:attrNameLst>
                                          <p:attrName>style.visibility</p:attrName>
                                        </p:attrNameLst>
                                      </p:cBhvr>
                                      <p:to>
                                        <p:strVal val="visible"/>
                                      </p:to>
                                    </p:set>
                                    <p:animEffect transition="in" filter="slide(fromTop)">
                                      <p:cBhvr>
                                        <p:cTn id="7" dur="500"/>
                                        <p:tgtEl>
                                          <p:spTgt spid="1884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8419"/>
                                        </p:tgtEl>
                                        <p:attrNameLst>
                                          <p:attrName>style.visibility</p:attrName>
                                        </p:attrNameLst>
                                      </p:cBhvr>
                                      <p:to>
                                        <p:strVal val="visible"/>
                                      </p:to>
                                    </p:set>
                                    <p:animEffect transition="in" filter="slide(fromTop)">
                                      <p:cBhvr>
                                        <p:cTn id="12" dur="500"/>
                                        <p:tgtEl>
                                          <p:spTgt spid="18841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8422">
                                            <p:txEl>
                                              <p:pRg st="0" end="0"/>
                                            </p:txEl>
                                          </p:spTgt>
                                        </p:tgtEl>
                                        <p:attrNameLst>
                                          <p:attrName>style.visibility</p:attrName>
                                        </p:attrNameLst>
                                      </p:cBhvr>
                                      <p:to>
                                        <p:strVal val="visible"/>
                                      </p:to>
                                    </p:set>
                                    <p:animEffect transition="in" filter="slide(fromLeft)">
                                      <p:cBhvr>
                                        <p:cTn id="17" dur="500"/>
                                        <p:tgtEl>
                                          <p:spTgt spid="188422">
                                            <p:txEl>
                                              <p:pRg st="0" end="0"/>
                                            </p:txEl>
                                          </p:spTgt>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88424"/>
                                        </p:tgtEl>
                                        <p:attrNameLst>
                                          <p:attrName>style.visibility</p:attrName>
                                        </p:attrNameLst>
                                      </p:cBhvr>
                                      <p:to>
                                        <p:strVal val="visible"/>
                                      </p:to>
                                    </p:set>
                                    <p:animEffect transition="in" filter="dissolve">
                                      <p:cBhvr>
                                        <p:cTn id="21" dur="500"/>
                                        <p:tgtEl>
                                          <p:spTgt spid="188424"/>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188425">
                                            <p:txEl>
                                              <p:pRg st="0" end="0"/>
                                            </p:txEl>
                                          </p:spTgt>
                                        </p:tgtEl>
                                        <p:attrNameLst>
                                          <p:attrName>style.visibility</p:attrName>
                                        </p:attrNameLst>
                                      </p:cBhvr>
                                      <p:to>
                                        <p:strVal val="visible"/>
                                      </p:to>
                                    </p:set>
                                    <p:animEffect transition="in" filter="slide(fromLeft)">
                                      <p:cBhvr>
                                        <p:cTn id="26" dur="500"/>
                                        <p:tgtEl>
                                          <p:spTgt spid="1884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autoUpdateAnimBg="0"/>
      <p:bldP spid="188422" grpId="0" build="p" autoUpdateAnimBg="0"/>
      <p:bldP spid="188424" grpId="0" animBg="1"/>
      <p:bldP spid="18842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25602" name="Rectangle 2"/>
          <p:cNvSpPr>
            <a:spLocks noGrp="1" noChangeArrowheads="1"/>
          </p:cNvSpPr>
          <p:nvPr>
            <p:ph type="title"/>
          </p:nvPr>
        </p:nvSpPr>
        <p:spPr>
          <a:xfrm>
            <a:off x="211138" y="73025"/>
            <a:ext cx="8027987" cy="614363"/>
          </a:xfrm>
        </p:spPr>
        <p:txBody>
          <a:bodyPr/>
          <a:lstStyle/>
          <a:p>
            <a:r>
              <a:rPr lang="el-GR"/>
              <a:t>Αλλαγή προβολών</a:t>
            </a:r>
          </a:p>
        </p:txBody>
      </p:sp>
      <p:sp>
        <p:nvSpPr>
          <p:cNvPr id="2560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Πρέπει να αλλάζετε συχνά την προβολή σας στο PowerPoint και και αυτό είναι πάντα εύκολο με τη βοήθεια των κουμπιών. </a:t>
            </a:r>
          </a:p>
          <a:p>
            <a:pPr>
              <a:spcBef>
                <a:spcPct val="20000"/>
              </a:spcBef>
              <a:spcAft>
                <a:spcPct val="75000"/>
              </a:spcAft>
            </a:pPr>
            <a:r>
              <a:rPr lang="el-GR" sz="2000"/>
              <a:t>Αυτό δεν έχει αλλάξει. </a:t>
            </a:r>
          </a:p>
        </p:txBody>
      </p:sp>
      <p:sp>
        <p:nvSpPr>
          <p:cNvPr id="25605" name="Rectangle 5"/>
          <p:cNvSpPr>
            <a:spLocks noChangeArrowheads="1"/>
          </p:cNvSpPr>
          <p:nvPr/>
        </p:nvSpPr>
        <p:spPr bwMode="auto">
          <a:xfrm>
            <a:off x="277813" y="3994150"/>
            <a:ext cx="6757168" cy="2155927"/>
          </a:xfrm>
          <a:prstGeom prst="rect">
            <a:avLst/>
          </a:prstGeom>
          <a:noFill/>
          <a:ln w="9525">
            <a:noFill/>
            <a:miter lim="800000"/>
            <a:headEnd/>
            <a:tailEnd/>
          </a:ln>
          <a:effectLst/>
        </p:spPr>
        <p:txBody>
          <a:bodyPr/>
          <a:lstStyle/>
          <a:p>
            <a:pPr>
              <a:spcBef>
                <a:spcPct val="20000"/>
              </a:spcBef>
              <a:spcAft>
                <a:spcPct val="75000"/>
              </a:spcAft>
            </a:pPr>
            <a:r>
              <a:rPr lang="el-GR" dirty="0">
                <a:solidFill>
                  <a:srgbClr val="FFCC00"/>
                </a:solidFill>
              </a:rPr>
              <a:t>Τα κουμπιά για τις προβολές "Κανονική", "Ταξινόμηση διαφανειών" και "Προβολή παρουσίασης" είναι ακόμη εκεί. </a:t>
            </a:r>
          </a:p>
          <a:p>
            <a:pPr>
              <a:spcBef>
                <a:spcPct val="20000"/>
              </a:spcBef>
              <a:spcAft>
                <a:spcPct val="75000"/>
              </a:spcAft>
            </a:pPr>
            <a:r>
              <a:rPr lang="el-GR" dirty="0">
                <a:solidFill>
                  <a:srgbClr val="FFCC00"/>
                </a:solidFill>
              </a:rPr>
              <a:t>Τώρα όμως αποτελούν τμήμα της νέας γραμμής εργαλείων που περιλαμβάνει το ρυθμιστικό ζουμ και το κουμπί που επαναφέρει τη διαφάνεια στο παράθυρο μετά τη μεγέθυνση ή τη σμίκρυνση. </a:t>
            </a:r>
          </a:p>
        </p:txBody>
      </p:sp>
      <p:sp>
        <p:nvSpPr>
          <p:cNvPr id="2560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25608" name="Picture 8" descr="Κουμπιά προβολής και ρυθμιστικό ζουμ"/>
          <p:cNvPicPr>
            <a:picLocks noGrp="1" noChangeAspect="1" noChangeArrowheads="1"/>
          </p:cNvPicPr>
          <p:nvPr>
            <p:ph sz="half" idx="1"/>
          </p:nvPr>
        </p:nvPicPr>
        <p:blipFill>
          <a:blip r:embed="rId3" cstate="print"/>
          <a:srcRect/>
          <a:stretch>
            <a:fillRect/>
          </a:stretch>
        </p:blipFill>
        <p:spPr>
          <a:xfrm>
            <a:off x="339725" y="933450"/>
            <a:ext cx="5662613" cy="2854325"/>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slide(fromTop)">
                                      <p:cBhvr>
                                        <p:cTn id="7" dur="500"/>
                                        <p:tgtEl>
                                          <p:spTgt spid="2560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slide(fromTop)">
                                      <p:cBhvr>
                                        <p:cTn id="12" dur="500"/>
                                        <p:tgtEl>
                                          <p:spTgt spid="256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slide(fromTop)">
                                      <p:cBhvr>
                                        <p:cTn id="17" dur="500"/>
                                        <p:tgtEl>
                                          <p:spTgt spid="256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5605">
                                            <p:txEl>
                                              <p:pRg st="0" end="0"/>
                                            </p:txEl>
                                          </p:spTgt>
                                        </p:tgtEl>
                                        <p:attrNameLst>
                                          <p:attrName>style.visibility</p:attrName>
                                        </p:attrNameLst>
                                      </p:cBhvr>
                                      <p:to>
                                        <p:strVal val="visible"/>
                                      </p:to>
                                    </p:set>
                                    <p:animEffect transition="in" filter="slide(fromLeft)">
                                      <p:cBhvr>
                                        <p:cTn id="22" dur="500"/>
                                        <p:tgtEl>
                                          <p:spTgt spid="2560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5605">
                                            <p:txEl>
                                              <p:pRg st="1" end="1"/>
                                            </p:txEl>
                                          </p:spTgt>
                                        </p:tgtEl>
                                        <p:attrNameLst>
                                          <p:attrName>style.visibility</p:attrName>
                                        </p:attrNameLst>
                                      </p:cBhvr>
                                      <p:to>
                                        <p:strVal val="visible"/>
                                      </p:to>
                                    </p:set>
                                    <p:animEffect transition="in" filter="slide(fromLeft)">
                                      <p:cBhvr>
                                        <p:cTn id="27" dur="500"/>
                                        <p:tgtEl>
                                          <p:spTgt spid="256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5 - Θέση υποσέλιδου"/>
          <p:cNvSpPr>
            <a:spLocks noGrp="1"/>
          </p:cNvSpPr>
          <p:nvPr>
            <p:ph type="ftr" sz="quarter" idx="11"/>
          </p:nvPr>
        </p:nvSpPr>
        <p:spPr/>
        <p:txBody>
          <a:bodyPr/>
          <a:lstStyle/>
          <a:p>
            <a:r>
              <a:rPr lang="el-GR"/>
              <a:t>Get up to speed</a:t>
            </a:r>
          </a:p>
        </p:txBody>
      </p:sp>
      <p:sp>
        <p:nvSpPr>
          <p:cNvPr id="190466" name="Rectangle 2"/>
          <p:cNvSpPr>
            <a:spLocks noGrp="1" noChangeArrowheads="1"/>
          </p:cNvSpPr>
          <p:nvPr>
            <p:ph type="title"/>
          </p:nvPr>
        </p:nvSpPr>
        <p:spPr>
          <a:xfrm>
            <a:off x="211138" y="73025"/>
            <a:ext cx="8027987" cy="614363"/>
          </a:xfrm>
        </p:spPr>
        <p:txBody>
          <a:bodyPr/>
          <a:lstStyle/>
          <a:p>
            <a:r>
              <a:rPr lang="el-GR"/>
              <a:t>Αλλαγή προβολών</a:t>
            </a:r>
          </a:p>
        </p:txBody>
      </p:sp>
      <p:sp>
        <p:nvSpPr>
          <p:cNvPr id="190467"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Πρέπει να αλλάζετε συχνά την προβολή σας στο PowerPoint και αυτό είναι πάντα εύκολο με τη βοήθεια των κουμπιών. </a:t>
            </a:r>
          </a:p>
          <a:p>
            <a:pPr>
              <a:spcBef>
                <a:spcPct val="20000"/>
              </a:spcBef>
              <a:spcAft>
                <a:spcPct val="75000"/>
              </a:spcAft>
            </a:pPr>
            <a:r>
              <a:rPr lang="el-GR" sz="2000"/>
              <a:t>Αυτό δεν έχει αλλάξει. </a:t>
            </a:r>
          </a:p>
        </p:txBody>
      </p:sp>
      <p:sp>
        <p:nvSpPr>
          <p:cNvPr id="19046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190470" name="Picture 6" descr="Κουμπιά προβολής και ρυθμιστικό ζουμ"/>
          <p:cNvPicPr>
            <a:picLocks noGrp="1" noChangeAspect="1" noChangeArrowheads="1"/>
          </p:cNvPicPr>
          <p:nvPr>
            <p:ph sz="half" idx="1"/>
          </p:nvPr>
        </p:nvPicPr>
        <p:blipFill>
          <a:blip r:embed="rId4" cstate="print"/>
          <a:srcRect/>
          <a:stretch>
            <a:fillRect/>
          </a:stretch>
        </p:blipFill>
        <p:spPr>
          <a:xfrm>
            <a:off x="339725" y="933450"/>
            <a:ext cx="5662613" cy="2854325"/>
          </a:xfrm>
          <a:noFill/>
          <a:ln/>
        </p:spPr>
      </p:pic>
      <p:graphicFrame>
        <p:nvGraphicFramePr>
          <p:cNvPr id="190471" name="Object 7"/>
          <p:cNvGraphicFramePr>
            <a:graphicFrameLocks noChangeAspect="1"/>
          </p:cNvGraphicFramePr>
          <p:nvPr/>
        </p:nvGraphicFramePr>
        <p:xfrm>
          <a:off x="339725" y="4554538"/>
          <a:ext cx="269875" cy="303212"/>
        </p:xfrm>
        <a:graphic>
          <a:graphicData uri="http://schemas.openxmlformats.org/presentationml/2006/ole">
            <mc:AlternateContent xmlns:mc="http://schemas.openxmlformats.org/markup-compatibility/2006">
              <mc:Choice xmlns:v="urn:schemas-microsoft-com:vml" Requires="v">
                <p:oleObj spid="_x0000_s190475" name="Visio" r:id="rId5" imgW="270231" imgH="303063" progId="Visio.Drawing.11">
                  <p:embed/>
                </p:oleObj>
              </mc:Choice>
              <mc:Fallback>
                <p:oleObj name="Visio" r:id="rId5" imgW="270231" imgH="303063" progId="Visio.Drawing.11">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455453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0472" name="Object 8"/>
          <p:cNvGraphicFramePr>
            <a:graphicFrameLocks noChangeAspect="1"/>
          </p:cNvGraphicFramePr>
          <p:nvPr/>
        </p:nvGraphicFramePr>
        <p:xfrm>
          <a:off x="339725" y="5268913"/>
          <a:ext cx="269875" cy="303212"/>
        </p:xfrm>
        <a:graphic>
          <a:graphicData uri="http://schemas.openxmlformats.org/presentationml/2006/ole">
            <mc:AlternateContent xmlns:mc="http://schemas.openxmlformats.org/markup-compatibility/2006">
              <mc:Choice xmlns:v="urn:schemas-microsoft-com:vml" Requires="v">
                <p:oleObj spid="_x0000_s190476" name="Visio" r:id="rId7" imgW="270231" imgH="303063" progId="Visio.Drawing.11">
                  <p:embed/>
                </p:oleObj>
              </mc:Choice>
              <mc:Fallback>
                <p:oleObj name="Visio" r:id="rId7" imgW="270231" imgH="303063" progId="Visio.Drawing.11">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725" y="526891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474" name="Rectangle 10"/>
          <p:cNvSpPr>
            <a:spLocks noChangeArrowheads="1"/>
          </p:cNvSpPr>
          <p:nvPr/>
        </p:nvSpPr>
        <p:spPr bwMode="auto">
          <a:xfrm>
            <a:off x="676275" y="4502150"/>
            <a:ext cx="6727415" cy="1706921"/>
          </a:xfrm>
          <a:prstGeom prst="rect">
            <a:avLst/>
          </a:prstGeom>
          <a:noFill/>
          <a:ln w="9525">
            <a:noFill/>
            <a:miter lim="800000"/>
            <a:headEnd/>
            <a:tailEnd/>
          </a:ln>
          <a:effectLst/>
        </p:spPr>
        <p:txBody>
          <a:bodyPr wrap="square">
            <a:spAutoFit/>
          </a:bodyPr>
          <a:lstStyle/>
          <a:p>
            <a:pPr>
              <a:spcBef>
                <a:spcPct val="20000"/>
              </a:spcBef>
              <a:spcAft>
                <a:spcPct val="45000"/>
              </a:spcAft>
            </a:pPr>
            <a:r>
              <a:rPr lang="el-GR" dirty="0">
                <a:solidFill>
                  <a:srgbClr val="FFCC00"/>
                </a:solidFill>
              </a:rPr>
              <a:t>Τα κουμπιά προβολής είναι τα ίδια αλλά έχουν μετακινηθεί από την κάτω αριστερή γωνία του παραθύρου στην κάτω δεξιά. </a:t>
            </a:r>
          </a:p>
          <a:p>
            <a:pPr>
              <a:spcBef>
                <a:spcPct val="20000"/>
              </a:spcBef>
              <a:spcAft>
                <a:spcPct val="45000"/>
              </a:spcAft>
            </a:pPr>
            <a:r>
              <a:rPr lang="el-GR" dirty="0">
                <a:solidFill>
                  <a:srgbClr val="FFCC00"/>
                </a:solidFill>
              </a:rPr>
              <a:t>Σύρετε το ρυθμιστικό ζουμ για να μεγεθύνετε ή να σμικρύνετε την προβολή της διαφάνειας. Εναλλακτικά, μπορείτε να κάνετε κλικ στα κουμπιά πλην (-) και συν (+). </a:t>
            </a:r>
          </a:p>
        </p:txBody>
      </p:sp>
      <p:sp>
        <p:nvSpPr>
          <p:cNvPr id="190475" name="Rectangle 11"/>
          <p:cNvSpPr>
            <a:spLocks noChangeArrowheads="1"/>
          </p:cNvSpPr>
          <p:nvPr/>
        </p:nvSpPr>
        <p:spPr bwMode="auto">
          <a:xfrm>
            <a:off x="277813" y="3994150"/>
            <a:ext cx="5926137" cy="39370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Στην εικόνα εμφανίζονται οι αλλαγές:</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0475">
                                            <p:txEl>
                                              <p:pRg st="0" end="0"/>
                                            </p:txEl>
                                          </p:spTgt>
                                        </p:tgtEl>
                                        <p:attrNameLst>
                                          <p:attrName>style.visibility</p:attrName>
                                        </p:attrNameLst>
                                      </p:cBhvr>
                                      <p:to>
                                        <p:strVal val="visible"/>
                                      </p:to>
                                    </p:set>
                                    <p:animEffect transition="in" filter="slide(fromLeft)">
                                      <p:cBhvr>
                                        <p:cTn id="7" dur="500"/>
                                        <p:tgtEl>
                                          <p:spTgt spid="190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0471"/>
                                        </p:tgtEl>
                                        <p:attrNameLst>
                                          <p:attrName>style.visibility</p:attrName>
                                        </p:attrNameLst>
                                      </p:cBhvr>
                                      <p:to>
                                        <p:strVal val="visible"/>
                                      </p:to>
                                    </p:set>
                                    <p:animEffect transition="in" filter="dissolve">
                                      <p:cBhvr>
                                        <p:cTn id="12" dur="500"/>
                                        <p:tgtEl>
                                          <p:spTgt spid="190471"/>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90472"/>
                                        </p:tgtEl>
                                        <p:attrNameLst>
                                          <p:attrName>style.visibility</p:attrName>
                                        </p:attrNameLst>
                                      </p:cBhvr>
                                      <p:to>
                                        <p:strVal val="visible"/>
                                      </p:to>
                                    </p:set>
                                    <p:animEffect transition="in" filter="dissolve">
                                      <p:cBhvr>
                                        <p:cTn id="16" dur="500"/>
                                        <p:tgtEl>
                                          <p:spTgt spid="19047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90474">
                                            <p:txEl>
                                              <p:pRg st="0" end="0"/>
                                            </p:txEl>
                                          </p:spTgt>
                                        </p:tgtEl>
                                        <p:attrNameLst>
                                          <p:attrName>style.visibility</p:attrName>
                                        </p:attrNameLst>
                                      </p:cBhvr>
                                      <p:to>
                                        <p:strVal val="visible"/>
                                      </p:to>
                                    </p:set>
                                    <p:animEffect transition="in" filter="checkerboard(across)">
                                      <p:cBhvr>
                                        <p:cTn id="21" dur="500"/>
                                        <p:tgtEl>
                                          <p:spTgt spid="19047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90474">
                                            <p:txEl>
                                              <p:pRg st="1" end="1"/>
                                            </p:txEl>
                                          </p:spTgt>
                                        </p:tgtEl>
                                        <p:attrNameLst>
                                          <p:attrName>style.visibility</p:attrName>
                                        </p:attrNameLst>
                                      </p:cBhvr>
                                      <p:to>
                                        <p:strVal val="visible"/>
                                      </p:to>
                                    </p:set>
                                    <p:animEffect transition="in" filter="checkerboard(across)">
                                      <p:cBhvr>
                                        <p:cTn id="26" dur="500"/>
                                        <p:tgtEl>
                                          <p:spTgt spid="1904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4" grpId="0" build="p" autoUpdateAnimBg="0"/>
      <p:bldP spid="190475"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 Θέση υποσέλιδου"/>
          <p:cNvSpPr>
            <a:spLocks noGrp="1"/>
          </p:cNvSpPr>
          <p:nvPr>
            <p:ph type="ftr" sz="quarter" idx="11"/>
          </p:nvPr>
        </p:nvSpPr>
        <p:spPr/>
        <p:txBody>
          <a:bodyPr/>
          <a:lstStyle/>
          <a:p>
            <a:r>
              <a:rPr lang="el-GR"/>
              <a:t>Get up to speed</a:t>
            </a:r>
          </a:p>
        </p:txBody>
      </p:sp>
      <p:sp>
        <p:nvSpPr>
          <p:cNvPr id="192514" name="Rectangle 2"/>
          <p:cNvSpPr>
            <a:spLocks noGrp="1" noChangeArrowheads="1"/>
          </p:cNvSpPr>
          <p:nvPr>
            <p:ph type="title"/>
          </p:nvPr>
        </p:nvSpPr>
        <p:spPr>
          <a:xfrm>
            <a:off x="211138" y="73025"/>
            <a:ext cx="8027987" cy="614363"/>
          </a:xfrm>
        </p:spPr>
        <p:txBody>
          <a:bodyPr/>
          <a:lstStyle/>
          <a:p>
            <a:r>
              <a:rPr lang="el-GR"/>
              <a:t>Αλλαγή προβολών</a:t>
            </a:r>
          </a:p>
        </p:txBody>
      </p:sp>
      <p:sp>
        <p:nvSpPr>
          <p:cNvPr id="19251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Πρέπει να αλλάζετε συχνά την προβολή σας στο PowerPoint και αυτό είναι πάντα εύκολο με τη βοήθεια των κουμπιών. </a:t>
            </a:r>
          </a:p>
          <a:p>
            <a:pPr>
              <a:spcBef>
                <a:spcPct val="20000"/>
              </a:spcBef>
              <a:spcAft>
                <a:spcPct val="75000"/>
              </a:spcAft>
            </a:pPr>
            <a:r>
              <a:rPr lang="el-GR" sz="2000"/>
              <a:t>Αυτό δεν έχει αλλάξει. </a:t>
            </a:r>
          </a:p>
        </p:txBody>
      </p:sp>
      <p:sp>
        <p:nvSpPr>
          <p:cNvPr id="19251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192517" name="Picture 5" descr="Κουμπιά προβολής και ρυθμιστικό ζουμ"/>
          <p:cNvPicPr>
            <a:picLocks noGrp="1" noChangeAspect="1" noChangeArrowheads="1"/>
          </p:cNvPicPr>
          <p:nvPr>
            <p:ph sz="half" idx="1"/>
          </p:nvPr>
        </p:nvPicPr>
        <p:blipFill>
          <a:blip r:embed="rId4" cstate="print"/>
          <a:srcRect/>
          <a:stretch>
            <a:fillRect/>
          </a:stretch>
        </p:blipFill>
        <p:spPr>
          <a:xfrm>
            <a:off x="339725" y="933450"/>
            <a:ext cx="5662613" cy="2854325"/>
          </a:xfrm>
          <a:noFill/>
          <a:ln/>
        </p:spPr>
      </p:pic>
      <p:sp>
        <p:nvSpPr>
          <p:cNvPr id="192521" name="Rectangle 9"/>
          <p:cNvSpPr>
            <a:spLocks noChangeArrowheads="1"/>
          </p:cNvSpPr>
          <p:nvPr/>
        </p:nvSpPr>
        <p:spPr bwMode="auto">
          <a:xfrm>
            <a:off x="676275" y="4502150"/>
            <a:ext cx="5940425" cy="641350"/>
          </a:xfrm>
          <a:prstGeom prst="rect">
            <a:avLst/>
          </a:prstGeom>
          <a:noFill/>
          <a:ln w="9525">
            <a:noFill/>
            <a:miter lim="800000"/>
            <a:headEnd/>
            <a:tailEnd/>
          </a:ln>
          <a:effectLst/>
        </p:spPr>
        <p:txBody>
          <a:bodyPr>
            <a:spAutoFit/>
          </a:bodyPr>
          <a:lstStyle/>
          <a:p>
            <a:pPr>
              <a:spcBef>
                <a:spcPct val="20000"/>
              </a:spcBef>
              <a:spcAft>
                <a:spcPct val="45000"/>
              </a:spcAft>
            </a:pPr>
            <a:r>
              <a:rPr lang="el-GR">
                <a:solidFill>
                  <a:srgbClr val="FFCC00"/>
                </a:solidFill>
              </a:rPr>
              <a:t>Κάντε κλικ σε αυτό το κουμπί για να επαναφέρετε τη διαφάνεια στο παράθυρο μετά το ζουμ. </a:t>
            </a:r>
          </a:p>
        </p:txBody>
      </p:sp>
      <p:sp>
        <p:nvSpPr>
          <p:cNvPr id="192522" name="Rectangle 10"/>
          <p:cNvSpPr>
            <a:spLocks noChangeArrowheads="1"/>
          </p:cNvSpPr>
          <p:nvPr/>
        </p:nvSpPr>
        <p:spPr bwMode="auto">
          <a:xfrm>
            <a:off x="277813" y="3994150"/>
            <a:ext cx="5926137" cy="39370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Στην εικόνα εμφανίζονται οι αλλαγές:</a:t>
            </a:r>
          </a:p>
        </p:txBody>
      </p:sp>
      <p:graphicFrame>
        <p:nvGraphicFramePr>
          <p:cNvPr id="192524" name="Object 12"/>
          <p:cNvGraphicFramePr>
            <a:graphicFrameLocks noChangeAspect="1"/>
          </p:cNvGraphicFramePr>
          <p:nvPr/>
        </p:nvGraphicFramePr>
        <p:xfrm>
          <a:off x="339725" y="4532313"/>
          <a:ext cx="269875" cy="303212"/>
        </p:xfrm>
        <a:graphic>
          <a:graphicData uri="http://schemas.openxmlformats.org/presentationml/2006/ole">
            <mc:AlternateContent xmlns:mc="http://schemas.openxmlformats.org/markup-compatibility/2006">
              <mc:Choice xmlns:v="urn:schemas-microsoft-com:vml" Requires="v">
                <p:oleObj spid="_x0000_s192526" name="Visio" r:id="rId5" imgW="270231" imgH="303063" progId="Visio.Drawing.11">
                  <p:embed/>
                </p:oleObj>
              </mc:Choice>
              <mc:Fallback>
                <p:oleObj name="Visio" r:id="rId5" imgW="270231" imgH="303063" progId="Visio.Drawing.11">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453231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2524"/>
                                        </p:tgtEl>
                                        <p:attrNameLst>
                                          <p:attrName>style.visibility</p:attrName>
                                        </p:attrNameLst>
                                      </p:cBhvr>
                                      <p:to>
                                        <p:strVal val="visible"/>
                                      </p:to>
                                    </p:set>
                                    <p:animEffect transition="in" filter="dissolve">
                                      <p:cBhvr>
                                        <p:cTn id="7" dur="500"/>
                                        <p:tgtEl>
                                          <p:spTgt spid="19252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2521">
                                            <p:txEl>
                                              <p:pRg st="0" end="0"/>
                                            </p:txEl>
                                          </p:spTgt>
                                        </p:tgtEl>
                                        <p:attrNameLst>
                                          <p:attrName>style.visibility</p:attrName>
                                        </p:attrNameLst>
                                      </p:cBhvr>
                                      <p:to>
                                        <p:strVal val="visible"/>
                                      </p:to>
                                    </p:set>
                                    <p:animEffect transition="in" filter="checkerboard(across)">
                                      <p:cBhvr>
                                        <p:cTn id="11" dur="500"/>
                                        <p:tgtEl>
                                          <p:spTgt spid="1925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1"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4 - Θέση υποσέλιδου"/>
          <p:cNvSpPr>
            <a:spLocks noGrp="1"/>
          </p:cNvSpPr>
          <p:nvPr>
            <p:ph type="ftr" sz="quarter" idx="11"/>
          </p:nvPr>
        </p:nvSpPr>
        <p:spPr/>
        <p:txBody>
          <a:bodyPr/>
          <a:lstStyle/>
          <a:p>
            <a:r>
              <a:rPr lang="el-GR"/>
              <a:t>Get up to speed</a:t>
            </a:r>
          </a:p>
        </p:txBody>
      </p:sp>
      <p:sp>
        <p:nvSpPr>
          <p:cNvPr id="10242" name="Rectangle 2"/>
          <p:cNvSpPr>
            <a:spLocks noGrp="1" noChangeArrowheads="1"/>
          </p:cNvSpPr>
          <p:nvPr>
            <p:ph type="title"/>
          </p:nvPr>
        </p:nvSpPr>
        <p:spPr/>
        <p:txBody>
          <a:bodyPr/>
          <a:lstStyle/>
          <a:p>
            <a:r>
              <a:rPr lang="el-GR"/>
              <a:t>Περιεχόμενα κύκλου μαθημάτων</a:t>
            </a:r>
          </a:p>
        </p:txBody>
      </p:sp>
      <p:sp>
        <p:nvSpPr>
          <p:cNvPr id="10243" name="Rectangle 3"/>
          <p:cNvSpPr>
            <a:spLocks noGrp="1" noChangeArrowheads="1"/>
          </p:cNvSpPr>
          <p:nvPr>
            <p:ph type="body" idx="1"/>
          </p:nvPr>
        </p:nvSpPr>
        <p:spPr>
          <a:xfrm>
            <a:off x="228600" y="828675"/>
            <a:ext cx="8431213" cy="3443288"/>
          </a:xfrm>
          <a:noFill/>
        </p:spPr>
        <p:txBody>
          <a:bodyPr/>
          <a:lstStyle/>
          <a:p>
            <a:pPr marL="276225" indent="-276225">
              <a:spcAft>
                <a:spcPct val="75000"/>
              </a:spcAft>
              <a:buClr>
                <a:srgbClr val="FF9900"/>
              </a:buClr>
              <a:buFontTx/>
              <a:buChar char="•"/>
            </a:pPr>
            <a:r>
              <a:rPr lang="el-GR" sz="2800"/>
              <a:t>Επισκόπηση: Μια πρακτική εισαγωγή</a:t>
            </a:r>
          </a:p>
          <a:p>
            <a:pPr marL="276225" indent="-276225">
              <a:spcAft>
                <a:spcPct val="75000"/>
              </a:spcAft>
              <a:buClr>
                <a:srgbClr val="FF9900"/>
              </a:buClr>
              <a:buFontTx/>
              <a:buChar char="•"/>
            </a:pPr>
            <a:r>
              <a:rPr lang="el-GR" sz="2800"/>
              <a:t>Μάθημα 1: Δώστε προσοχή- τι έχει αλλάξει και γιατί</a:t>
            </a:r>
          </a:p>
          <a:p>
            <a:pPr marL="276225" indent="-276225">
              <a:spcAft>
                <a:spcPct val="75000"/>
              </a:spcAft>
              <a:buClr>
                <a:srgbClr val="FF9900"/>
              </a:buClr>
              <a:buFontTx/>
              <a:buChar char="•"/>
            </a:pPr>
            <a:r>
              <a:rPr lang="el-GR" sz="2800"/>
              <a:t>Μάθημα 2: Έναρξη εργασίας με το PowerPoint</a:t>
            </a:r>
          </a:p>
          <a:p>
            <a:pPr marL="276225" indent="-276225">
              <a:spcAft>
                <a:spcPct val="75000"/>
              </a:spcAft>
              <a:buClr>
                <a:srgbClr val="FF9900"/>
              </a:buClr>
              <a:buFontTx/>
              <a:buChar char="•"/>
            </a:pPr>
            <a:r>
              <a:rPr lang="el-GR" sz="2800"/>
              <a:t>Μάθημα 3: Νέα μορφή αρχείου</a:t>
            </a:r>
          </a:p>
        </p:txBody>
      </p:sp>
      <p:sp>
        <p:nvSpPr>
          <p:cNvPr id="10244" name="Rectangle 4"/>
          <p:cNvSpPr>
            <a:spLocks noChangeArrowheads="1"/>
          </p:cNvSpPr>
          <p:nvPr/>
        </p:nvSpPr>
        <p:spPr bwMode="auto">
          <a:xfrm>
            <a:off x="228600" y="4610100"/>
            <a:ext cx="8229600" cy="873125"/>
          </a:xfrm>
          <a:prstGeom prst="rect">
            <a:avLst/>
          </a:prstGeom>
          <a:noFill/>
          <a:ln w="9525">
            <a:noFill/>
            <a:miter lim="800000"/>
            <a:headEnd/>
            <a:tailEnd/>
          </a:ln>
          <a:effectLst/>
        </p:spPr>
        <p:txBody>
          <a:bodyPr anchorCtr="1"/>
          <a:lstStyle/>
          <a:p>
            <a:pPr>
              <a:spcBef>
                <a:spcPct val="20000"/>
              </a:spcBef>
            </a:pPr>
            <a:r>
              <a:rPr lang="el-GR" sz="2400"/>
              <a:t>Στα πρώτα δύο μαθήματα περιλαμβάνεται μία λίστα προτεινόμενων εργασιών και όλες τους περιλαμβάνουν ένα σύνολο ερωτήσεων.</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slide(fromBottom)">
                                      <p:cBhvr>
                                        <p:cTn id="2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5 - Θέση υποσέλιδου"/>
          <p:cNvSpPr>
            <a:spLocks noGrp="1"/>
          </p:cNvSpPr>
          <p:nvPr>
            <p:ph type="ftr" sz="quarter" idx="11"/>
          </p:nvPr>
        </p:nvSpPr>
        <p:spPr/>
        <p:txBody>
          <a:bodyPr/>
          <a:lstStyle/>
          <a:p>
            <a:r>
              <a:rPr lang="el-GR"/>
              <a:t>Get up to speed</a:t>
            </a:r>
          </a:p>
        </p:txBody>
      </p:sp>
      <p:sp>
        <p:nvSpPr>
          <p:cNvPr id="194562" name="Rectangle 2"/>
          <p:cNvSpPr>
            <a:spLocks noGrp="1" noChangeArrowheads="1"/>
          </p:cNvSpPr>
          <p:nvPr>
            <p:ph type="title"/>
          </p:nvPr>
        </p:nvSpPr>
        <p:spPr>
          <a:xfrm>
            <a:off x="211138" y="73025"/>
            <a:ext cx="8027987" cy="614363"/>
          </a:xfrm>
        </p:spPr>
        <p:txBody>
          <a:bodyPr/>
          <a:lstStyle/>
          <a:p>
            <a:r>
              <a:rPr lang="el-GR"/>
              <a:t>Συντομεύσεις πληκτρολογίου</a:t>
            </a:r>
          </a:p>
        </p:txBody>
      </p:sp>
      <p:sp>
        <p:nvSpPr>
          <p:cNvPr id="19456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Εάν χρησιμοποιείτε περισσότερο το πληκτρολόγιο παρά το ποντίκι όταν εργάζεστε στο PowerPoint, θα χαρείτε να μάθετε ότι η σχεδίαση της Κορδέλας περιλαμβάνει νέες συντομεύσεις που έχουν νέο όνομα: </a:t>
            </a:r>
            <a:r>
              <a:rPr lang="el-GR" sz="2000" b="1"/>
              <a:t>Συμβουλές πλήκτρων</a:t>
            </a:r>
            <a:r>
              <a:rPr lang="el-GR" sz="2000"/>
              <a:t>.</a:t>
            </a:r>
          </a:p>
        </p:txBody>
      </p:sp>
      <p:sp>
        <p:nvSpPr>
          <p:cNvPr id="194565" name="Rectangle 5"/>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Αυτό έχει δύο σημαντικά πλεονεκτήματα:</a:t>
            </a:r>
          </a:p>
        </p:txBody>
      </p:sp>
      <p:sp>
        <p:nvSpPr>
          <p:cNvPr id="1945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194568" name="Rectangle 8"/>
          <p:cNvSpPr>
            <a:spLocks noChangeArrowheads="1"/>
          </p:cNvSpPr>
          <p:nvPr/>
        </p:nvSpPr>
        <p:spPr bwMode="auto">
          <a:xfrm>
            <a:off x="242888" y="4468813"/>
            <a:ext cx="5940425" cy="1370012"/>
          </a:xfrm>
          <a:prstGeom prst="rect">
            <a:avLst/>
          </a:prstGeom>
          <a:noFill/>
          <a:ln w="9525">
            <a:noFill/>
            <a:miter lim="800000"/>
            <a:headEnd/>
            <a:tailEnd/>
          </a:ln>
          <a:effectLst/>
        </p:spPr>
        <p:txBody>
          <a:bodyPr>
            <a:spAutoFit/>
          </a:bodyPr>
          <a:lstStyle/>
          <a:p>
            <a:pPr marL="223838" indent="-223838">
              <a:spcBef>
                <a:spcPct val="20000"/>
              </a:spcBef>
              <a:spcAft>
                <a:spcPct val="45000"/>
              </a:spcAft>
              <a:buFontTx/>
              <a:buChar char="•"/>
            </a:pPr>
            <a:r>
              <a:rPr lang="el-GR">
                <a:solidFill>
                  <a:srgbClr val="FFCC00"/>
                </a:solidFill>
              </a:rPr>
              <a:t>Τώρα υπάρχουν συντομεύσεις για όλα τα κουμπιά, κάτι που δεν ίσχυε για τις εντολές των μενού στις προηγούμενες εκδόσεις. </a:t>
            </a:r>
          </a:p>
          <a:p>
            <a:pPr marL="223838" indent="-223838">
              <a:spcBef>
                <a:spcPct val="20000"/>
              </a:spcBef>
              <a:spcAft>
                <a:spcPct val="45000"/>
              </a:spcAft>
              <a:buFontTx/>
              <a:buChar char="•"/>
            </a:pPr>
            <a:r>
              <a:rPr lang="el-GR">
                <a:solidFill>
                  <a:srgbClr val="FFCC00"/>
                </a:solidFill>
              </a:rPr>
              <a:t>Υπάρχουν συντομεύσεις που απαιτούν να πατήσετε λιγότερα πλήκτρα. </a:t>
            </a:r>
          </a:p>
        </p:txBody>
      </p:sp>
      <p:pic>
        <p:nvPicPr>
          <p:cNvPr id="194569" name="Picture 9" descr="Σημάνσεις συμβουλών πλήκτρων στην Κορδέλα που δηλώνουν πλήκτρα συντόμευσης"/>
          <p:cNvPicPr>
            <a:picLocks noGrp="1" noChangeAspect="1" noChangeArrowheads="1"/>
          </p:cNvPicPr>
          <p:nvPr>
            <p:ph sz="half" idx="1"/>
          </p:nvPr>
        </p:nvPicPr>
        <p:blipFill>
          <a:blip r:embed="rId3" cstate="print"/>
          <a:srcRect/>
          <a:stretch>
            <a:fillRect/>
          </a:stretch>
        </p:blipFill>
        <p:spPr>
          <a:xfrm>
            <a:off x="339725" y="927100"/>
            <a:ext cx="5662613" cy="2608263"/>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94569"/>
                                        </p:tgtEl>
                                        <p:attrNameLst>
                                          <p:attrName>style.visibility</p:attrName>
                                        </p:attrNameLst>
                                      </p:cBhvr>
                                      <p:to>
                                        <p:strVal val="visible"/>
                                      </p:to>
                                    </p:set>
                                    <p:animEffect transition="in" filter="slide(fromTop)">
                                      <p:cBhvr>
                                        <p:cTn id="7" dur="500"/>
                                        <p:tgtEl>
                                          <p:spTgt spid="19456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4563">
                                            <p:txEl>
                                              <p:pRg st="0" end="0"/>
                                            </p:txEl>
                                          </p:spTgt>
                                        </p:tgtEl>
                                        <p:attrNameLst>
                                          <p:attrName>style.visibility</p:attrName>
                                        </p:attrNameLst>
                                      </p:cBhvr>
                                      <p:to>
                                        <p:strVal val="visible"/>
                                      </p:to>
                                    </p:set>
                                    <p:animEffect transition="in" filter="slide(fromTop)">
                                      <p:cBhvr>
                                        <p:cTn id="12" dur="500"/>
                                        <p:tgtEl>
                                          <p:spTgt spid="1945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94565">
                                            <p:txEl>
                                              <p:pRg st="0" end="0"/>
                                            </p:txEl>
                                          </p:spTgt>
                                        </p:tgtEl>
                                        <p:attrNameLst>
                                          <p:attrName>style.visibility</p:attrName>
                                        </p:attrNameLst>
                                      </p:cBhvr>
                                      <p:to>
                                        <p:strVal val="visible"/>
                                      </p:to>
                                    </p:set>
                                    <p:animEffect transition="in" filter="slide(fromLeft)">
                                      <p:cBhvr>
                                        <p:cTn id="17" dur="500"/>
                                        <p:tgtEl>
                                          <p:spTgt spid="19456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4568">
                                            <p:txEl>
                                              <p:pRg st="0" end="0"/>
                                            </p:txEl>
                                          </p:spTgt>
                                        </p:tgtEl>
                                        <p:attrNameLst>
                                          <p:attrName>style.visibility</p:attrName>
                                        </p:attrNameLst>
                                      </p:cBhvr>
                                      <p:to>
                                        <p:strVal val="visible"/>
                                      </p:to>
                                    </p:set>
                                    <p:animEffect transition="in" filter="checkerboard(across)">
                                      <p:cBhvr>
                                        <p:cTn id="22" dur="500"/>
                                        <p:tgtEl>
                                          <p:spTgt spid="19456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4568">
                                            <p:txEl>
                                              <p:pRg st="1" end="1"/>
                                            </p:txEl>
                                          </p:spTgt>
                                        </p:tgtEl>
                                        <p:attrNameLst>
                                          <p:attrName>style.visibility</p:attrName>
                                        </p:attrNameLst>
                                      </p:cBhvr>
                                      <p:to>
                                        <p:strVal val="visible"/>
                                      </p:to>
                                    </p:set>
                                    <p:animEffect transition="in" filter="checkerboard(across)">
                                      <p:cBhvr>
                                        <p:cTn id="27" dur="500"/>
                                        <p:tgtEl>
                                          <p:spTgt spid="1945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P spid="194565" grpId="0" build="p" autoUpdateAnimBg="0"/>
      <p:bldP spid="19456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5 - Θέση υποσέλιδου"/>
          <p:cNvSpPr>
            <a:spLocks noGrp="1"/>
          </p:cNvSpPr>
          <p:nvPr>
            <p:ph type="ftr" sz="quarter" idx="11"/>
          </p:nvPr>
        </p:nvSpPr>
        <p:spPr/>
        <p:txBody>
          <a:bodyPr/>
          <a:lstStyle/>
          <a:p>
            <a:r>
              <a:rPr lang="el-GR"/>
              <a:t>Get up to speed</a:t>
            </a:r>
          </a:p>
        </p:txBody>
      </p:sp>
      <p:sp>
        <p:nvSpPr>
          <p:cNvPr id="196610" name="Rectangle 2"/>
          <p:cNvSpPr>
            <a:spLocks noGrp="1" noChangeArrowheads="1"/>
          </p:cNvSpPr>
          <p:nvPr>
            <p:ph type="title"/>
          </p:nvPr>
        </p:nvSpPr>
        <p:spPr>
          <a:xfrm>
            <a:off x="211138" y="73025"/>
            <a:ext cx="8027987" cy="614363"/>
          </a:xfrm>
        </p:spPr>
        <p:txBody>
          <a:bodyPr/>
          <a:lstStyle/>
          <a:p>
            <a:r>
              <a:rPr lang="el-GR"/>
              <a:t>Συντομεύσεις πληκτρολογίου</a:t>
            </a:r>
          </a:p>
        </p:txBody>
      </p:sp>
      <p:sp>
        <p:nvSpPr>
          <p:cNvPr id="19661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Εάν χρησιμοποιείτε περισσότερο το πληκτρολόγιο παρά το ποντίκι όταν εργάζεστε στο PowerPoint, θα χαρείτε να μάθετε ότι η σχεδίαση της Κορδέλας περιλαμβάνει νέες </a:t>
            </a:r>
            <a:r>
              <a:rPr lang="el-GR"/>
              <a:t>συντομεύσεις που έχουν νέο όνομα: </a:t>
            </a:r>
            <a:r>
              <a:rPr lang="el-GR" sz="2000" b="1"/>
              <a:t>Συμβουλές πλήκτρων</a:t>
            </a:r>
            <a:r>
              <a:rPr lang="el-GR" sz="2000"/>
              <a:t>.</a:t>
            </a:r>
          </a:p>
        </p:txBody>
      </p:sp>
      <p:sp>
        <p:nvSpPr>
          <p:cNvPr id="196612" name="Rectangle 4"/>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Παρακάτω περιγράφεται πώς μπορείτε να χρησιμοποιήσετε τις νέες συντομεύσεις πληκτρολογίου:</a:t>
            </a:r>
          </a:p>
        </p:txBody>
      </p:sp>
      <p:sp>
        <p:nvSpPr>
          <p:cNvPr id="19661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196615" name="Picture 7" descr="Σημάνσεις συμβουλών πλήκτρων στην Κορδέλα που δηλώνουν πλήκτρα συντόμευσης"/>
          <p:cNvPicPr>
            <a:picLocks noGrp="1" noChangeAspect="1" noChangeArrowheads="1"/>
          </p:cNvPicPr>
          <p:nvPr>
            <p:ph sz="half" idx="1"/>
          </p:nvPr>
        </p:nvPicPr>
        <p:blipFill>
          <a:blip r:embed="rId4" cstate="print"/>
          <a:srcRect/>
          <a:stretch>
            <a:fillRect/>
          </a:stretch>
        </p:blipFill>
        <p:spPr>
          <a:xfrm>
            <a:off x="339725" y="927100"/>
            <a:ext cx="5662613" cy="2608263"/>
          </a:xfrm>
          <a:noFill/>
          <a:ln/>
        </p:spPr>
      </p:pic>
      <p:graphicFrame>
        <p:nvGraphicFramePr>
          <p:cNvPr id="196617" name="Object 9"/>
          <p:cNvGraphicFramePr>
            <a:graphicFrameLocks noChangeAspect="1"/>
          </p:cNvGraphicFramePr>
          <p:nvPr>
            <p:extLst>
              <p:ext uri="{D42A27DB-BD31-4B8C-83A1-F6EECF244321}">
                <p14:modId xmlns:p14="http://schemas.microsoft.com/office/powerpoint/2010/main" val="1874727551"/>
              </p:ext>
            </p:extLst>
          </p:nvPr>
        </p:nvGraphicFramePr>
        <p:xfrm>
          <a:off x="339725" y="4870768"/>
          <a:ext cx="269875" cy="303212"/>
        </p:xfrm>
        <a:graphic>
          <a:graphicData uri="http://schemas.openxmlformats.org/presentationml/2006/ole">
            <mc:AlternateContent xmlns:mc="http://schemas.openxmlformats.org/markup-compatibility/2006">
              <mc:Choice xmlns:v="urn:schemas-microsoft-com:vml" Requires="v">
                <p:oleObj spid="_x0000_s196621" name="Visio" r:id="rId5" imgW="270231" imgH="303063" progId="Visio.Drawing.11">
                  <p:embed/>
                </p:oleObj>
              </mc:Choice>
              <mc:Fallback>
                <p:oleObj name="Visio" r:id="rId5" imgW="270231" imgH="303063" progId="Visio.Drawing.11">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487076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8" name="Object 10"/>
          <p:cNvGraphicFramePr>
            <a:graphicFrameLocks noChangeAspect="1"/>
          </p:cNvGraphicFramePr>
          <p:nvPr>
            <p:extLst>
              <p:ext uri="{D42A27DB-BD31-4B8C-83A1-F6EECF244321}">
                <p14:modId xmlns:p14="http://schemas.microsoft.com/office/powerpoint/2010/main" val="862034032"/>
              </p:ext>
            </p:extLst>
          </p:nvPr>
        </p:nvGraphicFramePr>
        <p:xfrm>
          <a:off x="339725" y="5318443"/>
          <a:ext cx="269875" cy="303212"/>
        </p:xfrm>
        <a:graphic>
          <a:graphicData uri="http://schemas.openxmlformats.org/presentationml/2006/ole">
            <mc:AlternateContent xmlns:mc="http://schemas.openxmlformats.org/markup-compatibility/2006">
              <mc:Choice xmlns:v="urn:schemas-microsoft-com:vml" Requires="v">
                <p:oleObj spid="_x0000_s196622" name="Visio" r:id="rId7" imgW="270231" imgH="303063" progId="Visio.Drawing.11">
                  <p:embed/>
                </p:oleObj>
              </mc:Choice>
              <mc:Fallback>
                <p:oleObj name="Visio" r:id="rId7" imgW="270231" imgH="303063" progId="Visio.Drawing.11">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725" y="531844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6620" name="Rectangle 12"/>
          <p:cNvSpPr>
            <a:spLocks noChangeArrowheads="1"/>
          </p:cNvSpPr>
          <p:nvPr/>
        </p:nvSpPr>
        <p:spPr bwMode="auto">
          <a:xfrm>
            <a:off x="676275" y="4822190"/>
            <a:ext cx="6456045" cy="1380378"/>
          </a:xfrm>
          <a:prstGeom prst="rect">
            <a:avLst/>
          </a:prstGeom>
          <a:noFill/>
          <a:ln w="9525">
            <a:noFill/>
            <a:miter lim="800000"/>
            <a:headEnd/>
            <a:tailEnd/>
          </a:ln>
          <a:effectLst/>
        </p:spPr>
        <p:txBody>
          <a:bodyPr wrap="square">
            <a:spAutoFit/>
          </a:bodyPr>
          <a:lstStyle/>
          <a:p>
            <a:pPr>
              <a:spcBef>
                <a:spcPct val="20000"/>
              </a:spcBef>
              <a:spcAft>
                <a:spcPct val="45000"/>
              </a:spcAft>
            </a:pPr>
            <a:r>
              <a:rPr lang="el-GR" dirty="0">
                <a:solidFill>
                  <a:srgbClr val="FFCC00"/>
                </a:solidFill>
              </a:rPr>
              <a:t>Αρχίστε πατώντας το ALT. </a:t>
            </a:r>
          </a:p>
          <a:p>
            <a:pPr>
              <a:spcBef>
                <a:spcPct val="20000"/>
              </a:spcBef>
              <a:spcAft>
                <a:spcPct val="45000"/>
              </a:spcAft>
            </a:pPr>
            <a:r>
              <a:rPr lang="el-GR" dirty="0">
                <a:solidFill>
                  <a:srgbClr val="FFCC00"/>
                </a:solidFill>
              </a:rPr>
              <a:t>Οι συμβουλές οθόνης εμφανίζονται σε μικρά, λευκά πλαίσια σε διάφορα σημεία της Κορδέλας. Πατήστε ένα από τα πλήκτρα για να λάβετε περισσότερες εντολές και κουμπιά.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6612">
                                            <p:txEl>
                                              <p:pRg st="0" end="0"/>
                                            </p:txEl>
                                          </p:spTgt>
                                        </p:tgtEl>
                                        <p:attrNameLst>
                                          <p:attrName>style.visibility</p:attrName>
                                        </p:attrNameLst>
                                      </p:cBhvr>
                                      <p:to>
                                        <p:strVal val="visible"/>
                                      </p:to>
                                    </p:set>
                                    <p:animEffect transition="in" filter="slide(fromLeft)">
                                      <p:cBhvr>
                                        <p:cTn id="7" dur="500"/>
                                        <p:tgtEl>
                                          <p:spTgt spid="1966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6617"/>
                                        </p:tgtEl>
                                        <p:attrNameLst>
                                          <p:attrName>style.visibility</p:attrName>
                                        </p:attrNameLst>
                                      </p:cBhvr>
                                      <p:to>
                                        <p:strVal val="visible"/>
                                      </p:to>
                                    </p:set>
                                    <p:animEffect transition="in" filter="dissolve">
                                      <p:cBhvr>
                                        <p:cTn id="12" dur="500"/>
                                        <p:tgtEl>
                                          <p:spTgt spid="196617"/>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96618"/>
                                        </p:tgtEl>
                                        <p:attrNameLst>
                                          <p:attrName>style.visibility</p:attrName>
                                        </p:attrNameLst>
                                      </p:cBhvr>
                                      <p:to>
                                        <p:strVal val="visible"/>
                                      </p:to>
                                    </p:set>
                                    <p:animEffect transition="in" filter="dissolve">
                                      <p:cBhvr>
                                        <p:cTn id="16" dur="500"/>
                                        <p:tgtEl>
                                          <p:spTgt spid="19661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96620">
                                            <p:txEl>
                                              <p:pRg st="0" end="0"/>
                                            </p:txEl>
                                          </p:spTgt>
                                        </p:tgtEl>
                                        <p:attrNameLst>
                                          <p:attrName>style.visibility</p:attrName>
                                        </p:attrNameLst>
                                      </p:cBhvr>
                                      <p:to>
                                        <p:strVal val="visible"/>
                                      </p:to>
                                    </p:set>
                                    <p:animEffect transition="in" filter="checkerboard(across)">
                                      <p:cBhvr>
                                        <p:cTn id="21" dur="500"/>
                                        <p:tgtEl>
                                          <p:spTgt spid="1966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96620">
                                            <p:txEl>
                                              <p:pRg st="1" end="1"/>
                                            </p:txEl>
                                          </p:spTgt>
                                        </p:tgtEl>
                                        <p:attrNameLst>
                                          <p:attrName>style.visibility</p:attrName>
                                        </p:attrNameLst>
                                      </p:cBhvr>
                                      <p:to>
                                        <p:strVal val="visible"/>
                                      </p:to>
                                    </p:set>
                                    <p:animEffect transition="in" filter="checkerboard(across)">
                                      <p:cBhvr>
                                        <p:cTn id="26" dur="500"/>
                                        <p:tgtEl>
                                          <p:spTgt spid="1966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build="p" autoUpdateAnimBg="0" advAuto="0"/>
      <p:bldP spid="19662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 Θέση υποσέλιδου"/>
          <p:cNvSpPr>
            <a:spLocks noGrp="1"/>
          </p:cNvSpPr>
          <p:nvPr>
            <p:ph type="ftr" sz="quarter" idx="11"/>
          </p:nvPr>
        </p:nvSpPr>
        <p:spPr/>
        <p:txBody>
          <a:bodyPr/>
          <a:lstStyle/>
          <a:p>
            <a:r>
              <a:rPr lang="el-GR"/>
              <a:t>Get up to speed</a:t>
            </a:r>
          </a:p>
        </p:txBody>
      </p:sp>
      <p:sp>
        <p:nvSpPr>
          <p:cNvPr id="198658" name="Rectangle 2"/>
          <p:cNvSpPr>
            <a:spLocks noGrp="1" noChangeArrowheads="1"/>
          </p:cNvSpPr>
          <p:nvPr>
            <p:ph type="title"/>
          </p:nvPr>
        </p:nvSpPr>
        <p:spPr>
          <a:xfrm>
            <a:off x="211138" y="73025"/>
            <a:ext cx="8027987" cy="614363"/>
          </a:xfrm>
        </p:spPr>
        <p:txBody>
          <a:bodyPr/>
          <a:lstStyle/>
          <a:p>
            <a:r>
              <a:rPr lang="el-GR"/>
              <a:t>Συντομεύσεις πληκτρολογίου</a:t>
            </a:r>
          </a:p>
        </p:txBody>
      </p:sp>
      <p:sp>
        <p:nvSpPr>
          <p:cNvPr id="198659"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Εάν χρησιμοποιείτε περισσότερο το πληκτρολόγιο παρά το ποντίκι όταν εργάζεστε στο PowerPoint, θα χαρείτε να μάθετε ότι η σχεδίαση της Κορδέλας περιλαμβάνει νέες </a:t>
            </a:r>
            <a:r>
              <a:rPr lang="el-GR"/>
              <a:t>συντομεύσεις που έχουν νέο όνομα: </a:t>
            </a:r>
            <a:r>
              <a:rPr lang="el-GR" sz="2000" b="1"/>
              <a:t>Συμβουλές πλήκτρων</a:t>
            </a:r>
            <a:r>
              <a:rPr lang="el-GR" sz="2000"/>
              <a:t>.</a:t>
            </a:r>
          </a:p>
        </p:txBody>
      </p:sp>
      <p:sp>
        <p:nvSpPr>
          <p:cNvPr id="198660" name="Rectangle 4"/>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Παρακάτω περιγράφεται πώς μπορείτε να χρησιμοποιήσετε τις νέες συντομεύσεις πληκτρολογίου:</a:t>
            </a:r>
          </a:p>
        </p:txBody>
      </p:sp>
      <p:sp>
        <p:nvSpPr>
          <p:cNvPr id="198661"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198662" name="Picture 6" descr="Σημάνσεις συμβουλών πλήκτρων στην Κορδέλα που δηλώνουν πλήκτρα συντόμευσης"/>
          <p:cNvPicPr>
            <a:picLocks noGrp="1" noChangeAspect="1" noChangeArrowheads="1"/>
          </p:cNvPicPr>
          <p:nvPr>
            <p:ph sz="half" idx="1"/>
          </p:nvPr>
        </p:nvPicPr>
        <p:blipFill>
          <a:blip r:embed="rId4" cstate="print"/>
          <a:srcRect/>
          <a:stretch>
            <a:fillRect/>
          </a:stretch>
        </p:blipFill>
        <p:spPr>
          <a:xfrm>
            <a:off x="339725" y="927100"/>
            <a:ext cx="5662613" cy="2608263"/>
          </a:xfrm>
          <a:noFill/>
          <a:ln/>
        </p:spPr>
      </p:pic>
      <p:graphicFrame>
        <p:nvGraphicFramePr>
          <p:cNvPr id="198665" name="Object 9"/>
          <p:cNvGraphicFramePr>
            <a:graphicFrameLocks noChangeAspect="1"/>
          </p:cNvGraphicFramePr>
          <p:nvPr>
            <p:extLst>
              <p:ext uri="{D42A27DB-BD31-4B8C-83A1-F6EECF244321}">
                <p14:modId xmlns:p14="http://schemas.microsoft.com/office/powerpoint/2010/main" val="2975259531"/>
              </p:ext>
            </p:extLst>
          </p:nvPr>
        </p:nvGraphicFramePr>
        <p:xfrm>
          <a:off x="339725" y="4842021"/>
          <a:ext cx="269875" cy="303212"/>
        </p:xfrm>
        <a:graphic>
          <a:graphicData uri="http://schemas.openxmlformats.org/presentationml/2006/ole">
            <mc:AlternateContent xmlns:mc="http://schemas.openxmlformats.org/markup-compatibility/2006">
              <mc:Choice xmlns:v="urn:schemas-microsoft-com:vml" Requires="v">
                <p:oleObj spid="_x0000_s198667" name="Visio" r:id="rId5" imgW="270231" imgH="303063" progId="Visio.Drawing.11">
                  <p:embed/>
                </p:oleObj>
              </mc:Choice>
              <mc:Fallback>
                <p:oleObj name="Visio" r:id="rId5" imgW="270231" imgH="303063" progId="Visio.Drawing.11">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4842021"/>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666" name="Rectangle 10"/>
          <p:cNvSpPr>
            <a:spLocks noChangeArrowheads="1"/>
          </p:cNvSpPr>
          <p:nvPr/>
        </p:nvSpPr>
        <p:spPr bwMode="auto">
          <a:xfrm>
            <a:off x="676275" y="4811858"/>
            <a:ext cx="5940425" cy="641350"/>
          </a:xfrm>
          <a:prstGeom prst="rect">
            <a:avLst/>
          </a:prstGeom>
          <a:noFill/>
          <a:ln w="9525">
            <a:noFill/>
            <a:miter lim="800000"/>
            <a:headEnd/>
            <a:tailEnd/>
          </a:ln>
          <a:effectLst/>
        </p:spPr>
        <p:txBody>
          <a:bodyPr>
            <a:spAutoFit/>
          </a:bodyPr>
          <a:lstStyle/>
          <a:p>
            <a:pPr>
              <a:spcBef>
                <a:spcPct val="20000"/>
              </a:spcBef>
              <a:spcAft>
                <a:spcPct val="45000"/>
              </a:spcAft>
            </a:pPr>
            <a:r>
              <a:rPr lang="el-GR">
                <a:solidFill>
                  <a:srgbClr val="FFCC00"/>
                </a:solidFill>
              </a:rPr>
              <a:t>Πατήστε μία από τις συμβουλές πλήκτρων στην ομάδα για να ολοκληρώσετε την ακολουθία.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8665"/>
                                        </p:tgtEl>
                                        <p:attrNameLst>
                                          <p:attrName>style.visibility</p:attrName>
                                        </p:attrNameLst>
                                      </p:cBhvr>
                                      <p:to>
                                        <p:strVal val="visible"/>
                                      </p:to>
                                    </p:set>
                                    <p:animEffect transition="in" filter="dissolve">
                                      <p:cBhvr>
                                        <p:cTn id="7" dur="500"/>
                                        <p:tgtEl>
                                          <p:spTgt spid="19866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8666">
                                            <p:txEl>
                                              <p:pRg st="0" end="0"/>
                                            </p:txEl>
                                          </p:spTgt>
                                        </p:tgtEl>
                                        <p:attrNameLst>
                                          <p:attrName>style.visibility</p:attrName>
                                        </p:attrNameLst>
                                      </p:cBhvr>
                                      <p:to>
                                        <p:strVal val="visible"/>
                                      </p:to>
                                    </p:set>
                                    <p:animEffect transition="in" filter="checkerboard(across)">
                                      <p:cBhvr>
                                        <p:cTn id="11" dur="500"/>
                                        <p:tgtEl>
                                          <p:spTgt spid="1986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6"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200706" name="Rectangle 2"/>
          <p:cNvSpPr>
            <a:spLocks noGrp="1" noChangeArrowheads="1"/>
          </p:cNvSpPr>
          <p:nvPr>
            <p:ph type="body" sz="half" idx="2"/>
          </p:nvPr>
        </p:nvSpPr>
        <p:spPr>
          <a:xfrm>
            <a:off x="277813" y="1387475"/>
            <a:ext cx="8037512" cy="3113088"/>
          </a:xfrm>
        </p:spPr>
        <p:txBody>
          <a:bodyPr/>
          <a:lstStyle/>
          <a:p>
            <a:pPr marL="233363" indent="-233363">
              <a:spcAft>
                <a:spcPct val="45000"/>
              </a:spcAft>
              <a:buFontTx/>
              <a:buChar char="•"/>
            </a:pPr>
            <a:r>
              <a:rPr lang="el-GR"/>
              <a:t>Οι παλαιότερες συντομεύσεις πληκτρολογίου με συνδυασμό του πλήκτρου CTRL παραμένουν ενεργές και μπορείτε να τις χρησιμοποιήσετε όπως κάνατε πάντοτε. </a:t>
            </a:r>
          </a:p>
          <a:p>
            <a:pPr marL="744538" lvl="1" indent="-287338">
              <a:spcAft>
                <a:spcPct val="45000"/>
              </a:spcAft>
              <a:buFontTx/>
              <a:buChar char="–"/>
            </a:pPr>
            <a:r>
              <a:rPr lang="el-GR"/>
              <a:t>Για παράδειγμα, με το συνδυασμό πλήκτρων CTRL+C εξακολουθεί να γίνεται αντιγραφή ενός στοιχείου στο πρόχειρο, και με το συνδυασμό πλήκτρων CTRL+V εξακολουθεί να γίνεται επικόλληση ενός στοιχείου από το πρόχειρο.</a:t>
            </a:r>
          </a:p>
          <a:p>
            <a:pPr marL="233363" indent="-233363">
              <a:spcAft>
                <a:spcPct val="45000"/>
              </a:spcAft>
              <a:buFontTx/>
              <a:buChar char="•"/>
            </a:pPr>
            <a:r>
              <a:rPr lang="el-GR"/>
              <a:t>Οι παλαιότερες συντομεύσεις με συνδυασμό του πλήκτρου ALT, με τις οποίες είχατε πρόσβαση στα μενού και τις εντολές παραμένουν ενεργές. Ωστόσο, για να τις χρησιμοποιήσετε θα πρέπει να γνωρίζετε τον πλήρη συνδυασμό πλήκτρων για να χρησιμοποιήσετε αυτήν τη συντόμευση. </a:t>
            </a:r>
          </a:p>
        </p:txBody>
      </p:sp>
      <p:sp>
        <p:nvSpPr>
          <p:cNvPr id="200707" name="Rectangle 3"/>
          <p:cNvSpPr>
            <a:spLocks noGrp="1" noChangeArrowheads="1"/>
          </p:cNvSpPr>
          <p:nvPr>
            <p:ph type="title"/>
          </p:nvPr>
        </p:nvSpPr>
        <p:spPr>
          <a:xfrm>
            <a:off x="242888" y="73025"/>
            <a:ext cx="8901112" cy="609600"/>
          </a:xfrm>
        </p:spPr>
        <p:txBody>
          <a:bodyPr/>
          <a:lstStyle/>
          <a:p>
            <a:r>
              <a:rPr lang="el-GR"/>
              <a:t>Συντομεύσεις πληκτρολογίου </a:t>
            </a:r>
          </a:p>
        </p:txBody>
      </p:sp>
      <p:sp>
        <p:nvSpPr>
          <p:cNvPr id="200709" name="Rectangle 5"/>
          <p:cNvSpPr>
            <a:spLocks noChangeArrowheads="1"/>
          </p:cNvSpPr>
          <p:nvPr/>
        </p:nvSpPr>
        <p:spPr bwMode="auto">
          <a:xfrm>
            <a:off x="277813" y="854075"/>
            <a:ext cx="8524875" cy="517525"/>
          </a:xfrm>
          <a:prstGeom prst="rect">
            <a:avLst/>
          </a:prstGeom>
          <a:noFill/>
          <a:ln w="9525">
            <a:noFill/>
            <a:miter lim="800000"/>
            <a:headEnd/>
            <a:tailEnd/>
          </a:ln>
          <a:effectLst/>
        </p:spPr>
        <p:txBody>
          <a:bodyPr/>
          <a:lstStyle/>
          <a:p>
            <a:pPr>
              <a:spcBef>
                <a:spcPct val="20000"/>
              </a:spcBef>
              <a:spcAft>
                <a:spcPct val="75000"/>
              </a:spcAft>
            </a:pPr>
            <a:r>
              <a:rPr lang="el-GR" sz="2000" b="1"/>
              <a:t>Τι θα γίνει με τις παλιές συντομεύσεις πληκτρολογίου;</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animEffect transition="in" filter="slide(fromLeft)">
                                      <p:cBhvr>
                                        <p:cTn id="7" dur="500"/>
                                        <p:tgtEl>
                                          <p:spTgt spid="2007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00706">
                                            <p:txEl>
                                              <p:pRg st="0" end="0"/>
                                            </p:txEl>
                                          </p:spTgt>
                                        </p:tgtEl>
                                        <p:attrNameLst>
                                          <p:attrName>style.visibility</p:attrName>
                                        </p:attrNameLst>
                                      </p:cBhvr>
                                      <p:to>
                                        <p:strVal val="visible"/>
                                      </p:to>
                                    </p:set>
                                    <p:animEffect transition="in" filter="slide(fromLeft)">
                                      <p:cBhvr>
                                        <p:cTn id="12" dur="500"/>
                                        <p:tgtEl>
                                          <p:spTgt spid="2007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00706">
                                            <p:txEl>
                                              <p:pRg st="1" end="1"/>
                                            </p:txEl>
                                          </p:spTgt>
                                        </p:tgtEl>
                                        <p:attrNameLst>
                                          <p:attrName>style.visibility</p:attrName>
                                        </p:attrNameLst>
                                      </p:cBhvr>
                                      <p:to>
                                        <p:strVal val="visible"/>
                                      </p:to>
                                    </p:set>
                                    <p:animEffect transition="in" filter="slide(fromLeft)">
                                      <p:cBhvr>
                                        <p:cTn id="17" dur="500"/>
                                        <p:tgtEl>
                                          <p:spTgt spid="2007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00706">
                                            <p:txEl>
                                              <p:pRg st="2" end="2"/>
                                            </p:txEl>
                                          </p:spTgt>
                                        </p:tgtEl>
                                        <p:attrNameLst>
                                          <p:attrName>style.visibility</p:attrName>
                                        </p:attrNameLst>
                                      </p:cBhvr>
                                      <p:to>
                                        <p:strVal val="visible"/>
                                      </p:to>
                                    </p:set>
                                    <p:animEffect transition="in" filter="slide(fromLeft)">
                                      <p:cBhvr>
                                        <p:cTn id="22" dur="500"/>
                                        <p:tgtEl>
                                          <p:spTgt spid="2007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build="p" bldLvl="2" autoUpdateAnimBg="0"/>
      <p:bldP spid="200709"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 Θέση υποσέλιδου"/>
          <p:cNvSpPr>
            <a:spLocks noGrp="1"/>
          </p:cNvSpPr>
          <p:nvPr>
            <p:ph type="ftr" sz="quarter" idx="11"/>
          </p:nvPr>
        </p:nvSpPr>
        <p:spPr/>
        <p:txBody>
          <a:bodyPr/>
          <a:lstStyle/>
          <a:p>
            <a:r>
              <a:rPr lang="el-GR"/>
              <a:t>Get up to speed</a:t>
            </a:r>
          </a:p>
        </p:txBody>
      </p:sp>
      <p:sp>
        <p:nvSpPr>
          <p:cNvPr id="50178" name="Rectangle 2"/>
          <p:cNvSpPr>
            <a:spLocks noGrp="1" noChangeArrowheads="1"/>
          </p:cNvSpPr>
          <p:nvPr>
            <p:ph type="title"/>
          </p:nvPr>
        </p:nvSpPr>
        <p:spPr/>
        <p:txBody>
          <a:bodyPr/>
          <a:lstStyle/>
          <a:p>
            <a:r>
              <a:rPr lang="el-GR"/>
              <a:t>Προτάσεις για πρακτική εξάσκηση</a:t>
            </a:r>
          </a:p>
        </p:txBody>
      </p:sp>
      <p:sp>
        <p:nvSpPr>
          <p:cNvPr id="50179" name="Rectangle 3"/>
          <p:cNvSpPr>
            <a:spLocks noGrp="1" noChangeArrowheads="1"/>
          </p:cNvSpPr>
          <p:nvPr>
            <p:ph type="body" idx="1"/>
          </p:nvPr>
        </p:nvSpPr>
        <p:spPr>
          <a:xfrm>
            <a:off x="276225" y="814388"/>
            <a:ext cx="8905875" cy="4090987"/>
          </a:xfrm>
        </p:spPr>
        <p:txBody>
          <a:bodyPr/>
          <a:lstStyle/>
          <a:p>
            <a:pPr marL="288925" indent="-288925">
              <a:spcAft>
                <a:spcPct val="75000"/>
              </a:spcAft>
              <a:buClr>
                <a:srgbClr val="FF9900"/>
              </a:buClr>
              <a:buFontTx/>
              <a:buAutoNum type="arabicPeriod"/>
            </a:pPr>
            <a:r>
              <a:rPr lang="el-GR"/>
              <a:t>Πληκτρολόγηση και μορφοποίηση κειμένου και δημιουργία λίστας.</a:t>
            </a:r>
          </a:p>
          <a:p>
            <a:pPr marL="288925" indent="-288925">
              <a:spcAft>
                <a:spcPct val="75000"/>
              </a:spcAft>
              <a:buClr>
                <a:srgbClr val="FF9900"/>
              </a:buClr>
              <a:buFontTx/>
              <a:buAutoNum type="arabicPeriod"/>
            </a:pPr>
            <a:r>
              <a:rPr lang="el-GR"/>
              <a:t>Προσθήκη διαφάνειας.</a:t>
            </a:r>
          </a:p>
          <a:p>
            <a:pPr marL="288925" indent="-288925">
              <a:spcAft>
                <a:spcPct val="75000"/>
              </a:spcAft>
              <a:buClr>
                <a:srgbClr val="FF9900"/>
              </a:buClr>
              <a:buFontTx/>
              <a:buAutoNum type="arabicPeriod"/>
            </a:pPr>
            <a:r>
              <a:rPr lang="el-GR"/>
              <a:t>Προβολή περισσοτέρων επιλογών και καρτελών.</a:t>
            </a:r>
          </a:p>
          <a:p>
            <a:pPr marL="288925" indent="-288925">
              <a:spcAft>
                <a:spcPct val="75000"/>
              </a:spcAft>
              <a:buClr>
                <a:srgbClr val="FF9900"/>
              </a:buClr>
              <a:buFontTx/>
              <a:buAutoNum type="arabicPeriod"/>
            </a:pPr>
            <a:r>
              <a:rPr lang="el-GR"/>
              <a:t>Προσαρμογή της γραμμής εργαλείων γρήγορης πρόσβασης.</a:t>
            </a:r>
          </a:p>
          <a:p>
            <a:pPr marL="288925" indent="-288925">
              <a:spcAft>
                <a:spcPct val="75000"/>
              </a:spcAft>
              <a:buClr>
                <a:srgbClr val="FF9900"/>
              </a:buClr>
              <a:buFontTx/>
              <a:buAutoNum type="arabicPeriod"/>
            </a:pPr>
            <a:r>
              <a:rPr lang="el-GR"/>
              <a:t>Εναλλαγή προβολών και ζουμ. </a:t>
            </a:r>
          </a:p>
          <a:p>
            <a:pPr marL="288925" indent="-288925">
              <a:spcAft>
                <a:spcPct val="75000"/>
              </a:spcAft>
              <a:buClr>
                <a:srgbClr val="FF9900"/>
              </a:buClr>
              <a:buFontTx/>
              <a:buAutoNum type="arabicPeriod"/>
            </a:pPr>
            <a:r>
              <a:rPr lang="el-GR"/>
              <a:t>Απόκρυψη της Κορδέλας.</a:t>
            </a:r>
          </a:p>
          <a:p>
            <a:pPr marL="288925" indent="-288925">
              <a:spcAft>
                <a:spcPct val="75000"/>
              </a:spcAft>
              <a:buClr>
                <a:srgbClr val="FF9900"/>
              </a:buClr>
              <a:buFontTx/>
              <a:buAutoNum type="arabicPeriod"/>
            </a:pPr>
            <a:r>
              <a:rPr lang="el-GR"/>
              <a:t>Έξτρα άσκηση: Προσθήκη κεφαλίδων και υποσέλιδων.</a:t>
            </a:r>
          </a:p>
        </p:txBody>
      </p:sp>
      <p:sp>
        <p:nvSpPr>
          <p:cNvPr id="50180" name="Rectangle 4"/>
          <p:cNvSpPr>
            <a:spLocks noChangeArrowheads="1"/>
          </p:cNvSpPr>
          <p:nvPr/>
        </p:nvSpPr>
        <p:spPr bwMode="auto">
          <a:xfrm>
            <a:off x="293688" y="5060950"/>
            <a:ext cx="8431212" cy="755650"/>
          </a:xfrm>
          <a:prstGeom prst="rect">
            <a:avLst/>
          </a:prstGeom>
          <a:noFill/>
          <a:ln w="9525">
            <a:noFill/>
            <a:miter lim="800000"/>
            <a:headEnd/>
            <a:tailEnd/>
          </a:ln>
          <a:effectLst/>
        </p:spPr>
        <p:txBody>
          <a:bodyPr/>
          <a:lstStyle/>
          <a:p>
            <a:pPr>
              <a:spcBef>
                <a:spcPct val="20000"/>
              </a:spcBef>
              <a:spcAft>
                <a:spcPct val="45000"/>
              </a:spcAft>
            </a:pPr>
            <a:r>
              <a:rPr lang="el-GR" sz="2000">
                <a:hlinkClick r:id="rId3"/>
              </a:rPr>
              <a:t>Ηλεκτρονική πρακτική εξάσκηση</a:t>
            </a:r>
            <a:r>
              <a:rPr lang="el-GR" sz="2000"/>
              <a:t> (απαιτείται PowerPoint 2007)</a:t>
            </a:r>
          </a:p>
        </p:txBody>
      </p:sp>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52226" name="Rectangle 2"/>
          <p:cNvSpPr>
            <a:spLocks noGrp="1" noChangeArrowheads="1"/>
          </p:cNvSpPr>
          <p:nvPr>
            <p:ph type="title"/>
          </p:nvPr>
        </p:nvSpPr>
        <p:spPr/>
        <p:txBody>
          <a:bodyPr/>
          <a:lstStyle/>
          <a:p>
            <a:r>
              <a:rPr lang="el-GR"/>
              <a:t>Εξέταση 1, ερώτηση 1</a:t>
            </a:r>
          </a:p>
        </p:txBody>
      </p:sp>
      <p:sp>
        <p:nvSpPr>
          <p:cNvPr id="5222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el-GR" b="1"/>
              <a:t>Θέλετε να χρησιμοποιήσετε τα κουμπιά "Αντιγραφή" και "Επικόλληση" για να εργαστείτε με κείμενο. Πού θα τα βρείτε στην Κορδέλα; (Επιλέξτε μία απάντηση).</a:t>
            </a:r>
          </a:p>
        </p:txBody>
      </p:sp>
      <p:sp>
        <p:nvSpPr>
          <p:cNvPr id="5222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l-GR" sz="2000"/>
              <a:t>Στην καρτέλα </a:t>
            </a:r>
            <a:r>
              <a:rPr lang="el-GR" sz="2000" b="1"/>
              <a:t>Εισαγωγή</a:t>
            </a:r>
            <a:r>
              <a:rPr lang="el-GR" sz="2000"/>
              <a:t>. </a:t>
            </a:r>
          </a:p>
          <a:p>
            <a:pPr marL="401638" indent="-401638">
              <a:spcBef>
                <a:spcPct val="20000"/>
              </a:spcBef>
              <a:spcAft>
                <a:spcPct val="75000"/>
              </a:spcAft>
              <a:buFontTx/>
              <a:buAutoNum type="arabicPeriod"/>
            </a:pPr>
            <a:r>
              <a:rPr lang="el-GR" sz="2000"/>
              <a:t>Στην καρτέλα </a:t>
            </a:r>
            <a:r>
              <a:rPr lang="el-GR" sz="2000" b="1"/>
              <a:t>Κεντρική σελίδα</a:t>
            </a:r>
            <a:r>
              <a:rPr lang="el-GR" sz="2000"/>
              <a:t>. </a:t>
            </a:r>
          </a:p>
          <a:p>
            <a:pPr marL="401638" indent="-401638">
              <a:spcBef>
                <a:spcPct val="20000"/>
              </a:spcBef>
              <a:spcAft>
                <a:spcPct val="75000"/>
              </a:spcAft>
              <a:buFontTx/>
              <a:buAutoNum type="arabicPeriod"/>
            </a:pPr>
            <a:r>
              <a:rPr lang="el-GR" sz="2000"/>
              <a:t>Η γραμμή εργαλείων γρήγορης πρόσβασης.</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Effect transition="in" filter="slide(fromLeft)">
                                      <p:cBhvr>
                                        <p:cTn id="12" dur="500"/>
                                        <p:tgtEl>
                                          <p:spTgt spid="52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2228">
                                            <p:txEl>
                                              <p:pRg st="1" end="1"/>
                                            </p:txEl>
                                          </p:spTgt>
                                        </p:tgtEl>
                                        <p:attrNameLst>
                                          <p:attrName>style.visibility</p:attrName>
                                        </p:attrNameLst>
                                      </p:cBhvr>
                                      <p:to>
                                        <p:strVal val="visible"/>
                                      </p:to>
                                    </p:set>
                                    <p:animEffect transition="in" filter="slide(fromLeft)">
                                      <p:cBhvr>
                                        <p:cTn id="17" dur="500"/>
                                        <p:tgtEl>
                                          <p:spTgt spid="522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2228">
                                            <p:txEl>
                                              <p:pRg st="2" end="2"/>
                                            </p:txEl>
                                          </p:spTgt>
                                        </p:tgtEl>
                                        <p:attrNameLst>
                                          <p:attrName>style.visibility</p:attrName>
                                        </p:attrNameLst>
                                      </p:cBhvr>
                                      <p:to>
                                        <p:strVal val="visible"/>
                                      </p:to>
                                    </p:set>
                                    <p:animEffect transition="in" filter="slide(fromLeft)">
                                      <p:cBhvr>
                                        <p:cTn id="22" dur="500"/>
                                        <p:tgtEl>
                                          <p:spTgt spid="522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28"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54274" name="Rectangle 2"/>
          <p:cNvSpPr>
            <a:spLocks noGrp="1" noChangeArrowheads="1"/>
          </p:cNvSpPr>
          <p:nvPr>
            <p:ph type="title"/>
          </p:nvPr>
        </p:nvSpPr>
        <p:spPr/>
        <p:txBody>
          <a:bodyPr/>
          <a:lstStyle/>
          <a:p>
            <a:r>
              <a:rPr lang="el-GR"/>
              <a:t>Εξέταση 1, ερώτηση 1: Απάντηση</a:t>
            </a:r>
          </a:p>
        </p:txBody>
      </p:sp>
      <p:sp>
        <p:nvSpPr>
          <p:cNvPr id="54275" name="Rectangle 3"/>
          <p:cNvSpPr>
            <a:spLocks noGrp="1" noChangeArrowheads="1"/>
          </p:cNvSpPr>
          <p:nvPr>
            <p:ph sz="half" idx="2"/>
          </p:nvPr>
        </p:nvSpPr>
        <p:spPr>
          <a:xfrm>
            <a:off x="323850" y="815975"/>
            <a:ext cx="8350250" cy="703263"/>
          </a:xfrm>
        </p:spPr>
        <p:txBody>
          <a:bodyPr/>
          <a:lstStyle/>
          <a:p>
            <a:pPr marL="0" indent="0">
              <a:spcAft>
                <a:spcPct val="75000"/>
              </a:spcAft>
            </a:pPr>
            <a:r>
              <a:rPr lang="el-GR"/>
              <a:t>Στην καρτέλα </a:t>
            </a:r>
            <a:r>
              <a:rPr lang="el-GR" b="1"/>
              <a:t>Κεντρική σελίδα</a:t>
            </a:r>
            <a:r>
              <a:rPr lang="el-GR"/>
              <a:t>. </a:t>
            </a:r>
            <a:endParaRPr lang="el-GR" b="1"/>
          </a:p>
        </p:txBody>
      </p:sp>
      <p:sp>
        <p:nvSpPr>
          <p:cNvPr id="5427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el-GR" sz="2000"/>
              <a:t>Μπορείτε επίσης να χρησιμοποιήσετε τις παλιές συντομεύσεις: το CTRL+X για αποκοπή, το CTRL+C για αντιγραφή και το CTRL+V για επικόλληση.</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slide(fromBottom)">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56322" name="Rectangle 2"/>
          <p:cNvSpPr>
            <a:spLocks noGrp="1" noChangeArrowheads="1"/>
          </p:cNvSpPr>
          <p:nvPr>
            <p:ph type="title"/>
          </p:nvPr>
        </p:nvSpPr>
        <p:spPr/>
        <p:txBody>
          <a:bodyPr/>
          <a:lstStyle/>
          <a:p>
            <a:r>
              <a:rPr lang="el-GR"/>
              <a:t>Εξέταση 1, ερώτηση 2</a:t>
            </a:r>
          </a:p>
        </p:txBody>
      </p:sp>
      <p:sp>
        <p:nvSpPr>
          <p:cNvPr id="5632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l-GR" b="1"/>
              <a:t>Σε ποια ομάδα, της καρτέλας "Κεντρική σελίδα", θα βρείτε το κουμπί "Διάστιχο" ; (Επιλέξτε μία απάντηση).</a:t>
            </a:r>
          </a:p>
        </p:txBody>
      </p:sp>
      <p:sp>
        <p:nvSpPr>
          <p:cNvPr id="5632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l-GR" sz="2000"/>
              <a:t>Στην ομάδα </a:t>
            </a:r>
            <a:r>
              <a:rPr lang="el-GR" sz="2000" b="1"/>
              <a:t>Γραμματοσειρά</a:t>
            </a:r>
            <a:r>
              <a:rPr lang="el-GR" sz="2000"/>
              <a:t>. </a:t>
            </a:r>
          </a:p>
          <a:p>
            <a:pPr marL="401638" indent="-401638">
              <a:spcBef>
                <a:spcPct val="20000"/>
              </a:spcBef>
              <a:spcAft>
                <a:spcPct val="75000"/>
              </a:spcAft>
              <a:buFontTx/>
              <a:buAutoNum type="arabicPeriod"/>
            </a:pPr>
            <a:r>
              <a:rPr lang="el-GR" sz="2000"/>
              <a:t>Στην ομάδα </a:t>
            </a:r>
            <a:r>
              <a:rPr lang="el-GR" sz="2000" b="1"/>
              <a:t>Παράγραφος</a:t>
            </a:r>
            <a:r>
              <a:rPr lang="el-GR" sz="2000"/>
              <a:t>. </a:t>
            </a:r>
          </a:p>
          <a:p>
            <a:pPr marL="401638" indent="-401638">
              <a:spcBef>
                <a:spcPct val="20000"/>
              </a:spcBef>
              <a:spcAft>
                <a:spcPct val="75000"/>
              </a:spcAft>
              <a:buFontTx/>
              <a:buAutoNum type="arabicPeriod"/>
            </a:pPr>
            <a:r>
              <a:rPr lang="el-GR" sz="2000"/>
              <a:t>Στην ομάδα </a:t>
            </a:r>
            <a:r>
              <a:rPr lang="el-GR" sz="2000" b="1"/>
              <a:t>Διαφάνειες</a:t>
            </a:r>
            <a:r>
              <a:rPr lang="el-GR" sz="2000"/>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Top)">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slide(fromLeft)">
                                      <p:cBhvr>
                                        <p:cTn id="12" dur="500"/>
                                        <p:tgtEl>
                                          <p:spTgt spid="563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slide(fromLeft)">
                                      <p:cBhvr>
                                        <p:cTn id="17" dur="500"/>
                                        <p:tgtEl>
                                          <p:spTgt spid="563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6324">
                                            <p:txEl>
                                              <p:pRg st="2" end="2"/>
                                            </p:txEl>
                                          </p:spTgt>
                                        </p:tgtEl>
                                        <p:attrNameLst>
                                          <p:attrName>style.visibility</p:attrName>
                                        </p:attrNameLst>
                                      </p:cBhvr>
                                      <p:to>
                                        <p:strVal val="visible"/>
                                      </p:to>
                                    </p:set>
                                    <p:animEffect transition="in" filter="slide(fromLeft)">
                                      <p:cBhvr>
                                        <p:cTn id="22" dur="500"/>
                                        <p:tgtEl>
                                          <p:spTgt spid="563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58370" name="Rectangle 2"/>
          <p:cNvSpPr>
            <a:spLocks noGrp="1" noChangeArrowheads="1"/>
          </p:cNvSpPr>
          <p:nvPr>
            <p:ph type="title"/>
          </p:nvPr>
        </p:nvSpPr>
        <p:spPr/>
        <p:txBody>
          <a:bodyPr/>
          <a:lstStyle/>
          <a:p>
            <a:r>
              <a:rPr lang="el-GR"/>
              <a:t>Εξέταση 1, ερώτηση 2: Απάντηση</a:t>
            </a:r>
          </a:p>
        </p:txBody>
      </p:sp>
      <p:sp>
        <p:nvSpPr>
          <p:cNvPr id="58371" name="Rectangle 3"/>
          <p:cNvSpPr>
            <a:spLocks noGrp="1" noChangeArrowheads="1"/>
          </p:cNvSpPr>
          <p:nvPr>
            <p:ph sz="half" idx="2"/>
          </p:nvPr>
        </p:nvSpPr>
        <p:spPr>
          <a:xfrm>
            <a:off x="261938" y="836613"/>
            <a:ext cx="8350250" cy="703262"/>
          </a:xfrm>
        </p:spPr>
        <p:txBody>
          <a:bodyPr/>
          <a:lstStyle/>
          <a:p>
            <a:pPr marL="0" indent="0">
              <a:spcAft>
                <a:spcPct val="75000"/>
              </a:spcAft>
            </a:pPr>
            <a:r>
              <a:rPr lang="el-GR"/>
              <a:t>Στην ομάδα </a:t>
            </a:r>
            <a:r>
              <a:rPr lang="el-GR" b="1"/>
              <a:t>Παράγραφος</a:t>
            </a:r>
            <a:r>
              <a:rPr lang="el-GR"/>
              <a:t>.</a:t>
            </a:r>
          </a:p>
        </p:txBody>
      </p:sp>
      <p:sp>
        <p:nvSpPr>
          <p:cNvPr id="58372" name="Rectangle 4"/>
          <p:cNvSpPr>
            <a:spLocks noChangeArrowheads="1"/>
          </p:cNvSpPr>
          <p:nvPr/>
        </p:nvSpPr>
        <p:spPr bwMode="auto">
          <a:xfrm>
            <a:off x="238125" y="2082800"/>
            <a:ext cx="8350250" cy="1171575"/>
          </a:xfrm>
          <a:prstGeom prst="rect">
            <a:avLst/>
          </a:prstGeom>
          <a:noFill/>
          <a:ln w="9525">
            <a:noFill/>
            <a:miter lim="800000"/>
            <a:headEnd/>
            <a:tailEnd/>
          </a:ln>
          <a:effectLst/>
        </p:spPr>
        <p:txBody>
          <a:bodyPr/>
          <a:lstStyle/>
          <a:p>
            <a:pPr>
              <a:spcBef>
                <a:spcPct val="20000"/>
              </a:spcBef>
              <a:spcAft>
                <a:spcPct val="75000"/>
              </a:spcAft>
            </a:pPr>
            <a:r>
              <a:rPr lang="el-GR" sz="2000"/>
              <a:t>Αυτό το κουμπί είναι ομαδοποιημένο μαζί με τα υπόλοιπα για τη μορφοποίηση παραγράφων, όπως οι </a:t>
            </a:r>
            <a:r>
              <a:rPr lang="el-GR" sz="2000" b="1"/>
              <a:t>Κουκίδες</a:t>
            </a:r>
            <a:r>
              <a:rPr lang="el-GR" sz="2000"/>
              <a:t>, </a:t>
            </a:r>
            <a:r>
              <a:rPr lang="el-GR" sz="2000" b="1"/>
              <a:t>Αρίθμηση</a:t>
            </a:r>
            <a:r>
              <a:rPr lang="el-GR" sz="2000"/>
              <a:t> και </a:t>
            </a:r>
            <a:r>
              <a:rPr lang="el-GR" sz="2000" b="1"/>
              <a:t>Στήλες</a:t>
            </a:r>
            <a:r>
              <a:rPr lang="el-GR" sz="2000"/>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slide(fromBottom)">
                                      <p:cBhvr>
                                        <p:cTn id="13"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60418" name="Rectangle 2"/>
          <p:cNvSpPr>
            <a:spLocks noGrp="1" noChangeArrowheads="1"/>
          </p:cNvSpPr>
          <p:nvPr>
            <p:ph type="title"/>
          </p:nvPr>
        </p:nvSpPr>
        <p:spPr/>
        <p:txBody>
          <a:bodyPr/>
          <a:lstStyle/>
          <a:p>
            <a:r>
              <a:rPr lang="el-GR"/>
              <a:t>Εξέταση 1, ερώτηση 3</a:t>
            </a:r>
          </a:p>
        </p:txBody>
      </p:sp>
      <p:sp>
        <p:nvSpPr>
          <p:cNvPr id="6041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l-GR" b="1"/>
              <a:t>Πώς είναι δυνατή η απόκρυψη τμήματος της Κορδέλας; (Επιλέξτε μία απάντηση).</a:t>
            </a:r>
          </a:p>
        </p:txBody>
      </p:sp>
      <p:sp>
        <p:nvSpPr>
          <p:cNvPr id="60420" name="Rectangle 4"/>
          <p:cNvSpPr>
            <a:spLocks noChangeArrowheads="1"/>
          </p:cNvSpPr>
          <p:nvPr/>
        </p:nvSpPr>
        <p:spPr bwMode="auto">
          <a:xfrm>
            <a:off x="242888" y="237490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l-GR" sz="2000"/>
              <a:t>Κάντε κλικ στο κουμπί </a:t>
            </a:r>
            <a:r>
              <a:rPr lang="el-GR" sz="2000" b="1"/>
              <a:t>Κλείσιμο</a:t>
            </a:r>
            <a:r>
              <a:rPr lang="el-GR" sz="2000"/>
              <a:t> στην επάνω δεξιά γωνία της κορδέλας. </a:t>
            </a:r>
          </a:p>
          <a:p>
            <a:pPr marL="401638" indent="-401638">
              <a:spcBef>
                <a:spcPct val="20000"/>
              </a:spcBef>
              <a:spcAft>
                <a:spcPct val="75000"/>
              </a:spcAft>
              <a:buFontTx/>
              <a:buAutoNum type="arabicPeriod"/>
            </a:pPr>
            <a:r>
              <a:rPr lang="el-GR" sz="2000"/>
              <a:t>Κάντε διπλό κλικ στο όνομα οποιασδήποτε καρτέλας. </a:t>
            </a:r>
          </a:p>
          <a:p>
            <a:pPr marL="401638" indent="-401638">
              <a:spcBef>
                <a:spcPct val="20000"/>
              </a:spcBef>
              <a:spcAft>
                <a:spcPct val="75000"/>
              </a:spcAft>
              <a:buFontTx/>
              <a:buAutoNum type="arabicPeriod"/>
            </a:pPr>
            <a:r>
              <a:rPr lang="el-GR" sz="2000"/>
              <a:t>Κάντε διπλό κλικ στην καρτέλα που εμφανίζεται. </a:t>
            </a:r>
          </a:p>
          <a:p>
            <a:pPr marL="401638" indent="-401638">
              <a:spcBef>
                <a:spcPct val="20000"/>
              </a:spcBef>
              <a:spcAft>
                <a:spcPct val="75000"/>
              </a:spcAft>
              <a:buFontTx/>
              <a:buAutoNum type="arabicPeriod"/>
            </a:pPr>
            <a:endParaRPr lang="el-GR"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lide(fromTop)">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0420">
                                            <p:txEl>
                                              <p:pRg st="0" end="0"/>
                                            </p:txEl>
                                          </p:spTgt>
                                        </p:tgtEl>
                                        <p:attrNameLst>
                                          <p:attrName>style.visibility</p:attrName>
                                        </p:attrNameLst>
                                      </p:cBhvr>
                                      <p:to>
                                        <p:strVal val="visible"/>
                                      </p:to>
                                    </p:set>
                                    <p:animEffect transition="in" filter="slide(fromLeft)">
                                      <p:cBhvr>
                                        <p:cTn id="12" dur="500"/>
                                        <p:tgtEl>
                                          <p:spTgt spid="604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0420">
                                            <p:txEl>
                                              <p:pRg st="1" end="1"/>
                                            </p:txEl>
                                          </p:spTgt>
                                        </p:tgtEl>
                                        <p:attrNameLst>
                                          <p:attrName>style.visibility</p:attrName>
                                        </p:attrNameLst>
                                      </p:cBhvr>
                                      <p:to>
                                        <p:strVal val="visible"/>
                                      </p:to>
                                    </p:set>
                                    <p:animEffect transition="in" filter="slide(fromLeft)">
                                      <p:cBhvr>
                                        <p:cTn id="17" dur="500"/>
                                        <p:tgtEl>
                                          <p:spTgt spid="604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60420">
                                            <p:txEl>
                                              <p:pRg st="2" end="2"/>
                                            </p:txEl>
                                          </p:spTgt>
                                        </p:tgtEl>
                                        <p:attrNameLst>
                                          <p:attrName>style.visibility</p:attrName>
                                        </p:attrNameLst>
                                      </p:cBhvr>
                                      <p:to>
                                        <p:strVal val="visible"/>
                                      </p:to>
                                    </p:set>
                                    <p:animEffect transition="in" filter="slide(fromLeft)">
                                      <p:cBhvr>
                                        <p:cTn id="22" dur="500"/>
                                        <p:tgtEl>
                                          <p:spTgt spid="604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advAuto="0"/>
      <p:bldP spid="6042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5 - Θέση υποσέλιδου"/>
          <p:cNvSpPr>
            <a:spLocks noGrp="1"/>
          </p:cNvSpPr>
          <p:nvPr>
            <p:ph type="ftr" sz="quarter" idx="11"/>
          </p:nvPr>
        </p:nvSpPr>
        <p:spPr/>
        <p:txBody>
          <a:bodyPr/>
          <a:lstStyle/>
          <a:p>
            <a:r>
              <a:rPr lang="el-GR"/>
              <a:t>Get up to speed</a:t>
            </a:r>
          </a:p>
        </p:txBody>
      </p:sp>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noFill/>
            <a:miter lim="800000"/>
            <a:headEnd/>
            <a:tailEnd/>
          </a:ln>
          <a:effectLst/>
        </p:spPr>
        <p:txBody>
          <a:bodyPr wrap="none" anchor="ctr"/>
          <a:lstStyle/>
          <a:p>
            <a:endParaRPr lang="el-GR"/>
          </a:p>
        </p:txBody>
      </p:sp>
      <p:sp>
        <p:nvSpPr>
          <p:cNvPr id="14339" name="Rectangle 3"/>
          <p:cNvSpPr>
            <a:spLocks noGrp="1" noChangeArrowheads="1"/>
          </p:cNvSpPr>
          <p:nvPr>
            <p:ph type="title"/>
          </p:nvPr>
        </p:nvSpPr>
        <p:spPr/>
        <p:txBody>
          <a:bodyPr/>
          <a:lstStyle/>
          <a:p>
            <a:r>
              <a:rPr lang="el-GR"/>
              <a:t>Επισκόπηση: Μια πρακτική εισαγωγή</a:t>
            </a:r>
          </a:p>
        </p:txBody>
      </p:sp>
      <p:sp>
        <p:nvSpPr>
          <p:cNvPr id="14340" name="Rectangle 4"/>
          <p:cNvSpPr>
            <a:spLocks noChangeArrowheads="1"/>
          </p:cNvSpPr>
          <p:nvPr/>
        </p:nvSpPr>
        <p:spPr bwMode="auto">
          <a:xfrm>
            <a:off x="1852613" y="881063"/>
            <a:ext cx="5462587" cy="4892675"/>
          </a:xfrm>
          <a:prstGeom prst="rect">
            <a:avLst/>
          </a:prstGeom>
          <a:noFill/>
          <a:ln w="9525">
            <a:noFill/>
            <a:miter lim="800000"/>
            <a:headEnd/>
            <a:tailEnd/>
          </a:ln>
          <a:effectLst/>
        </p:spPr>
        <p:txBody>
          <a:bodyPr/>
          <a:lstStyle/>
          <a:p>
            <a:pPr>
              <a:spcBef>
                <a:spcPct val="20000"/>
              </a:spcBef>
              <a:spcAft>
                <a:spcPct val="75000"/>
              </a:spcAft>
            </a:pPr>
            <a:r>
              <a:rPr lang="el-GR" sz="2400"/>
              <a:t>Όταν ανοίξετε το PowerPoint 2007 για πρώτη φορά θα δείτε ότι το περιβάλλον εργασίας χρήστη έχει αλλάξει. Μια νέα δομή έχει πάρει τη θέση των εντολών του PowerPoint. </a:t>
            </a:r>
          </a:p>
          <a:p>
            <a:pPr>
              <a:spcBef>
                <a:spcPct val="20000"/>
              </a:spcBef>
              <a:spcAft>
                <a:spcPct val="75000"/>
              </a:spcAft>
            </a:pPr>
            <a:r>
              <a:rPr lang="el-GR" sz="2400"/>
              <a:t>Αυτή η νέα σχεδίαση θα σας βοηθήσει να βρίσκετε πιο εύκολα τις δυνατότητες που χρειάζεστε και να δημιουργείτε εντυπωσιακές παρουσιάσεις. </a:t>
            </a:r>
          </a:p>
          <a:p>
            <a:pPr>
              <a:spcBef>
                <a:spcPct val="20000"/>
              </a:spcBef>
              <a:spcAft>
                <a:spcPct val="75000"/>
              </a:spcAft>
            </a:pPr>
            <a:r>
              <a:rPr lang="el-GR" sz="2400"/>
              <a:t>Σε αυτό το μάθημα θα δείτε τι έχει αλλάξει και γιατί. Αφού μάθετε τι νέο υπάρχει, δεν θα θέλετε να γυρίσετε στα παλιά. </a:t>
            </a:r>
          </a:p>
        </p:txBody>
      </p:sp>
      <p:pic>
        <p:nvPicPr>
          <p:cNvPr id="14341" name="Picture 5" descr="Διαφάνειες του PowerPoint"/>
          <p:cNvPicPr>
            <a:picLocks noChangeAspect="1" noChangeArrowheads="1"/>
          </p:cNvPicPr>
          <p:nvPr/>
        </p:nvPicPr>
        <p:blipFill>
          <a:blip r:embed="rId3" cstate="print"/>
          <a:srcRect/>
          <a:stretch>
            <a:fillRect/>
          </a:stretch>
        </p:blipFill>
        <p:spPr bwMode="auto">
          <a:xfrm>
            <a:off x="342900" y="1085850"/>
            <a:ext cx="914400" cy="914400"/>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slide(fromTop)">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slide(fromTop)">
                                      <p:cBhvr>
                                        <p:cTn id="17"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62466" name="Rectangle 2"/>
          <p:cNvSpPr>
            <a:spLocks noGrp="1" noChangeArrowheads="1"/>
          </p:cNvSpPr>
          <p:nvPr>
            <p:ph type="title"/>
          </p:nvPr>
        </p:nvSpPr>
        <p:spPr/>
        <p:txBody>
          <a:bodyPr/>
          <a:lstStyle/>
          <a:p>
            <a:r>
              <a:rPr lang="el-GR"/>
              <a:t>Εξέταση 1, ερώτηση 3: Απάντηση</a:t>
            </a:r>
          </a:p>
        </p:txBody>
      </p:sp>
      <p:sp>
        <p:nvSpPr>
          <p:cNvPr id="62467" name="Rectangle 3"/>
          <p:cNvSpPr>
            <a:spLocks noGrp="1" noChangeArrowheads="1"/>
          </p:cNvSpPr>
          <p:nvPr>
            <p:ph sz="half" idx="2"/>
          </p:nvPr>
        </p:nvSpPr>
        <p:spPr>
          <a:xfrm>
            <a:off x="261938" y="877888"/>
            <a:ext cx="8350250" cy="703262"/>
          </a:xfrm>
        </p:spPr>
        <p:txBody>
          <a:bodyPr/>
          <a:lstStyle/>
          <a:p>
            <a:pPr marL="0" indent="0">
              <a:spcAft>
                <a:spcPct val="75000"/>
              </a:spcAft>
            </a:pPr>
            <a:r>
              <a:rPr lang="el-GR"/>
              <a:t>Κάντε διπλό κλικ στο όνομα οποιασδήποτε καρτέλας που εμφανίζεται. </a:t>
            </a:r>
          </a:p>
        </p:txBody>
      </p:sp>
      <p:sp>
        <p:nvSpPr>
          <p:cNvPr id="62468" name="Rectangle 4"/>
          <p:cNvSpPr>
            <a:spLocks noChangeArrowheads="1"/>
          </p:cNvSpPr>
          <p:nvPr/>
        </p:nvSpPr>
        <p:spPr bwMode="auto">
          <a:xfrm>
            <a:off x="238125" y="2124075"/>
            <a:ext cx="8350250" cy="1717675"/>
          </a:xfrm>
          <a:prstGeom prst="rect">
            <a:avLst/>
          </a:prstGeom>
          <a:noFill/>
          <a:ln w="9525">
            <a:noFill/>
            <a:miter lim="800000"/>
            <a:headEnd/>
            <a:tailEnd/>
          </a:ln>
          <a:effectLst/>
        </p:spPr>
        <p:txBody>
          <a:bodyPr/>
          <a:lstStyle/>
          <a:p>
            <a:pPr>
              <a:spcBef>
                <a:spcPct val="20000"/>
              </a:spcBef>
              <a:spcAft>
                <a:spcPct val="75000"/>
              </a:spcAft>
            </a:pPr>
            <a:r>
              <a:rPr lang="el-GR" sz="2000"/>
              <a:t>Με αυτόν τον τρόπο κάνετε απόκρυψη των ομάδων της Κορδέλας. Για να εμφανίσετε ξανά την πλήρη Κορδέλα, κάντε κλικ σε οποιαδήποτε καρτέλα.</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500" fill="hold"/>
                                        <p:tgtEl>
                                          <p:spTgt spid="62467"/>
                                        </p:tgtEl>
                                        <p:attrNameLst>
                                          <p:attrName>ppt_w</p:attrName>
                                        </p:attrNameLst>
                                      </p:cBhvr>
                                      <p:tavLst>
                                        <p:tav tm="0">
                                          <p:val>
                                            <p:fltVal val="0"/>
                                          </p:val>
                                        </p:tav>
                                        <p:tav tm="100000">
                                          <p:val>
                                            <p:strVal val="#ppt_w"/>
                                          </p:val>
                                        </p:tav>
                                      </p:tavLst>
                                    </p:anim>
                                    <p:anim calcmode="lin" valueType="num">
                                      <p:cBhvr>
                                        <p:cTn id="8" dur="500" fill="hold"/>
                                        <p:tgtEl>
                                          <p:spTgt spid="6246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2468"/>
                                        </p:tgtEl>
                                        <p:attrNameLst>
                                          <p:attrName>style.visibility</p:attrName>
                                        </p:attrNameLst>
                                      </p:cBhvr>
                                      <p:to>
                                        <p:strVal val="visible"/>
                                      </p:to>
                                    </p:set>
                                    <p:animEffect transition="in" filter="slide(fromBottom)">
                                      <p:cBhvr>
                                        <p:cTn id="13"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el-GR"/>
              <a:t>Μάθημα 2</a:t>
            </a:r>
          </a:p>
        </p:txBody>
      </p:sp>
      <p:sp>
        <p:nvSpPr>
          <p:cNvPr id="64515" name="Rectangle 3"/>
          <p:cNvSpPr>
            <a:spLocks noGrp="1" noChangeArrowheads="1"/>
          </p:cNvSpPr>
          <p:nvPr>
            <p:ph type="subTitle" idx="1"/>
          </p:nvPr>
        </p:nvSpPr>
        <p:spPr/>
        <p:txBody>
          <a:bodyPr/>
          <a:lstStyle/>
          <a:p>
            <a:r>
              <a:rPr lang="el-GR"/>
              <a:t>Έναρξη εργασίας με το PowerPoint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slide(fromBottom)">
                                      <p:cBhvr>
                                        <p:cTn id="12"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90114" name="Rectangle 2"/>
          <p:cNvSpPr>
            <a:spLocks noGrp="1" noChangeArrowheads="1"/>
          </p:cNvSpPr>
          <p:nvPr>
            <p:ph type="title"/>
          </p:nvPr>
        </p:nvSpPr>
        <p:spPr>
          <a:xfrm>
            <a:off x="211138" y="73025"/>
            <a:ext cx="8027987" cy="614363"/>
          </a:xfrm>
        </p:spPr>
        <p:txBody>
          <a:bodyPr/>
          <a:lstStyle/>
          <a:p>
            <a:r>
              <a:rPr lang="el-GR"/>
              <a:t>Έναρξη εργασίας με το PowerPoint</a:t>
            </a:r>
          </a:p>
        </p:txBody>
      </p:sp>
      <p:sp>
        <p:nvSpPr>
          <p:cNvPr id="9011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Έτοιμοι για δουλειά;</a:t>
            </a:r>
          </a:p>
          <a:p>
            <a:pPr>
              <a:spcBef>
                <a:spcPct val="20000"/>
              </a:spcBef>
              <a:spcAft>
                <a:spcPct val="75000"/>
              </a:spcAft>
            </a:pPr>
            <a:r>
              <a:rPr lang="el-GR" sz="2000"/>
              <a:t>Εδώ έχετε μια πρώτη ευκαιρία να κάνετε όσα χρειάζονται για να δημιουργήσετε μια παρουσίαση.</a:t>
            </a:r>
          </a:p>
        </p:txBody>
      </p:sp>
      <p:sp>
        <p:nvSpPr>
          <p:cNvPr id="9011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45000"/>
              </a:spcAft>
            </a:pPr>
            <a:r>
              <a:rPr lang="el-GR">
                <a:solidFill>
                  <a:srgbClr val="FFCC00"/>
                </a:solidFill>
              </a:rPr>
              <a:t>Θα βρείτε τον τρόπο έναρξης μιας παρουσίασης στο PowerPoint 2007, καθώς και τον τρόπο προσθήκης φόντου και χρωμάτων στις διαφάνειές σας.</a:t>
            </a:r>
          </a:p>
          <a:p>
            <a:pPr>
              <a:spcBef>
                <a:spcPct val="20000"/>
              </a:spcBef>
              <a:spcAft>
                <a:spcPct val="45000"/>
              </a:spcAft>
            </a:pPr>
            <a:r>
              <a:rPr lang="el-GR">
                <a:solidFill>
                  <a:srgbClr val="FFCC00"/>
                </a:solidFill>
              </a:rPr>
              <a:t>Θα μάθετε ακόμη πώς να εργάζεστε με τις καρτέλες και τα εργαλεία της κορδέλας για να εισάγετε αντικείμενα στις διαφάνειες και να ρυθμίσετε το στυλ τους όπως εσείς θέλετε. Στη συνέχεια, δημιουργήστε την προβολή παρουσίασης και ετοιμάστε την εκτύπωση. </a:t>
            </a:r>
          </a:p>
        </p:txBody>
      </p:sp>
      <p:sp>
        <p:nvSpPr>
          <p:cNvPr id="9011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90119" name="Picture 7" descr="Άτομο που δημιουργεί μια παρουσίαση"/>
          <p:cNvPicPr>
            <a:picLocks noGrp="1" noChangeAspect="1" noChangeArrowheads="1"/>
          </p:cNvPicPr>
          <p:nvPr>
            <p:ph sz="half" idx="1"/>
          </p:nvPr>
        </p:nvPicPr>
        <p:blipFill>
          <a:blip r:embed="rId3" cstate="print"/>
          <a:srcRect/>
          <a:stretch>
            <a:fillRect/>
          </a:stretch>
        </p:blipFill>
        <p:spPr>
          <a:xfrm>
            <a:off x="339725" y="947738"/>
            <a:ext cx="5662613" cy="2854325"/>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slide(fromTop)">
                                      <p:cBhvr>
                                        <p:cTn id="7" dur="500"/>
                                        <p:tgtEl>
                                          <p:spTgt spid="901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slide(fromTop)">
                                      <p:cBhvr>
                                        <p:cTn id="12" dur="5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slide(fromTop)">
                                      <p:cBhvr>
                                        <p:cTn id="17" dur="500"/>
                                        <p:tgtEl>
                                          <p:spTgt spid="90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0117">
                                            <p:txEl>
                                              <p:pRg st="0" end="0"/>
                                            </p:txEl>
                                          </p:spTgt>
                                        </p:tgtEl>
                                        <p:attrNameLst>
                                          <p:attrName>style.visibility</p:attrName>
                                        </p:attrNameLst>
                                      </p:cBhvr>
                                      <p:to>
                                        <p:strVal val="visible"/>
                                      </p:to>
                                    </p:set>
                                    <p:animEffect transition="in" filter="slide(fromLeft)">
                                      <p:cBhvr>
                                        <p:cTn id="22" dur="500"/>
                                        <p:tgtEl>
                                          <p:spTgt spid="901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90117">
                                            <p:txEl>
                                              <p:pRg st="1" end="1"/>
                                            </p:txEl>
                                          </p:spTgt>
                                        </p:tgtEl>
                                        <p:attrNameLst>
                                          <p:attrName>style.visibility</p:attrName>
                                        </p:attrNameLst>
                                      </p:cBhvr>
                                      <p:to>
                                        <p:strVal val="visible"/>
                                      </p:to>
                                    </p:set>
                                    <p:animEffect transition="in" filter="slide(fromLeft)">
                                      <p:cBhvr>
                                        <p:cTn id="27" dur="500"/>
                                        <p:tgtEl>
                                          <p:spTgt spid="90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5 - Θέση υποσέλιδου"/>
          <p:cNvSpPr>
            <a:spLocks noGrp="1"/>
          </p:cNvSpPr>
          <p:nvPr>
            <p:ph type="ftr" sz="quarter" idx="11"/>
          </p:nvPr>
        </p:nvSpPr>
        <p:spPr/>
        <p:txBody>
          <a:bodyPr/>
          <a:lstStyle/>
          <a:p>
            <a:r>
              <a:rPr lang="el-GR"/>
              <a:t>Get up to speed</a:t>
            </a:r>
          </a:p>
        </p:txBody>
      </p:sp>
      <p:sp>
        <p:nvSpPr>
          <p:cNvPr id="204802" name="Rectangle 2"/>
          <p:cNvSpPr>
            <a:spLocks noGrp="1" noChangeArrowheads="1"/>
          </p:cNvSpPr>
          <p:nvPr>
            <p:ph type="title"/>
          </p:nvPr>
        </p:nvSpPr>
        <p:spPr>
          <a:xfrm>
            <a:off x="239713" y="63500"/>
            <a:ext cx="8904287" cy="614363"/>
          </a:xfrm>
        </p:spPr>
        <p:txBody>
          <a:bodyPr/>
          <a:lstStyle/>
          <a:p>
            <a:r>
              <a:rPr lang="el-GR"/>
              <a:t>Έναρξη νέας παρουσίασης.</a:t>
            </a:r>
          </a:p>
        </p:txBody>
      </p:sp>
      <p:sp>
        <p:nvSpPr>
          <p:cNvPr id="20480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Οι νέες παρουσιάσεις ξεκινούν με το </a:t>
            </a:r>
            <a:r>
              <a:rPr lang="el-GR" sz="2000" b="1"/>
              <a:t>Κουμπί του Microsoft Office</a:t>
            </a:r>
            <a:r>
              <a:rPr lang="el-GR" sz="2000"/>
              <a:t>, που βρίσκεται επάνω αριστερά στο παράθυρο.</a:t>
            </a:r>
          </a:p>
          <a:p>
            <a:pPr>
              <a:spcBef>
                <a:spcPct val="20000"/>
              </a:spcBef>
              <a:spcAft>
                <a:spcPct val="75000"/>
              </a:spcAft>
            </a:pPr>
            <a:r>
              <a:rPr lang="el-GR" sz="2000"/>
              <a:t>Δείτε πώς μπορείτε να ξεκινήσετε. </a:t>
            </a:r>
          </a:p>
        </p:txBody>
      </p:sp>
      <p:graphicFrame>
        <p:nvGraphicFramePr>
          <p:cNvPr id="204804" name="Object 4"/>
          <p:cNvGraphicFramePr>
            <a:graphicFrameLocks noChangeAspect="1"/>
          </p:cNvGraphicFramePr>
          <p:nvPr/>
        </p:nvGraphicFramePr>
        <p:xfrm>
          <a:off x="339725" y="4116388"/>
          <a:ext cx="269875" cy="303212"/>
        </p:xfrm>
        <a:graphic>
          <a:graphicData uri="http://schemas.openxmlformats.org/presentationml/2006/ole">
            <mc:AlternateContent xmlns:mc="http://schemas.openxmlformats.org/markup-compatibility/2006">
              <mc:Choice xmlns:v="urn:schemas-microsoft-com:vml" Requires="v">
                <p:oleObj spid="_x0000_s204810" name="Visio" r:id="rId4" imgW="270231" imgH="303063" progId="Visio.Drawing.11">
                  <p:embed/>
                </p:oleObj>
              </mc:Choice>
              <mc:Fallback>
                <p:oleObj name="Visio" r:id="rId4" imgW="270231" imgH="303063"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11638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05" name="Object 5"/>
          <p:cNvGraphicFramePr>
            <a:graphicFrameLocks noChangeAspect="1"/>
          </p:cNvGraphicFramePr>
          <p:nvPr/>
        </p:nvGraphicFramePr>
        <p:xfrm>
          <a:off x="339725" y="4564063"/>
          <a:ext cx="269875" cy="303212"/>
        </p:xfrm>
        <a:graphic>
          <a:graphicData uri="http://schemas.openxmlformats.org/presentationml/2006/ole">
            <mc:AlternateContent xmlns:mc="http://schemas.openxmlformats.org/markup-compatibility/2006">
              <mc:Choice xmlns:v="urn:schemas-microsoft-com:vml" Requires="v">
                <p:oleObj spid="_x0000_s204811" name="Visio" r:id="rId6" imgW="270231" imgH="303063" progId="Visio.Drawing.11">
                  <p:embed/>
                </p:oleObj>
              </mc:Choice>
              <mc:Fallback>
                <p:oleObj name="Visio" r:id="rId6" imgW="270231" imgH="303063" progId="Visio.Drawing.11">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456406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06" name="Object 6"/>
          <p:cNvGraphicFramePr>
            <a:graphicFrameLocks noChangeAspect="1"/>
          </p:cNvGraphicFramePr>
          <p:nvPr/>
        </p:nvGraphicFramePr>
        <p:xfrm>
          <a:off x="339725" y="5027613"/>
          <a:ext cx="269875" cy="303212"/>
        </p:xfrm>
        <a:graphic>
          <a:graphicData uri="http://schemas.openxmlformats.org/presentationml/2006/ole">
            <mc:AlternateContent xmlns:mc="http://schemas.openxmlformats.org/markup-compatibility/2006">
              <mc:Choice xmlns:v="urn:schemas-microsoft-com:vml" Requires="v">
                <p:oleObj spid="_x0000_s204812" name="Visio" r:id="rId8" imgW="270231" imgH="303063" progId="Visio.Drawing.11">
                  <p:embed/>
                </p:oleObj>
              </mc:Choice>
              <mc:Fallback>
                <p:oleObj name="Visio" r:id="rId8" imgW="270231" imgH="303063" progId="Visio.Drawing.11">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725" y="502761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0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04809" name="Rectangle 9"/>
          <p:cNvSpPr>
            <a:spLocks noChangeArrowheads="1"/>
          </p:cNvSpPr>
          <p:nvPr/>
        </p:nvSpPr>
        <p:spPr bwMode="auto">
          <a:xfrm>
            <a:off x="676275" y="4083050"/>
            <a:ext cx="5940425" cy="366713"/>
          </a:xfrm>
          <a:prstGeom prst="rect">
            <a:avLst/>
          </a:prstGeom>
          <a:noFill/>
          <a:ln w="9525">
            <a:noFill/>
            <a:miter lim="800000"/>
            <a:headEnd/>
            <a:tailEnd/>
          </a:ln>
          <a:effectLst/>
        </p:spPr>
        <p:txBody>
          <a:bodyPr>
            <a:spAutoFit/>
          </a:bodyPr>
          <a:lstStyle/>
          <a:p>
            <a:pPr>
              <a:spcBef>
                <a:spcPct val="20000"/>
              </a:spcBef>
              <a:spcAft>
                <a:spcPct val="45000"/>
              </a:spcAft>
            </a:pPr>
            <a:r>
              <a:rPr lang="el-GR" dirty="0">
                <a:solidFill>
                  <a:srgbClr val="FFCC00"/>
                </a:solidFill>
              </a:rPr>
              <a:t>Κάντε κλικ στην καρτέλα </a:t>
            </a:r>
            <a:r>
              <a:rPr lang="el-GR" b="1" dirty="0">
                <a:solidFill>
                  <a:srgbClr val="FFCC00"/>
                </a:solidFill>
              </a:rPr>
              <a:t>Κουμπί του Microsoft Office </a:t>
            </a:r>
            <a:r>
              <a:rPr lang="el-GR" dirty="0">
                <a:solidFill>
                  <a:srgbClr val="FFCC00"/>
                </a:solidFill>
              </a:rPr>
              <a:t>.</a:t>
            </a:r>
          </a:p>
        </p:txBody>
      </p:sp>
      <p:pic>
        <p:nvPicPr>
          <p:cNvPr id="204811" name="Picture 11" descr="Επιλογές για την έναρξη μιας νέας παρουσίασης"/>
          <p:cNvPicPr>
            <a:picLocks noGrp="1" noChangeAspect="1" noChangeArrowheads="1"/>
          </p:cNvPicPr>
          <p:nvPr>
            <p:ph sz="half" idx="1"/>
          </p:nvPr>
        </p:nvPicPr>
        <p:blipFill>
          <a:blip r:embed="rId10" cstate="print"/>
          <a:srcRect/>
          <a:stretch>
            <a:fillRect/>
          </a:stretch>
        </p:blipFill>
        <p:spPr>
          <a:xfrm>
            <a:off x="350838" y="949325"/>
            <a:ext cx="5651500" cy="2849563"/>
          </a:xfrm>
          <a:noFill/>
          <a:ln/>
        </p:spPr>
      </p:pic>
      <p:pic>
        <p:nvPicPr>
          <p:cNvPr id="204813" name="Picture 13" descr="Εικόνα κουμπιού"/>
          <p:cNvPicPr>
            <a:picLocks noChangeAspect="1" noChangeArrowheads="1"/>
          </p:cNvPicPr>
          <p:nvPr/>
        </p:nvPicPr>
        <p:blipFill>
          <a:blip r:embed="rId11" cstate="print"/>
          <a:srcRect/>
          <a:stretch>
            <a:fillRect/>
          </a:stretch>
        </p:blipFill>
        <p:spPr bwMode="auto">
          <a:xfrm>
            <a:off x="6530053" y="4029536"/>
            <a:ext cx="338138" cy="338137"/>
          </a:xfrm>
          <a:prstGeom prst="rect">
            <a:avLst/>
          </a:prstGeom>
          <a:noFill/>
        </p:spPr>
      </p:pic>
      <p:sp>
        <p:nvSpPr>
          <p:cNvPr id="204814" name="Rectangle 14"/>
          <p:cNvSpPr>
            <a:spLocks noChangeArrowheads="1"/>
          </p:cNvSpPr>
          <p:nvPr/>
        </p:nvSpPr>
        <p:spPr bwMode="auto">
          <a:xfrm>
            <a:off x="657225" y="4540250"/>
            <a:ext cx="6554736" cy="1657377"/>
          </a:xfrm>
          <a:prstGeom prst="rect">
            <a:avLst/>
          </a:prstGeom>
          <a:noFill/>
          <a:ln w="9525">
            <a:noFill/>
            <a:miter lim="800000"/>
            <a:headEnd/>
            <a:tailEnd/>
          </a:ln>
          <a:effectLst/>
        </p:spPr>
        <p:txBody>
          <a:bodyPr wrap="square">
            <a:spAutoFit/>
          </a:bodyPr>
          <a:lstStyle/>
          <a:p>
            <a:pPr>
              <a:spcBef>
                <a:spcPct val="20000"/>
              </a:spcBef>
              <a:spcAft>
                <a:spcPct val="45000"/>
              </a:spcAft>
            </a:pPr>
            <a:r>
              <a:rPr lang="el-GR" dirty="0">
                <a:solidFill>
                  <a:srgbClr val="FFCC00"/>
                </a:solidFill>
              </a:rPr>
              <a:t>Κάντε κλικ στην επιλογή </a:t>
            </a:r>
            <a:r>
              <a:rPr lang="el-GR" b="1" dirty="0">
                <a:solidFill>
                  <a:srgbClr val="FFCC00"/>
                </a:solidFill>
              </a:rPr>
              <a:t>Νέο</a:t>
            </a:r>
            <a:r>
              <a:rPr lang="el-GR" dirty="0">
                <a:solidFill>
                  <a:srgbClr val="FFCC00"/>
                </a:solidFill>
              </a:rPr>
              <a:t> στο μενού που ανοίγει. </a:t>
            </a:r>
          </a:p>
          <a:p>
            <a:pPr>
              <a:spcBef>
                <a:spcPct val="20000"/>
              </a:spcBef>
              <a:spcAft>
                <a:spcPct val="45000"/>
              </a:spcAft>
            </a:pPr>
            <a:r>
              <a:rPr lang="el-GR" dirty="0">
                <a:solidFill>
                  <a:srgbClr val="FFCC00"/>
                </a:solidFill>
              </a:rPr>
              <a:t>Ενεργοποιείστε μια επιλογή στο παράθυρο </a:t>
            </a:r>
            <a:r>
              <a:rPr lang="el-GR" b="1" dirty="0">
                <a:solidFill>
                  <a:srgbClr val="FFCC00"/>
                </a:solidFill>
              </a:rPr>
              <a:t>Νέα παρουσίαση</a:t>
            </a:r>
            <a:r>
              <a:rPr lang="el-GR" dirty="0">
                <a:solidFill>
                  <a:srgbClr val="FFCC00"/>
                </a:solidFill>
              </a:rPr>
              <a:t> . Μπορείτε να ξεκινήσετε με μια κενή διαφάνεια ή να βασίσετε την παρουσίαση σε ένα πρότυπο ή σε υπάρχουσα παρουσίαση.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04811"/>
                                        </p:tgtEl>
                                        <p:attrNameLst>
                                          <p:attrName>style.visibility</p:attrName>
                                        </p:attrNameLst>
                                      </p:cBhvr>
                                      <p:to>
                                        <p:strVal val="visible"/>
                                      </p:to>
                                    </p:set>
                                    <p:animEffect transition="in" filter="slide(fromTop)">
                                      <p:cBhvr>
                                        <p:cTn id="7" dur="500"/>
                                        <p:tgtEl>
                                          <p:spTgt spid="2048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04803">
                                            <p:txEl>
                                              <p:pRg st="0" end="0"/>
                                            </p:txEl>
                                          </p:spTgt>
                                        </p:tgtEl>
                                        <p:attrNameLst>
                                          <p:attrName>style.visibility</p:attrName>
                                        </p:attrNameLst>
                                      </p:cBhvr>
                                      <p:to>
                                        <p:strVal val="visible"/>
                                      </p:to>
                                    </p:set>
                                    <p:animEffect transition="in" filter="slide(fromTop)">
                                      <p:cBhvr>
                                        <p:cTn id="12" dur="500"/>
                                        <p:tgtEl>
                                          <p:spTgt spid="2048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04803">
                                            <p:txEl>
                                              <p:pRg st="1" end="1"/>
                                            </p:txEl>
                                          </p:spTgt>
                                        </p:tgtEl>
                                        <p:attrNameLst>
                                          <p:attrName>style.visibility</p:attrName>
                                        </p:attrNameLst>
                                      </p:cBhvr>
                                      <p:to>
                                        <p:strVal val="visible"/>
                                      </p:to>
                                    </p:set>
                                    <p:animEffect transition="in" filter="slide(fromTop)">
                                      <p:cBhvr>
                                        <p:cTn id="17" dur="500"/>
                                        <p:tgtEl>
                                          <p:spTgt spid="2048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4804"/>
                                        </p:tgtEl>
                                        <p:attrNameLst>
                                          <p:attrName>style.visibility</p:attrName>
                                        </p:attrNameLst>
                                      </p:cBhvr>
                                      <p:to>
                                        <p:strVal val="visible"/>
                                      </p:to>
                                    </p:set>
                                    <p:animEffect transition="in" filter="dissolve">
                                      <p:cBhvr>
                                        <p:cTn id="22" dur="500"/>
                                        <p:tgtEl>
                                          <p:spTgt spid="204804"/>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04805"/>
                                        </p:tgtEl>
                                        <p:attrNameLst>
                                          <p:attrName>style.visibility</p:attrName>
                                        </p:attrNameLst>
                                      </p:cBhvr>
                                      <p:to>
                                        <p:strVal val="visible"/>
                                      </p:to>
                                    </p:set>
                                    <p:animEffect transition="in" filter="dissolve">
                                      <p:cBhvr>
                                        <p:cTn id="26" dur="500"/>
                                        <p:tgtEl>
                                          <p:spTgt spid="204805"/>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204806"/>
                                        </p:tgtEl>
                                        <p:attrNameLst>
                                          <p:attrName>style.visibility</p:attrName>
                                        </p:attrNameLst>
                                      </p:cBhvr>
                                      <p:to>
                                        <p:strVal val="visible"/>
                                      </p:to>
                                    </p:set>
                                    <p:animEffect transition="in" filter="dissolve">
                                      <p:cBhvr>
                                        <p:cTn id="30" dur="500"/>
                                        <p:tgtEl>
                                          <p:spTgt spid="20480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04809">
                                            <p:txEl>
                                              <p:pRg st="0" end="0"/>
                                            </p:txEl>
                                          </p:spTgt>
                                        </p:tgtEl>
                                        <p:attrNameLst>
                                          <p:attrName>style.visibility</p:attrName>
                                        </p:attrNameLst>
                                      </p:cBhvr>
                                      <p:to>
                                        <p:strVal val="visible"/>
                                      </p:to>
                                    </p:set>
                                    <p:animEffect transition="in" filter="checkerboard(across)">
                                      <p:cBhvr>
                                        <p:cTn id="35" dur="500"/>
                                        <p:tgtEl>
                                          <p:spTgt spid="204809">
                                            <p:txEl>
                                              <p:pRg st="0" end="0"/>
                                            </p:txEl>
                                          </p:spTgt>
                                        </p:tgtEl>
                                      </p:cBhvr>
                                    </p:animEffec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204813"/>
                                        </p:tgtEl>
                                        <p:attrNameLst>
                                          <p:attrName>style.visibility</p:attrName>
                                        </p:attrNameLst>
                                      </p:cBhvr>
                                      <p:to>
                                        <p:strVal val="visible"/>
                                      </p:to>
                                    </p:set>
                                    <p:animEffect transition="in" filter="dissolve">
                                      <p:cBhvr>
                                        <p:cTn id="39" dur="500"/>
                                        <p:tgtEl>
                                          <p:spTgt spid="204813"/>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04814">
                                            <p:txEl>
                                              <p:pRg st="0" end="0"/>
                                            </p:txEl>
                                          </p:spTgt>
                                        </p:tgtEl>
                                        <p:attrNameLst>
                                          <p:attrName>style.visibility</p:attrName>
                                        </p:attrNameLst>
                                      </p:cBhvr>
                                      <p:to>
                                        <p:strVal val="visible"/>
                                      </p:to>
                                    </p:set>
                                    <p:animEffect transition="in" filter="checkerboard(across)">
                                      <p:cBhvr>
                                        <p:cTn id="44" dur="500"/>
                                        <p:tgtEl>
                                          <p:spTgt spid="20481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04814">
                                            <p:txEl>
                                              <p:pRg st="1" end="1"/>
                                            </p:txEl>
                                          </p:spTgt>
                                        </p:tgtEl>
                                        <p:attrNameLst>
                                          <p:attrName>style.visibility</p:attrName>
                                        </p:attrNameLst>
                                      </p:cBhvr>
                                      <p:to>
                                        <p:strVal val="visible"/>
                                      </p:to>
                                    </p:set>
                                    <p:animEffect transition="in" filter="checkerboard(across)">
                                      <p:cBhvr>
                                        <p:cTn id="49" dur="500"/>
                                        <p:tgtEl>
                                          <p:spTgt spid="2048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P spid="204809" grpId="0" build="p" autoUpdateAnimBg="0"/>
      <p:bldP spid="20481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208898" name="Rectangle 2"/>
          <p:cNvSpPr>
            <a:spLocks noGrp="1" noChangeArrowheads="1"/>
          </p:cNvSpPr>
          <p:nvPr>
            <p:ph type="title"/>
          </p:nvPr>
        </p:nvSpPr>
        <p:spPr>
          <a:xfrm>
            <a:off x="211138" y="73025"/>
            <a:ext cx="8027987" cy="614363"/>
          </a:xfrm>
        </p:spPr>
        <p:txBody>
          <a:bodyPr/>
          <a:lstStyle/>
          <a:p>
            <a:r>
              <a:rPr lang="el-GR"/>
              <a:t>Επιλογή θέματος</a:t>
            </a:r>
          </a:p>
        </p:txBody>
      </p:sp>
      <p:sp>
        <p:nvSpPr>
          <p:cNvPr id="208899"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Ένα </a:t>
            </a:r>
            <a:r>
              <a:rPr lang="el-GR" sz="2000" b="1"/>
              <a:t>θέμα</a:t>
            </a:r>
            <a:r>
              <a:rPr lang="el-GR" sz="2000"/>
              <a:t> παρέχει την εμφάνιση και το στυλ της σχεδίασης της παρουσίασης.</a:t>
            </a:r>
          </a:p>
          <a:p>
            <a:pPr>
              <a:spcBef>
                <a:spcPct val="20000"/>
              </a:spcBef>
              <a:spcAft>
                <a:spcPct val="75000"/>
              </a:spcAft>
            </a:pPr>
            <a:r>
              <a:rPr lang="el-GR" sz="2000"/>
              <a:t>Επιλέξτε ένα θέμα για την παρουσίαση από την αρχή, ώστε να μπορείτε να δείτε την εμφάνιση του συνόλου του περιεχομένου σας. </a:t>
            </a:r>
          </a:p>
        </p:txBody>
      </p:sp>
      <p:sp>
        <p:nvSpPr>
          <p:cNvPr id="208901" name="Rectangle 5"/>
          <p:cNvSpPr>
            <a:spLocks noChangeArrowheads="1"/>
          </p:cNvSpPr>
          <p:nvPr/>
        </p:nvSpPr>
        <p:spPr bwMode="auto">
          <a:xfrm>
            <a:off x="277813" y="3994150"/>
            <a:ext cx="5926137" cy="1241425"/>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Η καρτέλα </a:t>
            </a:r>
            <a:r>
              <a:rPr lang="el-GR" b="1">
                <a:solidFill>
                  <a:srgbClr val="FFCC00"/>
                </a:solidFill>
              </a:rPr>
              <a:t>Σχεδίαση</a:t>
            </a:r>
            <a:r>
              <a:rPr lang="el-GR">
                <a:solidFill>
                  <a:srgbClr val="FFCC00"/>
                </a:solidFill>
              </a:rPr>
              <a:t> είναι το σημείο όπου θα μεταβείτε για τα θέματα. </a:t>
            </a:r>
          </a:p>
          <a:p>
            <a:pPr>
              <a:spcBef>
                <a:spcPct val="20000"/>
              </a:spcBef>
              <a:spcAft>
                <a:spcPct val="75000"/>
              </a:spcAft>
            </a:pPr>
            <a:r>
              <a:rPr lang="el-GR">
                <a:solidFill>
                  <a:srgbClr val="FFCC00"/>
                </a:solidFill>
              </a:rPr>
              <a:t>Εκεί εμφανίζεται μια συλλογή, στην περιοχή </a:t>
            </a:r>
            <a:r>
              <a:rPr lang="el-GR" b="1">
                <a:solidFill>
                  <a:srgbClr val="FFCC00"/>
                </a:solidFill>
              </a:rPr>
              <a:t>Θέματα</a:t>
            </a:r>
            <a:r>
              <a:rPr lang="el-GR">
                <a:solidFill>
                  <a:srgbClr val="FFCC00"/>
                </a:solidFill>
              </a:rPr>
              <a:t>. Κάθε θέμα διαθέτει ένα όνομα, το οποίο εμφανίζεται στη συμβουλή οθόνης.</a:t>
            </a:r>
          </a:p>
        </p:txBody>
      </p:sp>
      <p:sp>
        <p:nvSpPr>
          <p:cNvPr id="20890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208904" name="Picture 8" descr="Η καρτέλα 'Σχεδίαση' που εμφανίζει τις επιλογές θέματος"/>
          <p:cNvPicPr>
            <a:picLocks noGrp="1" noChangeAspect="1" noChangeArrowheads="1"/>
          </p:cNvPicPr>
          <p:nvPr>
            <p:ph sz="half" idx="1"/>
          </p:nvPr>
        </p:nvPicPr>
        <p:blipFill>
          <a:blip r:embed="rId3" cstate="print"/>
          <a:srcRect/>
          <a:stretch>
            <a:fillRect/>
          </a:stretch>
        </p:blipFill>
        <p:spPr>
          <a:xfrm>
            <a:off x="339725" y="947738"/>
            <a:ext cx="5662613" cy="2854325"/>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08904"/>
                                        </p:tgtEl>
                                        <p:attrNameLst>
                                          <p:attrName>style.visibility</p:attrName>
                                        </p:attrNameLst>
                                      </p:cBhvr>
                                      <p:to>
                                        <p:strVal val="visible"/>
                                      </p:to>
                                    </p:set>
                                    <p:animEffect transition="in" filter="slide(fromTop)">
                                      <p:cBhvr>
                                        <p:cTn id="7" dur="500"/>
                                        <p:tgtEl>
                                          <p:spTgt spid="20890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08899">
                                            <p:txEl>
                                              <p:pRg st="0" end="0"/>
                                            </p:txEl>
                                          </p:spTgt>
                                        </p:tgtEl>
                                        <p:attrNameLst>
                                          <p:attrName>style.visibility</p:attrName>
                                        </p:attrNameLst>
                                      </p:cBhvr>
                                      <p:to>
                                        <p:strVal val="visible"/>
                                      </p:to>
                                    </p:set>
                                    <p:animEffect transition="in" filter="slide(fromTop)">
                                      <p:cBhvr>
                                        <p:cTn id="12" dur="500"/>
                                        <p:tgtEl>
                                          <p:spTgt spid="2088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08899">
                                            <p:txEl>
                                              <p:pRg st="1" end="1"/>
                                            </p:txEl>
                                          </p:spTgt>
                                        </p:tgtEl>
                                        <p:attrNameLst>
                                          <p:attrName>style.visibility</p:attrName>
                                        </p:attrNameLst>
                                      </p:cBhvr>
                                      <p:to>
                                        <p:strVal val="visible"/>
                                      </p:to>
                                    </p:set>
                                    <p:animEffect transition="in" filter="slide(fromTop)">
                                      <p:cBhvr>
                                        <p:cTn id="17" dur="500"/>
                                        <p:tgtEl>
                                          <p:spTgt spid="2088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08901">
                                            <p:txEl>
                                              <p:pRg st="0" end="0"/>
                                            </p:txEl>
                                          </p:spTgt>
                                        </p:tgtEl>
                                        <p:attrNameLst>
                                          <p:attrName>style.visibility</p:attrName>
                                        </p:attrNameLst>
                                      </p:cBhvr>
                                      <p:to>
                                        <p:strVal val="visible"/>
                                      </p:to>
                                    </p:set>
                                    <p:animEffect transition="in" filter="slide(fromLeft)">
                                      <p:cBhvr>
                                        <p:cTn id="22" dur="500"/>
                                        <p:tgtEl>
                                          <p:spTgt spid="20890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08901">
                                            <p:txEl>
                                              <p:pRg st="1" end="1"/>
                                            </p:txEl>
                                          </p:spTgt>
                                        </p:tgtEl>
                                        <p:attrNameLst>
                                          <p:attrName>style.visibility</p:attrName>
                                        </p:attrNameLst>
                                      </p:cBhvr>
                                      <p:to>
                                        <p:strVal val="visible"/>
                                      </p:to>
                                    </p:set>
                                    <p:animEffect transition="in" filter="slide(fromLeft)">
                                      <p:cBhvr>
                                        <p:cTn id="27" dur="500"/>
                                        <p:tgtEl>
                                          <p:spTgt spid="2089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autoUpdateAnimBg="0"/>
      <p:bldP spid="20890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 Θέση υποσέλιδου"/>
          <p:cNvSpPr>
            <a:spLocks noGrp="1"/>
          </p:cNvSpPr>
          <p:nvPr>
            <p:ph type="ftr" sz="quarter" idx="11"/>
          </p:nvPr>
        </p:nvSpPr>
        <p:spPr/>
        <p:txBody>
          <a:bodyPr/>
          <a:lstStyle/>
          <a:p>
            <a:r>
              <a:rPr lang="el-GR"/>
              <a:t>Get up to speed</a:t>
            </a:r>
          </a:p>
        </p:txBody>
      </p:sp>
      <p:sp>
        <p:nvSpPr>
          <p:cNvPr id="210946" name="Rectangle 2"/>
          <p:cNvSpPr>
            <a:spLocks noGrp="1" noChangeArrowheads="1"/>
          </p:cNvSpPr>
          <p:nvPr>
            <p:ph type="title"/>
          </p:nvPr>
        </p:nvSpPr>
        <p:spPr>
          <a:xfrm>
            <a:off x="211138" y="73025"/>
            <a:ext cx="8027987" cy="614363"/>
          </a:xfrm>
        </p:spPr>
        <p:txBody>
          <a:bodyPr/>
          <a:lstStyle/>
          <a:p>
            <a:r>
              <a:rPr lang="el-GR"/>
              <a:t>Επιλογή θέματος</a:t>
            </a:r>
          </a:p>
        </p:txBody>
      </p:sp>
      <p:sp>
        <p:nvSpPr>
          <p:cNvPr id="210947" name="Rectangle 3"/>
          <p:cNvSpPr>
            <a:spLocks noChangeArrowheads="1"/>
          </p:cNvSpPr>
          <p:nvPr/>
        </p:nvSpPr>
        <p:spPr bwMode="auto">
          <a:xfrm>
            <a:off x="6119813" y="854075"/>
            <a:ext cx="2744787" cy="1376363"/>
          </a:xfrm>
          <a:prstGeom prst="rect">
            <a:avLst/>
          </a:prstGeom>
          <a:noFill/>
          <a:ln w="9525">
            <a:noFill/>
            <a:miter lim="800000"/>
            <a:headEnd/>
            <a:tailEnd/>
          </a:ln>
          <a:effectLst/>
        </p:spPr>
        <p:txBody>
          <a:bodyPr/>
          <a:lstStyle/>
          <a:p>
            <a:pPr>
              <a:spcBef>
                <a:spcPct val="20000"/>
              </a:spcBef>
              <a:spcAft>
                <a:spcPct val="75000"/>
              </a:spcAft>
            </a:pPr>
            <a:r>
              <a:rPr lang="el-GR" sz="2000"/>
              <a:t>Μπορείτε να κάνετε προεπισκόπηση της εμφάνισης του θέματός σας πριν το εφαρμόσετε.</a:t>
            </a:r>
          </a:p>
        </p:txBody>
      </p:sp>
      <p:sp>
        <p:nvSpPr>
          <p:cNvPr id="21094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210950" name="Picture 6" descr="Η καρτέλα 'Σχεδίαση' που εμφανίζει τις επιλογές θέματος"/>
          <p:cNvPicPr>
            <a:picLocks noGrp="1" noChangeAspect="1" noChangeArrowheads="1"/>
          </p:cNvPicPr>
          <p:nvPr>
            <p:ph sz="half" idx="1"/>
          </p:nvPr>
        </p:nvPicPr>
        <p:blipFill>
          <a:blip r:embed="rId4" cstate="print"/>
          <a:srcRect/>
          <a:stretch>
            <a:fillRect/>
          </a:stretch>
        </p:blipFill>
        <p:spPr>
          <a:xfrm>
            <a:off x="339725" y="947738"/>
            <a:ext cx="5662613" cy="2854325"/>
          </a:xfrm>
          <a:noFill/>
          <a:ln/>
        </p:spPr>
      </p:pic>
      <p:graphicFrame>
        <p:nvGraphicFramePr>
          <p:cNvPr id="210951" name="Object 7"/>
          <p:cNvGraphicFramePr>
            <a:graphicFrameLocks noChangeAspect="1"/>
          </p:cNvGraphicFramePr>
          <p:nvPr/>
        </p:nvGraphicFramePr>
        <p:xfrm>
          <a:off x="339725" y="4097338"/>
          <a:ext cx="269875" cy="303212"/>
        </p:xfrm>
        <a:graphic>
          <a:graphicData uri="http://schemas.openxmlformats.org/presentationml/2006/ole">
            <mc:AlternateContent xmlns:mc="http://schemas.openxmlformats.org/markup-compatibility/2006">
              <mc:Choice xmlns:v="urn:schemas-microsoft-com:vml" Requires="v">
                <p:oleObj spid="_x0000_s210957" name="Visio" r:id="rId5" imgW="270231" imgH="303063" progId="Visio.Drawing.11">
                  <p:embed/>
                </p:oleObj>
              </mc:Choice>
              <mc:Fallback>
                <p:oleObj name="Visio" r:id="rId5" imgW="270231" imgH="303063" progId="Visio.Drawing.11">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409733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2" name="Object 8"/>
          <p:cNvGraphicFramePr>
            <a:graphicFrameLocks noChangeAspect="1"/>
          </p:cNvGraphicFramePr>
          <p:nvPr/>
        </p:nvGraphicFramePr>
        <p:xfrm>
          <a:off x="339725" y="4811713"/>
          <a:ext cx="269875" cy="303212"/>
        </p:xfrm>
        <a:graphic>
          <a:graphicData uri="http://schemas.openxmlformats.org/presentationml/2006/ole">
            <mc:AlternateContent xmlns:mc="http://schemas.openxmlformats.org/markup-compatibility/2006">
              <mc:Choice xmlns:v="urn:schemas-microsoft-com:vml" Requires="v">
                <p:oleObj spid="_x0000_s210958" name="Visio" r:id="rId7" imgW="270231" imgH="303063" progId="Visio.Drawing.11">
                  <p:embed/>
                </p:oleObj>
              </mc:Choice>
              <mc:Fallback>
                <p:oleObj name="Visio" r:id="rId7" imgW="270231" imgH="303063" progId="Visio.Drawing.11">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725" y="481171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3" name="Object 9"/>
          <p:cNvGraphicFramePr>
            <a:graphicFrameLocks noChangeAspect="1"/>
          </p:cNvGraphicFramePr>
          <p:nvPr/>
        </p:nvGraphicFramePr>
        <p:xfrm>
          <a:off x="339725" y="5275263"/>
          <a:ext cx="269875" cy="303212"/>
        </p:xfrm>
        <a:graphic>
          <a:graphicData uri="http://schemas.openxmlformats.org/presentationml/2006/ole">
            <mc:AlternateContent xmlns:mc="http://schemas.openxmlformats.org/markup-compatibility/2006">
              <mc:Choice xmlns:v="urn:schemas-microsoft-com:vml" Requires="v">
                <p:oleObj spid="_x0000_s210959" name="Visio" r:id="rId9" imgW="270231" imgH="303063" progId="Visio.Drawing.11">
                  <p:embed/>
                </p:oleObj>
              </mc:Choice>
              <mc:Fallback>
                <p:oleObj name="Visio" r:id="rId9" imgW="270231" imgH="303063" progId="Visio.Drawing.11">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725" y="527526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0954" name="Rectangle 10"/>
          <p:cNvSpPr>
            <a:spLocks noChangeArrowheads="1"/>
          </p:cNvSpPr>
          <p:nvPr/>
        </p:nvSpPr>
        <p:spPr bwMode="auto">
          <a:xfrm>
            <a:off x="676275" y="4064000"/>
            <a:ext cx="5940425" cy="1824038"/>
          </a:xfrm>
          <a:prstGeom prst="rect">
            <a:avLst/>
          </a:prstGeom>
          <a:noFill/>
          <a:ln w="9525">
            <a:noFill/>
            <a:miter lim="800000"/>
            <a:headEnd/>
            <a:tailEnd/>
          </a:ln>
          <a:effectLst/>
        </p:spPr>
        <p:txBody>
          <a:bodyPr>
            <a:spAutoFit/>
          </a:bodyPr>
          <a:lstStyle/>
          <a:p>
            <a:pPr>
              <a:spcBef>
                <a:spcPct val="20000"/>
              </a:spcBef>
              <a:spcAft>
                <a:spcPct val="45000"/>
              </a:spcAft>
            </a:pPr>
            <a:r>
              <a:rPr lang="el-GR">
                <a:solidFill>
                  <a:srgbClr val="FFCC00"/>
                </a:solidFill>
              </a:rPr>
              <a:t>Τοποθετήστε το δείκτη του ποντικιού πάνω από τη μικρογραφία του θέματος (με την ονομασία </a:t>
            </a:r>
            <a:r>
              <a:rPr lang="el-GR" b="1">
                <a:solidFill>
                  <a:srgbClr val="FFCC00"/>
                </a:solidFill>
              </a:rPr>
              <a:t>Ροή</a:t>
            </a:r>
            <a:r>
              <a:rPr lang="el-GR">
                <a:solidFill>
                  <a:srgbClr val="FFCC00"/>
                </a:solidFill>
              </a:rPr>
              <a:t>).</a:t>
            </a:r>
          </a:p>
          <a:p>
            <a:pPr>
              <a:spcBef>
                <a:spcPct val="20000"/>
              </a:spcBef>
              <a:spcAft>
                <a:spcPct val="45000"/>
              </a:spcAft>
            </a:pPr>
            <a:r>
              <a:rPr lang="el-GR">
                <a:solidFill>
                  <a:srgbClr val="FFCC00"/>
                </a:solidFill>
              </a:rPr>
              <a:t>και η προεπισκόπηση εμφανίζεται στη διαφάνεια. </a:t>
            </a:r>
          </a:p>
          <a:p>
            <a:pPr>
              <a:spcBef>
                <a:spcPct val="20000"/>
              </a:spcBef>
              <a:spcAft>
                <a:spcPct val="45000"/>
              </a:spcAft>
            </a:pPr>
            <a:r>
              <a:rPr lang="el-GR">
                <a:solidFill>
                  <a:srgbClr val="FFCC00"/>
                </a:solidFill>
              </a:rPr>
              <a:t>Μπορείτε να κάνετε κλικ στο βέλος </a:t>
            </a:r>
            <a:r>
              <a:rPr lang="el-GR" b="1">
                <a:solidFill>
                  <a:srgbClr val="FFCC00"/>
                </a:solidFill>
              </a:rPr>
              <a:t>Περισσότερα</a:t>
            </a:r>
            <a:r>
              <a:rPr lang="el-GR">
                <a:solidFill>
                  <a:srgbClr val="FFCC00"/>
                </a:solidFill>
              </a:rPr>
              <a:t> στα δεξιά της ομάδας </a:t>
            </a:r>
            <a:r>
              <a:rPr lang="el-GR" b="1">
                <a:solidFill>
                  <a:srgbClr val="FFCC00"/>
                </a:solidFill>
              </a:rPr>
              <a:t>Θέματα</a:t>
            </a:r>
            <a:r>
              <a:rPr lang="el-GR">
                <a:solidFill>
                  <a:srgbClr val="FFCC00"/>
                </a:solidFill>
              </a:rPr>
              <a:t> για περισσότερες επιλογές και πληροφορίες </a:t>
            </a:r>
          </a:p>
        </p:txBody>
      </p:sp>
      <p:sp>
        <p:nvSpPr>
          <p:cNvPr id="210955" name="Rectangle 11"/>
          <p:cNvSpPr>
            <a:spLocks noChangeArrowheads="1"/>
          </p:cNvSpPr>
          <p:nvPr/>
        </p:nvSpPr>
        <p:spPr bwMode="auto">
          <a:xfrm>
            <a:off x="6119813" y="2282825"/>
            <a:ext cx="2744787" cy="1558925"/>
          </a:xfrm>
          <a:prstGeom prst="rect">
            <a:avLst/>
          </a:prstGeom>
          <a:noFill/>
          <a:ln w="9525">
            <a:noFill/>
            <a:miter lim="800000"/>
            <a:headEnd/>
            <a:tailEnd/>
          </a:ln>
          <a:effectLst/>
        </p:spPr>
        <p:txBody>
          <a:bodyPr/>
          <a:lstStyle/>
          <a:p>
            <a:pPr>
              <a:spcBef>
                <a:spcPct val="20000"/>
              </a:spcBef>
              <a:spcAft>
                <a:spcPct val="75000"/>
              </a:spcAft>
            </a:pPr>
            <a:r>
              <a:rPr lang="el-GR" sz="2000"/>
              <a:t>Μπορείτε να δείτε την επίδραση πριν την εφαρμογή και να αποφύγετε το βήμα αναίρεσης της εφαρμογής σε περίπτωση που δεν σας αρέσει το αποτέλεσμα.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slide(fromTop)">
                                      <p:cBhvr>
                                        <p:cTn id="7" dur="500"/>
                                        <p:tgtEl>
                                          <p:spTgt spid="210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0955">
                                            <p:txEl>
                                              <p:pRg st="0" end="0"/>
                                            </p:txEl>
                                          </p:spTgt>
                                        </p:tgtEl>
                                        <p:attrNameLst>
                                          <p:attrName>style.visibility</p:attrName>
                                        </p:attrNameLst>
                                      </p:cBhvr>
                                      <p:to>
                                        <p:strVal val="visible"/>
                                      </p:to>
                                    </p:set>
                                    <p:animEffect transition="in" filter="slide(fromTop)">
                                      <p:cBhvr>
                                        <p:cTn id="12" dur="500"/>
                                        <p:tgtEl>
                                          <p:spTgt spid="2109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0951"/>
                                        </p:tgtEl>
                                        <p:attrNameLst>
                                          <p:attrName>style.visibility</p:attrName>
                                        </p:attrNameLst>
                                      </p:cBhvr>
                                      <p:to>
                                        <p:strVal val="visible"/>
                                      </p:to>
                                    </p:set>
                                    <p:animEffect transition="in" filter="dissolve">
                                      <p:cBhvr>
                                        <p:cTn id="17" dur="500"/>
                                        <p:tgtEl>
                                          <p:spTgt spid="210951"/>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10952"/>
                                        </p:tgtEl>
                                        <p:attrNameLst>
                                          <p:attrName>style.visibility</p:attrName>
                                        </p:attrNameLst>
                                      </p:cBhvr>
                                      <p:to>
                                        <p:strVal val="visible"/>
                                      </p:to>
                                    </p:set>
                                    <p:animEffect transition="in" filter="dissolve">
                                      <p:cBhvr>
                                        <p:cTn id="21" dur="500"/>
                                        <p:tgtEl>
                                          <p:spTgt spid="210952"/>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210953"/>
                                        </p:tgtEl>
                                        <p:attrNameLst>
                                          <p:attrName>style.visibility</p:attrName>
                                        </p:attrNameLst>
                                      </p:cBhvr>
                                      <p:to>
                                        <p:strVal val="visible"/>
                                      </p:to>
                                    </p:set>
                                    <p:animEffect transition="in" filter="dissolve">
                                      <p:cBhvr>
                                        <p:cTn id="25" dur="500"/>
                                        <p:tgtEl>
                                          <p:spTgt spid="21095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10954">
                                            <p:txEl>
                                              <p:pRg st="0" end="0"/>
                                            </p:txEl>
                                          </p:spTgt>
                                        </p:tgtEl>
                                        <p:attrNameLst>
                                          <p:attrName>style.visibility</p:attrName>
                                        </p:attrNameLst>
                                      </p:cBhvr>
                                      <p:to>
                                        <p:strVal val="visible"/>
                                      </p:to>
                                    </p:set>
                                    <p:animEffect transition="in" filter="checkerboard(across)">
                                      <p:cBhvr>
                                        <p:cTn id="30" dur="500"/>
                                        <p:tgtEl>
                                          <p:spTgt spid="21095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10954">
                                            <p:txEl>
                                              <p:pRg st="1" end="1"/>
                                            </p:txEl>
                                          </p:spTgt>
                                        </p:tgtEl>
                                        <p:attrNameLst>
                                          <p:attrName>style.visibility</p:attrName>
                                        </p:attrNameLst>
                                      </p:cBhvr>
                                      <p:to>
                                        <p:strVal val="visible"/>
                                      </p:to>
                                    </p:set>
                                    <p:animEffect transition="in" filter="checkerboard(across)">
                                      <p:cBhvr>
                                        <p:cTn id="35" dur="500"/>
                                        <p:tgtEl>
                                          <p:spTgt spid="21095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10954">
                                            <p:txEl>
                                              <p:pRg st="2" end="2"/>
                                            </p:txEl>
                                          </p:spTgt>
                                        </p:tgtEl>
                                        <p:attrNameLst>
                                          <p:attrName>style.visibility</p:attrName>
                                        </p:attrNameLst>
                                      </p:cBhvr>
                                      <p:to>
                                        <p:strVal val="visible"/>
                                      </p:to>
                                    </p:set>
                                    <p:animEffect transition="in" filter="checkerboard(across)">
                                      <p:cBhvr>
                                        <p:cTn id="40" dur="500"/>
                                        <p:tgtEl>
                                          <p:spTgt spid="2109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autoUpdateAnimBg="0" advAuto="0"/>
      <p:bldP spid="210954" grpId="0" build="p" autoUpdateAnimBg="0"/>
      <p:bldP spid="21095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212994" name="Rectangle 2"/>
          <p:cNvSpPr>
            <a:spLocks noGrp="1" noChangeArrowheads="1"/>
          </p:cNvSpPr>
          <p:nvPr>
            <p:ph type="title"/>
          </p:nvPr>
        </p:nvSpPr>
        <p:spPr>
          <a:xfrm>
            <a:off x="239713" y="63500"/>
            <a:ext cx="8904287" cy="614363"/>
          </a:xfrm>
        </p:spPr>
        <p:txBody>
          <a:bodyPr/>
          <a:lstStyle/>
          <a:p>
            <a:r>
              <a:rPr lang="el-GR"/>
              <a:t>Εξατομίκευση του θέματος</a:t>
            </a:r>
          </a:p>
        </p:txBody>
      </p:sp>
      <p:sp>
        <p:nvSpPr>
          <p:cNvPr id="21299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Το θέμα που θα επιλέξετε αποτελεί μια πλήρη σχεδίαση.</a:t>
            </a:r>
          </a:p>
          <a:p>
            <a:pPr>
              <a:spcBef>
                <a:spcPct val="20000"/>
              </a:spcBef>
              <a:spcAft>
                <a:spcPct val="75000"/>
              </a:spcAft>
            </a:pPr>
            <a:r>
              <a:rPr lang="el-GR" sz="2000"/>
              <a:t>Δεν θα ήταν όμως διασκεδαστικό εάν δεν υπήρχε η δυνατότητα προσαρμογής. </a:t>
            </a:r>
          </a:p>
        </p:txBody>
      </p:sp>
      <p:sp>
        <p:nvSpPr>
          <p:cNvPr id="21299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13002" name="Rectangle 10"/>
          <p:cNvSpPr>
            <a:spLocks noChangeArrowheads="1"/>
          </p:cNvSpPr>
          <p:nvPr/>
        </p:nvSpPr>
        <p:spPr bwMode="auto">
          <a:xfrm>
            <a:off x="277813" y="3994150"/>
            <a:ext cx="5926137" cy="1598613"/>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Η καρτέλα </a:t>
            </a:r>
            <a:r>
              <a:rPr lang="el-GR" b="1">
                <a:solidFill>
                  <a:srgbClr val="FFCC00"/>
                </a:solidFill>
              </a:rPr>
              <a:t>Σχεδίαση</a:t>
            </a:r>
            <a:r>
              <a:rPr lang="el-GR">
                <a:solidFill>
                  <a:srgbClr val="FFCC00"/>
                </a:solidFill>
              </a:rPr>
              <a:t> έχει άλλες συλλογές εάν θελήσετε να τροποποιήσετε το θέμα.</a:t>
            </a:r>
          </a:p>
          <a:p>
            <a:pPr>
              <a:spcBef>
                <a:spcPct val="20000"/>
              </a:spcBef>
              <a:spcAft>
                <a:spcPct val="75000"/>
              </a:spcAft>
            </a:pPr>
            <a:r>
              <a:rPr lang="el-GR">
                <a:solidFill>
                  <a:srgbClr val="FFCC00"/>
                </a:solidFill>
              </a:rPr>
              <a:t>Η κάθε μία εμφανίζεται σε προεπισκόπηση επάνω στη διαφάνεια κάθε φορά που αφήνετε το δείκτη του ποντικιού επάνω από τις επιλογές μιας συλλογής.  </a:t>
            </a:r>
          </a:p>
        </p:txBody>
      </p:sp>
      <p:pic>
        <p:nvPicPr>
          <p:cNvPr id="213003" name="Picture 11" descr="Συλλογή 'Στυλ φόντου' στην καρτέλα 'Σχεδίαση'"/>
          <p:cNvPicPr>
            <a:picLocks noGrp="1" noChangeAspect="1" noChangeArrowheads="1"/>
          </p:cNvPicPr>
          <p:nvPr>
            <p:ph sz="half" idx="1"/>
          </p:nvPr>
        </p:nvPicPr>
        <p:blipFill>
          <a:blip r:embed="rId3" cstate="print"/>
          <a:srcRect/>
          <a:stretch>
            <a:fillRect/>
          </a:stretch>
        </p:blipFill>
        <p:spPr>
          <a:xfrm>
            <a:off x="350838" y="949325"/>
            <a:ext cx="5651500" cy="2849563"/>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13003"/>
                                        </p:tgtEl>
                                        <p:attrNameLst>
                                          <p:attrName>style.visibility</p:attrName>
                                        </p:attrNameLst>
                                      </p:cBhvr>
                                      <p:to>
                                        <p:strVal val="visible"/>
                                      </p:to>
                                    </p:set>
                                    <p:animEffect transition="in" filter="slide(fromTop)">
                                      <p:cBhvr>
                                        <p:cTn id="7" dur="500"/>
                                        <p:tgtEl>
                                          <p:spTgt spid="21300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2995">
                                            <p:txEl>
                                              <p:pRg st="0" end="0"/>
                                            </p:txEl>
                                          </p:spTgt>
                                        </p:tgtEl>
                                        <p:attrNameLst>
                                          <p:attrName>style.visibility</p:attrName>
                                        </p:attrNameLst>
                                      </p:cBhvr>
                                      <p:to>
                                        <p:strVal val="visible"/>
                                      </p:to>
                                    </p:set>
                                    <p:animEffect transition="in" filter="slide(fromTop)">
                                      <p:cBhvr>
                                        <p:cTn id="12" dur="500"/>
                                        <p:tgtEl>
                                          <p:spTgt spid="2129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12995">
                                            <p:txEl>
                                              <p:pRg st="1" end="1"/>
                                            </p:txEl>
                                          </p:spTgt>
                                        </p:tgtEl>
                                        <p:attrNameLst>
                                          <p:attrName>style.visibility</p:attrName>
                                        </p:attrNameLst>
                                      </p:cBhvr>
                                      <p:to>
                                        <p:strVal val="visible"/>
                                      </p:to>
                                    </p:set>
                                    <p:animEffect transition="in" filter="slide(fromTop)">
                                      <p:cBhvr>
                                        <p:cTn id="17" dur="500"/>
                                        <p:tgtEl>
                                          <p:spTgt spid="2129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13002">
                                            <p:txEl>
                                              <p:pRg st="0" end="0"/>
                                            </p:txEl>
                                          </p:spTgt>
                                        </p:tgtEl>
                                        <p:attrNameLst>
                                          <p:attrName>style.visibility</p:attrName>
                                        </p:attrNameLst>
                                      </p:cBhvr>
                                      <p:to>
                                        <p:strVal val="visible"/>
                                      </p:to>
                                    </p:set>
                                    <p:animEffect transition="in" filter="slide(fromLeft)">
                                      <p:cBhvr>
                                        <p:cTn id="22" dur="500"/>
                                        <p:tgtEl>
                                          <p:spTgt spid="21300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13002">
                                            <p:txEl>
                                              <p:pRg st="1" end="1"/>
                                            </p:txEl>
                                          </p:spTgt>
                                        </p:tgtEl>
                                        <p:attrNameLst>
                                          <p:attrName>style.visibility</p:attrName>
                                        </p:attrNameLst>
                                      </p:cBhvr>
                                      <p:to>
                                        <p:strVal val="visible"/>
                                      </p:to>
                                    </p:set>
                                    <p:animEffect transition="in" filter="slide(fromLeft)">
                                      <p:cBhvr>
                                        <p:cTn id="27" dur="500"/>
                                        <p:tgtEl>
                                          <p:spTgt spid="2130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P spid="213002"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 Θέση υποσέλιδου"/>
          <p:cNvSpPr>
            <a:spLocks noGrp="1"/>
          </p:cNvSpPr>
          <p:nvPr>
            <p:ph type="ftr" sz="quarter" idx="11"/>
          </p:nvPr>
        </p:nvSpPr>
        <p:spPr/>
        <p:txBody>
          <a:bodyPr/>
          <a:lstStyle/>
          <a:p>
            <a:r>
              <a:rPr lang="el-GR"/>
              <a:t>Get up to speed</a:t>
            </a:r>
          </a:p>
        </p:txBody>
      </p:sp>
      <p:sp>
        <p:nvSpPr>
          <p:cNvPr id="217090" name="Rectangle 2"/>
          <p:cNvSpPr>
            <a:spLocks noGrp="1" noChangeArrowheads="1"/>
          </p:cNvSpPr>
          <p:nvPr>
            <p:ph type="title"/>
          </p:nvPr>
        </p:nvSpPr>
        <p:spPr>
          <a:xfrm>
            <a:off x="239713" y="63500"/>
            <a:ext cx="8904287" cy="614363"/>
          </a:xfrm>
        </p:spPr>
        <p:txBody>
          <a:bodyPr/>
          <a:lstStyle/>
          <a:p>
            <a:r>
              <a:rPr lang="el-GR"/>
              <a:t>Εξατομίκευση του θέματος</a:t>
            </a:r>
          </a:p>
        </p:txBody>
      </p:sp>
      <p:sp>
        <p:nvSpPr>
          <p:cNvPr id="21709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Τρόπος προσαρμογής του θέματος. </a:t>
            </a:r>
          </a:p>
        </p:txBody>
      </p:sp>
      <p:graphicFrame>
        <p:nvGraphicFramePr>
          <p:cNvPr id="217092" name="Object 4"/>
          <p:cNvGraphicFramePr>
            <a:graphicFrameLocks noChangeAspect="1"/>
          </p:cNvGraphicFramePr>
          <p:nvPr/>
        </p:nvGraphicFramePr>
        <p:xfrm>
          <a:off x="339725" y="4116388"/>
          <a:ext cx="269875" cy="303212"/>
        </p:xfrm>
        <a:graphic>
          <a:graphicData uri="http://schemas.openxmlformats.org/presentationml/2006/ole">
            <mc:AlternateContent xmlns:mc="http://schemas.openxmlformats.org/markup-compatibility/2006">
              <mc:Choice xmlns:v="urn:schemas-microsoft-com:vml" Requires="v">
                <p:oleObj spid="_x0000_s217096" name="Visio" r:id="rId4" imgW="270231" imgH="303063" progId="Visio.Drawing.11">
                  <p:embed/>
                </p:oleObj>
              </mc:Choice>
              <mc:Fallback>
                <p:oleObj name="Visio" r:id="rId4" imgW="270231" imgH="303063"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11638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3" name="Object 5"/>
          <p:cNvGraphicFramePr>
            <a:graphicFrameLocks noChangeAspect="1"/>
          </p:cNvGraphicFramePr>
          <p:nvPr/>
        </p:nvGraphicFramePr>
        <p:xfrm>
          <a:off x="339725" y="4849813"/>
          <a:ext cx="269875" cy="303212"/>
        </p:xfrm>
        <a:graphic>
          <a:graphicData uri="http://schemas.openxmlformats.org/presentationml/2006/ole">
            <mc:AlternateContent xmlns:mc="http://schemas.openxmlformats.org/markup-compatibility/2006">
              <mc:Choice xmlns:v="urn:schemas-microsoft-com:vml" Requires="v">
                <p:oleObj spid="_x0000_s217097" name="Visio" r:id="rId6" imgW="270231" imgH="303063" progId="Visio.Drawing.11">
                  <p:embed/>
                </p:oleObj>
              </mc:Choice>
              <mc:Fallback>
                <p:oleObj name="Visio" r:id="rId6" imgW="270231" imgH="303063" progId="Visio.Drawing.11">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484981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709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17096" name="Rectangle 8"/>
          <p:cNvSpPr>
            <a:spLocks noChangeArrowheads="1"/>
          </p:cNvSpPr>
          <p:nvPr/>
        </p:nvSpPr>
        <p:spPr bwMode="auto">
          <a:xfrm>
            <a:off x="676275" y="4083050"/>
            <a:ext cx="5940425" cy="1824038"/>
          </a:xfrm>
          <a:prstGeom prst="rect">
            <a:avLst/>
          </a:prstGeom>
          <a:noFill/>
          <a:ln w="9525">
            <a:noFill/>
            <a:miter lim="800000"/>
            <a:headEnd/>
            <a:tailEnd/>
          </a:ln>
          <a:effectLst/>
        </p:spPr>
        <p:txBody>
          <a:bodyPr>
            <a:spAutoFit/>
          </a:bodyPr>
          <a:lstStyle/>
          <a:p>
            <a:pPr>
              <a:spcBef>
                <a:spcPct val="20000"/>
              </a:spcBef>
              <a:spcAft>
                <a:spcPct val="45000"/>
              </a:spcAft>
            </a:pPr>
            <a:r>
              <a:rPr lang="el-GR">
                <a:solidFill>
                  <a:srgbClr val="FFCC00"/>
                </a:solidFill>
              </a:rPr>
              <a:t>Χρήση των συλλογών </a:t>
            </a:r>
            <a:r>
              <a:rPr lang="el-GR" b="1">
                <a:solidFill>
                  <a:srgbClr val="FFCC00"/>
                </a:solidFill>
              </a:rPr>
              <a:t>Χρώματα</a:t>
            </a:r>
            <a:r>
              <a:rPr lang="el-GR">
                <a:solidFill>
                  <a:srgbClr val="FFCC00"/>
                </a:solidFill>
              </a:rPr>
              <a:t>,</a:t>
            </a:r>
            <a:r>
              <a:rPr lang="el-GR" b="1">
                <a:solidFill>
                  <a:srgbClr val="FFCC00"/>
                </a:solidFill>
              </a:rPr>
              <a:t> Γραμματοσειρές</a:t>
            </a:r>
            <a:r>
              <a:rPr lang="el-GR">
                <a:solidFill>
                  <a:srgbClr val="FFCC00"/>
                </a:solidFill>
              </a:rPr>
              <a:t>,</a:t>
            </a:r>
            <a:r>
              <a:rPr lang="el-GR" b="1">
                <a:solidFill>
                  <a:srgbClr val="FFCC00"/>
                </a:solidFill>
              </a:rPr>
              <a:t> και Εφέ</a:t>
            </a:r>
            <a:r>
              <a:rPr lang="el-GR">
                <a:solidFill>
                  <a:srgbClr val="FFCC00"/>
                </a:solidFill>
              </a:rPr>
              <a:t> που βρίσκονται στην καρτέλα </a:t>
            </a:r>
            <a:r>
              <a:rPr lang="el-GR" b="1">
                <a:solidFill>
                  <a:srgbClr val="FFCC00"/>
                </a:solidFill>
              </a:rPr>
              <a:t>Σχεδίαση</a:t>
            </a:r>
            <a:r>
              <a:rPr lang="el-GR">
                <a:solidFill>
                  <a:srgbClr val="FFCC00"/>
                </a:solidFill>
              </a:rPr>
              <a:t> . </a:t>
            </a:r>
          </a:p>
          <a:p>
            <a:pPr>
              <a:spcBef>
                <a:spcPct val="20000"/>
              </a:spcBef>
              <a:spcAft>
                <a:spcPct val="45000"/>
              </a:spcAft>
            </a:pPr>
            <a:r>
              <a:rPr lang="el-GR">
                <a:solidFill>
                  <a:srgbClr val="FFCC00"/>
                </a:solidFill>
              </a:rPr>
              <a:t>Δείτε και άλλα </a:t>
            </a:r>
            <a:r>
              <a:rPr lang="el-GR" b="1">
                <a:solidFill>
                  <a:srgbClr val="FFCC00"/>
                </a:solidFill>
              </a:rPr>
              <a:t>Στυλ φόντου</a:t>
            </a:r>
            <a:r>
              <a:rPr lang="el-GR">
                <a:solidFill>
                  <a:srgbClr val="FFCC00"/>
                </a:solidFill>
              </a:rPr>
              <a:t>. Για τις επιλογές σας χρησιμοποιούνται τα χρώματα του θέματος </a:t>
            </a:r>
            <a:endParaRPr lang="el-GR" b="1"/>
          </a:p>
          <a:p>
            <a:pPr>
              <a:spcBef>
                <a:spcPct val="20000"/>
              </a:spcBef>
              <a:spcAft>
                <a:spcPct val="45000"/>
              </a:spcAft>
            </a:pPr>
            <a:endParaRPr lang="el-GR"/>
          </a:p>
          <a:p>
            <a:endParaRPr lang="el-GR"/>
          </a:p>
        </p:txBody>
      </p:sp>
      <p:pic>
        <p:nvPicPr>
          <p:cNvPr id="217098" name="Picture 10" descr="Συλλογή 'Στυλ φόντου' στην καρτέλα 'Σχεδίαση'"/>
          <p:cNvPicPr>
            <a:picLocks noGrp="1" noChangeAspect="1" noChangeArrowheads="1"/>
          </p:cNvPicPr>
          <p:nvPr>
            <p:ph sz="half" idx="1"/>
          </p:nvPr>
        </p:nvPicPr>
        <p:blipFill>
          <a:blip r:embed="rId8" cstate="print"/>
          <a:srcRect/>
          <a:stretch>
            <a:fillRect/>
          </a:stretch>
        </p:blipFill>
        <p:spPr>
          <a:xfrm>
            <a:off x="350838" y="949325"/>
            <a:ext cx="5651500" cy="2849563"/>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7091"/>
                                        </p:tgtEl>
                                        <p:attrNameLst>
                                          <p:attrName>style.visibility</p:attrName>
                                        </p:attrNameLst>
                                      </p:cBhvr>
                                      <p:to>
                                        <p:strVal val="visible"/>
                                      </p:to>
                                    </p:set>
                                    <p:animEffect transition="in" filter="slide(fromTop)">
                                      <p:cBhvr>
                                        <p:cTn id="7" dur="500"/>
                                        <p:tgtEl>
                                          <p:spTgt spid="2170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7092"/>
                                        </p:tgtEl>
                                        <p:attrNameLst>
                                          <p:attrName>style.visibility</p:attrName>
                                        </p:attrNameLst>
                                      </p:cBhvr>
                                      <p:to>
                                        <p:strVal val="visible"/>
                                      </p:to>
                                    </p:set>
                                    <p:animEffect transition="in" filter="dissolve">
                                      <p:cBhvr>
                                        <p:cTn id="12" dur="500"/>
                                        <p:tgtEl>
                                          <p:spTgt spid="21709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17093"/>
                                        </p:tgtEl>
                                        <p:attrNameLst>
                                          <p:attrName>style.visibility</p:attrName>
                                        </p:attrNameLst>
                                      </p:cBhvr>
                                      <p:to>
                                        <p:strVal val="visible"/>
                                      </p:to>
                                    </p:set>
                                    <p:animEffect transition="in" filter="dissolve">
                                      <p:cBhvr>
                                        <p:cTn id="16" dur="500"/>
                                        <p:tgtEl>
                                          <p:spTgt spid="21709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17096">
                                            <p:txEl>
                                              <p:pRg st="0" end="0"/>
                                            </p:txEl>
                                          </p:spTgt>
                                        </p:tgtEl>
                                        <p:attrNameLst>
                                          <p:attrName>style.visibility</p:attrName>
                                        </p:attrNameLst>
                                      </p:cBhvr>
                                      <p:to>
                                        <p:strVal val="visible"/>
                                      </p:to>
                                    </p:set>
                                    <p:animEffect transition="in" filter="checkerboard(across)">
                                      <p:cBhvr>
                                        <p:cTn id="21" dur="500"/>
                                        <p:tgtEl>
                                          <p:spTgt spid="21709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17096">
                                            <p:txEl>
                                              <p:pRg st="1" end="1"/>
                                            </p:txEl>
                                          </p:spTgt>
                                        </p:tgtEl>
                                        <p:attrNameLst>
                                          <p:attrName>style.visibility</p:attrName>
                                        </p:attrNameLst>
                                      </p:cBhvr>
                                      <p:to>
                                        <p:strVal val="visible"/>
                                      </p:to>
                                    </p:set>
                                    <p:animEffect transition="in" filter="checkerboard(across)">
                                      <p:cBhvr>
                                        <p:cTn id="26" dur="500"/>
                                        <p:tgtEl>
                                          <p:spTgt spid="2170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autoUpdateAnimBg="0"/>
      <p:bldP spid="217096"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 Θέση υποσέλιδου"/>
          <p:cNvSpPr>
            <a:spLocks noGrp="1"/>
          </p:cNvSpPr>
          <p:nvPr>
            <p:ph type="ftr" sz="quarter" idx="11"/>
          </p:nvPr>
        </p:nvSpPr>
        <p:spPr/>
        <p:txBody>
          <a:bodyPr/>
          <a:lstStyle/>
          <a:p>
            <a:r>
              <a:rPr lang="el-GR"/>
              <a:t>Get up to speed</a:t>
            </a:r>
          </a:p>
        </p:txBody>
      </p:sp>
      <p:sp>
        <p:nvSpPr>
          <p:cNvPr id="219138" name="Rectangle 2"/>
          <p:cNvSpPr>
            <a:spLocks noGrp="1" noChangeArrowheads="1"/>
          </p:cNvSpPr>
          <p:nvPr>
            <p:ph type="title"/>
          </p:nvPr>
        </p:nvSpPr>
        <p:spPr>
          <a:xfrm>
            <a:off x="239713" y="63500"/>
            <a:ext cx="8904287" cy="614363"/>
          </a:xfrm>
        </p:spPr>
        <p:txBody>
          <a:bodyPr/>
          <a:lstStyle/>
          <a:p>
            <a:r>
              <a:rPr lang="el-GR"/>
              <a:t>Εξατομίκευση του θέματος</a:t>
            </a:r>
          </a:p>
        </p:txBody>
      </p:sp>
      <p:sp>
        <p:nvSpPr>
          <p:cNvPr id="21913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Τρόπος προσαρμογής του θέματος. </a:t>
            </a:r>
          </a:p>
        </p:txBody>
      </p:sp>
      <p:sp>
        <p:nvSpPr>
          <p:cNvPr id="219142"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19143" name="Rectangle 7"/>
          <p:cNvSpPr>
            <a:spLocks noChangeArrowheads="1"/>
          </p:cNvSpPr>
          <p:nvPr/>
        </p:nvSpPr>
        <p:spPr bwMode="auto">
          <a:xfrm>
            <a:off x="676275" y="4083050"/>
            <a:ext cx="5940425" cy="641350"/>
          </a:xfrm>
          <a:prstGeom prst="rect">
            <a:avLst/>
          </a:prstGeom>
          <a:noFill/>
          <a:ln w="9525">
            <a:noFill/>
            <a:miter lim="800000"/>
            <a:headEnd/>
            <a:tailEnd/>
          </a:ln>
          <a:effectLst/>
        </p:spPr>
        <p:txBody>
          <a:bodyPr>
            <a:spAutoFit/>
          </a:bodyPr>
          <a:lstStyle/>
          <a:p>
            <a:pPr>
              <a:spcBef>
                <a:spcPct val="20000"/>
              </a:spcBef>
              <a:spcAft>
                <a:spcPct val="45000"/>
              </a:spcAft>
            </a:pPr>
            <a:r>
              <a:rPr lang="el-GR">
                <a:solidFill>
                  <a:srgbClr val="FFCC00"/>
                </a:solidFill>
              </a:rPr>
              <a:t>Τοποθετήστε το δείκτη του ποντικιού σε μια μικρογραφία για προεπισκόπηση κάποιου άλλου φόντου. </a:t>
            </a:r>
          </a:p>
        </p:txBody>
      </p:sp>
      <p:pic>
        <p:nvPicPr>
          <p:cNvPr id="219144" name="Picture 8" descr="Συλλογή 'Στυλ φόντου' στην καρτέλα 'Σχεδίαση'"/>
          <p:cNvPicPr>
            <a:picLocks noGrp="1" noChangeAspect="1" noChangeArrowheads="1"/>
          </p:cNvPicPr>
          <p:nvPr>
            <p:ph sz="half" idx="1"/>
          </p:nvPr>
        </p:nvPicPr>
        <p:blipFill>
          <a:blip r:embed="rId4" cstate="print"/>
          <a:srcRect/>
          <a:stretch>
            <a:fillRect/>
          </a:stretch>
        </p:blipFill>
        <p:spPr>
          <a:xfrm>
            <a:off x="350838" y="949325"/>
            <a:ext cx="5651500" cy="2849563"/>
          </a:xfrm>
          <a:noFill/>
          <a:ln/>
        </p:spPr>
      </p:pic>
      <p:graphicFrame>
        <p:nvGraphicFramePr>
          <p:cNvPr id="219145" name="Object 9"/>
          <p:cNvGraphicFramePr>
            <a:graphicFrameLocks noChangeAspect="1"/>
          </p:cNvGraphicFramePr>
          <p:nvPr/>
        </p:nvGraphicFramePr>
        <p:xfrm>
          <a:off x="304800" y="4840288"/>
          <a:ext cx="269875" cy="303212"/>
        </p:xfrm>
        <a:graphic>
          <a:graphicData uri="http://schemas.openxmlformats.org/presentationml/2006/ole">
            <mc:AlternateContent xmlns:mc="http://schemas.openxmlformats.org/markup-compatibility/2006">
              <mc:Choice xmlns:v="urn:schemas-microsoft-com:vml" Requires="v">
                <p:oleObj spid="_x0000_s219149" name="Visio" r:id="rId5" imgW="270231" imgH="303063" progId="Visio.Drawing.11">
                  <p:embed/>
                </p:oleObj>
              </mc:Choice>
              <mc:Fallback>
                <p:oleObj name="Visio" r:id="rId5" imgW="270231" imgH="303063" progId="Visio.Drawing.11">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84028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46" name="Object 10"/>
          <p:cNvGraphicFramePr>
            <a:graphicFrameLocks noChangeAspect="1"/>
          </p:cNvGraphicFramePr>
          <p:nvPr/>
        </p:nvGraphicFramePr>
        <p:xfrm>
          <a:off x="304800" y="4125913"/>
          <a:ext cx="269875" cy="303212"/>
        </p:xfrm>
        <a:graphic>
          <a:graphicData uri="http://schemas.openxmlformats.org/presentationml/2006/ole">
            <mc:AlternateContent xmlns:mc="http://schemas.openxmlformats.org/markup-compatibility/2006">
              <mc:Choice xmlns:v="urn:schemas-microsoft-com:vml" Requires="v">
                <p:oleObj spid="_x0000_s219150" name="Visio" r:id="rId7" imgW="270231" imgH="303063" progId="Visio.Drawing.11">
                  <p:embed/>
                </p:oleObj>
              </mc:Choice>
              <mc:Fallback>
                <p:oleObj name="Visio" r:id="rId7" imgW="270231" imgH="303063" progId="Visio.Drawing.11">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12591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9147" name="Rectangle 11"/>
          <p:cNvSpPr>
            <a:spLocks noChangeArrowheads="1"/>
          </p:cNvSpPr>
          <p:nvPr/>
        </p:nvSpPr>
        <p:spPr bwMode="auto">
          <a:xfrm>
            <a:off x="657225" y="4806950"/>
            <a:ext cx="5940425" cy="641350"/>
          </a:xfrm>
          <a:prstGeom prst="rect">
            <a:avLst/>
          </a:prstGeom>
          <a:noFill/>
          <a:ln w="9525">
            <a:noFill/>
            <a:miter lim="800000"/>
            <a:headEnd/>
            <a:tailEnd/>
          </a:ln>
          <a:effectLst/>
        </p:spPr>
        <p:txBody>
          <a:bodyPr>
            <a:spAutoFit/>
          </a:bodyPr>
          <a:lstStyle/>
          <a:p>
            <a:pPr>
              <a:spcBef>
                <a:spcPct val="20000"/>
              </a:spcBef>
              <a:spcAft>
                <a:spcPct val="45000"/>
              </a:spcAft>
            </a:pPr>
            <a:r>
              <a:rPr lang="el-GR">
                <a:solidFill>
                  <a:srgbClr val="FFCC00"/>
                </a:solidFill>
              </a:rPr>
              <a:t>Για να εφαρμόσετε το φόντο, όπως μια φωτογραφία, κάντε κλικ στην επιλογή </a:t>
            </a:r>
            <a:r>
              <a:rPr lang="el-GR" b="1">
                <a:solidFill>
                  <a:srgbClr val="FFCC00"/>
                </a:solidFill>
              </a:rPr>
              <a:t>Μορφοποίηση φόντου</a:t>
            </a:r>
            <a:r>
              <a:rPr lang="el-GR">
                <a:solidFill>
                  <a:srgbClr val="FFCC00"/>
                </a:solidFill>
              </a:rPr>
              <a:t>.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9146"/>
                                        </p:tgtEl>
                                        <p:attrNameLst>
                                          <p:attrName>style.visibility</p:attrName>
                                        </p:attrNameLst>
                                      </p:cBhvr>
                                      <p:to>
                                        <p:strVal val="visible"/>
                                      </p:to>
                                    </p:set>
                                    <p:animEffect transition="in" filter="dissolve">
                                      <p:cBhvr>
                                        <p:cTn id="7" dur="500"/>
                                        <p:tgtEl>
                                          <p:spTgt spid="21914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19145"/>
                                        </p:tgtEl>
                                        <p:attrNameLst>
                                          <p:attrName>style.visibility</p:attrName>
                                        </p:attrNameLst>
                                      </p:cBhvr>
                                      <p:to>
                                        <p:strVal val="visible"/>
                                      </p:to>
                                    </p:set>
                                    <p:animEffect transition="in" filter="dissolve">
                                      <p:cBhvr>
                                        <p:cTn id="11" dur="500"/>
                                        <p:tgtEl>
                                          <p:spTgt spid="21914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19143">
                                            <p:txEl>
                                              <p:pRg st="0" end="0"/>
                                            </p:txEl>
                                          </p:spTgt>
                                        </p:tgtEl>
                                        <p:attrNameLst>
                                          <p:attrName>style.visibility</p:attrName>
                                        </p:attrNameLst>
                                      </p:cBhvr>
                                      <p:to>
                                        <p:strVal val="visible"/>
                                      </p:to>
                                    </p:set>
                                    <p:animEffect transition="in" filter="checkerboard(across)">
                                      <p:cBhvr>
                                        <p:cTn id="15" dur="500"/>
                                        <p:tgtEl>
                                          <p:spTgt spid="21914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19147">
                                            <p:txEl>
                                              <p:pRg st="0" end="0"/>
                                            </p:txEl>
                                          </p:spTgt>
                                        </p:tgtEl>
                                        <p:attrNameLst>
                                          <p:attrName>style.visibility</p:attrName>
                                        </p:attrNameLst>
                                      </p:cBhvr>
                                      <p:to>
                                        <p:strVal val="visible"/>
                                      </p:to>
                                    </p:set>
                                    <p:animEffect transition="in" filter="checkerboard(across)">
                                      <p:cBhvr>
                                        <p:cTn id="20" dur="500"/>
                                        <p:tgtEl>
                                          <p:spTgt spid="219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3" grpId="0" build="p" autoUpdateAnimBg="0" advAuto="0"/>
      <p:bldP spid="21914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5 - Θέση υποσέλιδου"/>
          <p:cNvSpPr>
            <a:spLocks noGrp="1"/>
          </p:cNvSpPr>
          <p:nvPr>
            <p:ph type="ftr" sz="quarter" idx="11"/>
          </p:nvPr>
        </p:nvSpPr>
        <p:spPr/>
        <p:txBody>
          <a:bodyPr/>
          <a:lstStyle/>
          <a:p>
            <a:r>
              <a:rPr lang="el-GR"/>
              <a:t>Get up to speed</a:t>
            </a:r>
          </a:p>
        </p:txBody>
      </p:sp>
      <p:sp>
        <p:nvSpPr>
          <p:cNvPr id="221186" name="Rectangle 2"/>
          <p:cNvSpPr>
            <a:spLocks noGrp="1" noChangeArrowheads="1"/>
          </p:cNvSpPr>
          <p:nvPr>
            <p:ph type="title"/>
          </p:nvPr>
        </p:nvSpPr>
        <p:spPr>
          <a:xfrm>
            <a:off x="239713" y="63500"/>
            <a:ext cx="8904287" cy="614363"/>
          </a:xfrm>
        </p:spPr>
        <p:txBody>
          <a:bodyPr/>
          <a:lstStyle/>
          <a:p>
            <a:r>
              <a:rPr lang="el-GR"/>
              <a:t>Προσθήκη διαφανειών, επιλογή διατάξεων</a:t>
            </a:r>
          </a:p>
        </p:txBody>
      </p:sp>
      <p:sp>
        <p:nvSpPr>
          <p:cNvPr id="22118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Όταν προσθέτετε μια διαφάνεια, μπορείτε να προσθέσετε διαφάνεια με αυτόματη εφαρμογή διάταξης.</a:t>
            </a:r>
          </a:p>
          <a:p>
            <a:pPr>
              <a:spcBef>
                <a:spcPct val="20000"/>
              </a:spcBef>
              <a:spcAft>
                <a:spcPct val="75000"/>
              </a:spcAft>
            </a:pPr>
            <a:r>
              <a:rPr lang="el-GR" sz="2000"/>
              <a:t>Μπορείτε επίσης να επιλέξετε μια διάταξη προτού εισάγετε μια διαφάνεια. </a:t>
            </a:r>
          </a:p>
        </p:txBody>
      </p:sp>
      <p:graphicFrame>
        <p:nvGraphicFramePr>
          <p:cNvPr id="221188" name="Object 4"/>
          <p:cNvGraphicFramePr>
            <a:graphicFrameLocks noChangeAspect="1"/>
          </p:cNvGraphicFramePr>
          <p:nvPr>
            <p:extLst>
              <p:ext uri="{D42A27DB-BD31-4B8C-83A1-F6EECF244321}">
                <p14:modId xmlns:p14="http://schemas.microsoft.com/office/powerpoint/2010/main" val="2611294939"/>
              </p:ext>
            </p:extLst>
          </p:nvPr>
        </p:nvGraphicFramePr>
        <p:xfrm>
          <a:off x="339725" y="4653472"/>
          <a:ext cx="269875" cy="303212"/>
        </p:xfrm>
        <a:graphic>
          <a:graphicData uri="http://schemas.openxmlformats.org/presentationml/2006/ole">
            <mc:AlternateContent xmlns:mc="http://schemas.openxmlformats.org/markup-compatibility/2006">
              <mc:Choice xmlns:v="urn:schemas-microsoft-com:vml" Requires="v">
                <p:oleObj spid="_x0000_s221192" name="Visio" r:id="rId4" imgW="270231" imgH="303063" progId="Visio.Drawing.11">
                  <p:embed/>
                </p:oleObj>
              </mc:Choice>
              <mc:Fallback>
                <p:oleObj name="Visio" r:id="rId4" imgW="270231" imgH="303063"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653472"/>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89" name="Object 5"/>
          <p:cNvGraphicFramePr>
            <a:graphicFrameLocks noChangeAspect="1"/>
          </p:cNvGraphicFramePr>
          <p:nvPr>
            <p:extLst>
              <p:ext uri="{D42A27DB-BD31-4B8C-83A1-F6EECF244321}">
                <p14:modId xmlns:p14="http://schemas.microsoft.com/office/powerpoint/2010/main" val="1807182330"/>
              </p:ext>
            </p:extLst>
          </p:nvPr>
        </p:nvGraphicFramePr>
        <p:xfrm>
          <a:off x="339725" y="5367847"/>
          <a:ext cx="269875" cy="303212"/>
        </p:xfrm>
        <a:graphic>
          <a:graphicData uri="http://schemas.openxmlformats.org/presentationml/2006/ole">
            <mc:AlternateContent xmlns:mc="http://schemas.openxmlformats.org/markup-compatibility/2006">
              <mc:Choice xmlns:v="urn:schemas-microsoft-com:vml" Requires="v">
                <p:oleObj spid="_x0000_s221193" name="Visio" r:id="rId6" imgW="270231" imgH="303063" progId="Visio.Drawing.11">
                  <p:embed/>
                </p:oleObj>
              </mc:Choice>
              <mc:Fallback>
                <p:oleObj name="Visio" r:id="rId6" imgW="270231" imgH="303063" progId="Visio.Drawing.11">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5367847"/>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119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21193" name="Rectangle 9"/>
          <p:cNvSpPr>
            <a:spLocks noChangeArrowheads="1"/>
          </p:cNvSpPr>
          <p:nvPr/>
        </p:nvSpPr>
        <p:spPr bwMode="auto">
          <a:xfrm>
            <a:off x="676275" y="4620134"/>
            <a:ext cx="6801157" cy="1657377"/>
          </a:xfrm>
          <a:prstGeom prst="rect">
            <a:avLst/>
          </a:prstGeom>
          <a:noFill/>
          <a:ln w="9525">
            <a:noFill/>
            <a:miter lim="800000"/>
            <a:headEnd/>
            <a:tailEnd/>
          </a:ln>
          <a:effectLst/>
        </p:spPr>
        <p:txBody>
          <a:bodyPr wrap="square">
            <a:spAutoFit/>
          </a:bodyPr>
          <a:lstStyle/>
          <a:p>
            <a:pPr>
              <a:spcBef>
                <a:spcPct val="20000"/>
              </a:spcBef>
              <a:spcAft>
                <a:spcPct val="45000"/>
              </a:spcAft>
            </a:pPr>
            <a:r>
              <a:rPr lang="el-GR" dirty="0">
                <a:solidFill>
                  <a:srgbClr val="FFCC00"/>
                </a:solidFill>
              </a:rPr>
              <a:t>Στη σελίδα </a:t>
            </a:r>
            <a:r>
              <a:rPr lang="el-GR" b="1" dirty="0">
                <a:solidFill>
                  <a:srgbClr val="FFCC00"/>
                </a:solidFill>
              </a:rPr>
              <a:t>Κεντρική σελίδα</a:t>
            </a:r>
            <a:r>
              <a:rPr lang="el-GR" dirty="0">
                <a:solidFill>
                  <a:srgbClr val="FFCC00"/>
                </a:solidFill>
              </a:rPr>
              <a:t> , κάντε κλικ στο </a:t>
            </a:r>
            <a:r>
              <a:rPr lang="el-GR" b="1" dirty="0">
                <a:solidFill>
                  <a:srgbClr val="FFCC00"/>
                </a:solidFill>
              </a:rPr>
              <a:t>Νέα διαφάνεια</a:t>
            </a:r>
            <a:r>
              <a:rPr lang="el-GR" dirty="0">
                <a:solidFill>
                  <a:srgbClr val="FFCC00"/>
                </a:solidFill>
              </a:rPr>
              <a:t> (κάτω από το εικονίδιο της διαφάνειας). Με αυτόν τον τρόπο θα εμφανιστούν οι επιλογές διάταξης.</a:t>
            </a:r>
          </a:p>
          <a:p>
            <a:pPr>
              <a:spcBef>
                <a:spcPct val="20000"/>
              </a:spcBef>
              <a:spcAft>
                <a:spcPct val="45000"/>
              </a:spcAft>
            </a:pPr>
            <a:r>
              <a:rPr lang="el-GR" dirty="0">
                <a:solidFill>
                  <a:srgbClr val="FFCC00"/>
                </a:solidFill>
              </a:rPr>
              <a:t>Κάντε κλικ σε μια διάταξη για να εισάγετε μια διαφάνεια με αυτήν τη διάταξη. </a:t>
            </a:r>
            <a:endParaRPr lang="el-GR" dirty="0"/>
          </a:p>
        </p:txBody>
      </p:sp>
      <p:sp>
        <p:nvSpPr>
          <p:cNvPr id="221194"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Για να επιλέξετε διάταξη πριν την εισαγωγή της διαφάνειας:</a:t>
            </a:r>
          </a:p>
        </p:txBody>
      </p:sp>
      <p:pic>
        <p:nvPicPr>
          <p:cNvPr id="221195" name="Picture 11" descr="Διαθέσιμοι τύποι διάταξης για την εισαγωγή διαφάνειας"/>
          <p:cNvPicPr>
            <a:picLocks noGrp="1" noChangeAspect="1" noChangeArrowheads="1"/>
          </p:cNvPicPr>
          <p:nvPr>
            <p:ph sz="half" idx="1"/>
          </p:nvPr>
        </p:nvPicPr>
        <p:blipFill>
          <a:blip r:embed="rId8" cstate="print"/>
          <a:srcRect/>
          <a:stretch>
            <a:fillRect/>
          </a:stretch>
        </p:blipFill>
        <p:spPr>
          <a:xfrm>
            <a:off x="371475" y="946150"/>
            <a:ext cx="5610225" cy="2857500"/>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21195"/>
                                        </p:tgtEl>
                                        <p:attrNameLst>
                                          <p:attrName>style.visibility</p:attrName>
                                        </p:attrNameLst>
                                      </p:cBhvr>
                                      <p:to>
                                        <p:strVal val="visible"/>
                                      </p:to>
                                    </p:set>
                                    <p:animEffect transition="in" filter="slide(fromTop)">
                                      <p:cBhvr>
                                        <p:cTn id="7" dur="500"/>
                                        <p:tgtEl>
                                          <p:spTgt spid="22119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1187">
                                            <p:txEl>
                                              <p:pRg st="0" end="0"/>
                                            </p:txEl>
                                          </p:spTgt>
                                        </p:tgtEl>
                                        <p:attrNameLst>
                                          <p:attrName>style.visibility</p:attrName>
                                        </p:attrNameLst>
                                      </p:cBhvr>
                                      <p:to>
                                        <p:strVal val="visible"/>
                                      </p:to>
                                    </p:set>
                                    <p:animEffect transition="in" filter="slide(fromTop)">
                                      <p:cBhvr>
                                        <p:cTn id="12" dur="500"/>
                                        <p:tgtEl>
                                          <p:spTgt spid="2211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21187">
                                            <p:txEl>
                                              <p:pRg st="1" end="1"/>
                                            </p:txEl>
                                          </p:spTgt>
                                        </p:tgtEl>
                                        <p:attrNameLst>
                                          <p:attrName>style.visibility</p:attrName>
                                        </p:attrNameLst>
                                      </p:cBhvr>
                                      <p:to>
                                        <p:strVal val="visible"/>
                                      </p:to>
                                    </p:set>
                                    <p:animEffect transition="in" filter="slide(fromTop)">
                                      <p:cBhvr>
                                        <p:cTn id="17" dur="500"/>
                                        <p:tgtEl>
                                          <p:spTgt spid="2211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1194">
                                            <p:txEl>
                                              <p:pRg st="0" end="0"/>
                                            </p:txEl>
                                          </p:spTgt>
                                        </p:tgtEl>
                                        <p:attrNameLst>
                                          <p:attrName>style.visibility</p:attrName>
                                        </p:attrNameLst>
                                      </p:cBhvr>
                                      <p:to>
                                        <p:strVal val="visible"/>
                                      </p:to>
                                    </p:set>
                                    <p:animEffect transition="in" filter="slide(fromLeft)">
                                      <p:cBhvr>
                                        <p:cTn id="22" dur="500"/>
                                        <p:tgtEl>
                                          <p:spTgt spid="22119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1188"/>
                                        </p:tgtEl>
                                        <p:attrNameLst>
                                          <p:attrName>style.visibility</p:attrName>
                                        </p:attrNameLst>
                                      </p:cBhvr>
                                      <p:to>
                                        <p:strVal val="visible"/>
                                      </p:to>
                                    </p:set>
                                    <p:animEffect transition="in" filter="dissolve">
                                      <p:cBhvr>
                                        <p:cTn id="27" dur="500"/>
                                        <p:tgtEl>
                                          <p:spTgt spid="221188"/>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221189"/>
                                        </p:tgtEl>
                                        <p:attrNameLst>
                                          <p:attrName>style.visibility</p:attrName>
                                        </p:attrNameLst>
                                      </p:cBhvr>
                                      <p:to>
                                        <p:strVal val="visible"/>
                                      </p:to>
                                    </p:set>
                                    <p:animEffect transition="in" filter="dissolve">
                                      <p:cBhvr>
                                        <p:cTn id="31" dur="500"/>
                                        <p:tgtEl>
                                          <p:spTgt spid="221189"/>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21193">
                                            <p:txEl>
                                              <p:pRg st="0" end="0"/>
                                            </p:txEl>
                                          </p:spTgt>
                                        </p:tgtEl>
                                        <p:attrNameLst>
                                          <p:attrName>style.visibility</p:attrName>
                                        </p:attrNameLst>
                                      </p:cBhvr>
                                      <p:to>
                                        <p:strVal val="visible"/>
                                      </p:to>
                                    </p:set>
                                    <p:animEffect transition="in" filter="checkerboard(across)">
                                      <p:cBhvr>
                                        <p:cTn id="36" dur="500"/>
                                        <p:tgtEl>
                                          <p:spTgt spid="22119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21193">
                                            <p:txEl>
                                              <p:pRg st="1" end="1"/>
                                            </p:txEl>
                                          </p:spTgt>
                                        </p:tgtEl>
                                        <p:attrNameLst>
                                          <p:attrName>style.visibility</p:attrName>
                                        </p:attrNameLst>
                                      </p:cBhvr>
                                      <p:to>
                                        <p:strVal val="visible"/>
                                      </p:to>
                                    </p:set>
                                    <p:animEffect transition="in" filter="checkerboard(across)">
                                      <p:cBhvr>
                                        <p:cTn id="41" dur="500"/>
                                        <p:tgtEl>
                                          <p:spTgt spid="221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autoUpdateAnimBg="0"/>
      <p:bldP spid="221193" grpId="0" build="p" autoUpdateAnimBg="0"/>
      <p:bldP spid="22119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p:txBody>
          <a:bodyPr/>
          <a:lstStyle/>
          <a:p>
            <a:r>
              <a:rPr lang="el-GR"/>
              <a:t>Get up to speed</a:t>
            </a:r>
          </a:p>
        </p:txBody>
      </p:sp>
      <p:sp>
        <p:nvSpPr>
          <p:cNvPr id="16386" name="Rectangle 2"/>
          <p:cNvSpPr>
            <a:spLocks noGrp="1" noChangeArrowheads="1"/>
          </p:cNvSpPr>
          <p:nvPr>
            <p:ph type="title"/>
          </p:nvPr>
        </p:nvSpPr>
        <p:spPr/>
        <p:txBody>
          <a:bodyPr/>
          <a:lstStyle/>
          <a:p>
            <a:r>
              <a:rPr lang="el-GR"/>
              <a:t>Στόχοι κύκλου μαθημάτων			</a:t>
            </a:r>
          </a:p>
        </p:txBody>
      </p:sp>
      <p:sp>
        <p:nvSpPr>
          <p:cNvPr id="16387" name="Rectangle 3"/>
          <p:cNvSpPr>
            <a:spLocks noGrp="1" noChangeArrowheads="1"/>
          </p:cNvSpPr>
          <p:nvPr>
            <p:ph type="body" idx="1"/>
          </p:nvPr>
        </p:nvSpPr>
        <p:spPr>
          <a:xfrm>
            <a:off x="228600" y="865188"/>
            <a:ext cx="8431213" cy="4659312"/>
          </a:xfrm>
        </p:spPr>
        <p:txBody>
          <a:bodyPr/>
          <a:lstStyle/>
          <a:p>
            <a:pPr marL="233363" indent="-233363">
              <a:spcAft>
                <a:spcPct val="75000"/>
              </a:spcAft>
              <a:buClr>
                <a:srgbClr val="FF9900"/>
              </a:buClr>
              <a:buFontTx/>
              <a:buChar char="•"/>
            </a:pPr>
            <a:r>
              <a:rPr lang="el-GR" sz="2400"/>
              <a:t>Κατανοήστε τη λειτουργία του νέου περιβάλλοντος εργασίας και χρησιμοποιήστε το με αυτοπεποίθηση. </a:t>
            </a:r>
          </a:p>
          <a:p>
            <a:pPr marL="233363" indent="-233363">
              <a:spcAft>
                <a:spcPct val="75000"/>
              </a:spcAft>
              <a:buClr>
                <a:srgbClr val="FF9900"/>
              </a:buClr>
              <a:buFontTx/>
              <a:buChar char="•"/>
            </a:pPr>
            <a:r>
              <a:rPr lang="el-GR" sz="2400"/>
              <a:t>Μάθετε πώς μπορείτε να εκτελέσετε όλες τις συνηθισμένες ενέργειες για τη δημιουργία και την προετοιμασία μιας παρουσίασης.</a:t>
            </a:r>
          </a:p>
          <a:p>
            <a:pPr marL="233363" indent="-233363">
              <a:spcAft>
                <a:spcPct val="75000"/>
              </a:spcAft>
              <a:buClr>
                <a:srgbClr val="FF9900"/>
              </a:buClr>
              <a:buFontTx/>
              <a:buChar char="•"/>
            </a:pPr>
            <a:r>
              <a:rPr lang="el-GR" sz="2400"/>
              <a:t>Μάθετε πώς μπορείτε να χρησιμοποιήσετε τη νέα μορφή αρχείων του PowerPoint με τον τρόπο που σας εξυπηρετεί καλύτερα. </a:t>
            </a:r>
          </a:p>
          <a:p>
            <a:pPr lvl="1">
              <a:spcAft>
                <a:spcPct val="75000"/>
              </a:spcAft>
            </a:pPr>
            <a:endParaRPr lang="el-GR" sz="2400"/>
          </a:p>
          <a:p>
            <a:pPr marL="233363" indent="-233363">
              <a:spcAft>
                <a:spcPct val="75000"/>
              </a:spcAft>
              <a:buClr>
                <a:srgbClr val="FF9900"/>
              </a:buClr>
              <a:buFontTx/>
              <a:buChar char="•"/>
            </a:pPr>
            <a:endParaRPr lang="el-GR" sz="24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Top)">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 Θέση υποσέλιδου"/>
          <p:cNvSpPr>
            <a:spLocks noGrp="1"/>
          </p:cNvSpPr>
          <p:nvPr>
            <p:ph type="ftr" sz="quarter" idx="11"/>
          </p:nvPr>
        </p:nvSpPr>
        <p:spPr/>
        <p:txBody>
          <a:bodyPr/>
          <a:lstStyle/>
          <a:p>
            <a:r>
              <a:rPr lang="el-GR"/>
              <a:t>Get up to speed</a:t>
            </a:r>
          </a:p>
        </p:txBody>
      </p:sp>
      <p:sp>
        <p:nvSpPr>
          <p:cNvPr id="223234" name="Rectangle 2"/>
          <p:cNvSpPr>
            <a:spLocks noGrp="1" noChangeArrowheads="1"/>
          </p:cNvSpPr>
          <p:nvPr>
            <p:ph type="title"/>
          </p:nvPr>
        </p:nvSpPr>
        <p:spPr>
          <a:xfrm>
            <a:off x="239713" y="63500"/>
            <a:ext cx="8904287" cy="614363"/>
          </a:xfrm>
        </p:spPr>
        <p:txBody>
          <a:bodyPr/>
          <a:lstStyle/>
          <a:p>
            <a:r>
              <a:rPr lang="el-GR"/>
              <a:t>Προσθήκη διαφανειών, επιλογή διατάξεων</a:t>
            </a:r>
          </a:p>
        </p:txBody>
      </p:sp>
      <p:sp>
        <p:nvSpPr>
          <p:cNvPr id="223235" name="Rectangle 3"/>
          <p:cNvSpPr>
            <a:spLocks noChangeArrowheads="1"/>
          </p:cNvSpPr>
          <p:nvPr/>
        </p:nvSpPr>
        <p:spPr bwMode="auto">
          <a:xfrm>
            <a:off x="6119813" y="854075"/>
            <a:ext cx="2744787" cy="1023938"/>
          </a:xfrm>
          <a:prstGeom prst="rect">
            <a:avLst/>
          </a:prstGeom>
          <a:noFill/>
          <a:ln w="9525">
            <a:noFill/>
            <a:miter lim="800000"/>
            <a:headEnd/>
            <a:tailEnd/>
          </a:ln>
          <a:effectLst/>
        </p:spPr>
        <p:txBody>
          <a:bodyPr/>
          <a:lstStyle/>
          <a:p>
            <a:pPr>
              <a:spcBef>
                <a:spcPct val="20000"/>
              </a:spcBef>
              <a:spcAft>
                <a:spcPct val="75000"/>
              </a:spcAft>
            </a:pPr>
            <a:r>
              <a:rPr lang="el-GR" sz="2000"/>
              <a:t>Οι διατάξεις του PowerPoint 2007 είναι ισχυρότερες από πριν. </a:t>
            </a:r>
          </a:p>
        </p:txBody>
      </p:sp>
      <p:sp>
        <p:nvSpPr>
          <p:cNvPr id="22323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23240" name="Rectangle 8"/>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Ένα παράδειγμα είναι η διάταξη </a:t>
            </a:r>
            <a:r>
              <a:rPr lang="el-GR" b="1">
                <a:solidFill>
                  <a:srgbClr val="FFCC00"/>
                </a:solidFill>
              </a:rPr>
              <a:t>Τίτλος και περιεχόμενο</a:t>
            </a:r>
            <a:r>
              <a:rPr lang="el-GR">
                <a:solidFill>
                  <a:srgbClr val="FFCC00"/>
                </a:solidFill>
              </a:rPr>
              <a:t> . Στο μέσο ενός από τα σύμβολα κράτησης θέσης, περιλαμβάνεται αυτό το σύνολο εικονιδίων:</a:t>
            </a:r>
          </a:p>
        </p:txBody>
      </p:sp>
      <p:pic>
        <p:nvPicPr>
          <p:cNvPr id="223241" name="Picture 9" descr="Διαθέσιμοι τύποι διάταξης για την εισαγωγή διαφάνειας"/>
          <p:cNvPicPr>
            <a:picLocks noGrp="1" noChangeAspect="1" noChangeArrowheads="1"/>
          </p:cNvPicPr>
          <p:nvPr>
            <p:ph sz="half" idx="1"/>
          </p:nvPr>
        </p:nvPicPr>
        <p:blipFill>
          <a:blip r:embed="rId3" cstate="print"/>
          <a:srcRect/>
          <a:stretch>
            <a:fillRect/>
          </a:stretch>
        </p:blipFill>
        <p:spPr>
          <a:xfrm>
            <a:off x="371475" y="946150"/>
            <a:ext cx="5610225" cy="2857500"/>
          </a:xfrm>
          <a:noFill/>
          <a:ln/>
        </p:spPr>
      </p:pic>
      <p:pic>
        <p:nvPicPr>
          <p:cNvPr id="223242" name="Picture 10" descr="Εικονίδια στη διάταξη 'Τίτλος και περιεχόμενο'"/>
          <p:cNvPicPr>
            <a:picLocks noChangeAspect="1" noChangeArrowheads="1"/>
          </p:cNvPicPr>
          <p:nvPr/>
        </p:nvPicPr>
        <p:blipFill>
          <a:blip r:embed="rId4" cstate="print"/>
          <a:srcRect/>
          <a:stretch>
            <a:fillRect/>
          </a:stretch>
        </p:blipFill>
        <p:spPr bwMode="auto">
          <a:xfrm>
            <a:off x="2814484" y="5082100"/>
            <a:ext cx="1343025" cy="941387"/>
          </a:xfrm>
          <a:prstGeom prst="rect">
            <a:avLst/>
          </a:prstGeom>
          <a:noFill/>
        </p:spPr>
      </p:pic>
      <p:sp>
        <p:nvSpPr>
          <p:cNvPr id="223243" name="Rectangle 11"/>
          <p:cNvSpPr>
            <a:spLocks noChangeArrowheads="1"/>
          </p:cNvSpPr>
          <p:nvPr/>
        </p:nvSpPr>
        <p:spPr bwMode="auto">
          <a:xfrm>
            <a:off x="6119813" y="2054225"/>
            <a:ext cx="2744787" cy="1528763"/>
          </a:xfrm>
          <a:prstGeom prst="rect">
            <a:avLst/>
          </a:prstGeom>
          <a:noFill/>
          <a:ln w="9525">
            <a:noFill/>
            <a:miter lim="800000"/>
            <a:headEnd/>
            <a:tailEnd/>
          </a:ln>
          <a:effectLst/>
        </p:spPr>
        <p:txBody>
          <a:bodyPr/>
          <a:lstStyle/>
          <a:p>
            <a:pPr>
              <a:spcBef>
                <a:spcPct val="20000"/>
              </a:spcBef>
              <a:spcAft>
                <a:spcPct val="75000"/>
              </a:spcAft>
            </a:pPr>
            <a:r>
              <a:rPr lang="el-GR" sz="2000"/>
              <a:t>Κάποιες από αυτές περιλαμβάνουν χώρους κράτησης θέσης "περιεχομένου", τους οποίους μπορείτε να χρησιμοποιήσετε για κείμενο ή για γραφικά.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slide(fromTop)">
                                      <p:cBhvr>
                                        <p:cTn id="7" dur="500"/>
                                        <p:tgtEl>
                                          <p:spTgt spid="223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3243">
                                            <p:txEl>
                                              <p:pRg st="0" end="0"/>
                                            </p:txEl>
                                          </p:spTgt>
                                        </p:tgtEl>
                                        <p:attrNameLst>
                                          <p:attrName>style.visibility</p:attrName>
                                        </p:attrNameLst>
                                      </p:cBhvr>
                                      <p:to>
                                        <p:strVal val="visible"/>
                                      </p:to>
                                    </p:set>
                                    <p:animEffect transition="in" filter="slide(fromTop)">
                                      <p:cBhvr>
                                        <p:cTn id="12" dur="500"/>
                                        <p:tgtEl>
                                          <p:spTgt spid="223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3240">
                                            <p:txEl>
                                              <p:pRg st="0" end="0"/>
                                            </p:txEl>
                                          </p:spTgt>
                                        </p:tgtEl>
                                        <p:attrNameLst>
                                          <p:attrName>style.visibility</p:attrName>
                                        </p:attrNameLst>
                                      </p:cBhvr>
                                      <p:to>
                                        <p:strVal val="visible"/>
                                      </p:to>
                                    </p:set>
                                    <p:animEffect transition="in" filter="slide(fromLeft)">
                                      <p:cBhvr>
                                        <p:cTn id="17" dur="500"/>
                                        <p:tgtEl>
                                          <p:spTgt spid="223240">
                                            <p:txEl>
                                              <p:pRg st="0" end="0"/>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23242"/>
                                        </p:tgtEl>
                                        <p:attrNameLst>
                                          <p:attrName>style.visibility</p:attrName>
                                        </p:attrNameLst>
                                      </p:cBhvr>
                                      <p:to>
                                        <p:strVal val="visible"/>
                                      </p:to>
                                    </p:set>
                                    <p:animEffect transition="in" filter="dissolve">
                                      <p:cBhvr>
                                        <p:cTn id="21" dur="500"/>
                                        <p:tgtEl>
                                          <p:spTgt spid="22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advAuto="0"/>
      <p:bldP spid="223240" grpId="0" build="p" autoUpdateAnimBg="0"/>
      <p:bldP spid="22324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 Θέση υποσέλιδου"/>
          <p:cNvSpPr>
            <a:spLocks noGrp="1"/>
          </p:cNvSpPr>
          <p:nvPr>
            <p:ph type="ftr" sz="quarter" idx="11"/>
          </p:nvPr>
        </p:nvSpPr>
        <p:spPr/>
        <p:txBody>
          <a:bodyPr/>
          <a:lstStyle/>
          <a:p>
            <a:r>
              <a:rPr lang="el-GR"/>
              <a:t>Get up to speed</a:t>
            </a:r>
          </a:p>
        </p:txBody>
      </p:sp>
      <p:sp>
        <p:nvSpPr>
          <p:cNvPr id="225282" name="Rectangle 2"/>
          <p:cNvSpPr>
            <a:spLocks noGrp="1" noChangeArrowheads="1"/>
          </p:cNvSpPr>
          <p:nvPr>
            <p:ph type="title"/>
          </p:nvPr>
        </p:nvSpPr>
        <p:spPr>
          <a:xfrm>
            <a:off x="239713" y="63500"/>
            <a:ext cx="8904287" cy="614363"/>
          </a:xfrm>
        </p:spPr>
        <p:txBody>
          <a:bodyPr/>
          <a:lstStyle/>
          <a:p>
            <a:r>
              <a:rPr lang="el-GR"/>
              <a:t>Προσθήκη διαφανειών, επιλογή διατάξεων</a:t>
            </a:r>
          </a:p>
        </p:txBody>
      </p:sp>
      <p:sp>
        <p:nvSpPr>
          <p:cNvPr id="225283" name="Rectangle 3"/>
          <p:cNvSpPr>
            <a:spLocks noChangeArrowheads="1"/>
          </p:cNvSpPr>
          <p:nvPr/>
        </p:nvSpPr>
        <p:spPr bwMode="auto">
          <a:xfrm>
            <a:off x="6119813" y="854075"/>
            <a:ext cx="2744787" cy="1023938"/>
          </a:xfrm>
          <a:prstGeom prst="rect">
            <a:avLst/>
          </a:prstGeom>
          <a:noFill/>
          <a:ln w="9525">
            <a:noFill/>
            <a:miter lim="800000"/>
            <a:headEnd/>
            <a:tailEnd/>
          </a:ln>
          <a:effectLst/>
        </p:spPr>
        <p:txBody>
          <a:bodyPr/>
          <a:lstStyle/>
          <a:p>
            <a:pPr>
              <a:spcBef>
                <a:spcPct val="20000"/>
              </a:spcBef>
              <a:spcAft>
                <a:spcPct val="75000"/>
              </a:spcAft>
            </a:pPr>
            <a:r>
              <a:rPr lang="el-GR" sz="2000"/>
              <a:t>Οι διατάξεις του PowerPoint 2007 είναι ισχυρότερες από πριν. </a:t>
            </a:r>
          </a:p>
        </p:txBody>
      </p:sp>
      <p:sp>
        <p:nvSpPr>
          <p:cNvPr id="22528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25285" name="Rectangle 5"/>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Κάντε κλικ σε ένα από τα εικονίδια για να εισαγάγετε αυτόν τον τύπο περιεχομένου—πίνακα, γράφημα, γραφικό SmartArt </a:t>
            </a:r>
            <a:r>
              <a:rPr lang="el-GR" baseline="30000">
                <a:solidFill>
                  <a:srgbClr val="FFCC00"/>
                </a:solidFill>
                <a:cs typeface="Arial" charset="0"/>
              </a:rPr>
              <a:t>™</a:t>
            </a:r>
            <a:r>
              <a:rPr lang="el-GR">
                <a:solidFill>
                  <a:srgbClr val="FFCC00"/>
                </a:solidFill>
              </a:rPr>
              <a:t> , εικόνα από αρχείο, αρχείο clip art ή αρχείο βίντεο. </a:t>
            </a:r>
          </a:p>
        </p:txBody>
      </p:sp>
      <p:pic>
        <p:nvPicPr>
          <p:cNvPr id="225286" name="Picture 6" descr="Διαθέσιμοι τύποι διάταξης για την εισαγωγή διαφάνειας"/>
          <p:cNvPicPr>
            <a:picLocks noGrp="1" noChangeAspect="1" noChangeArrowheads="1"/>
          </p:cNvPicPr>
          <p:nvPr>
            <p:ph sz="half" idx="1"/>
          </p:nvPr>
        </p:nvPicPr>
        <p:blipFill>
          <a:blip r:embed="rId3" cstate="print"/>
          <a:srcRect/>
          <a:stretch>
            <a:fillRect/>
          </a:stretch>
        </p:blipFill>
        <p:spPr>
          <a:xfrm>
            <a:off x="371475" y="946150"/>
            <a:ext cx="5610225" cy="2857500"/>
          </a:xfrm>
          <a:noFill/>
          <a:ln/>
        </p:spPr>
      </p:pic>
      <p:pic>
        <p:nvPicPr>
          <p:cNvPr id="225287" name="Picture 7" descr="Εικονίδια στη διάταξη 'Τίτλος και περιεχόμενο'"/>
          <p:cNvPicPr>
            <a:picLocks noChangeAspect="1" noChangeArrowheads="1"/>
          </p:cNvPicPr>
          <p:nvPr/>
        </p:nvPicPr>
        <p:blipFill>
          <a:blip r:embed="rId4" cstate="print"/>
          <a:srcRect/>
          <a:stretch>
            <a:fillRect/>
          </a:stretch>
        </p:blipFill>
        <p:spPr bwMode="auto">
          <a:xfrm>
            <a:off x="3478162" y="5052603"/>
            <a:ext cx="1343025" cy="941387"/>
          </a:xfrm>
          <a:prstGeom prst="rect">
            <a:avLst/>
          </a:prstGeom>
          <a:noFill/>
        </p:spPr>
      </p:pic>
      <p:sp>
        <p:nvSpPr>
          <p:cNvPr id="225288" name="Rectangle 8"/>
          <p:cNvSpPr>
            <a:spLocks noChangeArrowheads="1"/>
          </p:cNvSpPr>
          <p:nvPr/>
        </p:nvSpPr>
        <p:spPr bwMode="auto">
          <a:xfrm>
            <a:off x="6119813" y="2054225"/>
            <a:ext cx="2744787" cy="1528763"/>
          </a:xfrm>
          <a:prstGeom prst="rect">
            <a:avLst/>
          </a:prstGeom>
          <a:noFill/>
          <a:ln w="9525">
            <a:noFill/>
            <a:miter lim="800000"/>
            <a:headEnd/>
            <a:tailEnd/>
          </a:ln>
          <a:effectLst/>
        </p:spPr>
        <p:txBody>
          <a:bodyPr/>
          <a:lstStyle/>
          <a:p>
            <a:pPr>
              <a:spcBef>
                <a:spcPct val="20000"/>
              </a:spcBef>
              <a:spcAft>
                <a:spcPct val="75000"/>
              </a:spcAft>
            </a:pPr>
            <a:r>
              <a:rPr lang="el-GR" sz="2000"/>
              <a:t>Κάποιες από αυτές περιλαμβάνουν χώρους κράτησης θέσης "περιεχομένου", τους οποίους μπορείτε να χρησιμοποιήσετε για κείμενο ή για γραφικά.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25285">
                                            <p:txEl>
                                              <p:pRg st="0" end="0"/>
                                            </p:txEl>
                                          </p:spTgt>
                                        </p:tgtEl>
                                        <p:attrNameLst>
                                          <p:attrName>style.visibility</p:attrName>
                                        </p:attrNameLst>
                                      </p:cBhvr>
                                      <p:to>
                                        <p:strVal val="visible"/>
                                      </p:to>
                                    </p:set>
                                    <p:animEffect transition="in" filter="slide(fromLeft)">
                                      <p:cBhvr>
                                        <p:cTn id="7" dur="500"/>
                                        <p:tgtEl>
                                          <p:spTgt spid="2252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5 - Θέση υποσέλιδου"/>
          <p:cNvSpPr>
            <a:spLocks noGrp="1"/>
          </p:cNvSpPr>
          <p:nvPr>
            <p:ph type="ftr" sz="quarter" idx="11"/>
          </p:nvPr>
        </p:nvSpPr>
        <p:spPr/>
        <p:txBody>
          <a:bodyPr/>
          <a:lstStyle/>
          <a:p>
            <a:r>
              <a:rPr lang="el-GR"/>
              <a:t>Get up to speed</a:t>
            </a:r>
          </a:p>
        </p:txBody>
      </p:sp>
      <p:sp>
        <p:nvSpPr>
          <p:cNvPr id="227330" name="Rectangle 2"/>
          <p:cNvSpPr>
            <a:spLocks noGrp="1" noChangeArrowheads="1"/>
          </p:cNvSpPr>
          <p:nvPr>
            <p:ph type="title"/>
          </p:nvPr>
        </p:nvSpPr>
        <p:spPr>
          <a:xfrm>
            <a:off x="239713" y="63500"/>
            <a:ext cx="8904287" cy="614363"/>
          </a:xfrm>
        </p:spPr>
        <p:txBody>
          <a:bodyPr/>
          <a:lstStyle/>
          <a:p>
            <a:r>
              <a:rPr lang="el-GR" dirty="0"/>
              <a:t>Εισαγωγή εικόνας</a:t>
            </a:r>
          </a:p>
        </p:txBody>
      </p:sp>
      <p:sp>
        <p:nvSpPr>
          <p:cNvPr id="22733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Τώρα θα εισαγάγουμε μια εικόνα—για παράδειγμα, μια φωτογραφία ή μια εικόνα clip art. </a:t>
            </a:r>
          </a:p>
          <a:p>
            <a:pPr>
              <a:spcBef>
                <a:spcPct val="20000"/>
              </a:spcBef>
              <a:spcAft>
                <a:spcPct val="75000"/>
              </a:spcAft>
            </a:pPr>
            <a:r>
              <a:rPr lang="el-GR" sz="2000"/>
              <a:t>Αυτό μπορείτε να το κάνετε από τι διαφάνεια, μέσα από ένα πεδίο κράτησης θέσης περιεχομένου. </a:t>
            </a:r>
          </a:p>
        </p:txBody>
      </p:sp>
      <p:graphicFrame>
        <p:nvGraphicFramePr>
          <p:cNvPr id="227332" name="Object 4"/>
          <p:cNvGraphicFramePr>
            <a:graphicFrameLocks noChangeAspect="1"/>
          </p:cNvGraphicFramePr>
          <p:nvPr/>
        </p:nvGraphicFramePr>
        <p:xfrm>
          <a:off x="339725" y="4040188"/>
          <a:ext cx="269875" cy="303212"/>
        </p:xfrm>
        <a:graphic>
          <a:graphicData uri="http://schemas.openxmlformats.org/presentationml/2006/ole">
            <mc:AlternateContent xmlns:mc="http://schemas.openxmlformats.org/markup-compatibility/2006">
              <mc:Choice xmlns:v="urn:schemas-microsoft-com:vml" Requires="v">
                <p:oleObj spid="_x0000_s227338" name="Visio" r:id="rId4" imgW="270231" imgH="303063" progId="Visio.Drawing.11">
                  <p:embed/>
                </p:oleObj>
              </mc:Choice>
              <mc:Fallback>
                <p:oleObj name="Visio" r:id="rId4" imgW="270231" imgH="303063"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04018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7333" name="Object 5"/>
          <p:cNvGraphicFramePr>
            <a:graphicFrameLocks noChangeAspect="1"/>
          </p:cNvGraphicFramePr>
          <p:nvPr/>
        </p:nvGraphicFramePr>
        <p:xfrm>
          <a:off x="339725" y="4773613"/>
          <a:ext cx="269875" cy="303212"/>
        </p:xfrm>
        <a:graphic>
          <a:graphicData uri="http://schemas.openxmlformats.org/presentationml/2006/ole">
            <mc:AlternateContent xmlns:mc="http://schemas.openxmlformats.org/markup-compatibility/2006">
              <mc:Choice xmlns:v="urn:schemas-microsoft-com:vml" Requires="v">
                <p:oleObj spid="_x0000_s227339" name="Visio" r:id="rId6" imgW="270231" imgH="303063" progId="Visio.Drawing.11">
                  <p:embed/>
                </p:oleObj>
              </mc:Choice>
              <mc:Fallback>
                <p:oleObj name="Visio" r:id="rId6" imgW="270231" imgH="303063" progId="Visio.Drawing.11">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477361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7334" name="Object 6"/>
          <p:cNvGraphicFramePr>
            <a:graphicFrameLocks noChangeAspect="1"/>
          </p:cNvGraphicFramePr>
          <p:nvPr/>
        </p:nvGraphicFramePr>
        <p:xfrm>
          <a:off x="339725" y="5218113"/>
          <a:ext cx="269875" cy="303212"/>
        </p:xfrm>
        <a:graphic>
          <a:graphicData uri="http://schemas.openxmlformats.org/presentationml/2006/ole">
            <mc:AlternateContent xmlns:mc="http://schemas.openxmlformats.org/markup-compatibility/2006">
              <mc:Choice xmlns:v="urn:schemas-microsoft-com:vml" Requires="v">
                <p:oleObj spid="_x0000_s227340" name="Visio" r:id="rId8" imgW="270231" imgH="303063" progId="Visio.Drawing.11">
                  <p:embed/>
                </p:oleObj>
              </mc:Choice>
              <mc:Fallback>
                <p:oleObj name="Visio" r:id="rId8" imgW="270231" imgH="303063" progId="Visio.Drawing.11">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725" y="521811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733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27337" name="Rectangle 9"/>
          <p:cNvSpPr>
            <a:spLocks noChangeArrowheads="1"/>
          </p:cNvSpPr>
          <p:nvPr/>
        </p:nvSpPr>
        <p:spPr bwMode="auto">
          <a:xfrm>
            <a:off x="676275" y="4006850"/>
            <a:ext cx="5940425" cy="1824038"/>
          </a:xfrm>
          <a:prstGeom prst="rect">
            <a:avLst/>
          </a:prstGeom>
          <a:noFill/>
          <a:ln w="9525">
            <a:noFill/>
            <a:miter lim="800000"/>
            <a:headEnd/>
            <a:tailEnd/>
          </a:ln>
          <a:effectLst/>
        </p:spPr>
        <p:txBody>
          <a:bodyPr>
            <a:spAutoFit/>
          </a:bodyPr>
          <a:lstStyle/>
          <a:p>
            <a:pPr>
              <a:spcBef>
                <a:spcPct val="20000"/>
              </a:spcBef>
              <a:spcAft>
                <a:spcPct val="45000"/>
              </a:spcAft>
            </a:pPr>
            <a:r>
              <a:rPr lang="el-GR">
                <a:solidFill>
                  <a:srgbClr val="FFCC00"/>
                </a:solidFill>
              </a:rPr>
              <a:t>Για να εισαγάγετε εσείς μια εικόνα, κάντε κλικ στο εικονίδιο </a:t>
            </a:r>
            <a:r>
              <a:rPr lang="el-GR" b="1">
                <a:solidFill>
                  <a:srgbClr val="FFCC00"/>
                </a:solidFill>
              </a:rPr>
              <a:t>Εισαγωγή εικόνας από αρχείο...</a:t>
            </a:r>
            <a:r>
              <a:rPr lang="el-GR">
                <a:solidFill>
                  <a:srgbClr val="FFCC00"/>
                </a:solidFill>
              </a:rPr>
              <a:t> . </a:t>
            </a:r>
          </a:p>
          <a:p>
            <a:pPr>
              <a:spcBef>
                <a:spcPct val="20000"/>
              </a:spcBef>
              <a:spcAft>
                <a:spcPct val="45000"/>
              </a:spcAft>
            </a:pPr>
            <a:r>
              <a:rPr lang="el-GR">
                <a:solidFill>
                  <a:srgbClr val="FFCC00"/>
                </a:solidFill>
              </a:rPr>
              <a:t>Για να εισάγετε μια εικόνα clip art, κάντε κλικ στο εικονίδιο </a:t>
            </a:r>
            <a:r>
              <a:rPr lang="el-GR" b="1">
                <a:solidFill>
                  <a:srgbClr val="FFCC00"/>
                </a:solidFill>
              </a:rPr>
              <a:t>Εικόνες Clip Art</a:t>
            </a:r>
            <a:r>
              <a:rPr lang="el-GR">
                <a:solidFill>
                  <a:srgbClr val="FFCC00"/>
                </a:solidFill>
              </a:rPr>
              <a:t> . </a:t>
            </a:r>
          </a:p>
          <a:p>
            <a:pPr>
              <a:spcBef>
                <a:spcPct val="20000"/>
              </a:spcBef>
              <a:spcAft>
                <a:spcPct val="45000"/>
              </a:spcAft>
            </a:pPr>
            <a:r>
              <a:rPr lang="el-GR">
                <a:solidFill>
                  <a:srgbClr val="FFCC00"/>
                </a:solidFill>
              </a:rPr>
              <a:t>Η εικόνα θα τοποθετηθεί εντός το περιγράμματος στο χώρο κράτησης θέσης. </a:t>
            </a:r>
          </a:p>
        </p:txBody>
      </p:sp>
      <p:pic>
        <p:nvPicPr>
          <p:cNvPr id="227339" name="Picture 11" descr="Εισαγωγή εικόνας με κλικ σε ένα εικονίδιο στη διάταξη. &quot;Εργαλεία εικόνας&quot; και καρτέλα &quot;Μορφή&quot;"/>
          <p:cNvPicPr>
            <a:picLocks noGrp="1" noChangeAspect="1" noChangeArrowheads="1"/>
          </p:cNvPicPr>
          <p:nvPr>
            <p:ph sz="half" idx="1"/>
          </p:nvPr>
        </p:nvPicPr>
        <p:blipFill>
          <a:blip r:embed="rId10" cstate="print"/>
          <a:srcRect/>
          <a:stretch>
            <a:fillRect/>
          </a:stretch>
        </p:blipFill>
        <p:spPr>
          <a:xfrm>
            <a:off x="350838" y="949325"/>
            <a:ext cx="5651500" cy="2849563"/>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27339"/>
                                        </p:tgtEl>
                                        <p:attrNameLst>
                                          <p:attrName>style.visibility</p:attrName>
                                        </p:attrNameLst>
                                      </p:cBhvr>
                                      <p:to>
                                        <p:strVal val="visible"/>
                                      </p:to>
                                    </p:set>
                                    <p:animEffect transition="in" filter="slide(fromTop)">
                                      <p:cBhvr>
                                        <p:cTn id="7" dur="500"/>
                                        <p:tgtEl>
                                          <p:spTgt spid="22733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7331">
                                            <p:txEl>
                                              <p:pRg st="0" end="0"/>
                                            </p:txEl>
                                          </p:spTgt>
                                        </p:tgtEl>
                                        <p:attrNameLst>
                                          <p:attrName>style.visibility</p:attrName>
                                        </p:attrNameLst>
                                      </p:cBhvr>
                                      <p:to>
                                        <p:strVal val="visible"/>
                                      </p:to>
                                    </p:set>
                                    <p:animEffect transition="in" filter="slide(fromTop)">
                                      <p:cBhvr>
                                        <p:cTn id="12" dur="500"/>
                                        <p:tgtEl>
                                          <p:spTgt spid="2273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27331">
                                            <p:txEl>
                                              <p:pRg st="1" end="1"/>
                                            </p:txEl>
                                          </p:spTgt>
                                        </p:tgtEl>
                                        <p:attrNameLst>
                                          <p:attrName>style.visibility</p:attrName>
                                        </p:attrNameLst>
                                      </p:cBhvr>
                                      <p:to>
                                        <p:strVal val="visible"/>
                                      </p:to>
                                    </p:set>
                                    <p:animEffect transition="in" filter="slide(fromTop)">
                                      <p:cBhvr>
                                        <p:cTn id="17" dur="500"/>
                                        <p:tgtEl>
                                          <p:spTgt spid="2273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7332"/>
                                        </p:tgtEl>
                                        <p:attrNameLst>
                                          <p:attrName>style.visibility</p:attrName>
                                        </p:attrNameLst>
                                      </p:cBhvr>
                                      <p:to>
                                        <p:strVal val="visible"/>
                                      </p:to>
                                    </p:set>
                                    <p:animEffect transition="in" filter="dissolve">
                                      <p:cBhvr>
                                        <p:cTn id="22" dur="500"/>
                                        <p:tgtEl>
                                          <p:spTgt spid="227332"/>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27333"/>
                                        </p:tgtEl>
                                        <p:attrNameLst>
                                          <p:attrName>style.visibility</p:attrName>
                                        </p:attrNameLst>
                                      </p:cBhvr>
                                      <p:to>
                                        <p:strVal val="visible"/>
                                      </p:to>
                                    </p:set>
                                    <p:animEffect transition="in" filter="dissolve">
                                      <p:cBhvr>
                                        <p:cTn id="26" dur="500"/>
                                        <p:tgtEl>
                                          <p:spTgt spid="227333"/>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227334"/>
                                        </p:tgtEl>
                                        <p:attrNameLst>
                                          <p:attrName>style.visibility</p:attrName>
                                        </p:attrNameLst>
                                      </p:cBhvr>
                                      <p:to>
                                        <p:strVal val="visible"/>
                                      </p:to>
                                    </p:set>
                                    <p:animEffect transition="in" filter="dissolve">
                                      <p:cBhvr>
                                        <p:cTn id="30" dur="500"/>
                                        <p:tgtEl>
                                          <p:spTgt spid="22733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27337">
                                            <p:txEl>
                                              <p:pRg st="0" end="0"/>
                                            </p:txEl>
                                          </p:spTgt>
                                        </p:tgtEl>
                                        <p:attrNameLst>
                                          <p:attrName>style.visibility</p:attrName>
                                        </p:attrNameLst>
                                      </p:cBhvr>
                                      <p:to>
                                        <p:strVal val="visible"/>
                                      </p:to>
                                    </p:set>
                                    <p:animEffect transition="in" filter="checkerboard(across)">
                                      <p:cBhvr>
                                        <p:cTn id="35" dur="500"/>
                                        <p:tgtEl>
                                          <p:spTgt spid="22733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27337">
                                            <p:txEl>
                                              <p:pRg st="1" end="1"/>
                                            </p:txEl>
                                          </p:spTgt>
                                        </p:tgtEl>
                                        <p:attrNameLst>
                                          <p:attrName>style.visibility</p:attrName>
                                        </p:attrNameLst>
                                      </p:cBhvr>
                                      <p:to>
                                        <p:strVal val="visible"/>
                                      </p:to>
                                    </p:set>
                                    <p:animEffect transition="in" filter="checkerboard(across)">
                                      <p:cBhvr>
                                        <p:cTn id="40" dur="500"/>
                                        <p:tgtEl>
                                          <p:spTgt spid="22733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27337">
                                            <p:txEl>
                                              <p:pRg st="2" end="2"/>
                                            </p:txEl>
                                          </p:spTgt>
                                        </p:tgtEl>
                                        <p:attrNameLst>
                                          <p:attrName>style.visibility</p:attrName>
                                        </p:attrNameLst>
                                      </p:cBhvr>
                                      <p:to>
                                        <p:strVal val="visible"/>
                                      </p:to>
                                    </p:set>
                                    <p:animEffect transition="in" filter="checkerboard(across)">
                                      <p:cBhvr>
                                        <p:cTn id="45" dur="500"/>
                                        <p:tgtEl>
                                          <p:spTgt spid="2273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autoUpdateAnimBg="0"/>
      <p:bldP spid="22733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 Θέση υποσέλιδου"/>
          <p:cNvSpPr>
            <a:spLocks noGrp="1"/>
          </p:cNvSpPr>
          <p:nvPr>
            <p:ph type="ftr" sz="quarter" idx="11"/>
          </p:nvPr>
        </p:nvSpPr>
        <p:spPr/>
        <p:txBody>
          <a:bodyPr/>
          <a:lstStyle/>
          <a:p>
            <a:r>
              <a:rPr lang="el-GR"/>
              <a:t>Get up to speed</a:t>
            </a:r>
          </a:p>
        </p:txBody>
      </p:sp>
      <p:sp>
        <p:nvSpPr>
          <p:cNvPr id="231426" name="Rectangle 2"/>
          <p:cNvSpPr>
            <a:spLocks noGrp="1" noChangeArrowheads="1"/>
          </p:cNvSpPr>
          <p:nvPr>
            <p:ph type="title"/>
          </p:nvPr>
        </p:nvSpPr>
        <p:spPr>
          <a:xfrm>
            <a:off x="239713" y="63500"/>
            <a:ext cx="8904287" cy="614363"/>
          </a:xfrm>
        </p:spPr>
        <p:txBody>
          <a:bodyPr/>
          <a:lstStyle/>
          <a:p>
            <a:r>
              <a:rPr lang="el-GR"/>
              <a:t>Εισαγωγή εικόνας</a:t>
            </a:r>
          </a:p>
        </p:txBody>
      </p:sp>
      <p:sp>
        <p:nvSpPr>
          <p:cNvPr id="23142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Τώρα θα εισαγάγουμε μια εικόνα—για παράδειγμα, μια φωτογραφία ή μια εικόνα clip art. </a:t>
            </a:r>
          </a:p>
          <a:p>
            <a:pPr>
              <a:spcBef>
                <a:spcPct val="20000"/>
              </a:spcBef>
              <a:spcAft>
                <a:spcPct val="75000"/>
              </a:spcAft>
            </a:pPr>
            <a:r>
              <a:rPr lang="el-GR" sz="2000"/>
              <a:t>Αυτό μπορείτε να το κάνετε από τι διαφάνεια, μέσα από ένα πεδίο κράτησης θέσης περιεχομένου. </a:t>
            </a:r>
          </a:p>
        </p:txBody>
      </p:sp>
      <p:sp>
        <p:nvSpPr>
          <p:cNvPr id="23143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31432" name="Rectangle 8"/>
          <p:cNvSpPr>
            <a:spLocks noChangeArrowheads="1"/>
          </p:cNvSpPr>
          <p:nvPr/>
        </p:nvSpPr>
        <p:spPr bwMode="auto">
          <a:xfrm>
            <a:off x="676275" y="4006850"/>
            <a:ext cx="5940425" cy="915988"/>
          </a:xfrm>
          <a:prstGeom prst="rect">
            <a:avLst/>
          </a:prstGeom>
          <a:noFill/>
          <a:ln w="9525">
            <a:noFill/>
            <a:miter lim="800000"/>
            <a:headEnd/>
            <a:tailEnd/>
          </a:ln>
          <a:effectLst/>
        </p:spPr>
        <p:txBody>
          <a:bodyPr>
            <a:spAutoFit/>
          </a:bodyPr>
          <a:lstStyle/>
          <a:p>
            <a:pPr>
              <a:spcBef>
                <a:spcPct val="20000"/>
              </a:spcBef>
              <a:spcAft>
                <a:spcPct val="45000"/>
              </a:spcAft>
            </a:pPr>
            <a:r>
              <a:rPr lang="el-GR">
                <a:solidFill>
                  <a:srgbClr val="FFCC00"/>
                </a:solidFill>
              </a:rPr>
              <a:t>Αφού γίνει η εισαγωγή της εικόνας, Ίσως θελήσετε να αλλάξετε τις διαστάσεις της ή να εφαρμόσετε ειδικά εφέ. Αρχικά, επιλέξτε την εικόνα στη διαφάνεια. </a:t>
            </a:r>
          </a:p>
        </p:txBody>
      </p:sp>
      <p:pic>
        <p:nvPicPr>
          <p:cNvPr id="231433" name="Picture 9" descr="Εισαγωγή εικόνας με κλικ σε ένα εικονίδιο στη διάταξη. &quot;Εργαλεία εικόνας&quot; και καρτέλα &quot;Μορφή&quot;"/>
          <p:cNvPicPr>
            <a:picLocks noGrp="1" noChangeAspect="1" noChangeArrowheads="1"/>
          </p:cNvPicPr>
          <p:nvPr>
            <p:ph sz="half" idx="1"/>
          </p:nvPr>
        </p:nvPicPr>
        <p:blipFill>
          <a:blip r:embed="rId4" cstate="print"/>
          <a:srcRect/>
          <a:stretch>
            <a:fillRect/>
          </a:stretch>
        </p:blipFill>
        <p:spPr>
          <a:xfrm>
            <a:off x="350838" y="949325"/>
            <a:ext cx="5651500" cy="2849563"/>
          </a:xfrm>
          <a:noFill/>
          <a:ln/>
        </p:spPr>
      </p:pic>
      <p:graphicFrame>
        <p:nvGraphicFramePr>
          <p:cNvPr id="231434" name="Object 10"/>
          <p:cNvGraphicFramePr>
            <a:graphicFrameLocks noChangeAspect="1"/>
          </p:cNvGraphicFramePr>
          <p:nvPr/>
        </p:nvGraphicFramePr>
        <p:xfrm>
          <a:off x="339725" y="4029075"/>
          <a:ext cx="269875" cy="303213"/>
        </p:xfrm>
        <a:graphic>
          <a:graphicData uri="http://schemas.openxmlformats.org/presentationml/2006/ole">
            <mc:AlternateContent xmlns:mc="http://schemas.openxmlformats.org/markup-compatibility/2006">
              <mc:Choice xmlns:v="urn:schemas-microsoft-com:vml" Requires="v">
                <p:oleObj spid="_x0000_s231438" name="Visio" r:id="rId5" imgW="270231" imgH="303063" progId="Visio.Drawing.11">
                  <p:embed/>
                </p:oleObj>
              </mc:Choice>
              <mc:Fallback>
                <p:oleObj name="Visio" r:id="rId5" imgW="270231" imgH="303063" progId="Visio.Drawing.11">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4029075"/>
                        <a:ext cx="2698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1435" name="Object 11"/>
          <p:cNvGraphicFramePr>
            <a:graphicFrameLocks noChangeAspect="1"/>
          </p:cNvGraphicFramePr>
          <p:nvPr/>
        </p:nvGraphicFramePr>
        <p:xfrm>
          <a:off x="341313" y="5062538"/>
          <a:ext cx="287337" cy="293687"/>
        </p:xfrm>
        <a:graphic>
          <a:graphicData uri="http://schemas.openxmlformats.org/presentationml/2006/ole">
            <mc:AlternateContent xmlns:mc="http://schemas.openxmlformats.org/markup-compatibility/2006">
              <mc:Choice xmlns:v="urn:schemas-microsoft-com:vml" Requires="v">
                <p:oleObj spid="_x0000_s231439" name="Visio" r:id="rId7" imgW="288036" imgH="292913" progId="Visio.Drawing.11">
                  <p:embed/>
                </p:oleObj>
              </mc:Choice>
              <mc:Fallback>
                <p:oleObj name="Visio" r:id="rId7" imgW="288036" imgH="292913" progId="Visio.Drawing.11">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313" y="5062538"/>
                        <a:ext cx="287337"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1437" name="Rectangle 13"/>
          <p:cNvSpPr>
            <a:spLocks noChangeArrowheads="1"/>
          </p:cNvSpPr>
          <p:nvPr/>
        </p:nvSpPr>
        <p:spPr bwMode="auto">
          <a:xfrm>
            <a:off x="657225" y="5016500"/>
            <a:ext cx="5940425" cy="915988"/>
          </a:xfrm>
          <a:prstGeom prst="rect">
            <a:avLst/>
          </a:prstGeom>
          <a:noFill/>
          <a:ln w="9525">
            <a:noFill/>
            <a:miter lim="800000"/>
            <a:headEnd/>
            <a:tailEnd/>
          </a:ln>
          <a:effectLst/>
        </p:spPr>
        <p:txBody>
          <a:bodyPr>
            <a:spAutoFit/>
          </a:bodyPr>
          <a:lstStyle/>
          <a:p>
            <a:pPr>
              <a:spcBef>
                <a:spcPct val="20000"/>
              </a:spcBef>
              <a:spcAft>
                <a:spcPct val="45000"/>
              </a:spcAft>
            </a:pPr>
            <a:r>
              <a:rPr lang="el-GR" b="1">
                <a:solidFill>
                  <a:srgbClr val="FFCC00"/>
                </a:solidFill>
              </a:rPr>
              <a:t>Εργαλεία εικόνας </a:t>
            </a:r>
            <a:r>
              <a:rPr lang="el-GR">
                <a:solidFill>
                  <a:srgbClr val="FFCC00"/>
                </a:solidFill>
              </a:rPr>
              <a:t>στην Κορδέλα. Κάντε κλικ στην καρτέλα </a:t>
            </a:r>
            <a:r>
              <a:rPr lang="el-GR" b="1">
                <a:solidFill>
                  <a:srgbClr val="FFCC00"/>
                </a:solidFill>
              </a:rPr>
              <a:t>Μορφή</a:t>
            </a:r>
            <a:r>
              <a:rPr lang="el-GR">
                <a:solidFill>
                  <a:srgbClr val="FFCC00"/>
                </a:solidFill>
              </a:rPr>
              <a:t> και χρησιμοποιήστε τα περιλαμβανόμενα κουμπιά και τις επιλογές για να εργαστείτε με την εικόνα.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1434"/>
                                        </p:tgtEl>
                                        <p:attrNameLst>
                                          <p:attrName>style.visibility</p:attrName>
                                        </p:attrNameLst>
                                      </p:cBhvr>
                                      <p:to>
                                        <p:strVal val="visible"/>
                                      </p:to>
                                    </p:set>
                                    <p:animEffect transition="in" filter="dissolve">
                                      <p:cBhvr>
                                        <p:cTn id="7" dur="500"/>
                                        <p:tgtEl>
                                          <p:spTgt spid="23143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31435"/>
                                        </p:tgtEl>
                                        <p:attrNameLst>
                                          <p:attrName>style.visibility</p:attrName>
                                        </p:attrNameLst>
                                      </p:cBhvr>
                                      <p:to>
                                        <p:strVal val="visible"/>
                                      </p:to>
                                    </p:set>
                                    <p:animEffect transition="in" filter="dissolve">
                                      <p:cBhvr>
                                        <p:cTn id="11" dur="500"/>
                                        <p:tgtEl>
                                          <p:spTgt spid="23143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31432">
                                            <p:txEl>
                                              <p:pRg st="0" end="0"/>
                                            </p:txEl>
                                          </p:spTgt>
                                        </p:tgtEl>
                                        <p:attrNameLst>
                                          <p:attrName>style.visibility</p:attrName>
                                        </p:attrNameLst>
                                      </p:cBhvr>
                                      <p:to>
                                        <p:strVal val="visible"/>
                                      </p:to>
                                    </p:set>
                                    <p:animEffect transition="in" filter="checkerboard(across)">
                                      <p:cBhvr>
                                        <p:cTn id="15" dur="500"/>
                                        <p:tgtEl>
                                          <p:spTgt spid="23143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31437">
                                            <p:txEl>
                                              <p:pRg st="0" end="0"/>
                                            </p:txEl>
                                          </p:spTgt>
                                        </p:tgtEl>
                                        <p:attrNameLst>
                                          <p:attrName>style.visibility</p:attrName>
                                        </p:attrNameLst>
                                      </p:cBhvr>
                                      <p:to>
                                        <p:strVal val="visible"/>
                                      </p:to>
                                    </p:set>
                                    <p:animEffect transition="in" filter="checkerboard(across)">
                                      <p:cBhvr>
                                        <p:cTn id="20" dur="500"/>
                                        <p:tgtEl>
                                          <p:spTgt spid="2314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2" grpId="0" build="p" autoUpdateAnimBg="0" advAuto="0"/>
      <p:bldP spid="23143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239618" name="Rectangle 2"/>
          <p:cNvSpPr>
            <a:spLocks noGrp="1" noChangeArrowheads="1"/>
          </p:cNvSpPr>
          <p:nvPr>
            <p:ph type="title"/>
          </p:nvPr>
        </p:nvSpPr>
        <p:spPr>
          <a:xfrm>
            <a:off x="239713" y="63500"/>
            <a:ext cx="8904287" cy="614363"/>
          </a:xfrm>
        </p:spPr>
        <p:txBody>
          <a:bodyPr/>
          <a:lstStyle/>
          <a:p>
            <a:r>
              <a:rPr lang="el-GR"/>
              <a:t>Εισαγωγή εικόνας</a:t>
            </a:r>
          </a:p>
        </p:txBody>
      </p:sp>
      <p:sp>
        <p:nvSpPr>
          <p:cNvPr id="23961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Η εισαγωγή της εικόνας από την ίδια τη διαφάνεια είναι πολύ εύκολη. </a:t>
            </a:r>
          </a:p>
        </p:txBody>
      </p:sp>
      <p:sp>
        <p:nvSpPr>
          <p:cNvPr id="23962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239622" name="Picture 6" descr="Εισαγωγή εικόνας με κλικ σε ένα εικονίδιο στη διάταξη. &quot;Εργαλεία εικόνας&quot; και καρτέλα &quot;Μορφή&quot;"/>
          <p:cNvPicPr>
            <a:picLocks noGrp="1" noChangeAspect="1" noChangeArrowheads="1"/>
          </p:cNvPicPr>
          <p:nvPr>
            <p:ph sz="half" idx="1"/>
          </p:nvPr>
        </p:nvPicPr>
        <p:blipFill>
          <a:blip r:embed="rId3" cstate="print"/>
          <a:srcRect/>
          <a:stretch>
            <a:fillRect/>
          </a:stretch>
        </p:blipFill>
        <p:spPr>
          <a:xfrm>
            <a:off x="350838" y="949325"/>
            <a:ext cx="5651500" cy="2849563"/>
          </a:xfrm>
          <a:noFill/>
          <a:ln/>
        </p:spPr>
      </p:pic>
      <p:sp>
        <p:nvSpPr>
          <p:cNvPr id="239625" name="Rectangle 9"/>
          <p:cNvSpPr>
            <a:spLocks noChangeArrowheads="1"/>
          </p:cNvSpPr>
          <p:nvPr/>
        </p:nvSpPr>
        <p:spPr bwMode="auto">
          <a:xfrm>
            <a:off x="277813" y="3994150"/>
            <a:ext cx="5926137" cy="1306513"/>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Αποτελεί μια ιδιαίτερα καλή μέθοδο ένα διαθέτετε περισσότερα από ένα σύμβολα κράτησης θέσης επάνω στη διαφάνεια, διότι όταν κάνετε εισαγωγή με χρήση των εικονιδίων, η εικόνα τοποθετείται μέσα στο σύμβολο κράτησης θέσης που περιέχει το εικονίδιο.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9619"/>
                                        </p:tgtEl>
                                        <p:attrNameLst>
                                          <p:attrName>style.visibility</p:attrName>
                                        </p:attrNameLst>
                                      </p:cBhvr>
                                      <p:to>
                                        <p:strVal val="visible"/>
                                      </p:to>
                                    </p:set>
                                    <p:animEffect transition="in" filter="slide(fromTop)">
                                      <p:cBhvr>
                                        <p:cTn id="7" dur="500"/>
                                        <p:tgtEl>
                                          <p:spTgt spid="2396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9625">
                                            <p:txEl>
                                              <p:pRg st="0" end="0"/>
                                            </p:txEl>
                                          </p:spTgt>
                                        </p:tgtEl>
                                        <p:attrNameLst>
                                          <p:attrName>style.visibility</p:attrName>
                                        </p:attrNameLst>
                                      </p:cBhvr>
                                      <p:to>
                                        <p:strVal val="visible"/>
                                      </p:to>
                                    </p:set>
                                    <p:animEffect transition="in" filter="slide(fromLeft)">
                                      <p:cBhvr>
                                        <p:cTn id="12" dur="500"/>
                                        <p:tgtEl>
                                          <p:spTgt spid="2396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autoUpdateAnimBg="0"/>
      <p:bldP spid="23962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296962" name="Rectangle 2"/>
          <p:cNvSpPr>
            <a:spLocks noGrp="1" noChangeArrowheads="1"/>
          </p:cNvSpPr>
          <p:nvPr>
            <p:ph type="title"/>
          </p:nvPr>
        </p:nvSpPr>
        <p:spPr>
          <a:xfrm>
            <a:off x="239713" y="63500"/>
            <a:ext cx="8904287" cy="614363"/>
          </a:xfrm>
        </p:spPr>
        <p:txBody>
          <a:bodyPr/>
          <a:lstStyle/>
          <a:p>
            <a:r>
              <a:rPr lang="el-GR"/>
              <a:t>Εισαγωγή εικόνας</a:t>
            </a:r>
          </a:p>
        </p:txBody>
      </p:sp>
      <p:sp>
        <p:nvSpPr>
          <p:cNvPr id="29696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Τέλος, μην ξεχάσετε την καρτέλα </a:t>
            </a:r>
            <a:r>
              <a:rPr lang="el-GR" sz="2000" b="1"/>
              <a:t>Εισαγωγή</a:t>
            </a:r>
            <a:r>
              <a:rPr lang="el-GR" sz="2000"/>
              <a:t> . </a:t>
            </a:r>
          </a:p>
        </p:txBody>
      </p:sp>
      <p:sp>
        <p:nvSpPr>
          <p:cNvPr id="29696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296965" name="Picture 5" descr="Εισαγωγή εικόνας με κλικ σε ένα εικονίδιο στη διάταξη. &quot;Εργαλεία εικόνας&quot; και καρτέλα &quot;Μορφή&quot;"/>
          <p:cNvPicPr>
            <a:picLocks noGrp="1" noChangeAspect="1" noChangeArrowheads="1"/>
          </p:cNvPicPr>
          <p:nvPr>
            <p:ph sz="half" idx="1"/>
          </p:nvPr>
        </p:nvPicPr>
        <p:blipFill>
          <a:blip r:embed="rId3" cstate="print"/>
          <a:srcRect/>
          <a:stretch>
            <a:fillRect/>
          </a:stretch>
        </p:blipFill>
        <p:spPr>
          <a:xfrm>
            <a:off x="350838" y="949325"/>
            <a:ext cx="5651500" cy="2849563"/>
          </a:xfrm>
          <a:noFill/>
          <a:ln/>
        </p:spPr>
      </p:pic>
      <p:sp>
        <p:nvSpPr>
          <p:cNvPr id="296966" name="Rectangle 6"/>
          <p:cNvSpPr>
            <a:spLocks noChangeArrowheads="1"/>
          </p:cNvSpPr>
          <p:nvPr/>
        </p:nvSpPr>
        <p:spPr bwMode="auto">
          <a:xfrm>
            <a:off x="277813" y="3994150"/>
            <a:ext cx="5926137" cy="1922463"/>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Μπορείτε να χρησιμοποιήσετε την καρτέλα </a:t>
            </a:r>
            <a:r>
              <a:rPr lang="el-GR" b="1">
                <a:solidFill>
                  <a:srgbClr val="FFCC00"/>
                </a:solidFill>
              </a:rPr>
              <a:t>Εισαγωγή</a:t>
            </a:r>
            <a:r>
              <a:rPr lang="el-GR">
                <a:solidFill>
                  <a:srgbClr val="FFCC00"/>
                </a:solidFill>
              </a:rPr>
              <a:t> για να εισαγάγετε εικόνα—καθώς και πολλά άλλα στοιχεία διαφάνειας. </a:t>
            </a:r>
          </a:p>
          <a:p>
            <a:pPr>
              <a:spcBef>
                <a:spcPct val="20000"/>
              </a:spcBef>
              <a:spcAft>
                <a:spcPct val="75000"/>
              </a:spcAft>
            </a:pPr>
            <a:r>
              <a:rPr lang="el-GR">
                <a:solidFill>
                  <a:srgbClr val="FFCC00"/>
                </a:solidFill>
              </a:rPr>
              <a:t>Η μόνη διαφορά στη χρήση αυτής της μεθόδου είναι ότι ορισμένες φορές το PowerPoint πρέπει να μαντέψει σε ποιο σύμβολο κράτησης θέσης θέλετε να τοποθετήσετε την εικόνα.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96963"/>
                                        </p:tgtEl>
                                        <p:attrNameLst>
                                          <p:attrName>style.visibility</p:attrName>
                                        </p:attrNameLst>
                                      </p:cBhvr>
                                      <p:to>
                                        <p:strVal val="visible"/>
                                      </p:to>
                                    </p:set>
                                    <p:animEffect transition="in" filter="slide(fromTop)">
                                      <p:cBhvr>
                                        <p:cTn id="7" dur="500"/>
                                        <p:tgtEl>
                                          <p:spTgt spid="2969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96966">
                                            <p:txEl>
                                              <p:pRg st="0" end="0"/>
                                            </p:txEl>
                                          </p:spTgt>
                                        </p:tgtEl>
                                        <p:attrNameLst>
                                          <p:attrName>style.visibility</p:attrName>
                                        </p:attrNameLst>
                                      </p:cBhvr>
                                      <p:to>
                                        <p:strVal val="visible"/>
                                      </p:to>
                                    </p:set>
                                    <p:animEffect transition="in" filter="slide(fromLeft)">
                                      <p:cBhvr>
                                        <p:cTn id="12" dur="500"/>
                                        <p:tgtEl>
                                          <p:spTgt spid="2969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96966">
                                            <p:txEl>
                                              <p:pRg st="1" end="1"/>
                                            </p:txEl>
                                          </p:spTgt>
                                        </p:tgtEl>
                                        <p:attrNameLst>
                                          <p:attrName>style.visibility</p:attrName>
                                        </p:attrNameLst>
                                      </p:cBhvr>
                                      <p:to>
                                        <p:strVal val="visible"/>
                                      </p:to>
                                    </p:set>
                                    <p:animEffect transition="in" filter="slide(fromLeft)">
                                      <p:cBhvr>
                                        <p:cTn id="17" dur="500"/>
                                        <p:tgtEl>
                                          <p:spTgt spid="2969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autoUpdateAnimBg="0"/>
      <p:bldP spid="296966"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5 - Θέση υποσέλιδου"/>
          <p:cNvSpPr>
            <a:spLocks noGrp="1"/>
          </p:cNvSpPr>
          <p:nvPr>
            <p:ph type="ftr" sz="quarter" idx="11"/>
          </p:nvPr>
        </p:nvSpPr>
        <p:spPr/>
        <p:txBody>
          <a:bodyPr/>
          <a:lstStyle/>
          <a:p>
            <a:r>
              <a:rPr lang="el-GR"/>
              <a:t>Get up to speed</a:t>
            </a:r>
          </a:p>
        </p:txBody>
      </p:sp>
      <p:sp>
        <p:nvSpPr>
          <p:cNvPr id="241666" name="Rectangle 2"/>
          <p:cNvSpPr>
            <a:spLocks noGrp="1" noChangeArrowheads="1"/>
          </p:cNvSpPr>
          <p:nvPr>
            <p:ph type="title"/>
          </p:nvPr>
        </p:nvSpPr>
        <p:spPr>
          <a:xfrm>
            <a:off x="239713" y="63500"/>
            <a:ext cx="8904287" cy="614363"/>
          </a:xfrm>
        </p:spPr>
        <p:txBody>
          <a:bodyPr/>
          <a:lstStyle/>
          <a:p>
            <a:r>
              <a:rPr lang="el-GR"/>
              <a:t>Εισαγωγή πλαισίου κειμένου για λεζάντα</a:t>
            </a:r>
          </a:p>
        </p:txBody>
      </p:sp>
      <p:sp>
        <p:nvSpPr>
          <p:cNvPr id="2416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Για τη λεζάντα της εικόνας σας, εισαγάγετε ένα πλαίσιο κειμένου. </a:t>
            </a:r>
          </a:p>
          <a:p>
            <a:pPr>
              <a:spcBef>
                <a:spcPct val="20000"/>
              </a:spcBef>
              <a:spcAft>
                <a:spcPct val="75000"/>
              </a:spcAft>
            </a:pPr>
            <a:r>
              <a:rPr lang="el-GR" sz="2000"/>
              <a:t>Αυτό θα το βρείτε στην καρτέλα </a:t>
            </a:r>
            <a:r>
              <a:rPr lang="el-GR" sz="2000" b="1"/>
              <a:t>Εισαγωγή</a:t>
            </a:r>
            <a:r>
              <a:rPr lang="el-GR" sz="2000"/>
              <a:t> . </a:t>
            </a:r>
          </a:p>
          <a:p>
            <a:pPr>
              <a:spcBef>
                <a:spcPct val="20000"/>
              </a:spcBef>
              <a:spcAft>
                <a:spcPct val="75000"/>
              </a:spcAft>
            </a:pPr>
            <a:endParaRPr lang="el-GR" sz="2000"/>
          </a:p>
        </p:txBody>
      </p:sp>
      <p:graphicFrame>
        <p:nvGraphicFramePr>
          <p:cNvPr id="241668" name="Object 4"/>
          <p:cNvGraphicFramePr>
            <a:graphicFrameLocks noChangeAspect="1"/>
          </p:cNvGraphicFramePr>
          <p:nvPr>
            <p:extLst>
              <p:ext uri="{D42A27DB-BD31-4B8C-83A1-F6EECF244321}">
                <p14:modId xmlns:p14="http://schemas.microsoft.com/office/powerpoint/2010/main" val="3565051888"/>
              </p:ext>
            </p:extLst>
          </p:nvPr>
        </p:nvGraphicFramePr>
        <p:xfrm>
          <a:off x="339725" y="4623976"/>
          <a:ext cx="269875" cy="303212"/>
        </p:xfrm>
        <a:graphic>
          <a:graphicData uri="http://schemas.openxmlformats.org/presentationml/2006/ole">
            <mc:AlternateContent xmlns:mc="http://schemas.openxmlformats.org/markup-compatibility/2006">
              <mc:Choice xmlns:v="urn:schemas-microsoft-com:vml" Requires="v">
                <p:oleObj spid="_x0000_s241674" name="Visio" r:id="rId4" imgW="270231" imgH="303063" progId="Visio.Drawing.11">
                  <p:embed/>
                </p:oleObj>
              </mc:Choice>
              <mc:Fallback>
                <p:oleObj name="Visio" r:id="rId4" imgW="270231" imgH="303063"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623976"/>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69" name="Object 5"/>
          <p:cNvGraphicFramePr>
            <a:graphicFrameLocks noChangeAspect="1"/>
          </p:cNvGraphicFramePr>
          <p:nvPr>
            <p:extLst>
              <p:ext uri="{D42A27DB-BD31-4B8C-83A1-F6EECF244321}">
                <p14:modId xmlns:p14="http://schemas.microsoft.com/office/powerpoint/2010/main" val="2575380216"/>
              </p:ext>
            </p:extLst>
          </p:nvPr>
        </p:nvGraphicFramePr>
        <p:xfrm>
          <a:off x="339725" y="5071651"/>
          <a:ext cx="269875" cy="303212"/>
        </p:xfrm>
        <a:graphic>
          <a:graphicData uri="http://schemas.openxmlformats.org/presentationml/2006/ole">
            <mc:AlternateContent xmlns:mc="http://schemas.openxmlformats.org/markup-compatibility/2006">
              <mc:Choice xmlns:v="urn:schemas-microsoft-com:vml" Requires="v">
                <p:oleObj spid="_x0000_s241675" name="Visio" r:id="rId6" imgW="270231" imgH="303063" progId="Visio.Drawing.11">
                  <p:embed/>
                </p:oleObj>
              </mc:Choice>
              <mc:Fallback>
                <p:oleObj name="Visio" r:id="rId6" imgW="270231" imgH="303063" progId="Visio.Drawing.11">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5071651"/>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70" name="Object 6"/>
          <p:cNvGraphicFramePr>
            <a:graphicFrameLocks noChangeAspect="1"/>
          </p:cNvGraphicFramePr>
          <p:nvPr>
            <p:extLst>
              <p:ext uri="{D42A27DB-BD31-4B8C-83A1-F6EECF244321}">
                <p14:modId xmlns:p14="http://schemas.microsoft.com/office/powerpoint/2010/main" val="51502806"/>
              </p:ext>
            </p:extLst>
          </p:nvPr>
        </p:nvGraphicFramePr>
        <p:xfrm>
          <a:off x="339725" y="5800665"/>
          <a:ext cx="269875" cy="303212"/>
        </p:xfrm>
        <a:graphic>
          <a:graphicData uri="http://schemas.openxmlformats.org/presentationml/2006/ole">
            <mc:AlternateContent xmlns:mc="http://schemas.openxmlformats.org/markup-compatibility/2006">
              <mc:Choice xmlns:v="urn:schemas-microsoft-com:vml" Requires="v">
                <p:oleObj spid="_x0000_s241676" name="Visio" r:id="rId8" imgW="270231" imgH="303063" progId="Visio.Drawing.11">
                  <p:embed/>
                </p:oleObj>
              </mc:Choice>
              <mc:Fallback>
                <p:oleObj name="Visio" r:id="rId8" imgW="270231" imgH="303063" progId="Visio.Drawing.11">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725" y="5800665"/>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167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41673" name="Rectangle 9"/>
          <p:cNvSpPr>
            <a:spLocks noChangeArrowheads="1"/>
          </p:cNvSpPr>
          <p:nvPr/>
        </p:nvSpPr>
        <p:spPr bwMode="auto">
          <a:xfrm>
            <a:off x="676275" y="4590638"/>
            <a:ext cx="7169867" cy="1643527"/>
          </a:xfrm>
          <a:prstGeom prst="rect">
            <a:avLst/>
          </a:prstGeom>
          <a:noFill/>
          <a:ln w="9525">
            <a:noFill/>
            <a:miter lim="800000"/>
            <a:headEnd/>
            <a:tailEnd/>
          </a:ln>
          <a:effectLst/>
        </p:spPr>
        <p:txBody>
          <a:bodyPr wrap="square">
            <a:spAutoFit/>
          </a:bodyPr>
          <a:lstStyle/>
          <a:p>
            <a:pPr>
              <a:spcBef>
                <a:spcPct val="20000"/>
              </a:spcBef>
              <a:spcAft>
                <a:spcPct val="45000"/>
              </a:spcAft>
            </a:pPr>
            <a:r>
              <a:rPr lang="el-GR" sz="1600" dirty="0">
                <a:solidFill>
                  <a:srgbClr val="FFCC00"/>
                </a:solidFill>
              </a:rPr>
              <a:t>Κάντε κλικ στην καρτέλα </a:t>
            </a:r>
            <a:r>
              <a:rPr lang="el-GR" sz="1600" b="1" dirty="0">
                <a:solidFill>
                  <a:srgbClr val="FFCC00"/>
                </a:solidFill>
              </a:rPr>
              <a:t>Μορφή </a:t>
            </a:r>
            <a:r>
              <a:rPr lang="el-GR" sz="1600" dirty="0">
                <a:solidFill>
                  <a:srgbClr val="FFCC00"/>
                </a:solidFill>
              </a:rPr>
              <a:t>.</a:t>
            </a:r>
          </a:p>
          <a:p>
            <a:pPr>
              <a:spcBef>
                <a:spcPct val="20000"/>
              </a:spcBef>
              <a:spcAft>
                <a:spcPct val="45000"/>
              </a:spcAft>
            </a:pPr>
            <a:r>
              <a:rPr lang="el-GR" sz="1600" dirty="0">
                <a:solidFill>
                  <a:srgbClr val="FFCC00"/>
                </a:solidFill>
              </a:rPr>
              <a:t>Εμφανίστε τη συλλογή σχημάτων και τοποθετήστε το δείκτη του ποντικιού σε κάποιο στυλ.</a:t>
            </a:r>
          </a:p>
          <a:p>
            <a:pPr>
              <a:spcBef>
                <a:spcPct val="20000"/>
              </a:spcBef>
              <a:spcAft>
                <a:spcPct val="45000"/>
              </a:spcAft>
            </a:pPr>
            <a:r>
              <a:rPr lang="el-GR" sz="1600" dirty="0">
                <a:solidFill>
                  <a:srgbClr val="FFCC00"/>
                </a:solidFill>
              </a:rPr>
              <a:t>Θα εμφανιστεί η προεπισκόπηση του στυλ στη διαφάνεια, όπως εφαρμόζεται στο πλαίσιο κειμένου. </a:t>
            </a:r>
          </a:p>
        </p:txBody>
      </p:sp>
      <p:sp>
        <p:nvSpPr>
          <p:cNvPr id="241674"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Όταν εισάγετε το πλαίσιο κειμένου, εμφανίζεται το στοιχείο </a:t>
            </a:r>
            <a:r>
              <a:rPr lang="el-GR" b="1">
                <a:solidFill>
                  <a:srgbClr val="FFCC00"/>
                </a:solidFill>
              </a:rPr>
              <a:t>Εργαλεία σχεδίασης</a:t>
            </a:r>
            <a:r>
              <a:rPr lang="el-GR">
                <a:solidFill>
                  <a:srgbClr val="FFCC00"/>
                </a:solidFill>
              </a:rPr>
              <a:t> .</a:t>
            </a:r>
          </a:p>
        </p:txBody>
      </p:sp>
      <p:pic>
        <p:nvPicPr>
          <p:cNvPr id="241675" name="Picture 11" descr="Στυλ για σχήματα, όπως πλαίσια κειμένου"/>
          <p:cNvPicPr>
            <a:picLocks noGrp="1" noChangeAspect="1" noChangeArrowheads="1"/>
          </p:cNvPicPr>
          <p:nvPr>
            <p:ph sz="half" idx="1"/>
          </p:nvPr>
        </p:nvPicPr>
        <p:blipFill>
          <a:blip r:embed="rId10" cstate="print"/>
          <a:srcRect/>
          <a:stretch>
            <a:fillRect/>
          </a:stretch>
        </p:blipFill>
        <p:spPr>
          <a:xfrm>
            <a:off x="350838" y="949325"/>
            <a:ext cx="5651500" cy="2849563"/>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41675"/>
                                        </p:tgtEl>
                                        <p:attrNameLst>
                                          <p:attrName>style.visibility</p:attrName>
                                        </p:attrNameLst>
                                      </p:cBhvr>
                                      <p:to>
                                        <p:strVal val="visible"/>
                                      </p:to>
                                    </p:set>
                                    <p:animEffect transition="in" filter="slide(fromTop)">
                                      <p:cBhvr>
                                        <p:cTn id="7" dur="500"/>
                                        <p:tgtEl>
                                          <p:spTgt spid="24167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1667">
                                            <p:txEl>
                                              <p:pRg st="0" end="0"/>
                                            </p:txEl>
                                          </p:spTgt>
                                        </p:tgtEl>
                                        <p:attrNameLst>
                                          <p:attrName>style.visibility</p:attrName>
                                        </p:attrNameLst>
                                      </p:cBhvr>
                                      <p:to>
                                        <p:strVal val="visible"/>
                                      </p:to>
                                    </p:set>
                                    <p:animEffect transition="in" filter="slide(fromTop)">
                                      <p:cBhvr>
                                        <p:cTn id="12" dur="500"/>
                                        <p:tgtEl>
                                          <p:spTgt spid="2416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41667">
                                            <p:txEl>
                                              <p:pRg st="1" end="1"/>
                                            </p:txEl>
                                          </p:spTgt>
                                        </p:tgtEl>
                                        <p:attrNameLst>
                                          <p:attrName>style.visibility</p:attrName>
                                        </p:attrNameLst>
                                      </p:cBhvr>
                                      <p:to>
                                        <p:strVal val="visible"/>
                                      </p:to>
                                    </p:set>
                                    <p:animEffect transition="in" filter="slide(fromTop)">
                                      <p:cBhvr>
                                        <p:cTn id="17" dur="500"/>
                                        <p:tgtEl>
                                          <p:spTgt spid="2416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1674">
                                            <p:txEl>
                                              <p:pRg st="0" end="0"/>
                                            </p:txEl>
                                          </p:spTgt>
                                        </p:tgtEl>
                                        <p:attrNameLst>
                                          <p:attrName>style.visibility</p:attrName>
                                        </p:attrNameLst>
                                      </p:cBhvr>
                                      <p:to>
                                        <p:strVal val="visible"/>
                                      </p:to>
                                    </p:set>
                                    <p:animEffect transition="in" filter="slide(fromLeft)">
                                      <p:cBhvr>
                                        <p:cTn id="22" dur="500"/>
                                        <p:tgtEl>
                                          <p:spTgt spid="24167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41668"/>
                                        </p:tgtEl>
                                        <p:attrNameLst>
                                          <p:attrName>style.visibility</p:attrName>
                                        </p:attrNameLst>
                                      </p:cBhvr>
                                      <p:to>
                                        <p:strVal val="visible"/>
                                      </p:to>
                                    </p:set>
                                    <p:animEffect transition="in" filter="dissolve">
                                      <p:cBhvr>
                                        <p:cTn id="27" dur="500"/>
                                        <p:tgtEl>
                                          <p:spTgt spid="241668"/>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241669"/>
                                        </p:tgtEl>
                                        <p:attrNameLst>
                                          <p:attrName>style.visibility</p:attrName>
                                        </p:attrNameLst>
                                      </p:cBhvr>
                                      <p:to>
                                        <p:strVal val="visible"/>
                                      </p:to>
                                    </p:set>
                                    <p:animEffect transition="in" filter="dissolve">
                                      <p:cBhvr>
                                        <p:cTn id="31" dur="500"/>
                                        <p:tgtEl>
                                          <p:spTgt spid="241669"/>
                                        </p:tgtEl>
                                      </p:cBhvr>
                                    </p:animEffect>
                                  </p:childTnLst>
                                </p:cTn>
                              </p:par>
                            </p:childTnLst>
                          </p:cTn>
                        </p:par>
                        <p:par>
                          <p:cTn id="32" fill="hold">
                            <p:stCondLst>
                              <p:cond delay="1000"/>
                            </p:stCondLst>
                            <p:childTnLst>
                              <p:par>
                                <p:cTn id="33" presetID="9" presetClass="entr" presetSubtype="0" fill="hold" nodeType="afterEffect">
                                  <p:stCondLst>
                                    <p:cond delay="0"/>
                                  </p:stCondLst>
                                  <p:childTnLst>
                                    <p:set>
                                      <p:cBhvr>
                                        <p:cTn id="34" dur="1" fill="hold">
                                          <p:stCondLst>
                                            <p:cond delay="0"/>
                                          </p:stCondLst>
                                        </p:cTn>
                                        <p:tgtEl>
                                          <p:spTgt spid="241670"/>
                                        </p:tgtEl>
                                        <p:attrNameLst>
                                          <p:attrName>style.visibility</p:attrName>
                                        </p:attrNameLst>
                                      </p:cBhvr>
                                      <p:to>
                                        <p:strVal val="visible"/>
                                      </p:to>
                                    </p:set>
                                    <p:animEffect transition="in" filter="dissolve">
                                      <p:cBhvr>
                                        <p:cTn id="35" dur="500"/>
                                        <p:tgtEl>
                                          <p:spTgt spid="241670"/>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41673">
                                            <p:txEl>
                                              <p:pRg st="0" end="0"/>
                                            </p:txEl>
                                          </p:spTgt>
                                        </p:tgtEl>
                                        <p:attrNameLst>
                                          <p:attrName>style.visibility</p:attrName>
                                        </p:attrNameLst>
                                      </p:cBhvr>
                                      <p:to>
                                        <p:strVal val="visible"/>
                                      </p:to>
                                    </p:set>
                                    <p:animEffect transition="in" filter="checkerboard(across)">
                                      <p:cBhvr>
                                        <p:cTn id="40" dur="500"/>
                                        <p:tgtEl>
                                          <p:spTgt spid="24167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41673">
                                            <p:txEl>
                                              <p:pRg st="1" end="1"/>
                                            </p:txEl>
                                          </p:spTgt>
                                        </p:tgtEl>
                                        <p:attrNameLst>
                                          <p:attrName>style.visibility</p:attrName>
                                        </p:attrNameLst>
                                      </p:cBhvr>
                                      <p:to>
                                        <p:strVal val="visible"/>
                                      </p:to>
                                    </p:set>
                                    <p:animEffect transition="in" filter="checkerboard(across)">
                                      <p:cBhvr>
                                        <p:cTn id="45" dur="500"/>
                                        <p:tgtEl>
                                          <p:spTgt spid="24167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241673">
                                            <p:txEl>
                                              <p:pRg st="2" end="2"/>
                                            </p:txEl>
                                          </p:spTgt>
                                        </p:tgtEl>
                                        <p:attrNameLst>
                                          <p:attrName>style.visibility</p:attrName>
                                        </p:attrNameLst>
                                      </p:cBhvr>
                                      <p:to>
                                        <p:strVal val="visible"/>
                                      </p:to>
                                    </p:set>
                                    <p:animEffect transition="in" filter="checkerboard(across)">
                                      <p:cBhvr>
                                        <p:cTn id="50" dur="500"/>
                                        <p:tgtEl>
                                          <p:spTgt spid="2416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autoUpdateAnimBg="0"/>
      <p:bldP spid="241673" grpId="0" build="p" autoUpdateAnimBg="0"/>
      <p:bldP spid="241674"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245762" name="Rectangle 2"/>
          <p:cNvSpPr>
            <a:spLocks noGrp="1" noChangeArrowheads="1"/>
          </p:cNvSpPr>
          <p:nvPr>
            <p:ph type="title"/>
          </p:nvPr>
        </p:nvSpPr>
        <p:spPr>
          <a:xfrm>
            <a:off x="239713" y="73025"/>
            <a:ext cx="8027987" cy="614363"/>
          </a:xfrm>
        </p:spPr>
        <p:txBody>
          <a:bodyPr/>
          <a:lstStyle/>
          <a:p>
            <a:r>
              <a:rPr lang="el-GR"/>
              <a:t>Εισαγωγή ενός οργανογράμματος</a:t>
            </a:r>
          </a:p>
        </p:txBody>
      </p:sp>
      <p:sp>
        <p:nvSpPr>
          <p:cNvPr id="24576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Όπως είδατε προηγουμένως, μπορείτε να εισαγάγετε μια εικόνα ή άλλα γραφικά χρησιμοποιώντας τα εικονίδια που υπάρχουν στη διάταξη </a:t>
            </a:r>
            <a:r>
              <a:rPr lang="el-GR" sz="2000" b="1"/>
              <a:t>Τίτλος και περιεχόμενο</a:t>
            </a:r>
            <a:r>
              <a:rPr lang="el-GR" sz="2000"/>
              <a:t>.</a:t>
            </a:r>
          </a:p>
        </p:txBody>
      </p:sp>
      <p:sp>
        <p:nvSpPr>
          <p:cNvPr id="245765" name="Rectangle 5"/>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Σε αυτά περιλαμβάνεται ένα εικονίδιο για γραφικά SmartArt. Τα γραφικά SmartArt προσφέρουν διατάξεις οργανογράμματος, καθώς και άλλες διατάξεις για διαγράμματα στο PowerPoint 2007. </a:t>
            </a:r>
          </a:p>
        </p:txBody>
      </p:sp>
      <p:sp>
        <p:nvSpPr>
          <p:cNvPr id="2457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245768" name="Picture 8" descr="Πληκτρολόγηση κειμένου σε οργανόγραμμα"/>
          <p:cNvPicPr>
            <a:picLocks noGrp="1" noChangeAspect="1" noChangeArrowheads="1"/>
          </p:cNvPicPr>
          <p:nvPr>
            <p:ph sz="half" idx="1"/>
          </p:nvPr>
        </p:nvPicPr>
        <p:blipFill>
          <a:blip r:embed="rId3" cstate="print"/>
          <a:srcRect/>
          <a:stretch>
            <a:fillRect/>
          </a:stretch>
        </p:blipFill>
        <p:spPr>
          <a:xfrm>
            <a:off x="339725" y="947738"/>
            <a:ext cx="5662613" cy="2854325"/>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45768"/>
                                        </p:tgtEl>
                                        <p:attrNameLst>
                                          <p:attrName>style.visibility</p:attrName>
                                        </p:attrNameLst>
                                      </p:cBhvr>
                                      <p:to>
                                        <p:strVal val="visible"/>
                                      </p:to>
                                    </p:set>
                                    <p:animEffect transition="in" filter="slide(fromTop)">
                                      <p:cBhvr>
                                        <p:cTn id="7" dur="500"/>
                                        <p:tgtEl>
                                          <p:spTgt spid="24576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5763">
                                            <p:txEl>
                                              <p:pRg st="0" end="0"/>
                                            </p:txEl>
                                          </p:spTgt>
                                        </p:tgtEl>
                                        <p:attrNameLst>
                                          <p:attrName>style.visibility</p:attrName>
                                        </p:attrNameLst>
                                      </p:cBhvr>
                                      <p:to>
                                        <p:strVal val="visible"/>
                                      </p:to>
                                    </p:set>
                                    <p:animEffect transition="in" filter="slide(fromTop)">
                                      <p:cBhvr>
                                        <p:cTn id="12" dur="500"/>
                                        <p:tgtEl>
                                          <p:spTgt spid="2457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45765">
                                            <p:txEl>
                                              <p:pRg st="0" end="0"/>
                                            </p:txEl>
                                          </p:spTgt>
                                        </p:tgtEl>
                                        <p:attrNameLst>
                                          <p:attrName>style.visibility</p:attrName>
                                        </p:attrNameLst>
                                      </p:cBhvr>
                                      <p:to>
                                        <p:strVal val="visible"/>
                                      </p:to>
                                    </p:set>
                                    <p:animEffect transition="in" filter="slide(fromLeft)">
                                      <p:cBhvr>
                                        <p:cTn id="17" dur="500"/>
                                        <p:tgtEl>
                                          <p:spTgt spid="2457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autoUpdateAnimBg="0"/>
      <p:bldP spid="24576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5 - Θέση υποσέλιδου"/>
          <p:cNvSpPr>
            <a:spLocks noGrp="1"/>
          </p:cNvSpPr>
          <p:nvPr>
            <p:ph type="ftr" sz="quarter" idx="11"/>
          </p:nvPr>
        </p:nvSpPr>
        <p:spPr/>
        <p:txBody>
          <a:bodyPr/>
          <a:lstStyle/>
          <a:p>
            <a:r>
              <a:rPr lang="el-GR"/>
              <a:t>Get up to speed</a:t>
            </a:r>
          </a:p>
        </p:txBody>
      </p:sp>
      <p:sp>
        <p:nvSpPr>
          <p:cNvPr id="247810" name="Rectangle 2"/>
          <p:cNvSpPr>
            <a:spLocks noGrp="1" noChangeArrowheads="1"/>
          </p:cNvSpPr>
          <p:nvPr>
            <p:ph type="title"/>
          </p:nvPr>
        </p:nvSpPr>
        <p:spPr>
          <a:xfrm>
            <a:off x="239713" y="73025"/>
            <a:ext cx="8027987" cy="614363"/>
          </a:xfrm>
        </p:spPr>
        <p:txBody>
          <a:bodyPr/>
          <a:lstStyle/>
          <a:p>
            <a:r>
              <a:rPr lang="el-GR"/>
              <a:t>Εισαγωγή ενός οργανογράμματος</a:t>
            </a:r>
          </a:p>
        </p:txBody>
      </p:sp>
      <p:sp>
        <p:nvSpPr>
          <p:cNvPr id="24781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Όπως είδατε προηγουμένως, μπορείτε να εισαγάγετε μια εικόνα ή άλλα γραφικά χρησιμοποιώντας τα εικονίδια που υπάρχουν στη διάταξη </a:t>
            </a:r>
            <a:r>
              <a:rPr lang="el-GR" sz="2000" b="1"/>
              <a:t>Τίτλος και περιεχόμενο</a:t>
            </a:r>
            <a:r>
              <a:rPr lang="el-GR" sz="2000"/>
              <a:t>.</a:t>
            </a:r>
          </a:p>
        </p:txBody>
      </p:sp>
      <p:sp>
        <p:nvSpPr>
          <p:cNvPr id="247812" name="Rectangle 4"/>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Κάνοντας κλικ στο εικονίδιο </a:t>
            </a:r>
            <a:r>
              <a:rPr lang="el-GR" b="1">
                <a:solidFill>
                  <a:srgbClr val="FFCC00"/>
                </a:solidFill>
              </a:rPr>
              <a:t>Γραφικά SmartArt</a:t>
            </a:r>
            <a:r>
              <a:rPr lang="el-GR">
                <a:solidFill>
                  <a:srgbClr val="FFCC00"/>
                </a:solidFill>
              </a:rPr>
              <a:t> ... </a:t>
            </a:r>
          </a:p>
        </p:txBody>
      </p:sp>
      <p:sp>
        <p:nvSpPr>
          <p:cNvPr id="24781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247814" name="Picture 6" descr="Πληκτρολόγηση κειμένου σε οργανόγραμμα"/>
          <p:cNvPicPr>
            <a:picLocks noGrp="1" noChangeAspect="1" noChangeArrowheads="1"/>
          </p:cNvPicPr>
          <p:nvPr>
            <p:ph sz="half" idx="1"/>
          </p:nvPr>
        </p:nvPicPr>
        <p:blipFill>
          <a:blip r:embed="rId3" cstate="print"/>
          <a:srcRect/>
          <a:stretch>
            <a:fillRect/>
          </a:stretch>
        </p:blipFill>
        <p:spPr>
          <a:xfrm>
            <a:off x="339725" y="947738"/>
            <a:ext cx="5662613" cy="2854325"/>
          </a:xfrm>
          <a:noFill/>
          <a:ln/>
        </p:spPr>
      </p:pic>
      <p:sp>
        <p:nvSpPr>
          <p:cNvPr id="247816" name="Rectangle 8"/>
          <p:cNvSpPr>
            <a:spLocks noChangeArrowheads="1"/>
          </p:cNvSpPr>
          <p:nvPr/>
        </p:nvSpPr>
        <p:spPr bwMode="auto">
          <a:xfrm>
            <a:off x="277813" y="5422900"/>
            <a:ext cx="5926137" cy="45085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...εμφανίζεται μια πλήρης συλλογή των διαθέσιμων διατάξεων γραφικών.</a:t>
            </a:r>
          </a:p>
        </p:txBody>
      </p:sp>
      <p:pic>
        <p:nvPicPr>
          <p:cNvPr id="247817" name="Picture 9" descr="Διάταξη πίνακα και περιεχομένου με επιλεγμένο εικονίδιο γραφικού SmartArt"/>
          <p:cNvPicPr>
            <a:picLocks noChangeAspect="1" noChangeArrowheads="1"/>
          </p:cNvPicPr>
          <p:nvPr/>
        </p:nvPicPr>
        <p:blipFill>
          <a:blip r:embed="rId4" cstate="print"/>
          <a:srcRect/>
          <a:stretch>
            <a:fillRect/>
          </a:stretch>
        </p:blipFill>
        <p:spPr bwMode="auto">
          <a:xfrm>
            <a:off x="381000" y="4538663"/>
            <a:ext cx="1143000" cy="733425"/>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7812">
                                            <p:txEl>
                                              <p:pRg st="0" end="0"/>
                                            </p:txEl>
                                          </p:spTgt>
                                        </p:tgtEl>
                                        <p:attrNameLst>
                                          <p:attrName>style.visibility</p:attrName>
                                        </p:attrNameLst>
                                      </p:cBhvr>
                                      <p:to>
                                        <p:strVal val="visible"/>
                                      </p:to>
                                    </p:set>
                                    <p:animEffect transition="in" filter="slide(fromLeft)">
                                      <p:cBhvr>
                                        <p:cTn id="7" dur="500"/>
                                        <p:tgtEl>
                                          <p:spTgt spid="24781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7817"/>
                                        </p:tgtEl>
                                        <p:attrNameLst>
                                          <p:attrName>style.visibility</p:attrName>
                                        </p:attrNameLst>
                                      </p:cBhvr>
                                      <p:to>
                                        <p:strVal val="visible"/>
                                      </p:to>
                                    </p:set>
                                    <p:animEffect transition="in" filter="dissolve">
                                      <p:cBhvr>
                                        <p:cTn id="11" dur="500"/>
                                        <p:tgtEl>
                                          <p:spTgt spid="24781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47816">
                                            <p:txEl>
                                              <p:pRg st="0" end="0"/>
                                            </p:txEl>
                                          </p:spTgt>
                                        </p:tgtEl>
                                        <p:attrNameLst>
                                          <p:attrName>style.visibility</p:attrName>
                                        </p:attrNameLst>
                                      </p:cBhvr>
                                      <p:to>
                                        <p:strVal val="visible"/>
                                      </p:to>
                                    </p:set>
                                    <p:animEffect transition="in" filter="slide(fromLeft)">
                                      <p:cBhvr>
                                        <p:cTn id="16" dur="500"/>
                                        <p:tgtEl>
                                          <p:spTgt spid="2478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build="p" autoUpdateAnimBg="0" advAuto="0"/>
      <p:bldP spid="247816"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 Θέση υποσέλιδου"/>
          <p:cNvSpPr>
            <a:spLocks noGrp="1"/>
          </p:cNvSpPr>
          <p:nvPr>
            <p:ph type="ftr" sz="quarter" idx="11"/>
          </p:nvPr>
        </p:nvSpPr>
        <p:spPr/>
        <p:txBody>
          <a:bodyPr/>
          <a:lstStyle/>
          <a:p>
            <a:r>
              <a:rPr lang="el-GR"/>
              <a:t>Get up to speed</a:t>
            </a:r>
          </a:p>
        </p:txBody>
      </p:sp>
      <p:sp>
        <p:nvSpPr>
          <p:cNvPr id="24371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Στην εικόνα βλέπετε κάποιες χρήσιμες δυνατότητες στην εργασία με ένα νέο οργανόγραμμα. </a:t>
            </a:r>
          </a:p>
          <a:p>
            <a:pPr>
              <a:spcBef>
                <a:spcPct val="20000"/>
              </a:spcBef>
              <a:spcAft>
                <a:spcPct val="75000"/>
              </a:spcAft>
            </a:pPr>
            <a:endParaRPr lang="el-GR" sz="2000"/>
          </a:p>
        </p:txBody>
      </p:sp>
      <p:graphicFrame>
        <p:nvGraphicFramePr>
          <p:cNvPr id="243716" name="Object 4"/>
          <p:cNvGraphicFramePr>
            <a:graphicFrameLocks noChangeAspect="1"/>
          </p:cNvGraphicFramePr>
          <p:nvPr/>
        </p:nvGraphicFramePr>
        <p:xfrm>
          <a:off x="339725" y="4021138"/>
          <a:ext cx="269875" cy="303212"/>
        </p:xfrm>
        <a:graphic>
          <a:graphicData uri="http://schemas.openxmlformats.org/presentationml/2006/ole">
            <mc:AlternateContent xmlns:mc="http://schemas.openxmlformats.org/markup-compatibility/2006">
              <mc:Choice xmlns:v="urn:schemas-microsoft-com:vml" Requires="v">
                <p:oleObj spid="_x0000_s243722" name="Visio" r:id="rId4" imgW="270231" imgH="303063" progId="Visio.Drawing.11">
                  <p:embed/>
                </p:oleObj>
              </mc:Choice>
              <mc:Fallback>
                <p:oleObj name="Visio" r:id="rId4" imgW="270231" imgH="303063"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02113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7" name="Object 5"/>
          <p:cNvGraphicFramePr>
            <a:graphicFrameLocks noChangeAspect="1"/>
          </p:cNvGraphicFramePr>
          <p:nvPr/>
        </p:nvGraphicFramePr>
        <p:xfrm>
          <a:off x="339725" y="4754563"/>
          <a:ext cx="269875" cy="303212"/>
        </p:xfrm>
        <a:graphic>
          <a:graphicData uri="http://schemas.openxmlformats.org/presentationml/2006/ole">
            <mc:AlternateContent xmlns:mc="http://schemas.openxmlformats.org/markup-compatibility/2006">
              <mc:Choice xmlns:v="urn:schemas-microsoft-com:vml" Requires="v">
                <p:oleObj spid="_x0000_s243723" name="Visio" r:id="rId6" imgW="270231" imgH="303063" progId="Visio.Drawing.11">
                  <p:embed/>
                </p:oleObj>
              </mc:Choice>
              <mc:Fallback>
                <p:oleObj name="Visio" r:id="rId6" imgW="270231" imgH="303063" progId="Visio.Drawing.11">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475456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8" name="Object 6"/>
          <p:cNvGraphicFramePr>
            <a:graphicFrameLocks noChangeAspect="1"/>
          </p:cNvGraphicFramePr>
          <p:nvPr/>
        </p:nvGraphicFramePr>
        <p:xfrm>
          <a:off x="339725" y="5465763"/>
          <a:ext cx="269875" cy="303212"/>
        </p:xfrm>
        <a:graphic>
          <a:graphicData uri="http://schemas.openxmlformats.org/presentationml/2006/ole">
            <mc:AlternateContent xmlns:mc="http://schemas.openxmlformats.org/markup-compatibility/2006">
              <mc:Choice xmlns:v="urn:schemas-microsoft-com:vml" Requires="v">
                <p:oleObj spid="_x0000_s243724" name="Visio" r:id="rId8" imgW="270231" imgH="303063" progId="Visio.Drawing.11">
                  <p:embed/>
                </p:oleObj>
              </mc:Choice>
              <mc:Fallback>
                <p:oleObj name="Visio" r:id="rId8" imgW="270231" imgH="303063" progId="Visio.Drawing.11">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725" y="546576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371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43721" name="Rectangle 9"/>
          <p:cNvSpPr>
            <a:spLocks noChangeArrowheads="1"/>
          </p:cNvSpPr>
          <p:nvPr/>
        </p:nvSpPr>
        <p:spPr bwMode="auto">
          <a:xfrm>
            <a:off x="676275" y="3987800"/>
            <a:ext cx="8467725" cy="2098675"/>
          </a:xfrm>
          <a:prstGeom prst="rect">
            <a:avLst/>
          </a:prstGeom>
          <a:noFill/>
          <a:ln w="9525">
            <a:noFill/>
            <a:miter lim="800000"/>
            <a:headEnd/>
            <a:tailEnd/>
          </a:ln>
          <a:effectLst/>
        </p:spPr>
        <p:txBody>
          <a:bodyPr wrap="square">
            <a:spAutoFit/>
          </a:bodyPr>
          <a:lstStyle/>
          <a:p>
            <a:pPr>
              <a:spcBef>
                <a:spcPct val="20000"/>
              </a:spcBef>
              <a:spcAft>
                <a:spcPct val="45000"/>
              </a:spcAft>
            </a:pPr>
            <a:r>
              <a:rPr lang="el-GR" dirty="0">
                <a:solidFill>
                  <a:srgbClr val="FFCC00"/>
                </a:solidFill>
              </a:rPr>
              <a:t>Όταν κάνετε εισαγωγή του οργανογράμματος, χρησιμοποιούνται τα χρώματα του θέματος που έχει εφαρμοστεί. </a:t>
            </a:r>
            <a:endParaRPr lang="el-GR" b="1" dirty="0">
              <a:solidFill>
                <a:srgbClr val="FFCC00"/>
              </a:solidFill>
            </a:endParaRPr>
          </a:p>
          <a:p>
            <a:pPr>
              <a:spcBef>
                <a:spcPct val="20000"/>
              </a:spcBef>
              <a:spcAft>
                <a:spcPct val="45000"/>
              </a:spcAft>
            </a:pPr>
            <a:r>
              <a:rPr lang="el-GR" dirty="0">
                <a:solidFill>
                  <a:srgbClr val="FFCC00"/>
                </a:solidFill>
              </a:rPr>
              <a:t>Δίπλα στο γράφημα εμφανίζεται ένα παράθυρο κειμένου, στο οποίο μπορείτε να πληκτρολογήσετε κείμενο.</a:t>
            </a:r>
          </a:p>
          <a:p>
            <a:pPr>
              <a:spcBef>
                <a:spcPct val="20000"/>
              </a:spcBef>
              <a:spcAft>
                <a:spcPct val="45000"/>
              </a:spcAft>
            </a:pPr>
            <a:r>
              <a:rPr lang="el-GR" dirty="0">
                <a:solidFill>
                  <a:srgbClr val="FFCC00"/>
                </a:solidFill>
              </a:rPr>
              <a:t>Το κείμενο που πληκτρολογείτε στο παράθυρο κειμένου αντιστοιχεί στα σχήματα του γραφήματος και εμφανίζεται στο γράφημα κατά την πληκτρολόγηση. </a:t>
            </a:r>
          </a:p>
        </p:txBody>
      </p:sp>
      <p:sp>
        <p:nvSpPr>
          <p:cNvPr id="243725" name="Rectangle 13"/>
          <p:cNvSpPr>
            <a:spLocks noGrp="1" noChangeArrowheads="1"/>
          </p:cNvSpPr>
          <p:nvPr>
            <p:ph type="title"/>
          </p:nvPr>
        </p:nvSpPr>
        <p:spPr>
          <a:xfrm>
            <a:off x="239713" y="73025"/>
            <a:ext cx="8027987" cy="614363"/>
          </a:xfrm>
          <a:noFill/>
          <a:ln/>
        </p:spPr>
        <p:txBody>
          <a:bodyPr/>
          <a:lstStyle/>
          <a:p>
            <a:r>
              <a:rPr lang="el-GR"/>
              <a:t>Εισαγωγή ενός οργανογράμματος</a:t>
            </a:r>
          </a:p>
        </p:txBody>
      </p:sp>
      <p:pic>
        <p:nvPicPr>
          <p:cNvPr id="243727" name="Picture 15" descr="Πληκτρολόγηση κειμένου σε οργανόγραμμα"/>
          <p:cNvPicPr>
            <a:picLocks noGrp="1" noChangeAspect="1" noChangeArrowheads="1"/>
          </p:cNvPicPr>
          <p:nvPr>
            <p:ph sz="half" idx="1"/>
          </p:nvPr>
        </p:nvPicPr>
        <p:blipFill>
          <a:blip r:embed="rId10" cstate="print"/>
          <a:srcRect/>
          <a:stretch>
            <a:fillRect/>
          </a:stretch>
        </p:blipFill>
        <p:spPr>
          <a:xfrm>
            <a:off x="339725" y="947738"/>
            <a:ext cx="5662613" cy="2854325"/>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43715"/>
                                        </p:tgtEl>
                                        <p:attrNameLst>
                                          <p:attrName>style.visibility</p:attrName>
                                        </p:attrNameLst>
                                      </p:cBhvr>
                                      <p:to>
                                        <p:strVal val="visible"/>
                                      </p:to>
                                    </p:set>
                                    <p:animEffect transition="in" filter="slide(fromTop)">
                                      <p:cBhvr>
                                        <p:cTn id="7" dur="500"/>
                                        <p:tgtEl>
                                          <p:spTgt spid="2437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3716"/>
                                        </p:tgtEl>
                                        <p:attrNameLst>
                                          <p:attrName>style.visibility</p:attrName>
                                        </p:attrNameLst>
                                      </p:cBhvr>
                                      <p:to>
                                        <p:strVal val="visible"/>
                                      </p:to>
                                    </p:set>
                                    <p:animEffect transition="in" filter="dissolve">
                                      <p:cBhvr>
                                        <p:cTn id="12" dur="500"/>
                                        <p:tgtEl>
                                          <p:spTgt spid="243716"/>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43717"/>
                                        </p:tgtEl>
                                        <p:attrNameLst>
                                          <p:attrName>style.visibility</p:attrName>
                                        </p:attrNameLst>
                                      </p:cBhvr>
                                      <p:to>
                                        <p:strVal val="visible"/>
                                      </p:to>
                                    </p:set>
                                    <p:animEffect transition="in" filter="dissolve">
                                      <p:cBhvr>
                                        <p:cTn id="16" dur="500"/>
                                        <p:tgtEl>
                                          <p:spTgt spid="243717"/>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43718"/>
                                        </p:tgtEl>
                                        <p:attrNameLst>
                                          <p:attrName>style.visibility</p:attrName>
                                        </p:attrNameLst>
                                      </p:cBhvr>
                                      <p:to>
                                        <p:strVal val="visible"/>
                                      </p:to>
                                    </p:set>
                                    <p:animEffect transition="in" filter="dissolve">
                                      <p:cBhvr>
                                        <p:cTn id="20" dur="500"/>
                                        <p:tgtEl>
                                          <p:spTgt spid="24371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43721">
                                            <p:txEl>
                                              <p:pRg st="0" end="0"/>
                                            </p:txEl>
                                          </p:spTgt>
                                        </p:tgtEl>
                                        <p:attrNameLst>
                                          <p:attrName>style.visibility</p:attrName>
                                        </p:attrNameLst>
                                      </p:cBhvr>
                                      <p:to>
                                        <p:strVal val="visible"/>
                                      </p:to>
                                    </p:set>
                                    <p:animEffect transition="in" filter="checkerboard(across)">
                                      <p:cBhvr>
                                        <p:cTn id="25" dur="500"/>
                                        <p:tgtEl>
                                          <p:spTgt spid="2437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43721">
                                            <p:txEl>
                                              <p:pRg st="1" end="1"/>
                                            </p:txEl>
                                          </p:spTgt>
                                        </p:tgtEl>
                                        <p:attrNameLst>
                                          <p:attrName>style.visibility</p:attrName>
                                        </p:attrNameLst>
                                      </p:cBhvr>
                                      <p:to>
                                        <p:strVal val="visible"/>
                                      </p:to>
                                    </p:set>
                                    <p:animEffect transition="in" filter="checkerboard(across)">
                                      <p:cBhvr>
                                        <p:cTn id="30" dur="500"/>
                                        <p:tgtEl>
                                          <p:spTgt spid="24372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43721">
                                            <p:txEl>
                                              <p:pRg st="2" end="2"/>
                                            </p:txEl>
                                          </p:spTgt>
                                        </p:tgtEl>
                                        <p:attrNameLst>
                                          <p:attrName>style.visibility</p:attrName>
                                        </p:attrNameLst>
                                      </p:cBhvr>
                                      <p:to>
                                        <p:strVal val="visible"/>
                                      </p:to>
                                    </p:set>
                                    <p:animEffect transition="in" filter="checkerboard(across)">
                                      <p:cBhvr>
                                        <p:cTn id="35" dur="500"/>
                                        <p:tgtEl>
                                          <p:spTgt spid="2437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autoUpdateAnimBg="0"/>
      <p:bldP spid="24372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l-GR"/>
              <a:t>Μάθημα 1</a:t>
            </a:r>
          </a:p>
        </p:txBody>
      </p:sp>
      <p:sp>
        <p:nvSpPr>
          <p:cNvPr id="18435" name="Rectangle 3"/>
          <p:cNvSpPr>
            <a:spLocks noGrp="1" noChangeArrowheads="1"/>
          </p:cNvSpPr>
          <p:nvPr>
            <p:ph type="subTitle" idx="1"/>
          </p:nvPr>
        </p:nvSpPr>
        <p:spPr/>
        <p:txBody>
          <a:bodyPr/>
          <a:lstStyle/>
          <a:p>
            <a:r>
              <a:rPr lang="el-GR"/>
              <a:t>Δώστε προσοχή: τι έχει αλλάξει και γιατί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 Θέση υποσέλιδου"/>
          <p:cNvSpPr>
            <a:spLocks noGrp="1"/>
          </p:cNvSpPr>
          <p:nvPr>
            <p:ph type="ftr" sz="quarter" idx="11"/>
          </p:nvPr>
        </p:nvSpPr>
        <p:spPr/>
        <p:txBody>
          <a:bodyPr/>
          <a:lstStyle/>
          <a:p>
            <a:r>
              <a:rPr lang="el-GR"/>
              <a:t>Get up to speed</a:t>
            </a:r>
          </a:p>
        </p:txBody>
      </p:sp>
      <p:sp>
        <p:nvSpPr>
          <p:cNvPr id="249860" name="Rectangle 4"/>
          <p:cNvSpPr>
            <a:spLocks noChangeArrowheads="1"/>
          </p:cNvSpPr>
          <p:nvPr/>
        </p:nvSpPr>
        <p:spPr bwMode="auto">
          <a:xfrm>
            <a:off x="1757363" y="3757613"/>
            <a:ext cx="5462587" cy="2522537"/>
          </a:xfrm>
          <a:prstGeom prst="rect">
            <a:avLst/>
          </a:prstGeom>
          <a:noFill/>
          <a:ln w="9525">
            <a:noFill/>
            <a:miter lim="800000"/>
            <a:headEnd/>
            <a:tailEnd/>
          </a:ln>
          <a:effectLst/>
        </p:spPr>
        <p:txBody>
          <a:bodyPr/>
          <a:lstStyle/>
          <a:p>
            <a:pPr>
              <a:spcBef>
                <a:spcPct val="20000"/>
              </a:spcBef>
              <a:spcAft>
                <a:spcPct val="75000"/>
              </a:spcAft>
            </a:pPr>
            <a:endParaRPr lang="el-GR" sz="2000"/>
          </a:p>
        </p:txBody>
      </p:sp>
      <p:sp>
        <p:nvSpPr>
          <p:cNvPr id="249862" name="Rectangle 6"/>
          <p:cNvSpPr>
            <a:spLocks noChangeArrowheads="1"/>
          </p:cNvSpPr>
          <p:nvPr/>
        </p:nvSpPr>
        <p:spPr bwMode="auto">
          <a:xfrm>
            <a:off x="277813" y="854075"/>
            <a:ext cx="8524875" cy="517525"/>
          </a:xfrm>
          <a:prstGeom prst="rect">
            <a:avLst/>
          </a:prstGeom>
          <a:noFill/>
          <a:ln w="9525">
            <a:noFill/>
            <a:miter lim="800000"/>
            <a:headEnd/>
            <a:tailEnd/>
          </a:ln>
          <a:effectLst/>
        </p:spPr>
        <p:txBody>
          <a:bodyPr/>
          <a:lstStyle/>
          <a:p>
            <a:pPr>
              <a:spcBef>
                <a:spcPct val="20000"/>
              </a:spcBef>
              <a:spcAft>
                <a:spcPct val="75000"/>
              </a:spcAft>
            </a:pPr>
            <a:r>
              <a:rPr lang="el-GR" sz="2000"/>
              <a:t>Επιπλέον, τώρα μπορείτε να εργαστείτε και αντίστροφα: Να μετατρέψετε μια υπάρχουσα λίστα με κουκκίδες σε γραφικό. </a:t>
            </a:r>
          </a:p>
        </p:txBody>
      </p:sp>
      <p:sp>
        <p:nvSpPr>
          <p:cNvPr id="249864" name="Rectangle 8"/>
          <p:cNvSpPr>
            <a:spLocks noChangeArrowheads="1"/>
          </p:cNvSpPr>
          <p:nvPr/>
        </p:nvSpPr>
        <p:spPr bwMode="auto">
          <a:xfrm>
            <a:off x="277813" y="1749425"/>
            <a:ext cx="8524875" cy="517525"/>
          </a:xfrm>
          <a:prstGeom prst="rect">
            <a:avLst/>
          </a:prstGeom>
          <a:noFill/>
          <a:ln w="9525">
            <a:noFill/>
            <a:miter lim="800000"/>
            <a:headEnd/>
            <a:tailEnd/>
          </a:ln>
          <a:effectLst/>
        </p:spPr>
        <p:txBody>
          <a:bodyPr/>
          <a:lstStyle/>
          <a:p>
            <a:pPr>
              <a:spcBef>
                <a:spcPct val="20000"/>
              </a:spcBef>
              <a:spcAft>
                <a:spcPct val="75000"/>
              </a:spcAft>
            </a:pPr>
            <a:r>
              <a:rPr lang="el-GR" sz="2000"/>
              <a:t>Χρησιμοποιήστε το κουμπί </a:t>
            </a:r>
            <a:r>
              <a:rPr lang="el-GR" sz="2000" b="1"/>
              <a:t>Μετατροπή σε γραφικό</a:t>
            </a:r>
            <a:r>
              <a:rPr lang="el-GR" sz="2000"/>
              <a:t>   στην καρτέλα </a:t>
            </a:r>
            <a:r>
              <a:rPr lang="el-GR" sz="2000" b="1"/>
              <a:t>Κεντρική σελίδα</a:t>
            </a:r>
            <a:r>
              <a:rPr lang="el-GR" sz="2000"/>
              <a:t>.</a:t>
            </a:r>
          </a:p>
        </p:txBody>
      </p:sp>
      <p:pic>
        <p:nvPicPr>
          <p:cNvPr id="249865" name="Picture 9" descr="Εικόνα κουμπιού"/>
          <p:cNvPicPr>
            <a:picLocks noChangeAspect="1" noChangeArrowheads="1"/>
          </p:cNvPicPr>
          <p:nvPr/>
        </p:nvPicPr>
        <p:blipFill>
          <a:blip r:embed="rId3" cstate="print"/>
          <a:srcRect/>
          <a:stretch>
            <a:fillRect/>
          </a:stretch>
        </p:blipFill>
        <p:spPr bwMode="auto">
          <a:xfrm>
            <a:off x="6300736" y="1465570"/>
            <a:ext cx="430213" cy="285750"/>
          </a:xfrm>
          <a:prstGeom prst="rect">
            <a:avLst/>
          </a:prstGeom>
          <a:noFill/>
        </p:spPr>
      </p:pic>
      <p:sp>
        <p:nvSpPr>
          <p:cNvPr id="249866" name="Rectangle 10"/>
          <p:cNvSpPr>
            <a:spLocks noChangeArrowheads="1"/>
          </p:cNvSpPr>
          <p:nvPr/>
        </p:nvSpPr>
        <p:spPr bwMode="auto">
          <a:xfrm>
            <a:off x="277813" y="2339975"/>
            <a:ext cx="8524875" cy="769938"/>
          </a:xfrm>
          <a:prstGeom prst="rect">
            <a:avLst/>
          </a:prstGeom>
          <a:noFill/>
          <a:ln w="9525">
            <a:noFill/>
            <a:miter lim="800000"/>
            <a:headEnd/>
            <a:tailEnd/>
          </a:ln>
          <a:effectLst/>
        </p:spPr>
        <p:txBody>
          <a:bodyPr/>
          <a:lstStyle/>
          <a:p>
            <a:pPr>
              <a:spcBef>
                <a:spcPct val="20000"/>
              </a:spcBef>
              <a:spcAft>
                <a:spcPct val="75000"/>
              </a:spcAft>
            </a:pPr>
            <a:r>
              <a:rPr lang="el-GR" sz="2000"/>
              <a:t>Αναζητήστε την εντολή </a:t>
            </a:r>
            <a:r>
              <a:rPr lang="el-GR" sz="2000" b="1"/>
              <a:t>SmartArt</a:t>
            </a:r>
            <a:r>
              <a:rPr lang="el-GR" sz="2000"/>
              <a:t> στην καρτέλα </a:t>
            </a:r>
            <a:r>
              <a:rPr lang="el-GR" sz="2000" b="1"/>
              <a:t>Εισαγωγή</a:t>
            </a:r>
            <a:r>
              <a:rPr lang="el-GR" sz="2000"/>
              <a:t> εάν προτιμάτε αυτόν τον τρόπο για να κάνετε εισαγωγή του διαγράμματος.</a:t>
            </a:r>
          </a:p>
        </p:txBody>
      </p:sp>
      <p:pic>
        <p:nvPicPr>
          <p:cNvPr id="249867" name="Picture 11" descr="Εισαγωγή καρτέλας με επιλεγμένο το κουμπί &quot;SmartArt&quot;"/>
          <p:cNvPicPr>
            <a:picLocks noChangeAspect="1" noChangeArrowheads="1"/>
          </p:cNvPicPr>
          <p:nvPr/>
        </p:nvPicPr>
        <p:blipFill>
          <a:blip r:embed="rId4" cstate="print"/>
          <a:srcRect/>
          <a:stretch>
            <a:fillRect/>
          </a:stretch>
        </p:blipFill>
        <p:spPr bwMode="auto">
          <a:xfrm>
            <a:off x="381000" y="3289300"/>
            <a:ext cx="1638300" cy="1104900"/>
          </a:xfrm>
          <a:prstGeom prst="rect">
            <a:avLst/>
          </a:prstGeom>
          <a:noFill/>
        </p:spPr>
      </p:pic>
      <p:sp>
        <p:nvSpPr>
          <p:cNvPr id="249869" name="Rectangle 13"/>
          <p:cNvSpPr>
            <a:spLocks noGrp="1" noChangeArrowheads="1"/>
          </p:cNvSpPr>
          <p:nvPr>
            <p:ph type="title"/>
          </p:nvPr>
        </p:nvSpPr>
        <p:spPr>
          <a:xfrm>
            <a:off x="239713" y="73025"/>
            <a:ext cx="8027987" cy="614363"/>
          </a:xfrm>
          <a:noFill/>
          <a:ln/>
        </p:spPr>
        <p:txBody>
          <a:bodyPr/>
          <a:lstStyle/>
          <a:p>
            <a:r>
              <a:rPr lang="el-GR"/>
              <a:t>Εισαγωγή ενός οργανογράμματος</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9862">
                                            <p:txEl>
                                              <p:pRg st="0" end="0"/>
                                            </p:txEl>
                                          </p:spTgt>
                                        </p:tgtEl>
                                        <p:attrNameLst>
                                          <p:attrName>style.visibility</p:attrName>
                                        </p:attrNameLst>
                                      </p:cBhvr>
                                      <p:to>
                                        <p:strVal val="visible"/>
                                      </p:to>
                                    </p:set>
                                    <p:animEffect transition="in" filter="slide(fromLeft)">
                                      <p:cBhvr>
                                        <p:cTn id="7" dur="500"/>
                                        <p:tgtEl>
                                          <p:spTgt spid="2498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49864">
                                            <p:txEl>
                                              <p:pRg st="0" end="0"/>
                                            </p:txEl>
                                          </p:spTgt>
                                        </p:tgtEl>
                                        <p:attrNameLst>
                                          <p:attrName>style.visibility</p:attrName>
                                        </p:attrNameLst>
                                      </p:cBhvr>
                                      <p:to>
                                        <p:strVal val="visible"/>
                                      </p:to>
                                    </p:set>
                                    <p:animEffect transition="in" filter="slide(fromLeft)">
                                      <p:cBhvr>
                                        <p:cTn id="12" dur="500"/>
                                        <p:tgtEl>
                                          <p:spTgt spid="249864">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49865"/>
                                        </p:tgtEl>
                                        <p:attrNameLst>
                                          <p:attrName>style.visibility</p:attrName>
                                        </p:attrNameLst>
                                      </p:cBhvr>
                                      <p:to>
                                        <p:strVal val="visible"/>
                                      </p:to>
                                    </p:set>
                                    <p:animEffect transition="in" filter="dissolve">
                                      <p:cBhvr>
                                        <p:cTn id="16" dur="500"/>
                                        <p:tgtEl>
                                          <p:spTgt spid="24986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249866">
                                            <p:txEl>
                                              <p:pRg st="0" end="0"/>
                                            </p:txEl>
                                          </p:spTgt>
                                        </p:tgtEl>
                                        <p:attrNameLst>
                                          <p:attrName>style.visibility</p:attrName>
                                        </p:attrNameLst>
                                      </p:cBhvr>
                                      <p:to>
                                        <p:strVal val="visible"/>
                                      </p:to>
                                    </p:set>
                                    <p:animEffect transition="in" filter="slide(fromLeft)">
                                      <p:cBhvr>
                                        <p:cTn id="21" dur="500"/>
                                        <p:tgtEl>
                                          <p:spTgt spid="249866">
                                            <p:txEl>
                                              <p:pRg st="0" end="0"/>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49867"/>
                                        </p:tgtEl>
                                        <p:attrNameLst>
                                          <p:attrName>style.visibility</p:attrName>
                                        </p:attrNameLst>
                                      </p:cBhvr>
                                      <p:to>
                                        <p:strVal val="visible"/>
                                      </p:to>
                                    </p:set>
                                    <p:animEffect transition="in" filter="dissolve">
                                      <p:cBhvr>
                                        <p:cTn id="25" dur="500"/>
                                        <p:tgtEl>
                                          <p:spTgt spid="249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2" grpId="0" build="p" autoUpdateAnimBg="0" advAuto="0"/>
      <p:bldP spid="249864" grpId="0" build="p" autoUpdateAnimBg="0"/>
      <p:bldP spid="249866"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5 - Θέση υποσέλιδου"/>
          <p:cNvSpPr>
            <a:spLocks noGrp="1"/>
          </p:cNvSpPr>
          <p:nvPr>
            <p:ph type="ftr" sz="quarter" idx="11"/>
          </p:nvPr>
        </p:nvSpPr>
        <p:spPr/>
        <p:txBody>
          <a:bodyPr/>
          <a:lstStyle/>
          <a:p>
            <a:r>
              <a:rPr lang="el-GR"/>
              <a:t>Get up to speed</a:t>
            </a:r>
          </a:p>
        </p:txBody>
      </p:sp>
      <p:sp>
        <p:nvSpPr>
          <p:cNvPr id="251906" name="Rectangle 2"/>
          <p:cNvSpPr>
            <a:spLocks noGrp="1" noChangeArrowheads="1"/>
          </p:cNvSpPr>
          <p:nvPr>
            <p:ph type="title"/>
          </p:nvPr>
        </p:nvSpPr>
        <p:spPr>
          <a:xfrm>
            <a:off x="239713" y="63500"/>
            <a:ext cx="8904287" cy="614363"/>
          </a:xfrm>
        </p:spPr>
        <p:txBody>
          <a:bodyPr/>
          <a:lstStyle/>
          <a:p>
            <a:r>
              <a:rPr lang="el-GR"/>
              <a:t>Εφαρμογή μιας απλής κίνησης</a:t>
            </a:r>
          </a:p>
        </p:txBody>
      </p:sp>
      <p:sp>
        <p:nvSpPr>
          <p:cNvPr id="25190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Για να εφαρμόσετε απλή κίνηση στο οργανόγραμμά σας, μεταβείτε στην καρτέλα </a:t>
            </a:r>
            <a:r>
              <a:rPr lang="el-GR" sz="2000" b="1"/>
              <a:t>Κινήσεις</a:t>
            </a:r>
            <a:r>
              <a:rPr lang="el-GR" sz="2000"/>
              <a:t>. </a:t>
            </a:r>
          </a:p>
          <a:p>
            <a:pPr>
              <a:spcBef>
                <a:spcPct val="20000"/>
              </a:spcBef>
              <a:spcAft>
                <a:spcPct val="75000"/>
              </a:spcAft>
            </a:pPr>
            <a:endParaRPr lang="el-GR" sz="2000"/>
          </a:p>
        </p:txBody>
      </p:sp>
      <p:graphicFrame>
        <p:nvGraphicFramePr>
          <p:cNvPr id="251908" name="Object 4"/>
          <p:cNvGraphicFramePr>
            <a:graphicFrameLocks noChangeAspect="1"/>
          </p:cNvGraphicFramePr>
          <p:nvPr/>
        </p:nvGraphicFramePr>
        <p:xfrm>
          <a:off x="339725" y="4019550"/>
          <a:ext cx="269875" cy="303213"/>
        </p:xfrm>
        <a:graphic>
          <a:graphicData uri="http://schemas.openxmlformats.org/presentationml/2006/ole">
            <mc:AlternateContent xmlns:mc="http://schemas.openxmlformats.org/markup-compatibility/2006">
              <mc:Choice xmlns:v="urn:schemas-microsoft-com:vml" Requires="v">
                <p:oleObj spid="_x0000_s251914" name="Visio" r:id="rId4" imgW="270231" imgH="303063" progId="Visio.Drawing.11">
                  <p:embed/>
                </p:oleObj>
              </mc:Choice>
              <mc:Fallback>
                <p:oleObj name="Visio" r:id="rId4" imgW="270231" imgH="303063"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019550"/>
                        <a:ext cx="2698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09" name="Object 5"/>
          <p:cNvGraphicFramePr>
            <a:graphicFrameLocks noChangeAspect="1"/>
          </p:cNvGraphicFramePr>
          <p:nvPr/>
        </p:nvGraphicFramePr>
        <p:xfrm>
          <a:off x="339725" y="4754563"/>
          <a:ext cx="269875" cy="303212"/>
        </p:xfrm>
        <a:graphic>
          <a:graphicData uri="http://schemas.openxmlformats.org/presentationml/2006/ole">
            <mc:AlternateContent xmlns:mc="http://schemas.openxmlformats.org/markup-compatibility/2006">
              <mc:Choice xmlns:v="urn:schemas-microsoft-com:vml" Requires="v">
                <p:oleObj spid="_x0000_s251915" name="Visio" r:id="rId6" imgW="270231" imgH="303063" progId="Visio.Drawing.11">
                  <p:embed/>
                </p:oleObj>
              </mc:Choice>
              <mc:Fallback>
                <p:oleObj name="Visio" r:id="rId6" imgW="270231" imgH="303063" progId="Visio.Drawing.11">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475456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10" name="Object 6"/>
          <p:cNvGraphicFramePr>
            <a:graphicFrameLocks noChangeAspect="1"/>
          </p:cNvGraphicFramePr>
          <p:nvPr/>
        </p:nvGraphicFramePr>
        <p:xfrm>
          <a:off x="339725" y="5484813"/>
          <a:ext cx="269875" cy="303212"/>
        </p:xfrm>
        <a:graphic>
          <a:graphicData uri="http://schemas.openxmlformats.org/presentationml/2006/ole">
            <mc:AlternateContent xmlns:mc="http://schemas.openxmlformats.org/markup-compatibility/2006">
              <mc:Choice xmlns:v="urn:schemas-microsoft-com:vml" Requires="v">
                <p:oleObj spid="_x0000_s251916" name="Visio" r:id="rId8" imgW="270231" imgH="303063" progId="Visio.Drawing.11">
                  <p:embed/>
                </p:oleObj>
              </mc:Choice>
              <mc:Fallback>
                <p:oleObj name="Visio" r:id="rId8" imgW="270231" imgH="303063" progId="Visio.Drawing.11">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725" y="548481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191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51913" name="Rectangle 9"/>
          <p:cNvSpPr>
            <a:spLocks noChangeArrowheads="1"/>
          </p:cNvSpPr>
          <p:nvPr/>
        </p:nvSpPr>
        <p:spPr bwMode="auto">
          <a:xfrm>
            <a:off x="676275" y="3987800"/>
            <a:ext cx="7273106" cy="2098675"/>
          </a:xfrm>
          <a:prstGeom prst="rect">
            <a:avLst/>
          </a:prstGeom>
          <a:noFill/>
          <a:ln w="9525">
            <a:noFill/>
            <a:miter lim="800000"/>
            <a:headEnd/>
            <a:tailEnd/>
          </a:ln>
          <a:effectLst/>
        </p:spPr>
        <p:txBody>
          <a:bodyPr wrap="square">
            <a:spAutoFit/>
          </a:bodyPr>
          <a:lstStyle/>
          <a:p>
            <a:pPr>
              <a:spcBef>
                <a:spcPct val="20000"/>
              </a:spcBef>
              <a:spcAft>
                <a:spcPct val="45000"/>
              </a:spcAft>
            </a:pPr>
            <a:r>
              <a:rPr lang="el-GR" dirty="0">
                <a:solidFill>
                  <a:srgbClr val="FFCC00"/>
                </a:solidFill>
              </a:rPr>
              <a:t>Με επιλεγμένο το γράφημα, κάντε κλικ στο βέλος δίπλα στο βέλος </a:t>
            </a:r>
            <a:r>
              <a:rPr lang="el-GR" b="1" dirty="0">
                <a:solidFill>
                  <a:srgbClr val="FFCC00"/>
                </a:solidFill>
              </a:rPr>
              <a:t>Κίνηση</a:t>
            </a:r>
            <a:r>
              <a:rPr lang="el-GR" dirty="0">
                <a:solidFill>
                  <a:srgbClr val="FFCC00"/>
                </a:solidFill>
              </a:rPr>
              <a:t> για να δείτε τη λίστα εφέ. </a:t>
            </a:r>
          </a:p>
          <a:p>
            <a:pPr>
              <a:spcBef>
                <a:spcPct val="20000"/>
              </a:spcBef>
              <a:spcAft>
                <a:spcPct val="45000"/>
              </a:spcAft>
            </a:pPr>
            <a:r>
              <a:rPr lang="el-GR" dirty="0">
                <a:solidFill>
                  <a:srgbClr val="FFCC00"/>
                </a:solidFill>
              </a:rPr>
              <a:t>Κάντε μια επιλογή ώστε να εμφανιστούν τα τμήματα του οργανογράμματος στη διαφάνεια. </a:t>
            </a:r>
          </a:p>
          <a:p>
            <a:pPr>
              <a:spcBef>
                <a:spcPct val="20000"/>
              </a:spcBef>
              <a:spcAft>
                <a:spcPct val="45000"/>
              </a:spcAft>
            </a:pPr>
            <a:r>
              <a:rPr lang="el-GR" dirty="0">
                <a:solidFill>
                  <a:srgbClr val="FFCC00"/>
                </a:solidFill>
              </a:rPr>
              <a:t>Καθώς τοποθετείτε το δείκτη του ποντικιού σε μια επιλογή, το PowerPoint εμφανίζει μια προεπισκόπηση του εφέ κίνησης. </a:t>
            </a:r>
          </a:p>
        </p:txBody>
      </p:sp>
      <p:pic>
        <p:nvPicPr>
          <p:cNvPr id="251915" name="Picture 11" descr="Εφαρμογή κίνησης σε ένα γραφικό"/>
          <p:cNvPicPr>
            <a:picLocks noGrp="1" noChangeAspect="1" noChangeArrowheads="1"/>
          </p:cNvPicPr>
          <p:nvPr>
            <p:ph sz="half" idx="1"/>
          </p:nvPr>
        </p:nvPicPr>
        <p:blipFill>
          <a:blip r:embed="rId10" cstate="print"/>
          <a:srcRect/>
          <a:stretch>
            <a:fillRect/>
          </a:stretch>
        </p:blipFill>
        <p:spPr>
          <a:xfrm>
            <a:off x="350838" y="949325"/>
            <a:ext cx="5651500" cy="2849563"/>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51915"/>
                                        </p:tgtEl>
                                        <p:attrNameLst>
                                          <p:attrName>style.visibility</p:attrName>
                                        </p:attrNameLst>
                                      </p:cBhvr>
                                      <p:to>
                                        <p:strVal val="visible"/>
                                      </p:to>
                                    </p:set>
                                    <p:animEffect transition="in" filter="slide(fromTop)">
                                      <p:cBhvr>
                                        <p:cTn id="7" dur="500"/>
                                        <p:tgtEl>
                                          <p:spTgt spid="2519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1907"/>
                                        </p:tgtEl>
                                        <p:attrNameLst>
                                          <p:attrName>style.visibility</p:attrName>
                                        </p:attrNameLst>
                                      </p:cBhvr>
                                      <p:to>
                                        <p:strVal val="visible"/>
                                      </p:to>
                                    </p:set>
                                    <p:animEffect transition="in" filter="slide(fromTop)">
                                      <p:cBhvr>
                                        <p:cTn id="12" dur="500"/>
                                        <p:tgtEl>
                                          <p:spTgt spid="25190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1908"/>
                                        </p:tgtEl>
                                        <p:attrNameLst>
                                          <p:attrName>style.visibility</p:attrName>
                                        </p:attrNameLst>
                                      </p:cBhvr>
                                      <p:to>
                                        <p:strVal val="visible"/>
                                      </p:to>
                                    </p:set>
                                    <p:animEffect transition="in" filter="dissolve">
                                      <p:cBhvr>
                                        <p:cTn id="17" dur="500"/>
                                        <p:tgtEl>
                                          <p:spTgt spid="251908"/>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51909"/>
                                        </p:tgtEl>
                                        <p:attrNameLst>
                                          <p:attrName>style.visibility</p:attrName>
                                        </p:attrNameLst>
                                      </p:cBhvr>
                                      <p:to>
                                        <p:strVal val="visible"/>
                                      </p:to>
                                    </p:set>
                                    <p:animEffect transition="in" filter="dissolve">
                                      <p:cBhvr>
                                        <p:cTn id="21" dur="500"/>
                                        <p:tgtEl>
                                          <p:spTgt spid="251909"/>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251910"/>
                                        </p:tgtEl>
                                        <p:attrNameLst>
                                          <p:attrName>style.visibility</p:attrName>
                                        </p:attrNameLst>
                                      </p:cBhvr>
                                      <p:to>
                                        <p:strVal val="visible"/>
                                      </p:to>
                                    </p:set>
                                    <p:animEffect transition="in" filter="dissolve">
                                      <p:cBhvr>
                                        <p:cTn id="25" dur="500"/>
                                        <p:tgtEl>
                                          <p:spTgt spid="251910"/>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51913">
                                            <p:txEl>
                                              <p:pRg st="0" end="0"/>
                                            </p:txEl>
                                          </p:spTgt>
                                        </p:tgtEl>
                                        <p:attrNameLst>
                                          <p:attrName>style.visibility</p:attrName>
                                        </p:attrNameLst>
                                      </p:cBhvr>
                                      <p:to>
                                        <p:strVal val="visible"/>
                                      </p:to>
                                    </p:set>
                                    <p:animEffect transition="in" filter="checkerboard(across)">
                                      <p:cBhvr>
                                        <p:cTn id="30" dur="500"/>
                                        <p:tgtEl>
                                          <p:spTgt spid="2519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51913">
                                            <p:txEl>
                                              <p:pRg st="1" end="1"/>
                                            </p:txEl>
                                          </p:spTgt>
                                        </p:tgtEl>
                                        <p:attrNameLst>
                                          <p:attrName>style.visibility</p:attrName>
                                        </p:attrNameLst>
                                      </p:cBhvr>
                                      <p:to>
                                        <p:strVal val="visible"/>
                                      </p:to>
                                    </p:set>
                                    <p:animEffect transition="in" filter="checkerboard(across)">
                                      <p:cBhvr>
                                        <p:cTn id="35" dur="500"/>
                                        <p:tgtEl>
                                          <p:spTgt spid="25191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51913">
                                            <p:txEl>
                                              <p:pRg st="2" end="2"/>
                                            </p:txEl>
                                          </p:spTgt>
                                        </p:tgtEl>
                                        <p:attrNameLst>
                                          <p:attrName>style.visibility</p:attrName>
                                        </p:attrNameLst>
                                      </p:cBhvr>
                                      <p:to>
                                        <p:strVal val="visible"/>
                                      </p:to>
                                    </p:set>
                                    <p:animEffect transition="in" filter="checkerboard(across)">
                                      <p:cBhvr>
                                        <p:cTn id="40" dur="500"/>
                                        <p:tgtEl>
                                          <p:spTgt spid="2519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utoUpdateAnimBg="0"/>
      <p:bldP spid="25191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92162" name="Rectangle 2"/>
          <p:cNvSpPr>
            <a:spLocks noGrp="1" noChangeArrowheads="1"/>
          </p:cNvSpPr>
          <p:nvPr>
            <p:ph type="title"/>
          </p:nvPr>
        </p:nvSpPr>
        <p:spPr>
          <a:xfrm>
            <a:off x="0" y="1"/>
            <a:ext cx="9144000" cy="687388"/>
          </a:xfrm>
        </p:spPr>
        <p:txBody>
          <a:bodyPr/>
          <a:lstStyle/>
          <a:p>
            <a:pPr algn="ctr"/>
            <a:r>
              <a:rPr lang="el-GR" sz="2400" b="1" dirty="0">
                <a:effectLst>
                  <a:outerShdw blurRad="38100" dist="38100" dir="2700000" algn="tl">
                    <a:srgbClr val="000000">
                      <a:alpha val="43137"/>
                    </a:srgbClr>
                  </a:outerShdw>
                </a:effectLst>
              </a:rPr>
              <a:t>Δημιουργία της προβολής, έλεγχος της ορθογραφίας, αναθεώρηση</a:t>
            </a:r>
          </a:p>
        </p:txBody>
      </p:sp>
      <p:sp>
        <p:nvSpPr>
          <p:cNvPr id="92163" name="Rectangle 3"/>
          <p:cNvSpPr>
            <a:spLocks noChangeArrowheads="1"/>
          </p:cNvSpPr>
          <p:nvPr/>
        </p:nvSpPr>
        <p:spPr bwMode="auto">
          <a:xfrm>
            <a:off x="6119813" y="854075"/>
            <a:ext cx="3024187" cy="2960688"/>
          </a:xfrm>
          <a:prstGeom prst="rect">
            <a:avLst/>
          </a:prstGeom>
          <a:noFill/>
          <a:ln w="9525">
            <a:noFill/>
            <a:miter lim="800000"/>
            <a:headEnd/>
            <a:tailEnd/>
          </a:ln>
          <a:effectLst/>
        </p:spPr>
        <p:txBody>
          <a:bodyPr/>
          <a:lstStyle/>
          <a:p>
            <a:pPr>
              <a:spcBef>
                <a:spcPct val="20000"/>
              </a:spcBef>
              <a:spcAft>
                <a:spcPct val="75000"/>
              </a:spcAft>
            </a:pPr>
            <a:r>
              <a:rPr lang="el-GR" sz="2000" dirty="0"/>
              <a:t>Είναι ώρα να βάλετε τις τελευταίες πινελιές στην παρουσίασή σας. </a:t>
            </a:r>
          </a:p>
          <a:p>
            <a:pPr>
              <a:spcBef>
                <a:spcPct val="20000"/>
              </a:spcBef>
              <a:spcAft>
                <a:spcPct val="75000"/>
              </a:spcAft>
            </a:pPr>
            <a:r>
              <a:rPr lang="el-GR" sz="2000" dirty="0"/>
              <a:t>Οι εντολές για τις εργασίες ολοκλήρωσης βρίσκονται στις καρτέλες </a:t>
            </a:r>
            <a:r>
              <a:rPr lang="el-GR" sz="2000" b="1" dirty="0"/>
              <a:t>Προβολή παρουσίασης</a:t>
            </a:r>
            <a:r>
              <a:rPr lang="el-GR" sz="2000" dirty="0"/>
              <a:t> και </a:t>
            </a:r>
            <a:r>
              <a:rPr lang="el-GR" sz="2000" b="1" dirty="0"/>
              <a:t>Αναθεώρηση</a:t>
            </a:r>
            <a:r>
              <a:rPr lang="el-GR" sz="2000" dirty="0"/>
              <a:t>. </a:t>
            </a:r>
          </a:p>
        </p:txBody>
      </p:sp>
      <p:sp>
        <p:nvSpPr>
          <p:cNvPr id="92165" name="Rectangle 5"/>
          <p:cNvSpPr>
            <a:spLocks noChangeArrowheads="1"/>
          </p:cNvSpPr>
          <p:nvPr/>
        </p:nvSpPr>
        <p:spPr bwMode="auto">
          <a:xfrm>
            <a:off x="277813" y="3994150"/>
            <a:ext cx="8010781" cy="2144713"/>
          </a:xfrm>
          <a:prstGeom prst="rect">
            <a:avLst/>
          </a:prstGeom>
          <a:noFill/>
          <a:ln w="9525">
            <a:noFill/>
            <a:miter lim="800000"/>
            <a:headEnd/>
            <a:tailEnd/>
          </a:ln>
          <a:effectLst/>
        </p:spPr>
        <p:txBody>
          <a:bodyPr/>
          <a:lstStyle/>
          <a:p>
            <a:pPr>
              <a:spcBef>
                <a:spcPct val="20000"/>
              </a:spcBef>
              <a:spcAft>
                <a:spcPct val="75000"/>
              </a:spcAft>
            </a:pPr>
            <a:r>
              <a:rPr lang="el-GR" b="1" dirty="0">
                <a:solidFill>
                  <a:srgbClr val="FFCC00"/>
                </a:solidFill>
              </a:rPr>
              <a:t>Αφήγηση, ρύθμιση και άλλα</a:t>
            </a:r>
            <a:r>
              <a:rPr lang="el-GR" dirty="0">
                <a:solidFill>
                  <a:srgbClr val="FFCC00"/>
                </a:solidFill>
              </a:rPr>
              <a:t>: Χρησιμοποιήστε την καρτέλα </a:t>
            </a:r>
            <a:r>
              <a:rPr lang="el-GR" b="1" dirty="0">
                <a:solidFill>
                  <a:srgbClr val="FFCC00"/>
                </a:solidFill>
              </a:rPr>
              <a:t>Προβολή παρουσίασης</a:t>
            </a:r>
            <a:r>
              <a:rPr lang="el-GR" dirty="0">
                <a:solidFill>
                  <a:srgbClr val="FFCC00"/>
                </a:solidFill>
              </a:rPr>
              <a:t> για να δημιουργήσετε αφήγηση και να εκτελέσετε την παρουσίαση.</a:t>
            </a:r>
          </a:p>
          <a:p>
            <a:pPr>
              <a:spcBef>
                <a:spcPct val="20000"/>
              </a:spcBef>
              <a:spcAft>
                <a:spcPct val="75000"/>
              </a:spcAft>
            </a:pPr>
            <a:r>
              <a:rPr lang="el-GR" b="1" dirty="0">
                <a:solidFill>
                  <a:srgbClr val="FFCC00"/>
                </a:solidFill>
              </a:rPr>
              <a:t>Ορθογραφία, έρευνα και σχόλια</a:t>
            </a:r>
            <a:r>
              <a:rPr lang="el-GR" dirty="0">
                <a:solidFill>
                  <a:srgbClr val="FFCC00"/>
                </a:solidFill>
              </a:rPr>
              <a:t>: Στην καρτέλα </a:t>
            </a:r>
            <a:r>
              <a:rPr lang="el-GR" b="1" dirty="0">
                <a:solidFill>
                  <a:srgbClr val="FFCC00"/>
                </a:solidFill>
              </a:rPr>
              <a:t>Αναθεώρηση</a:t>
            </a:r>
            <a:r>
              <a:rPr lang="el-GR" dirty="0">
                <a:solidFill>
                  <a:srgbClr val="FFCC00"/>
                </a:solidFill>
              </a:rPr>
              <a:t> , εκτελέστε τον ορθογραφικό έλεγχο, χρησιμοποιήστε την υπηρεσία Έρευνας και το λεξικό συνωνύμων και χρησιμοποιήστε σχόλια για να αναθεωρήσετε την παρουσίαση. </a:t>
            </a:r>
            <a:endParaRPr lang="el-GR" b="1" dirty="0"/>
          </a:p>
          <a:p>
            <a:pPr>
              <a:spcBef>
                <a:spcPct val="20000"/>
              </a:spcBef>
            </a:pPr>
            <a:endParaRPr lang="el-GR" b="1" dirty="0"/>
          </a:p>
        </p:txBody>
      </p:sp>
      <p:sp>
        <p:nvSpPr>
          <p:cNvPr id="921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92168" name="Picture 8" descr="Ορθογραφικός έλεγχος και εντολές της καρτέλας 'Αναθεώρηση'"/>
          <p:cNvPicPr>
            <a:picLocks noGrp="1" noChangeAspect="1" noChangeArrowheads="1"/>
          </p:cNvPicPr>
          <p:nvPr>
            <p:ph sz="half" idx="1"/>
          </p:nvPr>
        </p:nvPicPr>
        <p:blipFill>
          <a:blip r:embed="rId3" cstate="print"/>
          <a:srcRect/>
          <a:stretch>
            <a:fillRect/>
          </a:stretch>
        </p:blipFill>
        <p:spPr>
          <a:xfrm>
            <a:off x="339725" y="947738"/>
            <a:ext cx="5662613" cy="2854325"/>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2168"/>
                                        </p:tgtEl>
                                        <p:attrNameLst>
                                          <p:attrName>style.visibility</p:attrName>
                                        </p:attrNameLst>
                                      </p:cBhvr>
                                      <p:to>
                                        <p:strVal val="visible"/>
                                      </p:to>
                                    </p:set>
                                    <p:animEffect transition="in" filter="slide(fromTop)">
                                      <p:cBhvr>
                                        <p:cTn id="7" dur="500"/>
                                        <p:tgtEl>
                                          <p:spTgt spid="9216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2163">
                                            <p:txEl>
                                              <p:pRg st="0" end="0"/>
                                            </p:txEl>
                                          </p:spTgt>
                                        </p:tgtEl>
                                        <p:attrNameLst>
                                          <p:attrName>style.visibility</p:attrName>
                                        </p:attrNameLst>
                                      </p:cBhvr>
                                      <p:to>
                                        <p:strVal val="visible"/>
                                      </p:to>
                                    </p:set>
                                    <p:animEffect transition="in" filter="slide(fromTop)">
                                      <p:cBhvr>
                                        <p:cTn id="12" dur="500"/>
                                        <p:tgtEl>
                                          <p:spTgt spid="921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2163">
                                            <p:txEl>
                                              <p:pRg st="1" end="1"/>
                                            </p:txEl>
                                          </p:spTgt>
                                        </p:tgtEl>
                                        <p:attrNameLst>
                                          <p:attrName>style.visibility</p:attrName>
                                        </p:attrNameLst>
                                      </p:cBhvr>
                                      <p:to>
                                        <p:strVal val="visible"/>
                                      </p:to>
                                    </p:set>
                                    <p:animEffect transition="in" filter="slide(fromTop)">
                                      <p:cBhvr>
                                        <p:cTn id="17" dur="500"/>
                                        <p:tgtEl>
                                          <p:spTgt spid="921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2165">
                                            <p:txEl>
                                              <p:pRg st="0" end="0"/>
                                            </p:txEl>
                                          </p:spTgt>
                                        </p:tgtEl>
                                        <p:attrNameLst>
                                          <p:attrName>style.visibility</p:attrName>
                                        </p:attrNameLst>
                                      </p:cBhvr>
                                      <p:to>
                                        <p:strVal val="visible"/>
                                      </p:to>
                                    </p:set>
                                    <p:animEffect transition="in" filter="slide(fromLeft)">
                                      <p:cBhvr>
                                        <p:cTn id="22" dur="500"/>
                                        <p:tgtEl>
                                          <p:spTgt spid="9216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92165">
                                            <p:txEl>
                                              <p:pRg st="1" end="1"/>
                                            </p:txEl>
                                          </p:spTgt>
                                        </p:tgtEl>
                                        <p:attrNameLst>
                                          <p:attrName>style.visibility</p:attrName>
                                        </p:attrNameLst>
                                      </p:cBhvr>
                                      <p:to>
                                        <p:strVal val="visible"/>
                                      </p:to>
                                    </p:set>
                                    <p:animEffect transition="in" filter="slide(fromLeft)">
                                      <p:cBhvr>
                                        <p:cTn id="27" dur="500"/>
                                        <p:tgtEl>
                                          <p:spTgt spid="921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 Θέση υποσέλιδου"/>
          <p:cNvSpPr>
            <a:spLocks noGrp="1"/>
          </p:cNvSpPr>
          <p:nvPr>
            <p:ph type="ftr" sz="quarter" idx="11"/>
          </p:nvPr>
        </p:nvSpPr>
        <p:spPr/>
        <p:txBody>
          <a:bodyPr/>
          <a:lstStyle/>
          <a:p>
            <a:r>
              <a:rPr lang="el-GR"/>
              <a:t>Get up to speed</a:t>
            </a:r>
          </a:p>
        </p:txBody>
      </p:sp>
      <p:sp>
        <p:nvSpPr>
          <p:cNvPr id="253954" name="Rectangle 2"/>
          <p:cNvSpPr>
            <a:spLocks noGrp="1" noChangeArrowheads="1"/>
          </p:cNvSpPr>
          <p:nvPr>
            <p:ph type="title"/>
          </p:nvPr>
        </p:nvSpPr>
        <p:spPr>
          <a:xfrm>
            <a:off x="0" y="1"/>
            <a:ext cx="9144000" cy="687388"/>
          </a:xfrm>
        </p:spPr>
        <p:txBody>
          <a:bodyPr/>
          <a:lstStyle/>
          <a:p>
            <a:pPr algn="ctr"/>
            <a:r>
              <a:rPr lang="el-GR" sz="2400" b="1" dirty="0">
                <a:effectLst>
                  <a:outerShdw blurRad="38100" dist="38100" dir="2700000" algn="tl">
                    <a:srgbClr val="000000">
                      <a:alpha val="43137"/>
                    </a:srgbClr>
                  </a:outerShdw>
                </a:effectLst>
              </a:rPr>
              <a:t>Δημιουργία της προβολής, έλεγχος της ορθογραφίας, αναθεώρηση</a:t>
            </a:r>
          </a:p>
        </p:txBody>
      </p:sp>
      <p:sp>
        <p:nvSpPr>
          <p:cNvPr id="253955" name="Rectangle 3"/>
          <p:cNvSpPr>
            <a:spLocks noChangeArrowheads="1"/>
          </p:cNvSpPr>
          <p:nvPr/>
        </p:nvSpPr>
        <p:spPr bwMode="auto">
          <a:xfrm>
            <a:off x="6119813" y="854075"/>
            <a:ext cx="2744787" cy="752475"/>
          </a:xfrm>
          <a:prstGeom prst="rect">
            <a:avLst/>
          </a:prstGeom>
          <a:noFill/>
          <a:ln w="9525">
            <a:noFill/>
            <a:miter lim="800000"/>
            <a:headEnd/>
            <a:tailEnd/>
          </a:ln>
          <a:effectLst/>
        </p:spPr>
        <p:txBody>
          <a:bodyPr/>
          <a:lstStyle/>
          <a:p>
            <a:pPr>
              <a:spcBef>
                <a:spcPct val="20000"/>
              </a:spcBef>
              <a:spcAft>
                <a:spcPct val="75000"/>
              </a:spcAft>
            </a:pPr>
            <a:r>
              <a:rPr lang="el-GR" sz="2000"/>
              <a:t>Με ποιον τρόπο θα ελέγξετε την ορθογραφία; </a:t>
            </a:r>
          </a:p>
        </p:txBody>
      </p:sp>
      <p:sp>
        <p:nvSpPr>
          <p:cNvPr id="25395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253958" name="Picture 6" descr="Ορθογραφικός έλεγχος και εντολές της καρτέλας 'Αναθεώρηση'"/>
          <p:cNvPicPr>
            <a:picLocks noGrp="1" noChangeAspect="1" noChangeArrowheads="1"/>
          </p:cNvPicPr>
          <p:nvPr>
            <p:ph sz="half" idx="1"/>
          </p:nvPr>
        </p:nvPicPr>
        <p:blipFill>
          <a:blip r:embed="rId4" cstate="print"/>
          <a:srcRect/>
          <a:stretch>
            <a:fillRect/>
          </a:stretch>
        </p:blipFill>
        <p:spPr>
          <a:xfrm>
            <a:off x="339725" y="947738"/>
            <a:ext cx="5662613" cy="2854325"/>
          </a:xfrm>
          <a:noFill/>
          <a:ln/>
        </p:spPr>
      </p:pic>
      <p:graphicFrame>
        <p:nvGraphicFramePr>
          <p:cNvPr id="253959" name="Object 7"/>
          <p:cNvGraphicFramePr>
            <a:graphicFrameLocks noChangeAspect="1"/>
          </p:cNvGraphicFramePr>
          <p:nvPr/>
        </p:nvGraphicFramePr>
        <p:xfrm>
          <a:off x="339725" y="4021138"/>
          <a:ext cx="269875" cy="303212"/>
        </p:xfrm>
        <a:graphic>
          <a:graphicData uri="http://schemas.openxmlformats.org/presentationml/2006/ole">
            <mc:AlternateContent xmlns:mc="http://schemas.openxmlformats.org/markup-compatibility/2006">
              <mc:Choice xmlns:v="urn:schemas-microsoft-com:vml" Requires="v">
                <p:oleObj spid="_x0000_s253963" name="Visio" r:id="rId5" imgW="270231" imgH="303063" progId="Visio.Drawing.11">
                  <p:embed/>
                </p:oleObj>
              </mc:Choice>
              <mc:Fallback>
                <p:oleObj name="Visio" r:id="rId5" imgW="270231" imgH="303063" progId="Visio.Drawing.11">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402113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60" name="Object 8"/>
          <p:cNvGraphicFramePr>
            <a:graphicFrameLocks noChangeAspect="1"/>
          </p:cNvGraphicFramePr>
          <p:nvPr/>
        </p:nvGraphicFramePr>
        <p:xfrm>
          <a:off x="339725" y="4487863"/>
          <a:ext cx="269875" cy="303212"/>
        </p:xfrm>
        <a:graphic>
          <a:graphicData uri="http://schemas.openxmlformats.org/presentationml/2006/ole">
            <mc:AlternateContent xmlns:mc="http://schemas.openxmlformats.org/markup-compatibility/2006">
              <mc:Choice xmlns:v="urn:schemas-microsoft-com:vml" Requires="v">
                <p:oleObj spid="_x0000_s253964" name="Visio" r:id="rId7" imgW="270231" imgH="303063" progId="Visio.Drawing.11">
                  <p:embed/>
                </p:oleObj>
              </mc:Choice>
              <mc:Fallback>
                <p:oleObj name="Visio" r:id="rId7" imgW="270231" imgH="303063" progId="Visio.Drawing.11">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725" y="448786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3962" name="Rectangle 10"/>
          <p:cNvSpPr>
            <a:spLocks noChangeArrowheads="1"/>
          </p:cNvSpPr>
          <p:nvPr/>
        </p:nvSpPr>
        <p:spPr bwMode="auto">
          <a:xfrm>
            <a:off x="676275" y="3987800"/>
            <a:ext cx="5940425" cy="1274763"/>
          </a:xfrm>
          <a:prstGeom prst="rect">
            <a:avLst/>
          </a:prstGeom>
          <a:noFill/>
          <a:ln w="9525">
            <a:noFill/>
            <a:miter lim="800000"/>
            <a:headEnd/>
            <a:tailEnd/>
          </a:ln>
          <a:effectLst/>
        </p:spPr>
        <p:txBody>
          <a:bodyPr>
            <a:spAutoFit/>
          </a:bodyPr>
          <a:lstStyle/>
          <a:p>
            <a:pPr>
              <a:spcBef>
                <a:spcPct val="20000"/>
              </a:spcBef>
              <a:spcAft>
                <a:spcPct val="45000"/>
              </a:spcAft>
            </a:pPr>
            <a:r>
              <a:rPr lang="el-GR">
                <a:solidFill>
                  <a:srgbClr val="FFCC00"/>
                </a:solidFill>
              </a:rPr>
              <a:t>Στη σελίδα </a:t>
            </a:r>
            <a:r>
              <a:rPr lang="el-GR" b="1">
                <a:solidFill>
                  <a:srgbClr val="FFCC00"/>
                </a:solidFill>
              </a:rPr>
              <a:t>Αναθεώρηση</a:t>
            </a:r>
            <a:r>
              <a:rPr lang="el-GR">
                <a:solidFill>
                  <a:srgbClr val="FFCC00"/>
                </a:solidFill>
              </a:rPr>
              <a:t> , κάντε κλικ στο </a:t>
            </a:r>
            <a:r>
              <a:rPr lang="el-GR" b="1">
                <a:solidFill>
                  <a:srgbClr val="FFCC00"/>
                </a:solidFill>
              </a:rPr>
              <a:t>Ορθογραφικός έλεγχος</a:t>
            </a:r>
            <a:r>
              <a:rPr lang="el-GR">
                <a:solidFill>
                  <a:srgbClr val="FFCC00"/>
                </a:solidFill>
              </a:rPr>
              <a:t>. </a:t>
            </a:r>
          </a:p>
          <a:p>
            <a:pPr>
              <a:spcBef>
                <a:spcPct val="20000"/>
              </a:spcBef>
              <a:spcAft>
                <a:spcPct val="45000"/>
              </a:spcAft>
            </a:pPr>
            <a:r>
              <a:rPr lang="el-GR">
                <a:solidFill>
                  <a:srgbClr val="FFCC00"/>
                </a:solidFill>
              </a:rPr>
              <a:t>Επιλέξτε μια από τις επιλογές που γνωρίζετε. </a:t>
            </a:r>
            <a:endParaRPr lang="el-GR" b="1"/>
          </a:p>
          <a:p>
            <a:pPr>
              <a:spcBef>
                <a:spcPct val="20000"/>
              </a:spcBef>
              <a:spcAft>
                <a:spcPct val="45000"/>
              </a:spcAft>
            </a:pPr>
            <a:endParaRPr lang="el-GR"/>
          </a:p>
          <a:p>
            <a:endParaRPr lang="el-GR"/>
          </a:p>
        </p:txBody>
      </p:sp>
      <p:sp>
        <p:nvSpPr>
          <p:cNvPr id="253963" name="Rectangle 11"/>
          <p:cNvSpPr>
            <a:spLocks noChangeArrowheads="1"/>
          </p:cNvSpPr>
          <p:nvPr/>
        </p:nvSpPr>
        <p:spPr bwMode="auto">
          <a:xfrm>
            <a:off x="6119813" y="1749425"/>
            <a:ext cx="2744787" cy="858838"/>
          </a:xfrm>
          <a:prstGeom prst="rect">
            <a:avLst/>
          </a:prstGeom>
          <a:noFill/>
          <a:ln w="9525">
            <a:noFill/>
            <a:miter lim="800000"/>
            <a:headEnd/>
            <a:tailEnd/>
          </a:ln>
          <a:effectLst/>
        </p:spPr>
        <p:txBody>
          <a:bodyPr/>
          <a:lstStyle/>
          <a:p>
            <a:pPr>
              <a:spcBef>
                <a:spcPct val="20000"/>
              </a:spcBef>
              <a:spcAft>
                <a:spcPct val="75000"/>
              </a:spcAft>
            </a:pPr>
            <a:r>
              <a:rPr lang="el-GR" sz="2000"/>
              <a:t>Όπως κάνατε πάντοτε.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slide(fromTop)">
                                      <p:cBhvr>
                                        <p:cTn id="7" dur="500"/>
                                        <p:tgtEl>
                                          <p:spTgt spid="253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3963">
                                            <p:txEl>
                                              <p:pRg st="0" end="0"/>
                                            </p:txEl>
                                          </p:spTgt>
                                        </p:tgtEl>
                                        <p:attrNameLst>
                                          <p:attrName>style.visibility</p:attrName>
                                        </p:attrNameLst>
                                      </p:cBhvr>
                                      <p:to>
                                        <p:strVal val="visible"/>
                                      </p:to>
                                    </p:set>
                                    <p:animEffect transition="in" filter="slide(fromTop)">
                                      <p:cBhvr>
                                        <p:cTn id="12" dur="500"/>
                                        <p:tgtEl>
                                          <p:spTgt spid="2539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3959"/>
                                        </p:tgtEl>
                                        <p:attrNameLst>
                                          <p:attrName>style.visibility</p:attrName>
                                        </p:attrNameLst>
                                      </p:cBhvr>
                                      <p:to>
                                        <p:strVal val="visible"/>
                                      </p:to>
                                    </p:set>
                                    <p:animEffect transition="in" filter="dissolve">
                                      <p:cBhvr>
                                        <p:cTn id="17" dur="500"/>
                                        <p:tgtEl>
                                          <p:spTgt spid="253959"/>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53960"/>
                                        </p:tgtEl>
                                        <p:attrNameLst>
                                          <p:attrName>style.visibility</p:attrName>
                                        </p:attrNameLst>
                                      </p:cBhvr>
                                      <p:to>
                                        <p:strVal val="visible"/>
                                      </p:to>
                                    </p:set>
                                    <p:animEffect transition="in" filter="dissolve">
                                      <p:cBhvr>
                                        <p:cTn id="21" dur="500"/>
                                        <p:tgtEl>
                                          <p:spTgt spid="25396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53962">
                                            <p:txEl>
                                              <p:pRg st="0" end="0"/>
                                            </p:txEl>
                                          </p:spTgt>
                                        </p:tgtEl>
                                        <p:attrNameLst>
                                          <p:attrName>style.visibility</p:attrName>
                                        </p:attrNameLst>
                                      </p:cBhvr>
                                      <p:to>
                                        <p:strVal val="visible"/>
                                      </p:to>
                                    </p:set>
                                    <p:animEffect transition="in" filter="checkerboard(across)">
                                      <p:cBhvr>
                                        <p:cTn id="26" dur="500"/>
                                        <p:tgtEl>
                                          <p:spTgt spid="25396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53962">
                                            <p:txEl>
                                              <p:pRg st="1" end="1"/>
                                            </p:txEl>
                                          </p:spTgt>
                                        </p:tgtEl>
                                        <p:attrNameLst>
                                          <p:attrName>style.visibility</p:attrName>
                                        </p:attrNameLst>
                                      </p:cBhvr>
                                      <p:to>
                                        <p:strVal val="visible"/>
                                      </p:to>
                                    </p:set>
                                    <p:animEffect transition="in" filter="checkerboard(across)">
                                      <p:cBhvr>
                                        <p:cTn id="31" dur="500"/>
                                        <p:tgtEl>
                                          <p:spTgt spid="2539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advAuto="0"/>
      <p:bldP spid="253962" grpId="0" build="p" autoUpdateAnimBg="0"/>
      <p:bldP spid="25396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5 - Θέση υποσέλιδου"/>
          <p:cNvSpPr>
            <a:spLocks noGrp="1"/>
          </p:cNvSpPr>
          <p:nvPr>
            <p:ph type="ftr" sz="quarter" idx="11"/>
          </p:nvPr>
        </p:nvSpPr>
        <p:spPr/>
        <p:txBody>
          <a:bodyPr/>
          <a:lstStyle/>
          <a:p>
            <a:r>
              <a:rPr lang="el-GR"/>
              <a:t>Get up to speed</a:t>
            </a:r>
          </a:p>
        </p:txBody>
      </p:sp>
      <p:sp>
        <p:nvSpPr>
          <p:cNvPr id="94210" name="Rectangle 2"/>
          <p:cNvSpPr>
            <a:spLocks noGrp="1" noChangeArrowheads="1"/>
          </p:cNvSpPr>
          <p:nvPr>
            <p:ph type="title"/>
          </p:nvPr>
        </p:nvSpPr>
        <p:spPr>
          <a:xfrm>
            <a:off x="1" y="63500"/>
            <a:ext cx="9144000" cy="614363"/>
          </a:xfrm>
        </p:spPr>
        <p:txBody>
          <a:bodyPr/>
          <a:lstStyle/>
          <a:p>
            <a:pPr algn="ctr"/>
            <a:r>
              <a:rPr lang="el-GR" sz="2800" b="1" dirty="0">
                <a:effectLst>
                  <a:outerShdw blurRad="38100" dist="38100" dir="2700000" algn="tl">
                    <a:srgbClr val="000000">
                      <a:alpha val="43137"/>
                    </a:srgbClr>
                  </a:outerShdw>
                </a:effectLst>
              </a:rPr>
              <a:t>Εκτύπωση, διανομή και ρύθμιση επιλογών προγράμματος</a:t>
            </a:r>
          </a:p>
        </p:txBody>
      </p:sp>
      <p:sp>
        <p:nvSpPr>
          <p:cNvPr id="94211" name="Rectangle 3"/>
          <p:cNvSpPr>
            <a:spLocks noChangeArrowheads="1"/>
          </p:cNvSpPr>
          <p:nvPr/>
        </p:nvSpPr>
        <p:spPr bwMode="auto">
          <a:xfrm>
            <a:off x="6119813" y="854075"/>
            <a:ext cx="2744787" cy="1335088"/>
          </a:xfrm>
          <a:prstGeom prst="rect">
            <a:avLst/>
          </a:prstGeom>
          <a:noFill/>
          <a:ln w="9525">
            <a:noFill/>
            <a:miter lim="800000"/>
            <a:headEnd/>
            <a:tailEnd/>
          </a:ln>
          <a:effectLst/>
        </p:spPr>
        <p:txBody>
          <a:bodyPr/>
          <a:lstStyle/>
          <a:p>
            <a:pPr>
              <a:spcBef>
                <a:spcPct val="20000"/>
              </a:spcBef>
              <a:spcAft>
                <a:spcPct val="75000"/>
              </a:spcAft>
            </a:pPr>
            <a:r>
              <a:rPr lang="el-GR" sz="2000"/>
              <a:t>Τώρα, είναι ώρα να καθορίσετε τις επιλογής για προεπισκόπηση, εκτύπωση και διανομή της παρουσίασής σας.</a:t>
            </a:r>
          </a:p>
        </p:txBody>
      </p:sp>
      <p:graphicFrame>
        <p:nvGraphicFramePr>
          <p:cNvPr id="94212" name="Object 4"/>
          <p:cNvGraphicFramePr>
            <a:graphicFrameLocks noChangeAspect="1"/>
          </p:cNvGraphicFramePr>
          <p:nvPr/>
        </p:nvGraphicFramePr>
        <p:xfrm>
          <a:off x="339725" y="4535488"/>
          <a:ext cx="269875" cy="303212"/>
        </p:xfrm>
        <a:graphic>
          <a:graphicData uri="http://schemas.openxmlformats.org/presentationml/2006/ole">
            <mc:AlternateContent xmlns:mc="http://schemas.openxmlformats.org/markup-compatibility/2006">
              <mc:Choice xmlns:v="urn:schemas-microsoft-com:vml" Requires="v">
                <p:oleObj spid="_x0000_s94216" name="Visio" r:id="rId4" imgW="270231" imgH="303063" progId="Visio.Drawing.11">
                  <p:embed/>
                </p:oleObj>
              </mc:Choice>
              <mc:Fallback>
                <p:oleObj name="Visio" r:id="rId4" imgW="270231" imgH="303063"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53548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3" name="Object 5"/>
          <p:cNvGraphicFramePr>
            <a:graphicFrameLocks noChangeAspect="1"/>
          </p:cNvGraphicFramePr>
          <p:nvPr/>
        </p:nvGraphicFramePr>
        <p:xfrm>
          <a:off x="339725" y="4983163"/>
          <a:ext cx="269875" cy="303212"/>
        </p:xfrm>
        <a:graphic>
          <a:graphicData uri="http://schemas.openxmlformats.org/presentationml/2006/ole">
            <mc:AlternateContent xmlns:mc="http://schemas.openxmlformats.org/markup-compatibility/2006">
              <mc:Choice xmlns:v="urn:schemas-microsoft-com:vml" Requires="v">
                <p:oleObj spid="_x0000_s94217" name="Visio" r:id="rId6" imgW="270231" imgH="303063" progId="Visio.Drawing.11">
                  <p:embed/>
                </p:oleObj>
              </mc:Choice>
              <mc:Fallback>
                <p:oleObj name="Visio" r:id="rId6" imgW="270231" imgH="303063" progId="Visio.Drawing.11">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498316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94217" name="Rectangle 9"/>
          <p:cNvSpPr>
            <a:spLocks noChangeArrowheads="1"/>
          </p:cNvSpPr>
          <p:nvPr/>
        </p:nvSpPr>
        <p:spPr bwMode="auto">
          <a:xfrm>
            <a:off x="676275" y="4502150"/>
            <a:ext cx="8467725" cy="1380378"/>
          </a:xfrm>
          <a:prstGeom prst="rect">
            <a:avLst/>
          </a:prstGeom>
          <a:noFill/>
          <a:ln w="9525">
            <a:noFill/>
            <a:miter lim="800000"/>
            <a:headEnd/>
            <a:tailEnd/>
          </a:ln>
          <a:effectLst/>
        </p:spPr>
        <p:txBody>
          <a:bodyPr wrap="square">
            <a:spAutoFit/>
          </a:bodyPr>
          <a:lstStyle/>
          <a:p>
            <a:pPr>
              <a:spcBef>
                <a:spcPct val="20000"/>
              </a:spcBef>
              <a:spcAft>
                <a:spcPct val="45000"/>
              </a:spcAft>
            </a:pPr>
            <a:r>
              <a:rPr lang="el-GR" dirty="0">
                <a:solidFill>
                  <a:srgbClr val="FFCC00"/>
                </a:solidFill>
              </a:rPr>
              <a:t>Επιλέξτε </a:t>
            </a:r>
            <a:r>
              <a:rPr lang="el-GR" b="1" dirty="0">
                <a:solidFill>
                  <a:srgbClr val="FFCC00"/>
                </a:solidFill>
              </a:rPr>
              <a:t>Εκτύπωση</a:t>
            </a:r>
            <a:r>
              <a:rPr lang="el-GR" dirty="0">
                <a:solidFill>
                  <a:srgbClr val="FFCC00"/>
                </a:solidFill>
              </a:rPr>
              <a:t> για να ανοίξετε την </a:t>
            </a:r>
            <a:r>
              <a:rPr lang="el-GR" b="1" dirty="0">
                <a:solidFill>
                  <a:srgbClr val="FFCC00"/>
                </a:solidFill>
              </a:rPr>
              <a:t>Προεπισκόπηση εκτύπωσης</a:t>
            </a:r>
            <a:r>
              <a:rPr lang="el-GR" dirty="0">
                <a:solidFill>
                  <a:srgbClr val="FFCC00"/>
                </a:solidFill>
              </a:rPr>
              <a:t>.</a:t>
            </a:r>
          </a:p>
          <a:p>
            <a:pPr>
              <a:spcBef>
                <a:spcPct val="20000"/>
              </a:spcBef>
              <a:spcAft>
                <a:spcPct val="45000"/>
              </a:spcAft>
            </a:pPr>
            <a:r>
              <a:rPr lang="el-GR" dirty="0">
                <a:solidFill>
                  <a:srgbClr val="FFCC00"/>
                </a:solidFill>
              </a:rPr>
              <a:t>Κάντε κλικ στην επιλογή </a:t>
            </a:r>
            <a:r>
              <a:rPr lang="el-GR" b="1" dirty="0">
                <a:solidFill>
                  <a:srgbClr val="FFCC00"/>
                </a:solidFill>
              </a:rPr>
              <a:t>Επιλογές PowerPoint</a:t>
            </a:r>
            <a:r>
              <a:rPr lang="el-GR" dirty="0">
                <a:solidFill>
                  <a:srgbClr val="FFCC00"/>
                </a:solidFill>
              </a:rPr>
              <a:t> για να αλλάξετε τις ρυθμίσεις προγράμματος όπως είναι η προεπιλεγμένη προβολή ή η ενεργοποίηση ή απενεργοποίηση του ορθογραφικού ελέγχου. </a:t>
            </a:r>
          </a:p>
        </p:txBody>
      </p:sp>
      <p:sp>
        <p:nvSpPr>
          <p:cNvPr id="94218"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Στη συνέχεια:</a:t>
            </a:r>
          </a:p>
        </p:txBody>
      </p:sp>
      <p:pic>
        <p:nvPicPr>
          <p:cNvPr id="94219" name="Picture 11" descr="Επιλογές μενού συμπεριλαμβανομένης της Προεπισκόπησης εκτύπωσης"/>
          <p:cNvPicPr>
            <a:picLocks noGrp="1" noChangeAspect="1" noChangeArrowheads="1"/>
          </p:cNvPicPr>
          <p:nvPr>
            <p:ph sz="half" idx="1"/>
          </p:nvPr>
        </p:nvPicPr>
        <p:blipFill>
          <a:blip r:embed="rId8" cstate="print"/>
          <a:srcRect/>
          <a:stretch>
            <a:fillRect/>
          </a:stretch>
        </p:blipFill>
        <p:spPr>
          <a:xfrm>
            <a:off x="350838" y="949325"/>
            <a:ext cx="5651500" cy="2849563"/>
          </a:xfrm>
          <a:noFill/>
          <a:ln/>
        </p:spPr>
      </p:pic>
      <p:sp>
        <p:nvSpPr>
          <p:cNvPr id="94222" name="Rectangle 14"/>
          <p:cNvSpPr>
            <a:spLocks noChangeArrowheads="1"/>
          </p:cNvSpPr>
          <p:nvPr/>
        </p:nvSpPr>
        <p:spPr bwMode="auto">
          <a:xfrm>
            <a:off x="304800" y="914400"/>
            <a:ext cx="473075" cy="447675"/>
          </a:xfrm>
          <a:prstGeom prst="rect">
            <a:avLst/>
          </a:prstGeom>
          <a:noFill/>
          <a:ln w="28575">
            <a:solidFill>
              <a:srgbClr val="FF0000"/>
            </a:solidFill>
            <a:miter lim="800000"/>
            <a:headEnd/>
            <a:tailEnd/>
          </a:ln>
          <a:effectLst/>
        </p:spPr>
        <p:txBody>
          <a:bodyPr wrap="none" anchor="ctr"/>
          <a:lstStyle/>
          <a:p>
            <a:endParaRPr lang="el-GR"/>
          </a:p>
        </p:txBody>
      </p:sp>
      <p:sp>
        <p:nvSpPr>
          <p:cNvPr id="94223" name="Rectangle 15"/>
          <p:cNvSpPr>
            <a:spLocks noChangeArrowheads="1"/>
          </p:cNvSpPr>
          <p:nvPr/>
        </p:nvSpPr>
        <p:spPr bwMode="auto">
          <a:xfrm>
            <a:off x="6119813" y="2644775"/>
            <a:ext cx="2744787" cy="963613"/>
          </a:xfrm>
          <a:prstGeom prst="rect">
            <a:avLst/>
          </a:prstGeom>
          <a:noFill/>
          <a:ln w="9525">
            <a:noFill/>
            <a:miter lim="800000"/>
            <a:headEnd/>
            <a:tailEnd/>
          </a:ln>
          <a:effectLst/>
        </p:spPr>
        <p:txBody>
          <a:bodyPr/>
          <a:lstStyle/>
          <a:p>
            <a:pPr>
              <a:spcBef>
                <a:spcPct val="20000"/>
              </a:spcBef>
              <a:spcAft>
                <a:spcPct val="75000"/>
              </a:spcAft>
            </a:pPr>
            <a:r>
              <a:rPr lang="el-GR" sz="2000"/>
              <a:t>Κάντε κλικ στο </a:t>
            </a:r>
            <a:r>
              <a:rPr lang="el-GR" sz="2000" b="1"/>
              <a:t>Κουμπί του Microsoft Office</a:t>
            </a:r>
            <a:r>
              <a:rPr lang="el-GR" sz="2000"/>
              <a:t>.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4219"/>
                                        </p:tgtEl>
                                        <p:attrNameLst>
                                          <p:attrName>style.visibility</p:attrName>
                                        </p:attrNameLst>
                                      </p:cBhvr>
                                      <p:to>
                                        <p:strVal val="visible"/>
                                      </p:to>
                                    </p:set>
                                    <p:animEffect transition="in" filter="slide(fromTop)">
                                      <p:cBhvr>
                                        <p:cTn id="7" dur="500"/>
                                        <p:tgtEl>
                                          <p:spTgt spid="942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4211"/>
                                        </p:tgtEl>
                                        <p:attrNameLst>
                                          <p:attrName>style.visibility</p:attrName>
                                        </p:attrNameLst>
                                      </p:cBhvr>
                                      <p:to>
                                        <p:strVal val="visible"/>
                                      </p:to>
                                    </p:set>
                                    <p:animEffect transition="in" filter="slide(fromTop)">
                                      <p:cBhvr>
                                        <p:cTn id="12" dur="500"/>
                                        <p:tgtEl>
                                          <p:spTgt spid="942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4223"/>
                                        </p:tgtEl>
                                        <p:attrNameLst>
                                          <p:attrName>style.visibility</p:attrName>
                                        </p:attrNameLst>
                                      </p:cBhvr>
                                      <p:to>
                                        <p:strVal val="visible"/>
                                      </p:to>
                                    </p:set>
                                    <p:animEffect transition="in" filter="slide(fromTop)">
                                      <p:cBhvr>
                                        <p:cTn id="17" dur="500"/>
                                        <p:tgtEl>
                                          <p:spTgt spid="94223"/>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94222"/>
                                        </p:tgtEl>
                                        <p:attrNameLst>
                                          <p:attrName>style.visibility</p:attrName>
                                        </p:attrNameLst>
                                      </p:cBhvr>
                                      <p:to>
                                        <p:strVal val="visible"/>
                                      </p:to>
                                    </p:set>
                                    <p:animEffect transition="in" filter="dissolve">
                                      <p:cBhvr>
                                        <p:cTn id="21" dur="500"/>
                                        <p:tgtEl>
                                          <p:spTgt spid="94222"/>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94218">
                                            <p:txEl>
                                              <p:pRg st="0" end="0"/>
                                            </p:txEl>
                                          </p:spTgt>
                                        </p:tgtEl>
                                        <p:attrNameLst>
                                          <p:attrName>style.visibility</p:attrName>
                                        </p:attrNameLst>
                                      </p:cBhvr>
                                      <p:to>
                                        <p:strVal val="visible"/>
                                      </p:to>
                                    </p:set>
                                    <p:animEffect transition="in" filter="slide(fromLeft)">
                                      <p:cBhvr>
                                        <p:cTn id="26" dur="500"/>
                                        <p:tgtEl>
                                          <p:spTgt spid="9421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94212"/>
                                        </p:tgtEl>
                                        <p:attrNameLst>
                                          <p:attrName>style.visibility</p:attrName>
                                        </p:attrNameLst>
                                      </p:cBhvr>
                                      <p:to>
                                        <p:strVal val="visible"/>
                                      </p:to>
                                    </p:set>
                                    <p:animEffect transition="in" filter="dissolve">
                                      <p:cBhvr>
                                        <p:cTn id="31" dur="500"/>
                                        <p:tgtEl>
                                          <p:spTgt spid="94212"/>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94213"/>
                                        </p:tgtEl>
                                        <p:attrNameLst>
                                          <p:attrName>style.visibility</p:attrName>
                                        </p:attrNameLst>
                                      </p:cBhvr>
                                      <p:to>
                                        <p:strVal val="visible"/>
                                      </p:to>
                                    </p:set>
                                    <p:animEffect transition="in" filter="dissolve">
                                      <p:cBhvr>
                                        <p:cTn id="35" dur="500"/>
                                        <p:tgtEl>
                                          <p:spTgt spid="9421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94217">
                                            <p:txEl>
                                              <p:pRg st="0" end="0"/>
                                            </p:txEl>
                                          </p:spTgt>
                                        </p:tgtEl>
                                        <p:attrNameLst>
                                          <p:attrName>style.visibility</p:attrName>
                                        </p:attrNameLst>
                                      </p:cBhvr>
                                      <p:to>
                                        <p:strVal val="visible"/>
                                      </p:to>
                                    </p:set>
                                    <p:animEffect transition="in" filter="checkerboard(across)">
                                      <p:cBhvr>
                                        <p:cTn id="40" dur="500"/>
                                        <p:tgtEl>
                                          <p:spTgt spid="9421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94217">
                                            <p:txEl>
                                              <p:pRg st="1" end="1"/>
                                            </p:txEl>
                                          </p:spTgt>
                                        </p:tgtEl>
                                        <p:attrNameLst>
                                          <p:attrName>style.visibility</p:attrName>
                                        </p:attrNameLst>
                                      </p:cBhvr>
                                      <p:to>
                                        <p:strVal val="visible"/>
                                      </p:to>
                                    </p:set>
                                    <p:animEffect transition="in" filter="checkerboard(across)">
                                      <p:cBhvr>
                                        <p:cTn id="45" dur="500"/>
                                        <p:tgtEl>
                                          <p:spTgt spid="942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utoUpdateAnimBg="0"/>
      <p:bldP spid="94217" grpId="0" build="p" autoUpdateAnimBg="0"/>
      <p:bldP spid="94218" grpId="0" build="p" autoUpdateAnimBg="0"/>
      <p:bldP spid="94222" grpId="0" animBg="1"/>
      <p:bldP spid="94223"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 Θέση υποσέλιδου"/>
          <p:cNvSpPr>
            <a:spLocks noGrp="1"/>
          </p:cNvSpPr>
          <p:nvPr>
            <p:ph type="ftr" sz="quarter" idx="11"/>
          </p:nvPr>
        </p:nvSpPr>
        <p:spPr/>
        <p:txBody>
          <a:bodyPr/>
          <a:lstStyle/>
          <a:p>
            <a:r>
              <a:rPr lang="el-GR"/>
              <a:t>Get up to speed</a:t>
            </a:r>
          </a:p>
        </p:txBody>
      </p:sp>
      <p:sp>
        <p:nvSpPr>
          <p:cNvPr id="257026" name="Rectangle 2"/>
          <p:cNvSpPr>
            <a:spLocks noGrp="1" noChangeArrowheads="1"/>
          </p:cNvSpPr>
          <p:nvPr>
            <p:ph type="title"/>
          </p:nvPr>
        </p:nvSpPr>
        <p:spPr/>
        <p:txBody>
          <a:bodyPr/>
          <a:lstStyle/>
          <a:p>
            <a:r>
              <a:rPr lang="el-GR"/>
              <a:t>Προτάσεις για πρακτική εξάσκηση</a:t>
            </a:r>
          </a:p>
        </p:txBody>
      </p:sp>
      <p:sp>
        <p:nvSpPr>
          <p:cNvPr id="257027" name="Rectangle 3"/>
          <p:cNvSpPr>
            <a:spLocks noGrp="1" noChangeArrowheads="1"/>
          </p:cNvSpPr>
          <p:nvPr>
            <p:ph type="body" idx="1"/>
          </p:nvPr>
        </p:nvSpPr>
        <p:spPr>
          <a:xfrm>
            <a:off x="276225" y="814388"/>
            <a:ext cx="8905875" cy="3282950"/>
          </a:xfrm>
        </p:spPr>
        <p:txBody>
          <a:bodyPr/>
          <a:lstStyle/>
          <a:p>
            <a:pPr marL="288925" indent="-288925">
              <a:spcAft>
                <a:spcPct val="75000"/>
              </a:spcAft>
              <a:buClr>
                <a:srgbClr val="FF9900"/>
              </a:buClr>
              <a:buFontTx/>
              <a:buAutoNum type="arabicPeriod"/>
            </a:pPr>
            <a:r>
              <a:rPr lang="el-GR"/>
              <a:t>Επιλογή θέματος και προσαρμογή του. </a:t>
            </a:r>
          </a:p>
          <a:p>
            <a:pPr marL="288925" indent="-288925">
              <a:spcAft>
                <a:spcPct val="75000"/>
              </a:spcAft>
              <a:buClr>
                <a:srgbClr val="FF9900"/>
              </a:buClr>
              <a:buFontTx/>
              <a:buAutoNum type="arabicPeriod"/>
            </a:pPr>
            <a:r>
              <a:rPr lang="el-GR"/>
              <a:t>Εισαγωγή εικόνας.</a:t>
            </a:r>
          </a:p>
          <a:p>
            <a:pPr marL="288925" indent="-288925">
              <a:spcAft>
                <a:spcPct val="75000"/>
              </a:spcAft>
              <a:buClr>
                <a:srgbClr val="FF9900"/>
              </a:buClr>
              <a:buFontTx/>
              <a:buAutoNum type="arabicPeriod"/>
            </a:pPr>
            <a:r>
              <a:rPr lang="el-GR"/>
              <a:t>Εισαγωγή πλαισίου κειμένου. </a:t>
            </a:r>
          </a:p>
          <a:p>
            <a:pPr marL="288925" indent="-288925">
              <a:spcAft>
                <a:spcPct val="75000"/>
              </a:spcAft>
              <a:buClr>
                <a:srgbClr val="FF9900"/>
              </a:buClr>
              <a:buFontTx/>
              <a:buAutoNum type="arabicPeriod"/>
            </a:pPr>
            <a:r>
              <a:rPr lang="el-GR"/>
              <a:t>Τοποθέτηση κειμένου και στοίχιση στοιχείων διαφάνειας. </a:t>
            </a:r>
          </a:p>
          <a:p>
            <a:pPr marL="288925" indent="-288925">
              <a:spcAft>
                <a:spcPct val="75000"/>
              </a:spcAft>
              <a:buClr>
                <a:srgbClr val="FF9900"/>
              </a:buClr>
              <a:buFontTx/>
              <a:buAutoNum type="arabicPeriod"/>
            </a:pPr>
            <a:r>
              <a:rPr lang="el-GR"/>
              <a:t>Απενεργοποίηση ορισμένων "αυτόματων" δυνατοτήτων. </a:t>
            </a:r>
          </a:p>
          <a:p>
            <a:pPr marL="288925" indent="-288925">
              <a:spcAft>
                <a:spcPct val="75000"/>
              </a:spcAft>
              <a:buClr>
                <a:srgbClr val="FF9900"/>
              </a:buClr>
              <a:buFontTx/>
              <a:buAutoNum type="arabicPeriod"/>
            </a:pPr>
            <a:r>
              <a:rPr lang="el-GR"/>
              <a:t>Δημιουργία και προσθήκη κίνησης σε οργανόγραμμα.</a:t>
            </a:r>
          </a:p>
          <a:p>
            <a:pPr marL="288925" indent="-288925">
              <a:spcAft>
                <a:spcPct val="75000"/>
              </a:spcAft>
              <a:buClr>
                <a:srgbClr val="FF9900"/>
              </a:buClr>
              <a:buFontTx/>
              <a:buAutoNum type="arabicPeriod"/>
            </a:pPr>
            <a:r>
              <a:rPr lang="el-GR"/>
              <a:t>Τακτοποίηση εκκρεμοτήτων.  </a:t>
            </a:r>
          </a:p>
        </p:txBody>
      </p:sp>
      <p:sp>
        <p:nvSpPr>
          <p:cNvPr id="257028" name="Rectangle 4"/>
          <p:cNvSpPr>
            <a:spLocks noChangeArrowheads="1"/>
          </p:cNvSpPr>
          <p:nvPr/>
        </p:nvSpPr>
        <p:spPr bwMode="auto">
          <a:xfrm>
            <a:off x="293688" y="5137150"/>
            <a:ext cx="8431212" cy="482600"/>
          </a:xfrm>
          <a:prstGeom prst="rect">
            <a:avLst/>
          </a:prstGeom>
          <a:noFill/>
          <a:ln w="9525">
            <a:noFill/>
            <a:miter lim="800000"/>
            <a:headEnd/>
            <a:tailEnd/>
          </a:ln>
          <a:effectLst/>
        </p:spPr>
        <p:txBody>
          <a:bodyPr/>
          <a:lstStyle/>
          <a:p>
            <a:pPr>
              <a:spcBef>
                <a:spcPct val="20000"/>
              </a:spcBef>
              <a:spcAft>
                <a:spcPct val="45000"/>
              </a:spcAft>
            </a:pPr>
            <a:r>
              <a:rPr lang="el-GR" sz="2000">
                <a:hlinkClick r:id="rId3"/>
              </a:rPr>
              <a:t>Ηλεκτρονική πρακτική εξάσκηση</a:t>
            </a:r>
            <a:r>
              <a:rPr lang="el-GR" sz="2000"/>
              <a:t> (απαιτείται PowerPoint 2007)</a:t>
            </a:r>
          </a:p>
        </p:txBody>
      </p:sp>
    </p:spTree>
  </p:cSld>
  <p:clrMapOvr>
    <a:masterClrMapping/>
  </p:clrMapOvr>
  <p:transition spd="med">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118786" name="Rectangle 2"/>
          <p:cNvSpPr>
            <a:spLocks noGrp="1" noChangeArrowheads="1"/>
          </p:cNvSpPr>
          <p:nvPr>
            <p:ph type="title"/>
          </p:nvPr>
        </p:nvSpPr>
        <p:spPr/>
        <p:txBody>
          <a:bodyPr/>
          <a:lstStyle/>
          <a:p>
            <a:r>
              <a:rPr lang="el-GR"/>
              <a:t>Εξέταση 2, ερώτηση 1</a:t>
            </a:r>
          </a:p>
        </p:txBody>
      </p:sp>
      <p:sp>
        <p:nvSpPr>
          <p:cNvPr id="11878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el-GR" b="1"/>
              <a:t>Έχετε εφαρμόσει ένα θέμα στις διαφάνειές σας αλλά θέλετε ένα διαφορετικό στυλ γραμματοσειράς. Τι πρέπει να κάνετε; (Επιλέξτε μία απάντηση).</a:t>
            </a:r>
          </a:p>
        </p:txBody>
      </p:sp>
      <p:sp>
        <p:nvSpPr>
          <p:cNvPr id="11878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l-GR" sz="2000"/>
              <a:t>Μετάβαση στο υπόδειγμα διαφανειών και αλλαγή των γραμματοσειρών εκεί. </a:t>
            </a:r>
          </a:p>
          <a:p>
            <a:pPr marL="401638" indent="-401638">
              <a:spcBef>
                <a:spcPct val="20000"/>
              </a:spcBef>
              <a:spcAft>
                <a:spcPct val="75000"/>
              </a:spcAft>
              <a:buFontTx/>
              <a:buAutoNum type="arabicPeriod"/>
            </a:pPr>
            <a:r>
              <a:rPr lang="el-GR" sz="2000"/>
              <a:t>Επιλογή όλων των διαφανειών. στην καρτέλα </a:t>
            </a:r>
            <a:r>
              <a:rPr lang="el-GR" sz="2000" b="1"/>
              <a:t>Σχεδίαση</a:t>
            </a:r>
            <a:r>
              <a:rPr lang="el-GR" sz="2000"/>
              <a:t> , κάντε κλικ στην επιλογή </a:t>
            </a:r>
            <a:r>
              <a:rPr lang="el-GR" sz="2000" b="1"/>
              <a:t>Γραμματοσειρές</a:t>
            </a:r>
            <a:r>
              <a:rPr lang="el-GR" sz="2000"/>
              <a:t> και επιλέξτε διαφορετικά στυλ γραμματοσειράς για τον τίτλο και το σώμα κειμένου. </a:t>
            </a:r>
          </a:p>
          <a:p>
            <a:pPr marL="401638" indent="-401638">
              <a:spcBef>
                <a:spcPct val="20000"/>
              </a:spcBef>
              <a:spcAft>
                <a:spcPct val="75000"/>
              </a:spcAft>
              <a:buFontTx/>
              <a:buAutoNum type="arabicPeriod"/>
            </a:pPr>
            <a:r>
              <a:rPr lang="el-GR" sz="2000"/>
              <a:t>Στην καρτέλα </a:t>
            </a:r>
            <a:r>
              <a:rPr lang="el-GR" sz="2000" b="1"/>
              <a:t>Σχεδίαση</a:t>
            </a:r>
            <a:r>
              <a:rPr lang="el-GR" sz="2000"/>
              <a:t> , κάντε κλικ στην ομάδα </a:t>
            </a:r>
            <a:r>
              <a:rPr lang="el-GR" sz="2000" b="1"/>
              <a:t>Γραμματοσειρές</a:t>
            </a:r>
            <a:r>
              <a:rPr lang="el-GR" sz="2000"/>
              <a:t> και επιλέξτε άλλη ομάδα στυλ γραμματοσειράς για τον τίτλο και το σώμα του κειμένου σας.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slide(fromTop)">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8788">
                                            <p:txEl>
                                              <p:pRg st="0" end="0"/>
                                            </p:txEl>
                                          </p:spTgt>
                                        </p:tgtEl>
                                        <p:attrNameLst>
                                          <p:attrName>style.visibility</p:attrName>
                                        </p:attrNameLst>
                                      </p:cBhvr>
                                      <p:to>
                                        <p:strVal val="visible"/>
                                      </p:to>
                                    </p:set>
                                    <p:animEffect transition="in" filter="slide(fromLeft)">
                                      <p:cBhvr>
                                        <p:cTn id="12" dur="500"/>
                                        <p:tgtEl>
                                          <p:spTgt spid="1187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8788">
                                            <p:txEl>
                                              <p:pRg st="1" end="1"/>
                                            </p:txEl>
                                          </p:spTgt>
                                        </p:tgtEl>
                                        <p:attrNameLst>
                                          <p:attrName>style.visibility</p:attrName>
                                        </p:attrNameLst>
                                      </p:cBhvr>
                                      <p:to>
                                        <p:strVal val="visible"/>
                                      </p:to>
                                    </p:set>
                                    <p:animEffect transition="in" filter="slide(fromLeft)">
                                      <p:cBhvr>
                                        <p:cTn id="17" dur="500"/>
                                        <p:tgtEl>
                                          <p:spTgt spid="11878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18788">
                                            <p:txEl>
                                              <p:pRg st="2" end="2"/>
                                            </p:txEl>
                                          </p:spTgt>
                                        </p:tgtEl>
                                        <p:attrNameLst>
                                          <p:attrName>style.visibility</p:attrName>
                                        </p:attrNameLst>
                                      </p:cBhvr>
                                      <p:to>
                                        <p:strVal val="visible"/>
                                      </p:to>
                                    </p:set>
                                    <p:animEffect transition="in" filter="slide(fromLeft)">
                                      <p:cBhvr>
                                        <p:cTn id="22" dur="500"/>
                                        <p:tgtEl>
                                          <p:spTgt spid="1187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advAuto="0"/>
      <p:bldP spid="118788"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120834" name="Rectangle 2"/>
          <p:cNvSpPr>
            <a:spLocks noGrp="1" noChangeArrowheads="1"/>
          </p:cNvSpPr>
          <p:nvPr>
            <p:ph type="title"/>
          </p:nvPr>
        </p:nvSpPr>
        <p:spPr/>
        <p:txBody>
          <a:bodyPr/>
          <a:lstStyle/>
          <a:p>
            <a:r>
              <a:rPr lang="el-GR"/>
              <a:t>Εξέταση 2, ερώτηση 1: Απάντηση</a:t>
            </a:r>
          </a:p>
        </p:txBody>
      </p:sp>
      <p:sp>
        <p:nvSpPr>
          <p:cNvPr id="120835" name="Rectangle 3"/>
          <p:cNvSpPr>
            <a:spLocks noGrp="1" noChangeArrowheads="1"/>
          </p:cNvSpPr>
          <p:nvPr>
            <p:ph sz="half" idx="2"/>
          </p:nvPr>
        </p:nvSpPr>
        <p:spPr>
          <a:xfrm>
            <a:off x="323850" y="815975"/>
            <a:ext cx="8350250" cy="703263"/>
          </a:xfrm>
        </p:spPr>
        <p:txBody>
          <a:bodyPr/>
          <a:lstStyle/>
          <a:p>
            <a:pPr marL="0" indent="0">
              <a:spcAft>
                <a:spcPct val="75000"/>
              </a:spcAft>
            </a:pPr>
            <a:r>
              <a:rPr lang="el-GR"/>
              <a:t>Στην καρτέλα </a:t>
            </a:r>
            <a:r>
              <a:rPr lang="el-GR" b="1"/>
              <a:t>Σχεδίαση</a:t>
            </a:r>
            <a:r>
              <a:rPr lang="el-GR"/>
              <a:t>, κάνουμε κλικ στην επιλογή </a:t>
            </a:r>
            <a:r>
              <a:rPr lang="el-GR" b="1"/>
              <a:t>Γραμματοσειρές</a:t>
            </a:r>
            <a:r>
              <a:rPr lang="el-GR"/>
              <a:t> και επιλέγουμε διαφορετικά στυλ γραμματοσειράς για τον τίτλο και το σώμα κειμένου.</a:t>
            </a:r>
          </a:p>
        </p:txBody>
      </p:sp>
      <p:sp>
        <p:nvSpPr>
          <p:cNvPr id="12083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el-GR" sz="2000"/>
              <a:t>Αυτή η αλλαγή θα εφαρμοστεί σε όλες τις διαφάνειές σας και συνεπώς δεν θα χρειαστεί να τις επιλέξετε όλες πρώτα.</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p:cTn id="7" dur="500" fill="hold"/>
                                        <p:tgtEl>
                                          <p:spTgt spid="120835"/>
                                        </p:tgtEl>
                                        <p:attrNameLst>
                                          <p:attrName>ppt_w</p:attrName>
                                        </p:attrNameLst>
                                      </p:cBhvr>
                                      <p:tavLst>
                                        <p:tav tm="0">
                                          <p:val>
                                            <p:fltVal val="0"/>
                                          </p:val>
                                        </p:tav>
                                        <p:tav tm="100000">
                                          <p:val>
                                            <p:strVal val="#ppt_w"/>
                                          </p:val>
                                        </p:tav>
                                      </p:tavLst>
                                    </p:anim>
                                    <p:anim calcmode="lin" valueType="num">
                                      <p:cBhvr>
                                        <p:cTn id="8" dur="500" fill="hold"/>
                                        <p:tgtEl>
                                          <p:spTgt spid="1208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Effect transition="in" filter="slide(fromBottom)">
                                      <p:cBhvr>
                                        <p:cTn id="13"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P spid="12083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122882" name="Rectangle 2"/>
          <p:cNvSpPr>
            <a:spLocks noGrp="1" noChangeArrowheads="1"/>
          </p:cNvSpPr>
          <p:nvPr>
            <p:ph type="title"/>
          </p:nvPr>
        </p:nvSpPr>
        <p:spPr/>
        <p:txBody>
          <a:bodyPr/>
          <a:lstStyle/>
          <a:p>
            <a:r>
              <a:rPr lang="el-GR"/>
              <a:t>Εξέταση 2, ερώτηση 2</a:t>
            </a:r>
          </a:p>
        </p:txBody>
      </p:sp>
      <p:sp>
        <p:nvSpPr>
          <p:cNvPr id="12288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l-GR" b="1"/>
              <a:t>Έχετε ολοκληρώσει την παρουσίαση και θέλετε να εκτελέσετε τον ορθογραφικό έλεγχο. Πού θα τον βρείτε στην Κορδέλα; (Επιλέξτε μία απάντηση).</a:t>
            </a:r>
          </a:p>
        </p:txBody>
      </p:sp>
      <p:sp>
        <p:nvSpPr>
          <p:cNvPr id="122884" name="Rectangle 4"/>
          <p:cNvSpPr>
            <a:spLocks noChangeArrowheads="1"/>
          </p:cNvSpPr>
          <p:nvPr/>
        </p:nvSpPr>
        <p:spPr bwMode="auto">
          <a:xfrm>
            <a:off x="242888" y="2336800"/>
            <a:ext cx="7624762" cy="3105150"/>
          </a:xfrm>
          <a:prstGeom prst="rect">
            <a:avLst/>
          </a:prstGeom>
          <a:noFill/>
          <a:ln w="9525">
            <a:noFill/>
            <a:miter lim="800000"/>
            <a:headEnd/>
            <a:tailEnd/>
          </a:ln>
          <a:effectLst/>
        </p:spPr>
        <p:txBody>
          <a:bodyPr/>
          <a:lstStyle/>
          <a:p>
            <a:pPr marL="401638" indent="-401638" fontAlgn="t">
              <a:spcBef>
                <a:spcPct val="20000"/>
              </a:spcBef>
              <a:spcAft>
                <a:spcPct val="75000"/>
              </a:spcAft>
              <a:buFontTx/>
              <a:buAutoNum type="arabicPeriod"/>
            </a:pPr>
            <a:r>
              <a:rPr lang="el-GR" sz="2000"/>
              <a:t> Στην καρτέλα </a:t>
            </a:r>
            <a:r>
              <a:rPr lang="el-GR" sz="2000" b="1"/>
              <a:t>Αναθεώρηση </a:t>
            </a:r>
            <a:r>
              <a:rPr lang="el-GR" sz="2000"/>
              <a:t>. </a:t>
            </a:r>
          </a:p>
          <a:p>
            <a:pPr marL="401638" indent="-401638" fontAlgn="t">
              <a:spcBef>
                <a:spcPct val="20000"/>
              </a:spcBef>
              <a:spcAft>
                <a:spcPct val="75000"/>
              </a:spcAft>
              <a:buFontTx/>
              <a:buAutoNum type="arabicPeriod"/>
            </a:pPr>
            <a:r>
              <a:rPr lang="el-GR" sz="2000"/>
              <a:t> Στην καρτέλα </a:t>
            </a:r>
            <a:r>
              <a:rPr lang="el-GR" sz="2000" b="1"/>
              <a:t>Κεντρική </a:t>
            </a:r>
            <a:r>
              <a:rPr lang="el-GR" sz="2000"/>
              <a:t>. </a:t>
            </a:r>
          </a:p>
          <a:p>
            <a:pPr marL="401638" indent="-401638" fontAlgn="t">
              <a:spcBef>
                <a:spcPct val="20000"/>
              </a:spcBef>
              <a:spcAft>
                <a:spcPct val="75000"/>
              </a:spcAft>
              <a:buFontTx/>
              <a:buAutoNum type="arabicPeriod"/>
            </a:pPr>
            <a:r>
              <a:rPr lang="el-GR" sz="2000"/>
              <a:t> Στην καρτέλα </a:t>
            </a:r>
            <a:r>
              <a:rPr lang="el-GR" sz="2000" b="1"/>
              <a:t>Προβολή παρουσίασης </a:t>
            </a:r>
            <a:r>
              <a:rPr lang="el-GR" sz="2000"/>
              <a:t>.</a:t>
            </a:r>
            <a:r>
              <a:rPr lang="el-GR"/>
              <a:t>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slide(fromTop)">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2884">
                                            <p:txEl>
                                              <p:pRg st="0" end="0"/>
                                            </p:txEl>
                                          </p:spTgt>
                                        </p:tgtEl>
                                        <p:attrNameLst>
                                          <p:attrName>style.visibility</p:attrName>
                                        </p:attrNameLst>
                                      </p:cBhvr>
                                      <p:to>
                                        <p:strVal val="visible"/>
                                      </p:to>
                                    </p:set>
                                    <p:animEffect transition="in" filter="slide(fromLeft)">
                                      <p:cBhvr>
                                        <p:cTn id="12" dur="500"/>
                                        <p:tgtEl>
                                          <p:spTgt spid="1228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2884">
                                            <p:txEl>
                                              <p:pRg st="1" end="1"/>
                                            </p:txEl>
                                          </p:spTgt>
                                        </p:tgtEl>
                                        <p:attrNameLst>
                                          <p:attrName>style.visibility</p:attrName>
                                        </p:attrNameLst>
                                      </p:cBhvr>
                                      <p:to>
                                        <p:strVal val="visible"/>
                                      </p:to>
                                    </p:set>
                                    <p:animEffect transition="in" filter="slide(fromLeft)">
                                      <p:cBhvr>
                                        <p:cTn id="17" dur="500"/>
                                        <p:tgtEl>
                                          <p:spTgt spid="1228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2884">
                                            <p:txEl>
                                              <p:pRg st="2" end="2"/>
                                            </p:txEl>
                                          </p:spTgt>
                                        </p:tgtEl>
                                        <p:attrNameLst>
                                          <p:attrName>style.visibility</p:attrName>
                                        </p:attrNameLst>
                                      </p:cBhvr>
                                      <p:to>
                                        <p:strVal val="visible"/>
                                      </p:to>
                                    </p:set>
                                    <p:animEffect transition="in" filter="slide(fromLeft)">
                                      <p:cBhvr>
                                        <p:cTn id="22" dur="500"/>
                                        <p:tgtEl>
                                          <p:spTgt spid="1228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P spid="122884"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 Θέση υποσέλιδου"/>
          <p:cNvSpPr>
            <a:spLocks noGrp="1"/>
          </p:cNvSpPr>
          <p:nvPr>
            <p:ph type="ftr" sz="quarter" idx="11"/>
          </p:nvPr>
        </p:nvSpPr>
        <p:spPr/>
        <p:txBody>
          <a:bodyPr/>
          <a:lstStyle/>
          <a:p>
            <a:r>
              <a:rPr lang="el-GR"/>
              <a:t>Get up to speed</a:t>
            </a:r>
          </a:p>
        </p:txBody>
      </p:sp>
      <p:sp>
        <p:nvSpPr>
          <p:cNvPr id="124930" name="Rectangle 2"/>
          <p:cNvSpPr>
            <a:spLocks noGrp="1" noChangeArrowheads="1"/>
          </p:cNvSpPr>
          <p:nvPr>
            <p:ph type="title"/>
          </p:nvPr>
        </p:nvSpPr>
        <p:spPr/>
        <p:txBody>
          <a:bodyPr/>
          <a:lstStyle/>
          <a:p>
            <a:r>
              <a:rPr lang="el-GR"/>
              <a:t>Εξέταση 2, ερώτηση 2: Απάντηση</a:t>
            </a:r>
          </a:p>
        </p:txBody>
      </p:sp>
      <p:sp>
        <p:nvSpPr>
          <p:cNvPr id="124931" name="Rectangle 3"/>
          <p:cNvSpPr>
            <a:spLocks noGrp="1" noChangeArrowheads="1"/>
          </p:cNvSpPr>
          <p:nvPr>
            <p:ph sz="half" idx="2"/>
          </p:nvPr>
        </p:nvSpPr>
        <p:spPr>
          <a:xfrm>
            <a:off x="261938" y="836613"/>
            <a:ext cx="8350250" cy="703262"/>
          </a:xfrm>
        </p:spPr>
        <p:txBody>
          <a:bodyPr/>
          <a:lstStyle/>
          <a:p>
            <a:pPr marL="0" indent="0">
              <a:spcAft>
                <a:spcPct val="75000"/>
              </a:spcAft>
            </a:pPr>
            <a:r>
              <a:rPr lang="el-GR"/>
              <a:t>Στην καρτέλα </a:t>
            </a:r>
            <a:r>
              <a:rPr lang="el-GR" b="1"/>
              <a:t>Αναθεώρηση</a:t>
            </a:r>
            <a:r>
              <a:rPr lang="el-G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p:cTn id="7" dur="500" fill="hold"/>
                                        <p:tgtEl>
                                          <p:spTgt spid="124931"/>
                                        </p:tgtEl>
                                        <p:attrNameLst>
                                          <p:attrName>ppt_w</p:attrName>
                                        </p:attrNameLst>
                                      </p:cBhvr>
                                      <p:tavLst>
                                        <p:tav tm="0">
                                          <p:val>
                                            <p:fltVal val="0"/>
                                          </p:val>
                                        </p:tav>
                                        <p:tav tm="100000">
                                          <p:val>
                                            <p:strVal val="#ppt_w"/>
                                          </p:val>
                                        </p:tav>
                                      </p:tavLst>
                                    </p:anim>
                                    <p:anim calcmode="lin" valueType="num">
                                      <p:cBhvr>
                                        <p:cTn id="8" dur="500" fill="hold"/>
                                        <p:tgtEl>
                                          <p:spTgt spid="1249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23554" name="Rectangle 2"/>
          <p:cNvSpPr>
            <a:spLocks noGrp="1" noChangeArrowheads="1"/>
          </p:cNvSpPr>
          <p:nvPr>
            <p:ph type="title"/>
          </p:nvPr>
        </p:nvSpPr>
        <p:spPr>
          <a:xfrm>
            <a:off x="211138" y="73025"/>
            <a:ext cx="8456612" cy="614363"/>
          </a:xfrm>
        </p:spPr>
        <p:txBody>
          <a:bodyPr/>
          <a:lstStyle/>
          <a:p>
            <a:r>
              <a:rPr lang="el-GR"/>
              <a:t>Δώστε προσοχή: τι έχει αλλάξει και γιατί</a:t>
            </a:r>
          </a:p>
        </p:txBody>
      </p:sp>
      <p:sp>
        <p:nvSpPr>
          <p:cNvPr id="2355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Η πιο εμφανής αλλαγή στο PowerPoint 2007 είναι το επάνω τμήμα του παραθύρου.</a:t>
            </a:r>
          </a:p>
          <a:p>
            <a:pPr>
              <a:spcBef>
                <a:spcPct val="20000"/>
              </a:spcBef>
              <a:spcAft>
                <a:spcPct val="75000"/>
              </a:spcAft>
            </a:pPr>
            <a:r>
              <a:rPr lang="el-GR" sz="2000"/>
              <a:t>Αντί για μενού και γραμμές εργαλείων, υπάρχει μια ψηλή λωρίδα κατά μήκος της οθόνης.</a:t>
            </a:r>
          </a:p>
        </p:txBody>
      </p:sp>
      <p:sp>
        <p:nvSpPr>
          <p:cNvPr id="2355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Αυτή η λωρίδα ονομάζεται Κορδέλα και περιέχει πολλές οπτικές εντολές ταξινομημένες σε ομάδες.</a:t>
            </a:r>
          </a:p>
          <a:p>
            <a:pPr>
              <a:spcBef>
                <a:spcPct val="20000"/>
              </a:spcBef>
              <a:spcAft>
                <a:spcPct val="75000"/>
              </a:spcAft>
            </a:pPr>
            <a:r>
              <a:rPr lang="el-GR">
                <a:solidFill>
                  <a:srgbClr val="FFCC00"/>
                </a:solidFill>
              </a:rPr>
              <a:t>Η Κορδέλα θα γίνει το κέντρο ελέγχου σας για τη δημιουργία μιας παρουσίασης.  </a:t>
            </a:r>
          </a:p>
        </p:txBody>
      </p:sp>
      <p:sp>
        <p:nvSpPr>
          <p:cNvPr id="2355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23559" name="Picture 7" descr="Νέα σχεδίαση στο επάνω τμήμα του παραθύρου του PowerPoint"/>
          <p:cNvPicPr>
            <a:picLocks noGrp="1" noChangeAspect="1" noChangeArrowheads="1"/>
          </p:cNvPicPr>
          <p:nvPr>
            <p:ph sz="half" idx="1"/>
          </p:nvPr>
        </p:nvPicPr>
        <p:blipFill>
          <a:blip r:embed="rId3" cstate="print"/>
          <a:srcRect/>
          <a:stretch>
            <a:fillRect/>
          </a:stretch>
        </p:blipFill>
        <p:spPr>
          <a:xfrm>
            <a:off x="339725" y="904875"/>
            <a:ext cx="5662613" cy="2854325"/>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slide(fromTop)">
                                      <p:cBhvr>
                                        <p:cTn id="7" dur="500"/>
                                        <p:tgtEl>
                                          <p:spTgt spid="2355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slide(fromTop)">
                                      <p:cBhvr>
                                        <p:cTn id="12" dur="5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slide(fromTop)">
                                      <p:cBhvr>
                                        <p:cTn id="17" dur="500"/>
                                        <p:tgtEl>
                                          <p:spTgt spid="23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3557">
                                            <p:txEl>
                                              <p:pRg st="0" end="0"/>
                                            </p:txEl>
                                          </p:spTgt>
                                        </p:tgtEl>
                                        <p:attrNameLst>
                                          <p:attrName>style.visibility</p:attrName>
                                        </p:attrNameLst>
                                      </p:cBhvr>
                                      <p:to>
                                        <p:strVal val="visible"/>
                                      </p:to>
                                    </p:set>
                                    <p:animEffect transition="in" filter="slide(fromLeft)">
                                      <p:cBhvr>
                                        <p:cTn id="22" dur="500"/>
                                        <p:tgtEl>
                                          <p:spTgt spid="2355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3557">
                                            <p:txEl>
                                              <p:pRg st="1" end="1"/>
                                            </p:txEl>
                                          </p:spTgt>
                                        </p:tgtEl>
                                        <p:attrNameLst>
                                          <p:attrName>style.visibility</p:attrName>
                                        </p:attrNameLst>
                                      </p:cBhvr>
                                      <p:to>
                                        <p:strVal val="visible"/>
                                      </p:to>
                                    </p:set>
                                    <p:animEffect transition="in" filter="slide(fromLeft)">
                                      <p:cBhvr>
                                        <p:cTn id="27"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126978" name="Rectangle 2"/>
          <p:cNvSpPr>
            <a:spLocks noGrp="1" noChangeArrowheads="1"/>
          </p:cNvSpPr>
          <p:nvPr>
            <p:ph type="title"/>
          </p:nvPr>
        </p:nvSpPr>
        <p:spPr/>
        <p:txBody>
          <a:bodyPr/>
          <a:lstStyle/>
          <a:p>
            <a:r>
              <a:rPr lang="el-GR"/>
              <a:t>Εξέταση 2, ερώτηση 3</a:t>
            </a:r>
          </a:p>
        </p:txBody>
      </p:sp>
      <p:sp>
        <p:nvSpPr>
          <p:cNvPr id="12697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l-GR" b="1"/>
              <a:t>Αν θέλετε να αλλάξετε μια ρύθμιση που ισχύει γενικά στο PowerPoint, όπως την ενεργοποίηση ή την απενεργοποίηση του ορθογραφικού ελέγχου, ποια είναι τα πρώτα βήματα που πρέπει να κάνετε; (Επιλέξτε μία απάντηση).</a:t>
            </a:r>
          </a:p>
        </p:txBody>
      </p:sp>
      <p:sp>
        <p:nvSpPr>
          <p:cNvPr id="126980"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l-GR" sz="2000"/>
              <a:t>Κάντε κλικ στο </a:t>
            </a:r>
            <a:r>
              <a:rPr lang="el-GR" sz="2000" b="1"/>
              <a:t>Κουμπί του Microsoft Office</a:t>
            </a:r>
            <a:r>
              <a:rPr lang="el-GR" sz="2000"/>
              <a:t> και τοποθετήστε το δείκτη του ποντικιού στην επιλογή </a:t>
            </a:r>
            <a:r>
              <a:rPr lang="el-GR" sz="2000" b="1"/>
              <a:t>Προετοιμασία</a:t>
            </a:r>
            <a:r>
              <a:rPr lang="el-GR" sz="2000"/>
              <a:t>. </a:t>
            </a:r>
          </a:p>
          <a:p>
            <a:pPr marL="401638" indent="-401638">
              <a:spcBef>
                <a:spcPct val="20000"/>
              </a:spcBef>
              <a:spcAft>
                <a:spcPct val="75000"/>
              </a:spcAft>
              <a:buFontTx/>
              <a:buAutoNum type="arabicPeriod"/>
            </a:pPr>
            <a:r>
              <a:rPr lang="el-GR" sz="2000"/>
              <a:t>Κάντε κλικ στο </a:t>
            </a:r>
            <a:r>
              <a:rPr lang="el-GR" sz="2000" b="1"/>
              <a:t>Κουμπί του Microsoft Office</a:t>
            </a:r>
            <a:r>
              <a:rPr lang="el-GR" sz="2000"/>
              <a:t> και στη συνέχεια στην εντολή </a:t>
            </a:r>
            <a:r>
              <a:rPr lang="el-GR" sz="2000" b="1"/>
              <a:t>PowerPoint</a:t>
            </a:r>
            <a:r>
              <a:rPr lang="el-GR"/>
              <a:t>.</a:t>
            </a:r>
            <a:r>
              <a:rPr lang="el-GR" sz="2000" b="1"/>
              <a:t>Word</a:t>
            </a:r>
            <a:r>
              <a:rPr lang="el-GR" sz="2000"/>
              <a:t>.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lide(fromTop)">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6980">
                                            <p:txEl>
                                              <p:pRg st="0" end="0"/>
                                            </p:txEl>
                                          </p:spTgt>
                                        </p:tgtEl>
                                        <p:attrNameLst>
                                          <p:attrName>style.visibility</p:attrName>
                                        </p:attrNameLst>
                                      </p:cBhvr>
                                      <p:to>
                                        <p:strVal val="visible"/>
                                      </p:to>
                                    </p:set>
                                    <p:animEffect transition="in" filter="slide(fromLeft)">
                                      <p:cBhvr>
                                        <p:cTn id="12" dur="500"/>
                                        <p:tgtEl>
                                          <p:spTgt spid="1269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6980">
                                            <p:txEl>
                                              <p:pRg st="1" end="1"/>
                                            </p:txEl>
                                          </p:spTgt>
                                        </p:tgtEl>
                                        <p:attrNameLst>
                                          <p:attrName>style.visibility</p:attrName>
                                        </p:attrNameLst>
                                      </p:cBhvr>
                                      <p:to>
                                        <p:strVal val="visible"/>
                                      </p:to>
                                    </p:set>
                                    <p:animEffect transition="in" filter="slide(fromLeft)">
                                      <p:cBhvr>
                                        <p:cTn id="17" dur="500"/>
                                        <p:tgtEl>
                                          <p:spTgt spid="1269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advAuto="0"/>
      <p:bldP spid="126980"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129026" name="Rectangle 2"/>
          <p:cNvSpPr>
            <a:spLocks noGrp="1" noChangeArrowheads="1"/>
          </p:cNvSpPr>
          <p:nvPr>
            <p:ph type="title"/>
          </p:nvPr>
        </p:nvSpPr>
        <p:spPr/>
        <p:txBody>
          <a:bodyPr/>
          <a:lstStyle/>
          <a:p>
            <a:r>
              <a:rPr lang="el-GR"/>
              <a:t>Εξέταση 2, ερώτηση 3: Απάντηση</a:t>
            </a:r>
          </a:p>
        </p:txBody>
      </p:sp>
      <p:sp>
        <p:nvSpPr>
          <p:cNvPr id="129027" name="Rectangle 3"/>
          <p:cNvSpPr>
            <a:spLocks noGrp="1" noChangeArrowheads="1"/>
          </p:cNvSpPr>
          <p:nvPr>
            <p:ph sz="half" idx="2"/>
          </p:nvPr>
        </p:nvSpPr>
        <p:spPr>
          <a:xfrm>
            <a:off x="261938" y="877888"/>
            <a:ext cx="8350250" cy="703262"/>
          </a:xfrm>
        </p:spPr>
        <p:txBody>
          <a:bodyPr/>
          <a:lstStyle/>
          <a:p>
            <a:pPr marL="0" indent="0">
              <a:spcAft>
                <a:spcPct val="75000"/>
              </a:spcAft>
            </a:pPr>
            <a:r>
              <a:rPr lang="el-GR"/>
              <a:t>Κάντε κλικ στο </a:t>
            </a:r>
            <a:r>
              <a:rPr lang="el-GR" b="1"/>
              <a:t>Κουμπί του Microsoft Office</a:t>
            </a:r>
            <a:r>
              <a:rPr lang="el-GR"/>
              <a:t> και κατόπιν κάντε κλικ στο κουμπί </a:t>
            </a:r>
            <a:r>
              <a:rPr lang="el-GR" b="1"/>
              <a:t>Επιλογές του PowerPoint</a:t>
            </a:r>
            <a:r>
              <a:rPr lang="el-GR"/>
              <a:t>.</a:t>
            </a:r>
            <a:endParaRPr lang="el-GR" b="1"/>
          </a:p>
        </p:txBody>
      </p:sp>
      <p:sp>
        <p:nvSpPr>
          <p:cNvPr id="12902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el-GR" sz="2000"/>
              <a:t>Έτσι θα μεταβείτε στις διάφορες ρυθμίσεις συστήματος για το PowerPoint.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p:cTn id="7" dur="500" fill="hold"/>
                                        <p:tgtEl>
                                          <p:spTgt spid="129027"/>
                                        </p:tgtEl>
                                        <p:attrNameLst>
                                          <p:attrName>ppt_w</p:attrName>
                                        </p:attrNameLst>
                                      </p:cBhvr>
                                      <p:tavLst>
                                        <p:tav tm="0">
                                          <p:val>
                                            <p:fltVal val="0"/>
                                          </p:val>
                                        </p:tav>
                                        <p:tav tm="100000">
                                          <p:val>
                                            <p:strVal val="#ppt_w"/>
                                          </p:val>
                                        </p:tav>
                                      </p:tavLst>
                                    </p:anim>
                                    <p:anim calcmode="lin" valueType="num">
                                      <p:cBhvr>
                                        <p:cTn id="8" dur="500" fill="hold"/>
                                        <p:tgtEl>
                                          <p:spTgt spid="1290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9028"/>
                                        </p:tgtEl>
                                        <p:attrNameLst>
                                          <p:attrName>style.visibility</p:attrName>
                                        </p:attrNameLst>
                                      </p:cBhvr>
                                      <p:to>
                                        <p:strVal val="visible"/>
                                      </p:to>
                                    </p:set>
                                    <p:animEffect transition="in" filter="slide(fromBottom)">
                                      <p:cBhvr>
                                        <p:cTn id="13"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P spid="129028"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r>
              <a:rPr lang="el-GR"/>
              <a:t>Μάθημα 3</a:t>
            </a:r>
          </a:p>
        </p:txBody>
      </p:sp>
      <p:sp>
        <p:nvSpPr>
          <p:cNvPr id="65539" name="Rectangle 3"/>
          <p:cNvSpPr>
            <a:spLocks noGrp="1" noChangeArrowheads="1"/>
          </p:cNvSpPr>
          <p:nvPr>
            <p:ph type="subTitle" idx="1"/>
          </p:nvPr>
        </p:nvSpPr>
        <p:spPr/>
        <p:txBody>
          <a:bodyPr/>
          <a:lstStyle/>
          <a:p>
            <a:r>
              <a:rPr lang="el-GR"/>
              <a:t>Νέα μορφή αρχείου</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slide(fromBottom)">
                                      <p:cBhvr>
                                        <p:cTn id="12"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advAuto="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131074" name="Rectangle 2"/>
          <p:cNvSpPr>
            <a:spLocks noGrp="1" noChangeArrowheads="1"/>
          </p:cNvSpPr>
          <p:nvPr>
            <p:ph type="title"/>
          </p:nvPr>
        </p:nvSpPr>
        <p:spPr>
          <a:xfrm>
            <a:off x="211138" y="73025"/>
            <a:ext cx="8027987" cy="614363"/>
          </a:xfrm>
        </p:spPr>
        <p:txBody>
          <a:bodyPr/>
          <a:lstStyle/>
          <a:p>
            <a:r>
              <a:rPr lang="el-GR"/>
              <a:t>Νέα μορφή αρχείου</a:t>
            </a:r>
          </a:p>
        </p:txBody>
      </p:sp>
      <p:sp>
        <p:nvSpPr>
          <p:cNvPr id="13107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Μία από τις μεγάλες αλλαγές στο PowerPoint 2007 είναι η νέα μορφή αρχείων. </a:t>
            </a:r>
          </a:p>
          <a:p>
            <a:pPr>
              <a:spcBef>
                <a:spcPct val="20000"/>
              </a:spcBef>
              <a:spcAft>
                <a:spcPct val="75000"/>
              </a:spcAft>
            </a:pPr>
            <a:r>
              <a:rPr lang="el-GR" sz="2000"/>
              <a:t>Τι σημαίνει αυτό για εσάς;</a:t>
            </a:r>
          </a:p>
        </p:txBody>
      </p:sp>
      <p:sp>
        <p:nvSpPr>
          <p:cNvPr id="131077" name="Rectangle 5"/>
          <p:cNvSpPr>
            <a:spLocks noChangeArrowheads="1"/>
          </p:cNvSpPr>
          <p:nvPr/>
        </p:nvSpPr>
        <p:spPr bwMode="auto">
          <a:xfrm>
            <a:off x="277813" y="3994150"/>
            <a:ext cx="8025529" cy="2185424"/>
          </a:xfrm>
          <a:prstGeom prst="rect">
            <a:avLst/>
          </a:prstGeom>
          <a:noFill/>
          <a:ln w="9525">
            <a:noFill/>
            <a:miter lim="800000"/>
            <a:headEnd/>
            <a:tailEnd/>
          </a:ln>
          <a:effectLst/>
        </p:spPr>
        <p:txBody>
          <a:bodyPr/>
          <a:lstStyle/>
          <a:p>
            <a:pPr>
              <a:spcBef>
                <a:spcPct val="20000"/>
              </a:spcBef>
              <a:spcAft>
                <a:spcPct val="75000"/>
              </a:spcAft>
            </a:pPr>
            <a:r>
              <a:rPr lang="el-GR" dirty="0">
                <a:solidFill>
                  <a:srgbClr val="FFCC00"/>
                </a:solidFill>
              </a:rPr>
              <a:t>Η νέα μορφή αρχείων έχει διάφορα πλεονεκτήματα, συμπεριλαμβανομένου του μικρότερου μεγέθους αρχείων και τη μεγαλύτερη ασφάλεια των πληροφοριών για τις παρουσιάσεις σας. </a:t>
            </a:r>
          </a:p>
          <a:p>
            <a:pPr>
              <a:spcBef>
                <a:spcPct val="20000"/>
              </a:spcBef>
              <a:spcAft>
                <a:spcPct val="75000"/>
              </a:spcAft>
            </a:pPr>
            <a:r>
              <a:rPr lang="el-GR" dirty="0">
                <a:solidFill>
                  <a:srgbClr val="FFCC00"/>
                </a:solidFill>
              </a:rPr>
              <a:t>Σε αυτό το μάθημα θα μάθετε για τα πλεονεκτήματα αυτά και θα δείτε πώς επηρεάζει η μορφή αρχείου τη συνεργασία του PowerPoint 2007 με παλαιότερες εκδόσεις. </a:t>
            </a:r>
          </a:p>
        </p:txBody>
      </p:sp>
      <p:sp>
        <p:nvSpPr>
          <p:cNvPr id="13107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131079" name="Picture 7" descr="Κοινή χρήση αρχείων που έχουν δημιουργηθεί με διαφορετικές εκδόσεις του PowerPoint"/>
          <p:cNvPicPr>
            <a:picLocks noGrp="1" noChangeAspect="1" noChangeArrowheads="1"/>
          </p:cNvPicPr>
          <p:nvPr>
            <p:ph sz="half" idx="1"/>
          </p:nvPr>
        </p:nvPicPr>
        <p:blipFill>
          <a:blip r:embed="rId3" cstate="print"/>
          <a:srcRect/>
          <a:stretch>
            <a:fillRect/>
          </a:stretch>
        </p:blipFill>
        <p:spPr>
          <a:xfrm>
            <a:off x="339725" y="947738"/>
            <a:ext cx="5662613" cy="2854325"/>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1079"/>
                                        </p:tgtEl>
                                        <p:attrNameLst>
                                          <p:attrName>style.visibility</p:attrName>
                                        </p:attrNameLst>
                                      </p:cBhvr>
                                      <p:to>
                                        <p:strVal val="visible"/>
                                      </p:to>
                                    </p:set>
                                    <p:animEffect transition="in" filter="slide(fromTop)">
                                      <p:cBhvr>
                                        <p:cTn id="7" dur="500"/>
                                        <p:tgtEl>
                                          <p:spTgt spid="13107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slide(fromTop)">
                                      <p:cBhvr>
                                        <p:cTn id="12" dur="500"/>
                                        <p:tgtEl>
                                          <p:spTgt spid="131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1075">
                                            <p:txEl>
                                              <p:pRg st="1" end="1"/>
                                            </p:txEl>
                                          </p:spTgt>
                                        </p:tgtEl>
                                        <p:attrNameLst>
                                          <p:attrName>style.visibility</p:attrName>
                                        </p:attrNameLst>
                                      </p:cBhvr>
                                      <p:to>
                                        <p:strVal val="visible"/>
                                      </p:to>
                                    </p:set>
                                    <p:animEffect transition="in" filter="slide(fromTop)">
                                      <p:cBhvr>
                                        <p:cTn id="17" dur="500"/>
                                        <p:tgtEl>
                                          <p:spTgt spid="131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1077">
                                            <p:txEl>
                                              <p:pRg st="0" end="0"/>
                                            </p:txEl>
                                          </p:spTgt>
                                        </p:tgtEl>
                                        <p:attrNameLst>
                                          <p:attrName>style.visibility</p:attrName>
                                        </p:attrNameLst>
                                      </p:cBhvr>
                                      <p:to>
                                        <p:strVal val="visible"/>
                                      </p:to>
                                    </p:set>
                                    <p:animEffect transition="in" filter="slide(fromLeft)">
                                      <p:cBhvr>
                                        <p:cTn id="22" dur="500"/>
                                        <p:tgtEl>
                                          <p:spTgt spid="13107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31077">
                                            <p:txEl>
                                              <p:pRg st="1" end="1"/>
                                            </p:txEl>
                                          </p:spTgt>
                                        </p:tgtEl>
                                        <p:attrNameLst>
                                          <p:attrName>style.visibility</p:attrName>
                                        </p:attrNameLst>
                                      </p:cBhvr>
                                      <p:to>
                                        <p:strVal val="visible"/>
                                      </p:to>
                                    </p:set>
                                    <p:animEffect transition="in" filter="slide(fromLeft)">
                                      <p:cBhvr>
                                        <p:cTn id="27" dur="500"/>
                                        <p:tgtEl>
                                          <p:spTgt spid="1310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P spid="13107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133122" name="Rectangle 2"/>
          <p:cNvSpPr>
            <a:spLocks noGrp="1" noChangeArrowheads="1"/>
          </p:cNvSpPr>
          <p:nvPr>
            <p:ph type="title"/>
          </p:nvPr>
        </p:nvSpPr>
        <p:spPr>
          <a:xfrm>
            <a:off x="211138" y="73025"/>
            <a:ext cx="8027987" cy="614363"/>
          </a:xfrm>
        </p:spPr>
        <p:txBody>
          <a:bodyPr/>
          <a:lstStyle/>
          <a:p>
            <a:r>
              <a:rPr lang="el-GR"/>
              <a:t>Πλεονεκτήματα της νέας μορφής</a:t>
            </a:r>
          </a:p>
        </p:txBody>
      </p:sp>
      <p:sp>
        <p:nvSpPr>
          <p:cNvPr id="13312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Αυτή η μορφή αποτελεί τμήμα των νέων μορφών Open XML του Office. </a:t>
            </a:r>
          </a:p>
          <a:p>
            <a:pPr>
              <a:spcBef>
                <a:spcPct val="20000"/>
              </a:spcBef>
              <a:spcAft>
                <a:spcPct val="75000"/>
              </a:spcAft>
            </a:pPr>
            <a:r>
              <a:rPr lang="el-GR" sz="2000"/>
              <a:t>Βασίζεται στη γλώσσα προγραμματισμού XML και έχει πολλά πλεονεκτήματα. </a:t>
            </a:r>
          </a:p>
        </p:txBody>
      </p:sp>
      <p:sp>
        <p:nvSpPr>
          <p:cNvPr id="13312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133128" name="Picture 8" descr="Ορισμένα πλεονεκτήματα της νέας μορφής αρχείων"/>
          <p:cNvPicPr>
            <a:picLocks noGrp="1" noChangeAspect="1" noChangeArrowheads="1"/>
          </p:cNvPicPr>
          <p:nvPr>
            <p:ph sz="half" idx="1"/>
          </p:nvPr>
        </p:nvPicPr>
        <p:blipFill>
          <a:blip r:embed="rId3" cstate="print"/>
          <a:srcRect/>
          <a:stretch>
            <a:fillRect/>
          </a:stretch>
        </p:blipFill>
        <p:spPr>
          <a:xfrm>
            <a:off x="339725" y="947738"/>
            <a:ext cx="5662613" cy="2854325"/>
          </a:xfrm>
          <a:noFill/>
          <a:ln/>
        </p:spPr>
      </p:pic>
      <p:sp>
        <p:nvSpPr>
          <p:cNvPr id="133129" name="Rectangle 9"/>
          <p:cNvSpPr>
            <a:spLocks noChangeArrowheads="1"/>
          </p:cNvSpPr>
          <p:nvPr/>
        </p:nvSpPr>
        <p:spPr bwMode="auto">
          <a:xfrm>
            <a:off x="242888" y="3992563"/>
            <a:ext cx="5940425" cy="1960562"/>
          </a:xfrm>
          <a:prstGeom prst="rect">
            <a:avLst/>
          </a:prstGeom>
          <a:noFill/>
          <a:ln w="9525">
            <a:noFill/>
            <a:miter lim="800000"/>
            <a:headEnd/>
            <a:tailEnd/>
          </a:ln>
          <a:effectLst/>
        </p:spPr>
        <p:txBody>
          <a:bodyPr>
            <a:spAutoFit/>
          </a:bodyPr>
          <a:lstStyle/>
          <a:p>
            <a:pPr marL="223838" indent="-223838">
              <a:spcBef>
                <a:spcPct val="20000"/>
              </a:spcBef>
              <a:spcAft>
                <a:spcPct val="25000"/>
              </a:spcAft>
              <a:buFontTx/>
              <a:buChar char="•"/>
            </a:pPr>
            <a:r>
              <a:rPr lang="el-GR">
                <a:solidFill>
                  <a:srgbClr val="FFCC00"/>
                </a:solidFill>
              </a:rPr>
              <a:t>Ασφαλέστερες παρουσιάσεις</a:t>
            </a:r>
          </a:p>
          <a:p>
            <a:pPr marL="223838" indent="-223838">
              <a:spcBef>
                <a:spcPct val="20000"/>
              </a:spcBef>
              <a:spcAft>
                <a:spcPct val="25000"/>
              </a:spcAft>
              <a:buFontTx/>
              <a:buChar char="•"/>
            </a:pPr>
            <a:r>
              <a:rPr lang="el-GR">
                <a:solidFill>
                  <a:srgbClr val="FFCC00"/>
                </a:solidFill>
              </a:rPr>
              <a:t>Μικρότερο μέγεθος αρχείων</a:t>
            </a:r>
          </a:p>
          <a:p>
            <a:pPr marL="223838" indent="-223838">
              <a:spcBef>
                <a:spcPct val="20000"/>
              </a:spcBef>
              <a:spcAft>
                <a:spcPct val="25000"/>
              </a:spcAft>
              <a:buFontTx/>
              <a:buChar char="•"/>
            </a:pPr>
            <a:r>
              <a:rPr lang="el-GR">
                <a:solidFill>
                  <a:srgbClr val="FFCC00"/>
                </a:solidFill>
              </a:rPr>
              <a:t>Βελτιωμένη ασφάλεια των πληροφοριών</a:t>
            </a:r>
          </a:p>
          <a:p>
            <a:pPr marL="223838" indent="-223838">
              <a:spcBef>
                <a:spcPct val="20000"/>
              </a:spcBef>
              <a:spcAft>
                <a:spcPct val="25000"/>
              </a:spcAft>
              <a:buFontTx/>
              <a:buChar char="•"/>
            </a:pPr>
            <a:r>
              <a:rPr lang="el-GR">
                <a:solidFill>
                  <a:srgbClr val="FFCC00"/>
                </a:solidFill>
              </a:rPr>
              <a:t>Βελτιωμένη ανάκτηση κατεστραμμένων αρχείων</a:t>
            </a:r>
          </a:p>
          <a:p>
            <a:pPr marL="223838" indent="-223838">
              <a:spcBef>
                <a:spcPct val="20000"/>
              </a:spcBef>
              <a:spcAft>
                <a:spcPct val="25000"/>
              </a:spcAft>
              <a:buFontTx/>
              <a:buChar char="•"/>
            </a:pPr>
            <a:r>
              <a:rPr lang="el-GR">
                <a:solidFill>
                  <a:srgbClr val="FFCC00"/>
                </a:solidFill>
              </a:rPr>
              <a:t>Ευκολότερη ενσωμάτωση</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3128"/>
                                        </p:tgtEl>
                                        <p:attrNameLst>
                                          <p:attrName>style.visibility</p:attrName>
                                        </p:attrNameLst>
                                      </p:cBhvr>
                                      <p:to>
                                        <p:strVal val="visible"/>
                                      </p:to>
                                    </p:set>
                                    <p:animEffect transition="in" filter="slide(fromTop)">
                                      <p:cBhvr>
                                        <p:cTn id="7" dur="500"/>
                                        <p:tgtEl>
                                          <p:spTgt spid="1331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3123">
                                            <p:txEl>
                                              <p:pRg st="0" end="0"/>
                                            </p:txEl>
                                          </p:spTgt>
                                        </p:tgtEl>
                                        <p:attrNameLst>
                                          <p:attrName>style.visibility</p:attrName>
                                        </p:attrNameLst>
                                      </p:cBhvr>
                                      <p:to>
                                        <p:strVal val="visible"/>
                                      </p:to>
                                    </p:set>
                                    <p:animEffect transition="in" filter="slide(fromTop)">
                                      <p:cBhvr>
                                        <p:cTn id="12" dur="500"/>
                                        <p:tgtEl>
                                          <p:spTgt spid="133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3123">
                                            <p:txEl>
                                              <p:pRg st="1" end="1"/>
                                            </p:txEl>
                                          </p:spTgt>
                                        </p:tgtEl>
                                        <p:attrNameLst>
                                          <p:attrName>style.visibility</p:attrName>
                                        </p:attrNameLst>
                                      </p:cBhvr>
                                      <p:to>
                                        <p:strVal val="visible"/>
                                      </p:to>
                                    </p:set>
                                    <p:animEffect transition="in" filter="slide(fromTop)">
                                      <p:cBhvr>
                                        <p:cTn id="17" dur="500"/>
                                        <p:tgtEl>
                                          <p:spTgt spid="133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129">
                                            <p:txEl>
                                              <p:pRg st="0" end="0"/>
                                            </p:txEl>
                                          </p:spTgt>
                                        </p:tgtEl>
                                        <p:attrNameLst>
                                          <p:attrName>style.visibility</p:attrName>
                                        </p:attrNameLst>
                                      </p:cBhvr>
                                      <p:to>
                                        <p:strVal val="visible"/>
                                      </p:to>
                                    </p:set>
                                    <p:animEffect transition="in" filter="checkerboard(across)">
                                      <p:cBhvr>
                                        <p:cTn id="22" dur="500"/>
                                        <p:tgtEl>
                                          <p:spTgt spid="13312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129">
                                            <p:txEl>
                                              <p:pRg st="1" end="1"/>
                                            </p:txEl>
                                          </p:spTgt>
                                        </p:tgtEl>
                                        <p:attrNameLst>
                                          <p:attrName>style.visibility</p:attrName>
                                        </p:attrNameLst>
                                      </p:cBhvr>
                                      <p:to>
                                        <p:strVal val="visible"/>
                                      </p:to>
                                    </p:set>
                                    <p:animEffect transition="in" filter="checkerboard(across)">
                                      <p:cBhvr>
                                        <p:cTn id="27" dur="500"/>
                                        <p:tgtEl>
                                          <p:spTgt spid="13312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3129">
                                            <p:txEl>
                                              <p:pRg st="2" end="2"/>
                                            </p:txEl>
                                          </p:spTgt>
                                        </p:tgtEl>
                                        <p:attrNameLst>
                                          <p:attrName>style.visibility</p:attrName>
                                        </p:attrNameLst>
                                      </p:cBhvr>
                                      <p:to>
                                        <p:strVal val="visible"/>
                                      </p:to>
                                    </p:set>
                                    <p:animEffect transition="in" filter="checkerboard(across)">
                                      <p:cBhvr>
                                        <p:cTn id="32" dur="500"/>
                                        <p:tgtEl>
                                          <p:spTgt spid="13312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3129">
                                            <p:txEl>
                                              <p:pRg st="3" end="3"/>
                                            </p:txEl>
                                          </p:spTgt>
                                        </p:tgtEl>
                                        <p:attrNameLst>
                                          <p:attrName>style.visibility</p:attrName>
                                        </p:attrNameLst>
                                      </p:cBhvr>
                                      <p:to>
                                        <p:strVal val="visible"/>
                                      </p:to>
                                    </p:set>
                                    <p:animEffect transition="in" filter="checkerboard(across)">
                                      <p:cBhvr>
                                        <p:cTn id="37" dur="500"/>
                                        <p:tgtEl>
                                          <p:spTgt spid="13312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3129">
                                            <p:txEl>
                                              <p:pRg st="4" end="4"/>
                                            </p:txEl>
                                          </p:spTgt>
                                        </p:tgtEl>
                                        <p:attrNameLst>
                                          <p:attrName>style.visibility</p:attrName>
                                        </p:attrNameLst>
                                      </p:cBhvr>
                                      <p:to>
                                        <p:strVal val="visible"/>
                                      </p:to>
                                    </p:set>
                                    <p:animEffect transition="in" filter="checkerboard(across)">
                                      <p:cBhvr>
                                        <p:cTn id="42" dur="500"/>
                                        <p:tgtEl>
                                          <p:spTgt spid="1331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P spid="133129"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259074" name="Rectangle 2"/>
          <p:cNvSpPr>
            <a:spLocks noGrp="1" noChangeArrowheads="1"/>
          </p:cNvSpPr>
          <p:nvPr>
            <p:ph type="title"/>
          </p:nvPr>
        </p:nvSpPr>
        <p:spPr>
          <a:xfrm>
            <a:off x="1" y="63500"/>
            <a:ext cx="9144000" cy="614363"/>
          </a:xfrm>
        </p:spPr>
        <p:txBody>
          <a:bodyPr/>
          <a:lstStyle/>
          <a:p>
            <a:pPr algn="ctr"/>
            <a:r>
              <a:rPr lang="el-GR" sz="2800" b="1" dirty="0">
                <a:effectLst>
                  <a:outerShdw blurRad="38100" dist="38100" dir="2700000" algn="tl">
                    <a:srgbClr val="000000">
                      <a:alpha val="43137"/>
                    </a:srgbClr>
                  </a:outerShdw>
                </a:effectLst>
              </a:rPr>
              <a:t>Ποια είναι η εμφάνιση αρχείου της νέας μορφής αρχείων</a:t>
            </a:r>
          </a:p>
        </p:txBody>
      </p:sp>
      <p:sp>
        <p:nvSpPr>
          <p:cNvPr id="25907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Το PowerPoint θα αποθηκεύσει αυτόματα τη νέα παρουσίαση με τη νέα μορφή.</a:t>
            </a:r>
          </a:p>
        </p:txBody>
      </p:sp>
      <p:sp>
        <p:nvSpPr>
          <p:cNvPr id="25907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59079" name="Rectangle 7"/>
          <p:cNvSpPr>
            <a:spLocks noChangeArrowheads="1"/>
          </p:cNvSpPr>
          <p:nvPr/>
        </p:nvSpPr>
        <p:spPr bwMode="auto">
          <a:xfrm>
            <a:off x="242888" y="4019550"/>
            <a:ext cx="7868725" cy="2219018"/>
          </a:xfrm>
          <a:prstGeom prst="rect">
            <a:avLst/>
          </a:prstGeom>
          <a:noFill/>
          <a:ln w="9525">
            <a:noFill/>
            <a:miter lim="800000"/>
            <a:headEnd/>
            <a:tailEnd/>
          </a:ln>
          <a:effectLst/>
        </p:spPr>
        <p:txBody>
          <a:bodyPr/>
          <a:lstStyle/>
          <a:p>
            <a:pPr>
              <a:spcBef>
                <a:spcPct val="20000"/>
              </a:spcBef>
              <a:spcAft>
                <a:spcPct val="75000"/>
              </a:spcAft>
            </a:pPr>
            <a:r>
              <a:rPr lang="el-GR" dirty="0">
                <a:solidFill>
                  <a:srgbClr val="FFCC00"/>
                </a:solidFill>
              </a:rPr>
              <a:t>Μπορείτε να δείτε σε ποια μορφή αποθηκεύονται τα αρχεία σας εάν ανοίξετε το πλαίσιο </a:t>
            </a:r>
            <a:r>
              <a:rPr lang="el-GR" b="1" dirty="0">
                <a:solidFill>
                  <a:srgbClr val="FFCC00"/>
                </a:solidFill>
              </a:rPr>
              <a:t>Αποθήκευση ως</a:t>
            </a:r>
            <a:r>
              <a:rPr lang="el-GR" dirty="0">
                <a:solidFill>
                  <a:srgbClr val="FFCC00"/>
                </a:solidFill>
              </a:rPr>
              <a:t> . </a:t>
            </a:r>
          </a:p>
          <a:p>
            <a:pPr>
              <a:spcBef>
                <a:spcPct val="20000"/>
              </a:spcBef>
              <a:spcAft>
                <a:spcPct val="75000"/>
              </a:spcAft>
            </a:pPr>
            <a:r>
              <a:rPr lang="el-GR" dirty="0">
                <a:solidFill>
                  <a:srgbClr val="FFCC00"/>
                </a:solidFill>
              </a:rPr>
              <a:t>Διερεύνηση στο πλαίσιο </a:t>
            </a:r>
            <a:r>
              <a:rPr lang="el-GR" b="1" dirty="0">
                <a:solidFill>
                  <a:srgbClr val="FFCC00"/>
                </a:solidFill>
              </a:rPr>
              <a:t>Αποθήκευση ως τύπο</a:t>
            </a:r>
            <a:r>
              <a:rPr lang="el-GR" dirty="0">
                <a:solidFill>
                  <a:srgbClr val="FFCC00"/>
                </a:solidFill>
              </a:rPr>
              <a:t> : Για νέες παρουσιάσεις, η νέα μορφή αρχείου είναι εκεί από προεπιλογή. Αυτή ονομάζεται </a:t>
            </a:r>
            <a:r>
              <a:rPr lang="el-GR" b="1" dirty="0">
                <a:solidFill>
                  <a:srgbClr val="FFCC00"/>
                </a:solidFill>
              </a:rPr>
              <a:t>Παρουσίαση του PowerPoint</a:t>
            </a:r>
            <a:r>
              <a:rPr lang="el-GR" dirty="0">
                <a:solidFill>
                  <a:srgbClr val="FFCC00"/>
                </a:solidFill>
              </a:rPr>
              <a:t>. . (Στις παλαιότερες εκδόσεις ονομαζόταν </a:t>
            </a:r>
            <a:r>
              <a:rPr lang="el-GR" b="1" dirty="0">
                <a:solidFill>
                  <a:srgbClr val="FFCC00"/>
                </a:solidFill>
              </a:rPr>
              <a:t>Παρουσίαση</a:t>
            </a:r>
            <a:r>
              <a:rPr lang="el-GR" dirty="0">
                <a:solidFill>
                  <a:srgbClr val="FFCC00"/>
                </a:solidFill>
              </a:rPr>
              <a:t>.)</a:t>
            </a:r>
          </a:p>
        </p:txBody>
      </p:sp>
      <p:pic>
        <p:nvPicPr>
          <p:cNvPr id="259080" name="Picture 8" descr="Η νέα μορφή αρχείων στο παράθυρο διαλόγου 'Αποθήκευση ως'"/>
          <p:cNvPicPr>
            <a:picLocks noGrp="1" noChangeAspect="1" noChangeArrowheads="1"/>
          </p:cNvPicPr>
          <p:nvPr>
            <p:ph sz="half" idx="1"/>
          </p:nvPr>
        </p:nvPicPr>
        <p:blipFill>
          <a:blip r:embed="rId3" cstate="print"/>
          <a:srcRect/>
          <a:stretch>
            <a:fillRect/>
          </a:stretch>
        </p:blipFill>
        <p:spPr>
          <a:xfrm>
            <a:off x="350838" y="949325"/>
            <a:ext cx="5651500" cy="2849563"/>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59080"/>
                                        </p:tgtEl>
                                        <p:attrNameLst>
                                          <p:attrName>style.visibility</p:attrName>
                                        </p:attrNameLst>
                                      </p:cBhvr>
                                      <p:to>
                                        <p:strVal val="visible"/>
                                      </p:to>
                                    </p:set>
                                    <p:animEffect transition="in" filter="slide(fromTop)">
                                      <p:cBhvr>
                                        <p:cTn id="7" dur="500"/>
                                        <p:tgtEl>
                                          <p:spTgt spid="25908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9075"/>
                                        </p:tgtEl>
                                        <p:attrNameLst>
                                          <p:attrName>style.visibility</p:attrName>
                                        </p:attrNameLst>
                                      </p:cBhvr>
                                      <p:to>
                                        <p:strVal val="visible"/>
                                      </p:to>
                                    </p:set>
                                    <p:animEffect transition="in" filter="slide(fromTop)">
                                      <p:cBhvr>
                                        <p:cTn id="12" dur="500"/>
                                        <p:tgtEl>
                                          <p:spTgt spid="25907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9079">
                                            <p:txEl>
                                              <p:pRg st="0" end="0"/>
                                            </p:txEl>
                                          </p:spTgt>
                                        </p:tgtEl>
                                        <p:attrNameLst>
                                          <p:attrName>style.visibility</p:attrName>
                                        </p:attrNameLst>
                                      </p:cBhvr>
                                      <p:to>
                                        <p:strVal val="visible"/>
                                      </p:to>
                                    </p:set>
                                    <p:animEffect transition="in" filter="slide(fromLeft)">
                                      <p:cBhvr>
                                        <p:cTn id="17" dur="500"/>
                                        <p:tgtEl>
                                          <p:spTgt spid="25907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59079">
                                            <p:txEl>
                                              <p:pRg st="1" end="1"/>
                                            </p:txEl>
                                          </p:spTgt>
                                        </p:tgtEl>
                                        <p:attrNameLst>
                                          <p:attrName>style.visibility</p:attrName>
                                        </p:attrNameLst>
                                      </p:cBhvr>
                                      <p:to>
                                        <p:strVal val="visible"/>
                                      </p:to>
                                    </p:set>
                                    <p:animEffect transition="in" filter="slide(fromLeft)">
                                      <p:cBhvr>
                                        <p:cTn id="22" dur="500"/>
                                        <p:tgtEl>
                                          <p:spTgt spid="2590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autoUpdateAnimBg="0"/>
      <p:bldP spid="25907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261122" name="Rectangle 2"/>
          <p:cNvSpPr>
            <a:spLocks noGrp="1" noChangeArrowheads="1"/>
          </p:cNvSpPr>
          <p:nvPr>
            <p:ph type="title"/>
          </p:nvPr>
        </p:nvSpPr>
        <p:spPr>
          <a:xfrm>
            <a:off x="239713" y="63500"/>
            <a:ext cx="8904287" cy="614363"/>
          </a:xfrm>
        </p:spPr>
        <p:txBody>
          <a:bodyPr/>
          <a:lstStyle/>
          <a:p>
            <a:r>
              <a:rPr lang="el-GR"/>
              <a:t>Άνοιγμα παρουσίασης σε προηγούμενη έκδοση</a:t>
            </a:r>
          </a:p>
        </p:txBody>
      </p:sp>
      <p:sp>
        <p:nvSpPr>
          <p:cNvPr id="26112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Μόλις αποθηκεύσατε μια παρουσίαση με τη νέα μορφή. </a:t>
            </a:r>
          </a:p>
          <a:p>
            <a:pPr>
              <a:spcBef>
                <a:spcPct val="20000"/>
              </a:spcBef>
              <a:spcAft>
                <a:spcPct val="75000"/>
              </a:spcAft>
            </a:pPr>
            <a:r>
              <a:rPr lang="el-GR" sz="2000"/>
              <a:t>Όμως, ο συνεργάτης σας που πρέπει να εργαστεί σε αυτήν, χρησιμοποιεί παλαιότερη έκδοση του PowerPoint. </a:t>
            </a:r>
          </a:p>
        </p:txBody>
      </p:sp>
      <p:sp>
        <p:nvSpPr>
          <p:cNvPr id="26112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61127" name="Rectangle 7"/>
          <p:cNvSpPr>
            <a:spLocks noChangeArrowheads="1"/>
          </p:cNvSpPr>
          <p:nvPr/>
        </p:nvSpPr>
        <p:spPr bwMode="auto">
          <a:xfrm>
            <a:off x="242888" y="4019550"/>
            <a:ext cx="5934075" cy="180340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Μπορεί να ανοίξει το αρχείο του PowerPoint 2007; Ναι. </a:t>
            </a:r>
          </a:p>
          <a:p>
            <a:pPr>
              <a:spcBef>
                <a:spcPct val="20000"/>
              </a:spcBef>
              <a:spcAft>
                <a:spcPct val="75000"/>
              </a:spcAft>
            </a:pPr>
            <a:r>
              <a:rPr lang="el-GR">
                <a:solidFill>
                  <a:srgbClr val="FFCC00"/>
                </a:solidFill>
              </a:rPr>
              <a:t>Ας υποθέσουμε ότι μια συνεργάτης σας εργάζεται με το PowerPoint 2000. Όταν ανοίξει την παρουσίαση, θα ερωτηθεί εάν θέλει να κάνει λήψη ενός </a:t>
            </a:r>
            <a:r>
              <a:rPr lang="el-GR" b="1">
                <a:solidFill>
                  <a:srgbClr val="FFCC00"/>
                </a:solidFill>
              </a:rPr>
              <a:t>μετατροπέα</a:t>
            </a:r>
            <a:r>
              <a:rPr lang="el-GR">
                <a:solidFill>
                  <a:srgbClr val="FFCC00"/>
                </a:solidFill>
              </a:rPr>
              <a:t> που θα της επιτρέψει να ανοίξει την παρουσίασή σας. </a:t>
            </a:r>
          </a:p>
        </p:txBody>
      </p:sp>
      <p:pic>
        <p:nvPicPr>
          <p:cNvPr id="261128" name="Picture 8" descr="Μήνυμα που σας ρωτά για τη λήψη του μετατροπέα"/>
          <p:cNvPicPr>
            <a:picLocks noGrp="1" noChangeAspect="1" noChangeArrowheads="1"/>
          </p:cNvPicPr>
          <p:nvPr>
            <p:ph sz="half" idx="1"/>
          </p:nvPr>
        </p:nvPicPr>
        <p:blipFill>
          <a:blip r:embed="rId3" cstate="print"/>
          <a:srcRect/>
          <a:stretch>
            <a:fillRect/>
          </a:stretch>
        </p:blipFill>
        <p:spPr>
          <a:xfrm>
            <a:off x="350838" y="911225"/>
            <a:ext cx="5651500" cy="2089150"/>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61128"/>
                                        </p:tgtEl>
                                        <p:attrNameLst>
                                          <p:attrName>style.visibility</p:attrName>
                                        </p:attrNameLst>
                                      </p:cBhvr>
                                      <p:to>
                                        <p:strVal val="visible"/>
                                      </p:to>
                                    </p:set>
                                    <p:animEffect transition="in" filter="slide(fromTop)">
                                      <p:cBhvr>
                                        <p:cTn id="7" dur="500"/>
                                        <p:tgtEl>
                                          <p:spTgt spid="2611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61123">
                                            <p:txEl>
                                              <p:pRg st="0" end="0"/>
                                            </p:txEl>
                                          </p:spTgt>
                                        </p:tgtEl>
                                        <p:attrNameLst>
                                          <p:attrName>style.visibility</p:attrName>
                                        </p:attrNameLst>
                                      </p:cBhvr>
                                      <p:to>
                                        <p:strVal val="visible"/>
                                      </p:to>
                                    </p:set>
                                    <p:animEffect transition="in" filter="slide(fromTop)">
                                      <p:cBhvr>
                                        <p:cTn id="12" dur="500"/>
                                        <p:tgtEl>
                                          <p:spTgt spid="261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61123">
                                            <p:txEl>
                                              <p:pRg st="1" end="1"/>
                                            </p:txEl>
                                          </p:spTgt>
                                        </p:tgtEl>
                                        <p:attrNameLst>
                                          <p:attrName>style.visibility</p:attrName>
                                        </p:attrNameLst>
                                      </p:cBhvr>
                                      <p:to>
                                        <p:strVal val="visible"/>
                                      </p:to>
                                    </p:set>
                                    <p:animEffect transition="in" filter="slide(fromTop)">
                                      <p:cBhvr>
                                        <p:cTn id="17" dur="500"/>
                                        <p:tgtEl>
                                          <p:spTgt spid="261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61127">
                                            <p:txEl>
                                              <p:pRg st="0" end="0"/>
                                            </p:txEl>
                                          </p:spTgt>
                                        </p:tgtEl>
                                        <p:attrNameLst>
                                          <p:attrName>style.visibility</p:attrName>
                                        </p:attrNameLst>
                                      </p:cBhvr>
                                      <p:to>
                                        <p:strVal val="visible"/>
                                      </p:to>
                                    </p:set>
                                    <p:animEffect transition="in" filter="slide(fromLeft)">
                                      <p:cBhvr>
                                        <p:cTn id="22" dur="500"/>
                                        <p:tgtEl>
                                          <p:spTgt spid="2611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61127">
                                            <p:txEl>
                                              <p:pRg st="1" end="1"/>
                                            </p:txEl>
                                          </p:spTgt>
                                        </p:tgtEl>
                                        <p:attrNameLst>
                                          <p:attrName>style.visibility</p:attrName>
                                        </p:attrNameLst>
                                      </p:cBhvr>
                                      <p:to>
                                        <p:strVal val="visible"/>
                                      </p:to>
                                    </p:set>
                                    <p:animEffect transition="in" filter="slide(fromLeft)">
                                      <p:cBhvr>
                                        <p:cTn id="27" dur="500"/>
                                        <p:tgtEl>
                                          <p:spTgt spid="2611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P spid="261127"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5 - Θέση υποσέλιδου"/>
          <p:cNvSpPr>
            <a:spLocks noGrp="1"/>
          </p:cNvSpPr>
          <p:nvPr>
            <p:ph type="ftr" sz="quarter" idx="11"/>
          </p:nvPr>
        </p:nvSpPr>
        <p:spPr/>
        <p:txBody>
          <a:bodyPr/>
          <a:lstStyle/>
          <a:p>
            <a:r>
              <a:rPr lang="el-GR"/>
              <a:t>Get up to speed</a:t>
            </a:r>
          </a:p>
        </p:txBody>
      </p:sp>
      <p:sp>
        <p:nvSpPr>
          <p:cNvPr id="263170" name="Rectangle 2"/>
          <p:cNvSpPr>
            <a:spLocks noGrp="1" noChangeArrowheads="1"/>
          </p:cNvSpPr>
          <p:nvPr>
            <p:ph type="title"/>
          </p:nvPr>
        </p:nvSpPr>
        <p:spPr>
          <a:xfrm>
            <a:off x="239713" y="63500"/>
            <a:ext cx="8904287" cy="614363"/>
          </a:xfrm>
        </p:spPr>
        <p:txBody>
          <a:bodyPr/>
          <a:lstStyle/>
          <a:p>
            <a:r>
              <a:rPr lang="el-GR"/>
              <a:t>Άνοιγμα παρουσίασης σε προηγούμενη έκδοση</a:t>
            </a:r>
          </a:p>
        </p:txBody>
      </p:sp>
      <p:sp>
        <p:nvSpPr>
          <p:cNvPr id="26317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Μόλις αποθηκεύσατε μια παρουσίαση με τη νέα μορφή. </a:t>
            </a:r>
          </a:p>
          <a:p>
            <a:pPr>
              <a:spcBef>
                <a:spcPct val="20000"/>
              </a:spcBef>
              <a:spcAft>
                <a:spcPct val="75000"/>
              </a:spcAft>
            </a:pPr>
            <a:r>
              <a:rPr lang="el-GR" sz="2000"/>
              <a:t>Όμως, ο συνεργάτης σας που πρέπει να εργαστεί σε αυτήν, χρησιμοποιεί παλαιότερη έκδοση του PowerPoint. </a:t>
            </a:r>
          </a:p>
        </p:txBody>
      </p:sp>
      <p:sp>
        <p:nvSpPr>
          <p:cNvPr id="26317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63173" name="Rectangle 5"/>
          <p:cNvSpPr>
            <a:spLocks noChangeArrowheads="1"/>
          </p:cNvSpPr>
          <p:nvPr/>
        </p:nvSpPr>
        <p:spPr bwMode="auto">
          <a:xfrm>
            <a:off x="242888" y="4019550"/>
            <a:ext cx="7101809" cy="966788"/>
          </a:xfrm>
          <a:prstGeom prst="rect">
            <a:avLst/>
          </a:prstGeom>
          <a:noFill/>
          <a:ln w="9525">
            <a:noFill/>
            <a:miter lim="800000"/>
            <a:headEnd/>
            <a:tailEnd/>
          </a:ln>
          <a:effectLst/>
        </p:spPr>
        <p:txBody>
          <a:bodyPr/>
          <a:lstStyle/>
          <a:p>
            <a:pPr>
              <a:spcBef>
                <a:spcPct val="20000"/>
              </a:spcBef>
              <a:spcAft>
                <a:spcPct val="75000"/>
              </a:spcAft>
            </a:pPr>
            <a:r>
              <a:rPr lang="el-GR" dirty="0">
                <a:solidFill>
                  <a:srgbClr val="FFCC00"/>
                </a:solidFill>
              </a:rPr>
              <a:t>Εάν η παρουσίαση που δημιουργήσατε περιλαμβάνει δυνατότητες του PowerPoint 2007 τις οποίες δεν διαθέτει ο συνεργάτης σας, τότε η παρουσίαση που θα εμφανιστεί ενδέχεται να μην είναι ακριβώς ίδια με τη δική σας. </a:t>
            </a:r>
          </a:p>
        </p:txBody>
      </p:sp>
      <p:pic>
        <p:nvPicPr>
          <p:cNvPr id="263174" name="Picture 6" descr="Μήνυμα που σας ρωτά για τη λήψη του μετατροπέα"/>
          <p:cNvPicPr>
            <a:picLocks noGrp="1" noChangeAspect="1" noChangeArrowheads="1"/>
          </p:cNvPicPr>
          <p:nvPr>
            <p:ph sz="half" idx="1"/>
          </p:nvPr>
        </p:nvPicPr>
        <p:blipFill>
          <a:blip r:embed="rId3" cstate="print"/>
          <a:srcRect/>
          <a:stretch>
            <a:fillRect/>
          </a:stretch>
        </p:blipFill>
        <p:spPr>
          <a:xfrm>
            <a:off x="350838" y="911225"/>
            <a:ext cx="5651500" cy="2089150"/>
          </a:xfrm>
          <a:noFill/>
          <a:ln/>
        </p:spPr>
      </p:pic>
      <p:sp>
        <p:nvSpPr>
          <p:cNvPr id="263175" name="Rectangle 7"/>
          <p:cNvSpPr>
            <a:spLocks noChangeArrowheads="1"/>
          </p:cNvSpPr>
          <p:nvPr/>
        </p:nvSpPr>
        <p:spPr bwMode="auto">
          <a:xfrm>
            <a:off x="242888" y="5326620"/>
            <a:ext cx="7175551" cy="1088923"/>
          </a:xfrm>
          <a:prstGeom prst="rect">
            <a:avLst/>
          </a:prstGeom>
          <a:noFill/>
          <a:ln w="9525">
            <a:noFill/>
            <a:miter lim="800000"/>
            <a:headEnd/>
            <a:tailEnd/>
          </a:ln>
          <a:effectLst/>
        </p:spPr>
        <p:txBody>
          <a:bodyPr/>
          <a:lstStyle/>
          <a:p>
            <a:pPr>
              <a:spcBef>
                <a:spcPct val="20000"/>
              </a:spcBef>
              <a:spcAft>
                <a:spcPct val="75000"/>
              </a:spcAft>
            </a:pPr>
            <a:r>
              <a:rPr lang="el-GR" dirty="0">
                <a:solidFill>
                  <a:srgbClr val="FFCC00"/>
                </a:solidFill>
              </a:rPr>
              <a:t>Έχει όμως τη δυνατότητα να ανοίξει, να επεξεργαστεί και να αποθηκεύσει την παρουσίαση στη μορφή του PowerPoint 2007.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3173">
                                            <p:txEl>
                                              <p:pRg st="0" end="0"/>
                                            </p:txEl>
                                          </p:spTgt>
                                        </p:tgtEl>
                                        <p:attrNameLst>
                                          <p:attrName>style.visibility</p:attrName>
                                        </p:attrNameLst>
                                      </p:cBhvr>
                                      <p:to>
                                        <p:strVal val="visible"/>
                                      </p:to>
                                    </p:set>
                                    <p:animEffect transition="in" filter="slide(fromLeft)">
                                      <p:cBhvr>
                                        <p:cTn id="7" dur="500"/>
                                        <p:tgtEl>
                                          <p:spTgt spid="263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63175">
                                            <p:txEl>
                                              <p:pRg st="0" end="0"/>
                                            </p:txEl>
                                          </p:spTgt>
                                        </p:tgtEl>
                                        <p:attrNameLst>
                                          <p:attrName>style.visibility</p:attrName>
                                        </p:attrNameLst>
                                      </p:cBhvr>
                                      <p:to>
                                        <p:strVal val="visible"/>
                                      </p:to>
                                    </p:set>
                                    <p:animEffect transition="in" filter="slide(fromLeft)">
                                      <p:cBhvr>
                                        <p:cTn id="12" dur="500"/>
                                        <p:tgtEl>
                                          <p:spTgt spid="2631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3" grpId="0" build="p" autoUpdateAnimBg="0" advAuto="0"/>
      <p:bldP spid="26317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265218" name="Rectangle 2"/>
          <p:cNvSpPr>
            <a:spLocks noGrp="1" noChangeArrowheads="1"/>
          </p:cNvSpPr>
          <p:nvPr>
            <p:ph type="body" sz="half" idx="2"/>
          </p:nvPr>
        </p:nvSpPr>
        <p:spPr>
          <a:xfrm>
            <a:off x="296863" y="1609725"/>
            <a:ext cx="8037512" cy="3967163"/>
          </a:xfrm>
        </p:spPr>
        <p:txBody>
          <a:bodyPr/>
          <a:lstStyle/>
          <a:p>
            <a:pPr marL="169863" indent="-169863">
              <a:spcAft>
                <a:spcPct val="45000"/>
              </a:spcAft>
              <a:buFontTx/>
              <a:buChar char="•"/>
            </a:pPr>
            <a:r>
              <a:rPr lang="el-GR"/>
              <a:t>Το επίσημο όνομα του μετατροπέα είναι </a:t>
            </a:r>
            <a:r>
              <a:rPr lang="el-GR" b="1"/>
              <a:t>Πακέτο συμβατότητας του Microsoft Office για τις μορφές αρχείων 2007 Office Word, Excel, και PowerPoint</a:t>
            </a:r>
            <a:r>
              <a:rPr lang="el-GR"/>
              <a:t> και προσφέρεται δωρεάν από τη Microsoft. </a:t>
            </a:r>
          </a:p>
          <a:p>
            <a:pPr marL="169863" indent="-169863">
              <a:spcAft>
                <a:spcPct val="45000"/>
              </a:spcAft>
              <a:buFontTx/>
              <a:buChar char="•"/>
            </a:pPr>
            <a:r>
              <a:rPr lang="el-GR"/>
              <a:t>Αυτό το πακέτο συμβατότητας λειτουργεί μόνο με Microsoft Office 2003 SP1, Office XP SP3 και Office 2000 SP3. Επίσης, λειτουργεί μόνο στα παρακάτω λειτουργικά συστήματα: Microsoft Windows Server</a:t>
            </a:r>
            <a:r>
              <a:rPr lang="el-GR" baseline="30000">
                <a:cs typeface="Arial" charset="0"/>
              </a:rPr>
              <a:t>®</a:t>
            </a:r>
            <a:r>
              <a:rPr lang="el-GR"/>
              <a:t> 2003, Windows XP SP1 και Windows 2000 SP4. </a:t>
            </a:r>
          </a:p>
        </p:txBody>
      </p:sp>
      <p:sp>
        <p:nvSpPr>
          <p:cNvPr id="265222" name="Rectangle 6"/>
          <p:cNvSpPr>
            <a:spLocks noChangeArrowheads="1"/>
          </p:cNvSpPr>
          <p:nvPr/>
        </p:nvSpPr>
        <p:spPr bwMode="auto">
          <a:xfrm>
            <a:off x="277813" y="854075"/>
            <a:ext cx="8524875" cy="517525"/>
          </a:xfrm>
          <a:prstGeom prst="rect">
            <a:avLst/>
          </a:prstGeom>
          <a:noFill/>
          <a:ln w="9525">
            <a:noFill/>
            <a:miter lim="800000"/>
            <a:headEnd/>
            <a:tailEnd/>
          </a:ln>
          <a:effectLst/>
        </p:spPr>
        <p:txBody>
          <a:bodyPr/>
          <a:lstStyle/>
          <a:p>
            <a:pPr>
              <a:spcBef>
                <a:spcPct val="20000"/>
              </a:spcBef>
              <a:spcAft>
                <a:spcPct val="75000"/>
              </a:spcAft>
            </a:pPr>
            <a:r>
              <a:rPr lang="el-GR" sz="2000" b="1"/>
              <a:t>Σημειώσεις:</a:t>
            </a:r>
          </a:p>
        </p:txBody>
      </p:sp>
      <p:sp>
        <p:nvSpPr>
          <p:cNvPr id="265224" name="Rectangle 8"/>
          <p:cNvSpPr>
            <a:spLocks noGrp="1" noChangeArrowheads="1"/>
          </p:cNvSpPr>
          <p:nvPr>
            <p:ph type="title"/>
          </p:nvPr>
        </p:nvSpPr>
        <p:spPr>
          <a:xfrm>
            <a:off x="239713" y="63500"/>
            <a:ext cx="8904287" cy="614363"/>
          </a:xfrm>
          <a:noFill/>
          <a:ln/>
        </p:spPr>
        <p:txBody>
          <a:bodyPr/>
          <a:lstStyle/>
          <a:p>
            <a:r>
              <a:rPr lang="el-GR"/>
              <a:t>Άνοιγμα παρουσίασης σε προηγούμενη έκδοση</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5222">
                                            <p:txEl>
                                              <p:pRg st="0" end="0"/>
                                            </p:txEl>
                                          </p:spTgt>
                                        </p:tgtEl>
                                        <p:attrNameLst>
                                          <p:attrName>style.visibility</p:attrName>
                                        </p:attrNameLst>
                                      </p:cBhvr>
                                      <p:to>
                                        <p:strVal val="visible"/>
                                      </p:to>
                                    </p:set>
                                    <p:animEffect transition="in" filter="slide(fromLeft)">
                                      <p:cBhvr>
                                        <p:cTn id="7" dur="500"/>
                                        <p:tgtEl>
                                          <p:spTgt spid="265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65218">
                                            <p:txEl>
                                              <p:pRg st="0" end="0"/>
                                            </p:txEl>
                                          </p:spTgt>
                                        </p:tgtEl>
                                        <p:attrNameLst>
                                          <p:attrName>style.visibility</p:attrName>
                                        </p:attrNameLst>
                                      </p:cBhvr>
                                      <p:to>
                                        <p:strVal val="visible"/>
                                      </p:to>
                                    </p:set>
                                    <p:animEffect transition="in" filter="slide(fromLeft)">
                                      <p:cBhvr>
                                        <p:cTn id="12" dur="500"/>
                                        <p:tgtEl>
                                          <p:spTgt spid="2652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65218">
                                            <p:txEl>
                                              <p:pRg st="1" end="1"/>
                                            </p:txEl>
                                          </p:spTgt>
                                        </p:tgtEl>
                                        <p:attrNameLst>
                                          <p:attrName>style.visibility</p:attrName>
                                        </p:attrNameLst>
                                      </p:cBhvr>
                                      <p:to>
                                        <p:strVal val="visible"/>
                                      </p:to>
                                    </p:set>
                                    <p:animEffect transition="in" filter="slide(fromLeft)">
                                      <p:cBhvr>
                                        <p:cTn id="17" dur="500"/>
                                        <p:tgtEl>
                                          <p:spTgt spid="2652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build="p" bldLvl="2" autoUpdateAnimBg="0"/>
      <p:bldP spid="265222" grpId="0" build="p" autoUpdateAnimBg="0" advAuto="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267266" name="Rectangle 2"/>
          <p:cNvSpPr>
            <a:spLocks noGrp="1" noChangeArrowheads="1"/>
          </p:cNvSpPr>
          <p:nvPr>
            <p:ph type="title"/>
          </p:nvPr>
        </p:nvSpPr>
        <p:spPr>
          <a:xfrm>
            <a:off x="1" y="63500"/>
            <a:ext cx="9144000" cy="614363"/>
          </a:xfrm>
        </p:spPr>
        <p:txBody>
          <a:bodyPr/>
          <a:lstStyle/>
          <a:p>
            <a:pPr algn="ctr"/>
            <a:r>
              <a:rPr lang="el-GR" sz="2800" b="1" dirty="0">
                <a:effectLst>
                  <a:outerShdw blurRad="38100" dist="38100" dir="2700000" algn="tl">
                    <a:srgbClr val="000000">
                      <a:alpha val="43137"/>
                    </a:srgbClr>
                  </a:outerShdw>
                </a:effectLst>
              </a:rPr>
              <a:t>Άνοιγμα και αποθήκευση υπαρχουσών παρουσιάσεων</a:t>
            </a:r>
          </a:p>
        </p:txBody>
      </p:sp>
      <p:sp>
        <p:nvSpPr>
          <p:cNvPr id="2672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Τι γίνεται με όλες τις παρουσιάσεις που δημιουργήθηκαν με παλαιότερες εκδόσεις του PowerPoint;</a:t>
            </a:r>
          </a:p>
        </p:txBody>
      </p:sp>
      <p:sp>
        <p:nvSpPr>
          <p:cNvPr id="26726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67271" name="Rectangle 7"/>
          <p:cNvSpPr>
            <a:spLocks noChangeArrowheads="1"/>
          </p:cNvSpPr>
          <p:nvPr/>
        </p:nvSpPr>
        <p:spPr bwMode="auto">
          <a:xfrm>
            <a:off x="242888" y="4019550"/>
            <a:ext cx="8901112" cy="2189521"/>
          </a:xfrm>
          <a:prstGeom prst="rect">
            <a:avLst/>
          </a:prstGeom>
          <a:noFill/>
          <a:ln w="9525">
            <a:noFill/>
            <a:miter lim="800000"/>
            <a:headEnd/>
            <a:tailEnd/>
          </a:ln>
          <a:effectLst/>
        </p:spPr>
        <p:txBody>
          <a:bodyPr/>
          <a:lstStyle/>
          <a:p>
            <a:pPr>
              <a:spcBef>
                <a:spcPct val="20000"/>
              </a:spcBef>
              <a:spcAft>
                <a:spcPct val="75000"/>
              </a:spcAft>
            </a:pPr>
            <a:r>
              <a:rPr lang="el-GR" dirty="0">
                <a:solidFill>
                  <a:srgbClr val="FFCC00"/>
                </a:solidFill>
              </a:rPr>
              <a:t>Δεν υπάρχει κανένα πρόβλημα με το άνοιγμα και την επεξεργασία παλαιότερων παρουσιάσεων στο PowerPoint 2007. </a:t>
            </a:r>
          </a:p>
          <a:p>
            <a:pPr>
              <a:spcBef>
                <a:spcPct val="20000"/>
              </a:spcBef>
              <a:spcAft>
                <a:spcPct val="75000"/>
              </a:spcAft>
            </a:pPr>
            <a:r>
              <a:rPr lang="el-GR" dirty="0">
                <a:solidFill>
                  <a:srgbClr val="FFCC00"/>
                </a:solidFill>
              </a:rPr>
              <a:t>Αυτό που πρέπει να αποφασίσετε είναι εάν θα διατηρήσετε την παρουσίαση στην αρχική της μορφή ή εάν θα την αποθηκεύσετε με τη νέα μορφή. Το PowerPoint 2007 σας βοηθά να αποφασίσετε. </a:t>
            </a:r>
          </a:p>
        </p:txBody>
      </p:sp>
      <p:pic>
        <p:nvPicPr>
          <p:cNvPr id="267272" name="Picture 8" descr="Ο Έλεγχος συμβατότητας και το μήνυμά του"/>
          <p:cNvPicPr>
            <a:picLocks noGrp="1" noChangeAspect="1" noChangeArrowheads="1"/>
          </p:cNvPicPr>
          <p:nvPr>
            <p:ph sz="half" idx="1"/>
          </p:nvPr>
        </p:nvPicPr>
        <p:blipFill>
          <a:blip r:embed="rId3" cstate="print"/>
          <a:srcRect/>
          <a:stretch>
            <a:fillRect/>
          </a:stretch>
        </p:blipFill>
        <p:spPr>
          <a:xfrm>
            <a:off x="350838" y="908050"/>
            <a:ext cx="5651500" cy="2849563"/>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67272"/>
                                        </p:tgtEl>
                                        <p:attrNameLst>
                                          <p:attrName>style.visibility</p:attrName>
                                        </p:attrNameLst>
                                      </p:cBhvr>
                                      <p:to>
                                        <p:strVal val="visible"/>
                                      </p:to>
                                    </p:set>
                                    <p:animEffect transition="in" filter="slide(fromTop)">
                                      <p:cBhvr>
                                        <p:cTn id="7" dur="500"/>
                                        <p:tgtEl>
                                          <p:spTgt spid="26727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67267"/>
                                        </p:tgtEl>
                                        <p:attrNameLst>
                                          <p:attrName>style.visibility</p:attrName>
                                        </p:attrNameLst>
                                      </p:cBhvr>
                                      <p:to>
                                        <p:strVal val="visible"/>
                                      </p:to>
                                    </p:set>
                                    <p:animEffect transition="in" filter="slide(fromTop)">
                                      <p:cBhvr>
                                        <p:cTn id="12" dur="500"/>
                                        <p:tgtEl>
                                          <p:spTgt spid="26726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67271">
                                            <p:txEl>
                                              <p:pRg st="0" end="0"/>
                                            </p:txEl>
                                          </p:spTgt>
                                        </p:tgtEl>
                                        <p:attrNameLst>
                                          <p:attrName>style.visibility</p:attrName>
                                        </p:attrNameLst>
                                      </p:cBhvr>
                                      <p:to>
                                        <p:strVal val="visible"/>
                                      </p:to>
                                    </p:set>
                                    <p:animEffect transition="in" filter="slide(fromLeft)">
                                      <p:cBhvr>
                                        <p:cTn id="17" dur="500"/>
                                        <p:tgtEl>
                                          <p:spTgt spid="26727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67271">
                                            <p:txEl>
                                              <p:pRg st="1" end="1"/>
                                            </p:txEl>
                                          </p:spTgt>
                                        </p:tgtEl>
                                        <p:attrNameLst>
                                          <p:attrName>style.visibility</p:attrName>
                                        </p:attrNameLst>
                                      </p:cBhvr>
                                      <p:to>
                                        <p:strVal val="visible"/>
                                      </p:to>
                                    </p:set>
                                    <p:animEffect transition="in" filter="slide(fromLeft)">
                                      <p:cBhvr>
                                        <p:cTn id="22" dur="500"/>
                                        <p:tgtEl>
                                          <p:spTgt spid="2672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autoUpdateAnimBg="0"/>
      <p:bldP spid="26727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 Θέση υποσέλιδου"/>
          <p:cNvSpPr>
            <a:spLocks noGrp="1"/>
          </p:cNvSpPr>
          <p:nvPr>
            <p:ph type="ftr" sz="quarter" idx="11"/>
          </p:nvPr>
        </p:nvSpPr>
        <p:spPr/>
        <p:txBody>
          <a:bodyPr/>
          <a:lstStyle/>
          <a:p>
            <a:r>
              <a:rPr lang="el-GR"/>
              <a:t>Get up to speed</a:t>
            </a:r>
          </a:p>
        </p:txBody>
      </p:sp>
      <p:sp>
        <p:nvSpPr>
          <p:cNvPr id="172034" name="Rectangle 2"/>
          <p:cNvSpPr>
            <a:spLocks noGrp="1" noChangeArrowheads="1"/>
          </p:cNvSpPr>
          <p:nvPr>
            <p:ph type="title"/>
          </p:nvPr>
        </p:nvSpPr>
        <p:spPr/>
        <p:txBody>
          <a:bodyPr/>
          <a:lstStyle/>
          <a:p>
            <a:r>
              <a:rPr lang="el-GR"/>
              <a:t>Η Κορδέλα</a:t>
            </a:r>
            <a:br>
              <a:rPr lang="el-GR"/>
            </a:br>
            <a:endParaRPr lang="el-GR"/>
          </a:p>
        </p:txBody>
      </p:sp>
      <p:sp>
        <p:nvSpPr>
          <p:cNvPr id="17203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Γιατί ανανεώθηκε το παλιό σύστημα εντολών; </a:t>
            </a:r>
          </a:p>
          <a:p>
            <a:pPr>
              <a:spcBef>
                <a:spcPct val="20000"/>
              </a:spcBef>
              <a:spcAft>
                <a:spcPct val="75000"/>
              </a:spcAft>
            </a:pPr>
            <a:r>
              <a:rPr lang="el-GR" sz="2000"/>
              <a:t>Επειδή το νέο σύστημα υποστηρίζει καλύτερα τον τρόπο εργασίας στο PowerPoint. </a:t>
            </a:r>
          </a:p>
        </p:txBody>
      </p:sp>
      <p:sp>
        <p:nvSpPr>
          <p:cNvPr id="172036" name="Rectangle 4"/>
          <p:cNvSpPr>
            <a:spLocks noChangeArrowheads="1"/>
          </p:cNvSpPr>
          <p:nvPr/>
        </p:nvSpPr>
        <p:spPr bwMode="auto">
          <a:xfrm>
            <a:off x="339725" y="4652963"/>
            <a:ext cx="5864225" cy="1506537"/>
          </a:xfrm>
          <a:prstGeom prst="rect">
            <a:avLst/>
          </a:prstGeom>
          <a:noFill/>
          <a:ln w="9525">
            <a:noFill/>
            <a:miter lim="800000"/>
            <a:headEnd/>
            <a:tailEnd/>
          </a:ln>
          <a:effectLst/>
        </p:spPr>
        <p:txBody>
          <a:bodyPr/>
          <a:lstStyle/>
          <a:p>
            <a:pPr>
              <a:spcBef>
                <a:spcPct val="20000"/>
              </a:spcBef>
              <a:spcAft>
                <a:spcPct val="75000"/>
              </a:spcAft>
            </a:pPr>
            <a:r>
              <a:rPr lang="el-GR" dirty="0">
                <a:solidFill>
                  <a:srgbClr val="FFCC00"/>
                </a:solidFill>
              </a:rPr>
              <a:t>Έρευνες έχουν δείξει ότι οι χρήστες έχουν προτίμηση σε συγκεκριμένες εντολές και τις χρησιμοποιούν ξανά και ξανά. Τώρα αυτές οι εντολές είναι πιο εμφανής και κεντρικές - δεν χρειάζεται να τις αναζητάτε σε μενού ή γραμμές εργαλείων που δεν εμφανίζονται. </a:t>
            </a:r>
          </a:p>
        </p:txBody>
      </p:sp>
      <p:sp>
        <p:nvSpPr>
          <p:cNvPr id="17203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172038" name="Rectangle 6"/>
          <p:cNvSpPr>
            <a:spLocks noChangeArrowheads="1"/>
          </p:cNvSpPr>
          <p:nvPr/>
        </p:nvSpPr>
        <p:spPr bwMode="auto">
          <a:xfrm>
            <a:off x="339725" y="4035425"/>
            <a:ext cx="5864225" cy="304800"/>
          </a:xfrm>
          <a:prstGeom prst="rect">
            <a:avLst/>
          </a:prstGeom>
          <a:noFill/>
          <a:ln w="9525">
            <a:noFill/>
            <a:miter lim="800000"/>
            <a:headEnd/>
            <a:tailEnd/>
          </a:ln>
          <a:effectLst/>
        </p:spPr>
        <p:txBody>
          <a:bodyPr>
            <a:spAutoFit/>
          </a:bodyPr>
          <a:lstStyle/>
          <a:p>
            <a:pPr>
              <a:spcBef>
                <a:spcPct val="20000"/>
              </a:spcBef>
              <a:spcAft>
                <a:spcPct val="75000"/>
              </a:spcAft>
            </a:pPr>
            <a:r>
              <a:rPr lang="el-GR" sz="1400">
                <a:solidFill>
                  <a:srgbClr val="FFCC00"/>
                </a:solidFill>
              </a:rPr>
              <a:t>Κινούμενη εικόνα: Κάντε δεξί κλικ και στη συνέχεια κάντε κλικ στην επιλογή </a:t>
            </a:r>
            <a:r>
              <a:rPr lang="el-GR" sz="1400" b="1">
                <a:solidFill>
                  <a:srgbClr val="FFCC00"/>
                </a:solidFill>
              </a:rPr>
              <a:t>Αναπαραγωγή</a:t>
            </a:r>
            <a:r>
              <a:rPr lang="el-GR" sz="1400">
                <a:solidFill>
                  <a:srgbClr val="FFCC00"/>
                </a:solidFill>
              </a:rPr>
              <a:t>.</a:t>
            </a:r>
          </a:p>
        </p:txBody>
      </p:sp>
    </p:spTree>
    <p:controls>
      <mc:AlternateContent xmlns:mc="http://schemas.openxmlformats.org/markup-compatibility/2006">
        <mc:Choice xmlns:v="urn:schemas-microsoft-com:vml" Requires="v">
          <p:control spid="172040" r:id="rId2" imgW="5715000" imgH="2927520"/>
        </mc:Choice>
        <mc:Fallback>
          <p:control r:id="rId2" imgW="5715000" imgH="292752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14400"/>
                  <a:ext cx="5715000" cy="29273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slide(fromTop)">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slide(fromTop)">
                                      <p:cBhvr>
                                        <p:cTn id="12" dur="5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2036">
                                            <p:txEl>
                                              <p:pRg st="0" end="0"/>
                                            </p:txEl>
                                          </p:spTgt>
                                        </p:tgtEl>
                                        <p:attrNameLst>
                                          <p:attrName>style.visibility</p:attrName>
                                        </p:attrNameLst>
                                      </p:cBhvr>
                                      <p:to>
                                        <p:strVal val="visible"/>
                                      </p:to>
                                    </p:set>
                                    <p:animEffect transition="in" filter="slide(fromLeft)">
                                      <p:cBhvr>
                                        <p:cTn id="17" dur="500"/>
                                        <p:tgtEl>
                                          <p:spTgt spid="1720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P spid="172036"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5 - Θέση υποσέλιδου"/>
          <p:cNvSpPr>
            <a:spLocks noGrp="1"/>
          </p:cNvSpPr>
          <p:nvPr>
            <p:ph type="ftr" sz="quarter" idx="11"/>
          </p:nvPr>
        </p:nvSpPr>
        <p:spPr/>
        <p:txBody>
          <a:bodyPr/>
          <a:lstStyle/>
          <a:p>
            <a:r>
              <a:rPr lang="el-GR"/>
              <a:t>Get up to speed</a:t>
            </a:r>
          </a:p>
        </p:txBody>
      </p:sp>
      <p:sp>
        <p:nvSpPr>
          <p:cNvPr id="269314" name="Rectangle 2"/>
          <p:cNvSpPr>
            <a:spLocks noGrp="1" noChangeArrowheads="1"/>
          </p:cNvSpPr>
          <p:nvPr>
            <p:ph type="title"/>
          </p:nvPr>
        </p:nvSpPr>
        <p:spPr>
          <a:xfrm>
            <a:off x="1" y="63500"/>
            <a:ext cx="9144000" cy="614363"/>
          </a:xfrm>
        </p:spPr>
        <p:txBody>
          <a:bodyPr/>
          <a:lstStyle/>
          <a:p>
            <a:pPr algn="ctr"/>
            <a:r>
              <a:rPr lang="el-GR" sz="2800" b="1" dirty="0">
                <a:effectLst>
                  <a:outerShdw blurRad="38100" dist="38100" dir="2700000" algn="tl">
                    <a:srgbClr val="000000">
                      <a:alpha val="43137"/>
                    </a:srgbClr>
                  </a:outerShdw>
                </a:effectLst>
              </a:rPr>
              <a:t>Άνοιγμα και αποθήκευση υπαρχουσών παρουσιάσεων</a:t>
            </a:r>
          </a:p>
        </p:txBody>
      </p:sp>
      <p:sp>
        <p:nvSpPr>
          <p:cNvPr id="269315" name="Rectangle 3"/>
          <p:cNvSpPr>
            <a:spLocks noChangeArrowheads="1"/>
          </p:cNvSpPr>
          <p:nvPr/>
        </p:nvSpPr>
        <p:spPr bwMode="auto">
          <a:xfrm>
            <a:off x="6119813" y="854075"/>
            <a:ext cx="2744787" cy="809625"/>
          </a:xfrm>
          <a:prstGeom prst="rect">
            <a:avLst/>
          </a:prstGeom>
          <a:noFill/>
          <a:ln w="9525">
            <a:noFill/>
            <a:miter lim="800000"/>
            <a:headEnd/>
            <a:tailEnd/>
          </a:ln>
          <a:effectLst/>
        </p:spPr>
        <p:txBody>
          <a:bodyPr/>
          <a:lstStyle/>
          <a:p>
            <a:pPr>
              <a:spcBef>
                <a:spcPct val="20000"/>
              </a:spcBef>
              <a:spcAft>
                <a:spcPct val="75000"/>
              </a:spcAft>
            </a:pPr>
            <a:r>
              <a:rPr lang="el-GR" sz="2000" b="1"/>
              <a:t>Έλεγχος συμβατότητας</a:t>
            </a:r>
          </a:p>
        </p:txBody>
      </p:sp>
      <p:sp>
        <p:nvSpPr>
          <p:cNvPr id="26931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69317" name="Rectangle 5"/>
          <p:cNvSpPr>
            <a:spLocks noChangeArrowheads="1"/>
          </p:cNvSpPr>
          <p:nvPr/>
        </p:nvSpPr>
        <p:spPr bwMode="auto">
          <a:xfrm>
            <a:off x="242888" y="4019550"/>
            <a:ext cx="8901112" cy="2204269"/>
          </a:xfrm>
          <a:prstGeom prst="rect">
            <a:avLst/>
          </a:prstGeom>
          <a:noFill/>
          <a:ln w="9525">
            <a:noFill/>
            <a:miter lim="800000"/>
            <a:headEnd/>
            <a:tailEnd/>
          </a:ln>
          <a:effectLst/>
        </p:spPr>
        <p:txBody>
          <a:bodyPr/>
          <a:lstStyle/>
          <a:p>
            <a:pPr>
              <a:spcBef>
                <a:spcPct val="20000"/>
              </a:spcBef>
              <a:spcAft>
                <a:spcPct val="75000"/>
              </a:spcAft>
            </a:pPr>
            <a:r>
              <a:rPr lang="el-GR" dirty="0">
                <a:solidFill>
                  <a:srgbClr val="FFCC00"/>
                </a:solidFill>
              </a:rPr>
              <a:t>Καθώς εργάζεστε, το PowerPoint σημειώνει αυτά που προσθέτετε στο αρχείο και που ίσως δεν λειτουργούσαν με τον ίδιο τρόπο στην προηγούμενη μορφή. </a:t>
            </a:r>
          </a:p>
          <a:p>
            <a:pPr>
              <a:spcBef>
                <a:spcPct val="20000"/>
              </a:spcBef>
              <a:spcAft>
                <a:spcPct val="75000"/>
              </a:spcAft>
            </a:pPr>
            <a:r>
              <a:rPr lang="el-GR" dirty="0">
                <a:solidFill>
                  <a:srgbClr val="FFCC00"/>
                </a:solidFill>
              </a:rPr>
              <a:t>Στη συνέχεια, όταν κάνετε κλικ στο κουμπί </a:t>
            </a:r>
            <a:r>
              <a:rPr lang="el-GR" b="1" dirty="0">
                <a:solidFill>
                  <a:srgbClr val="FFCC00"/>
                </a:solidFill>
              </a:rPr>
              <a:t>Αποθήκευση</a:t>
            </a:r>
            <a:r>
              <a:rPr lang="el-GR" dirty="0">
                <a:solidFill>
                  <a:srgbClr val="FFCC00"/>
                </a:solidFill>
              </a:rPr>
              <a:t>, το PowerPoint ανοίγει το παράθυρο διαλόγου </a:t>
            </a:r>
            <a:r>
              <a:rPr lang="el-GR" b="1" dirty="0">
                <a:solidFill>
                  <a:srgbClr val="FFCC00"/>
                </a:solidFill>
              </a:rPr>
              <a:t>Έλεγχος συμβατότητας</a:t>
            </a:r>
            <a:r>
              <a:rPr lang="el-GR" dirty="0">
                <a:solidFill>
                  <a:srgbClr val="FFCC00"/>
                </a:solidFill>
              </a:rPr>
              <a:t> . Αυτό περιγράφει τι θα συμβεί σε αυτά τα στοιχεία εάν αποθηκεύσετε το αρχείο στην αρχική του μορφή, </a:t>
            </a:r>
            <a:r>
              <a:rPr lang="el-GR" b="1" dirty="0">
                <a:solidFill>
                  <a:srgbClr val="FFCC00"/>
                </a:solidFill>
              </a:rPr>
              <a:t>PowerPoint 97-2003 (.</a:t>
            </a:r>
            <a:r>
              <a:rPr lang="el-GR" b="1" dirty="0" err="1">
                <a:solidFill>
                  <a:srgbClr val="FFCC00"/>
                </a:solidFill>
              </a:rPr>
              <a:t>ppt</a:t>
            </a:r>
            <a:r>
              <a:rPr lang="el-GR" b="1" dirty="0">
                <a:solidFill>
                  <a:srgbClr val="FFCC00"/>
                </a:solidFill>
              </a:rPr>
              <a:t>)</a:t>
            </a:r>
            <a:r>
              <a:rPr lang="el-GR" dirty="0">
                <a:solidFill>
                  <a:srgbClr val="FFCC00"/>
                </a:solidFill>
              </a:rPr>
              <a:t>.  </a:t>
            </a:r>
          </a:p>
        </p:txBody>
      </p:sp>
      <p:pic>
        <p:nvPicPr>
          <p:cNvPr id="269318" name="Picture 6" descr="Ο Έλεγχος συμβατότητας και το μήνυμά του"/>
          <p:cNvPicPr>
            <a:picLocks noGrp="1" noChangeAspect="1" noChangeArrowheads="1"/>
          </p:cNvPicPr>
          <p:nvPr>
            <p:ph sz="half" idx="1"/>
          </p:nvPr>
        </p:nvPicPr>
        <p:blipFill>
          <a:blip r:embed="rId3" cstate="print"/>
          <a:srcRect/>
          <a:stretch>
            <a:fillRect/>
          </a:stretch>
        </p:blipFill>
        <p:spPr>
          <a:xfrm>
            <a:off x="350838" y="908050"/>
            <a:ext cx="5651500" cy="2849563"/>
          </a:xfrm>
          <a:noFill/>
          <a:ln/>
        </p:spPr>
      </p:pic>
      <p:sp>
        <p:nvSpPr>
          <p:cNvPr id="269319" name="Rectangle 7"/>
          <p:cNvSpPr>
            <a:spLocks noChangeArrowheads="1"/>
          </p:cNvSpPr>
          <p:nvPr/>
        </p:nvSpPr>
        <p:spPr bwMode="auto">
          <a:xfrm>
            <a:off x="6119813" y="1749425"/>
            <a:ext cx="2744787" cy="1509713"/>
          </a:xfrm>
          <a:prstGeom prst="rect">
            <a:avLst/>
          </a:prstGeom>
          <a:noFill/>
          <a:ln w="9525">
            <a:noFill/>
            <a:miter lim="800000"/>
            <a:headEnd/>
            <a:tailEnd/>
          </a:ln>
          <a:effectLst/>
        </p:spPr>
        <p:txBody>
          <a:bodyPr/>
          <a:lstStyle/>
          <a:p>
            <a:pPr>
              <a:spcBef>
                <a:spcPct val="20000"/>
              </a:spcBef>
              <a:spcAft>
                <a:spcPct val="75000"/>
              </a:spcAft>
            </a:pPr>
            <a:r>
              <a:rPr lang="el-GR" sz="2000"/>
              <a:t>Με το άνοιγμα της παρουσίασης το PowerPoint 2007 θα αναγνωρίσει εάν η παρουσίαση έχει την παλιά μορφή.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69315"/>
                                        </p:tgtEl>
                                        <p:attrNameLst>
                                          <p:attrName>style.visibility</p:attrName>
                                        </p:attrNameLst>
                                      </p:cBhvr>
                                      <p:to>
                                        <p:strVal val="visible"/>
                                      </p:to>
                                    </p:set>
                                    <p:animEffect transition="in" filter="slide(fromTop)">
                                      <p:cBhvr>
                                        <p:cTn id="7" dur="500"/>
                                        <p:tgtEl>
                                          <p:spTgt spid="2693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69319"/>
                                        </p:tgtEl>
                                        <p:attrNameLst>
                                          <p:attrName>style.visibility</p:attrName>
                                        </p:attrNameLst>
                                      </p:cBhvr>
                                      <p:to>
                                        <p:strVal val="visible"/>
                                      </p:to>
                                    </p:set>
                                    <p:animEffect transition="in" filter="slide(fromTop)">
                                      <p:cBhvr>
                                        <p:cTn id="12" dur="500"/>
                                        <p:tgtEl>
                                          <p:spTgt spid="26931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69317">
                                            <p:txEl>
                                              <p:pRg st="0" end="0"/>
                                            </p:txEl>
                                          </p:spTgt>
                                        </p:tgtEl>
                                        <p:attrNameLst>
                                          <p:attrName>style.visibility</p:attrName>
                                        </p:attrNameLst>
                                      </p:cBhvr>
                                      <p:to>
                                        <p:strVal val="visible"/>
                                      </p:to>
                                    </p:set>
                                    <p:animEffect transition="in" filter="slide(fromLeft)">
                                      <p:cBhvr>
                                        <p:cTn id="17" dur="500"/>
                                        <p:tgtEl>
                                          <p:spTgt spid="2693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69317">
                                            <p:txEl>
                                              <p:pRg st="1" end="1"/>
                                            </p:txEl>
                                          </p:spTgt>
                                        </p:tgtEl>
                                        <p:attrNameLst>
                                          <p:attrName>style.visibility</p:attrName>
                                        </p:attrNameLst>
                                      </p:cBhvr>
                                      <p:to>
                                        <p:strVal val="visible"/>
                                      </p:to>
                                    </p:set>
                                    <p:animEffect transition="in" filter="slide(fromLeft)">
                                      <p:cBhvr>
                                        <p:cTn id="22" dur="500"/>
                                        <p:tgtEl>
                                          <p:spTgt spid="2693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autoUpdateAnimBg="0"/>
      <p:bldP spid="269317" grpId="0" build="p" autoUpdateAnimBg="0"/>
      <p:bldP spid="269319"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271362" name="Rectangle 2"/>
          <p:cNvSpPr>
            <a:spLocks noGrp="1" noChangeArrowheads="1"/>
          </p:cNvSpPr>
          <p:nvPr>
            <p:ph type="title"/>
          </p:nvPr>
        </p:nvSpPr>
        <p:spPr>
          <a:xfrm>
            <a:off x="239713" y="63500"/>
            <a:ext cx="8904287" cy="614363"/>
          </a:xfrm>
        </p:spPr>
        <p:txBody>
          <a:bodyPr/>
          <a:lstStyle/>
          <a:p>
            <a:r>
              <a:rPr lang="el-GR"/>
              <a:t>Αποθήκευση στην παλιά μορφή</a:t>
            </a:r>
          </a:p>
        </p:txBody>
      </p:sp>
      <p:sp>
        <p:nvSpPr>
          <p:cNvPr id="27136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Γιατί να κάνετε αποθήκευση σε προηγούμενη μορφή; </a:t>
            </a:r>
          </a:p>
          <a:p>
            <a:pPr>
              <a:spcBef>
                <a:spcPct val="20000"/>
              </a:spcBef>
              <a:spcAft>
                <a:spcPct val="75000"/>
              </a:spcAft>
            </a:pPr>
            <a:r>
              <a:rPr lang="el-GR" sz="2000"/>
              <a:t>Εάν κάποιος πρέπει να εργαστεί στο αρχείο και δεν έχει το PowerPoint 2007 ή το πακέτο συμβατότητας.</a:t>
            </a:r>
          </a:p>
        </p:txBody>
      </p:sp>
      <p:sp>
        <p:nvSpPr>
          <p:cNvPr id="27136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71367" name="Rectangle 7"/>
          <p:cNvSpPr>
            <a:spLocks noChangeArrowheads="1"/>
          </p:cNvSpPr>
          <p:nvPr/>
        </p:nvSpPr>
        <p:spPr bwMode="auto">
          <a:xfrm>
            <a:off x="242888" y="4019550"/>
            <a:ext cx="8532402" cy="2233766"/>
          </a:xfrm>
          <a:prstGeom prst="rect">
            <a:avLst/>
          </a:prstGeom>
          <a:noFill/>
          <a:ln w="9525">
            <a:noFill/>
            <a:miter lim="800000"/>
            <a:headEnd/>
            <a:tailEnd/>
          </a:ln>
          <a:effectLst/>
        </p:spPr>
        <p:txBody>
          <a:bodyPr/>
          <a:lstStyle/>
          <a:p>
            <a:pPr>
              <a:spcBef>
                <a:spcPct val="20000"/>
              </a:spcBef>
              <a:spcAft>
                <a:spcPct val="75000"/>
              </a:spcAft>
            </a:pPr>
            <a:r>
              <a:rPr lang="el-GR" dirty="0">
                <a:solidFill>
                  <a:srgbClr val="FFCC00"/>
                </a:solidFill>
              </a:rPr>
              <a:t>Όπως φαίνεται στον έλεγχο συμβατότητας στην προηγούμενη διαφάνεια, η αποθήκευση στην προηγούμενη μορφή θα σήμαινε ορισμένες διαφορές για το άτομο που ανοίγει το αρχείο στο PowerPoint 2003. </a:t>
            </a:r>
          </a:p>
          <a:p>
            <a:pPr>
              <a:spcBef>
                <a:spcPct val="20000"/>
              </a:spcBef>
              <a:spcAft>
                <a:spcPct val="75000"/>
              </a:spcAft>
            </a:pPr>
            <a:r>
              <a:rPr lang="el-GR" dirty="0">
                <a:solidFill>
                  <a:srgbClr val="FFCC00"/>
                </a:solidFill>
              </a:rPr>
              <a:t>Για παράδειγμα, ένα νέο γραφικό </a:t>
            </a:r>
            <a:r>
              <a:rPr lang="el-GR" dirty="0" err="1">
                <a:solidFill>
                  <a:srgbClr val="FFCC00"/>
                </a:solidFill>
              </a:rPr>
              <a:t>SmartArt</a:t>
            </a:r>
            <a:r>
              <a:rPr lang="el-GR" dirty="0">
                <a:solidFill>
                  <a:srgbClr val="FFCC00"/>
                </a:solidFill>
              </a:rPr>
              <a:t> θα γινόταν αντικείμενο, όπως μια εικόνα και δεν θα ήταν δυνατή η επεξεργασία του. </a:t>
            </a:r>
          </a:p>
        </p:txBody>
      </p:sp>
      <p:pic>
        <p:nvPicPr>
          <p:cNvPr id="271368" name="Picture 8" descr="Γραφικό SmartArt που δημιουργήθηκε στο PowerPoint 2007 και ανοίγει στο PowerPoint 2003"/>
          <p:cNvPicPr>
            <a:picLocks noGrp="1" noChangeAspect="1" noChangeArrowheads="1"/>
          </p:cNvPicPr>
          <p:nvPr>
            <p:ph sz="half" idx="1"/>
          </p:nvPr>
        </p:nvPicPr>
        <p:blipFill>
          <a:blip r:embed="rId3" cstate="print"/>
          <a:srcRect/>
          <a:stretch>
            <a:fillRect/>
          </a:stretch>
        </p:blipFill>
        <p:spPr>
          <a:xfrm>
            <a:off x="350838" y="949325"/>
            <a:ext cx="5651500" cy="2849563"/>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71368"/>
                                        </p:tgtEl>
                                        <p:attrNameLst>
                                          <p:attrName>style.visibility</p:attrName>
                                        </p:attrNameLst>
                                      </p:cBhvr>
                                      <p:to>
                                        <p:strVal val="visible"/>
                                      </p:to>
                                    </p:set>
                                    <p:animEffect transition="in" filter="slide(fromTop)">
                                      <p:cBhvr>
                                        <p:cTn id="7" dur="500"/>
                                        <p:tgtEl>
                                          <p:spTgt spid="27136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71363">
                                            <p:txEl>
                                              <p:pRg st="0" end="0"/>
                                            </p:txEl>
                                          </p:spTgt>
                                        </p:tgtEl>
                                        <p:attrNameLst>
                                          <p:attrName>style.visibility</p:attrName>
                                        </p:attrNameLst>
                                      </p:cBhvr>
                                      <p:to>
                                        <p:strVal val="visible"/>
                                      </p:to>
                                    </p:set>
                                    <p:animEffect transition="in" filter="slide(fromTop)">
                                      <p:cBhvr>
                                        <p:cTn id="12" dur="500"/>
                                        <p:tgtEl>
                                          <p:spTgt spid="271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71363">
                                            <p:txEl>
                                              <p:pRg st="1" end="1"/>
                                            </p:txEl>
                                          </p:spTgt>
                                        </p:tgtEl>
                                        <p:attrNameLst>
                                          <p:attrName>style.visibility</p:attrName>
                                        </p:attrNameLst>
                                      </p:cBhvr>
                                      <p:to>
                                        <p:strVal val="visible"/>
                                      </p:to>
                                    </p:set>
                                    <p:animEffect transition="in" filter="slide(fromTop)">
                                      <p:cBhvr>
                                        <p:cTn id="17" dur="500"/>
                                        <p:tgtEl>
                                          <p:spTgt spid="271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71367">
                                            <p:txEl>
                                              <p:pRg st="0" end="0"/>
                                            </p:txEl>
                                          </p:spTgt>
                                        </p:tgtEl>
                                        <p:attrNameLst>
                                          <p:attrName>style.visibility</p:attrName>
                                        </p:attrNameLst>
                                      </p:cBhvr>
                                      <p:to>
                                        <p:strVal val="visible"/>
                                      </p:to>
                                    </p:set>
                                    <p:animEffect transition="in" filter="slide(fromLeft)">
                                      <p:cBhvr>
                                        <p:cTn id="22" dur="500"/>
                                        <p:tgtEl>
                                          <p:spTgt spid="27136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71367">
                                            <p:txEl>
                                              <p:pRg st="1" end="1"/>
                                            </p:txEl>
                                          </p:spTgt>
                                        </p:tgtEl>
                                        <p:attrNameLst>
                                          <p:attrName>style.visibility</p:attrName>
                                        </p:attrNameLst>
                                      </p:cBhvr>
                                      <p:to>
                                        <p:strVal val="visible"/>
                                      </p:to>
                                    </p:set>
                                    <p:animEffect transition="in" filter="slide(fromLeft)">
                                      <p:cBhvr>
                                        <p:cTn id="27" dur="500"/>
                                        <p:tgtEl>
                                          <p:spTgt spid="2713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autoUpdateAnimBg="0"/>
      <p:bldP spid="271367"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5 - Θέση υποσέλιδου"/>
          <p:cNvSpPr>
            <a:spLocks noGrp="1"/>
          </p:cNvSpPr>
          <p:nvPr>
            <p:ph type="ftr" sz="quarter" idx="11"/>
          </p:nvPr>
        </p:nvSpPr>
        <p:spPr/>
        <p:txBody>
          <a:bodyPr/>
          <a:lstStyle/>
          <a:p>
            <a:r>
              <a:rPr lang="el-GR"/>
              <a:t>Get up to speed</a:t>
            </a:r>
          </a:p>
        </p:txBody>
      </p:sp>
      <p:sp>
        <p:nvSpPr>
          <p:cNvPr id="275458" name="Rectangle 2"/>
          <p:cNvSpPr>
            <a:spLocks noGrp="1" noChangeArrowheads="1"/>
          </p:cNvSpPr>
          <p:nvPr>
            <p:ph type="title"/>
          </p:nvPr>
        </p:nvSpPr>
        <p:spPr>
          <a:xfrm>
            <a:off x="239713" y="63500"/>
            <a:ext cx="8904287" cy="614363"/>
          </a:xfrm>
        </p:spPr>
        <p:txBody>
          <a:bodyPr/>
          <a:lstStyle/>
          <a:p>
            <a:r>
              <a:rPr lang="el-GR"/>
              <a:t>Αποθήκευση στην παλιά μορφή</a:t>
            </a:r>
          </a:p>
        </p:txBody>
      </p:sp>
      <p:sp>
        <p:nvSpPr>
          <p:cNvPr id="27545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Στην εικόνα φαίνονται οι διαφορές στον τρόπο χρήσης ενός γραφικού SmartArt στο PowerPoint 2007 και όταν το αρχείο αποθηκεύεται σε προηγούμενη έκδοση.</a:t>
            </a:r>
          </a:p>
        </p:txBody>
      </p:sp>
      <p:sp>
        <p:nvSpPr>
          <p:cNvPr id="27546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275462" name="Picture 6" descr="Γραφικό SmartArt που δημιουργήθηκε στο PowerPoint 2007 και ανοίγει στο PowerPoint 2003"/>
          <p:cNvPicPr>
            <a:picLocks noGrp="1" noChangeAspect="1" noChangeArrowheads="1"/>
          </p:cNvPicPr>
          <p:nvPr>
            <p:ph sz="half" idx="1"/>
          </p:nvPr>
        </p:nvPicPr>
        <p:blipFill>
          <a:blip r:embed="rId4" cstate="print"/>
          <a:srcRect/>
          <a:stretch>
            <a:fillRect/>
          </a:stretch>
        </p:blipFill>
        <p:spPr>
          <a:xfrm>
            <a:off x="350838" y="949325"/>
            <a:ext cx="5651500" cy="2849563"/>
          </a:xfrm>
          <a:noFill/>
          <a:ln/>
        </p:spPr>
      </p:pic>
      <p:graphicFrame>
        <p:nvGraphicFramePr>
          <p:cNvPr id="275463" name="Object 7"/>
          <p:cNvGraphicFramePr>
            <a:graphicFrameLocks noChangeAspect="1"/>
          </p:cNvGraphicFramePr>
          <p:nvPr/>
        </p:nvGraphicFramePr>
        <p:xfrm>
          <a:off x="339725" y="4040188"/>
          <a:ext cx="269875" cy="303212"/>
        </p:xfrm>
        <a:graphic>
          <a:graphicData uri="http://schemas.openxmlformats.org/presentationml/2006/ole">
            <mc:AlternateContent xmlns:mc="http://schemas.openxmlformats.org/markup-compatibility/2006">
              <mc:Choice xmlns:v="urn:schemas-microsoft-com:vml" Requires="v">
                <p:oleObj spid="_x0000_s275467" name="Visio" r:id="rId5" imgW="270231" imgH="303063" progId="Visio.Drawing.11">
                  <p:embed/>
                </p:oleObj>
              </mc:Choice>
              <mc:Fallback>
                <p:oleObj name="Visio" r:id="rId5" imgW="270231" imgH="303063" progId="Visio.Drawing.11">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404018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464" name="Object 8"/>
          <p:cNvGraphicFramePr>
            <a:graphicFrameLocks noChangeAspect="1"/>
          </p:cNvGraphicFramePr>
          <p:nvPr/>
        </p:nvGraphicFramePr>
        <p:xfrm>
          <a:off x="339725" y="5002213"/>
          <a:ext cx="269875" cy="303212"/>
        </p:xfrm>
        <a:graphic>
          <a:graphicData uri="http://schemas.openxmlformats.org/presentationml/2006/ole">
            <mc:AlternateContent xmlns:mc="http://schemas.openxmlformats.org/markup-compatibility/2006">
              <mc:Choice xmlns:v="urn:schemas-microsoft-com:vml" Requires="v">
                <p:oleObj spid="_x0000_s275468" name="Visio" r:id="rId7" imgW="270231" imgH="303063" progId="Visio.Drawing.11">
                  <p:embed/>
                </p:oleObj>
              </mc:Choice>
              <mc:Fallback>
                <p:oleObj name="Visio" r:id="rId7" imgW="270231" imgH="303063" progId="Visio.Drawing.11">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725" y="500221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5465" name="Rectangle 9"/>
          <p:cNvSpPr>
            <a:spLocks noChangeArrowheads="1"/>
          </p:cNvSpPr>
          <p:nvPr/>
        </p:nvSpPr>
        <p:spPr bwMode="auto">
          <a:xfrm>
            <a:off x="676275" y="4006850"/>
            <a:ext cx="8305493" cy="1906676"/>
          </a:xfrm>
          <a:prstGeom prst="rect">
            <a:avLst/>
          </a:prstGeom>
          <a:noFill/>
          <a:ln w="9525">
            <a:noFill/>
            <a:miter lim="800000"/>
            <a:headEnd/>
            <a:tailEnd/>
          </a:ln>
          <a:effectLst/>
        </p:spPr>
        <p:txBody>
          <a:bodyPr wrap="square">
            <a:spAutoFit/>
          </a:bodyPr>
          <a:lstStyle/>
          <a:p>
            <a:pPr>
              <a:spcBef>
                <a:spcPct val="20000"/>
              </a:spcBef>
              <a:spcAft>
                <a:spcPct val="35000"/>
              </a:spcAft>
            </a:pPr>
            <a:r>
              <a:rPr lang="el-GR" dirty="0">
                <a:solidFill>
                  <a:srgbClr val="FFCC00"/>
                </a:solidFill>
              </a:rPr>
              <a:t>PowerPoint 2007: Παρέχει πλήρεις δυνατότητες επεξεργασίας και είναι δυνατή η επιλογή και αλλαγή μεμονωμένων στοιχείων και η χρήση όλων των εργαλείων </a:t>
            </a:r>
            <a:r>
              <a:rPr lang="el-GR" dirty="0" err="1">
                <a:solidFill>
                  <a:srgbClr val="FFCC00"/>
                </a:solidFill>
              </a:rPr>
              <a:t>SmartArt</a:t>
            </a:r>
            <a:r>
              <a:rPr lang="el-GR" dirty="0">
                <a:solidFill>
                  <a:srgbClr val="FFCC00"/>
                </a:solidFill>
              </a:rPr>
              <a:t>.</a:t>
            </a:r>
          </a:p>
          <a:p>
            <a:pPr>
              <a:spcBef>
                <a:spcPct val="20000"/>
              </a:spcBef>
              <a:spcAft>
                <a:spcPct val="35000"/>
              </a:spcAft>
            </a:pPr>
            <a:r>
              <a:rPr lang="el-GR" dirty="0">
                <a:solidFill>
                  <a:srgbClr val="FFCC00"/>
                </a:solidFill>
              </a:rPr>
              <a:t>PowerPoint 2003: Μπορείτε μόνο να επιλέξετε ολόκληρο το γραφικό και να κάνετε ενέργειες όπως είναι η προσθήκη χρώματος γεμίσματος φόντου ή η αλλαγή μεγέθους.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Effect transition="in" filter="slide(fromTop)">
                                      <p:cBhvr>
                                        <p:cTn id="7" dur="500"/>
                                        <p:tgtEl>
                                          <p:spTgt spid="275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5463"/>
                                        </p:tgtEl>
                                        <p:attrNameLst>
                                          <p:attrName>style.visibility</p:attrName>
                                        </p:attrNameLst>
                                      </p:cBhvr>
                                      <p:to>
                                        <p:strVal val="visible"/>
                                      </p:to>
                                    </p:set>
                                    <p:animEffect transition="in" filter="dissolve">
                                      <p:cBhvr>
                                        <p:cTn id="12" dur="500"/>
                                        <p:tgtEl>
                                          <p:spTgt spid="275463"/>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75464"/>
                                        </p:tgtEl>
                                        <p:attrNameLst>
                                          <p:attrName>style.visibility</p:attrName>
                                        </p:attrNameLst>
                                      </p:cBhvr>
                                      <p:to>
                                        <p:strVal val="visible"/>
                                      </p:to>
                                    </p:set>
                                    <p:animEffect transition="in" filter="dissolve">
                                      <p:cBhvr>
                                        <p:cTn id="16" dur="500"/>
                                        <p:tgtEl>
                                          <p:spTgt spid="27546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75465">
                                            <p:txEl>
                                              <p:pRg st="0" end="0"/>
                                            </p:txEl>
                                          </p:spTgt>
                                        </p:tgtEl>
                                        <p:attrNameLst>
                                          <p:attrName>style.visibility</p:attrName>
                                        </p:attrNameLst>
                                      </p:cBhvr>
                                      <p:to>
                                        <p:strVal val="visible"/>
                                      </p:to>
                                    </p:set>
                                    <p:animEffect transition="in" filter="checkerboard(across)">
                                      <p:cBhvr>
                                        <p:cTn id="21" dur="500"/>
                                        <p:tgtEl>
                                          <p:spTgt spid="27546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75465">
                                            <p:txEl>
                                              <p:pRg st="1" end="1"/>
                                            </p:txEl>
                                          </p:spTgt>
                                        </p:tgtEl>
                                        <p:attrNameLst>
                                          <p:attrName>style.visibility</p:attrName>
                                        </p:attrNameLst>
                                      </p:cBhvr>
                                      <p:to>
                                        <p:strVal val="visible"/>
                                      </p:to>
                                    </p:set>
                                    <p:animEffect transition="in" filter="checkerboard(across)">
                                      <p:cBhvr>
                                        <p:cTn id="26" dur="500"/>
                                        <p:tgtEl>
                                          <p:spTgt spid="2754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autoUpdateAnimBg="0" advAuto="0"/>
      <p:bldP spid="275465"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 Θέση υποσέλιδου"/>
          <p:cNvSpPr>
            <a:spLocks noGrp="1"/>
          </p:cNvSpPr>
          <p:nvPr>
            <p:ph type="ftr" sz="quarter" idx="11"/>
          </p:nvPr>
        </p:nvSpPr>
        <p:spPr/>
        <p:txBody>
          <a:bodyPr/>
          <a:lstStyle/>
          <a:p>
            <a:r>
              <a:rPr lang="el-GR"/>
              <a:t>Get up to speed</a:t>
            </a:r>
          </a:p>
        </p:txBody>
      </p:sp>
      <p:sp>
        <p:nvSpPr>
          <p:cNvPr id="277506" name="Rectangle 2"/>
          <p:cNvSpPr>
            <a:spLocks noGrp="1" noChangeArrowheads="1"/>
          </p:cNvSpPr>
          <p:nvPr>
            <p:ph type="title"/>
          </p:nvPr>
        </p:nvSpPr>
        <p:spPr>
          <a:xfrm>
            <a:off x="239713" y="63500"/>
            <a:ext cx="8904287" cy="614363"/>
          </a:xfrm>
        </p:spPr>
        <p:txBody>
          <a:bodyPr/>
          <a:lstStyle/>
          <a:p>
            <a:r>
              <a:rPr lang="el-GR"/>
              <a:t>Αποθήκευση στην παλιά μορφή</a:t>
            </a:r>
          </a:p>
        </p:txBody>
      </p:sp>
      <p:sp>
        <p:nvSpPr>
          <p:cNvPr id="277507" name="Rectangle 3"/>
          <p:cNvSpPr>
            <a:spLocks noChangeArrowheads="1"/>
          </p:cNvSpPr>
          <p:nvPr/>
        </p:nvSpPr>
        <p:spPr bwMode="auto">
          <a:xfrm>
            <a:off x="6119813" y="854075"/>
            <a:ext cx="2744787" cy="458788"/>
          </a:xfrm>
          <a:prstGeom prst="rect">
            <a:avLst/>
          </a:prstGeom>
          <a:noFill/>
          <a:ln w="9525">
            <a:noFill/>
            <a:miter lim="800000"/>
            <a:headEnd/>
            <a:tailEnd/>
          </a:ln>
          <a:effectLst/>
        </p:spPr>
        <p:txBody>
          <a:bodyPr/>
          <a:lstStyle/>
          <a:p>
            <a:pPr>
              <a:spcBef>
                <a:spcPct val="20000"/>
              </a:spcBef>
              <a:spcAft>
                <a:spcPct val="75000"/>
              </a:spcAft>
            </a:pPr>
            <a:r>
              <a:rPr lang="el-GR" sz="2000" b="1"/>
              <a:t>"Παράκαμψη"</a:t>
            </a:r>
          </a:p>
        </p:txBody>
      </p:sp>
      <p:sp>
        <p:nvSpPr>
          <p:cNvPr id="27750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277509" name="Picture 5" descr="Γραφικό SmartArt που δημιουργήθηκε στο PowerPoint 2007 και ανοίγει στο PowerPoint 2003"/>
          <p:cNvPicPr>
            <a:picLocks noGrp="1" noChangeAspect="1" noChangeArrowheads="1"/>
          </p:cNvPicPr>
          <p:nvPr>
            <p:ph sz="half" idx="1"/>
          </p:nvPr>
        </p:nvPicPr>
        <p:blipFill>
          <a:blip r:embed="rId3" cstate="print"/>
          <a:srcRect/>
          <a:stretch>
            <a:fillRect/>
          </a:stretch>
        </p:blipFill>
        <p:spPr>
          <a:xfrm>
            <a:off x="350838" y="949325"/>
            <a:ext cx="5651500" cy="2849563"/>
          </a:xfrm>
          <a:noFill/>
          <a:ln/>
        </p:spPr>
      </p:pic>
      <p:sp>
        <p:nvSpPr>
          <p:cNvPr id="277513" name="Rectangle 9"/>
          <p:cNvSpPr>
            <a:spLocks noChangeArrowheads="1"/>
          </p:cNvSpPr>
          <p:nvPr/>
        </p:nvSpPr>
        <p:spPr bwMode="auto">
          <a:xfrm>
            <a:off x="6119813" y="1444625"/>
            <a:ext cx="2744787" cy="2073275"/>
          </a:xfrm>
          <a:prstGeom prst="rect">
            <a:avLst/>
          </a:prstGeom>
          <a:noFill/>
          <a:ln w="9525">
            <a:noFill/>
            <a:miter lim="800000"/>
            <a:headEnd/>
            <a:tailEnd/>
          </a:ln>
          <a:effectLst/>
        </p:spPr>
        <p:txBody>
          <a:bodyPr/>
          <a:lstStyle/>
          <a:p>
            <a:pPr>
              <a:spcBef>
                <a:spcPct val="20000"/>
              </a:spcBef>
              <a:spcAft>
                <a:spcPct val="75000"/>
              </a:spcAft>
            </a:pPr>
            <a:r>
              <a:rPr lang="el-GR" sz="2000"/>
              <a:t>Εάν το γραφικό δεν τροποποιηθεί από το άτομο που εργάζεται με την παλαιότερη έκδοση του PowerPoint, τότε θα διατηρήσει όλες τις ιδιότητες του PowerPoint 2007. </a:t>
            </a:r>
          </a:p>
        </p:txBody>
      </p:sp>
      <p:sp>
        <p:nvSpPr>
          <p:cNvPr id="277514" name="Rectangle 10"/>
          <p:cNvSpPr>
            <a:spLocks noChangeArrowheads="1"/>
          </p:cNvSpPr>
          <p:nvPr/>
        </p:nvSpPr>
        <p:spPr bwMode="auto">
          <a:xfrm>
            <a:off x="277813" y="4318606"/>
            <a:ext cx="8866187" cy="2200173"/>
          </a:xfrm>
          <a:prstGeom prst="rect">
            <a:avLst/>
          </a:prstGeom>
          <a:noFill/>
          <a:ln w="9525">
            <a:noFill/>
            <a:miter lim="800000"/>
            <a:headEnd/>
            <a:tailEnd/>
          </a:ln>
          <a:effectLst/>
        </p:spPr>
        <p:txBody>
          <a:bodyPr/>
          <a:lstStyle/>
          <a:p>
            <a:pPr>
              <a:spcBef>
                <a:spcPct val="20000"/>
              </a:spcBef>
              <a:spcAft>
                <a:spcPct val="75000"/>
              </a:spcAft>
            </a:pPr>
            <a:r>
              <a:rPr lang="el-GR" dirty="0">
                <a:solidFill>
                  <a:srgbClr val="FFCC00"/>
                </a:solidFill>
              </a:rPr>
              <a:t>Αυτό σημαίνει ότι όταν ανοιχτεί και πάλι στο PowerPoint 2007, θα υπάρχει δυνατότητα πλήρους επεξεργασίας του.</a:t>
            </a:r>
          </a:p>
          <a:p>
            <a:pPr>
              <a:spcBef>
                <a:spcPct val="20000"/>
              </a:spcBef>
              <a:spcAft>
                <a:spcPct val="75000"/>
              </a:spcAft>
            </a:pPr>
            <a:r>
              <a:rPr lang="el-GR" dirty="0">
                <a:solidFill>
                  <a:srgbClr val="FFCC00"/>
                </a:solidFill>
              </a:rPr>
              <a:t>Εάν το γραφικό τροποποιηθεί με την παλαιότερη έκδοση, για παράδειγμα εφαρμοστεί ξεθώριασμα εικόνας, τότε θα μετατραπεί σε ένα και μόνο αντικείμενο, με αποτέλεσμα να μην υπάρχει δυνατότητα επεξεργασίας του στο PowerPoint 2007.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Effect transition="in" filter="slide(fromTop)">
                                      <p:cBhvr>
                                        <p:cTn id="7" dur="500"/>
                                        <p:tgtEl>
                                          <p:spTgt spid="277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77513">
                                            <p:txEl>
                                              <p:pRg st="0" end="0"/>
                                            </p:txEl>
                                          </p:spTgt>
                                        </p:tgtEl>
                                        <p:attrNameLst>
                                          <p:attrName>style.visibility</p:attrName>
                                        </p:attrNameLst>
                                      </p:cBhvr>
                                      <p:to>
                                        <p:strVal val="visible"/>
                                      </p:to>
                                    </p:set>
                                    <p:animEffect transition="in" filter="slide(fromTop)">
                                      <p:cBhvr>
                                        <p:cTn id="12" dur="500"/>
                                        <p:tgtEl>
                                          <p:spTgt spid="2775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77514">
                                            <p:txEl>
                                              <p:pRg st="0" end="0"/>
                                            </p:txEl>
                                          </p:spTgt>
                                        </p:tgtEl>
                                        <p:attrNameLst>
                                          <p:attrName>style.visibility</p:attrName>
                                        </p:attrNameLst>
                                      </p:cBhvr>
                                      <p:to>
                                        <p:strVal val="visible"/>
                                      </p:to>
                                    </p:set>
                                    <p:animEffect transition="in" filter="slide(fromLeft)">
                                      <p:cBhvr>
                                        <p:cTn id="17" dur="500"/>
                                        <p:tgtEl>
                                          <p:spTgt spid="2775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77514">
                                            <p:txEl>
                                              <p:pRg st="1" end="1"/>
                                            </p:txEl>
                                          </p:spTgt>
                                        </p:tgtEl>
                                        <p:attrNameLst>
                                          <p:attrName>style.visibility</p:attrName>
                                        </p:attrNameLst>
                                      </p:cBhvr>
                                      <p:to>
                                        <p:strVal val="visible"/>
                                      </p:to>
                                    </p:set>
                                    <p:animEffect transition="in" filter="slide(fromLeft)">
                                      <p:cBhvr>
                                        <p:cTn id="22" dur="500"/>
                                        <p:tgtEl>
                                          <p:spTgt spid="2775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advAuto="0"/>
      <p:bldP spid="277513" grpId="0" build="p" autoUpdateAnimBg="0"/>
      <p:bldP spid="277514"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279554" name="Rectangle 2"/>
          <p:cNvSpPr>
            <a:spLocks noGrp="1" noChangeArrowheads="1"/>
          </p:cNvSpPr>
          <p:nvPr>
            <p:ph type="title"/>
          </p:nvPr>
        </p:nvSpPr>
        <p:spPr>
          <a:xfrm>
            <a:off x="1" y="63500"/>
            <a:ext cx="9144000" cy="614363"/>
          </a:xfrm>
        </p:spPr>
        <p:txBody>
          <a:bodyPr/>
          <a:lstStyle/>
          <a:p>
            <a:pPr algn="ctr"/>
            <a:r>
              <a:rPr lang="el-GR" sz="2800" b="1" dirty="0">
                <a:effectLst>
                  <a:outerShdw blurRad="38100" dist="38100" dir="2700000" algn="tl">
                    <a:srgbClr val="000000">
                      <a:alpha val="43137"/>
                    </a:srgbClr>
                  </a:outerShdw>
                </a:effectLst>
              </a:rPr>
              <a:t>Αυτόματη αναβάθμιση σε παλαιότερες παρουσιάσεις</a:t>
            </a:r>
          </a:p>
        </p:txBody>
      </p:sp>
      <p:sp>
        <p:nvSpPr>
          <p:cNvPr id="279555" name="Rectangle 3"/>
          <p:cNvSpPr>
            <a:spLocks noChangeArrowheads="1"/>
          </p:cNvSpPr>
          <p:nvPr/>
        </p:nvSpPr>
        <p:spPr bwMode="auto">
          <a:xfrm>
            <a:off x="6119813" y="854075"/>
            <a:ext cx="2744787" cy="2987675"/>
          </a:xfrm>
          <a:prstGeom prst="rect">
            <a:avLst/>
          </a:prstGeom>
          <a:noFill/>
          <a:ln w="9525">
            <a:noFill/>
            <a:miter lim="800000"/>
            <a:headEnd/>
            <a:tailEnd/>
          </a:ln>
          <a:effectLst/>
        </p:spPr>
        <p:txBody>
          <a:bodyPr/>
          <a:lstStyle/>
          <a:p>
            <a:pPr>
              <a:spcBef>
                <a:spcPct val="20000"/>
              </a:spcBef>
              <a:spcAft>
                <a:spcPct val="75000"/>
              </a:spcAft>
            </a:pPr>
            <a:r>
              <a:rPr lang="el-GR" sz="2000"/>
              <a:t>Ίσως είχατε αυτή την κάπως περίεργη εμπειρία.</a:t>
            </a:r>
          </a:p>
        </p:txBody>
      </p:sp>
      <p:sp>
        <p:nvSpPr>
          <p:cNvPr id="27955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79559" name="Rectangle 7"/>
          <p:cNvSpPr>
            <a:spLocks noChangeArrowheads="1"/>
          </p:cNvSpPr>
          <p:nvPr/>
        </p:nvSpPr>
        <p:spPr bwMode="auto">
          <a:xfrm>
            <a:off x="277813" y="4171126"/>
            <a:ext cx="8866187" cy="2214921"/>
          </a:xfrm>
          <a:prstGeom prst="rect">
            <a:avLst/>
          </a:prstGeom>
          <a:noFill/>
          <a:ln w="9525">
            <a:noFill/>
            <a:miter lim="800000"/>
            <a:headEnd/>
            <a:tailEnd/>
          </a:ln>
          <a:effectLst/>
        </p:spPr>
        <p:txBody>
          <a:bodyPr/>
          <a:lstStyle/>
          <a:p>
            <a:pPr>
              <a:spcBef>
                <a:spcPct val="20000"/>
              </a:spcBef>
              <a:spcAft>
                <a:spcPct val="75000"/>
              </a:spcAft>
            </a:pPr>
            <a:r>
              <a:rPr lang="el-GR" dirty="0">
                <a:solidFill>
                  <a:srgbClr val="FFCC00"/>
                </a:solidFill>
              </a:rPr>
              <a:t>Ανοίγετε μια παλιά παρουσίαση με το PowerPoint 2007, δεν εισαγάγετε </a:t>
            </a:r>
            <a:r>
              <a:rPr lang="el-GR" i="1" dirty="0">
                <a:solidFill>
                  <a:srgbClr val="FFCC00"/>
                </a:solidFill>
              </a:rPr>
              <a:t>καμία</a:t>
            </a:r>
            <a:r>
              <a:rPr lang="el-GR" dirty="0">
                <a:solidFill>
                  <a:srgbClr val="FFCC00"/>
                </a:solidFill>
              </a:rPr>
              <a:t> από τις δυνατότητες του PowerPoint 2007 σε αυτήν και κατά την αποθήκευση, εμφανίζεται ο έλεγχος συμβατότητας και σας ενημερώνει ότι εάν αποθηκεύσετε στην παλιά μορφή τότε θα χαθεί η δυνατότητα επεξεργασίας μιας δυνατότητας του PowerPoint 2007.</a:t>
            </a:r>
          </a:p>
          <a:p>
            <a:pPr>
              <a:spcBef>
                <a:spcPct val="20000"/>
              </a:spcBef>
              <a:spcAft>
                <a:spcPct val="75000"/>
              </a:spcAft>
            </a:pPr>
            <a:r>
              <a:rPr lang="el-GR" dirty="0">
                <a:solidFill>
                  <a:srgbClr val="FFCC00"/>
                </a:solidFill>
              </a:rPr>
              <a:t>Τι έχει συμβεί;</a:t>
            </a:r>
          </a:p>
        </p:txBody>
      </p:sp>
      <p:pic>
        <p:nvPicPr>
          <p:cNvPr id="279561" name="Picture 9" descr="WordArt στο PowerPoint 2003 και το PowerPoint 2007"/>
          <p:cNvPicPr>
            <a:picLocks noChangeAspect="1" noChangeArrowheads="1"/>
          </p:cNvPicPr>
          <p:nvPr/>
        </p:nvPicPr>
        <p:blipFill>
          <a:blip r:embed="rId3" cstate="print"/>
          <a:srcRect/>
          <a:stretch>
            <a:fillRect/>
          </a:stretch>
        </p:blipFill>
        <p:spPr bwMode="auto">
          <a:xfrm>
            <a:off x="323850" y="933450"/>
            <a:ext cx="5667375" cy="2857500"/>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79561"/>
                                        </p:tgtEl>
                                        <p:attrNameLst>
                                          <p:attrName>style.visibility</p:attrName>
                                        </p:attrNameLst>
                                      </p:cBhvr>
                                      <p:to>
                                        <p:strVal val="visible"/>
                                      </p:to>
                                    </p:set>
                                    <p:animEffect transition="in" filter="slide(fromTop)">
                                      <p:cBhvr>
                                        <p:cTn id="7" dur="500"/>
                                        <p:tgtEl>
                                          <p:spTgt spid="27956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79555">
                                            <p:txEl>
                                              <p:pRg st="0" end="0"/>
                                            </p:txEl>
                                          </p:spTgt>
                                        </p:tgtEl>
                                        <p:attrNameLst>
                                          <p:attrName>style.visibility</p:attrName>
                                        </p:attrNameLst>
                                      </p:cBhvr>
                                      <p:to>
                                        <p:strVal val="visible"/>
                                      </p:to>
                                    </p:set>
                                    <p:animEffect transition="in" filter="slide(fromTop)">
                                      <p:cBhvr>
                                        <p:cTn id="12" dur="500"/>
                                        <p:tgtEl>
                                          <p:spTgt spid="279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79559">
                                            <p:txEl>
                                              <p:pRg st="0" end="0"/>
                                            </p:txEl>
                                          </p:spTgt>
                                        </p:tgtEl>
                                        <p:attrNameLst>
                                          <p:attrName>style.visibility</p:attrName>
                                        </p:attrNameLst>
                                      </p:cBhvr>
                                      <p:to>
                                        <p:strVal val="visible"/>
                                      </p:to>
                                    </p:set>
                                    <p:animEffect transition="in" filter="slide(fromLeft)">
                                      <p:cBhvr>
                                        <p:cTn id="17" dur="500"/>
                                        <p:tgtEl>
                                          <p:spTgt spid="27955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79559">
                                            <p:txEl>
                                              <p:pRg st="1" end="1"/>
                                            </p:txEl>
                                          </p:spTgt>
                                        </p:tgtEl>
                                        <p:attrNameLst>
                                          <p:attrName>style.visibility</p:attrName>
                                        </p:attrNameLst>
                                      </p:cBhvr>
                                      <p:to>
                                        <p:strVal val="visible"/>
                                      </p:to>
                                    </p:set>
                                    <p:animEffect transition="in" filter="slide(fromLeft)">
                                      <p:cBhvr>
                                        <p:cTn id="22" dur="500"/>
                                        <p:tgtEl>
                                          <p:spTgt spid="2795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autoUpdateAnimBg="0"/>
      <p:bldP spid="279559"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281602" name="Rectangle 2"/>
          <p:cNvSpPr>
            <a:spLocks noGrp="1" noChangeArrowheads="1"/>
          </p:cNvSpPr>
          <p:nvPr>
            <p:ph type="title"/>
          </p:nvPr>
        </p:nvSpPr>
        <p:spPr>
          <a:xfrm>
            <a:off x="239713" y="63500"/>
            <a:ext cx="8904287" cy="614363"/>
          </a:xfrm>
        </p:spPr>
        <p:txBody>
          <a:bodyPr/>
          <a:lstStyle/>
          <a:p>
            <a:pPr algn="ctr"/>
            <a:r>
              <a:rPr lang="el-GR" sz="2800" b="1" dirty="0">
                <a:effectLst>
                  <a:outerShdw blurRad="38100" dist="38100" dir="2700000" algn="tl">
                    <a:srgbClr val="000000">
                      <a:alpha val="43137"/>
                    </a:srgbClr>
                  </a:outerShdw>
                </a:effectLst>
              </a:rPr>
              <a:t>Αυτόματη αναβάθμιση σε παλαιότερες παρουσιάσεις</a:t>
            </a:r>
          </a:p>
        </p:txBody>
      </p:sp>
      <p:sp>
        <p:nvSpPr>
          <p:cNvPr id="281603" name="Rectangle 3"/>
          <p:cNvSpPr>
            <a:spLocks noChangeArrowheads="1"/>
          </p:cNvSpPr>
          <p:nvPr/>
        </p:nvSpPr>
        <p:spPr bwMode="auto">
          <a:xfrm>
            <a:off x="6119813" y="854075"/>
            <a:ext cx="2744787" cy="2987675"/>
          </a:xfrm>
          <a:prstGeom prst="rect">
            <a:avLst/>
          </a:prstGeom>
          <a:noFill/>
          <a:ln w="9525">
            <a:noFill/>
            <a:miter lim="800000"/>
            <a:headEnd/>
            <a:tailEnd/>
          </a:ln>
          <a:effectLst/>
        </p:spPr>
        <p:txBody>
          <a:bodyPr/>
          <a:lstStyle/>
          <a:p>
            <a:pPr>
              <a:spcBef>
                <a:spcPct val="20000"/>
              </a:spcBef>
              <a:spcAft>
                <a:spcPct val="75000"/>
              </a:spcAft>
            </a:pPr>
            <a:r>
              <a:rPr lang="el-GR" sz="2000"/>
              <a:t>Αυτό συμβαίνει διότι ορισμένοι τύποι μορφοποίησης και ορισμένα στοιχεία αναβαθμίζονται αυτόματα από το PowerPoint 2007, προκειμένου η εμφάνισή τους να συμβαδίζει με τις δυνατότητες του PowerPoint.</a:t>
            </a:r>
          </a:p>
        </p:txBody>
      </p:sp>
      <p:sp>
        <p:nvSpPr>
          <p:cNvPr id="28160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81605" name="Rectangle 5"/>
          <p:cNvSpPr>
            <a:spLocks noChangeArrowheads="1"/>
          </p:cNvSpPr>
          <p:nvPr/>
        </p:nvSpPr>
        <p:spPr bwMode="auto">
          <a:xfrm>
            <a:off x="277813" y="3994150"/>
            <a:ext cx="5894387" cy="2105025"/>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Ένα τέτοιο παράδειγμα είναι τα αντικείμενα WordArt. </a:t>
            </a:r>
          </a:p>
          <a:p>
            <a:pPr>
              <a:spcBef>
                <a:spcPct val="20000"/>
              </a:spcBef>
              <a:spcAft>
                <a:spcPct val="75000"/>
              </a:spcAft>
            </a:pPr>
            <a:r>
              <a:rPr lang="el-GR">
                <a:solidFill>
                  <a:srgbClr val="FFCC00"/>
                </a:solidFill>
              </a:rPr>
              <a:t>Εάν η παλαιότερη παρουσίαση διαθέτει αντικείμενα WordArt, τότε τα αντικείμενα WordArt αναβαθμίζονται έτσι, ώστε να χρησιμοποιούν τα πιο πρόσφατα εφέ, που είναι νέα στο PowerPoint 2007. </a:t>
            </a:r>
          </a:p>
        </p:txBody>
      </p:sp>
      <p:pic>
        <p:nvPicPr>
          <p:cNvPr id="281606" name="Picture 6" descr="WordArt στο PowerPoint 2003 και το PowerPoint 2007"/>
          <p:cNvPicPr>
            <a:picLocks noChangeAspect="1" noChangeArrowheads="1"/>
          </p:cNvPicPr>
          <p:nvPr/>
        </p:nvPicPr>
        <p:blipFill>
          <a:blip r:embed="rId3" cstate="print"/>
          <a:srcRect/>
          <a:stretch>
            <a:fillRect/>
          </a:stretch>
        </p:blipFill>
        <p:spPr bwMode="auto">
          <a:xfrm>
            <a:off x="323850" y="933450"/>
            <a:ext cx="5667375" cy="2857500"/>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Effect transition="in" filter="slide(fromTop)">
                                      <p:cBhvr>
                                        <p:cTn id="7" dur="500"/>
                                        <p:tgtEl>
                                          <p:spTgt spid="281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1605">
                                            <p:txEl>
                                              <p:pRg st="0" end="0"/>
                                            </p:txEl>
                                          </p:spTgt>
                                        </p:tgtEl>
                                        <p:attrNameLst>
                                          <p:attrName>style.visibility</p:attrName>
                                        </p:attrNameLst>
                                      </p:cBhvr>
                                      <p:to>
                                        <p:strVal val="visible"/>
                                      </p:to>
                                    </p:set>
                                    <p:animEffect transition="in" filter="slide(fromLeft)">
                                      <p:cBhvr>
                                        <p:cTn id="12" dur="500"/>
                                        <p:tgtEl>
                                          <p:spTgt spid="28160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1605">
                                            <p:txEl>
                                              <p:pRg st="1" end="1"/>
                                            </p:txEl>
                                          </p:spTgt>
                                        </p:tgtEl>
                                        <p:attrNameLst>
                                          <p:attrName>style.visibility</p:attrName>
                                        </p:attrNameLst>
                                      </p:cBhvr>
                                      <p:to>
                                        <p:strVal val="visible"/>
                                      </p:to>
                                    </p:set>
                                    <p:animEffect transition="in" filter="slide(fromLeft)">
                                      <p:cBhvr>
                                        <p:cTn id="17" dur="500"/>
                                        <p:tgtEl>
                                          <p:spTgt spid="2816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autoUpdateAnimBg="0" advAuto="0"/>
      <p:bldP spid="281605"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 Θέση υποσέλιδου"/>
          <p:cNvSpPr>
            <a:spLocks noGrp="1"/>
          </p:cNvSpPr>
          <p:nvPr>
            <p:ph type="ftr" sz="quarter" idx="11"/>
          </p:nvPr>
        </p:nvSpPr>
        <p:spPr/>
        <p:txBody>
          <a:bodyPr/>
          <a:lstStyle/>
          <a:p>
            <a:r>
              <a:rPr lang="el-GR"/>
              <a:t>Get up to speed</a:t>
            </a:r>
          </a:p>
        </p:txBody>
      </p:sp>
      <p:sp>
        <p:nvSpPr>
          <p:cNvPr id="285698" name="Rectangle 2"/>
          <p:cNvSpPr>
            <a:spLocks noGrp="1" noChangeArrowheads="1"/>
          </p:cNvSpPr>
          <p:nvPr>
            <p:ph type="title"/>
          </p:nvPr>
        </p:nvSpPr>
        <p:spPr>
          <a:xfrm>
            <a:off x="239713" y="63500"/>
            <a:ext cx="8904287" cy="614363"/>
          </a:xfrm>
        </p:spPr>
        <p:txBody>
          <a:bodyPr/>
          <a:lstStyle/>
          <a:p>
            <a:pPr algn="ctr"/>
            <a:r>
              <a:rPr lang="el-GR" sz="2800" b="1" dirty="0">
                <a:effectLst>
                  <a:outerShdw blurRad="38100" dist="38100" dir="2700000" algn="tl">
                    <a:srgbClr val="000000">
                      <a:alpha val="43137"/>
                    </a:srgbClr>
                  </a:outerShdw>
                </a:effectLst>
              </a:rPr>
              <a:t>Αυτόματη αναβάθμιση σε παλαιότερες παρουσιάσεις</a:t>
            </a:r>
          </a:p>
        </p:txBody>
      </p:sp>
      <p:sp>
        <p:nvSpPr>
          <p:cNvPr id="285699" name="Rectangle 3"/>
          <p:cNvSpPr>
            <a:spLocks noChangeArrowheads="1"/>
          </p:cNvSpPr>
          <p:nvPr/>
        </p:nvSpPr>
        <p:spPr bwMode="auto">
          <a:xfrm>
            <a:off x="6119813" y="854075"/>
            <a:ext cx="2744787" cy="2987675"/>
          </a:xfrm>
          <a:prstGeom prst="rect">
            <a:avLst/>
          </a:prstGeom>
          <a:noFill/>
          <a:ln w="9525">
            <a:noFill/>
            <a:miter lim="800000"/>
            <a:headEnd/>
            <a:tailEnd/>
          </a:ln>
          <a:effectLst/>
        </p:spPr>
        <p:txBody>
          <a:bodyPr/>
          <a:lstStyle/>
          <a:p>
            <a:pPr>
              <a:spcBef>
                <a:spcPct val="20000"/>
              </a:spcBef>
              <a:spcAft>
                <a:spcPct val="75000"/>
              </a:spcAft>
            </a:pPr>
            <a:r>
              <a:rPr lang="el-GR" sz="2000"/>
              <a:t>Στην εικόνα εμφανίζονται οι διαφορές: </a:t>
            </a:r>
          </a:p>
        </p:txBody>
      </p:sp>
      <p:sp>
        <p:nvSpPr>
          <p:cNvPr id="28570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pic>
        <p:nvPicPr>
          <p:cNvPr id="285702" name="Picture 6" descr="WordArt στο PowerPoint 2003 και το PowerPoint 2007"/>
          <p:cNvPicPr>
            <a:picLocks noChangeAspect="1" noChangeArrowheads="1"/>
          </p:cNvPicPr>
          <p:nvPr/>
        </p:nvPicPr>
        <p:blipFill>
          <a:blip r:embed="rId4" cstate="print"/>
          <a:srcRect/>
          <a:stretch>
            <a:fillRect/>
          </a:stretch>
        </p:blipFill>
        <p:spPr bwMode="auto">
          <a:xfrm>
            <a:off x="323850" y="933450"/>
            <a:ext cx="5667375" cy="2857500"/>
          </a:xfrm>
          <a:prstGeom prst="rect">
            <a:avLst/>
          </a:prstGeom>
          <a:noFill/>
        </p:spPr>
      </p:pic>
      <p:graphicFrame>
        <p:nvGraphicFramePr>
          <p:cNvPr id="285703" name="Object 7"/>
          <p:cNvGraphicFramePr>
            <a:graphicFrameLocks noChangeAspect="1"/>
          </p:cNvGraphicFramePr>
          <p:nvPr/>
        </p:nvGraphicFramePr>
        <p:xfrm>
          <a:off x="339725" y="4021138"/>
          <a:ext cx="269875" cy="303212"/>
        </p:xfrm>
        <a:graphic>
          <a:graphicData uri="http://schemas.openxmlformats.org/presentationml/2006/ole">
            <mc:AlternateContent xmlns:mc="http://schemas.openxmlformats.org/markup-compatibility/2006">
              <mc:Choice xmlns:v="urn:schemas-microsoft-com:vml" Requires="v">
                <p:oleObj spid="_x0000_s285707" name="Visio" r:id="rId5" imgW="270231" imgH="303063" progId="Visio.Drawing.11">
                  <p:embed/>
                </p:oleObj>
              </mc:Choice>
              <mc:Fallback>
                <p:oleObj name="Visio" r:id="rId5" imgW="270231" imgH="303063" progId="Visio.Drawing.11">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402113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5704" name="Object 8"/>
          <p:cNvGraphicFramePr>
            <a:graphicFrameLocks noChangeAspect="1"/>
          </p:cNvGraphicFramePr>
          <p:nvPr/>
        </p:nvGraphicFramePr>
        <p:xfrm>
          <a:off x="339725" y="4468813"/>
          <a:ext cx="269875" cy="303212"/>
        </p:xfrm>
        <a:graphic>
          <a:graphicData uri="http://schemas.openxmlformats.org/presentationml/2006/ole">
            <mc:AlternateContent xmlns:mc="http://schemas.openxmlformats.org/markup-compatibility/2006">
              <mc:Choice xmlns:v="urn:schemas-microsoft-com:vml" Requires="v">
                <p:oleObj spid="_x0000_s285708" name="Visio" r:id="rId7" imgW="270231" imgH="303063" progId="Visio.Drawing.11">
                  <p:embed/>
                </p:oleObj>
              </mc:Choice>
              <mc:Fallback>
                <p:oleObj name="Visio" r:id="rId7" imgW="270231" imgH="303063" progId="Visio.Drawing.11">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725" y="446881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5706" name="Rectangle 10"/>
          <p:cNvSpPr>
            <a:spLocks noChangeArrowheads="1"/>
          </p:cNvSpPr>
          <p:nvPr/>
        </p:nvSpPr>
        <p:spPr bwMode="auto">
          <a:xfrm>
            <a:off x="676275" y="3987800"/>
            <a:ext cx="5940425" cy="1549400"/>
          </a:xfrm>
          <a:prstGeom prst="rect">
            <a:avLst/>
          </a:prstGeom>
          <a:noFill/>
          <a:ln w="9525">
            <a:noFill/>
            <a:miter lim="800000"/>
            <a:headEnd/>
            <a:tailEnd/>
          </a:ln>
          <a:effectLst/>
        </p:spPr>
        <p:txBody>
          <a:bodyPr>
            <a:spAutoFit/>
          </a:bodyPr>
          <a:lstStyle/>
          <a:p>
            <a:pPr>
              <a:spcBef>
                <a:spcPct val="20000"/>
              </a:spcBef>
              <a:spcAft>
                <a:spcPct val="45000"/>
              </a:spcAft>
            </a:pPr>
            <a:r>
              <a:rPr lang="el-GR">
                <a:solidFill>
                  <a:srgbClr val="FFCC00"/>
                </a:solidFill>
              </a:rPr>
              <a:t>Λογότυπο WordArt που δημιουργήθηκε με το PowerPoint 2003.</a:t>
            </a:r>
          </a:p>
          <a:p>
            <a:pPr>
              <a:spcBef>
                <a:spcPct val="20000"/>
              </a:spcBef>
              <a:spcAft>
                <a:spcPct val="45000"/>
              </a:spcAft>
            </a:pPr>
            <a:r>
              <a:rPr lang="el-GR">
                <a:solidFill>
                  <a:srgbClr val="FFCC00"/>
                </a:solidFill>
              </a:rPr>
              <a:t>Το ίδιο λογότυπο στο PowerPoint 2007 - άμεση ανανέωση!</a:t>
            </a:r>
            <a:endParaRPr lang="el-GR" b="1"/>
          </a:p>
          <a:p>
            <a:pPr>
              <a:spcBef>
                <a:spcPct val="20000"/>
              </a:spcBef>
              <a:spcAft>
                <a:spcPct val="45000"/>
              </a:spcAft>
            </a:pPr>
            <a:endParaRPr lang="el-GR"/>
          </a:p>
          <a:p>
            <a:endParaRPr lang="el-G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animEffect transition="in" filter="slide(fromTop)">
                                      <p:cBhvr>
                                        <p:cTn id="7" dur="500"/>
                                        <p:tgtEl>
                                          <p:spTgt spid="285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5703"/>
                                        </p:tgtEl>
                                        <p:attrNameLst>
                                          <p:attrName>style.visibility</p:attrName>
                                        </p:attrNameLst>
                                      </p:cBhvr>
                                      <p:to>
                                        <p:strVal val="visible"/>
                                      </p:to>
                                    </p:set>
                                    <p:animEffect transition="in" filter="dissolve">
                                      <p:cBhvr>
                                        <p:cTn id="12" dur="500"/>
                                        <p:tgtEl>
                                          <p:spTgt spid="285703"/>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85704"/>
                                        </p:tgtEl>
                                        <p:attrNameLst>
                                          <p:attrName>style.visibility</p:attrName>
                                        </p:attrNameLst>
                                      </p:cBhvr>
                                      <p:to>
                                        <p:strVal val="visible"/>
                                      </p:to>
                                    </p:set>
                                    <p:animEffect transition="in" filter="dissolve">
                                      <p:cBhvr>
                                        <p:cTn id="16" dur="500"/>
                                        <p:tgtEl>
                                          <p:spTgt spid="28570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85706">
                                            <p:txEl>
                                              <p:pRg st="0" end="0"/>
                                            </p:txEl>
                                          </p:spTgt>
                                        </p:tgtEl>
                                        <p:attrNameLst>
                                          <p:attrName>style.visibility</p:attrName>
                                        </p:attrNameLst>
                                      </p:cBhvr>
                                      <p:to>
                                        <p:strVal val="visible"/>
                                      </p:to>
                                    </p:set>
                                    <p:animEffect transition="in" filter="checkerboard(across)">
                                      <p:cBhvr>
                                        <p:cTn id="21" dur="500"/>
                                        <p:tgtEl>
                                          <p:spTgt spid="28570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85706">
                                            <p:txEl>
                                              <p:pRg st="1" end="1"/>
                                            </p:txEl>
                                          </p:spTgt>
                                        </p:tgtEl>
                                        <p:attrNameLst>
                                          <p:attrName>style.visibility</p:attrName>
                                        </p:attrNameLst>
                                      </p:cBhvr>
                                      <p:to>
                                        <p:strVal val="visible"/>
                                      </p:to>
                                    </p:set>
                                    <p:animEffect transition="in" filter="checkerboard(across)">
                                      <p:cBhvr>
                                        <p:cTn id="26" dur="500"/>
                                        <p:tgtEl>
                                          <p:spTgt spid="2857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autoUpdateAnimBg="0" advAuto="0"/>
      <p:bldP spid="285706"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υποσέλιδου"/>
          <p:cNvSpPr>
            <a:spLocks noGrp="1"/>
          </p:cNvSpPr>
          <p:nvPr>
            <p:ph type="ftr" sz="quarter" idx="11"/>
          </p:nvPr>
        </p:nvSpPr>
        <p:spPr/>
        <p:txBody>
          <a:bodyPr/>
          <a:lstStyle/>
          <a:p>
            <a:r>
              <a:rPr lang="el-GR"/>
              <a:t>Get up to speed</a:t>
            </a:r>
          </a:p>
        </p:txBody>
      </p:sp>
      <p:sp>
        <p:nvSpPr>
          <p:cNvPr id="135170" name="Rectangle 2"/>
          <p:cNvSpPr>
            <a:spLocks noGrp="1" noChangeArrowheads="1"/>
          </p:cNvSpPr>
          <p:nvPr>
            <p:ph type="title"/>
          </p:nvPr>
        </p:nvSpPr>
        <p:spPr>
          <a:xfrm>
            <a:off x="239713" y="63500"/>
            <a:ext cx="8904287" cy="614363"/>
          </a:xfrm>
        </p:spPr>
        <p:txBody>
          <a:bodyPr/>
          <a:lstStyle/>
          <a:p>
            <a:r>
              <a:rPr lang="el-GR"/>
              <a:t>Εντολή </a:t>
            </a:r>
            <a:r>
              <a:rPr lang="el-GR" b="1"/>
              <a:t>Μετατροπή</a:t>
            </a:r>
            <a:r>
              <a:rPr lang="el-GR"/>
              <a:t> για γρήγορη μετατροπή</a:t>
            </a:r>
          </a:p>
        </p:txBody>
      </p:sp>
      <p:sp>
        <p:nvSpPr>
          <p:cNvPr id="13517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Ένας τρόπος για να αποθηκεύσετε με τη νέα μορφή μια παλιά παρουσίαση είναι να εφαρμόσετε την εντολή </a:t>
            </a:r>
            <a:r>
              <a:rPr lang="el-GR" sz="2000" b="1"/>
              <a:t>Μετατροπή</a:t>
            </a:r>
            <a:r>
              <a:rPr lang="el-GR" sz="2000"/>
              <a:t> του PowerPoint 2007. </a:t>
            </a:r>
          </a:p>
          <a:p>
            <a:pPr>
              <a:spcBef>
                <a:spcPct val="20000"/>
              </a:spcBef>
              <a:spcAft>
                <a:spcPct val="75000"/>
              </a:spcAft>
            </a:pPr>
            <a:endParaRPr lang="el-GR" sz="2000"/>
          </a:p>
        </p:txBody>
      </p:sp>
      <p:sp>
        <p:nvSpPr>
          <p:cNvPr id="13517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135178" name="Rectangle 10"/>
          <p:cNvSpPr>
            <a:spLocks noChangeArrowheads="1"/>
          </p:cNvSpPr>
          <p:nvPr/>
        </p:nvSpPr>
        <p:spPr bwMode="auto">
          <a:xfrm>
            <a:off x="277813" y="3994150"/>
            <a:ext cx="5926137" cy="1306513"/>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Το αποτέλεσμα είναι η εκτέλεση από το PowerPoint μιας "επί τόπου" αντικατάστασης του αρχείου της παλιάς παρουσίασης, μετατρέποντας το στη νέα μορφή. Με αυτόν τον τρόπο, το αρχείο παύει να υπάρχει στην παλιά του μορφή. </a:t>
            </a:r>
          </a:p>
        </p:txBody>
      </p:sp>
      <p:pic>
        <p:nvPicPr>
          <p:cNvPr id="135179" name="Picture 11" descr="Η εντολή 'Μετατροπή'"/>
          <p:cNvPicPr>
            <a:picLocks noGrp="1" noChangeAspect="1" noChangeArrowheads="1"/>
          </p:cNvPicPr>
          <p:nvPr>
            <p:ph sz="half" idx="1"/>
          </p:nvPr>
        </p:nvPicPr>
        <p:blipFill>
          <a:blip r:embed="rId3" cstate="print"/>
          <a:srcRect/>
          <a:stretch>
            <a:fillRect/>
          </a:stretch>
        </p:blipFill>
        <p:spPr>
          <a:xfrm>
            <a:off x="350838" y="949325"/>
            <a:ext cx="5651500" cy="2849563"/>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5179"/>
                                        </p:tgtEl>
                                        <p:attrNameLst>
                                          <p:attrName>style.visibility</p:attrName>
                                        </p:attrNameLst>
                                      </p:cBhvr>
                                      <p:to>
                                        <p:strVal val="visible"/>
                                      </p:to>
                                    </p:set>
                                    <p:animEffect transition="in" filter="slide(fromTop)">
                                      <p:cBhvr>
                                        <p:cTn id="7" dur="500"/>
                                        <p:tgtEl>
                                          <p:spTgt spid="13517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5171"/>
                                        </p:tgtEl>
                                        <p:attrNameLst>
                                          <p:attrName>style.visibility</p:attrName>
                                        </p:attrNameLst>
                                      </p:cBhvr>
                                      <p:to>
                                        <p:strVal val="visible"/>
                                      </p:to>
                                    </p:set>
                                    <p:animEffect transition="in" filter="slide(fromTop)">
                                      <p:cBhvr>
                                        <p:cTn id="12" dur="500"/>
                                        <p:tgtEl>
                                          <p:spTgt spid="13517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5178">
                                            <p:txEl>
                                              <p:pRg st="0" end="0"/>
                                            </p:txEl>
                                          </p:spTgt>
                                        </p:tgtEl>
                                        <p:attrNameLst>
                                          <p:attrName>style.visibility</p:attrName>
                                        </p:attrNameLst>
                                      </p:cBhvr>
                                      <p:to>
                                        <p:strVal val="visible"/>
                                      </p:to>
                                    </p:set>
                                    <p:animEffect transition="in" filter="slide(fromLeft)">
                                      <p:cBhvr>
                                        <p:cTn id="17" dur="500"/>
                                        <p:tgtEl>
                                          <p:spTgt spid="1351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autoUpdateAnimBg="0"/>
      <p:bldP spid="135178"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 Θέση υποσέλιδου"/>
          <p:cNvSpPr>
            <a:spLocks noGrp="1"/>
          </p:cNvSpPr>
          <p:nvPr>
            <p:ph type="ftr" sz="quarter" idx="11"/>
          </p:nvPr>
        </p:nvSpPr>
        <p:spPr/>
        <p:txBody>
          <a:bodyPr/>
          <a:lstStyle/>
          <a:p>
            <a:r>
              <a:rPr lang="el-GR"/>
              <a:t>Get up to speed</a:t>
            </a:r>
          </a:p>
        </p:txBody>
      </p:sp>
      <p:sp>
        <p:nvSpPr>
          <p:cNvPr id="287746" name="Rectangle 2"/>
          <p:cNvSpPr>
            <a:spLocks noGrp="1" noChangeArrowheads="1"/>
          </p:cNvSpPr>
          <p:nvPr>
            <p:ph type="title"/>
          </p:nvPr>
        </p:nvSpPr>
        <p:spPr>
          <a:xfrm>
            <a:off x="239713" y="63500"/>
            <a:ext cx="8904287" cy="614363"/>
          </a:xfrm>
        </p:spPr>
        <p:txBody>
          <a:bodyPr/>
          <a:lstStyle/>
          <a:p>
            <a:r>
              <a:rPr lang="el-GR"/>
              <a:t>Εντολή </a:t>
            </a:r>
            <a:r>
              <a:rPr lang="el-GR" b="1"/>
              <a:t>Μετατροπή</a:t>
            </a:r>
            <a:r>
              <a:rPr lang="el-GR"/>
              <a:t> για γρήγορη μετατροπή</a:t>
            </a:r>
          </a:p>
        </p:txBody>
      </p:sp>
      <p:sp>
        <p:nvSpPr>
          <p:cNvPr id="2877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l-GR" sz="2000"/>
              <a:t>Για να χρησιμοποιήσετε την εντολή, ανοίξτε την παρουσίαση και κάντε κλικ στο </a:t>
            </a:r>
            <a:r>
              <a:rPr lang="el-GR" sz="2000" b="1"/>
              <a:t>Κουμπί του Microsoft Office</a:t>
            </a:r>
            <a:r>
              <a:rPr lang="el-GR" sz="2000"/>
              <a:t>.  </a:t>
            </a:r>
          </a:p>
          <a:p>
            <a:pPr>
              <a:spcBef>
                <a:spcPct val="20000"/>
              </a:spcBef>
              <a:spcAft>
                <a:spcPct val="75000"/>
              </a:spcAft>
            </a:pPr>
            <a:endParaRPr lang="el-GR" sz="2000"/>
          </a:p>
        </p:txBody>
      </p:sp>
      <p:graphicFrame>
        <p:nvGraphicFramePr>
          <p:cNvPr id="287748" name="Object 4"/>
          <p:cNvGraphicFramePr>
            <a:graphicFrameLocks noChangeAspect="1"/>
          </p:cNvGraphicFramePr>
          <p:nvPr/>
        </p:nvGraphicFramePr>
        <p:xfrm>
          <a:off x="339725" y="4535488"/>
          <a:ext cx="269875" cy="303212"/>
        </p:xfrm>
        <a:graphic>
          <a:graphicData uri="http://schemas.openxmlformats.org/presentationml/2006/ole">
            <mc:AlternateContent xmlns:mc="http://schemas.openxmlformats.org/markup-compatibility/2006">
              <mc:Choice xmlns:v="urn:schemas-microsoft-com:vml" Requires="v">
                <p:oleObj spid="_x0000_s287752" name="Visio" r:id="rId4" imgW="270231" imgH="303063" progId="Visio.Drawing.11">
                  <p:embed/>
                </p:oleObj>
              </mc:Choice>
              <mc:Fallback>
                <p:oleObj name="Visio" r:id="rId4" imgW="270231" imgH="303063"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53548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749" name="Object 5"/>
          <p:cNvGraphicFramePr>
            <a:graphicFrameLocks noChangeAspect="1"/>
          </p:cNvGraphicFramePr>
          <p:nvPr>
            <p:extLst>
              <p:ext uri="{D42A27DB-BD31-4B8C-83A1-F6EECF244321}">
                <p14:modId xmlns:p14="http://schemas.microsoft.com/office/powerpoint/2010/main" val="3915692523"/>
              </p:ext>
            </p:extLst>
          </p:nvPr>
        </p:nvGraphicFramePr>
        <p:xfrm>
          <a:off x="339725" y="5351863"/>
          <a:ext cx="269875" cy="303212"/>
        </p:xfrm>
        <a:graphic>
          <a:graphicData uri="http://schemas.openxmlformats.org/presentationml/2006/ole">
            <mc:AlternateContent xmlns:mc="http://schemas.openxmlformats.org/markup-compatibility/2006">
              <mc:Choice xmlns:v="urn:schemas-microsoft-com:vml" Requires="v">
                <p:oleObj spid="_x0000_s287753" name="Visio" r:id="rId6" imgW="270231" imgH="303063" progId="Visio.Drawing.11">
                  <p:embed/>
                </p:oleObj>
              </mc:Choice>
              <mc:Fallback>
                <p:oleObj name="Visio" r:id="rId6" imgW="270231" imgH="303063" progId="Visio.Drawing.11">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535186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7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287752" name="Rectangle 8"/>
          <p:cNvSpPr>
            <a:spLocks noChangeArrowheads="1"/>
          </p:cNvSpPr>
          <p:nvPr/>
        </p:nvSpPr>
        <p:spPr bwMode="auto">
          <a:xfrm>
            <a:off x="676275" y="4502150"/>
            <a:ext cx="7892538" cy="2239074"/>
          </a:xfrm>
          <a:prstGeom prst="rect">
            <a:avLst/>
          </a:prstGeom>
          <a:noFill/>
          <a:ln w="9525">
            <a:noFill/>
            <a:miter lim="800000"/>
            <a:headEnd/>
            <a:tailEnd/>
          </a:ln>
          <a:effectLst/>
        </p:spPr>
        <p:txBody>
          <a:bodyPr wrap="square">
            <a:spAutoFit/>
          </a:bodyPr>
          <a:lstStyle/>
          <a:p>
            <a:pPr>
              <a:spcBef>
                <a:spcPct val="20000"/>
              </a:spcBef>
              <a:spcAft>
                <a:spcPct val="45000"/>
              </a:spcAft>
            </a:pPr>
            <a:r>
              <a:rPr lang="el-GR" dirty="0">
                <a:solidFill>
                  <a:srgbClr val="FFCC00"/>
                </a:solidFill>
              </a:rPr>
              <a:t>Κάντε κλικ στην επιλογή </a:t>
            </a:r>
            <a:r>
              <a:rPr lang="el-GR" b="1" dirty="0">
                <a:solidFill>
                  <a:srgbClr val="FFCC00"/>
                </a:solidFill>
              </a:rPr>
              <a:t>Μετατροπή</a:t>
            </a:r>
            <a:r>
              <a:rPr lang="el-GR" dirty="0">
                <a:solidFill>
                  <a:srgbClr val="FFCC00"/>
                </a:solidFill>
              </a:rPr>
              <a:t> για να την αποθηκεύσετε με τη νέα μορφή αρχείου.</a:t>
            </a:r>
          </a:p>
          <a:p>
            <a:pPr>
              <a:spcBef>
                <a:spcPct val="20000"/>
              </a:spcBef>
              <a:spcAft>
                <a:spcPct val="45000"/>
              </a:spcAft>
            </a:pPr>
            <a:r>
              <a:rPr lang="el-GR" dirty="0">
                <a:solidFill>
                  <a:srgbClr val="FFCC00"/>
                </a:solidFill>
              </a:rPr>
              <a:t>Εμφανίζεται ένα μήνυμα που εξηγεί τη λειτουργία της εντολής </a:t>
            </a:r>
            <a:r>
              <a:rPr lang="el-GR" b="1" dirty="0">
                <a:solidFill>
                  <a:srgbClr val="FFCC00"/>
                </a:solidFill>
              </a:rPr>
              <a:t>Μετατροπή</a:t>
            </a:r>
            <a:r>
              <a:rPr lang="el-GR" dirty="0">
                <a:solidFill>
                  <a:srgbClr val="FFCC00"/>
                </a:solidFill>
              </a:rPr>
              <a:t> . Κάντε κλικ στο κουμπί </a:t>
            </a:r>
            <a:r>
              <a:rPr lang="el-GR" b="1" dirty="0">
                <a:solidFill>
                  <a:srgbClr val="FFCC00"/>
                </a:solidFill>
              </a:rPr>
              <a:t>ΟΚ</a:t>
            </a:r>
            <a:r>
              <a:rPr lang="el-GR" dirty="0">
                <a:solidFill>
                  <a:srgbClr val="FFCC00"/>
                </a:solidFill>
              </a:rPr>
              <a:t> για να ολοκληρώσετε την εντολή. </a:t>
            </a:r>
            <a:endParaRPr lang="el-GR" b="1" dirty="0"/>
          </a:p>
          <a:p>
            <a:pPr>
              <a:spcBef>
                <a:spcPct val="20000"/>
              </a:spcBef>
              <a:spcAft>
                <a:spcPct val="45000"/>
              </a:spcAft>
            </a:pPr>
            <a:endParaRPr lang="el-GR" dirty="0"/>
          </a:p>
          <a:p>
            <a:endParaRPr lang="el-GR" dirty="0"/>
          </a:p>
        </p:txBody>
      </p:sp>
      <p:sp>
        <p:nvSpPr>
          <p:cNvPr id="287753" name="Rectangle 9"/>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Στη συνέχεια:</a:t>
            </a:r>
          </a:p>
        </p:txBody>
      </p:sp>
      <p:pic>
        <p:nvPicPr>
          <p:cNvPr id="287754" name="Picture 10" descr="Η εντολή 'Μετατροπή'"/>
          <p:cNvPicPr>
            <a:picLocks noGrp="1" noChangeAspect="1" noChangeArrowheads="1"/>
          </p:cNvPicPr>
          <p:nvPr>
            <p:ph sz="half" idx="1"/>
          </p:nvPr>
        </p:nvPicPr>
        <p:blipFill>
          <a:blip r:embed="rId8" cstate="print"/>
          <a:srcRect/>
          <a:stretch>
            <a:fillRect/>
          </a:stretch>
        </p:blipFill>
        <p:spPr>
          <a:xfrm>
            <a:off x="350838" y="949325"/>
            <a:ext cx="5651500" cy="2849563"/>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slide(fromTop)">
                                      <p:cBhvr>
                                        <p:cTn id="7" dur="500"/>
                                        <p:tgtEl>
                                          <p:spTgt spid="28774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7753">
                                            <p:txEl>
                                              <p:pRg st="0" end="0"/>
                                            </p:txEl>
                                          </p:spTgt>
                                        </p:tgtEl>
                                        <p:attrNameLst>
                                          <p:attrName>style.visibility</p:attrName>
                                        </p:attrNameLst>
                                      </p:cBhvr>
                                      <p:to>
                                        <p:strVal val="visible"/>
                                      </p:to>
                                    </p:set>
                                    <p:animEffect transition="in" filter="slide(fromLeft)">
                                      <p:cBhvr>
                                        <p:cTn id="12" dur="500"/>
                                        <p:tgtEl>
                                          <p:spTgt spid="2877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7748"/>
                                        </p:tgtEl>
                                        <p:attrNameLst>
                                          <p:attrName>style.visibility</p:attrName>
                                        </p:attrNameLst>
                                      </p:cBhvr>
                                      <p:to>
                                        <p:strVal val="visible"/>
                                      </p:to>
                                    </p:set>
                                    <p:animEffect transition="in" filter="dissolve">
                                      <p:cBhvr>
                                        <p:cTn id="17" dur="500"/>
                                        <p:tgtEl>
                                          <p:spTgt spid="287748"/>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87749"/>
                                        </p:tgtEl>
                                        <p:attrNameLst>
                                          <p:attrName>style.visibility</p:attrName>
                                        </p:attrNameLst>
                                      </p:cBhvr>
                                      <p:to>
                                        <p:strVal val="visible"/>
                                      </p:to>
                                    </p:set>
                                    <p:animEffect transition="in" filter="dissolve">
                                      <p:cBhvr>
                                        <p:cTn id="21" dur="500"/>
                                        <p:tgtEl>
                                          <p:spTgt spid="28774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87752">
                                            <p:txEl>
                                              <p:pRg st="0" end="0"/>
                                            </p:txEl>
                                          </p:spTgt>
                                        </p:tgtEl>
                                        <p:attrNameLst>
                                          <p:attrName>style.visibility</p:attrName>
                                        </p:attrNameLst>
                                      </p:cBhvr>
                                      <p:to>
                                        <p:strVal val="visible"/>
                                      </p:to>
                                    </p:set>
                                    <p:animEffect transition="in" filter="checkerboard(across)">
                                      <p:cBhvr>
                                        <p:cTn id="26" dur="500"/>
                                        <p:tgtEl>
                                          <p:spTgt spid="28775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87752">
                                            <p:txEl>
                                              <p:pRg st="1" end="1"/>
                                            </p:txEl>
                                          </p:spTgt>
                                        </p:tgtEl>
                                        <p:attrNameLst>
                                          <p:attrName>style.visibility</p:attrName>
                                        </p:attrNameLst>
                                      </p:cBhvr>
                                      <p:to>
                                        <p:strVal val="visible"/>
                                      </p:to>
                                    </p:set>
                                    <p:animEffect transition="in" filter="checkerboard(across)">
                                      <p:cBhvr>
                                        <p:cTn id="31" dur="500"/>
                                        <p:tgtEl>
                                          <p:spTgt spid="2877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autoUpdateAnimBg="0"/>
      <p:bldP spid="287752" grpId="0" build="p" autoUpdateAnimBg="0"/>
      <p:bldP spid="287753"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159746" name="Rectangle 2"/>
          <p:cNvSpPr>
            <a:spLocks noGrp="1" noChangeArrowheads="1"/>
          </p:cNvSpPr>
          <p:nvPr>
            <p:ph type="title"/>
          </p:nvPr>
        </p:nvSpPr>
        <p:spPr/>
        <p:txBody>
          <a:bodyPr/>
          <a:lstStyle/>
          <a:p>
            <a:r>
              <a:rPr lang="el-GR"/>
              <a:t>Εξέταση 3, ερώτηση 1</a:t>
            </a:r>
          </a:p>
        </p:txBody>
      </p:sp>
      <p:sp>
        <p:nvSpPr>
          <p:cNvPr id="15974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el-GR" b="1"/>
              <a:t>Ποια από τα παρακάτω πλεονεκτήματα προσφέρει η νέα μορφή αρχείων; (Επιλέξτε μία απάντηση).</a:t>
            </a:r>
          </a:p>
        </p:txBody>
      </p:sp>
      <p:sp>
        <p:nvSpPr>
          <p:cNvPr id="15974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l-GR" sz="2000"/>
              <a:t>Αυξημένη ασφάλεια των πληροφοριών. </a:t>
            </a:r>
          </a:p>
          <a:p>
            <a:pPr marL="401638" indent="-401638">
              <a:spcBef>
                <a:spcPct val="20000"/>
              </a:spcBef>
              <a:spcAft>
                <a:spcPct val="75000"/>
              </a:spcAft>
              <a:buFontTx/>
              <a:buAutoNum type="arabicPeriod"/>
            </a:pPr>
            <a:r>
              <a:rPr lang="el-GR" sz="2000"/>
              <a:t>Μικρότερο μέγεθος αρχείων και αυξημένη δυνατότητα ανάκτησης κατεστραμμένων αρχείων. </a:t>
            </a:r>
          </a:p>
          <a:p>
            <a:pPr marL="401638" indent="-401638">
              <a:spcBef>
                <a:spcPct val="20000"/>
              </a:spcBef>
              <a:spcAft>
                <a:spcPct val="75000"/>
              </a:spcAft>
              <a:buFontTx/>
              <a:buAutoNum type="arabicPeriod"/>
            </a:pPr>
            <a:r>
              <a:rPr lang="el-GR" sz="2000"/>
              <a:t>Ευκολότερη ενσωμάτωση. </a:t>
            </a:r>
          </a:p>
          <a:p>
            <a:pPr marL="401638" indent="-401638">
              <a:spcBef>
                <a:spcPct val="20000"/>
              </a:spcBef>
              <a:spcAft>
                <a:spcPct val="75000"/>
              </a:spcAft>
              <a:buFontTx/>
              <a:buAutoNum type="arabicPeriod"/>
            </a:pPr>
            <a:r>
              <a:rPr lang="el-GR" sz="2000"/>
              <a:t>Όλα τα παραπάνω.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slide(fromTop)">
                                      <p:cBhvr>
                                        <p:cTn id="7" dur="5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9748">
                                            <p:txEl>
                                              <p:pRg st="0" end="0"/>
                                            </p:txEl>
                                          </p:spTgt>
                                        </p:tgtEl>
                                        <p:attrNameLst>
                                          <p:attrName>style.visibility</p:attrName>
                                        </p:attrNameLst>
                                      </p:cBhvr>
                                      <p:to>
                                        <p:strVal val="visible"/>
                                      </p:to>
                                    </p:set>
                                    <p:animEffect transition="in" filter="slide(fromLeft)">
                                      <p:cBhvr>
                                        <p:cTn id="12" dur="500"/>
                                        <p:tgtEl>
                                          <p:spTgt spid="1597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9748">
                                            <p:txEl>
                                              <p:pRg st="1" end="1"/>
                                            </p:txEl>
                                          </p:spTgt>
                                        </p:tgtEl>
                                        <p:attrNameLst>
                                          <p:attrName>style.visibility</p:attrName>
                                        </p:attrNameLst>
                                      </p:cBhvr>
                                      <p:to>
                                        <p:strVal val="visible"/>
                                      </p:to>
                                    </p:set>
                                    <p:animEffect transition="in" filter="slide(fromLeft)">
                                      <p:cBhvr>
                                        <p:cTn id="17" dur="500"/>
                                        <p:tgtEl>
                                          <p:spTgt spid="15974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59748">
                                            <p:txEl>
                                              <p:pRg st="2" end="2"/>
                                            </p:txEl>
                                          </p:spTgt>
                                        </p:tgtEl>
                                        <p:attrNameLst>
                                          <p:attrName>style.visibility</p:attrName>
                                        </p:attrNameLst>
                                      </p:cBhvr>
                                      <p:to>
                                        <p:strVal val="visible"/>
                                      </p:to>
                                    </p:set>
                                    <p:animEffect transition="in" filter="slide(fromLeft)">
                                      <p:cBhvr>
                                        <p:cTn id="22" dur="500"/>
                                        <p:tgtEl>
                                          <p:spTgt spid="15974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59748">
                                            <p:txEl>
                                              <p:pRg st="3" end="3"/>
                                            </p:txEl>
                                          </p:spTgt>
                                        </p:tgtEl>
                                        <p:attrNameLst>
                                          <p:attrName>style.visibility</p:attrName>
                                        </p:attrNameLst>
                                      </p:cBhvr>
                                      <p:to>
                                        <p:strVal val="visible"/>
                                      </p:to>
                                    </p:set>
                                    <p:animEffect transition="in" filter="slide(fromLeft)">
                                      <p:cBhvr>
                                        <p:cTn id="27" dur="500"/>
                                        <p:tgtEl>
                                          <p:spTgt spid="1597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advAuto="0"/>
      <p:bldP spid="15974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4 - Θέση υποσέλιδου"/>
          <p:cNvSpPr>
            <a:spLocks noGrp="1"/>
          </p:cNvSpPr>
          <p:nvPr>
            <p:ph type="ftr" sz="quarter" idx="11"/>
          </p:nvPr>
        </p:nvSpPr>
        <p:spPr/>
        <p:txBody>
          <a:bodyPr/>
          <a:lstStyle/>
          <a:p>
            <a:r>
              <a:rPr lang="el-GR"/>
              <a:t>Get up to speed</a:t>
            </a:r>
          </a:p>
        </p:txBody>
      </p:sp>
      <p:sp>
        <p:nvSpPr>
          <p:cNvPr id="174082" name="Rectangle 2"/>
          <p:cNvSpPr>
            <a:spLocks noGrp="1" noChangeArrowheads="1"/>
          </p:cNvSpPr>
          <p:nvPr>
            <p:ph type="title"/>
          </p:nvPr>
        </p:nvSpPr>
        <p:spPr/>
        <p:txBody>
          <a:bodyPr/>
          <a:lstStyle/>
          <a:p>
            <a:r>
              <a:rPr lang="el-GR"/>
              <a:t>Η Κορδέλα</a:t>
            </a:r>
          </a:p>
        </p:txBody>
      </p:sp>
      <p:sp>
        <p:nvSpPr>
          <p:cNvPr id="17408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Γιατί ανανεώθηκε το παλιό σύστημα εντολών; </a:t>
            </a:r>
          </a:p>
          <a:p>
            <a:pPr>
              <a:spcBef>
                <a:spcPct val="20000"/>
              </a:spcBef>
              <a:spcAft>
                <a:spcPct val="75000"/>
              </a:spcAft>
            </a:pPr>
            <a:r>
              <a:rPr lang="el-GR" sz="2000"/>
              <a:t>Επειδή το νέο σύστημα υποστηρίζει καλύτερα τον τρόπο εργασίας στο PowerPoint. </a:t>
            </a:r>
          </a:p>
        </p:txBody>
      </p:sp>
      <p:sp>
        <p:nvSpPr>
          <p:cNvPr id="17408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174086" name="Rectangle 6"/>
          <p:cNvSpPr>
            <a:spLocks noChangeArrowheads="1"/>
          </p:cNvSpPr>
          <p:nvPr/>
        </p:nvSpPr>
        <p:spPr bwMode="auto">
          <a:xfrm>
            <a:off x="277813" y="3994150"/>
            <a:ext cx="5864225" cy="1804988"/>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Έρευνες έχουν δείξει ότι οι χρήστες έχουν προτίμηση σε συγκεκριμένες εντολές και τις χρησιμοποιούν ξανά και ξανά. </a:t>
            </a:r>
          </a:p>
          <a:p>
            <a:pPr>
              <a:spcBef>
                <a:spcPct val="20000"/>
              </a:spcBef>
              <a:spcAft>
                <a:spcPct val="75000"/>
              </a:spcAft>
            </a:pPr>
            <a:r>
              <a:rPr lang="el-GR">
                <a:solidFill>
                  <a:srgbClr val="FFCC00"/>
                </a:solidFill>
              </a:rPr>
              <a:t>Τώρα αυτές οι εντολές είναι πιο εμφανής και κεντρικές - δεν χρειάζεται να τις αναζητάτε σε μενού ή γραμμές εργαλείων που δεν εμφανίζονται. </a:t>
            </a:r>
          </a:p>
        </p:txBody>
      </p:sp>
      <p:pic>
        <p:nvPicPr>
          <p:cNvPr id="174088" name="Picture 8" descr="Εντολή &quot;Επικόλληση&quot; στην καρτέλα &quot;Κεντρική σελίδα&quot; στην Κορδέλα"/>
          <p:cNvPicPr>
            <a:picLocks noGrp="1" noChangeAspect="1" noChangeArrowheads="1"/>
          </p:cNvPicPr>
          <p:nvPr>
            <p:ph idx="1"/>
          </p:nvPr>
        </p:nvPicPr>
        <p:blipFill>
          <a:blip r:embed="rId3" cstate="print"/>
          <a:srcRect/>
          <a:stretch>
            <a:fillRect/>
          </a:stretch>
        </p:blipFill>
        <p:spPr>
          <a:xfrm>
            <a:off x="350838" y="939800"/>
            <a:ext cx="5651500" cy="2849563"/>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74088"/>
                                        </p:tgtEl>
                                        <p:attrNameLst>
                                          <p:attrName>style.visibility</p:attrName>
                                        </p:attrNameLst>
                                      </p:cBhvr>
                                      <p:to>
                                        <p:strVal val="visible"/>
                                      </p:to>
                                    </p:set>
                                    <p:animEffect transition="in" filter="slide(fromTop)">
                                      <p:cBhvr>
                                        <p:cTn id="7" dur="500"/>
                                        <p:tgtEl>
                                          <p:spTgt spid="17408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4083">
                                            <p:txEl>
                                              <p:pRg st="0" end="0"/>
                                            </p:txEl>
                                          </p:spTgt>
                                        </p:tgtEl>
                                        <p:attrNameLst>
                                          <p:attrName>style.visibility</p:attrName>
                                        </p:attrNameLst>
                                      </p:cBhvr>
                                      <p:to>
                                        <p:strVal val="visible"/>
                                      </p:to>
                                    </p:set>
                                    <p:animEffect transition="in" filter="slide(fromTop)">
                                      <p:cBhvr>
                                        <p:cTn id="12" dur="500"/>
                                        <p:tgtEl>
                                          <p:spTgt spid="174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74083">
                                            <p:txEl>
                                              <p:pRg st="1" end="1"/>
                                            </p:txEl>
                                          </p:spTgt>
                                        </p:tgtEl>
                                        <p:attrNameLst>
                                          <p:attrName>style.visibility</p:attrName>
                                        </p:attrNameLst>
                                      </p:cBhvr>
                                      <p:to>
                                        <p:strVal val="visible"/>
                                      </p:to>
                                    </p:set>
                                    <p:animEffect transition="in" filter="slide(fromTop)">
                                      <p:cBhvr>
                                        <p:cTn id="17" dur="500"/>
                                        <p:tgtEl>
                                          <p:spTgt spid="1740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74086">
                                            <p:txEl>
                                              <p:pRg st="0" end="0"/>
                                            </p:txEl>
                                          </p:spTgt>
                                        </p:tgtEl>
                                        <p:attrNameLst>
                                          <p:attrName>style.visibility</p:attrName>
                                        </p:attrNameLst>
                                      </p:cBhvr>
                                      <p:to>
                                        <p:strVal val="visible"/>
                                      </p:to>
                                    </p:set>
                                    <p:animEffect transition="in" filter="slide(fromLeft)">
                                      <p:cBhvr>
                                        <p:cTn id="22" dur="500"/>
                                        <p:tgtEl>
                                          <p:spTgt spid="17408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74086">
                                            <p:txEl>
                                              <p:pRg st="1" end="1"/>
                                            </p:txEl>
                                          </p:spTgt>
                                        </p:tgtEl>
                                        <p:attrNameLst>
                                          <p:attrName>style.visibility</p:attrName>
                                        </p:attrNameLst>
                                      </p:cBhvr>
                                      <p:to>
                                        <p:strVal val="visible"/>
                                      </p:to>
                                    </p:set>
                                    <p:animEffect transition="in" filter="slide(fromLeft)">
                                      <p:cBhvr>
                                        <p:cTn id="27" dur="500"/>
                                        <p:tgtEl>
                                          <p:spTgt spid="1740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P spid="174086"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161794" name="Rectangle 2"/>
          <p:cNvSpPr>
            <a:spLocks noGrp="1" noChangeArrowheads="1"/>
          </p:cNvSpPr>
          <p:nvPr>
            <p:ph type="title"/>
          </p:nvPr>
        </p:nvSpPr>
        <p:spPr/>
        <p:txBody>
          <a:bodyPr/>
          <a:lstStyle/>
          <a:p>
            <a:r>
              <a:rPr lang="el-GR"/>
              <a:t>Εξέταση 3, ερώτηση 1: Απάντηση</a:t>
            </a:r>
          </a:p>
        </p:txBody>
      </p:sp>
      <p:sp>
        <p:nvSpPr>
          <p:cNvPr id="161795" name="Rectangle 3"/>
          <p:cNvSpPr>
            <a:spLocks noGrp="1" noChangeArrowheads="1"/>
          </p:cNvSpPr>
          <p:nvPr>
            <p:ph sz="half" idx="2"/>
          </p:nvPr>
        </p:nvSpPr>
        <p:spPr>
          <a:xfrm>
            <a:off x="323850" y="815975"/>
            <a:ext cx="8350250" cy="703263"/>
          </a:xfrm>
        </p:spPr>
        <p:txBody>
          <a:bodyPr/>
          <a:lstStyle/>
          <a:p>
            <a:pPr marL="0" indent="0">
              <a:spcAft>
                <a:spcPct val="75000"/>
              </a:spcAft>
            </a:pPr>
            <a:r>
              <a:rPr lang="el-GR"/>
              <a:t>Όλα τα παραπάνω. </a:t>
            </a:r>
          </a:p>
        </p:txBody>
      </p:sp>
      <p:sp>
        <p:nvSpPr>
          <p:cNvPr id="16179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el-GR" sz="2000"/>
              <a:t>Όλα αυτά είναι τα σημαντικότερα πλεονεκτήματα της νέα μορφής αρχείων του PowerPoint.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1795"/>
                                        </p:tgtEl>
                                        <p:attrNameLst>
                                          <p:attrName>style.visibility</p:attrName>
                                        </p:attrNameLst>
                                      </p:cBhvr>
                                      <p:to>
                                        <p:strVal val="visible"/>
                                      </p:to>
                                    </p:set>
                                    <p:anim calcmode="lin" valueType="num">
                                      <p:cBhvr>
                                        <p:cTn id="7" dur="500" fill="hold"/>
                                        <p:tgtEl>
                                          <p:spTgt spid="161795"/>
                                        </p:tgtEl>
                                        <p:attrNameLst>
                                          <p:attrName>ppt_w</p:attrName>
                                        </p:attrNameLst>
                                      </p:cBhvr>
                                      <p:tavLst>
                                        <p:tav tm="0">
                                          <p:val>
                                            <p:fltVal val="0"/>
                                          </p:val>
                                        </p:tav>
                                        <p:tav tm="100000">
                                          <p:val>
                                            <p:strVal val="#ppt_w"/>
                                          </p:val>
                                        </p:tav>
                                      </p:tavLst>
                                    </p:anim>
                                    <p:anim calcmode="lin" valueType="num">
                                      <p:cBhvr>
                                        <p:cTn id="8" dur="500" fill="hold"/>
                                        <p:tgtEl>
                                          <p:spTgt spid="16179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Effect transition="in" filter="slide(fromBottom)">
                                      <p:cBhvr>
                                        <p:cTn id="13"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utoUpdateAnimBg="0"/>
      <p:bldP spid="161796"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163842" name="Rectangle 2"/>
          <p:cNvSpPr>
            <a:spLocks noGrp="1" noChangeArrowheads="1"/>
          </p:cNvSpPr>
          <p:nvPr>
            <p:ph type="title"/>
          </p:nvPr>
        </p:nvSpPr>
        <p:spPr/>
        <p:txBody>
          <a:bodyPr/>
          <a:lstStyle/>
          <a:p>
            <a:r>
              <a:rPr lang="el-GR"/>
              <a:t>Εξέταση 3, ερώτηση 2</a:t>
            </a:r>
          </a:p>
        </p:txBody>
      </p:sp>
      <p:sp>
        <p:nvSpPr>
          <p:cNvPr id="16384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l-GR" b="1"/>
              <a:t>Έχετε αποθηκεύσει μια παρουσίαση του PowerPoint 2007 στη νέα μορφή και θέλετε ο συνεργάτης σας, που χρησιμοποιεί το PowerPoint 200, να έχει πλήρεις δυνατότητες επεξεργασίας της. Ποιο είναι το σημαντικότερο στοιχείο που χρειάζεται ο συνεργάτης σας προκειμένου να μπορεί να ανοίξει και να εργαστεί με την παρουσίαση στη νέα μορφή της; (Επιλέξτε μία απάντηση).</a:t>
            </a:r>
          </a:p>
        </p:txBody>
      </p:sp>
      <p:sp>
        <p:nvSpPr>
          <p:cNvPr id="163844" name="Rectangle 4"/>
          <p:cNvSpPr>
            <a:spLocks noChangeArrowheads="1"/>
          </p:cNvSpPr>
          <p:nvPr/>
        </p:nvSpPr>
        <p:spPr bwMode="auto">
          <a:xfrm>
            <a:off x="242888" y="267970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l-GR" sz="2000"/>
              <a:t>Ο Έλεγχος συμβατότητας. </a:t>
            </a:r>
          </a:p>
          <a:p>
            <a:pPr marL="401638" indent="-401638">
              <a:spcBef>
                <a:spcPct val="20000"/>
              </a:spcBef>
              <a:spcAft>
                <a:spcPct val="75000"/>
              </a:spcAft>
              <a:buFontTx/>
              <a:buAutoNum type="arabicPeriod"/>
            </a:pPr>
            <a:r>
              <a:rPr lang="el-GR" sz="2000"/>
              <a:t>Το Πακέτο συμβατότητας. </a:t>
            </a:r>
          </a:p>
          <a:p>
            <a:pPr marL="401638" indent="-401638">
              <a:spcBef>
                <a:spcPct val="20000"/>
              </a:spcBef>
              <a:spcAft>
                <a:spcPct val="75000"/>
              </a:spcAft>
              <a:buFontTx/>
              <a:buAutoNum type="arabicPeriod"/>
            </a:pPr>
            <a:r>
              <a:rPr lang="el-GR" sz="2000"/>
              <a:t>Η εντολή </a:t>
            </a:r>
            <a:r>
              <a:rPr lang="el-GR" sz="2000" b="1"/>
              <a:t>Μετατροπή</a:t>
            </a:r>
            <a:r>
              <a:rPr lang="el-GR" sz="2000"/>
              <a:t>.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slide(fromTop)">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3844">
                                            <p:txEl>
                                              <p:pRg st="0" end="0"/>
                                            </p:txEl>
                                          </p:spTgt>
                                        </p:tgtEl>
                                        <p:attrNameLst>
                                          <p:attrName>style.visibility</p:attrName>
                                        </p:attrNameLst>
                                      </p:cBhvr>
                                      <p:to>
                                        <p:strVal val="visible"/>
                                      </p:to>
                                    </p:set>
                                    <p:animEffect transition="in" filter="slide(fromLeft)">
                                      <p:cBhvr>
                                        <p:cTn id="12" dur="500"/>
                                        <p:tgtEl>
                                          <p:spTgt spid="1638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3844">
                                            <p:txEl>
                                              <p:pRg st="1" end="1"/>
                                            </p:txEl>
                                          </p:spTgt>
                                        </p:tgtEl>
                                        <p:attrNameLst>
                                          <p:attrName>style.visibility</p:attrName>
                                        </p:attrNameLst>
                                      </p:cBhvr>
                                      <p:to>
                                        <p:strVal val="visible"/>
                                      </p:to>
                                    </p:set>
                                    <p:animEffect transition="in" filter="slide(fromLeft)">
                                      <p:cBhvr>
                                        <p:cTn id="17" dur="500"/>
                                        <p:tgtEl>
                                          <p:spTgt spid="1638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3844">
                                            <p:txEl>
                                              <p:pRg st="2" end="2"/>
                                            </p:txEl>
                                          </p:spTgt>
                                        </p:tgtEl>
                                        <p:attrNameLst>
                                          <p:attrName>style.visibility</p:attrName>
                                        </p:attrNameLst>
                                      </p:cBhvr>
                                      <p:to>
                                        <p:strVal val="visible"/>
                                      </p:to>
                                    </p:set>
                                    <p:animEffect transition="in" filter="slide(fromLeft)">
                                      <p:cBhvr>
                                        <p:cTn id="22" dur="500"/>
                                        <p:tgtEl>
                                          <p:spTgt spid="1638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advAuto="0"/>
      <p:bldP spid="163844"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165890" name="Rectangle 2"/>
          <p:cNvSpPr>
            <a:spLocks noGrp="1" noChangeArrowheads="1"/>
          </p:cNvSpPr>
          <p:nvPr>
            <p:ph type="title"/>
          </p:nvPr>
        </p:nvSpPr>
        <p:spPr/>
        <p:txBody>
          <a:bodyPr/>
          <a:lstStyle/>
          <a:p>
            <a:r>
              <a:rPr lang="el-GR"/>
              <a:t>Εξέταση 3, ερώτηση 2: Απάντηση</a:t>
            </a:r>
          </a:p>
        </p:txBody>
      </p:sp>
      <p:sp>
        <p:nvSpPr>
          <p:cNvPr id="165891" name="Rectangle 3"/>
          <p:cNvSpPr>
            <a:spLocks noGrp="1" noChangeArrowheads="1"/>
          </p:cNvSpPr>
          <p:nvPr>
            <p:ph sz="half" idx="2"/>
          </p:nvPr>
        </p:nvSpPr>
        <p:spPr>
          <a:xfrm>
            <a:off x="261938" y="836613"/>
            <a:ext cx="8350250" cy="703262"/>
          </a:xfrm>
        </p:spPr>
        <p:txBody>
          <a:bodyPr/>
          <a:lstStyle/>
          <a:p>
            <a:pPr marL="0" indent="0">
              <a:spcAft>
                <a:spcPct val="75000"/>
              </a:spcAft>
            </a:pPr>
            <a:r>
              <a:rPr lang="el-GR"/>
              <a:t>Το Πακέτο συμβατότητας. </a:t>
            </a:r>
          </a:p>
        </p:txBody>
      </p:sp>
      <p:sp>
        <p:nvSpPr>
          <p:cNvPr id="165892" name="Rectangle 4"/>
          <p:cNvSpPr>
            <a:spLocks noChangeArrowheads="1"/>
          </p:cNvSpPr>
          <p:nvPr/>
        </p:nvSpPr>
        <p:spPr bwMode="auto">
          <a:xfrm>
            <a:off x="238125" y="2082800"/>
            <a:ext cx="8350250" cy="1171575"/>
          </a:xfrm>
          <a:prstGeom prst="rect">
            <a:avLst/>
          </a:prstGeom>
          <a:noFill/>
          <a:ln w="9525">
            <a:noFill/>
            <a:miter lim="800000"/>
            <a:headEnd/>
            <a:tailEnd/>
          </a:ln>
          <a:effectLst/>
        </p:spPr>
        <p:txBody>
          <a:bodyPr/>
          <a:lstStyle/>
          <a:p>
            <a:pPr>
              <a:spcBef>
                <a:spcPct val="20000"/>
              </a:spcBef>
              <a:spcAft>
                <a:spcPct val="75000"/>
              </a:spcAft>
            </a:pPr>
            <a:r>
              <a:rPr lang="el-GR" sz="2000"/>
              <a:t>Ένα από τα πράγματα που πρέπει να εγκαταστήσει ο συνάδελφός σας είναι το "Πακέτο συμβατότητας του Microsoft Office για τις μορφές αρχείων 2007 Office Word, Excel και PowerPoint". Το PowerPoint θα ζητήσει από το συνάδελφό σας να εγκαταστήσει το μετατροπέα όταν προσπαθήσει να ανοίξει το αρχείο. Στις υπόλοιπες απαιτήσεις περιλαμβάνονται: κατάλληλες εκδόσεις του συστήματος Microsoft Office και των Microsoft Windows, με τα πιο πρόσφατα service pack και τις ενημερωμένες εκδόσεις.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p:cTn id="7" dur="500" fill="hold"/>
                                        <p:tgtEl>
                                          <p:spTgt spid="165891"/>
                                        </p:tgtEl>
                                        <p:attrNameLst>
                                          <p:attrName>ppt_w</p:attrName>
                                        </p:attrNameLst>
                                      </p:cBhvr>
                                      <p:tavLst>
                                        <p:tav tm="0">
                                          <p:val>
                                            <p:fltVal val="0"/>
                                          </p:val>
                                        </p:tav>
                                        <p:tav tm="100000">
                                          <p:val>
                                            <p:strVal val="#ppt_w"/>
                                          </p:val>
                                        </p:tav>
                                      </p:tavLst>
                                    </p:anim>
                                    <p:anim calcmode="lin" valueType="num">
                                      <p:cBhvr>
                                        <p:cTn id="8" dur="500" fill="hold"/>
                                        <p:tgtEl>
                                          <p:spTgt spid="16589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Effect transition="in" filter="slide(fromBottom)">
                                      <p:cBhvr>
                                        <p:cTn id="13"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utoUpdateAnimBg="0"/>
      <p:bldP spid="165892"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167938" name="Rectangle 2"/>
          <p:cNvSpPr>
            <a:spLocks noGrp="1" noChangeArrowheads="1"/>
          </p:cNvSpPr>
          <p:nvPr>
            <p:ph type="title"/>
          </p:nvPr>
        </p:nvSpPr>
        <p:spPr/>
        <p:txBody>
          <a:bodyPr/>
          <a:lstStyle/>
          <a:p>
            <a:r>
              <a:rPr lang="el-GR"/>
              <a:t>Εξέταση 3, ερώτηση 3</a:t>
            </a:r>
          </a:p>
        </p:txBody>
      </p:sp>
      <p:sp>
        <p:nvSpPr>
          <p:cNvPr id="16793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l-GR" b="1"/>
              <a:t>Θέλετε να ανοίξετε ένα αρχείο του PowerPoint και βρίσκετε αυτά τα δύο ονόματα αρχείων: "Ετήσια έκθεση.ppt" και "Ετήσια έκθεση.pptx". Ποιο από τα δύο χρησιμοποιεί τη νέα μορφή του PowerPoint 2007; (Επιλέξτε μία απάντηση).</a:t>
            </a:r>
          </a:p>
        </p:txBody>
      </p:sp>
      <p:sp>
        <p:nvSpPr>
          <p:cNvPr id="167940"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l-GR" sz="2000"/>
              <a:t> Το "Annual Report.pptx". </a:t>
            </a:r>
          </a:p>
          <a:p>
            <a:pPr marL="401638" indent="-401638">
              <a:spcBef>
                <a:spcPct val="20000"/>
              </a:spcBef>
              <a:spcAft>
                <a:spcPct val="75000"/>
              </a:spcAft>
              <a:buFontTx/>
              <a:buAutoNum type="arabicPeriod"/>
            </a:pPr>
            <a:r>
              <a:rPr lang="el-GR" sz="2000"/>
              <a:t> Το "Annual Report.ppt".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slide(fromTop)">
                                      <p:cBhvr>
                                        <p:cTn id="7" dur="500"/>
                                        <p:tgtEl>
                                          <p:spTgt spid="167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7940">
                                            <p:txEl>
                                              <p:pRg st="0" end="0"/>
                                            </p:txEl>
                                          </p:spTgt>
                                        </p:tgtEl>
                                        <p:attrNameLst>
                                          <p:attrName>style.visibility</p:attrName>
                                        </p:attrNameLst>
                                      </p:cBhvr>
                                      <p:to>
                                        <p:strVal val="visible"/>
                                      </p:to>
                                    </p:set>
                                    <p:animEffect transition="in" filter="slide(fromLeft)">
                                      <p:cBhvr>
                                        <p:cTn id="12" dur="500"/>
                                        <p:tgtEl>
                                          <p:spTgt spid="1679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7940">
                                            <p:txEl>
                                              <p:pRg st="1" end="1"/>
                                            </p:txEl>
                                          </p:spTgt>
                                        </p:tgtEl>
                                        <p:attrNameLst>
                                          <p:attrName>style.visibility</p:attrName>
                                        </p:attrNameLst>
                                      </p:cBhvr>
                                      <p:to>
                                        <p:strVal val="visible"/>
                                      </p:to>
                                    </p:set>
                                    <p:animEffect transition="in" filter="slide(fromLeft)">
                                      <p:cBhvr>
                                        <p:cTn id="17" dur="500"/>
                                        <p:tgtEl>
                                          <p:spTgt spid="1679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advAuto="0"/>
      <p:bldP spid="167940"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 Θέση υποσέλιδου"/>
          <p:cNvSpPr>
            <a:spLocks noGrp="1"/>
          </p:cNvSpPr>
          <p:nvPr>
            <p:ph type="ftr" sz="quarter" idx="11"/>
          </p:nvPr>
        </p:nvSpPr>
        <p:spPr/>
        <p:txBody>
          <a:bodyPr/>
          <a:lstStyle/>
          <a:p>
            <a:r>
              <a:rPr lang="el-GR"/>
              <a:t>Get up to speed</a:t>
            </a:r>
          </a:p>
        </p:txBody>
      </p:sp>
      <p:sp>
        <p:nvSpPr>
          <p:cNvPr id="169986" name="Rectangle 2"/>
          <p:cNvSpPr>
            <a:spLocks noGrp="1" noChangeArrowheads="1"/>
          </p:cNvSpPr>
          <p:nvPr>
            <p:ph type="title"/>
          </p:nvPr>
        </p:nvSpPr>
        <p:spPr/>
        <p:txBody>
          <a:bodyPr/>
          <a:lstStyle/>
          <a:p>
            <a:r>
              <a:rPr lang="el-GR"/>
              <a:t>Εξέταση 3, ερώτηση 3: Απάντηση</a:t>
            </a:r>
          </a:p>
        </p:txBody>
      </p:sp>
      <p:sp>
        <p:nvSpPr>
          <p:cNvPr id="169987" name="Rectangle 3"/>
          <p:cNvSpPr>
            <a:spLocks noGrp="1" noChangeArrowheads="1"/>
          </p:cNvSpPr>
          <p:nvPr>
            <p:ph sz="half" idx="2"/>
          </p:nvPr>
        </p:nvSpPr>
        <p:spPr>
          <a:xfrm>
            <a:off x="261938" y="877888"/>
            <a:ext cx="8350250" cy="703262"/>
          </a:xfrm>
        </p:spPr>
        <p:txBody>
          <a:bodyPr/>
          <a:lstStyle/>
          <a:p>
            <a:pPr marL="0" indent="0">
              <a:spcAft>
                <a:spcPct val="75000"/>
              </a:spcAft>
            </a:pPr>
            <a:r>
              <a:rPr lang="el-GR"/>
              <a:t>Το "Annual Report.pptx".</a:t>
            </a:r>
          </a:p>
        </p:txBody>
      </p:sp>
      <p:sp>
        <p:nvSpPr>
          <p:cNvPr id="16998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el-GR" sz="2000"/>
              <a:t>Το γράμμα "x" που υπάρχει στο τέλος υποδεικνύει ότι αυτή η παρουσίαση έχει αποθηκευτεί στη νέα μορφή, που βασίζεται στην XML.</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9987"/>
                                        </p:tgtEl>
                                        <p:attrNameLst>
                                          <p:attrName>style.visibility</p:attrName>
                                        </p:attrNameLst>
                                      </p:cBhvr>
                                      <p:to>
                                        <p:strVal val="visible"/>
                                      </p:to>
                                    </p:set>
                                    <p:anim calcmode="lin" valueType="num">
                                      <p:cBhvr>
                                        <p:cTn id="7" dur="500" fill="hold"/>
                                        <p:tgtEl>
                                          <p:spTgt spid="169987"/>
                                        </p:tgtEl>
                                        <p:attrNameLst>
                                          <p:attrName>ppt_w</p:attrName>
                                        </p:attrNameLst>
                                      </p:cBhvr>
                                      <p:tavLst>
                                        <p:tav tm="0">
                                          <p:val>
                                            <p:fltVal val="0"/>
                                          </p:val>
                                        </p:tav>
                                        <p:tav tm="100000">
                                          <p:val>
                                            <p:strVal val="#ppt_w"/>
                                          </p:val>
                                        </p:tav>
                                      </p:tavLst>
                                    </p:anim>
                                    <p:anim calcmode="lin" valueType="num">
                                      <p:cBhvr>
                                        <p:cTn id="8" dur="500" fill="hold"/>
                                        <p:tgtEl>
                                          <p:spTgt spid="16998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9988"/>
                                        </p:tgtEl>
                                        <p:attrNameLst>
                                          <p:attrName>style.visibility</p:attrName>
                                        </p:attrNameLst>
                                      </p:cBhvr>
                                      <p:to>
                                        <p:strVal val="visible"/>
                                      </p:to>
                                    </p:set>
                                    <p:animEffect transition="in" filter="slide(fromBottom)">
                                      <p:cBhvr>
                                        <p:cTn id="13"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utoUpdateAnimBg="0"/>
      <p:bldP spid="169988"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 Θέση υποσέλιδου"/>
          <p:cNvSpPr>
            <a:spLocks noGrp="1"/>
          </p:cNvSpPr>
          <p:nvPr>
            <p:ph type="ftr" sz="quarter" idx="11"/>
          </p:nvPr>
        </p:nvSpPr>
        <p:spPr/>
        <p:txBody>
          <a:bodyPr/>
          <a:lstStyle/>
          <a:p>
            <a:r>
              <a:rPr lang="el-GR"/>
              <a:t>Get up to speed</a:t>
            </a:r>
          </a:p>
        </p:txBody>
      </p:sp>
      <p:sp>
        <p:nvSpPr>
          <p:cNvPr id="68610" name="Rectangle 2"/>
          <p:cNvSpPr>
            <a:spLocks noGrp="1" noChangeArrowheads="1"/>
          </p:cNvSpPr>
          <p:nvPr>
            <p:ph type="title"/>
          </p:nvPr>
        </p:nvSpPr>
        <p:spPr/>
        <p:txBody>
          <a:bodyPr/>
          <a:lstStyle/>
          <a:p>
            <a:r>
              <a:rPr lang="el-GR"/>
              <a:t>Κάρτα γρήγορης αναφοράς</a:t>
            </a:r>
          </a:p>
        </p:txBody>
      </p:sp>
      <p:sp>
        <p:nvSpPr>
          <p:cNvPr id="68611" name="Rectangle 3"/>
          <p:cNvSpPr>
            <a:spLocks noGrp="1" noChangeArrowheads="1"/>
          </p:cNvSpPr>
          <p:nvPr>
            <p:ph type="body" sz="half" idx="2"/>
          </p:nvPr>
        </p:nvSpPr>
        <p:spPr>
          <a:xfrm>
            <a:off x="276225" y="882650"/>
            <a:ext cx="8297863" cy="2678113"/>
          </a:xfrm>
        </p:spPr>
        <p:txBody>
          <a:bodyPr/>
          <a:lstStyle/>
          <a:p>
            <a:pPr marL="0" indent="0">
              <a:spcAft>
                <a:spcPct val="75000"/>
              </a:spcAft>
            </a:pPr>
            <a:r>
              <a:rPr lang="el-GR" sz="2400"/>
              <a:t>Για μία συνοπτική εικόνα των εργασιών που καλύπτονται σε αυτόν τον κύκλο μαθημάτων, ανατρέξτε στην </a:t>
            </a:r>
            <a:r>
              <a:rPr lang="el-GR" sz="1800">
                <a:hlinkClick r:id="rId3"/>
              </a:rPr>
              <a:t>Κάρτα γρήγορης αναφοράς</a:t>
            </a:r>
            <a:r>
              <a:rPr lang="el-GR" sz="2400"/>
              <a:t>.</a:t>
            </a:r>
          </a:p>
          <a:p>
            <a:pPr marL="0" indent="0">
              <a:spcAft>
                <a:spcPct val="75000"/>
              </a:spcAft>
            </a:pPr>
            <a:r>
              <a:rPr lang="el-GR" sz="2400"/>
              <a:t> </a:t>
            </a:r>
            <a:endParaRPr lang="el-GR" sz="2400" b="1">
              <a:solidFill>
                <a:srgbClr val="FF0000"/>
              </a:solidFill>
            </a:endParaRPr>
          </a:p>
          <a:p>
            <a:pPr marL="0" indent="0">
              <a:spcAft>
                <a:spcPct val="75000"/>
              </a:spcAft>
            </a:pPr>
            <a:endParaRPr lang="el-GR" sz="24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slide(fromTop)">
                                      <p:cBhvr>
                                        <p:cTn id="7" dur="500"/>
                                        <p:tgtEl>
                                          <p:spTgt spid="68611">
                                            <p:txEl>
                                              <p:pRg st="0" end="0"/>
                                            </p:txEl>
                                          </p:spTgt>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animEffect transition="in" filter="slide(fromTop)">
                                      <p:cBhvr>
                                        <p:cTn id="11" dur="5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advAuto="0"/>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685800" y="1289789"/>
            <a:ext cx="7772400" cy="1470025"/>
          </a:xfrm>
        </p:spPr>
        <p:txBody>
          <a:bodyPr/>
          <a:lstStyle/>
          <a:p>
            <a:r>
              <a:rPr lang="el-GR" dirty="0"/>
              <a:t>ΧΡΗΣΗ ΑΥΤΟΥ ΤΟΥ ΠΡΟΤΥΠΟΥ</a:t>
            </a:r>
          </a:p>
        </p:txBody>
      </p:sp>
      <p:sp>
        <p:nvSpPr>
          <p:cNvPr id="86019" name="Rectangle 3"/>
          <p:cNvSpPr>
            <a:spLocks noGrp="1" noChangeArrowheads="1"/>
          </p:cNvSpPr>
          <p:nvPr>
            <p:ph type="subTitle" idx="1"/>
          </p:nvPr>
        </p:nvSpPr>
        <p:spPr>
          <a:xfrm>
            <a:off x="1371600" y="3045564"/>
            <a:ext cx="6400800" cy="1752600"/>
          </a:xfrm>
        </p:spPr>
        <p:txBody>
          <a:bodyPr/>
          <a:lstStyle/>
          <a:p>
            <a:r>
              <a:rPr lang="el-GR" dirty="0"/>
              <a:t>Εάν θέλετε περισσότερη βοήθεια για τη χρήση αυτού του προτύπου, ανατρέξτε στο παράθυρο σημειώσεων ή δείτε την πλήρη σελίδα σημειώσεων (καρτέλα </a:t>
            </a:r>
            <a:r>
              <a:rPr lang="el-GR" b="1" dirty="0"/>
              <a:t>Προβολή</a:t>
            </a:r>
            <a:r>
              <a:rPr lang="el-GR" dirty="0"/>
              <a:t>). </a:t>
            </a:r>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 Θέση υποσέλιδου"/>
          <p:cNvSpPr>
            <a:spLocks noGrp="1"/>
          </p:cNvSpPr>
          <p:nvPr>
            <p:ph type="ftr" sz="quarter" idx="11"/>
          </p:nvPr>
        </p:nvSpPr>
        <p:spPr/>
        <p:txBody>
          <a:bodyPr/>
          <a:lstStyle/>
          <a:p>
            <a:r>
              <a:rPr lang="el-GR"/>
              <a:t>Get up to speed</a:t>
            </a:r>
          </a:p>
        </p:txBody>
      </p:sp>
      <p:sp>
        <p:nvSpPr>
          <p:cNvPr id="176130" name="Rectangle 2"/>
          <p:cNvSpPr>
            <a:spLocks noGrp="1" noChangeArrowheads="1"/>
          </p:cNvSpPr>
          <p:nvPr>
            <p:ph type="title"/>
          </p:nvPr>
        </p:nvSpPr>
        <p:spPr>
          <a:xfrm>
            <a:off x="214313" y="158750"/>
            <a:ext cx="8229600" cy="609600"/>
          </a:xfrm>
        </p:spPr>
        <p:txBody>
          <a:bodyPr/>
          <a:lstStyle/>
          <a:p>
            <a:r>
              <a:rPr lang="el-GR" sz="2800" dirty="0"/>
              <a:t>Οι καρτέλες: Προορίζονται για τις κύριες εργασίες</a:t>
            </a:r>
            <a:br>
              <a:rPr lang="el-GR" sz="2800" dirty="0"/>
            </a:br>
            <a:endParaRPr lang="el-GR" sz="2800" dirty="0"/>
          </a:p>
        </p:txBody>
      </p:sp>
      <p:sp>
        <p:nvSpPr>
          <p:cNvPr id="17613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l-GR" sz="2000"/>
              <a:t>Η Κορδέλα αποτελείται από αρκετές </a:t>
            </a:r>
            <a:r>
              <a:rPr lang="el-GR" sz="2000" b="1"/>
              <a:t>καρτέλες</a:t>
            </a:r>
            <a:r>
              <a:rPr lang="el-GR" sz="2000"/>
              <a:t>—</a:t>
            </a:r>
            <a:r>
              <a:rPr lang="el-GR"/>
              <a:t> </a:t>
            </a:r>
            <a:r>
              <a:rPr lang="el-GR" sz="2000"/>
              <a:t>την καρτέλα </a:t>
            </a:r>
            <a:r>
              <a:rPr lang="el-GR" sz="2000" b="1"/>
              <a:t>Κεντρική σελίδα</a:t>
            </a:r>
            <a:r>
              <a:rPr lang="el-GR" sz="2000"/>
              <a:t> και άλλες. </a:t>
            </a:r>
          </a:p>
        </p:txBody>
      </p:sp>
      <p:sp>
        <p:nvSpPr>
          <p:cNvPr id="176132" name="Rectangle 4"/>
          <p:cNvSpPr>
            <a:spLocks noChangeArrowheads="1"/>
          </p:cNvSpPr>
          <p:nvPr/>
        </p:nvSpPr>
        <p:spPr bwMode="auto">
          <a:xfrm>
            <a:off x="339725" y="4652963"/>
            <a:ext cx="5864225" cy="1201737"/>
          </a:xfrm>
          <a:prstGeom prst="rect">
            <a:avLst/>
          </a:prstGeom>
          <a:noFill/>
          <a:ln w="9525">
            <a:noFill/>
            <a:miter lim="800000"/>
            <a:headEnd/>
            <a:tailEnd/>
          </a:ln>
          <a:effectLst/>
        </p:spPr>
        <p:txBody>
          <a:bodyPr/>
          <a:lstStyle/>
          <a:p>
            <a:pPr>
              <a:spcBef>
                <a:spcPct val="20000"/>
              </a:spcBef>
              <a:spcAft>
                <a:spcPct val="75000"/>
              </a:spcAft>
            </a:pPr>
            <a:r>
              <a:rPr lang="el-GR">
                <a:solidFill>
                  <a:srgbClr val="FFCC00"/>
                </a:solidFill>
              </a:rPr>
              <a:t>Οι άλλες καρτέλες είναι </a:t>
            </a:r>
            <a:r>
              <a:rPr lang="el-GR" b="1">
                <a:solidFill>
                  <a:srgbClr val="FFCC00"/>
                </a:solidFill>
              </a:rPr>
              <a:t>Εισαγωγή</a:t>
            </a:r>
            <a:r>
              <a:rPr lang="el-GR">
                <a:solidFill>
                  <a:srgbClr val="FFCC00"/>
                </a:solidFill>
              </a:rPr>
              <a:t>, </a:t>
            </a:r>
            <a:r>
              <a:rPr lang="el-GR" b="1">
                <a:solidFill>
                  <a:srgbClr val="FFCC00"/>
                </a:solidFill>
              </a:rPr>
              <a:t>Σχεδίαση</a:t>
            </a:r>
            <a:r>
              <a:rPr lang="el-GR">
                <a:solidFill>
                  <a:srgbClr val="FFCC00"/>
                </a:solidFill>
              </a:rPr>
              <a:t>, </a:t>
            </a:r>
            <a:r>
              <a:rPr lang="el-GR" b="1">
                <a:solidFill>
                  <a:srgbClr val="FFCC00"/>
                </a:solidFill>
              </a:rPr>
              <a:t>Κινήσεις</a:t>
            </a:r>
            <a:r>
              <a:rPr lang="el-GR">
                <a:solidFill>
                  <a:srgbClr val="FFCC00"/>
                </a:solidFill>
              </a:rPr>
              <a:t>, </a:t>
            </a:r>
            <a:r>
              <a:rPr lang="el-GR" b="1">
                <a:solidFill>
                  <a:srgbClr val="FFCC00"/>
                </a:solidFill>
              </a:rPr>
              <a:t>Διαφάνεια Εμφάνιση</a:t>
            </a:r>
            <a:r>
              <a:rPr lang="el-GR">
                <a:solidFill>
                  <a:srgbClr val="FFCC00"/>
                </a:solidFill>
              </a:rPr>
              <a:t>, </a:t>
            </a:r>
            <a:r>
              <a:rPr lang="el-GR" b="1">
                <a:solidFill>
                  <a:srgbClr val="FFCC00"/>
                </a:solidFill>
              </a:rPr>
              <a:t>Αναθεώρηση</a:t>
            </a:r>
            <a:r>
              <a:rPr lang="el-GR">
                <a:solidFill>
                  <a:srgbClr val="FFCC00"/>
                </a:solidFill>
              </a:rPr>
              <a:t>και </a:t>
            </a:r>
            <a:r>
              <a:rPr lang="el-GR" b="1">
                <a:solidFill>
                  <a:srgbClr val="FFCC00"/>
                </a:solidFill>
              </a:rPr>
              <a:t>Προβολή</a:t>
            </a:r>
            <a:r>
              <a:rPr lang="el-GR">
                <a:solidFill>
                  <a:srgbClr val="FFCC00"/>
                </a:solidFill>
              </a:rPr>
              <a:t>.</a:t>
            </a:r>
          </a:p>
          <a:p>
            <a:pPr>
              <a:spcBef>
                <a:spcPct val="20000"/>
              </a:spcBef>
              <a:spcAft>
                <a:spcPct val="75000"/>
              </a:spcAft>
            </a:pPr>
            <a:r>
              <a:rPr lang="el-GR">
                <a:solidFill>
                  <a:srgbClr val="FFCC00"/>
                </a:solidFill>
              </a:rPr>
              <a:t>Γνωρίστε τις με την κινούμενη εικόνα. </a:t>
            </a:r>
          </a:p>
        </p:txBody>
      </p:sp>
      <p:sp>
        <p:nvSpPr>
          <p:cNvPr id="17613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l-GR"/>
          </a:p>
        </p:txBody>
      </p:sp>
      <p:sp>
        <p:nvSpPr>
          <p:cNvPr id="176134" name="Rectangle 6"/>
          <p:cNvSpPr>
            <a:spLocks noChangeArrowheads="1"/>
          </p:cNvSpPr>
          <p:nvPr/>
        </p:nvSpPr>
        <p:spPr bwMode="auto">
          <a:xfrm>
            <a:off x="339725" y="4035425"/>
            <a:ext cx="5864225" cy="304800"/>
          </a:xfrm>
          <a:prstGeom prst="rect">
            <a:avLst/>
          </a:prstGeom>
          <a:noFill/>
          <a:ln w="9525">
            <a:noFill/>
            <a:miter lim="800000"/>
            <a:headEnd/>
            <a:tailEnd/>
          </a:ln>
          <a:effectLst/>
        </p:spPr>
        <p:txBody>
          <a:bodyPr>
            <a:spAutoFit/>
          </a:bodyPr>
          <a:lstStyle/>
          <a:p>
            <a:pPr>
              <a:spcBef>
                <a:spcPct val="20000"/>
              </a:spcBef>
              <a:spcAft>
                <a:spcPct val="75000"/>
              </a:spcAft>
            </a:pPr>
            <a:r>
              <a:rPr lang="el-GR" sz="1400">
                <a:solidFill>
                  <a:srgbClr val="FFCC00"/>
                </a:solidFill>
              </a:rPr>
              <a:t>Κινούμενη εικόνα: Κάντε δεξί κλικ και στη συνέχεια κάντε κλικ στην επιλογή </a:t>
            </a:r>
            <a:r>
              <a:rPr lang="el-GR" sz="1400" b="1">
                <a:solidFill>
                  <a:srgbClr val="FFCC00"/>
                </a:solidFill>
              </a:rPr>
              <a:t>Αναπαραγωγή</a:t>
            </a:r>
            <a:r>
              <a:rPr lang="el-GR" sz="1400">
                <a:solidFill>
                  <a:srgbClr val="FFCC00"/>
                </a:solidFill>
              </a:rPr>
              <a:t>.</a:t>
            </a:r>
          </a:p>
        </p:txBody>
      </p:sp>
    </p:spTree>
    <p:controls>
      <mc:AlternateContent xmlns:mc="http://schemas.openxmlformats.org/markup-compatibility/2006">
        <mc:Choice xmlns:v="urn:schemas-microsoft-com:vml" Requires="v">
          <p:control spid="176136" r:id="rId2" imgW="5715000" imgH="2927520"/>
        </mc:Choice>
        <mc:Fallback>
          <p:control r:id="rId2" imgW="5715000" imgH="292752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14400"/>
                  <a:ext cx="5715000" cy="29273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slide(fromTop)">
                                      <p:cBhvr>
                                        <p:cTn id="7" dur="500"/>
                                        <p:tgtEl>
                                          <p:spTgt spid="176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76132">
                                            <p:txEl>
                                              <p:pRg st="0" end="0"/>
                                            </p:txEl>
                                          </p:spTgt>
                                        </p:tgtEl>
                                        <p:attrNameLst>
                                          <p:attrName>style.visibility</p:attrName>
                                        </p:attrNameLst>
                                      </p:cBhvr>
                                      <p:to>
                                        <p:strVal val="visible"/>
                                      </p:to>
                                    </p:set>
                                    <p:animEffect transition="in" filter="slide(fromLeft)">
                                      <p:cBhvr>
                                        <p:cTn id="12" dur="500"/>
                                        <p:tgtEl>
                                          <p:spTgt spid="1761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6132">
                                            <p:txEl>
                                              <p:pRg st="1" end="1"/>
                                            </p:txEl>
                                          </p:spTgt>
                                        </p:tgtEl>
                                        <p:attrNameLst>
                                          <p:attrName>style.visibility</p:attrName>
                                        </p:attrNameLst>
                                      </p:cBhvr>
                                      <p:to>
                                        <p:strVal val="visible"/>
                                      </p:to>
                                    </p:set>
                                    <p:animEffect transition="in" filter="slide(fromLeft)">
                                      <p:cBhvr>
                                        <p:cTn id="17" dur="500"/>
                                        <p:tgtEl>
                                          <p:spTgt spid="1761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P spid="176132" grpId="0" build="p" autoUpdateAnimBg="0"/>
    </p:bldLst>
  </p:timing>
</p:sld>
</file>

<file path=ppt/theme/theme1.xml><?xml version="1.0" encoding="utf-8"?>
<a:theme xmlns:a="http://schemas.openxmlformats.org/drawingml/2006/main" name="Εκπαιδευτική παρουσίαση- PowerPoint 2007—Γνωρίστε το">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Εκπαιδευτική παρουσίαση- PowerPoint 2007—Γνωρίστε το</Template>
  <TotalTime>21</TotalTime>
  <Words>9185</Words>
  <Application>Microsoft Office PowerPoint</Application>
  <PresentationFormat>Προβολή στην οθόνη (4:3)</PresentationFormat>
  <Paragraphs>655</Paragraphs>
  <Slides>86</Slides>
  <Notes>86</Notes>
  <HiddenSlides>1</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86</vt:i4>
      </vt:variant>
    </vt:vector>
  </HeadingPairs>
  <TitlesOfParts>
    <vt:vector size="88" baseType="lpstr">
      <vt:lpstr>Εκπαιδευτική παρουσίαση- PowerPoint 2007—Γνωρίστε το</vt:lpstr>
      <vt:lpstr>Visio</vt:lpstr>
      <vt:lpstr>Microsoft® Office  PowerPoint®  Εκπαίδευση 2007</vt:lpstr>
      <vt:lpstr>Περιεχόμενα κύκλου μαθημάτων</vt:lpstr>
      <vt:lpstr>Επισκόπηση: Μια πρακτική εισαγωγή</vt:lpstr>
      <vt:lpstr>Στόχοι κύκλου μαθημάτων   </vt:lpstr>
      <vt:lpstr>Μάθημα 1</vt:lpstr>
      <vt:lpstr>Δώστε προσοχή: τι έχει αλλάξει και γιατί</vt:lpstr>
      <vt:lpstr>Η Κορδέλα </vt:lpstr>
      <vt:lpstr>Η Κορδέλα</vt:lpstr>
      <vt:lpstr>Οι καρτέλες: Προορίζονται για τις κύριες εργασίες </vt:lpstr>
      <vt:lpstr>Οι καρτέλες: Προορίζονται για τις κύριες εργασίες</vt:lpstr>
      <vt:lpstr>Εμφάνιση των συλλογών</vt:lpstr>
      <vt:lpstr>Εμφάνιση των συλλογών</vt:lpstr>
      <vt:lpstr>Χρήση επιλογών για προχωρημένους</vt:lpstr>
      <vt:lpstr>Χρήση επιλογών για προχωρημένους</vt:lpstr>
      <vt:lpstr>Η γραμμή εργαλείων γρήγορης πρόσβασης </vt:lpstr>
      <vt:lpstr>Η γραμμή εργαλείων γρήγορης πρόσβασης</vt:lpstr>
      <vt:lpstr>Αλλαγή προβολών</vt:lpstr>
      <vt:lpstr>Αλλαγή προβολών</vt:lpstr>
      <vt:lpstr>Αλλαγή προβολών</vt:lpstr>
      <vt:lpstr>Συντομεύσεις πληκτρολογίου</vt:lpstr>
      <vt:lpstr>Συντομεύσεις πληκτρολογίου</vt:lpstr>
      <vt:lpstr>Συντομεύσεις πληκτρολογίου</vt:lpstr>
      <vt:lpstr>Συντομεύσεις πληκτρολογίου </vt:lpstr>
      <vt:lpstr>Προτάσεις για πρακτική εξάσκηση</vt:lpstr>
      <vt:lpstr>Εξέταση 1, ερώτηση 1</vt:lpstr>
      <vt:lpstr>Εξέταση 1, ερώτηση 1: Απάντηση</vt:lpstr>
      <vt:lpstr>Εξέταση 1, ερώτηση 2</vt:lpstr>
      <vt:lpstr>Εξέταση 1, ερώτηση 2: Απάντηση</vt:lpstr>
      <vt:lpstr>Εξέταση 1, ερώτηση 3</vt:lpstr>
      <vt:lpstr>Εξέταση 1, ερώτηση 3: Απάντηση</vt:lpstr>
      <vt:lpstr>Μάθημα 2</vt:lpstr>
      <vt:lpstr>Έναρξη εργασίας με το PowerPoint</vt:lpstr>
      <vt:lpstr>Έναρξη νέας παρουσίασης.</vt:lpstr>
      <vt:lpstr>Επιλογή θέματος</vt:lpstr>
      <vt:lpstr>Επιλογή θέματος</vt:lpstr>
      <vt:lpstr>Εξατομίκευση του θέματος</vt:lpstr>
      <vt:lpstr>Εξατομίκευση του θέματος</vt:lpstr>
      <vt:lpstr>Εξατομίκευση του θέματος</vt:lpstr>
      <vt:lpstr>Προσθήκη διαφανειών, επιλογή διατάξεων</vt:lpstr>
      <vt:lpstr>Προσθήκη διαφανειών, επιλογή διατάξεων</vt:lpstr>
      <vt:lpstr>Προσθήκη διαφανειών, επιλογή διατάξεων</vt:lpstr>
      <vt:lpstr>Εισαγωγή εικόνας</vt:lpstr>
      <vt:lpstr>Εισαγωγή εικόνας</vt:lpstr>
      <vt:lpstr>Εισαγωγή εικόνας</vt:lpstr>
      <vt:lpstr>Εισαγωγή εικόνας</vt:lpstr>
      <vt:lpstr>Εισαγωγή πλαισίου κειμένου για λεζάντα</vt:lpstr>
      <vt:lpstr>Εισαγωγή ενός οργανογράμματος</vt:lpstr>
      <vt:lpstr>Εισαγωγή ενός οργανογράμματος</vt:lpstr>
      <vt:lpstr>Εισαγωγή ενός οργανογράμματος</vt:lpstr>
      <vt:lpstr>Εισαγωγή ενός οργανογράμματος</vt:lpstr>
      <vt:lpstr>Εφαρμογή μιας απλής κίνησης</vt:lpstr>
      <vt:lpstr>Δημιουργία της προβολής, έλεγχος της ορθογραφίας, αναθεώρηση</vt:lpstr>
      <vt:lpstr>Δημιουργία της προβολής, έλεγχος της ορθογραφίας, αναθεώρηση</vt:lpstr>
      <vt:lpstr>Εκτύπωση, διανομή και ρύθμιση επιλογών προγράμματος</vt:lpstr>
      <vt:lpstr>Προτάσεις για πρακτική εξάσκηση</vt:lpstr>
      <vt:lpstr>Εξέταση 2, ερώτηση 1</vt:lpstr>
      <vt:lpstr>Εξέταση 2, ερώτηση 1: Απάντηση</vt:lpstr>
      <vt:lpstr>Εξέταση 2, ερώτηση 2</vt:lpstr>
      <vt:lpstr>Εξέταση 2, ερώτηση 2: Απάντηση</vt:lpstr>
      <vt:lpstr>Εξέταση 2, ερώτηση 3</vt:lpstr>
      <vt:lpstr>Εξέταση 2, ερώτηση 3: Απάντηση</vt:lpstr>
      <vt:lpstr>Μάθημα 3</vt:lpstr>
      <vt:lpstr>Νέα μορφή αρχείου</vt:lpstr>
      <vt:lpstr>Πλεονεκτήματα της νέας μορφής</vt:lpstr>
      <vt:lpstr>Ποια είναι η εμφάνιση αρχείου της νέας μορφής αρχείων</vt:lpstr>
      <vt:lpstr>Άνοιγμα παρουσίασης σε προηγούμενη έκδοση</vt:lpstr>
      <vt:lpstr>Άνοιγμα παρουσίασης σε προηγούμενη έκδοση</vt:lpstr>
      <vt:lpstr>Άνοιγμα παρουσίασης σε προηγούμενη έκδοση</vt:lpstr>
      <vt:lpstr>Άνοιγμα και αποθήκευση υπαρχουσών παρουσιάσεων</vt:lpstr>
      <vt:lpstr>Άνοιγμα και αποθήκευση υπαρχουσών παρουσιάσεων</vt:lpstr>
      <vt:lpstr>Αποθήκευση στην παλιά μορφή</vt:lpstr>
      <vt:lpstr>Αποθήκευση στην παλιά μορφή</vt:lpstr>
      <vt:lpstr>Αποθήκευση στην παλιά μορφή</vt:lpstr>
      <vt:lpstr>Αυτόματη αναβάθμιση σε παλαιότερες παρουσιάσεις</vt:lpstr>
      <vt:lpstr>Αυτόματη αναβάθμιση σε παλαιότερες παρουσιάσεις</vt:lpstr>
      <vt:lpstr>Αυτόματη αναβάθμιση σε παλαιότερες παρουσιάσεις</vt:lpstr>
      <vt:lpstr>Εντολή Μετατροπή για γρήγορη μετατροπή</vt:lpstr>
      <vt:lpstr>Εντολή Μετατροπή για γρήγορη μετατροπή</vt:lpstr>
      <vt:lpstr>Εξέταση 3, ερώτηση 1</vt:lpstr>
      <vt:lpstr>Εξέταση 3, ερώτηση 1: Απάντηση</vt:lpstr>
      <vt:lpstr>Εξέταση 3, ερώτηση 2</vt:lpstr>
      <vt:lpstr>Εξέταση 3, ερώτηση 2: Απάντηση</vt:lpstr>
      <vt:lpstr>Εξέταση 3, ερώτηση 3</vt:lpstr>
      <vt:lpstr>Εξέταση 3, ερώτηση 3: Απάντηση</vt:lpstr>
      <vt:lpstr>Κάρτα γρήγορης αναφοράς</vt:lpstr>
      <vt:lpstr>ΧΡΗΣΗ ΑΥΤΟΥ ΤΟΥ ΠΡΟΤΥΠΟΥ</vt:lpstr>
    </vt:vector>
  </TitlesOfParts>
  <Company>TEI-KRHTHS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Office  PowerPoint®  Εκπαίδευση 2007</dc:title>
  <dc:creator>FIL VER</dc:creator>
  <cp:lastModifiedBy>FILIPPOS VERVERIDIS</cp:lastModifiedBy>
  <cp:revision>3</cp:revision>
  <dcterms:created xsi:type="dcterms:W3CDTF">2011-03-31T22:32:45Z</dcterms:created>
  <dcterms:modified xsi:type="dcterms:W3CDTF">2012-03-30T06:01:26Z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TC102036471032</vt:lpwstr>
  </property>
</Properties>
</file>