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257" r:id="rId2"/>
    <p:sldId id="322" r:id="rId3"/>
    <p:sldId id="359" r:id="rId4"/>
    <p:sldId id="325" r:id="rId5"/>
    <p:sldId id="366" r:id="rId6"/>
    <p:sldId id="367" r:id="rId7"/>
    <p:sldId id="368" r:id="rId8"/>
    <p:sldId id="369" r:id="rId9"/>
    <p:sldId id="370" r:id="rId10"/>
    <p:sldId id="328" r:id="rId11"/>
    <p:sldId id="329" r:id="rId12"/>
    <p:sldId id="333" r:id="rId13"/>
    <p:sldId id="334" r:id="rId14"/>
    <p:sldId id="335" r:id="rId15"/>
    <p:sldId id="365" r:id="rId16"/>
    <p:sldId id="336" r:id="rId17"/>
    <p:sldId id="364" r:id="rId18"/>
    <p:sldId id="360" r:id="rId19"/>
    <p:sldId id="339" r:id="rId20"/>
    <p:sldId id="340" r:id="rId21"/>
    <p:sldId id="341" r:id="rId22"/>
    <p:sldId id="343" r:id="rId23"/>
    <p:sldId id="342" r:id="rId24"/>
    <p:sldId id="347" r:id="rId25"/>
    <p:sldId id="344" r:id="rId26"/>
    <p:sldId id="345" r:id="rId27"/>
    <p:sldId id="346" r:id="rId28"/>
    <p:sldId id="348" r:id="rId29"/>
    <p:sldId id="371" r:id="rId30"/>
    <p:sldId id="361" r:id="rId31"/>
    <p:sldId id="362" r:id="rId32"/>
    <p:sldId id="326" r:id="rId33"/>
    <p:sldId id="332" r:id="rId34"/>
    <p:sldId id="337" r:id="rId35"/>
  </p:sldIdLst>
  <p:sldSz cx="12192000" cy="6858000"/>
  <p:notesSz cx="6797675" cy="9926638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2" autoAdjust="0"/>
    <p:restoredTop sz="94707" autoAdjust="0"/>
  </p:normalViewPr>
  <p:slideViewPr>
    <p:cSldViewPr snapToGrid="0">
      <p:cViewPr>
        <p:scale>
          <a:sx n="61" d="100"/>
          <a:sy n="61" d="100"/>
        </p:scale>
        <p:origin x="-2904" y="-107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346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74EEC4-5228-41C0-BF88-DCBF7BD62B06}" type="datetimeFigureOut">
              <a:rPr lang="el-GR" smtClean="0"/>
              <a:t>22/2/2019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925B0E-BD45-4BEF-97B9-20EBE375B56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097914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F6FA48-6BD4-484B-A72B-1676828F21AC}" type="datetimeFigureOut">
              <a:rPr lang="el-GR" smtClean="0"/>
              <a:pPr/>
              <a:t>22/2/2019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9CE837-786D-4347-9BAC-1888CA19648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933713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9CE837-786D-4347-9BAC-1888CA19648E}" type="slidenum">
              <a:rPr lang="el-GR" smtClean="0"/>
              <a:pPr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022522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9CE837-786D-4347-9BAC-1888CA19648E}" type="slidenum">
              <a:rPr lang="el-GR" smtClean="0"/>
              <a:pPr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034492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9CE837-786D-4347-9BAC-1888CA19648E}" type="slidenum">
              <a:rPr lang="el-GR" smtClean="0"/>
              <a:pPr/>
              <a:t>34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287865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8F843-0C68-4376-9E2F-66EEAD107571}" type="datetime1">
              <a:rPr lang="el-GR" smtClean="0"/>
              <a:t>22/2/2019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Χρήση </a:t>
            </a:r>
            <a:r>
              <a:rPr lang="en-US" smtClean="0"/>
              <a:t>Turnitin </a:t>
            </a:r>
            <a:r>
              <a:rPr lang="el-GR" smtClean="0"/>
              <a:t>από φοιτητές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9C767-000A-4A36-A004-AF93AAE3BD2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52203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6F72F-45D4-435D-8456-9F1C10AB39B2}" type="datetime1">
              <a:rPr lang="el-GR" smtClean="0"/>
              <a:t>22/2/2019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Χρήση </a:t>
            </a:r>
            <a:r>
              <a:rPr lang="en-US" smtClean="0"/>
              <a:t>Turnitin </a:t>
            </a:r>
            <a:r>
              <a:rPr lang="el-GR" smtClean="0"/>
              <a:t>από φοιτητές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9C767-000A-4A36-A004-AF93AAE3BD2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51448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623FA-856C-4576-A376-7CD024238AFE}" type="datetime1">
              <a:rPr lang="el-GR" smtClean="0"/>
              <a:t>22/2/2019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Χρήση </a:t>
            </a:r>
            <a:r>
              <a:rPr lang="en-US" smtClean="0"/>
              <a:t>Turnitin </a:t>
            </a:r>
            <a:r>
              <a:rPr lang="el-GR" smtClean="0"/>
              <a:t>από φοιτητές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9C767-000A-4A36-A004-AF93AAE3BD2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02080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34BDE-9E5D-4E7E-985B-A2CDD5FA2E40}" type="datetime1">
              <a:rPr lang="el-GR" smtClean="0"/>
              <a:t>22/2/2019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Χρήση </a:t>
            </a:r>
            <a:r>
              <a:rPr lang="en-US" smtClean="0"/>
              <a:t>Turnitin </a:t>
            </a:r>
            <a:r>
              <a:rPr lang="el-GR" smtClean="0"/>
              <a:t>από φοιτητές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9C767-000A-4A36-A004-AF93AAE3BD2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6263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16E39-DC12-4ADF-B922-BE2B557F832F}" type="datetime1">
              <a:rPr lang="el-GR" smtClean="0"/>
              <a:t>22/2/2019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Χρήση </a:t>
            </a:r>
            <a:r>
              <a:rPr lang="en-US" smtClean="0"/>
              <a:t>Turnitin </a:t>
            </a:r>
            <a:r>
              <a:rPr lang="el-GR" smtClean="0"/>
              <a:t>από φοιτητές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9C767-000A-4A36-A004-AF93AAE3BD2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15918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4B08D-BC78-4F52-BBEB-2B435CB69CCC}" type="datetime1">
              <a:rPr lang="el-GR" smtClean="0"/>
              <a:t>22/2/2019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Χρήση </a:t>
            </a:r>
            <a:r>
              <a:rPr lang="en-US" smtClean="0"/>
              <a:t>Turnitin </a:t>
            </a:r>
            <a:r>
              <a:rPr lang="el-GR" smtClean="0"/>
              <a:t>από φοιτητές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9C767-000A-4A36-A004-AF93AAE3BD2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98806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2A7FC-68FB-4AC6-A5F8-BD63A808966E}" type="datetime1">
              <a:rPr lang="el-GR" smtClean="0"/>
              <a:t>22/2/2019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Χρήση </a:t>
            </a:r>
            <a:r>
              <a:rPr lang="en-US" smtClean="0"/>
              <a:t>Turnitin </a:t>
            </a:r>
            <a:r>
              <a:rPr lang="el-GR" smtClean="0"/>
              <a:t>από φοιτητές</a:t>
            </a:r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9C767-000A-4A36-A004-AF93AAE3BD2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38219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91289-BD1B-4B2E-992D-1F8A032C7C66}" type="datetime1">
              <a:rPr lang="el-GR" smtClean="0"/>
              <a:t>22/2/2019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Χρήση </a:t>
            </a:r>
            <a:r>
              <a:rPr lang="en-US" smtClean="0"/>
              <a:t>Turnitin </a:t>
            </a:r>
            <a:r>
              <a:rPr lang="el-GR" smtClean="0"/>
              <a:t>από φοιτητές</a:t>
            </a:r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9C767-000A-4A36-A004-AF93AAE3BD2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33537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A4FD9-E316-4D24-9983-8C3F9E4AB2A2}" type="datetime1">
              <a:rPr lang="el-GR" smtClean="0"/>
              <a:t>22/2/2019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Χρήση </a:t>
            </a:r>
            <a:r>
              <a:rPr lang="en-US" smtClean="0"/>
              <a:t>Turnitin </a:t>
            </a:r>
            <a:r>
              <a:rPr lang="el-GR" smtClean="0"/>
              <a:t>από φοιτητές</a:t>
            </a:r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9C767-000A-4A36-A004-AF93AAE3BD2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88938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C6B46-42E5-4150-9E3E-ED8ED83D4628}" type="datetime1">
              <a:rPr lang="el-GR" smtClean="0"/>
              <a:t>22/2/2019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Χρήση </a:t>
            </a:r>
            <a:r>
              <a:rPr lang="en-US" smtClean="0"/>
              <a:t>Turnitin </a:t>
            </a:r>
            <a:r>
              <a:rPr lang="el-GR" smtClean="0"/>
              <a:t>από φοιτητές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9C767-000A-4A36-A004-AF93AAE3BD2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40660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4B9A3-DE1A-4ED7-B6CF-7CF406A1016A}" type="datetime1">
              <a:rPr lang="el-GR" smtClean="0"/>
              <a:t>22/2/2019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Χρήση </a:t>
            </a:r>
            <a:r>
              <a:rPr lang="en-US" smtClean="0"/>
              <a:t>Turnitin </a:t>
            </a:r>
            <a:r>
              <a:rPr lang="el-GR" smtClean="0"/>
              <a:t>από φοιτητές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9C767-000A-4A36-A004-AF93AAE3BD2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75517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301C09-A9AF-4A14-85D5-CC5842ED25D2}" type="datetime1">
              <a:rPr lang="el-GR" smtClean="0"/>
              <a:t>22/2/2019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 smtClean="0"/>
              <a:t>Χρήση </a:t>
            </a:r>
            <a:r>
              <a:rPr lang="en-US" smtClean="0"/>
              <a:t>Turnitin </a:t>
            </a:r>
            <a:r>
              <a:rPr lang="el-GR" smtClean="0"/>
              <a:t>από φοιτητές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9C767-000A-4A36-A004-AF93AAE3BD2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64127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turnitin.com/en_us/resources/blog/422-training/1686-plagiarism-or-similarity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://www.lib.teicrete.gr/downloads/turnitin/turnitin-students-create-profile.pdf" TargetMode="Externa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://turnitin.com/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hyperlink" Target="http://turnitin.com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turnitin.com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s://help.turnitin.com/feedback-studio/turnitin-website/student/quickstart.htm" TargetMode="External"/><Relationship Id="rId2" Type="http://schemas.openxmlformats.org/officeDocument/2006/relationships/hyperlink" Target="https://help.turnitin.com/feedback-studio/turnitin-website/student/student-category.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lib.teicrete.gr/gr/turnitin.html" TargetMode="Externa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337751" y="231132"/>
            <a:ext cx="10577899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l-GR" sz="2800" dirty="0"/>
          </a:p>
          <a:p>
            <a:pPr algn="ctr"/>
            <a:endParaRPr lang="el-GR" sz="2800" dirty="0" smtClean="0"/>
          </a:p>
          <a:p>
            <a:pPr algn="ctr"/>
            <a:endParaRPr lang="el-GR" sz="2800" dirty="0" smtClean="0"/>
          </a:p>
          <a:p>
            <a:pPr algn="ctr"/>
            <a:r>
              <a:rPr lang="en-US" sz="3200" dirty="0" smtClean="0"/>
              <a:t>H</a:t>
            </a:r>
            <a:r>
              <a:rPr lang="el-GR" sz="3200" dirty="0" smtClean="0"/>
              <a:t> διαδικτυακή εφαρμογή </a:t>
            </a:r>
            <a:r>
              <a:rPr lang="en-US" sz="3200" dirty="0" err="1" smtClean="0"/>
              <a:t>Turnitin</a:t>
            </a:r>
            <a:r>
              <a:rPr lang="en-US" sz="3200" dirty="0" smtClean="0"/>
              <a:t> </a:t>
            </a:r>
            <a:endParaRPr lang="el-GR" sz="3200" dirty="0" smtClean="0"/>
          </a:p>
          <a:p>
            <a:pPr algn="ctr"/>
            <a:r>
              <a:rPr lang="el-GR" sz="3200" dirty="0" smtClean="0"/>
              <a:t>για τους Φοιτητές</a:t>
            </a:r>
          </a:p>
          <a:p>
            <a:pPr algn="ctr"/>
            <a:endParaRPr lang="el-GR" sz="2800" dirty="0" smtClean="0"/>
          </a:p>
          <a:p>
            <a:pPr algn="ctr"/>
            <a:endParaRPr lang="en-US" sz="2800" dirty="0" smtClean="0"/>
          </a:p>
          <a:p>
            <a:pPr algn="ctr"/>
            <a:endParaRPr lang="el-GR" i="1" dirty="0"/>
          </a:p>
          <a:p>
            <a:pPr algn="r"/>
            <a:endParaRPr lang="el-GR" i="1" dirty="0" smtClean="0"/>
          </a:p>
          <a:p>
            <a:pPr algn="r"/>
            <a:endParaRPr lang="el-GR" i="1" dirty="0" smtClean="0"/>
          </a:p>
          <a:p>
            <a:pPr algn="r"/>
            <a:r>
              <a:rPr lang="el-GR" i="1" dirty="0" smtClean="0"/>
              <a:t>Σοφία Αλεξάκη</a:t>
            </a:r>
          </a:p>
          <a:p>
            <a:pPr algn="r"/>
            <a:r>
              <a:rPr lang="el-GR" sz="1400" i="1" dirty="0" smtClean="0"/>
              <a:t>Μηχανικός Πληροφορικής</a:t>
            </a:r>
          </a:p>
          <a:p>
            <a:pPr algn="r"/>
            <a:r>
              <a:rPr lang="el-GR" sz="1400" i="1" dirty="0" smtClean="0"/>
              <a:t>Τμήμα Πληροφορικής ΤΕΙ Κρήτης</a:t>
            </a:r>
            <a:endParaRPr lang="en-GB" sz="1400" i="1" dirty="0" smtClean="0"/>
          </a:p>
          <a:p>
            <a:pPr algn="r"/>
            <a:endParaRPr lang="el-GR" i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391" y="328786"/>
            <a:ext cx="914400" cy="80162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865791" y="456624"/>
            <a:ext cx="3799643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dirty="0" smtClean="0"/>
              <a:t>ΤΕΙ </a:t>
            </a:r>
            <a:r>
              <a:rPr lang="el-GR" sz="2000" dirty="0"/>
              <a:t>Κρήτης </a:t>
            </a:r>
            <a:endParaRPr lang="el-GR" sz="2000" dirty="0" smtClean="0"/>
          </a:p>
          <a:p>
            <a:endParaRPr lang="el-GR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1883" y="3488689"/>
            <a:ext cx="34671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0361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Λογοκλοπή ή Ομοιότητα;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l-GR" b="1" dirty="0" smtClean="0"/>
              <a:t>Σύσταση </a:t>
            </a:r>
            <a:r>
              <a:rPr lang="en-US" b="1" dirty="0" err="1" smtClean="0"/>
              <a:t>Turnitin</a:t>
            </a:r>
            <a:r>
              <a:rPr lang="en-US" dirty="0" smtClean="0"/>
              <a:t>: O</a:t>
            </a:r>
            <a:r>
              <a:rPr lang="el-GR" dirty="0" smtClean="0"/>
              <a:t>ι αναφορές έχουν </a:t>
            </a:r>
            <a:r>
              <a:rPr lang="el-GR" dirty="0"/>
              <a:t>καθαρά ενδεικτικό </a:t>
            </a:r>
            <a:r>
              <a:rPr lang="el-GR" dirty="0" smtClean="0"/>
              <a:t>χαρακτήρα, λειτουργούν </a:t>
            </a:r>
            <a:r>
              <a:rPr lang="el-GR" dirty="0"/>
              <a:t>σαν βοηθητικό εργαλείο και η αξιολόγηση τους </a:t>
            </a:r>
            <a:r>
              <a:rPr lang="el-GR" dirty="0" smtClean="0"/>
              <a:t>επαφίεται στον </a:t>
            </a:r>
            <a:r>
              <a:rPr lang="el-GR" dirty="0"/>
              <a:t>εκάστοτε </a:t>
            </a:r>
            <a:r>
              <a:rPr lang="el-GR" dirty="0" smtClean="0"/>
              <a:t>καθηγητή (</a:t>
            </a:r>
            <a:r>
              <a:rPr lang="en-US" dirty="0"/>
              <a:t>Instructor</a:t>
            </a:r>
            <a:r>
              <a:rPr lang="el-GR" dirty="0" smtClean="0"/>
              <a:t>)</a:t>
            </a:r>
          </a:p>
          <a:p>
            <a:endParaRPr lang="el-GR" dirty="0"/>
          </a:p>
          <a:p>
            <a:pPr marL="0" lvl="1" indent="0">
              <a:spcBef>
                <a:spcPts val="1000"/>
              </a:spcBef>
              <a:buNone/>
            </a:pP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</a:rPr>
              <a:t>Turnitin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 will highlight ANY matching material in a paper—even if it is properly quoted and cited</a:t>
            </a:r>
            <a:endParaRPr lang="el-GR" sz="28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l-GR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Turnitin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does not detect or determine plagiarism – it just detects matching text and provides a report for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review</a:t>
            </a:r>
            <a:endParaRPr lang="el-GR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l-GR" sz="2200" dirty="0">
                <a:hlinkClick r:id="rId2"/>
              </a:rPr>
              <a:t>Πηγή: </a:t>
            </a:r>
            <a:r>
              <a:rPr lang="en-US" sz="2200" dirty="0">
                <a:hlinkClick r:id="rId2"/>
              </a:rPr>
              <a:t>http://turnitin.com/en_us/resources/blog/422-training/1686-plagiarism-or-similarity</a:t>
            </a:r>
            <a:endParaRPr lang="el-GR" sz="2200" dirty="0"/>
          </a:p>
          <a:p>
            <a:pPr marL="0" indent="0">
              <a:buNone/>
            </a:pPr>
            <a:endParaRPr lang="el-GR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l-G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0406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Βασική διαδικασία 1/2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l-GR" b="1" dirty="0"/>
              <a:t>Βήμα 1:</a:t>
            </a:r>
            <a:r>
              <a:rPr lang="el-GR" dirty="0"/>
              <a:t>  Ο Καθηγητής δημιουργεί </a:t>
            </a:r>
            <a:r>
              <a:rPr lang="el-GR" b="1" dirty="0" smtClean="0"/>
              <a:t>Μάθημα </a:t>
            </a:r>
            <a:r>
              <a:rPr lang="el-GR" b="1" dirty="0"/>
              <a:t>(</a:t>
            </a:r>
            <a:r>
              <a:rPr lang="en-US" b="1" dirty="0"/>
              <a:t>Class</a:t>
            </a:r>
            <a:r>
              <a:rPr lang="el-GR" b="1" dirty="0"/>
              <a:t>)</a:t>
            </a:r>
            <a:endParaRPr lang="el-GR" dirty="0"/>
          </a:p>
          <a:p>
            <a:pPr lvl="1"/>
            <a:r>
              <a:rPr lang="el-GR" dirty="0"/>
              <a:t>Βασικές </a:t>
            </a:r>
            <a:r>
              <a:rPr lang="el-GR" dirty="0" smtClean="0"/>
              <a:t>πληροφορίες: </a:t>
            </a:r>
            <a:r>
              <a:rPr lang="el-GR" dirty="0" err="1" smtClean="0">
                <a:solidFill>
                  <a:schemeClr val="accent1">
                    <a:lumMod val="75000"/>
                  </a:schemeClr>
                </a:solidFill>
              </a:rPr>
              <a:t>class</a:t>
            </a:r>
            <a:r>
              <a:rPr lang="el-GR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</a:rPr>
              <a:t>ID</a:t>
            </a:r>
            <a:r>
              <a:rPr lang="el-GR" dirty="0"/>
              <a:t>, </a:t>
            </a:r>
            <a:r>
              <a:rPr lang="el-GR" dirty="0" err="1">
                <a:solidFill>
                  <a:schemeClr val="accent1">
                    <a:lumMod val="75000"/>
                  </a:schemeClr>
                </a:solidFill>
              </a:rPr>
              <a:t>enrollment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l-GR" dirty="0" err="1">
                <a:solidFill>
                  <a:schemeClr val="accent1">
                    <a:lumMod val="75000"/>
                  </a:schemeClr>
                </a:solidFill>
              </a:rPr>
              <a:t>password</a:t>
            </a:r>
            <a:r>
              <a:rPr lang="el-GR" dirty="0"/>
              <a:t>, τίτλος, </a:t>
            </a:r>
            <a:r>
              <a:rPr lang="el-GR" dirty="0" err="1"/>
              <a:t>ημ</a:t>
            </a:r>
            <a:r>
              <a:rPr lang="el-GR" dirty="0"/>
              <a:t>/</a:t>
            </a:r>
            <a:r>
              <a:rPr lang="el-GR" dirty="0" err="1"/>
              <a:t>νία</a:t>
            </a:r>
            <a:r>
              <a:rPr lang="el-GR" dirty="0"/>
              <a:t> έναρξης, </a:t>
            </a:r>
            <a:r>
              <a:rPr lang="el-GR" dirty="0" err="1"/>
              <a:t>ημ</a:t>
            </a:r>
            <a:r>
              <a:rPr lang="el-GR" dirty="0"/>
              <a:t>/</a:t>
            </a:r>
            <a:r>
              <a:rPr lang="el-GR" dirty="0" err="1"/>
              <a:t>νία</a:t>
            </a:r>
            <a:r>
              <a:rPr lang="el-GR" dirty="0"/>
              <a:t> λήξης </a:t>
            </a:r>
            <a:r>
              <a:rPr lang="el-GR" dirty="0" smtClean="0"/>
              <a:t>…</a:t>
            </a:r>
          </a:p>
          <a:p>
            <a:pPr lvl="1"/>
            <a:endParaRPr lang="el-GR" dirty="0"/>
          </a:p>
          <a:p>
            <a:pPr lvl="0"/>
            <a:r>
              <a:rPr lang="el-GR" b="1" dirty="0"/>
              <a:t>Βήμα 2:</a:t>
            </a:r>
            <a:r>
              <a:rPr lang="el-GR" dirty="0"/>
              <a:t>  </a:t>
            </a:r>
            <a:r>
              <a:rPr lang="el-GR" dirty="0" smtClean="0"/>
              <a:t>Ο </a:t>
            </a:r>
            <a:r>
              <a:rPr lang="el-GR" dirty="0"/>
              <a:t>Καθηγητής δημιουργεί </a:t>
            </a:r>
            <a:r>
              <a:rPr lang="el-GR" b="1" dirty="0"/>
              <a:t>Εργασίες (</a:t>
            </a:r>
            <a:r>
              <a:rPr lang="en-US" b="1" dirty="0"/>
              <a:t>Assignments</a:t>
            </a:r>
            <a:r>
              <a:rPr lang="el-GR" b="1" dirty="0" smtClean="0"/>
              <a:t>) </a:t>
            </a:r>
            <a:r>
              <a:rPr lang="el-GR" dirty="0" smtClean="0"/>
              <a:t>στο </a:t>
            </a:r>
            <a:r>
              <a:rPr lang="el-GR" dirty="0"/>
              <a:t>πλαίσιο του Μαθήματος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5937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Βασική </a:t>
            </a:r>
            <a:r>
              <a:rPr lang="el-GR" dirty="0"/>
              <a:t>διαδικασία 2/2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l-GR" b="1" dirty="0" smtClean="0"/>
              <a:t>Βήμα </a:t>
            </a:r>
            <a:r>
              <a:rPr lang="el-GR" b="1" dirty="0"/>
              <a:t>3:</a:t>
            </a:r>
            <a:r>
              <a:rPr lang="el-GR" dirty="0"/>
              <a:t> Οι Φ</a:t>
            </a:r>
            <a:r>
              <a:rPr lang="el-GR" dirty="0" smtClean="0"/>
              <a:t>οιτητής</a:t>
            </a:r>
            <a:r>
              <a:rPr lang="el-GR" b="1" dirty="0" smtClean="0"/>
              <a:t> εγγράφεται</a:t>
            </a:r>
            <a:r>
              <a:rPr lang="el-GR" dirty="0" smtClean="0"/>
              <a:t> </a:t>
            </a:r>
            <a:r>
              <a:rPr lang="el-GR" dirty="0"/>
              <a:t>στο Μάθημα. Η εγγραφή σε Μάθημα γίνεται:</a:t>
            </a:r>
          </a:p>
          <a:p>
            <a:pPr lvl="1"/>
            <a:r>
              <a:rPr lang="el-GR" dirty="0" err="1"/>
              <a:t>Eίτε</a:t>
            </a:r>
            <a:r>
              <a:rPr lang="el-GR" dirty="0"/>
              <a:t> από τον Καθηγητή (</a:t>
            </a:r>
            <a:r>
              <a:rPr lang="el-GR" dirty="0" err="1"/>
              <a:t>Instructor</a:t>
            </a:r>
            <a:r>
              <a:rPr lang="el-GR" dirty="0"/>
              <a:t>)</a:t>
            </a:r>
          </a:p>
          <a:p>
            <a:pPr lvl="1"/>
            <a:r>
              <a:rPr lang="el-GR" dirty="0"/>
              <a:t>Είτε από τον φοιτητή αφού πρώτα λάβει από τον Καθηγητή  το </a:t>
            </a:r>
            <a:r>
              <a:rPr lang="el-GR" dirty="0" err="1"/>
              <a:t>Class</a:t>
            </a:r>
            <a:r>
              <a:rPr lang="el-GR" dirty="0"/>
              <a:t> ID και το </a:t>
            </a:r>
            <a:r>
              <a:rPr lang="el-GR" dirty="0" err="1"/>
              <a:t>Enrollment</a:t>
            </a:r>
            <a:r>
              <a:rPr lang="el-GR" dirty="0"/>
              <a:t> </a:t>
            </a:r>
            <a:r>
              <a:rPr lang="el-GR" dirty="0" err="1"/>
              <a:t>password</a:t>
            </a:r>
            <a:r>
              <a:rPr lang="el-GR" dirty="0"/>
              <a:t> του </a:t>
            </a:r>
            <a:r>
              <a:rPr lang="el-GR" dirty="0" smtClean="0"/>
              <a:t>Μαθήματος</a:t>
            </a:r>
          </a:p>
          <a:p>
            <a:pPr lvl="1"/>
            <a:endParaRPr lang="el-GR" dirty="0"/>
          </a:p>
          <a:p>
            <a:pPr lvl="0"/>
            <a:r>
              <a:rPr lang="el-GR" b="1" dirty="0"/>
              <a:t>Βήμα 4:</a:t>
            </a:r>
            <a:r>
              <a:rPr lang="el-GR" dirty="0"/>
              <a:t> </a:t>
            </a:r>
            <a:r>
              <a:rPr lang="el-GR" dirty="0" smtClean="0"/>
              <a:t>Ο Φοιτητής </a:t>
            </a:r>
            <a:r>
              <a:rPr lang="el-GR" b="1" dirty="0" smtClean="0"/>
              <a:t>υποβάλλει</a:t>
            </a:r>
            <a:r>
              <a:rPr lang="el-GR" dirty="0" smtClean="0"/>
              <a:t> το αρχείο/κείμενο της προς έλεγχο εργασίας στην κατάλληλη Εργασία (</a:t>
            </a:r>
            <a:r>
              <a:rPr lang="en-US" dirty="0" smtClean="0"/>
              <a:t>Assignment</a:t>
            </a:r>
            <a:r>
              <a:rPr lang="el-GR" dirty="0" smtClean="0"/>
              <a:t>)</a:t>
            </a:r>
          </a:p>
          <a:p>
            <a:pPr marL="0" lvl="0" indent="0">
              <a:buNone/>
            </a:pPr>
            <a:endParaRPr lang="el-GR" dirty="0"/>
          </a:p>
          <a:p>
            <a:r>
              <a:rPr lang="el-GR" b="1" dirty="0"/>
              <a:t>Βήμα </a:t>
            </a:r>
            <a:r>
              <a:rPr lang="el-GR" b="1" dirty="0" smtClean="0"/>
              <a:t>5: </a:t>
            </a:r>
            <a:r>
              <a:rPr lang="el-GR" dirty="0"/>
              <a:t>Ο </a:t>
            </a:r>
            <a:r>
              <a:rPr lang="el-GR" dirty="0" smtClean="0"/>
              <a:t>Καθηγητής </a:t>
            </a:r>
            <a:r>
              <a:rPr lang="el-GR" b="1" dirty="0" smtClean="0"/>
              <a:t>αξιολογεί</a:t>
            </a:r>
            <a:r>
              <a:rPr lang="el-GR" dirty="0" smtClean="0"/>
              <a:t> την Αναφορά (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Originality Report</a:t>
            </a:r>
            <a:r>
              <a:rPr lang="el-GR" dirty="0" smtClean="0"/>
              <a:t>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91677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Πρόσβαση στο </a:t>
            </a:r>
            <a:r>
              <a:rPr lang="en-US" dirty="0" err="1" smtClean="0"/>
              <a:t>Turnitin</a:t>
            </a:r>
            <a:r>
              <a:rPr lang="el-GR" dirty="0" smtClean="0"/>
              <a:t> (Α)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Πρόσβαση </a:t>
            </a:r>
            <a:r>
              <a:rPr lang="el-GR" dirty="0"/>
              <a:t>στην </a:t>
            </a:r>
            <a:r>
              <a:rPr lang="el-GR" dirty="0" smtClean="0"/>
              <a:t>εφαρμογή </a:t>
            </a:r>
            <a:r>
              <a:rPr lang="el-GR" dirty="0" err="1" smtClean="0"/>
              <a:t>Turnitin</a:t>
            </a:r>
            <a:r>
              <a:rPr lang="el-GR" dirty="0" smtClean="0"/>
              <a:t> μπορείτε να αποκτήσετε: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 smtClean="0"/>
              <a:t>Με την εγγραφή σας από τον Καθηγητή σε Μάθημα του </a:t>
            </a:r>
            <a:r>
              <a:rPr lang="el-GR" dirty="0" err="1"/>
              <a:t>Turnitin</a:t>
            </a:r>
            <a:r>
              <a:rPr lang="el-GR" dirty="0"/>
              <a:t> </a:t>
            </a:r>
            <a:endParaRPr lang="el-GR" dirty="0" smtClean="0"/>
          </a:p>
          <a:p>
            <a:pPr lvl="2">
              <a:buFont typeface="Wingdings" panose="05000000000000000000" pitchFamily="2" charset="2"/>
              <a:buChar char="§"/>
            </a:pPr>
            <a:r>
              <a:rPr lang="el-GR" dirty="0" smtClean="0"/>
              <a:t>Στην περίπτωση αυτή θα λάβετε </a:t>
            </a:r>
            <a:r>
              <a:rPr lang="el-GR" b="1" dirty="0" err="1" smtClean="0"/>
              <a:t>email</a:t>
            </a:r>
            <a:r>
              <a:rPr lang="el-GR" b="1" dirty="0" smtClean="0"/>
              <a:t> </a:t>
            </a:r>
            <a:r>
              <a:rPr lang="el-GR" b="1" dirty="0"/>
              <a:t>καλωσορίσματος </a:t>
            </a:r>
            <a:r>
              <a:rPr lang="el-GR" dirty="0"/>
              <a:t>(</a:t>
            </a:r>
            <a:r>
              <a:rPr lang="el-GR" dirty="0" err="1"/>
              <a:t>welcome</a:t>
            </a:r>
            <a:r>
              <a:rPr lang="el-GR" dirty="0"/>
              <a:t> </a:t>
            </a:r>
            <a:r>
              <a:rPr lang="el-GR" dirty="0" err="1"/>
              <a:t>email</a:t>
            </a:r>
            <a:r>
              <a:rPr lang="el-GR" dirty="0"/>
              <a:t>) από </a:t>
            </a:r>
            <a:r>
              <a:rPr lang="el-GR" dirty="0" smtClean="0"/>
              <a:t>το </a:t>
            </a:r>
            <a:r>
              <a:rPr lang="el-GR" dirty="0" err="1" smtClean="0"/>
              <a:t>Turnitin</a:t>
            </a:r>
            <a:endParaRPr lang="el-GR" dirty="0" smtClean="0"/>
          </a:p>
          <a:p>
            <a:pPr marL="914400" lvl="2" indent="0">
              <a:buNone/>
            </a:pPr>
            <a:endParaRPr lang="el-GR" dirty="0"/>
          </a:p>
          <a:p>
            <a:endParaRPr lang="el-GR" dirty="0">
              <a:solidFill>
                <a:srgbClr val="FF0000"/>
              </a:solidFill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28685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</a:t>
            </a:r>
            <a:r>
              <a:rPr lang="el-GR" dirty="0" err="1" smtClean="0"/>
              <a:t>mail</a:t>
            </a:r>
            <a:r>
              <a:rPr lang="el-GR" dirty="0" smtClean="0"/>
              <a:t> καλωσορίσματος από το </a:t>
            </a:r>
            <a:r>
              <a:rPr lang="en-US" dirty="0" err="1" smtClean="0"/>
              <a:t>Turnitin</a:t>
            </a:r>
            <a:endParaRPr lang="el-GR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228600" lvl="1">
              <a:spcBef>
                <a:spcPts val="1000"/>
              </a:spcBef>
            </a:pPr>
            <a:endParaRPr lang="en-US" dirty="0" smtClean="0"/>
          </a:p>
          <a:p>
            <a:pPr marL="228600" lvl="1">
              <a:spcBef>
                <a:spcPts val="1000"/>
              </a:spcBef>
            </a:pPr>
            <a:r>
              <a:rPr lang="el-GR" dirty="0" smtClean="0"/>
              <a:t>Αποστέλλεται την </a:t>
            </a:r>
            <a:r>
              <a:rPr lang="el-GR" dirty="0"/>
              <a:t>πρώτη φορά που </a:t>
            </a:r>
            <a:r>
              <a:rPr lang="el-GR" dirty="0" smtClean="0"/>
              <a:t>Καθηγητής θα σας εγγράψει σε </a:t>
            </a:r>
            <a:r>
              <a:rPr lang="el-GR" dirty="0"/>
              <a:t>κάποιο Μάθημα </a:t>
            </a:r>
            <a:r>
              <a:rPr lang="el-GR" dirty="0" smtClean="0"/>
              <a:t>στο </a:t>
            </a:r>
            <a:r>
              <a:rPr lang="en-US" dirty="0" err="1" smtClean="0"/>
              <a:t>Turnitin</a:t>
            </a:r>
            <a:endParaRPr lang="en-US" dirty="0" smtClean="0"/>
          </a:p>
          <a:p>
            <a:pPr marL="228600" lvl="1">
              <a:spcBef>
                <a:spcPts val="1000"/>
              </a:spcBef>
            </a:pPr>
            <a:endParaRPr lang="en-US" dirty="0"/>
          </a:p>
          <a:p>
            <a:pPr marL="228600" lvl="1">
              <a:spcBef>
                <a:spcPts val="1000"/>
              </a:spcBef>
            </a:pPr>
            <a:r>
              <a:rPr lang="el-GR" dirty="0" smtClean="0"/>
              <a:t>Πατήστε </a:t>
            </a:r>
            <a:r>
              <a:rPr lang="el-GR" dirty="0"/>
              <a:t>το κουμπί </a:t>
            </a:r>
            <a:r>
              <a:rPr lang="el-GR" b="1" dirty="0" err="1" smtClean="0"/>
              <a:t>Create</a:t>
            </a:r>
            <a:r>
              <a:rPr lang="el-GR" b="1" dirty="0" smtClean="0"/>
              <a:t> </a:t>
            </a:r>
            <a:r>
              <a:rPr lang="el-GR" b="1" dirty="0" err="1"/>
              <a:t>Your</a:t>
            </a:r>
            <a:r>
              <a:rPr lang="el-GR" b="1" dirty="0"/>
              <a:t> </a:t>
            </a:r>
            <a:r>
              <a:rPr lang="el-GR" b="1" dirty="0" err="1" smtClean="0"/>
              <a:t>Password</a:t>
            </a:r>
            <a:r>
              <a:rPr lang="el-GR" b="1" dirty="0" smtClean="0"/>
              <a:t> </a:t>
            </a:r>
            <a:r>
              <a:rPr lang="el-GR" dirty="0" smtClean="0"/>
              <a:t>και ακολουθήστε τις οδηγίες: </a:t>
            </a: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www.lib.teicrete.gr/downloads/turnitin/turnitin-students-create-profile.pdf</a:t>
            </a:r>
            <a:endParaRPr lang="el-GR" dirty="0" smtClean="0"/>
          </a:p>
          <a:p>
            <a:pPr marL="228600" lvl="1">
              <a:spcBef>
                <a:spcPts val="1000"/>
              </a:spcBef>
            </a:pPr>
            <a:endParaRPr lang="en-US" dirty="0"/>
          </a:p>
          <a:p>
            <a:pPr marL="228600" lvl="1">
              <a:spcBef>
                <a:spcPts val="1000"/>
              </a:spcBef>
            </a:pPr>
            <a:endParaRPr lang="el-GR" b="1" dirty="0" smtClean="0"/>
          </a:p>
        </p:txBody>
      </p:sp>
      <p:pic>
        <p:nvPicPr>
          <p:cNvPr id="5" name="Content Placeholder 4"/>
          <p:cNvPicPr>
            <a:picLocks noGrp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1639" y="1825625"/>
            <a:ext cx="4802721" cy="4351338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071725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Πρόσβαση στο </a:t>
            </a:r>
            <a:r>
              <a:rPr lang="en-US" dirty="0" err="1" smtClean="0"/>
              <a:t>Turnitin</a:t>
            </a:r>
            <a:r>
              <a:rPr lang="el-GR" dirty="0" smtClean="0"/>
              <a:t> (Β)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Πρόσβαση στην εφαρμογή </a:t>
            </a:r>
            <a:r>
              <a:rPr lang="el-GR" dirty="0" err="1" smtClean="0"/>
              <a:t>Turnitin</a:t>
            </a:r>
            <a:r>
              <a:rPr lang="el-GR" dirty="0" smtClean="0"/>
              <a:t> μπορείτε επίσης να αποκτήσετε:</a:t>
            </a:r>
            <a:endParaRPr lang="el-GR" dirty="0"/>
          </a:p>
          <a:p>
            <a:pPr marL="0" indent="0">
              <a:buNone/>
            </a:pPr>
            <a:r>
              <a:rPr lang="el-GR" dirty="0" smtClean="0"/>
              <a:t>Αν έχετε λάβει από </a:t>
            </a:r>
            <a:r>
              <a:rPr lang="el-GR" dirty="0"/>
              <a:t>Καθηγητή (</a:t>
            </a:r>
            <a:r>
              <a:rPr lang="el-GR" dirty="0" err="1"/>
              <a:t>Instructor</a:t>
            </a:r>
            <a:r>
              <a:rPr lang="el-GR" dirty="0"/>
              <a:t>) το </a:t>
            </a:r>
            <a:r>
              <a:rPr lang="el-GR" b="1" dirty="0" err="1"/>
              <a:t>class</a:t>
            </a:r>
            <a:r>
              <a:rPr lang="el-GR" b="1" dirty="0"/>
              <a:t> ID</a:t>
            </a:r>
            <a:r>
              <a:rPr lang="el-GR" dirty="0"/>
              <a:t> και  το </a:t>
            </a:r>
            <a:r>
              <a:rPr lang="el-GR" b="1" dirty="0" err="1"/>
              <a:t>enrollment</a:t>
            </a:r>
            <a:r>
              <a:rPr lang="el-GR" b="1" dirty="0"/>
              <a:t> </a:t>
            </a:r>
            <a:r>
              <a:rPr lang="el-GR" b="1" dirty="0" err="1"/>
              <a:t>password</a:t>
            </a:r>
            <a:r>
              <a:rPr lang="el-GR" dirty="0"/>
              <a:t> κάποιου Μαθήματος (</a:t>
            </a:r>
            <a:r>
              <a:rPr lang="el-GR" dirty="0" err="1"/>
              <a:t>Class</a:t>
            </a:r>
            <a:r>
              <a:rPr lang="el-GR" dirty="0" smtClean="0"/>
              <a:t>) οπότε μπορείτε να προχωρήσετε στη δημιουργία λογαριασμού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l-GR" dirty="0" smtClean="0"/>
              <a:t>Χρησιμοποιήστε το Ιδρυματικό σας </a:t>
            </a:r>
            <a:r>
              <a:rPr lang="en-US" dirty="0" smtClean="0"/>
              <a:t>email: </a:t>
            </a:r>
            <a:r>
              <a:rPr lang="en-US" b="1" dirty="0" smtClean="0"/>
              <a:t>username@edu.teicrete.gr</a:t>
            </a:r>
            <a:endParaRPr lang="el-GR" b="1" dirty="0"/>
          </a:p>
          <a:p>
            <a:pPr lvl="1"/>
            <a:endParaRPr lang="en-US" dirty="0" smtClean="0"/>
          </a:p>
          <a:p>
            <a:endParaRPr lang="el-GR" dirty="0">
              <a:solidFill>
                <a:srgbClr val="FF0000"/>
              </a:solidFill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89685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Δημιουργία</a:t>
            </a:r>
            <a:r>
              <a:rPr lang="el-GR" b="1" dirty="0"/>
              <a:t> </a:t>
            </a:r>
            <a:r>
              <a:rPr lang="el-GR" dirty="0"/>
              <a:t>λογαριασμού</a:t>
            </a:r>
            <a:r>
              <a:rPr lang="en-US" dirty="0"/>
              <a:t> </a:t>
            </a:r>
            <a:r>
              <a:rPr lang="el-GR" dirty="0" smtClean="0"/>
              <a:t>με </a:t>
            </a:r>
            <a:r>
              <a:rPr lang="en-US" dirty="0"/>
              <a:t>class ID </a:t>
            </a:r>
            <a:r>
              <a:rPr lang="el-GR" dirty="0"/>
              <a:t>και  </a:t>
            </a:r>
            <a:r>
              <a:rPr lang="en-US" dirty="0" smtClean="0"/>
              <a:t>enrollment </a:t>
            </a:r>
            <a:r>
              <a:rPr lang="en-US" dirty="0"/>
              <a:t>password </a:t>
            </a:r>
            <a:r>
              <a:rPr lang="el-GR" dirty="0" smtClean="0"/>
              <a:t>1/2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1932" y="2675462"/>
            <a:ext cx="5157787" cy="823912"/>
          </a:xfrm>
        </p:spPr>
        <p:txBody>
          <a:bodyPr>
            <a:normAutofit fontScale="92500" lnSpcReduction="20000"/>
          </a:bodyPr>
          <a:lstStyle/>
          <a:p>
            <a:r>
              <a:rPr lang="en-US" b="0" dirty="0" smtClean="0"/>
              <a:t>1) </a:t>
            </a:r>
            <a:r>
              <a:rPr lang="el-GR" b="0" dirty="0" smtClean="0"/>
              <a:t>Μεταβείτε </a:t>
            </a:r>
            <a:r>
              <a:rPr lang="el-GR" b="0" dirty="0"/>
              <a:t>στη σελίδα </a:t>
            </a:r>
            <a:r>
              <a:rPr lang="el-GR" b="0" dirty="0">
                <a:hlinkClick r:id="rId2"/>
              </a:rPr>
              <a:t>http://turnitin.com</a:t>
            </a:r>
            <a:r>
              <a:rPr lang="el-GR" b="0" dirty="0" smtClean="0">
                <a:hlinkClick r:id="rId2"/>
              </a:rPr>
              <a:t>/</a:t>
            </a:r>
            <a:r>
              <a:rPr lang="el-GR" b="0" dirty="0" smtClean="0"/>
              <a:t>  </a:t>
            </a:r>
            <a:r>
              <a:rPr lang="el-GR" b="0" dirty="0"/>
              <a:t>και πατήστε τον σύνδεσμο </a:t>
            </a:r>
            <a:r>
              <a:rPr lang="el-GR" dirty="0" err="1" smtClean="0"/>
              <a:t>Create</a:t>
            </a:r>
            <a:r>
              <a:rPr lang="el-GR" dirty="0" smtClean="0"/>
              <a:t> Account</a:t>
            </a:r>
            <a:endParaRPr lang="el-G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b="0" dirty="0" smtClean="0"/>
              <a:t>2) </a:t>
            </a:r>
            <a:r>
              <a:rPr lang="el-GR" b="0" dirty="0" smtClean="0"/>
              <a:t>Πατήστε τον σύνδεσμο </a:t>
            </a:r>
            <a:r>
              <a:rPr lang="en-US" dirty="0" smtClean="0"/>
              <a:t>Student</a:t>
            </a:r>
            <a:endParaRPr lang="el-GR" dirty="0"/>
          </a:p>
        </p:txBody>
      </p:sp>
      <p:pic>
        <p:nvPicPr>
          <p:cNvPr id="7" name="Content Placeholder 6"/>
          <p:cNvPicPr>
            <a:picLocks noGrp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788" y="3784348"/>
            <a:ext cx="5157787" cy="1126041"/>
          </a:xfrm>
          <a:prstGeom prst="rect">
            <a:avLst/>
          </a:prstGeom>
        </p:spPr>
      </p:pic>
      <p:pic>
        <p:nvPicPr>
          <p:cNvPr id="8" name="Content Placeholder 7"/>
          <p:cNvPicPr>
            <a:picLocks noGrp="1"/>
          </p:cNvPicPr>
          <p:nvPr>
            <p:ph sz="quarter" idx="4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9623" y="2505075"/>
            <a:ext cx="2808341" cy="3684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157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Δημιουργία</a:t>
            </a:r>
            <a:r>
              <a:rPr lang="el-GR" b="1" dirty="0"/>
              <a:t> </a:t>
            </a:r>
            <a:r>
              <a:rPr lang="el-GR" dirty="0"/>
              <a:t>λογαριασμού</a:t>
            </a:r>
            <a:r>
              <a:rPr lang="en-US" dirty="0"/>
              <a:t> </a:t>
            </a:r>
            <a:r>
              <a:rPr lang="el-GR" dirty="0"/>
              <a:t>με </a:t>
            </a:r>
            <a:r>
              <a:rPr lang="en-US" dirty="0"/>
              <a:t>class ID </a:t>
            </a:r>
            <a:r>
              <a:rPr lang="el-GR" dirty="0"/>
              <a:t>και  </a:t>
            </a:r>
            <a:r>
              <a:rPr lang="en-US" dirty="0"/>
              <a:t>enrollment password </a:t>
            </a:r>
            <a:r>
              <a:rPr lang="el-GR" dirty="0"/>
              <a:t>2/2</a:t>
            </a: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4888" y="1612141"/>
            <a:ext cx="1804867" cy="4916996"/>
          </a:xfrm>
          <a:prstGeom prst="rect">
            <a:avLst/>
          </a:prstGeom>
        </p:spPr>
      </p:pic>
      <p:sp>
        <p:nvSpPr>
          <p:cNvPr id="5" name="Text Placeholder 2"/>
          <p:cNvSpPr txBox="1">
            <a:spLocks/>
          </p:cNvSpPr>
          <p:nvPr/>
        </p:nvSpPr>
        <p:spPr>
          <a:xfrm>
            <a:off x="901932" y="2675462"/>
            <a:ext cx="5157787" cy="823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l-GR" dirty="0"/>
          </a:p>
        </p:txBody>
      </p:sp>
      <p:sp>
        <p:nvSpPr>
          <p:cNvPr id="6" name="TextBox 5"/>
          <p:cNvSpPr txBox="1"/>
          <p:nvPr/>
        </p:nvSpPr>
        <p:spPr>
          <a:xfrm>
            <a:off x="511444" y="1809856"/>
            <a:ext cx="4912963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l-GR" sz="2000" dirty="0" smtClean="0"/>
              <a:t>Στη </a:t>
            </a:r>
            <a:r>
              <a:rPr lang="el-GR" sz="2000" dirty="0"/>
              <a:t>σελίδα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Create a New Student </a:t>
            </a: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</a:rPr>
              <a:t>Account</a:t>
            </a:r>
            <a:r>
              <a:rPr lang="el-GR" sz="2000" b="1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  <a:p>
            <a:pPr marL="342900" lvl="1" indent="-342900">
              <a:buFont typeface="+mj-lt"/>
              <a:buAutoNum type="arabicPeriod"/>
            </a:pPr>
            <a:r>
              <a:rPr lang="el-GR" sz="2000" dirty="0" smtClean="0"/>
              <a:t>Συμπληρώστε </a:t>
            </a:r>
            <a:r>
              <a:rPr lang="el-GR" sz="2000" dirty="0"/>
              <a:t>στα πεδία 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Class ID</a:t>
            </a:r>
            <a:r>
              <a:rPr lang="en-US" sz="2000" dirty="0"/>
              <a:t> </a:t>
            </a:r>
            <a:r>
              <a:rPr lang="el-GR" sz="2000" dirty="0"/>
              <a:t>και 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Class enrollment password </a:t>
            </a:r>
            <a:r>
              <a:rPr lang="el-GR" sz="2000" dirty="0"/>
              <a:t>τα στοιχεία που έχετε λάβει από τον καθηγητή σας, </a:t>
            </a:r>
            <a:endParaRPr lang="el-GR" sz="2000" dirty="0" smtClean="0"/>
          </a:p>
          <a:p>
            <a:pPr marL="342900" lvl="1" indent="-342900">
              <a:buFont typeface="+mj-lt"/>
              <a:buAutoNum type="arabicPeriod"/>
            </a:pPr>
            <a:endParaRPr lang="el-GR" sz="2000" dirty="0" smtClean="0"/>
          </a:p>
          <a:p>
            <a:pPr marL="342900" lvl="1" indent="-342900">
              <a:buFont typeface="+mj-lt"/>
              <a:buAutoNum type="arabicPeriod"/>
            </a:pPr>
            <a:r>
              <a:rPr lang="el-GR" sz="2000" dirty="0" smtClean="0"/>
              <a:t>Συμπληρώστε </a:t>
            </a:r>
            <a:r>
              <a:rPr lang="el-GR" sz="2000" dirty="0"/>
              <a:t>τα προσωπικά σας στοιχεία</a:t>
            </a:r>
            <a:r>
              <a:rPr lang="el-GR" sz="2000" dirty="0" smtClean="0"/>
              <a:t>,</a:t>
            </a:r>
          </a:p>
          <a:p>
            <a:pPr marL="342900" lvl="1" indent="-342900">
              <a:lnSpc>
                <a:spcPct val="150000"/>
              </a:lnSpc>
              <a:buFont typeface="+mj-lt"/>
              <a:buAutoNum type="arabicPeriod"/>
            </a:pPr>
            <a:r>
              <a:rPr lang="el-GR" sz="2000" dirty="0" smtClean="0"/>
              <a:t>Ορίστε </a:t>
            </a:r>
            <a:r>
              <a:rPr lang="en-US" sz="2000" dirty="0"/>
              <a:t>secret question, </a:t>
            </a:r>
            <a:endParaRPr lang="el-GR" sz="2000" dirty="0" smtClean="0"/>
          </a:p>
          <a:p>
            <a:pPr marL="342900" lvl="1" indent="-342900">
              <a:lnSpc>
                <a:spcPct val="150000"/>
              </a:lnSpc>
              <a:buFont typeface="+mj-lt"/>
              <a:buAutoNum type="arabicPeriod"/>
            </a:pPr>
            <a:r>
              <a:rPr lang="el-GR" sz="2000" dirty="0" smtClean="0"/>
              <a:t>Επιλέξτε </a:t>
            </a:r>
            <a:r>
              <a:rPr lang="el-GR" sz="2000" dirty="0"/>
              <a:t>το πλαίσιο ελέγχου </a:t>
            </a:r>
            <a:r>
              <a:rPr lang="el-GR" sz="2000" b="1" dirty="0" smtClean="0">
                <a:solidFill>
                  <a:schemeClr val="accent1">
                    <a:lumMod val="75000"/>
                  </a:schemeClr>
                </a:solidFill>
              </a:rPr>
              <a:t>Δεν </a:t>
            </a:r>
            <a:r>
              <a:rPr lang="el-GR" sz="2000" b="1" dirty="0">
                <a:solidFill>
                  <a:schemeClr val="accent1">
                    <a:lumMod val="75000"/>
                  </a:schemeClr>
                </a:solidFill>
              </a:rPr>
              <a:t>είμαι </a:t>
            </a:r>
            <a:r>
              <a:rPr lang="el-GR" sz="2000" b="1" dirty="0" smtClean="0">
                <a:solidFill>
                  <a:schemeClr val="accent1">
                    <a:lumMod val="75000"/>
                  </a:schemeClr>
                </a:solidFill>
              </a:rPr>
              <a:t>ρομπότ</a:t>
            </a:r>
            <a:r>
              <a:rPr lang="el-GR" sz="2000" dirty="0" smtClean="0"/>
              <a:t> </a:t>
            </a:r>
          </a:p>
          <a:p>
            <a:pPr marL="342900" lvl="1" indent="-342900">
              <a:lnSpc>
                <a:spcPct val="150000"/>
              </a:lnSpc>
              <a:buFont typeface="+mj-lt"/>
              <a:buAutoNum type="arabicPeriod"/>
            </a:pPr>
            <a:r>
              <a:rPr lang="el-GR" sz="2000" dirty="0" smtClean="0"/>
              <a:t>Πατήστε </a:t>
            </a:r>
            <a:r>
              <a:rPr lang="el-GR" sz="2000" dirty="0"/>
              <a:t>το κουμπί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I Agree – Create Profile</a:t>
            </a:r>
            <a:r>
              <a:rPr lang="en-US" sz="2000" dirty="0" smtClean="0"/>
              <a:t>.</a:t>
            </a:r>
            <a:r>
              <a:rPr lang="el-GR" sz="2000" b="1" dirty="0" smtClean="0"/>
              <a:t> </a:t>
            </a:r>
            <a:endParaRPr lang="el-GR" sz="2000" dirty="0"/>
          </a:p>
          <a:p>
            <a:endParaRPr lang="el-GR" dirty="0"/>
          </a:p>
        </p:txBody>
      </p:sp>
      <p:pic>
        <p:nvPicPr>
          <p:cNvPr id="7" name="Picture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8975" y="1612143"/>
            <a:ext cx="3800475" cy="4619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9409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</a:t>
            </a:r>
            <a:r>
              <a:rPr lang="el-GR" dirty="0"/>
              <a:t>ύ</a:t>
            </a:r>
            <a:r>
              <a:rPr lang="el-GR" dirty="0" smtClean="0"/>
              <a:t>νδεση στο </a:t>
            </a:r>
            <a:r>
              <a:rPr lang="en-US" dirty="0" err="1" smtClean="0"/>
              <a:t>Turnitin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Για να συνδεθείτε, πατήστε τον σύνδεσμο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Log In </a:t>
            </a:r>
            <a:r>
              <a:rPr lang="el-GR" dirty="0" smtClean="0"/>
              <a:t>πάνω και δεξιά στη σελίδα </a:t>
            </a:r>
            <a:r>
              <a:rPr lang="en-US" dirty="0">
                <a:hlinkClick r:id="rId2"/>
              </a:rPr>
              <a:t>http://turnitin.com</a:t>
            </a:r>
            <a:r>
              <a:rPr lang="en-US" dirty="0" smtClean="0">
                <a:hlinkClick r:id="rId2"/>
              </a:rPr>
              <a:t>/</a:t>
            </a:r>
            <a:endParaRPr lang="el-GR" dirty="0" smtClean="0"/>
          </a:p>
          <a:p>
            <a:endParaRPr lang="el-G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8554" y="3272402"/>
            <a:ext cx="8924925" cy="1181100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>
            <a:off x="9608702" y="2774196"/>
            <a:ext cx="526881" cy="623231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8560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Αρχική Σελίδα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92930"/>
          </a:xfrm>
        </p:spPr>
        <p:txBody>
          <a:bodyPr>
            <a:normAutofit fontScale="92500" lnSpcReduction="20000"/>
          </a:bodyPr>
          <a:lstStyle/>
          <a:p>
            <a:endParaRPr lang="el-GR" dirty="0" smtClean="0"/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  <a:p>
            <a:pPr marL="0" indent="0">
              <a:buNone/>
            </a:pPr>
            <a:r>
              <a:rPr lang="el-GR" sz="2600" dirty="0" smtClean="0"/>
              <a:t>Στην αρχική σελίδα, περιέχονται </a:t>
            </a:r>
            <a:r>
              <a:rPr lang="el-GR" sz="2600" dirty="0"/>
              <a:t>όλα τα μαθήματα που είστε εγγεγραμμένοι</a:t>
            </a:r>
          </a:p>
          <a:p>
            <a:endParaRPr lang="el-G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453" y="1552390"/>
            <a:ext cx="9134475" cy="401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9887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Τι</a:t>
            </a:r>
            <a:r>
              <a:rPr lang="en-US" dirty="0"/>
              <a:t> </a:t>
            </a:r>
            <a:r>
              <a:rPr lang="en-US" dirty="0" err="1"/>
              <a:t>είν</a:t>
            </a:r>
            <a:r>
              <a:rPr lang="en-US" dirty="0"/>
              <a:t>αι το </a:t>
            </a:r>
            <a:r>
              <a:rPr lang="en-US" dirty="0" smtClean="0"/>
              <a:t>Turnitin;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dirty="0"/>
              <a:t>Είναι μια </a:t>
            </a:r>
            <a:r>
              <a:rPr lang="el-GR" dirty="0" smtClean="0"/>
              <a:t>διαδικτυακή </a:t>
            </a:r>
            <a:r>
              <a:rPr lang="el-GR" dirty="0"/>
              <a:t>εφαρμογή </a:t>
            </a:r>
            <a:r>
              <a:rPr lang="el-GR" b="1" dirty="0" smtClean="0"/>
              <a:t>ελέγχου</a:t>
            </a:r>
            <a:r>
              <a:rPr lang="el-GR" dirty="0" smtClean="0"/>
              <a:t> </a:t>
            </a:r>
            <a:r>
              <a:rPr lang="el-GR" b="1" dirty="0" err="1" smtClean="0"/>
              <a:t>κειμενικής</a:t>
            </a:r>
            <a:r>
              <a:rPr lang="el-GR" b="1" dirty="0" smtClean="0"/>
              <a:t> ομοιότητας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Είναι </a:t>
            </a:r>
            <a:r>
              <a:rPr lang="el-GR" dirty="0" err="1" smtClean="0"/>
              <a:t>προσβάσιμη</a:t>
            </a:r>
            <a:r>
              <a:rPr lang="el-GR" dirty="0" smtClean="0"/>
              <a:t> </a:t>
            </a:r>
            <a:r>
              <a:rPr lang="el-GR" dirty="0"/>
              <a:t>στη </a:t>
            </a:r>
            <a:r>
              <a:rPr lang="el-GR" dirty="0" smtClean="0"/>
              <a:t>διεύθυνση</a:t>
            </a:r>
            <a:r>
              <a:rPr lang="en-US" dirty="0"/>
              <a:t>:</a:t>
            </a:r>
            <a:r>
              <a:rPr lang="el-GR" dirty="0" smtClean="0"/>
              <a:t> </a:t>
            </a:r>
            <a:r>
              <a:rPr lang="el-GR" dirty="0">
                <a:hlinkClick r:id="rId2"/>
              </a:rPr>
              <a:t>http://turnitin.com</a:t>
            </a:r>
            <a:r>
              <a:rPr lang="el-GR" dirty="0" smtClean="0">
                <a:hlinkClick r:id="rId2"/>
              </a:rPr>
              <a:t>/</a:t>
            </a:r>
            <a:endParaRPr lang="el-GR" dirty="0" smtClean="0"/>
          </a:p>
          <a:p>
            <a:pPr>
              <a:lnSpc>
                <a:spcPct val="150000"/>
              </a:lnSpc>
            </a:pPr>
            <a:r>
              <a:rPr lang="el-GR" dirty="0"/>
              <a:t>Στόχο έχει να συμβάλλει: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dirty="0" smtClean="0"/>
              <a:t>Ορθή χρήση αναφορών-πηγών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dirty="0" smtClean="0"/>
              <a:t>Αποτροπή </a:t>
            </a:r>
            <a:r>
              <a:rPr lang="el-GR" dirty="0"/>
              <a:t>της λογοκλοπής </a:t>
            </a:r>
          </a:p>
          <a:p>
            <a:pPr marL="457200" lvl="1" indent="0">
              <a:buNone/>
            </a:pPr>
            <a:endParaRPr lang="el-GR" dirty="0"/>
          </a:p>
          <a:p>
            <a:pPr marL="457200" lvl="1" indent="0">
              <a:buNone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Improve writing – Prevent Plagiarism) </a:t>
            </a:r>
            <a:endParaRPr lang="el-G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4090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Εγγραφή σε Μάθημα</a:t>
            </a:r>
            <a:endParaRPr lang="el-GR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99161"/>
          </a:xfrm>
        </p:spPr>
        <p:txBody>
          <a:bodyPr>
            <a:normAutofit fontScale="32500" lnSpcReduction="20000"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l-GR" sz="6000" dirty="0" smtClean="0"/>
          </a:p>
          <a:p>
            <a:pPr marL="0" indent="0">
              <a:buNone/>
            </a:pPr>
            <a:endParaRPr lang="el-GR" sz="6000" dirty="0"/>
          </a:p>
          <a:p>
            <a:pPr marL="0" indent="0">
              <a:buNone/>
            </a:pPr>
            <a:r>
              <a:rPr lang="el-GR" sz="7400" dirty="0" smtClean="0"/>
              <a:t>Για να εγγραφείτε σε επιπλέον Μάθημα, επιλέξτε την καρτέλα </a:t>
            </a:r>
            <a:r>
              <a:rPr lang="en-US" sz="7400" b="1" dirty="0" smtClean="0">
                <a:solidFill>
                  <a:schemeClr val="accent1">
                    <a:lumMod val="75000"/>
                  </a:schemeClr>
                </a:solidFill>
              </a:rPr>
              <a:t>Enroll in a Class</a:t>
            </a:r>
            <a:endParaRPr lang="el-GR" sz="7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7795" y="1517351"/>
            <a:ext cx="5629275" cy="4261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8357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Υποβολή εργασίας (αρχείου) 1/3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el-GR" dirty="0" smtClean="0"/>
              <a:t>Επιλέξτε το σχετικό </a:t>
            </a:r>
            <a:r>
              <a:rPr lang="el-GR" b="1" dirty="0" smtClean="0"/>
              <a:t>Μάθημα</a:t>
            </a:r>
            <a:r>
              <a:rPr lang="el-GR" dirty="0" smtClean="0"/>
              <a:t> από την </a:t>
            </a:r>
            <a:r>
              <a:rPr lang="el-GR" dirty="0"/>
              <a:t>αρχική σελίδα</a:t>
            </a:r>
            <a:r>
              <a:rPr lang="el-GR" dirty="0" smtClean="0"/>
              <a:t>  </a:t>
            </a:r>
          </a:p>
          <a:p>
            <a:pPr marL="514350" indent="-514350">
              <a:buAutoNum type="arabicParenR"/>
            </a:pPr>
            <a:r>
              <a:rPr lang="el-GR" dirty="0" smtClean="0"/>
              <a:t>Πατήστε το κουμπί </a:t>
            </a:r>
            <a:r>
              <a:rPr lang="en-US" b="1" dirty="0" smtClean="0"/>
              <a:t>Submit</a:t>
            </a:r>
            <a:r>
              <a:rPr lang="en-US" dirty="0" smtClean="0"/>
              <a:t> </a:t>
            </a:r>
            <a:r>
              <a:rPr lang="el-GR" dirty="0" smtClean="0"/>
              <a:t>που βρίσκεται στα δεξιά του τίτλου της </a:t>
            </a:r>
            <a:r>
              <a:rPr lang="el-GR" b="1" dirty="0" smtClean="0"/>
              <a:t>Εργασίας</a:t>
            </a:r>
            <a:r>
              <a:rPr lang="el-GR" dirty="0" smtClean="0"/>
              <a:t> (</a:t>
            </a:r>
            <a:r>
              <a:rPr lang="en-US" b="1" dirty="0" smtClean="0"/>
              <a:t>Assignment</a:t>
            </a:r>
            <a:r>
              <a:rPr lang="el-GR" b="1" dirty="0" smtClean="0"/>
              <a:t>)</a:t>
            </a:r>
            <a:r>
              <a:rPr lang="el-GR" dirty="0" smtClean="0"/>
              <a:t> στην όποια θέλετε να υποβάλλετε την εργασία σας</a:t>
            </a:r>
          </a:p>
          <a:p>
            <a:endParaRPr lang="el-GR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951" y="3811416"/>
            <a:ext cx="10306050" cy="1943100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>
            <a:off x="8497835" y="5175635"/>
            <a:ext cx="1157610" cy="365373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0389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Αρχείο Εργασίας – Περιορισμοί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dirty="0" smtClean="0"/>
              <a:t> Το μέγεθος του αρχείου πρέπει να είναι μικρότερο από </a:t>
            </a:r>
            <a:r>
              <a:rPr lang="en-US" b="1" dirty="0" smtClean="0"/>
              <a:t>40 MB</a:t>
            </a:r>
            <a:endParaRPr lang="el-GR" b="1" dirty="0" smtClean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dirty="0"/>
              <a:t> Ο αριθμός σελίδων δεν πρέπει να ξεπερνάει τις</a:t>
            </a:r>
            <a:r>
              <a:rPr lang="en-US" dirty="0"/>
              <a:t> </a:t>
            </a:r>
            <a:r>
              <a:rPr lang="en-US" b="1" dirty="0"/>
              <a:t>400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dirty="0" smtClean="0"/>
              <a:t>Το αρχείο πρέπει να περιέχει τουλάχιστον</a:t>
            </a:r>
            <a:r>
              <a:rPr lang="en-US" b="1" dirty="0" smtClean="0"/>
              <a:t> 20</a:t>
            </a:r>
            <a:r>
              <a:rPr lang="el-GR" b="1" dirty="0" smtClean="0"/>
              <a:t> λέξεις</a:t>
            </a:r>
            <a:endParaRPr lang="en-US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b="1" dirty="0" smtClean="0"/>
              <a:t>Επιτρεπτοί τύποι αρχείου</a:t>
            </a:r>
            <a:r>
              <a:rPr lang="en-US" dirty="0" smtClean="0"/>
              <a:t>: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Microsoft Word</a:t>
            </a:r>
            <a:r>
              <a:rPr lang="en-US" dirty="0"/>
              <a:t>, </a:t>
            </a:r>
            <a:r>
              <a:rPr lang="en-US" dirty="0">
                <a:solidFill>
                  <a:srgbClr val="FF0000"/>
                </a:solidFill>
              </a:rPr>
              <a:t>Excel</a:t>
            </a:r>
            <a:r>
              <a:rPr lang="en-US" dirty="0"/>
              <a:t>,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PowerPoint</a:t>
            </a:r>
            <a:r>
              <a:rPr lang="en-US" dirty="0"/>
              <a:t>, </a:t>
            </a:r>
            <a:r>
              <a:rPr lang="en-US" dirty="0">
                <a:solidFill>
                  <a:srgbClr val="FF0000"/>
                </a:solidFill>
              </a:rPr>
              <a:t>WordPerfect</a:t>
            </a:r>
            <a:r>
              <a:rPr lang="en-US" dirty="0"/>
              <a:t>,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PostScript</a:t>
            </a:r>
            <a:r>
              <a:rPr lang="en-US" dirty="0"/>
              <a:t>, </a:t>
            </a:r>
            <a:r>
              <a:rPr lang="en-US" dirty="0">
                <a:solidFill>
                  <a:srgbClr val="FF0000"/>
                </a:solidFill>
              </a:rPr>
              <a:t>PDF</a:t>
            </a:r>
            <a:r>
              <a:rPr lang="en-US" dirty="0"/>
              <a:t>,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HTML</a:t>
            </a:r>
            <a:r>
              <a:rPr lang="en-US" dirty="0"/>
              <a:t>, </a:t>
            </a:r>
            <a:r>
              <a:rPr lang="en-US" dirty="0">
                <a:solidFill>
                  <a:srgbClr val="FF0000"/>
                </a:solidFill>
              </a:rPr>
              <a:t>RTF</a:t>
            </a:r>
            <a:r>
              <a:rPr lang="en-US" dirty="0"/>
              <a:t>,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OpenOffice</a:t>
            </a:r>
            <a:r>
              <a:rPr lang="en-US" dirty="0"/>
              <a:t> (ODT), </a:t>
            </a:r>
            <a:r>
              <a:rPr lang="en-US" dirty="0">
                <a:solidFill>
                  <a:srgbClr val="FF0000"/>
                </a:solidFill>
              </a:rPr>
              <a:t>Hangul </a:t>
            </a:r>
            <a:r>
              <a:rPr lang="en-US" dirty="0"/>
              <a:t>(HWP), Google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Docs</a:t>
            </a:r>
            <a:r>
              <a:rPr lang="en-US" dirty="0"/>
              <a:t>, and </a:t>
            </a:r>
            <a:r>
              <a:rPr lang="en-US" dirty="0">
                <a:solidFill>
                  <a:srgbClr val="FF0000"/>
                </a:solidFill>
              </a:rPr>
              <a:t>plain text</a:t>
            </a:r>
            <a:endParaRPr lang="el-G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6673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Υποβολή εργασίας (αρχείου) </a:t>
            </a:r>
            <a:r>
              <a:rPr lang="el-GR" dirty="0" smtClean="0"/>
              <a:t>2/3</a:t>
            </a:r>
            <a:endParaRPr lang="el-GR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3330" y="1825625"/>
            <a:ext cx="3245339" cy="4351338"/>
          </a:xfr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142739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Υποβολή εργασίας (αρχείου) </a:t>
            </a:r>
            <a:r>
              <a:rPr lang="el-GR" dirty="0" smtClean="0"/>
              <a:t>3/3</a:t>
            </a:r>
            <a:endParaRPr lang="el-GR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3021" y="1825625"/>
            <a:ext cx="4285958" cy="4351338"/>
          </a:xfr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cxnSp>
        <p:nvCxnSpPr>
          <p:cNvPr id="5" name="Straight Arrow Connector 4"/>
          <p:cNvCxnSpPr/>
          <p:nvPr/>
        </p:nvCxnSpPr>
        <p:spPr>
          <a:xfrm>
            <a:off x="2857670" y="5723964"/>
            <a:ext cx="917635" cy="365373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0009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Επιβεβαίωση ορθότητας στοιχείων εργασίας</a:t>
            </a:r>
            <a:endParaRPr lang="el-G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Επιβεβαιώστε ότι τα στοιχεία της εργασίας είναι σωστά και πατήστε </a:t>
            </a:r>
            <a:r>
              <a:rPr lang="en-US" b="1" dirty="0" smtClean="0"/>
              <a:t>Confirm</a:t>
            </a:r>
            <a:endParaRPr lang="el-GR" b="1" dirty="0" smtClean="0"/>
          </a:p>
          <a:p>
            <a:endParaRPr lang="el-GR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2627" y="2299320"/>
            <a:ext cx="4468368" cy="4468368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7" name="Straight Arrow Connector 6"/>
          <p:cNvCxnSpPr/>
          <p:nvPr/>
        </p:nvCxnSpPr>
        <p:spPr>
          <a:xfrm>
            <a:off x="2574992" y="6259992"/>
            <a:ext cx="917635" cy="365373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8711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Ολοκλήρωση υποβολής εργασίας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εργασία έχει υποβληθεί.</a:t>
            </a:r>
            <a:r>
              <a:rPr lang="en-US" dirty="0" smtClean="0"/>
              <a:t> </a:t>
            </a:r>
            <a:r>
              <a:rPr lang="el-GR" dirty="0" smtClean="0"/>
              <a:t>Πατήστε το κουμπί </a:t>
            </a:r>
            <a:r>
              <a:rPr lang="en-US" b="1" dirty="0" smtClean="0"/>
              <a:t>Return to assignment list</a:t>
            </a:r>
            <a:endParaRPr lang="el-GR" b="1" dirty="0" smtClean="0"/>
          </a:p>
          <a:p>
            <a:endParaRPr lang="el-G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4676" y="2672198"/>
            <a:ext cx="4224338" cy="3829050"/>
          </a:xfrm>
          <a:prstGeom prst="rect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</p:pic>
      <p:cxnSp>
        <p:nvCxnSpPr>
          <p:cNvPr id="5" name="Straight Arrow Connector 4"/>
          <p:cNvCxnSpPr/>
          <p:nvPr/>
        </p:nvCxnSpPr>
        <p:spPr>
          <a:xfrm>
            <a:off x="2605422" y="5964293"/>
            <a:ext cx="917635" cy="365373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7094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Αναμονή δημιουργίας 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Για τη δημιουργία της αναφοράς θα χρειαστούν </a:t>
            </a:r>
            <a:r>
              <a:rPr lang="el-GR" dirty="0" smtClean="0">
                <a:solidFill>
                  <a:schemeClr val="accent1">
                    <a:lumMod val="75000"/>
                  </a:schemeClr>
                </a:solidFill>
              </a:rPr>
              <a:t>μερικά λεπτά</a:t>
            </a:r>
            <a:r>
              <a:rPr lang="el-GR" dirty="0" smtClean="0"/>
              <a:t>. Κατά το διάστημα αυτό θα εμφανίζεται το μήνυμα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Processing</a:t>
            </a:r>
            <a:endParaRPr lang="el-GR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l-GR" dirty="0" smtClean="0"/>
              <a:t>Στη συνέχεια, ανανεώστε (</a:t>
            </a:r>
            <a:r>
              <a:rPr lang="en-US" dirty="0" smtClean="0"/>
              <a:t>Refresh</a:t>
            </a:r>
            <a:r>
              <a:rPr lang="el-GR" dirty="0" smtClean="0"/>
              <a:t>)</a:t>
            </a:r>
            <a:r>
              <a:rPr lang="en-US" dirty="0" smtClean="0"/>
              <a:t> </a:t>
            </a:r>
            <a:r>
              <a:rPr lang="el-GR" dirty="0" smtClean="0"/>
              <a:t>την ιστοσελίδα</a:t>
            </a:r>
            <a:r>
              <a:rPr lang="en-US" dirty="0" smtClean="0"/>
              <a:t> </a:t>
            </a:r>
            <a:r>
              <a:rPr lang="el-GR" dirty="0" smtClean="0"/>
              <a:t>για να δείτε αν η αναφορά έχει δημιουργηθεί</a:t>
            </a:r>
            <a:endParaRPr lang="el-GR" dirty="0"/>
          </a:p>
          <a:p>
            <a:pPr marL="0" indent="0">
              <a:buNone/>
            </a:pPr>
            <a:endParaRPr lang="el-GR" dirty="0" smtClean="0"/>
          </a:p>
          <a:p>
            <a:endParaRPr lang="el-GR" dirty="0"/>
          </a:p>
          <a:p>
            <a:endParaRPr lang="el-GR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007" y="3801039"/>
            <a:ext cx="10267950" cy="1952625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7008716" y="5211871"/>
            <a:ext cx="1028896" cy="321024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3026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αναφορά έχει δημιουργηθεί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Όταν </a:t>
            </a:r>
            <a:r>
              <a:rPr lang="el-GR" dirty="0" smtClean="0"/>
              <a:t>ολοκληρωθεί η επεξεργασία θα εμφανιστεί το εικονίδιο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Similarity</a:t>
            </a:r>
            <a:r>
              <a:rPr lang="el-GR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l-GR" dirty="0" smtClean="0"/>
              <a:t>με το ποσοστό ταύτισης του κειμένου της εργασίας σας με τη βάση του </a:t>
            </a:r>
            <a:r>
              <a:rPr lang="en-US" dirty="0" err="1" smtClean="0"/>
              <a:t>Turnitin</a:t>
            </a:r>
            <a:r>
              <a:rPr lang="el-GR" dirty="0" smtClean="0"/>
              <a:t> </a:t>
            </a:r>
            <a:endParaRPr lang="el-GR" dirty="0"/>
          </a:p>
          <a:p>
            <a:r>
              <a:rPr lang="el-GR" dirty="0" smtClean="0"/>
              <a:t>Πατήστε το εικονίδιο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Similarity</a:t>
            </a:r>
            <a:r>
              <a:rPr lang="en-US" dirty="0" smtClean="0"/>
              <a:t> </a:t>
            </a:r>
            <a:r>
              <a:rPr lang="el-GR" dirty="0" smtClean="0"/>
              <a:t>για να ανοίξει η αναφορά</a:t>
            </a:r>
          </a:p>
          <a:p>
            <a:endParaRPr lang="el-GR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687" y="3666316"/>
            <a:ext cx="10437971" cy="1962531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>
            <a:off x="7280842" y="5012804"/>
            <a:ext cx="917635" cy="365373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687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Originality report – Similarity Index</a:t>
            </a:r>
            <a:endParaRPr lang="el-GR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2005806"/>
            <a:ext cx="8382000" cy="3990975"/>
          </a:xfrm>
        </p:spPr>
      </p:pic>
      <p:sp>
        <p:nvSpPr>
          <p:cNvPr id="5" name="Oval 4"/>
          <p:cNvSpPr/>
          <p:nvPr/>
        </p:nvSpPr>
        <p:spPr>
          <a:xfrm>
            <a:off x="7945821" y="2417268"/>
            <a:ext cx="1513489" cy="578180"/>
          </a:xfrm>
          <a:prstGeom prst="ellipse">
            <a:avLst/>
          </a:prstGeom>
          <a:noFill/>
          <a:ln w="254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9459310" y="2706358"/>
            <a:ext cx="1765739" cy="0"/>
          </a:xfrm>
          <a:prstGeom prst="straightConnector1">
            <a:avLst/>
          </a:prstGeom>
          <a:ln w="508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9790386" y="2337026"/>
            <a:ext cx="16686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Similarity Index</a:t>
            </a:r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4061387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Βάση δεδομένων του </a:t>
            </a:r>
            <a:r>
              <a:rPr lang="en-US" dirty="0" err="1" smtClean="0"/>
              <a:t>Turnitin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Η βάση δεδομένων του </a:t>
            </a:r>
            <a:r>
              <a:rPr lang="en-US" dirty="0" err="1" smtClean="0"/>
              <a:t>Turnitin</a:t>
            </a:r>
            <a:r>
              <a:rPr lang="el-GR" dirty="0" smtClean="0"/>
              <a:t> περιλαμβάνει:</a:t>
            </a:r>
            <a:endParaRPr lang="en-US" dirty="0" smtClean="0"/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l-GR" dirty="0" smtClean="0"/>
              <a:t>61</a:t>
            </a:r>
            <a:r>
              <a:rPr lang="el-GR" dirty="0"/>
              <a:t>+ </a:t>
            </a:r>
            <a:r>
              <a:rPr lang="el-GR" dirty="0" smtClean="0"/>
              <a:t>δισεκατομμύρια</a:t>
            </a:r>
            <a:r>
              <a:rPr lang="el-GR" b="1" dirty="0" smtClean="0"/>
              <a:t> ιστοσελίδες </a:t>
            </a:r>
            <a:r>
              <a:rPr lang="el-GR" dirty="0"/>
              <a:t>που είναι ελεύθερα </a:t>
            </a:r>
            <a:r>
              <a:rPr lang="el-GR" dirty="0" err="1" smtClean="0"/>
              <a:t>προσβάσιμες</a:t>
            </a:r>
            <a:r>
              <a:rPr lang="el-GR" dirty="0" smtClean="0"/>
              <a:t> </a:t>
            </a:r>
            <a:r>
              <a:rPr lang="el-GR" dirty="0"/>
              <a:t>στο </a:t>
            </a:r>
            <a:r>
              <a:rPr lang="el-GR" dirty="0" smtClean="0"/>
              <a:t>Διαδίκτυο, συμπεριλαμβάνονται και </a:t>
            </a:r>
            <a:r>
              <a:rPr lang="en-US" dirty="0" smtClean="0"/>
              <a:t>archived </a:t>
            </a:r>
            <a:r>
              <a:rPr lang="el-GR" dirty="0" smtClean="0"/>
              <a:t>ιστοσελίδες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l-GR" dirty="0" smtClean="0"/>
              <a:t>160+ εκατομμύρια </a:t>
            </a:r>
            <a:r>
              <a:rPr lang="el-GR" b="1" dirty="0" smtClean="0"/>
              <a:t>άρθρα από επιστημονικά περιοδικά και πηγές</a:t>
            </a:r>
            <a:r>
              <a:rPr lang="el-GR" dirty="0" smtClean="0"/>
              <a:t> διαφόρων εκδοτικών οίκων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l-GR" dirty="0" smtClean="0"/>
              <a:t>637</a:t>
            </a:r>
            <a:r>
              <a:rPr lang="el-GR" dirty="0"/>
              <a:t>+ </a:t>
            </a:r>
            <a:r>
              <a:rPr lang="el-GR" dirty="0" smtClean="0"/>
              <a:t>εκατομμύρια</a:t>
            </a:r>
            <a:r>
              <a:rPr lang="el-GR" b="1" dirty="0" smtClean="0"/>
              <a:t> εργασίες </a:t>
            </a:r>
            <a:r>
              <a:rPr lang="el-GR" b="1" dirty="0"/>
              <a:t>φοιτητών </a:t>
            </a:r>
            <a:r>
              <a:rPr lang="el-GR" b="1" dirty="0" smtClean="0"/>
              <a:t>που </a:t>
            </a:r>
            <a:r>
              <a:rPr lang="el-GR" b="1" dirty="0"/>
              <a:t>έχουν κατατεθεί στη βάση του </a:t>
            </a:r>
            <a:r>
              <a:rPr lang="el-GR" b="1" dirty="0" err="1"/>
              <a:t>Turnitin</a:t>
            </a:r>
            <a:r>
              <a:rPr lang="el-GR" b="1" dirty="0"/>
              <a:t>  </a:t>
            </a:r>
            <a:endParaRPr lang="el-GR" b="1" dirty="0" smtClean="0"/>
          </a:p>
          <a:p>
            <a:pPr lvl="1"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el-GR" dirty="0"/>
              <a:t>Είναι σε εξέλιξη </a:t>
            </a:r>
            <a:r>
              <a:rPr lang="el-GR" dirty="0" smtClean="0"/>
              <a:t>η διαδικασία συμπερίληψης των </a:t>
            </a:r>
            <a:r>
              <a:rPr lang="el-GR" b="1" dirty="0" smtClean="0"/>
              <a:t>Ιδρυματικών</a:t>
            </a:r>
            <a:r>
              <a:rPr lang="el-GR" dirty="0" smtClean="0"/>
              <a:t> </a:t>
            </a:r>
            <a:r>
              <a:rPr lang="el-GR" b="1" dirty="0" smtClean="0"/>
              <a:t>Αποθετηρίων πολλών Ελληνικών ΑΕΙ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52641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Αναφορά – </a:t>
            </a:r>
            <a:r>
              <a:rPr lang="en-US" dirty="0" smtClean="0"/>
              <a:t>Not Available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/>
              <a:t>Αν εμφανίζεται το </a:t>
            </a:r>
            <a:r>
              <a:rPr lang="el-GR" dirty="0" smtClean="0"/>
              <a:t>μήνυμα </a:t>
            </a:r>
            <a:r>
              <a:rPr lang="el-GR" dirty="0" err="1" smtClean="0">
                <a:solidFill>
                  <a:schemeClr val="accent1">
                    <a:lumMod val="75000"/>
                  </a:schemeClr>
                </a:solidFill>
              </a:rPr>
              <a:t>NotAvailable</a:t>
            </a:r>
            <a:r>
              <a:rPr lang="el-GR" dirty="0" smtClean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el-GR" dirty="0" smtClean="0"/>
              <a:t> τότε ο Καθηγητής έχει απενεργοποιήσει τη </a:t>
            </a:r>
            <a:r>
              <a:rPr lang="el-GR" dirty="0"/>
              <a:t>δυνατότητα να βλέπουν οι φοιτητές αναφορές για αυτή την Ε</a:t>
            </a:r>
            <a:r>
              <a:rPr lang="el-GR" dirty="0" smtClean="0"/>
              <a:t>ργασία. </a:t>
            </a:r>
            <a:endParaRPr lang="el-GR" dirty="0"/>
          </a:p>
          <a:p>
            <a:pPr marL="0" indent="0">
              <a:buNone/>
            </a:pPr>
            <a:endParaRPr lang="el-GR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793" y="3294561"/>
            <a:ext cx="10876788" cy="2040636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>
            <a:off x="6834814" y="4711920"/>
            <a:ext cx="1053761" cy="294218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2367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Επανα</a:t>
            </a:r>
            <a:r>
              <a:rPr lang="el-GR" dirty="0" smtClean="0"/>
              <a:t>-υποβολή Εργασίας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14660"/>
          </a:xfrm>
        </p:spPr>
        <p:txBody>
          <a:bodyPr>
            <a:normAutofit/>
          </a:bodyPr>
          <a:lstStyle/>
          <a:p>
            <a:r>
              <a:rPr lang="el-GR" dirty="0" smtClean="0"/>
              <a:t>Για </a:t>
            </a:r>
            <a:r>
              <a:rPr lang="el-GR" dirty="0" err="1" smtClean="0"/>
              <a:t>επανα</a:t>
            </a:r>
            <a:r>
              <a:rPr lang="el-GR" dirty="0" smtClean="0"/>
              <a:t>-υποβολή, πατήστε το κουμπί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Resubmit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l-GR" dirty="0"/>
              <a:t>στα δεξιά του τίτλου της </a:t>
            </a:r>
            <a:r>
              <a:rPr lang="el-GR" b="1" dirty="0" smtClean="0"/>
              <a:t>Εργασίας</a:t>
            </a:r>
            <a:r>
              <a:rPr lang="el-GR" dirty="0" smtClean="0"/>
              <a:t>.  Είναι διαθέσιμο εφόσον ο </a:t>
            </a:r>
            <a:r>
              <a:rPr lang="el-GR" dirty="0"/>
              <a:t>Καθηγητής </a:t>
            </a:r>
            <a:r>
              <a:rPr lang="el-GR" dirty="0" smtClean="0"/>
              <a:t>έχει ενεργοποιήσει την εν λόγω  δυνατότητα.</a:t>
            </a:r>
          </a:p>
          <a:p>
            <a:r>
              <a:rPr lang="el-GR" dirty="0" smtClean="0"/>
              <a:t>Στις 3 πρώτες </a:t>
            </a:r>
            <a:r>
              <a:rPr lang="el-GR" dirty="0" err="1" smtClean="0"/>
              <a:t>επανα</a:t>
            </a:r>
            <a:r>
              <a:rPr lang="el-GR" dirty="0" smtClean="0"/>
              <a:t>-υποβολές η αναφορά δημιουργείται άμεσα. Στις επόμενες</a:t>
            </a:r>
            <a:r>
              <a:rPr lang="en-US" dirty="0" smtClean="0"/>
              <a:t> </a:t>
            </a:r>
            <a:r>
              <a:rPr lang="el-GR" dirty="0" smtClean="0"/>
              <a:t>απαιτείται αναμονή 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</a:rPr>
              <a:t>24 </a:t>
            </a:r>
            <a:r>
              <a:rPr lang="el-GR" dirty="0" smtClean="0">
                <a:solidFill>
                  <a:schemeClr val="accent1">
                    <a:lumMod val="75000"/>
                  </a:schemeClr>
                </a:solidFill>
              </a:rPr>
              <a:t>ωρών.</a:t>
            </a:r>
            <a:endParaRPr lang="el-GR" dirty="0" smtClean="0"/>
          </a:p>
          <a:p>
            <a:pPr marL="0" indent="0">
              <a:buNone/>
            </a:pPr>
            <a:endParaRPr lang="en-US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l-GR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686" y="4219961"/>
            <a:ext cx="10748010" cy="2020824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>
            <a:off x="8989018" y="5599500"/>
            <a:ext cx="774914" cy="429341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7312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Οδηγίες - Υποστήριξη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14525"/>
            <a:ext cx="10515600" cy="4262438"/>
          </a:xfrm>
        </p:spPr>
        <p:txBody>
          <a:bodyPr/>
          <a:lstStyle/>
          <a:p>
            <a:r>
              <a:rPr lang="en-US" sz="2400" b="1" dirty="0" smtClean="0"/>
              <a:t>I</a:t>
            </a:r>
            <a:r>
              <a:rPr lang="el-GR" sz="2400" b="1" dirty="0" err="1" smtClean="0"/>
              <a:t>στότοπο</a:t>
            </a:r>
            <a:r>
              <a:rPr lang="el-GR" sz="2400" b="1" dirty="0" err="1"/>
              <a:t>ς</a:t>
            </a:r>
            <a:r>
              <a:rPr lang="el-GR" sz="2400" b="1" dirty="0" smtClean="0"/>
              <a:t> </a:t>
            </a:r>
            <a:r>
              <a:rPr lang="en-US" sz="2400" b="1" dirty="0" err="1" smtClean="0"/>
              <a:t>Turnitin</a:t>
            </a:r>
            <a:r>
              <a:rPr lang="en-US" sz="2400" dirty="0" smtClean="0"/>
              <a:t>:</a:t>
            </a:r>
            <a:r>
              <a:rPr lang="el-GR" sz="2400" dirty="0" smtClean="0"/>
              <a:t> </a:t>
            </a:r>
            <a:r>
              <a:rPr lang="en-US" sz="2400" dirty="0" smtClean="0">
                <a:hlinkClick r:id="rId2"/>
              </a:rPr>
              <a:t>https://help.turnitin.com/feedback-studio/turnitin-website/student/student-category.htm</a:t>
            </a:r>
            <a:endParaRPr lang="en-US" sz="2400" dirty="0" smtClean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sz="2000" dirty="0" smtClean="0"/>
              <a:t>Ξεκινήστε</a:t>
            </a:r>
            <a:r>
              <a:rPr lang="en-US" sz="2000" dirty="0" smtClean="0"/>
              <a:t> </a:t>
            </a:r>
            <a:r>
              <a:rPr lang="el-GR" sz="2000" dirty="0" smtClean="0"/>
              <a:t>με το</a:t>
            </a:r>
            <a:r>
              <a:rPr lang="en-US" sz="2000" dirty="0"/>
              <a:t> 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hlinkClick r:id="rId3"/>
              </a:rPr>
              <a:t>Student quick start guide</a:t>
            </a:r>
            <a:endParaRPr lang="el-GR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sz="2000" dirty="0" smtClean="0"/>
              <a:t>Για αναλυτικότερες πληροφορίες, δείτε το 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hlinkClick r:id="rId2"/>
              </a:rPr>
              <a:t>Feedback Studio</a:t>
            </a:r>
            <a:endParaRPr lang="el-GR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lvl="1" indent="0">
              <a:buNone/>
            </a:pPr>
            <a:endParaRPr lang="el-GR" sz="2000" dirty="0" smtClean="0"/>
          </a:p>
          <a:p>
            <a:r>
              <a:rPr lang="el-GR" sz="2400" b="1" dirty="0" smtClean="0"/>
              <a:t>Ιστότοπος </a:t>
            </a:r>
            <a:r>
              <a:rPr lang="el-GR" sz="2400" b="1" dirty="0"/>
              <a:t>Βιβλιοθήκης</a:t>
            </a:r>
            <a:r>
              <a:rPr lang="en-US" sz="2400" dirty="0"/>
              <a:t>: </a:t>
            </a:r>
            <a:r>
              <a:rPr lang="el-GR" sz="2400" dirty="0"/>
              <a:t>Υπηρεσίες </a:t>
            </a:r>
            <a:r>
              <a:rPr lang="en-US" sz="2400" dirty="0"/>
              <a:t>-&gt;</a:t>
            </a:r>
            <a:r>
              <a:rPr lang="el-GR" sz="2400" dirty="0"/>
              <a:t> Ανίχνευση Λογοκλοπής  </a:t>
            </a:r>
            <a:r>
              <a:rPr lang="en-US" sz="2400" dirty="0" smtClean="0">
                <a:hlinkClick r:id="rId4"/>
              </a:rPr>
              <a:t>http</a:t>
            </a:r>
            <a:r>
              <a:rPr lang="en-US" sz="2400" dirty="0">
                <a:hlinkClick r:id="rId4"/>
              </a:rPr>
              <a:t>://www.lib.teicrete.gr/gr/turnitin.html</a:t>
            </a:r>
            <a:endParaRPr lang="en-US" sz="2400" dirty="0"/>
          </a:p>
          <a:p>
            <a:endParaRPr lang="el-GR" sz="2400" dirty="0"/>
          </a:p>
          <a:p>
            <a:r>
              <a:rPr lang="en-US" b="1" dirty="0"/>
              <a:t>Email</a:t>
            </a:r>
            <a:r>
              <a:rPr lang="en-US" dirty="0"/>
              <a:t>: turnitin@staff.teicrete.gr</a:t>
            </a:r>
            <a:endParaRPr lang="el-GR" dirty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93576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116" y="2929631"/>
            <a:ext cx="10515600" cy="2672179"/>
          </a:xfrm>
        </p:spPr>
        <p:txBody>
          <a:bodyPr>
            <a:normAutofit/>
          </a:bodyPr>
          <a:lstStyle/>
          <a:p>
            <a:pPr algn="ctr"/>
            <a:r>
              <a:rPr lang="el-GR" sz="3600" dirty="0">
                <a:solidFill>
                  <a:schemeClr val="accent1">
                    <a:lumMod val="75000"/>
                  </a:schemeClr>
                </a:solidFill>
              </a:rPr>
              <a:t>Ερωτήσεις; </a:t>
            </a:r>
            <a:r>
              <a:rPr lang="el-GR" sz="36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l-GR" sz="36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l-GR" sz="36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l-GR" sz="36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l-GR" sz="36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l-GR" sz="36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l-GR" sz="36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l-GR" sz="3600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el-GR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7041" y="1655686"/>
            <a:ext cx="34671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16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116" y="2929631"/>
            <a:ext cx="10515600" cy="2672179"/>
          </a:xfrm>
        </p:spPr>
        <p:txBody>
          <a:bodyPr>
            <a:normAutofit/>
          </a:bodyPr>
          <a:lstStyle/>
          <a:p>
            <a:pPr algn="ctr"/>
            <a:r>
              <a:rPr lang="el-GR" sz="3600" dirty="0" smtClean="0">
                <a:solidFill>
                  <a:schemeClr val="accent1">
                    <a:lumMod val="75000"/>
                  </a:schemeClr>
                </a:solidFill>
              </a:rPr>
              <a:t>Ευχαριστώ για την προσοχή σας</a:t>
            </a:r>
            <a:r>
              <a:rPr lang="el-GR" sz="3600" dirty="0" smtClean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 !!!</a:t>
            </a:r>
            <a:r>
              <a:rPr lang="el-GR" sz="36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l-GR" sz="36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l-GR" sz="36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l-GR" sz="36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l-GR" sz="36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l-GR" sz="3600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el-GR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7041" y="1655686"/>
            <a:ext cx="34671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0343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Κύρια λειτουργία του </a:t>
            </a:r>
            <a:r>
              <a:rPr lang="en-US" dirty="0" err="1" smtClean="0"/>
              <a:t>Turnitin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l-GR" b="1" dirty="0">
                <a:solidFill>
                  <a:schemeClr val="accent1">
                    <a:lumMod val="75000"/>
                  </a:schemeClr>
                </a:solidFill>
              </a:rPr>
              <a:t>Αντιπαραβάλλει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l-GR" dirty="0" smtClean="0"/>
              <a:t>τ</a:t>
            </a:r>
            <a:r>
              <a:rPr lang="en-US" dirty="0" smtClean="0"/>
              <a:t>o</a:t>
            </a:r>
            <a:r>
              <a:rPr lang="el-GR" dirty="0" smtClean="0"/>
              <a:t> υποβληθέν</a:t>
            </a:r>
            <a:r>
              <a:rPr lang="en-US" dirty="0" smtClean="0"/>
              <a:t> </a:t>
            </a:r>
            <a:r>
              <a:rPr lang="el-GR" dirty="0" smtClean="0"/>
              <a:t>κείμενο της εργασίας με τη βάση του </a:t>
            </a:r>
            <a:r>
              <a:rPr lang="en-US" dirty="0" err="1" smtClean="0"/>
              <a:t>Turnitin</a:t>
            </a:r>
            <a:endParaRPr lang="en-US" dirty="0" smtClean="0"/>
          </a:p>
          <a:p>
            <a:pPr>
              <a:lnSpc>
                <a:spcPts val="3360"/>
              </a:lnSpc>
            </a:pPr>
            <a:r>
              <a:rPr lang="el-GR" dirty="0" smtClean="0"/>
              <a:t>Δημιουργεί μια </a:t>
            </a:r>
            <a:r>
              <a:rPr lang="el-GR" dirty="0"/>
              <a:t>Α</a:t>
            </a:r>
            <a:r>
              <a:rPr lang="el-GR" dirty="0" smtClean="0"/>
              <a:t>ναφορά (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Originality Report</a:t>
            </a:r>
            <a:r>
              <a:rPr lang="en-US" dirty="0" smtClean="0"/>
              <a:t>) </a:t>
            </a:r>
            <a:r>
              <a:rPr lang="el-GR" dirty="0" smtClean="0"/>
              <a:t>όπου το κείμενο της εργασίας που έχει </a:t>
            </a:r>
            <a:r>
              <a:rPr lang="el-GR" dirty="0"/>
              <a:t>εντοπιστεί </a:t>
            </a:r>
            <a:r>
              <a:rPr lang="el-GR" dirty="0" smtClean="0"/>
              <a:t>σε πηγές στη </a:t>
            </a:r>
            <a:r>
              <a:rPr lang="en-US" dirty="0" smtClean="0"/>
              <a:t> </a:t>
            </a:r>
            <a:r>
              <a:rPr lang="el-GR" dirty="0"/>
              <a:t>βάση του </a:t>
            </a:r>
            <a:r>
              <a:rPr lang="en-US" dirty="0" err="1" smtClean="0"/>
              <a:t>Turnitin</a:t>
            </a:r>
            <a:r>
              <a:rPr lang="el-GR" dirty="0" smtClean="0"/>
              <a:t> εμφανίζεται </a:t>
            </a:r>
            <a:r>
              <a:rPr lang="el-GR" dirty="0"/>
              <a:t>επισημασμένο </a:t>
            </a:r>
            <a:r>
              <a:rPr lang="el-GR" dirty="0" smtClean="0"/>
              <a:t>(σε χρωματιστό φόντο). </a:t>
            </a:r>
          </a:p>
          <a:p>
            <a:pPr>
              <a:lnSpc>
                <a:spcPct val="100000"/>
              </a:lnSpc>
            </a:pPr>
            <a:r>
              <a:rPr lang="el-GR" dirty="0" smtClean="0"/>
              <a:t>Υπολογίζει το</a:t>
            </a:r>
            <a:r>
              <a:rPr lang="el-GR" dirty="0"/>
              <a:t>ν</a:t>
            </a:r>
            <a:r>
              <a:rPr lang="el-GR" dirty="0" smtClean="0"/>
              <a:t> Δείκτη Ομοιότητας (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Similarity Index</a:t>
            </a:r>
            <a:r>
              <a:rPr lang="el-GR" b="1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  <a:r>
              <a:rPr lang="el-GR" dirty="0" smtClean="0"/>
              <a:t>: το </a:t>
            </a:r>
            <a:r>
              <a:rPr lang="el-GR" dirty="0"/>
              <a:t>ποσοστό του κειμένου της εργασίας που βρέθηκε </a:t>
            </a:r>
            <a:r>
              <a:rPr lang="el-GR" dirty="0" smtClean="0"/>
              <a:t>στ</a:t>
            </a:r>
            <a:r>
              <a:rPr lang="el-GR" dirty="0"/>
              <a:t>η</a:t>
            </a:r>
            <a:r>
              <a:rPr lang="el-GR" dirty="0" smtClean="0"/>
              <a:t> βάση </a:t>
            </a:r>
            <a:r>
              <a:rPr lang="el-GR" dirty="0"/>
              <a:t>του </a:t>
            </a:r>
            <a:r>
              <a:rPr lang="el-GR" dirty="0" err="1" smtClean="0"/>
              <a:t>Turnitin</a:t>
            </a:r>
            <a:endParaRPr lang="el-GR" dirty="0" smtClean="0"/>
          </a:p>
        </p:txBody>
      </p:sp>
    </p:spTree>
    <p:extLst>
      <p:ext uri="{BB962C8B-B14F-4D97-AF65-F5344CB8AC3E}">
        <p14:creationId xmlns:p14="http://schemas.microsoft.com/office/powerpoint/2010/main" val="3534125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1624011"/>
            <a:ext cx="8382000" cy="399097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Αναφορά – </a:t>
            </a:r>
            <a:r>
              <a:rPr lang="en-US" dirty="0" smtClean="0"/>
              <a:t>Match Overview</a:t>
            </a:r>
            <a:endParaRPr lang="el-GR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286000" y="2143125"/>
            <a:ext cx="423243" cy="0"/>
          </a:xfrm>
          <a:prstGeom prst="straightConnector1">
            <a:avLst/>
          </a:prstGeom>
          <a:ln w="4445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7214671" y="2417268"/>
            <a:ext cx="905522" cy="381740"/>
          </a:xfrm>
          <a:prstGeom prst="ellipse">
            <a:avLst/>
          </a:prstGeom>
          <a:noFill/>
          <a:ln w="254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2" name="Content Placeholder 2"/>
          <p:cNvSpPr txBox="1">
            <a:spLocks/>
          </p:cNvSpPr>
          <p:nvPr/>
        </p:nvSpPr>
        <p:spPr>
          <a:xfrm>
            <a:off x="390525" y="1940820"/>
            <a:ext cx="220027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el-GR" sz="1800" dirty="0" smtClean="0"/>
              <a:t>Αριθμός πηγής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sz="1800" dirty="0" smtClean="0"/>
              <a:t>Το </a:t>
            </a:r>
            <a:r>
              <a:rPr lang="el-GR" sz="1800" dirty="0"/>
              <a:t>κείμενο που έχει εντοπιστεί στη βάση του </a:t>
            </a:r>
            <a:r>
              <a:rPr lang="en-US" sz="1800" dirty="0" err="1"/>
              <a:t>Turnitin</a:t>
            </a:r>
            <a:r>
              <a:rPr lang="en-US" sz="1800" dirty="0"/>
              <a:t> </a:t>
            </a:r>
            <a:r>
              <a:rPr lang="el-GR" sz="1800" dirty="0" smtClean="0"/>
              <a:t>εμφανίζεται επισημασμένο</a:t>
            </a:r>
            <a:r>
              <a:rPr lang="en-US" sz="1800" dirty="0" smtClean="0"/>
              <a:t> </a:t>
            </a:r>
            <a:r>
              <a:rPr lang="el-GR" sz="1800" dirty="0" smtClean="0"/>
              <a:t>με  </a:t>
            </a:r>
            <a:r>
              <a:rPr lang="el-GR" sz="1800" dirty="0" smtClean="0">
                <a:solidFill>
                  <a:schemeClr val="accent1">
                    <a:lumMod val="75000"/>
                  </a:schemeClr>
                </a:solidFill>
              </a:rPr>
              <a:t>χρώμα</a:t>
            </a:r>
            <a:r>
              <a:rPr lang="el-GR" sz="1800" dirty="0" smtClean="0"/>
              <a:t> και </a:t>
            </a:r>
            <a:r>
              <a:rPr lang="el-GR" sz="1800" dirty="0" smtClean="0">
                <a:solidFill>
                  <a:schemeClr val="accent1">
                    <a:lumMod val="75000"/>
                  </a:schemeClr>
                </a:solidFill>
              </a:rPr>
              <a:t>αριθμό πηγής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sz="1800" dirty="0" smtClean="0"/>
              <a:t>Ομοιότητες από την ίδια πηγή έχουν ίδιο </a:t>
            </a:r>
            <a:r>
              <a:rPr lang="el-GR" sz="1800" dirty="0" smtClean="0">
                <a:solidFill>
                  <a:schemeClr val="accent1">
                    <a:lumMod val="75000"/>
                  </a:schemeClr>
                </a:solidFill>
              </a:rPr>
              <a:t>χρώμα</a:t>
            </a:r>
            <a:r>
              <a:rPr lang="el-GR" sz="1800" dirty="0" smtClean="0"/>
              <a:t> και </a:t>
            </a:r>
            <a:r>
              <a:rPr lang="el-GR" sz="1800" dirty="0" smtClean="0">
                <a:solidFill>
                  <a:schemeClr val="accent1">
                    <a:lumMod val="75000"/>
                  </a:schemeClr>
                </a:solidFill>
              </a:rPr>
              <a:t>αριθμό</a:t>
            </a:r>
            <a:endParaRPr lang="el-GR" sz="18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l-GR" sz="1800" dirty="0"/>
          </a:p>
        </p:txBody>
      </p:sp>
      <p:sp>
        <p:nvSpPr>
          <p:cNvPr id="23" name="Rectangle 22"/>
          <p:cNvSpPr/>
          <p:nvPr/>
        </p:nvSpPr>
        <p:spPr>
          <a:xfrm>
            <a:off x="5243642" y="1447800"/>
            <a:ext cx="1971029" cy="6250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b="1" dirty="0" smtClean="0"/>
              <a:t>Επιλέξτε το εικονίδιο </a:t>
            </a:r>
            <a:endParaRPr lang="en-US" sz="1600" b="1" dirty="0" smtClean="0"/>
          </a:p>
          <a:p>
            <a:pPr algn="ctr"/>
            <a:r>
              <a:rPr lang="en-US" sz="1600" b="1" dirty="0" smtClean="0">
                <a:solidFill>
                  <a:srgbClr val="FF0000"/>
                </a:solidFill>
              </a:rPr>
              <a:t>Match Overview</a:t>
            </a:r>
            <a:endParaRPr lang="el-GR" sz="1600" b="1" dirty="0"/>
          </a:p>
        </p:txBody>
      </p:sp>
      <p:cxnSp>
        <p:nvCxnSpPr>
          <p:cNvPr id="25" name="Straight Arrow Connector 24"/>
          <p:cNvCxnSpPr>
            <a:stCxn id="23" idx="2"/>
            <a:endCxn id="21" idx="2"/>
          </p:cNvCxnSpPr>
          <p:nvPr/>
        </p:nvCxnSpPr>
        <p:spPr>
          <a:xfrm>
            <a:off x="6229157" y="2072842"/>
            <a:ext cx="985514" cy="535296"/>
          </a:xfrm>
          <a:prstGeom prst="straightConnector1">
            <a:avLst/>
          </a:prstGeom>
          <a:ln w="254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7667432" y="5614986"/>
            <a:ext cx="4248536" cy="1026765"/>
          </a:xfrm>
          <a:prstGeom prst="rect">
            <a:avLst/>
          </a:prstGeom>
          <a:solidFill>
            <a:schemeClr val="bg1"/>
          </a:solidFill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dirty="0">
                <a:solidFill>
                  <a:schemeClr val="tx1"/>
                </a:solidFill>
              </a:rPr>
              <a:t>Λίστα πηγών </a:t>
            </a:r>
            <a:r>
              <a:rPr lang="el-GR" dirty="0" smtClean="0">
                <a:solidFill>
                  <a:schemeClr val="tx1"/>
                </a:solidFill>
              </a:rPr>
              <a:t>που περιέχουν </a:t>
            </a:r>
            <a:r>
              <a:rPr lang="el-GR" u="sng" dirty="0" smtClean="0">
                <a:solidFill>
                  <a:schemeClr val="tx1"/>
                </a:solidFill>
              </a:rPr>
              <a:t>όλες τις ομοιότητες/επικαλύψεις </a:t>
            </a:r>
            <a:r>
              <a:rPr lang="el-GR" dirty="0">
                <a:solidFill>
                  <a:schemeClr val="tx1"/>
                </a:solidFill>
              </a:rPr>
              <a:t>με φθίνουσα </a:t>
            </a:r>
            <a:r>
              <a:rPr lang="el-GR" dirty="0" smtClean="0">
                <a:solidFill>
                  <a:schemeClr val="tx1"/>
                </a:solidFill>
              </a:rPr>
              <a:t>σειρά </a:t>
            </a:r>
            <a:r>
              <a:rPr lang="el-GR" dirty="0">
                <a:solidFill>
                  <a:schemeClr val="tx1"/>
                </a:solidFill>
              </a:rPr>
              <a:t>βάσει του ποσοστού </a:t>
            </a:r>
            <a:r>
              <a:rPr lang="el-GR" dirty="0" smtClean="0">
                <a:solidFill>
                  <a:schemeClr val="tx1"/>
                </a:solidFill>
              </a:rPr>
              <a:t>ομοιότητας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1911103" y="5797600"/>
            <a:ext cx="237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 </a:t>
            </a:r>
            <a:endParaRPr lang="el-G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878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4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Match Overview – </a:t>
            </a:r>
            <a:r>
              <a:rPr lang="el-GR" dirty="0" smtClean="0"/>
              <a:t>Πληροφορίες για την πηγή</a:t>
            </a:r>
            <a:endParaRPr lang="el-GR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1529" y="1984861"/>
            <a:ext cx="9486900" cy="2647950"/>
          </a:xfrm>
        </p:spPr>
      </p:pic>
      <p:sp>
        <p:nvSpPr>
          <p:cNvPr id="6" name="Rectangle 5"/>
          <p:cNvSpPr/>
          <p:nvPr/>
        </p:nvSpPr>
        <p:spPr>
          <a:xfrm>
            <a:off x="186432" y="4776187"/>
            <a:ext cx="3799642" cy="790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/>
              <a:t>Κάντε κλικ στον αριθμό της πηγής  για να δείτε περισσότερες πληροφορίες για την πηγή</a:t>
            </a:r>
            <a:endParaRPr lang="el-GR" b="1" dirty="0"/>
          </a:p>
        </p:txBody>
      </p:sp>
      <p:cxnSp>
        <p:nvCxnSpPr>
          <p:cNvPr id="8" name="Straight Arrow Connector 7"/>
          <p:cNvCxnSpPr>
            <a:stCxn id="6" idx="0"/>
          </p:cNvCxnSpPr>
          <p:nvPr/>
        </p:nvCxnSpPr>
        <p:spPr>
          <a:xfrm flipV="1">
            <a:off x="2086253" y="3915053"/>
            <a:ext cx="337351" cy="861134"/>
          </a:xfrm>
          <a:prstGeom prst="straightConnector1">
            <a:avLst/>
          </a:prstGeom>
          <a:ln w="254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823751" y="5108176"/>
            <a:ext cx="5459767" cy="11949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/>
              <a:t>Κάντε κλικ στην πηγή, δείτε τον αριθμό των επικαλύψεων και πλοηγηθείτε</a:t>
            </a:r>
          </a:p>
          <a:p>
            <a:pPr algn="ctr"/>
            <a:r>
              <a:rPr lang="el-GR" b="1" dirty="0" smtClean="0"/>
              <a:t> με τα βέλη </a:t>
            </a:r>
            <a:r>
              <a:rPr lang="el-GR" b="1" dirty="0" smtClean="0">
                <a:solidFill>
                  <a:srgbClr val="FF0000"/>
                </a:solidFill>
              </a:rPr>
              <a:t>&gt;</a:t>
            </a:r>
            <a:r>
              <a:rPr lang="el-GR" b="1" dirty="0" smtClean="0"/>
              <a:t> </a:t>
            </a:r>
            <a:r>
              <a:rPr lang="el-GR" b="1" dirty="0" smtClean="0">
                <a:solidFill>
                  <a:srgbClr val="FF0000"/>
                </a:solidFill>
              </a:rPr>
              <a:t>&lt;</a:t>
            </a:r>
            <a:r>
              <a:rPr lang="el-GR" b="1" dirty="0" smtClean="0"/>
              <a:t> σε όλες τις επικαλύψεις </a:t>
            </a:r>
          </a:p>
        </p:txBody>
      </p:sp>
      <p:cxnSp>
        <p:nvCxnSpPr>
          <p:cNvPr id="16" name="Straight Arrow Connector 15"/>
          <p:cNvCxnSpPr>
            <a:stCxn id="12" idx="0"/>
          </p:cNvCxnSpPr>
          <p:nvPr/>
        </p:nvCxnSpPr>
        <p:spPr>
          <a:xfrm flipV="1">
            <a:off x="8553635" y="4456590"/>
            <a:ext cx="686539" cy="651586"/>
          </a:xfrm>
          <a:prstGeom prst="straightConnector1">
            <a:avLst/>
          </a:prstGeom>
          <a:ln w="254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8682361" y="3169328"/>
            <a:ext cx="1322773" cy="452762"/>
          </a:xfrm>
          <a:prstGeom prst="ellipse">
            <a:avLst/>
          </a:prstGeom>
          <a:noFill/>
          <a:ln w="254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5" name="Rectangle 24"/>
          <p:cNvSpPr/>
          <p:nvPr/>
        </p:nvSpPr>
        <p:spPr>
          <a:xfrm>
            <a:off x="5610686" y="1368641"/>
            <a:ext cx="1713391" cy="4660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/>
              <a:t>Προβολή πηγής</a:t>
            </a:r>
            <a:endParaRPr lang="el-GR" b="1" dirty="0"/>
          </a:p>
        </p:txBody>
      </p:sp>
      <p:cxnSp>
        <p:nvCxnSpPr>
          <p:cNvPr id="26" name="Straight Arrow Connector 25"/>
          <p:cNvCxnSpPr>
            <a:stCxn id="25" idx="2"/>
          </p:cNvCxnSpPr>
          <p:nvPr/>
        </p:nvCxnSpPr>
        <p:spPr>
          <a:xfrm flipH="1">
            <a:off x="6331260" y="1834718"/>
            <a:ext cx="136122" cy="313678"/>
          </a:xfrm>
          <a:prstGeom prst="straightConnector1">
            <a:avLst/>
          </a:prstGeom>
          <a:ln w="254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8939813" y="1368641"/>
            <a:ext cx="2530137" cy="622916"/>
          </a:xfrm>
          <a:prstGeom prst="rect">
            <a:avLst/>
          </a:prstGeom>
          <a:solidFill>
            <a:schemeClr val="bg1"/>
          </a:solidFill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solidFill>
                  <a:schemeClr val="tx1"/>
                </a:solidFill>
              </a:rPr>
              <a:t>Αριθμός επικαλύψεων</a:t>
            </a:r>
          </a:p>
          <a:p>
            <a:pPr algn="ctr"/>
            <a:r>
              <a:rPr lang="el-GR" dirty="0" smtClean="0">
                <a:solidFill>
                  <a:schemeClr val="tx1"/>
                </a:solidFill>
              </a:rPr>
              <a:t> με την επιλεγμένη πηγή</a:t>
            </a:r>
            <a:endParaRPr lang="el-GR" dirty="0">
              <a:solidFill>
                <a:schemeClr val="tx1"/>
              </a:solidFill>
            </a:endParaRPr>
          </a:p>
        </p:txBody>
      </p:sp>
      <p:cxnSp>
        <p:nvCxnSpPr>
          <p:cNvPr id="39" name="Straight Arrow Connector 38"/>
          <p:cNvCxnSpPr>
            <a:stCxn id="38" idx="2"/>
          </p:cNvCxnSpPr>
          <p:nvPr/>
        </p:nvCxnSpPr>
        <p:spPr>
          <a:xfrm flipH="1">
            <a:off x="10005134" y="1991557"/>
            <a:ext cx="199748" cy="1404152"/>
          </a:xfrm>
          <a:prstGeom prst="straightConnector1">
            <a:avLst/>
          </a:prstGeom>
          <a:ln w="254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Oval 45"/>
          <p:cNvSpPr/>
          <p:nvPr/>
        </p:nvSpPr>
        <p:spPr>
          <a:xfrm>
            <a:off x="7883371" y="3275334"/>
            <a:ext cx="474953" cy="185905"/>
          </a:xfrm>
          <a:prstGeom prst="ellipse">
            <a:avLst/>
          </a:prstGeom>
          <a:noFill/>
          <a:ln w="254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7" name="Oval 46"/>
          <p:cNvSpPr/>
          <p:nvPr/>
        </p:nvSpPr>
        <p:spPr>
          <a:xfrm>
            <a:off x="10431260" y="3270369"/>
            <a:ext cx="470519" cy="190870"/>
          </a:xfrm>
          <a:prstGeom prst="ellipse">
            <a:avLst/>
          </a:prstGeom>
          <a:noFill/>
          <a:ln w="254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24807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Αναφορά – </a:t>
            </a:r>
            <a:r>
              <a:rPr lang="en-US" dirty="0" smtClean="0"/>
              <a:t>All sources</a:t>
            </a:r>
            <a:endParaRPr lang="el-G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34" y="2579767"/>
            <a:ext cx="10058400" cy="2384002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7341833" y="3760480"/>
            <a:ext cx="905522" cy="381740"/>
          </a:xfrm>
          <a:prstGeom prst="ellipse">
            <a:avLst/>
          </a:prstGeom>
          <a:noFill/>
          <a:ln w="254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Rectangle 5"/>
          <p:cNvSpPr/>
          <p:nvPr/>
        </p:nvSpPr>
        <p:spPr>
          <a:xfrm>
            <a:off x="4534271" y="2121763"/>
            <a:ext cx="2390312" cy="5989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/>
              <a:t>Επιλέξτε το εικονίδιο</a:t>
            </a:r>
            <a:endParaRPr lang="en-US" b="1" dirty="0" smtClean="0"/>
          </a:p>
          <a:p>
            <a:pPr algn="ctr"/>
            <a:r>
              <a:rPr lang="el-GR" b="1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All sources</a:t>
            </a:r>
            <a:endParaRPr lang="el-GR" b="1" dirty="0"/>
          </a:p>
        </p:txBody>
      </p:sp>
      <p:cxnSp>
        <p:nvCxnSpPr>
          <p:cNvPr id="7" name="Straight Arrow Connector 6"/>
          <p:cNvCxnSpPr>
            <a:stCxn id="6" idx="2"/>
            <a:endCxn id="5" idx="2"/>
          </p:cNvCxnSpPr>
          <p:nvPr/>
        </p:nvCxnSpPr>
        <p:spPr>
          <a:xfrm>
            <a:off x="5729427" y="2720758"/>
            <a:ext cx="1612406" cy="1230592"/>
          </a:xfrm>
          <a:prstGeom prst="straightConnector1">
            <a:avLst/>
          </a:prstGeom>
          <a:ln w="254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8948691" y="2821769"/>
            <a:ext cx="1322773" cy="381740"/>
          </a:xfrm>
          <a:prstGeom prst="ellipse">
            <a:avLst/>
          </a:prstGeom>
          <a:noFill/>
          <a:ln w="254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6" name="Oval 15"/>
          <p:cNvSpPr/>
          <p:nvPr/>
        </p:nvSpPr>
        <p:spPr>
          <a:xfrm>
            <a:off x="8149701" y="2924666"/>
            <a:ext cx="452759" cy="190870"/>
          </a:xfrm>
          <a:prstGeom prst="ellipse">
            <a:avLst/>
          </a:prstGeom>
          <a:noFill/>
          <a:ln w="254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7" name="Oval 16"/>
          <p:cNvSpPr/>
          <p:nvPr/>
        </p:nvSpPr>
        <p:spPr>
          <a:xfrm>
            <a:off x="10746927" y="2927775"/>
            <a:ext cx="446377" cy="187761"/>
          </a:xfrm>
          <a:prstGeom prst="ellipse">
            <a:avLst/>
          </a:prstGeom>
          <a:noFill/>
          <a:ln w="254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1" name="Rectangle 20"/>
          <p:cNvSpPr/>
          <p:nvPr/>
        </p:nvSpPr>
        <p:spPr>
          <a:xfrm>
            <a:off x="9019713" y="1837677"/>
            <a:ext cx="2885242" cy="654603"/>
          </a:xfrm>
          <a:prstGeom prst="rect">
            <a:avLst/>
          </a:prstGeom>
          <a:solidFill>
            <a:schemeClr val="bg1"/>
          </a:solidFill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solidFill>
                  <a:schemeClr val="tx1"/>
                </a:solidFill>
              </a:rPr>
              <a:t>Αριθμός επικαλύψεων</a:t>
            </a:r>
          </a:p>
          <a:p>
            <a:pPr algn="ctr"/>
            <a:r>
              <a:rPr lang="el-GR" dirty="0" smtClean="0">
                <a:solidFill>
                  <a:schemeClr val="tx1"/>
                </a:solidFill>
              </a:rPr>
              <a:t> με την</a:t>
            </a:r>
            <a:r>
              <a:rPr lang="el-GR" dirty="0">
                <a:solidFill>
                  <a:schemeClr val="tx1"/>
                </a:solidFill>
              </a:rPr>
              <a:t> </a:t>
            </a:r>
            <a:r>
              <a:rPr lang="el-GR" dirty="0" smtClean="0">
                <a:solidFill>
                  <a:schemeClr val="tx1"/>
                </a:solidFill>
              </a:rPr>
              <a:t>επιλεγμένη πηγή</a:t>
            </a:r>
            <a:endParaRPr lang="el-GR" dirty="0">
              <a:solidFill>
                <a:schemeClr val="tx1"/>
              </a:solidFill>
            </a:endParaRPr>
          </a:p>
        </p:txBody>
      </p:sp>
      <p:cxnSp>
        <p:nvCxnSpPr>
          <p:cNvPr id="24" name="Straight Arrow Connector 23"/>
          <p:cNvCxnSpPr>
            <a:stCxn id="21" idx="2"/>
            <a:endCxn id="12" idx="6"/>
          </p:cNvCxnSpPr>
          <p:nvPr/>
        </p:nvCxnSpPr>
        <p:spPr>
          <a:xfrm flipH="1">
            <a:off x="10271464" y="2492280"/>
            <a:ext cx="190870" cy="520359"/>
          </a:xfrm>
          <a:prstGeom prst="straightConnector1">
            <a:avLst/>
          </a:prstGeom>
          <a:ln w="254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7224795" y="5295305"/>
            <a:ext cx="4491593" cy="1144355"/>
          </a:xfrm>
          <a:prstGeom prst="rect">
            <a:avLst/>
          </a:prstGeom>
          <a:solidFill>
            <a:schemeClr val="bg1"/>
          </a:solidFill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dirty="0">
                <a:solidFill>
                  <a:schemeClr val="tx1"/>
                </a:solidFill>
              </a:rPr>
              <a:t>Λίστα </a:t>
            </a:r>
            <a:r>
              <a:rPr lang="el-GR" u="sng" dirty="0">
                <a:solidFill>
                  <a:schemeClr val="tx1"/>
                </a:solidFill>
              </a:rPr>
              <a:t>όλων</a:t>
            </a:r>
            <a:r>
              <a:rPr lang="el-GR" dirty="0">
                <a:solidFill>
                  <a:schemeClr val="tx1"/>
                </a:solidFill>
              </a:rPr>
              <a:t> των πηγών με τις όποιες εντοπίστηκε ομοιότητα/επικάλυψη με φθίνουσα σειρά βάσει του ποσοστού ομοιότητας</a:t>
            </a:r>
            <a:r>
              <a:rPr lang="el-GR" dirty="0" smtClean="0">
                <a:solidFill>
                  <a:schemeClr val="tx1"/>
                </a:solidFill>
              </a:rPr>
              <a:t>.</a:t>
            </a:r>
            <a:endParaRPr lang="el-G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1576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Αναφορά – </a:t>
            </a:r>
            <a:r>
              <a:rPr lang="en-US" dirty="0" smtClean="0"/>
              <a:t>Filter and Settings</a:t>
            </a:r>
            <a:endParaRPr lang="el-GR" dirty="0"/>
          </a:p>
        </p:txBody>
      </p:sp>
      <p:sp>
        <p:nvSpPr>
          <p:cNvPr id="5" name="Rectangle 4"/>
          <p:cNvSpPr/>
          <p:nvPr/>
        </p:nvSpPr>
        <p:spPr>
          <a:xfrm>
            <a:off x="6215476" y="2356842"/>
            <a:ext cx="1699798" cy="919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b="1" dirty="0" smtClean="0"/>
              <a:t>Επιλέξτε το εικονίδιο</a:t>
            </a:r>
            <a:endParaRPr lang="en-US" sz="1600" b="1" dirty="0" smtClean="0"/>
          </a:p>
          <a:p>
            <a:pPr algn="ctr"/>
            <a:r>
              <a:rPr lang="en-US" sz="1600" b="1" dirty="0" smtClean="0">
                <a:solidFill>
                  <a:srgbClr val="FF0000"/>
                </a:solidFill>
              </a:rPr>
              <a:t>Filter</a:t>
            </a:r>
            <a:r>
              <a:rPr lang="en-US" sz="1600" dirty="0" smtClean="0"/>
              <a:t> </a:t>
            </a:r>
            <a:r>
              <a:rPr lang="en-US" sz="1600" b="1" dirty="0">
                <a:solidFill>
                  <a:srgbClr val="FF0000"/>
                </a:solidFill>
              </a:rPr>
              <a:t>and </a:t>
            </a:r>
            <a:r>
              <a:rPr lang="en-US" sz="1600" b="1" dirty="0" smtClean="0">
                <a:solidFill>
                  <a:srgbClr val="FF0000"/>
                </a:solidFill>
              </a:rPr>
              <a:t>Settings</a:t>
            </a:r>
            <a:endParaRPr lang="el-GR" sz="1600" b="1" dirty="0"/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0770" y="1779650"/>
            <a:ext cx="3552825" cy="3581400"/>
          </a:xfrm>
        </p:spPr>
      </p:pic>
      <p:sp>
        <p:nvSpPr>
          <p:cNvPr id="11" name="Oval 10"/>
          <p:cNvSpPr/>
          <p:nvPr/>
        </p:nvSpPr>
        <p:spPr>
          <a:xfrm>
            <a:off x="7915274" y="3398043"/>
            <a:ext cx="784841" cy="459581"/>
          </a:xfrm>
          <a:prstGeom prst="ellipse">
            <a:avLst/>
          </a:prstGeom>
          <a:noFill/>
          <a:ln w="254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12" name="Straight Arrow Connector 11"/>
          <p:cNvCxnSpPr>
            <a:stCxn id="5" idx="3"/>
            <a:endCxn id="11" idx="2"/>
          </p:cNvCxnSpPr>
          <p:nvPr/>
        </p:nvCxnSpPr>
        <p:spPr>
          <a:xfrm>
            <a:off x="7915274" y="2816423"/>
            <a:ext cx="0" cy="811411"/>
          </a:xfrm>
          <a:prstGeom prst="straightConnector1">
            <a:avLst/>
          </a:prstGeom>
          <a:ln w="254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8944782" y="5817395"/>
            <a:ext cx="2790017" cy="6977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b="1" dirty="0" smtClean="0"/>
              <a:t>Επιλέξτε τα φίλτρα και πατήστε το κουμπί</a:t>
            </a:r>
          </a:p>
          <a:p>
            <a:pPr algn="ctr"/>
            <a:r>
              <a:rPr lang="el-GR" sz="1600" b="1" dirty="0" smtClean="0"/>
              <a:t> </a:t>
            </a:r>
            <a:r>
              <a:rPr lang="en-US" sz="1600" b="1" dirty="0">
                <a:solidFill>
                  <a:srgbClr val="FF0000"/>
                </a:solidFill>
              </a:rPr>
              <a:t>Apply </a:t>
            </a:r>
            <a:r>
              <a:rPr lang="en-US" sz="1600" b="1" dirty="0" smtClean="0">
                <a:solidFill>
                  <a:srgbClr val="FF0000"/>
                </a:solidFill>
              </a:rPr>
              <a:t>Changes</a:t>
            </a:r>
            <a:endParaRPr lang="en-US" sz="1600" b="1" dirty="0">
              <a:solidFill>
                <a:srgbClr val="FF0000"/>
              </a:solidFill>
            </a:endParaRPr>
          </a:p>
        </p:txBody>
      </p:sp>
      <p:cxnSp>
        <p:nvCxnSpPr>
          <p:cNvPr id="18" name="Straight Arrow Connector 17"/>
          <p:cNvCxnSpPr>
            <a:stCxn id="17" idx="0"/>
          </p:cNvCxnSpPr>
          <p:nvPr/>
        </p:nvCxnSpPr>
        <p:spPr>
          <a:xfrm flipH="1" flipV="1">
            <a:off x="9712519" y="5324475"/>
            <a:ext cx="627272" cy="492920"/>
          </a:xfrm>
          <a:prstGeom prst="straightConnector1">
            <a:avLst/>
          </a:prstGeom>
          <a:ln w="254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819149" y="1828562"/>
            <a:ext cx="6305551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 smtClean="0"/>
              <a:t>Μπορείτε να εξαιρέσετε από την αναφορά σας</a:t>
            </a:r>
            <a:r>
              <a:rPr lang="en-US" sz="2400" dirty="0" smtClean="0"/>
              <a:t>:</a:t>
            </a:r>
            <a:endParaRPr lang="el-GR" sz="2400" dirty="0" smtClean="0"/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sz="2400" dirty="0" smtClean="0"/>
              <a:t>Κείμενο σε</a:t>
            </a:r>
            <a:r>
              <a:rPr lang="en-US" sz="2400" dirty="0" smtClean="0"/>
              <a:t> </a:t>
            </a:r>
            <a:r>
              <a:rPr lang="el-GR" sz="2400" dirty="0" smtClean="0"/>
              <a:t>εισαγωγικά</a:t>
            </a:r>
            <a:endParaRPr lang="en-US" sz="2400" dirty="0" smtClean="0"/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sz="2400" dirty="0" smtClean="0"/>
              <a:t>Βιβλιογραφία</a:t>
            </a: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sz="2400" dirty="0" smtClean="0"/>
              <a:t>Πηγές βάσει του αριθμού λέξεων ή του ποσοστού ομοιότητας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l-GR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400" dirty="0" smtClean="0"/>
              <a:t>Πατώντας το κουμπί </a:t>
            </a:r>
            <a:r>
              <a:rPr lang="en-US" sz="2400" b="1" dirty="0">
                <a:solidFill>
                  <a:srgbClr val="FF0000"/>
                </a:solidFill>
              </a:rPr>
              <a:t>Apply </a:t>
            </a:r>
            <a:r>
              <a:rPr lang="en-US" sz="2400" b="1" dirty="0" smtClean="0">
                <a:solidFill>
                  <a:srgbClr val="FF0000"/>
                </a:solidFill>
              </a:rPr>
              <a:t>Changes</a:t>
            </a:r>
            <a:r>
              <a:rPr lang="el-GR" sz="2400" b="1" dirty="0" smtClean="0">
                <a:solidFill>
                  <a:srgbClr val="FF0000"/>
                </a:solidFill>
              </a:rPr>
              <a:t> </a:t>
            </a:r>
            <a:r>
              <a:rPr lang="el-GR" sz="2400" dirty="0" smtClean="0"/>
              <a:t>θα ξαναδημιουργηθεί η αναφορά</a:t>
            </a: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l-GR" sz="24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l-GR" sz="24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1565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Αναφορά - </a:t>
            </a:r>
            <a:r>
              <a:rPr lang="en-US" dirty="0" smtClean="0"/>
              <a:t>Download</a:t>
            </a:r>
            <a:endParaRPr lang="el-GR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0838" y="2313383"/>
            <a:ext cx="2552700" cy="1905000"/>
          </a:xfrm>
          <a:ln w="12700">
            <a:solidFill>
              <a:schemeClr val="accent1">
                <a:lumMod val="75000"/>
              </a:schemeClr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1137" y="2009775"/>
            <a:ext cx="561975" cy="2876550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1369703" y="3988593"/>
            <a:ext cx="784841" cy="459581"/>
          </a:xfrm>
          <a:prstGeom prst="ellipse">
            <a:avLst/>
          </a:prstGeom>
          <a:noFill/>
          <a:ln w="254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1076325" y="3714750"/>
            <a:ext cx="404812" cy="371475"/>
          </a:xfrm>
          <a:prstGeom prst="straightConnector1">
            <a:avLst/>
          </a:prstGeom>
          <a:ln w="254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134101" y="1730275"/>
            <a:ext cx="497205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400" dirty="0" smtClean="0"/>
              <a:t>Επιλέγοντας το εικονίδιο </a:t>
            </a:r>
            <a:r>
              <a:rPr lang="en-US" sz="2400" dirty="0" smtClean="0">
                <a:solidFill>
                  <a:srgbClr val="FF0000"/>
                </a:solidFill>
              </a:rPr>
              <a:t>Download</a:t>
            </a:r>
            <a:r>
              <a:rPr lang="en-US" sz="2400" dirty="0" smtClean="0"/>
              <a:t> </a:t>
            </a:r>
            <a:r>
              <a:rPr lang="el-GR" sz="2400" dirty="0" smtClean="0"/>
              <a:t>μπορείτε να κατεβάσετε</a:t>
            </a:r>
            <a:r>
              <a:rPr lang="en-US" sz="2400" dirty="0" smtClean="0"/>
              <a:t>:</a:t>
            </a:r>
            <a:r>
              <a:rPr lang="el-GR" sz="2400" dirty="0" smtClean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l-GR" sz="2400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l-GR" sz="2400" dirty="0" smtClean="0"/>
              <a:t>Την αναφορά σε μορφή </a:t>
            </a:r>
            <a:r>
              <a:rPr lang="en-US" sz="2400" dirty="0" smtClean="0"/>
              <a:t>pdf</a:t>
            </a:r>
            <a:endParaRPr lang="el-GR" sz="2400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l-GR" sz="2400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l-GR" sz="2400" dirty="0" smtClean="0"/>
              <a:t>Το αποδεικτικό  υποβολής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l-GR" sz="2400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l-GR" sz="2400" dirty="0" smtClean="0"/>
              <a:t>Το αρχείο της εργασίας σας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l-GR" dirty="0"/>
          </a:p>
        </p:txBody>
      </p:sp>
      <p:cxnSp>
        <p:nvCxnSpPr>
          <p:cNvPr id="28" name="Straight Arrow Connector 27"/>
          <p:cNvCxnSpPr/>
          <p:nvPr/>
        </p:nvCxnSpPr>
        <p:spPr>
          <a:xfrm flipH="1">
            <a:off x="4943475" y="3076575"/>
            <a:ext cx="1190626" cy="0"/>
          </a:xfrm>
          <a:prstGeom prst="straightConnector1">
            <a:avLst/>
          </a:prstGeom>
          <a:ln w="254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5118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Παρουσίαση_BeHappier_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Παρουσίαση_BeHappier_1</Template>
  <TotalTime>7111</TotalTime>
  <Words>1197</Words>
  <Application>Microsoft Office PowerPoint</Application>
  <PresentationFormat>Custom</PresentationFormat>
  <Paragraphs>200</Paragraphs>
  <Slides>34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Παρουσίαση_BeHappier_1</vt:lpstr>
      <vt:lpstr>PowerPoint Presentation</vt:lpstr>
      <vt:lpstr>Τι είναι το Turnitin;</vt:lpstr>
      <vt:lpstr>Βάση δεδομένων του Turnitin</vt:lpstr>
      <vt:lpstr>Κύρια λειτουργία του Turnitin</vt:lpstr>
      <vt:lpstr>Αναφορά – Match Overview</vt:lpstr>
      <vt:lpstr>Match Overview – Πληροφορίες για την πηγή</vt:lpstr>
      <vt:lpstr>Αναφορά – All sources</vt:lpstr>
      <vt:lpstr>Αναφορά – Filter and Settings</vt:lpstr>
      <vt:lpstr>Αναφορά - Download</vt:lpstr>
      <vt:lpstr>Λογοκλοπή ή Ομοιότητα;</vt:lpstr>
      <vt:lpstr>Βασική διαδικασία 1/2</vt:lpstr>
      <vt:lpstr>Βασική διαδικασία 2/2</vt:lpstr>
      <vt:lpstr>Πρόσβαση στο Turnitin (Α)</vt:lpstr>
      <vt:lpstr>Email καλωσορίσματος από το Turnitin</vt:lpstr>
      <vt:lpstr>Πρόσβαση στο Turnitin (Β)</vt:lpstr>
      <vt:lpstr>Δημιουργία λογαριασμού με class ID και  enrollment password 1/2</vt:lpstr>
      <vt:lpstr>Δημιουργία λογαριασμού με class ID και  enrollment password 2/2</vt:lpstr>
      <vt:lpstr>Σύνδεση στο Turnitin</vt:lpstr>
      <vt:lpstr>Αρχική Σελίδα</vt:lpstr>
      <vt:lpstr>Εγγραφή σε Μάθημα</vt:lpstr>
      <vt:lpstr>Υποβολή εργασίας (αρχείου) 1/3</vt:lpstr>
      <vt:lpstr>Αρχείο Εργασίας – Περιορισμοί</vt:lpstr>
      <vt:lpstr>Υποβολή εργασίας (αρχείου) 2/3</vt:lpstr>
      <vt:lpstr>Υποβολή εργασίας (αρχείου) 3/3</vt:lpstr>
      <vt:lpstr>Επιβεβαίωση ορθότητας στοιχείων εργασίας</vt:lpstr>
      <vt:lpstr>Ολοκλήρωση υποβολής εργασίας</vt:lpstr>
      <vt:lpstr>Αναμονή δημιουργίας αναφοράς</vt:lpstr>
      <vt:lpstr>Η αναφορά έχει δημιουργηθεί</vt:lpstr>
      <vt:lpstr>Originality report – Similarity Index</vt:lpstr>
      <vt:lpstr>Αναφορά – Not Available</vt:lpstr>
      <vt:lpstr>Επανα-υποβολή Εργασίας</vt:lpstr>
      <vt:lpstr>Οδηγίες - Υποστήριξη</vt:lpstr>
      <vt:lpstr>Ερωτήσεις;     </vt:lpstr>
      <vt:lpstr>Ευχαριστώ για την προσοχή σας !!!   </vt:lpstr>
    </vt:vector>
  </TitlesOfParts>
  <Company>TEI of Crete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Sofia Alexaki</dc:creator>
  <cp:lastModifiedBy>Sofia Alexaki</cp:lastModifiedBy>
  <cp:revision>242</cp:revision>
  <cp:lastPrinted>2018-10-30T11:34:44Z</cp:lastPrinted>
  <dcterms:created xsi:type="dcterms:W3CDTF">2017-11-14T12:52:16Z</dcterms:created>
  <dcterms:modified xsi:type="dcterms:W3CDTF">2019-02-22T13:42:13Z</dcterms:modified>
</cp:coreProperties>
</file>