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5B2DD2-C5F6-4723-A937-6E3A6B2F48DC}" type="datetimeFigureOut">
              <a:rPr lang="el-GR" smtClean="0"/>
              <a:t>14/4/2013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BD3DE1-5719-4420-B655-F86FAB8A8386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F46E18-4E86-4FDD-897C-AC65071486BD}" type="slidenum">
              <a:rPr lang="el-GR" smtClean="0"/>
              <a:pPr/>
              <a:t>1</a:t>
            </a:fld>
            <a:endParaRPr lang="el-GR" smtClean="0"/>
          </a:p>
        </p:txBody>
      </p:sp>
      <p:sp>
        <p:nvSpPr>
          <p:cNvPr id="378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l-GR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2351B5-4A99-4164-A350-1A9A88C39978}" type="slidenum">
              <a:rPr lang="el-GR" smtClean="0"/>
              <a:pPr/>
              <a:t>12</a:t>
            </a:fld>
            <a:endParaRPr lang="el-GR" smtClean="0"/>
          </a:p>
        </p:txBody>
      </p:sp>
      <p:sp>
        <p:nvSpPr>
          <p:cNvPr id="471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 eaLnBrk="1" hangingPunct="1">
              <a:buFontTx/>
              <a:buAutoNum type="arabicPeriod"/>
            </a:pPr>
            <a:r>
              <a:rPr lang="el-GR" smtClean="0"/>
              <a:t>Έντονη διακύμανση παραγωγής από έτος σε έτος</a:t>
            </a:r>
          </a:p>
          <a:p>
            <a:pPr marL="228600" indent="-228600" eaLnBrk="1" hangingPunct="1">
              <a:buFontTx/>
              <a:buAutoNum type="arabicPeriod"/>
            </a:pPr>
            <a:r>
              <a:rPr lang="el-GR" smtClean="0"/>
              <a:t>Ανοδική τάση οι εξαγωγές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D4AAD9-0632-4D98-8BE0-391071CD76DF}" type="slidenum">
              <a:rPr lang="el-GR" smtClean="0"/>
              <a:pPr/>
              <a:t>13</a:t>
            </a:fld>
            <a:endParaRPr lang="el-GR" smtClean="0"/>
          </a:p>
        </p:txBody>
      </p:sp>
      <p:sp>
        <p:nvSpPr>
          <p:cNvPr id="481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 eaLnBrk="1" hangingPunct="1"/>
            <a:endParaRPr lang="el-GR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FB79A2-0761-404E-80C8-D551E7B54830}" type="slidenum">
              <a:rPr lang="el-GR" smtClean="0"/>
              <a:pPr/>
              <a:t>14</a:t>
            </a:fld>
            <a:endParaRPr lang="el-GR" smtClean="0"/>
          </a:p>
        </p:txBody>
      </p:sp>
      <p:sp>
        <p:nvSpPr>
          <p:cNvPr id="491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l-GR" smtClean="0"/>
              <a:t>1 και 2 ποικιλιακή αναδιάρθρωση</a:t>
            </a:r>
          </a:p>
          <a:p>
            <a:pPr eaLnBrk="1" hangingPunct="1"/>
            <a:r>
              <a:rPr lang="el-GR" sz="900" smtClean="0"/>
              <a:t>αν δεν παρθούν έγκαιρα τα κατάλληλα μέτρα </a:t>
            </a:r>
          </a:p>
          <a:p>
            <a:pPr eaLnBrk="1" hangingPunct="1"/>
            <a:endParaRPr lang="el-GR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81F8E9-4DED-42CF-8B65-72826E65C7A6}" type="slidenum">
              <a:rPr lang="el-GR" smtClean="0"/>
              <a:pPr/>
              <a:t>15</a:t>
            </a:fld>
            <a:endParaRPr lang="el-GR" smtClean="0"/>
          </a:p>
        </p:txBody>
      </p:sp>
      <p:sp>
        <p:nvSpPr>
          <p:cNvPr id="501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l-GR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C26154F-8018-49D6-8BA4-81FD18B4613F}" type="slidenum">
              <a:rPr lang="el-GR" smtClean="0"/>
              <a:pPr/>
              <a:t>16</a:t>
            </a:fld>
            <a:endParaRPr lang="el-GR" smtClean="0"/>
          </a:p>
        </p:txBody>
      </p:sp>
      <p:sp>
        <p:nvSpPr>
          <p:cNvPr id="512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l-GR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EB48DA-D3A0-415C-A1DF-39ED48B9ECAF}" type="slidenum">
              <a:rPr lang="el-GR" smtClean="0"/>
              <a:pPr/>
              <a:t>17</a:t>
            </a:fld>
            <a:endParaRPr lang="el-GR" smtClean="0"/>
          </a:p>
        </p:txBody>
      </p:sp>
      <p:sp>
        <p:nvSpPr>
          <p:cNvPr id="522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l-GR" sz="1300" smtClean="0"/>
              <a:t>(έλασμα και μίσχος),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931354-428A-4431-83CE-84AEDC098722}" type="slidenum">
              <a:rPr lang="el-GR" smtClean="0"/>
              <a:pPr/>
              <a:t>18</a:t>
            </a:fld>
            <a:endParaRPr lang="el-GR" smtClean="0"/>
          </a:p>
        </p:txBody>
      </p:sp>
      <p:sp>
        <p:nvSpPr>
          <p:cNvPr id="532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l-GR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1D4C23-EE6F-4EEF-8D81-16209406DBEB}" type="slidenum">
              <a:rPr lang="el-GR" smtClean="0"/>
              <a:pPr/>
              <a:t>19</a:t>
            </a:fld>
            <a:endParaRPr lang="el-GR" smtClean="0"/>
          </a:p>
        </p:txBody>
      </p:sp>
      <p:sp>
        <p:nvSpPr>
          <p:cNvPr id="542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l-GR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4537E1-0A66-4CCB-8F1F-D6F1A29B9430}" type="slidenum">
              <a:rPr lang="el-GR" smtClean="0"/>
              <a:pPr/>
              <a:t>20</a:t>
            </a:fld>
            <a:endParaRPr lang="el-GR" smtClean="0"/>
          </a:p>
        </p:txBody>
      </p:sp>
      <p:sp>
        <p:nvSpPr>
          <p:cNvPr id="552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l-GR" smtClean="0"/>
              <a:t>Αποδείξεις τροπικής καταγωγής τους </a:t>
            </a:r>
          </a:p>
          <a:p>
            <a:pPr eaLnBrk="1" hangingPunct="1"/>
            <a:r>
              <a:rPr lang="el-GR" sz="1300" smtClean="0"/>
              <a:t>στους  -2</a:t>
            </a:r>
            <a:r>
              <a:rPr lang="el-GR" sz="1300" baseline="30000" smtClean="0"/>
              <a:t>0</a:t>
            </a:r>
            <a:r>
              <a:rPr lang="el-GR" sz="1300" smtClean="0"/>
              <a:t>C ζημιά σε άνθη, νεαρούς βλαστούς και καρπούς, στους -5</a:t>
            </a:r>
            <a:r>
              <a:rPr lang="el-GR" sz="1300" baseline="30000" smtClean="0"/>
              <a:t>0</a:t>
            </a:r>
            <a:r>
              <a:rPr lang="el-GR" sz="1300" smtClean="0"/>
              <a:t>C ζημιά σε βλαστούς μεγάλης ηλικίας, 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6DC8E4-8B95-475A-A2AD-4CDFD32EFC99}" type="slidenum">
              <a:rPr lang="el-GR" smtClean="0"/>
              <a:pPr/>
              <a:t>21</a:t>
            </a:fld>
            <a:endParaRPr lang="el-GR" smtClean="0"/>
          </a:p>
        </p:txBody>
      </p:sp>
      <p:sp>
        <p:nvSpPr>
          <p:cNvPr id="563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l-GR" sz="900" smtClean="0"/>
              <a:t>Η αντοχή στο κρύο ποικίλει ανάλογα µε το είδος</a:t>
            </a:r>
          </a:p>
          <a:p>
            <a:pPr eaLnBrk="1" hangingPunct="1"/>
            <a:endParaRPr lang="el-G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AB312A-94EB-488A-B0FB-351F2974286F}" type="slidenum">
              <a:rPr lang="el-GR" smtClean="0"/>
              <a:pPr/>
              <a:t>2</a:t>
            </a:fld>
            <a:endParaRPr lang="el-GR" smtClean="0"/>
          </a:p>
        </p:txBody>
      </p:sp>
      <p:sp>
        <p:nvSpPr>
          <p:cNvPr id="389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l-GR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99ABB6-33D9-4CB9-882F-7E9E5A0E1937}" type="slidenum">
              <a:rPr lang="el-GR" smtClean="0"/>
              <a:pPr/>
              <a:t>22</a:t>
            </a:fld>
            <a:endParaRPr lang="el-GR" smtClean="0"/>
          </a:p>
        </p:txBody>
      </p:sp>
      <p:sp>
        <p:nvSpPr>
          <p:cNvPr id="573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l-GR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FD52F1-437D-480C-A5DB-72B464ED368F}" type="slidenum">
              <a:rPr lang="el-GR" smtClean="0"/>
              <a:pPr/>
              <a:t>23</a:t>
            </a:fld>
            <a:endParaRPr lang="el-GR" smtClean="0"/>
          </a:p>
        </p:txBody>
      </p:sp>
      <p:sp>
        <p:nvSpPr>
          <p:cNvPr id="583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l-G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FB29D5-5C4A-40F6-97DE-4A25B6845FF5}" type="slidenum">
              <a:rPr lang="el-GR" smtClean="0"/>
              <a:pPr/>
              <a:t>3</a:t>
            </a:fld>
            <a:endParaRPr lang="el-GR" smtClean="0"/>
          </a:p>
        </p:txBody>
      </p:sp>
      <p:sp>
        <p:nvSpPr>
          <p:cNvPr id="399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l-G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197EA0-54EC-4B7C-BE55-9D5EDA68813E}" type="slidenum">
              <a:rPr lang="el-GR" smtClean="0"/>
              <a:pPr/>
              <a:t>4</a:t>
            </a:fld>
            <a:endParaRPr lang="el-GR" smtClean="0"/>
          </a:p>
        </p:txBody>
      </p:sp>
      <p:sp>
        <p:nvSpPr>
          <p:cNvPr id="409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l-G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4A5848-B115-4C95-85FF-107213C7D1D8}" type="slidenum">
              <a:rPr lang="el-GR" smtClean="0"/>
              <a:pPr/>
              <a:t>5</a:t>
            </a:fld>
            <a:endParaRPr lang="el-GR" smtClean="0"/>
          </a:p>
        </p:txBody>
      </p:sp>
      <p:sp>
        <p:nvSpPr>
          <p:cNvPr id="419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l-G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DD56EA-DE53-4C8C-AF93-0D30D7435811}" type="slidenum">
              <a:rPr lang="el-GR" smtClean="0"/>
              <a:pPr/>
              <a:t>6</a:t>
            </a:fld>
            <a:endParaRPr lang="el-GR" smtClean="0"/>
          </a:p>
        </p:txBody>
      </p:sp>
      <p:sp>
        <p:nvSpPr>
          <p:cNvPr id="430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l-GR" sz="130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8AB1AE-1610-44B8-B822-EAA8F894C337}" type="slidenum">
              <a:rPr lang="el-GR" smtClean="0"/>
              <a:pPr/>
              <a:t>8</a:t>
            </a:fld>
            <a:endParaRPr lang="el-GR" smtClean="0"/>
          </a:p>
        </p:txBody>
      </p:sp>
      <p:sp>
        <p:nvSpPr>
          <p:cNvPr id="440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l-G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25FCCE-6DF5-49A3-830B-ADEE48DB1360}" type="slidenum">
              <a:rPr lang="el-GR" smtClean="0"/>
              <a:pPr/>
              <a:t>10</a:t>
            </a:fld>
            <a:endParaRPr lang="el-GR" smtClean="0"/>
          </a:p>
        </p:txBody>
      </p:sp>
      <p:sp>
        <p:nvSpPr>
          <p:cNvPr id="450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l-G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87772A-DAA6-49F1-AC9B-A9F6B977ADCB}" type="slidenum">
              <a:rPr lang="el-GR" smtClean="0"/>
              <a:pPr/>
              <a:t>11</a:t>
            </a:fld>
            <a:endParaRPr lang="el-GR" smtClean="0"/>
          </a:p>
        </p:txBody>
      </p:sp>
      <p:sp>
        <p:nvSpPr>
          <p:cNvPr id="460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 eaLnBrk="1" hangingPunct="1">
              <a:buFontTx/>
              <a:buAutoNum type="arabicPeriod"/>
            </a:pPr>
            <a:r>
              <a:rPr lang="el-GR" smtClean="0"/>
              <a:t>Τάση μείωσης παραγωγής</a:t>
            </a:r>
          </a:p>
          <a:p>
            <a:pPr marL="228600" indent="-228600" eaLnBrk="1" hangingPunct="1">
              <a:buFontTx/>
              <a:buAutoNum type="arabicPeriod"/>
            </a:pPr>
            <a:r>
              <a:rPr lang="el-GR" smtClean="0"/>
              <a:t>Σταθερές οι εξαγωγές (1/4)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0839A-7B66-43F0-8FA0-60695897D23C}" type="datetimeFigureOut">
              <a:rPr lang="el-GR" smtClean="0"/>
              <a:t>14/4/2013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AE2BE-360C-4891-8BEE-076A103F500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0839A-7B66-43F0-8FA0-60695897D23C}" type="datetimeFigureOut">
              <a:rPr lang="el-GR" smtClean="0"/>
              <a:t>14/4/2013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AE2BE-360C-4891-8BEE-076A103F500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0839A-7B66-43F0-8FA0-60695897D23C}" type="datetimeFigureOut">
              <a:rPr lang="el-GR" smtClean="0"/>
              <a:t>14/4/2013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AE2BE-360C-4891-8BEE-076A103F500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0839A-7B66-43F0-8FA0-60695897D23C}" type="datetimeFigureOut">
              <a:rPr lang="el-GR" smtClean="0"/>
              <a:t>14/4/2013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AE2BE-360C-4891-8BEE-076A103F500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0839A-7B66-43F0-8FA0-60695897D23C}" type="datetimeFigureOut">
              <a:rPr lang="el-GR" smtClean="0"/>
              <a:t>14/4/2013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AE2BE-360C-4891-8BEE-076A103F500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0839A-7B66-43F0-8FA0-60695897D23C}" type="datetimeFigureOut">
              <a:rPr lang="el-GR" smtClean="0"/>
              <a:t>14/4/2013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AE2BE-360C-4891-8BEE-076A103F500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0839A-7B66-43F0-8FA0-60695897D23C}" type="datetimeFigureOut">
              <a:rPr lang="el-GR" smtClean="0"/>
              <a:t>14/4/2013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AE2BE-360C-4891-8BEE-076A103F500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0839A-7B66-43F0-8FA0-60695897D23C}" type="datetimeFigureOut">
              <a:rPr lang="el-GR" smtClean="0"/>
              <a:t>14/4/2013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AE2BE-360C-4891-8BEE-076A103F500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0839A-7B66-43F0-8FA0-60695897D23C}" type="datetimeFigureOut">
              <a:rPr lang="el-GR" smtClean="0"/>
              <a:t>14/4/2013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AE2BE-360C-4891-8BEE-076A103F500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0839A-7B66-43F0-8FA0-60695897D23C}" type="datetimeFigureOut">
              <a:rPr lang="el-GR" smtClean="0"/>
              <a:t>14/4/2013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AE2BE-360C-4891-8BEE-076A103F500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0839A-7B66-43F0-8FA0-60695897D23C}" type="datetimeFigureOut">
              <a:rPr lang="el-GR" smtClean="0"/>
              <a:t>14/4/2013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AE2BE-360C-4891-8BEE-076A103F500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B0839A-7B66-43F0-8FA0-60695897D23C}" type="datetimeFigureOut">
              <a:rPr lang="el-GR" smtClean="0"/>
              <a:t>14/4/2013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BAE2BE-360C-4891-8BEE-076A103F5007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"/>
          <p:cNvPicPr>
            <a:picLocks noChangeAspect="1" noChangeArrowheads="1"/>
          </p:cNvPicPr>
          <p:nvPr/>
        </p:nvPicPr>
        <p:blipFill>
          <a:blip r:embed="rId3" cstate="print"/>
          <a:srcRect b="12355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>
          <a:xfrm>
            <a:off x="684213" y="333375"/>
            <a:ext cx="7848600" cy="835025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l-GR" sz="5000" b="1" smtClean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</a:rPr>
              <a:t>1</a:t>
            </a:r>
            <a:r>
              <a:rPr lang="el-GR" sz="5000" b="1" baseline="30000" smtClean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</a:rPr>
              <a:t>ο</a:t>
            </a:r>
            <a:r>
              <a:rPr lang="el-GR" sz="5000" b="1" smtClean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</a:rPr>
              <a:t> μάθημα</a:t>
            </a:r>
            <a:br>
              <a:rPr lang="el-GR" sz="5000" b="1" smtClean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</a:rPr>
            </a:br>
            <a:r>
              <a:rPr lang="en-GB" sz="5000" b="1" smtClean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</a:rPr>
              <a:t>ΕΣΠΕΡΙΔΟΕΙΔΗ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079500" y="5992813"/>
            <a:ext cx="8064500" cy="865187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l-GR" sz="2500" smtClean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</a:rPr>
              <a:t>Εισηγητής: 	Δρ. Νίκη Ταβερναράκη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l-GR" sz="2500" smtClean="0">
                <a:solidFill>
                  <a:schemeClr val="bg1"/>
                </a:solidFill>
                <a:effectDag name="">
                  <a:cont type="tree" name="">
                    <a:effect ref="fillLine"/>
                    <a:outerShdw dist="38100" dir="13500000" algn="br">
                      <a:srgbClr val="FFFFFF"/>
                    </a:outerShdw>
                  </a:cont>
                  <a:cont type="tree" name="">
                    <a:effect ref="fillLine"/>
                    <a:outerShdw dist="38100" dir="2700000" algn="tl">
                      <a:srgbClr val="999999"/>
                    </a:outerShdw>
                  </a:cont>
                  <a:effect ref="fillLine"/>
                </a:effectDag>
              </a:rPr>
              <a:t>			Γεωπόνος, Οινολόγος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Η καλλιέργεια της Πορτοκαλιάς (1)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052513"/>
            <a:ext cx="8208963" cy="215900"/>
          </a:xfrm>
        </p:spPr>
        <p:txBody>
          <a:bodyPr>
            <a:normAutofit fontScale="47500" lnSpcReduction="20000"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l-GR" sz="2000" b="1" smtClean="0"/>
              <a:t>Πίν. 1. Καλλιέργεια πορτοκαλιάς (στρ.) ανά ποικιλία και νομό</a:t>
            </a:r>
          </a:p>
        </p:txBody>
      </p:sp>
      <p:graphicFrame>
        <p:nvGraphicFramePr>
          <p:cNvPr id="117079" name="Group 343"/>
          <p:cNvGraphicFramePr>
            <a:graphicFrameLocks noGrp="1"/>
          </p:cNvGraphicFramePr>
          <p:nvPr/>
        </p:nvGraphicFramePr>
        <p:xfrm>
          <a:off x="250825" y="1557338"/>
          <a:ext cx="8642350" cy="4572000"/>
        </p:xfrm>
        <a:graphic>
          <a:graphicData uri="http://schemas.openxmlformats.org/drawingml/2006/table">
            <a:tbl>
              <a:tblPr/>
              <a:tblGrid>
                <a:gridCol w="2316163"/>
                <a:gridCol w="2051050"/>
                <a:gridCol w="1249362"/>
                <a:gridCol w="1600200"/>
                <a:gridCol w="1425575"/>
              </a:tblGrid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MyriadPro-Bold"/>
                        </a:rPr>
                        <a:t>Ποικιλίες</a:t>
                      </a:r>
                      <a:endParaRPr kumimoji="0" lang="el-G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MyriadPro-Bold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MyriadPro-Bold"/>
                        </a:rPr>
                        <a:t>Αργολίδας  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MyriadPro-Bold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omic Sans MS" pitchFamily="66" charset="0"/>
                          <a:ea typeface="MyriadPro-Bold"/>
                          <a:cs typeface="MyriadPro-Bold"/>
                        </a:rPr>
                        <a:t> </a:t>
                      </a:r>
                      <a:r>
                        <a: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MyriadPro-Bold"/>
                        </a:rPr>
                        <a:t>Άρτας   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MyriadPro-Bold"/>
                        </a:rPr>
                        <a:t>Λακωνίας 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MyriadPro-Bold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MyriadPro-Bold"/>
                        </a:rPr>
                        <a:t>Χανίων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MyriadPro-Bold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MyriadPro-Regular" charset="-95"/>
                        </a:rPr>
                        <a:t>W. Navel</a:t>
                      </a: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MyriadPro-Regular" charset="-95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MyriadPro-Regular" charset="-95"/>
                        </a:rPr>
                        <a:t>86.500</a:t>
                      </a: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MyriadPro-Regular" charset="-95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MyriadPro-Regular" charset="-95"/>
                        </a:rPr>
                        <a:t>34.000</a:t>
                      </a: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MyriadPro-Regular" charset="-95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MyriadPro-Regular" charset="-95"/>
                        </a:rPr>
                        <a:t>25.500</a:t>
                      </a: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MyriadPro-Regular" charset="-95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MyriadPro-Regular" charset="-95"/>
                        </a:rPr>
                        <a:t>29.500</a:t>
                      </a: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MyriadPro-Regular" charset="-95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MyriadPro-Regular" charset="-95"/>
                        </a:rPr>
                        <a:t>Navellina</a:t>
                      </a: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MyriadPro-Regular" charset="-95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MyriadPro-Regular" charset="-95"/>
                        </a:rPr>
                        <a:t>13.000</a:t>
                      </a: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MyriadPro-Regular" charset="-95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MyriadPro-Regular" charset="-95"/>
                        </a:rPr>
                        <a:t>     </a:t>
                      </a:r>
                      <a:r>
                        <a:rPr kumimoji="0" lang="fr-F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MyriadPro-Regular" charset="-95"/>
                        </a:rPr>
                        <a:t>10</a:t>
                      </a:r>
                      <a:r>
                        <a:rPr kumimoji="0" lang="el-G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MyriadPro-Regular" charset="-95"/>
                        </a:rPr>
                        <a:t>0</a:t>
                      </a:r>
                      <a:endParaRPr kumimoji="0" lang="fr-F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MyriadPro-Regular" charset="-95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MyriadPro-Regular" charset="-95"/>
                        </a:rPr>
                        <a:t>3.300</a:t>
                      </a: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MyriadPro-Regular" charset="-95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MyriadPro-Regular" charset="-95"/>
                        </a:rPr>
                        <a:t>250</a:t>
                      </a:r>
                      <a:endParaRPr kumimoji="0" lang="fr-F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MyriadPro-Regular" charset="-95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MyriadPro-Regular" charset="-95"/>
                        </a:rPr>
                        <a:t>New Hall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MyriadPro-Regular" charset="-95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MyriadPro-Regular" charset="-95"/>
                        </a:rPr>
                        <a:t>2.800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MyriadPro-Regular" charset="-95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MyriadPro-Regular" charset="-95"/>
                        </a:rPr>
                        <a:t>100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MyriadPro-Regular" charset="-95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MyriadPro-Regular" charset="-95"/>
                        </a:rPr>
                        <a:t>200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MyriadPro-Regular" charset="-95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MyriadPro-Regular" charset="-95"/>
                        </a:rPr>
                        <a:t>900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MyriadPro-Regular" charset="-95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MyriadPro-Regular" charset="-95"/>
                        </a:rPr>
                        <a:t>Ντόπια</a:t>
                      </a: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MyriadPro-Regular" charset="-95"/>
                        </a:rPr>
                        <a:t> - </a:t>
                      </a: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MyriadPro-Regular" charset="-95"/>
                        </a:rPr>
                        <a:t>Κοινά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MyriadPro-Regular" charset="-95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MyriadPro-Regular" charset="-95"/>
                        </a:rPr>
                        <a:t>3.000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MyriadPro-Regular" charset="-95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MyriadPro-Regular" charset="-95"/>
                        </a:rPr>
                        <a:t>28.800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MyriadPro-Regular" charset="-95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MyriadPro-Regular" charset="-95"/>
                        </a:rPr>
                        <a:t>5.500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MyriadPro-Regular" charset="-95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MyriadPro-Regular" charset="-95"/>
                        </a:rPr>
                        <a:t>2.000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MyriadPro-Regular" charset="-95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MyriadPro-Regular" charset="-95"/>
                        </a:rPr>
                        <a:t>Valencia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MyriadPro-Regular" charset="-95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MyriadPro-Regular" charset="-95"/>
                        </a:rPr>
                        <a:t>1.200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MyriadPro-Regular" charset="-95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MyriadPro-Regular" charset="-95"/>
                        </a:rPr>
                        <a:t>24.500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MyriadPro-Regular" charset="-95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MyriadPro-Regular" charset="-95"/>
                        </a:rPr>
                        <a:t>6.000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MyriadPro-Regular" charset="-95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MyriadPro-Regular" charset="-95"/>
                        </a:rPr>
                        <a:t>Salustiana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MyriadPro-Regular" charset="-95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MyriadPro-Regular" charset="-95"/>
                        </a:rPr>
                        <a:t>1.500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MyriadPro-Regular" charset="-95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MyriadPro-Regular" charset="-95"/>
                        </a:rPr>
                        <a:t>Αιματόσαρκα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MyriadPro-Regular" charset="-95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MyriadPro-Regular" charset="-95"/>
                        </a:rPr>
                        <a:t>1.500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MyriadPro-Regular" charset="-95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MyriadPro-Regular" charset="-95"/>
                        </a:rPr>
                        <a:t>500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MyriadPro-Regular" charset="-95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MyriadPro-Regular" charset="-95"/>
                        </a:rPr>
                        <a:t>Λοιπά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MyriadPro-Regular" charset="-95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MyriadPro-Regular" charset="-95"/>
                        </a:rPr>
                        <a:t>500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MyriadPro-Regular" charset="-95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MyriadPro-Regular" charset="-95"/>
                        </a:rPr>
                        <a:t>100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MyriadPro-Regular" charset="-95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MyriadPro-Regular" charset="-95"/>
                        </a:rPr>
                        <a:t>500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MyriadPro-Regular" charset="-95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MyriadPro-Regular" charset="-95"/>
                        </a:rPr>
                        <a:t>250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MyriadPro-Regular" charset="-95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MyriadPro-Regular" charset="-95"/>
                        </a:rPr>
                        <a:t>Σύνολο</a:t>
                      </a:r>
                      <a:endParaRPr kumimoji="0" lang="el-G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MyriadPro-Regular" charset="-95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MyriadPro-Regular" charset="-95"/>
                        </a:rPr>
                        <a:t>110.000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MyriadPro-Regular" charset="-95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MyriadPro-Regular" charset="-95"/>
                        </a:rPr>
                        <a:t>63.100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MyriadPro-Regular" charset="-95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MyriadPro-Regular" charset="-95"/>
                        </a:rPr>
                        <a:t>60.000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MyriadPro-Regular" charset="-95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latin typeface="Comic Sans MS" pitchFamily="66" charset="0"/>
                          <a:ea typeface="Times New Roman" pitchFamily="18" charset="0"/>
                          <a:cs typeface="MyriadPro-Regular" charset="-95"/>
                        </a:rPr>
                        <a:t>38.900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MyriadPro-Regular" charset="-95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Η καλλιέργεια της Πορτοκαλιάς (2)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196975"/>
            <a:ext cx="8496300" cy="4752975"/>
          </a:xfrm>
        </p:spPr>
        <p:txBody>
          <a:bodyPr/>
          <a:lstStyle/>
          <a:p>
            <a:pPr eaLnBrk="1" hangingPunct="1"/>
            <a:r>
              <a:rPr lang="el-GR" sz="2400" u="sng" smtClean="0"/>
              <a:t>Κατανάλωση νωπή</a:t>
            </a:r>
            <a:r>
              <a:rPr lang="el-GR" sz="2400" smtClean="0"/>
              <a:t>   23% εδώ και 28% εξάγεται (1/3)</a:t>
            </a:r>
          </a:p>
          <a:p>
            <a:pPr eaLnBrk="1" hangingPunct="1"/>
            <a:r>
              <a:rPr lang="el-GR" sz="2400" u="sng" smtClean="0"/>
              <a:t>Χυμοποίηση</a:t>
            </a:r>
            <a:r>
              <a:rPr lang="el-GR" sz="2400" smtClean="0"/>
              <a:t>        32%, </a:t>
            </a:r>
            <a:r>
              <a:rPr lang="el-GR" sz="2400" i="1" smtClean="0"/>
              <a:t>αλλά έχουμε σημαντικές εισαγωγές 			(15-30 χιλ. τν/έτος) χυμού πορτοκαλιού</a:t>
            </a:r>
          </a:p>
          <a:p>
            <a:pPr eaLnBrk="1" hangingPunct="1"/>
            <a:r>
              <a:rPr lang="el-GR" sz="2400" u="sng" smtClean="0"/>
              <a:t>Ετήσιες απώλειες</a:t>
            </a:r>
            <a:r>
              <a:rPr lang="el-GR" sz="2400" smtClean="0"/>
              <a:t> 17% </a:t>
            </a:r>
          </a:p>
          <a:p>
            <a:pPr eaLnBrk="1" hangingPunct="1"/>
            <a:endParaRPr lang="el-GR" sz="2400" smtClean="0"/>
          </a:p>
        </p:txBody>
      </p:sp>
      <p:pic>
        <p:nvPicPr>
          <p:cNvPr id="13316" name="Picture 7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3141663"/>
            <a:ext cx="5508625" cy="319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7" name="Rectangle 74"/>
          <p:cNvSpPr>
            <a:spLocks noChangeArrowheads="1"/>
          </p:cNvSpPr>
          <p:nvPr/>
        </p:nvSpPr>
        <p:spPr bwMode="auto">
          <a:xfrm>
            <a:off x="5435600" y="3357563"/>
            <a:ext cx="3457575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l-GR" sz="2400"/>
              <a:t>		</a:t>
            </a:r>
            <a:r>
              <a:rPr lang="el-GR" sz="2400" u="sng"/>
              <a:t>εξαγωγές σε</a:t>
            </a:r>
            <a:r>
              <a:rPr lang="el-GR" sz="2400"/>
              <a:t>  Ρουμανία, Γερμανία, Ουγγαρία, Τσεχία, Πολωνία, Βουλγαρία, Σερβία κ.ά.</a:t>
            </a:r>
          </a:p>
          <a:p>
            <a:pPr marL="342900" indent="-342900"/>
            <a:endParaRPr lang="el-GR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Η καλλιέργεια της μανταρινιάς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4933950"/>
          </a:xfrm>
        </p:spPr>
        <p:txBody>
          <a:bodyPr/>
          <a:lstStyle/>
          <a:p>
            <a:pPr eaLnBrk="1" hangingPunct="1"/>
            <a:r>
              <a:rPr lang="el-GR" sz="2400" smtClean="0"/>
              <a:t>63.χιλ. στρ. (73 χιλ.τν) κυρίως με Κλημεντίνες, αλλά και Σατσούμες, Ανκόρ, Ορτανίκ, ντόπια κοινά κ.α. </a:t>
            </a:r>
          </a:p>
          <a:p>
            <a:pPr eaLnBrk="1" hangingPunct="1"/>
            <a:r>
              <a:rPr lang="el-GR" sz="2400" smtClean="0"/>
              <a:t>σε Νομούς Αργολίδας και Άρτας, αλλά και Χανίων, Κορινθίας, Λακωνίας, Ηλείας, Αιτωλοακαρνανίας, Θεσπρωτίας, Δωδεκανήσων και Χίου</a:t>
            </a:r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4213" y="3573463"/>
            <a:ext cx="4256087" cy="242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5435600" y="3213100"/>
            <a:ext cx="3708400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2400" u="sng"/>
              <a:t>Κατανάλωση νωπή</a:t>
            </a:r>
            <a:r>
              <a:rPr lang="el-GR" sz="2400"/>
              <a:t>    50% εδώ και </a:t>
            </a:r>
          </a:p>
          <a:p>
            <a:r>
              <a:rPr lang="el-GR" sz="2400"/>
              <a:t>38% εξάγεται  </a:t>
            </a:r>
          </a:p>
          <a:p>
            <a:r>
              <a:rPr lang="el-GR" sz="2400" u="sng"/>
              <a:t>Χυμοποίηση</a:t>
            </a:r>
            <a:r>
              <a:rPr lang="el-GR" sz="2400"/>
              <a:t>  2%, </a:t>
            </a:r>
            <a:r>
              <a:rPr lang="el-GR" sz="2400" i="1"/>
              <a:t> </a:t>
            </a:r>
          </a:p>
          <a:p>
            <a:r>
              <a:rPr lang="el-GR" sz="2400" u="sng"/>
              <a:t>Ετήσιες απώλειες</a:t>
            </a:r>
            <a:r>
              <a:rPr lang="el-GR" sz="2400"/>
              <a:t>10%  </a:t>
            </a:r>
            <a:r>
              <a:rPr lang="el-GR" sz="2400" b="1"/>
              <a:t>Εξαγωγές:</a:t>
            </a:r>
            <a:r>
              <a:rPr lang="el-GR" sz="2400"/>
              <a:t> σε Γερμανία, Ολλανδία, Βουλγαρία, Αλβανία, Σκόπια, Σερβία, Πολωνία, Ουγγαρία κ.α.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Η καλλιέργεια της λεμονιάς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1439863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l-GR" sz="2400" smtClean="0"/>
              <a:t>100 χιλ. στρ.  κυρίως με Μαγληνή, Καρυστινή, Σάντα Τερέζα, Ιντερντονάτο, Αδαμοπούλου, Κοινά </a:t>
            </a:r>
          </a:p>
          <a:p>
            <a:pPr eaLnBrk="1" hangingPunct="1"/>
            <a:r>
              <a:rPr lang="el-GR" sz="2400" smtClean="0"/>
              <a:t>σε νομούς Κορινθίας, Αχαΐας, Αργολίδας και Χανίων</a:t>
            </a:r>
          </a:p>
          <a:p>
            <a:pPr eaLnBrk="1" hangingPunct="1"/>
            <a:r>
              <a:rPr lang="el-GR" sz="2400" smtClean="0"/>
              <a:t>Πολύ επίφοβη στις καιρικές συνθήκες (2003-2004) </a:t>
            </a:r>
          </a:p>
        </p:txBody>
      </p:sp>
      <p:sp>
        <p:nvSpPr>
          <p:cNvPr id="15364" name="Rectangle 5"/>
          <p:cNvSpPr>
            <a:spLocks noChangeArrowheads="1"/>
          </p:cNvSpPr>
          <p:nvPr/>
        </p:nvSpPr>
        <p:spPr bwMode="auto">
          <a:xfrm>
            <a:off x="5435600" y="3213100"/>
            <a:ext cx="3708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2400" u="sng"/>
              <a:t>Από εκεί που ήμασταν αυτάρκεις, εισάγουμε</a:t>
            </a:r>
            <a:endParaRPr lang="el-GR" sz="2400"/>
          </a:p>
        </p:txBody>
      </p:sp>
      <p:pic>
        <p:nvPicPr>
          <p:cNvPr id="15365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188" y="3059113"/>
            <a:ext cx="4681537" cy="281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l-GR" b="1" smtClean="0"/>
              <a:t>Σοβαρά τα προβλήματα για τη συνέχιση της καλλιέργειας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44675"/>
            <a:ext cx="8229600" cy="428625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l-GR" sz="2400" u="sng" smtClean="0"/>
              <a:t>μεγάλο %  απωλειών της παραγωγής</a:t>
            </a:r>
            <a:r>
              <a:rPr lang="el-GR" sz="2400" smtClean="0"/>
              <a:t> (καρποπτώσεις), κυρίως λόγω καθυστερημένης συγκομιδής (για την επίτευξη καλύτερης τιμής) + παγετών (τότε)   </a:t>
            </a:r>
          </a:p>
          <a:p>
            <a:pPr eaLnBrk="1" hangingPunct="1"/>
            <a:r>
              <a:rPr lang="el-GR" sz="2400" u="sng" smtClean="0"/>
              <a:t>τιμές παραγωγού  σε χαμηλά επίπεδα</a:t>
            </a:r>
            <a:r>
              <a:rPr lang="el-GR" sz="2400" smtClean="0"/>
              <a:t>, συγκρινόμενες με αυξανόμενο κόστος λιπασμάτων κ.α. εισροών, λόγω κυρίως μικρής διάρκειας εμπορίας</a:t>
            </a:r>
          </a:p>
          <a:p>
            <a:pPr eaLnBrk="1" hangingPunct="1"/>
            <a:r>
              <a:rPr lang="el-GR" sz="2400" u="sng" smtClean="0"/>
              <a:t>μεγάλη διαφορά τιμών παραγωγού και καταναλωτή</a:t>
            </a:r>
            <a:r>
              <a:rPr lang="el-GR" sz="2400" smtClean="0"/>
              <a:t>, λόγω μικρής διαπραγματευτικής δύναμης μεμονωμένων παραγωγών αλλά και ασυδοσίας πολλών μεσαζόντων με την ανοχή της πολιτείας </a:t>
            </a:r>
            <a:r>
              <a:rPr lang="el-GR" sz="2400" smtClean="0">
                <a:sym typeface="Wingdings" pitchFamily="2" charset="2"/>
              </a:rPr>
              <a:t> </a:t>
            </a:r>
            <a:r>
              <a:rPr lang="el-GR" sz="2400" smtClean="0"/>
              <a:t>σταδιακή εγκατάλειψη  </a:t>
            </a:r>
          </a:p>
          <a:p>
            <a:pPr eaLnBrk="1" hangingPunct="1"/>
            <a:r>
              <a:rPr lang="el-GR" sz="2400" u="sng" smtClean="0"/>
              <a:t>«τριστέτσα»</a:t>
            </a:r>
            <a:r>
              <a:rPr lang="el-GR" sz="2400" smtClean="0"/>
              <a:t>: η εξάπλωση της απειλεί να τα αφανίσει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1196975"/>
            <a:ext cx="3671888" cy="5661025"/>
          </a:xfrm>
        </p:spPr>
        <p:txBody>
          <a:bodyPr/>
          <a:lstStyle/>
          <a:p>
            <a:pPr eaLnBrk="1" hangingPunct="1"/>
            <a:r>
              <a:rPr lang="el-GR" sz="2400" smtClean="0"/>
              <a:t>Χαμηλά δέντρα </a:t>
            </a:r>
          </a:p>
          <a:p>
            <a:pPr eaLnBrk="1" hangingPunct="1"/>
            <a:r>
              <a:rPr lang="el-GR" sz="2400" smtClean="0"/>
              <a:t>Κόμη περισσότερο ή λιγότερο σφαιρική</a:t>
            </a:r>
          </a:p>
          <a:p>
            <a:pPr eaLnBrk="1" hangingPunct="1"/>
            <a:r>
              <a:rPr lang="el-GR" sz="2400" smtClean="0"/>
              <a:t>Κορμός</a:t>
            </a:r>
            <a:r>
              <a:rPr lang="el-GR" sz="2400" u="sng" smtClean="0"/>
              <a:t> </a:t>
            </a:r>
            <a:r>
              <a:rPr lang="el-GR" sz="2400" smtClean="0"/>
              <a:t>ως 1</a:t>
            </a:r>
            <a:r>
              <a:rPr lang="en-US" sz="2400" smtClean="0"/>
              <a:t>m</a:t>
            </a:r>
            <a:r>
              <a:rPr lang="el-GR" sz="2400" smtClean="0"/>
              <a:t> (+ το σημείο εμβολιασμού), </a:t>
            </a:r>
            <a:r>
              <a:rPr lang="el-GR" sz="2400" u="sng" smtClean="0"/>
              <a:t>αρχικά </a:t>
            </a:r>
            <a:r>
              <a:rPr lang="el-GR" sz="2400" smtClean="0"/>
              <a:t>ανοικτού πράσινου χρώματος και τριγωνικού σχήματος,      </a:t>
            </a:r>
            <a:r>
              <a:rPr lang="el-GR" sz="2400" u="sng" smtClean="0"/>
              <a:t>αργότερα</a:t>
            </a:r>
            <a:r>
              <a:rPr lang="el-GR" sz="2400" smtClean="0"/>
              <a:t> σκούρου πράσινου χρώματος και κυλινδρικός</a:t>
            </a: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611188" y="260350"/>
            <a:ext cx="85328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l-GR" sz="3600">
                <a:solidFill>
                  <a:schemeClr val="accent2"/>
                </a:solidFill>
              </a:rPr>
              <a:t>ΓΕΝΙΚΑ ΜΟΡΦΟΛΟΓΙΚΑ ΧΑΡ/ΚΑ (1) </a:t>
            </a:r>
          </a:p>
        </p:txBody>
      </p:sp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7175" y="1206500"/>
            <a:ext cx="4392613" cy="374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3598863" y="5300663"/>
            <a:ext cx="5545137" cy="82232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l-GR" sz="2400"/>
              <a:t>Ρίζες ξυλώδεις, πολλές πλάγιες, με αρκετές διακλαδώσεις,  </a:t>
            </a:r>
            <a:r>
              <a:rPr lang="el-GR" sz="2400" b="1" i="1" u="sng"/>
              <a:t>επιπολαιόριζα</a:t>
            </a:r>
            <a:r>
              <a:rPr lang="el-GR" sz="240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4213" y="1484313"/>
            <a:ext cx="7775575" cy="40322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l-GR" sz="2400" b="1" i="1" u="sng" smtClean="0"/>
              <a:t>Ικανότητα επούλωσης πληγών</a:t>
            </a:r>
            <a:r>
              <a:rPr lang="el-GR" sz="2400" smtClean="0"/>
              <a:t> ισχυρότερη στο κατώτερο μέρος του κάθε βραχίονα απ’ ότι στο ανώτερο, λόγω πιο έντονης καμβιακής δραστηριότητας εκεί</a:t>
            </a:r>
          </a:p>
          <a:p>
            <a:pPr eaLnBrk="1" hangingPunct="1">
              <a:buFont typeface="Wingdings" pitchFamily="2" charset="2"/>
              <a:buNone/>
            </a:pPr>
            <a:endParaRPr lang="el-GR" sz="2400" b="1" i="1" u="sng" smtClean="0"/>
          </a:p>
          <a:p>
            <a:pPr eaLnBrk="1" hangingPunct="1">
              <a:buFont typeface="Wingdings" pitchFamily="2" charset="2"/>
              <a:buNone/>
            </a:pPr>
            <a:r>
              <a:rPr lang="el-GR" sz="2400" b="1" i="1" u="sng" smtClean="0"/>
              <a:t>Ελαιογόνοι αδένες</a:t>
            </a:r>
            <a:r>
              <a:rPr lang="el-GR" sz="2400" smtClean="0"/>
              <a:t>: σφαιρικές κατασκευές, ακριβώς κάτω από την επιδερμίδα πρωτογενών ιστών (φύλλα, αγκάθια, σέπαλα κ.λ.π.). Με πίεση, ελευθερώνουν υγρό με αιθέρια έλαια. Η σύσταση τους διαφέρει από είδος σε είδος</a:t>
            </a:r>
            <a:endParaRPr lang="en-GB" sz="2400" smtClean="0"/>
          </a:p>
        </p:txBody>
      </p:sp>
      <p:sp>
        <p:nvSpPr>
          <p:cNvPr id="18435" name="Rectangle 4"/>
          <p:cNvSpPr>
            <a:spLocks noChangeArrowheads="1"/>
          </p:cNvSpPr>
          <p:nvPr/>
        </p:nvSpPr>
        <p:spPr bwMode="auto">
          <a:xfrm>
            <a:off x="827088" y="476250"/>
            <a:ext cx="85328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l-GR" sz="3600">
                <a:solidFill>
                  <a:schemeClr val="accent2"/>
                </a:solidFill>
              </a:rPr>
              <a:t>ΓΕΝΙΚΑ ΜΟΡΦΟΛΟΓΙΚΑ ΧΑΡ/ΚΑ (2)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0825" y="1052513"/>
            <a:ext cx="5976938" cy="4940300"/>
          </a:xfrm>
        </p:spPr>
        <p:txBody>
          <a:bodyPr/>
          <a:lstStyle/>
          <a:p>
            <a:pPr eaLnBrk="1" hangingPunct="1"/>
            <a:r>
              <a:rPr lang="el-GR" sz="2400" smtClean="0"/>
              <a:t>Απλά, μέτρια, γυαλιστερά, κυρίως ελλειψοειδή, παραμένουν τουλάχιστον για 2 βλαστικές περιόδους</a:t>
            </a:r>
          </a:p>
          <a:p>
            <a:pPr eaLnBrk="1" hangingPunct="1"/>
            <a:r>
              <a:rPr lang="el-GR" sz="2400" smtClean="0"/>
              <a:t>Διάταξη σπειροειδής, δεξιόστροφη ή αριστερόστροφη (αναστρέφεται σε κάθε νέο κύμα βλάστησης)</a:t>
            </a:r>
          </a:p>
          <a:p>
            <a:pPr eaLnBrk="1" hangingPunct="1"/>
            <a:r>
              <a:rPr lang="el-GR" sz="2400" smtClean="0"/>
              <a:t>Μισχικά πτερύγια (παράφυλλα): 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539750" y="260350"/>
            <a:ext cx="860425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l-GR" sz="5000">
                <a:solidFill>
                  <a:schemeClr val="accent2"/>
                </a:solidFill>
              </a:rPr>
              <a:t>Φύλλα</a:t>
            </a:r>
            <a:endParaRPr lang="el-GR" sz="4000">
              <a:solidFill>
                <a:schemeClr val="accent2"/>
              </a:solidFill>
            </a:endParaRPr>
          </a:p>
        </p:txBody>
      </p:sp>
      <p:pic>
        <p:nvPicPr>
          <p:cNvPr id="19460" name="Picture 6" descr="Skaggs Bonanza 1"/>
          <p:cNvPicPr>
            <a:picLocks noChangeAspect="1" noChangeArrowheads="1"/>
          </p:cNvPicPr>
          <p:nvPr/>
        </p:nvPicPr>
        <p:blipFill>
          <a:blip r:embed="rId3" cstate="print"/>
          <a:srcRect l="4597" t="1563" r="37154" b="11804"/>
          <a:stretch>
            <a:fillRect/>
          </a:stretch>
        </p:blipFill>
        <p:spPr bwMode="auto">
          <a:xfrm>
            <a:off x="6588125" y="0"/>
            <a:ext cx="2108200" cy="305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1" name="Rectangle 8"/>
          <p:cNvSpPr>
            <a:spLocks noChangeArrowheads="1"/>
          </p:cNvSpPr>
          <p:nvPr/>
        </p:nvSpPr>
        <p:spPr bwMode="auto">
          <a:xfrm>
            <a:off x="468313" y="5229225"/>
            <a:ext cx="777716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2400" u="sng"/>
              <a:t>Πτώση φύλλων χωρίς μίσχο:</a:t>
            </a:r>
            <a:r>
              <a:rPr lang="el-GR" sz="2400"/>
              <a:t> ξηρασία ή ισχυρός θερμός άνεμος, Χ.Θ., ζημιές από εχθρούς και ασθένειες ...</a:t>
            </a:r>
            <a:endParaRPr lang="en-GB" sz="2400"/>
          </a:p>
        </p:txBody>
      </p:sp>
      <p:sp>
        <p:nvSpPr>
          <p:cNvPr id="19462" name="Rectangle 9"/>
          <p:cNvSpPr>
            <a:spLocks noChangeArrowheads="1"/>
          </p:cNvSpPr>
          <p:nvPr/>
        </p:nvSpPr>
        <p:spPr bwMode="auto">
          <a:xfrm>
            <a:off x="4572000" y="3357563"/>
            <a:ext cx="4572000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904875" lvl="1" indent="-363538" defTabSz="1173163">
              <a:buFontTx/>
              <a:buChar char="•"/>
            </a:pPr>
            <a:r>
              <a:rPr lang="el-GR"/>
              <a:t>   </a:t>
            </a:r>
            <a:r>
              <a:rPr lang="en-US"/>
              <a:t>Grapefruit</a:t>
            </a:r>
            <a:r>
              <a:rPr lang="el-GR"/>
              <a:t>, Νεραντζιά και    </a:t>
            </a:r>
          </a:p>
          <a:p>
            <a:pPr marL="361950" indent="-361950" defTabSz="1173163"/>
            <a:r>
              <a:rPr lang="el-GR"/>
              <a:t>     		Φράπα 	μεγάλα, </a:t>
            </a:r>
          </a:p>
          <a:p>
            <a:pPr marL="904875" lvl="1" indent="-363538" defTabSz="1173163">
              <a:buFontTx/>
              <a:buChar char="•"/>
            </a:pPr>
            <a:r>
              <a:rPr lang="el-GR"/>
              <a:t>   Πορτοκαλιά μικρότερα</a:t>
            </a:r>
          </a:p>
          <a:p>
            <a:pPr marL="904875" lvl="1" indent="-363538" defTabSz="1173163">
              <a:buFontTx/>
              <a:buChar char="•"/>
            </a:pPr>
            <a:r>
              <a:rPr lang="el-GR"/>
              <a:t>   Μανταρινιά 	μόλις φαίνονται, </a:t>
            </a:r>
          </a:p>
          <a:p>
            <a:pPr marL="904875" lvl="1" indent="-363538" defTabSz="1173163">
              <a:buFontTx/>
              <a:buChar char="•"/>
            </a:pPr>
            <a:r>
              <a:rPr lang="el-GR"/>
              <a:t>   Λεμονιά 	λείπουν</a:t>
            </a:r>
          </a:p>
        </p:txBody>
      </p:sp>
      <p:sp>
        <p:nvSpPr>
          <p:cNvPr id="19463" name="Rectangle 10"/>
          <p:cNvSpPr>
            <a:spLocks noChangeArrowheads="1"/>
          </p:cNvSpPr>
          <p:nvPr/>
        </p:nvSpPr>
        <p:spPr bwMode="auto">
          <a:xfrm>
            <a:off x="468313" y="4797425"/>
            <a:ext cx="5337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sz="2400" u="sng"/>
              <a:t>Πτώση φύλλων με μίσχο</a:t>
            </a:r>
            <a:r>
              <a:rPr lang="el-GR" sz="2400"/>
              <a:t>: φυσιολογική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765175"/>
            <a:ext cx="5400675" cy="4968875"/>
          </a:xfrm>
        </p:spPr>
        <p:txBody>
          <a:bodyPr/>
          <a:lstStyle/>
          <a:p>
            <a:pPr eaLnBrk="1" hangingPunct="1"/>
            <a:endParaRPr lang="el-GR" sz="2400" u="sng" smtClean="0"/>
          </a:p>
          <a:p>
            <a:pPr eaLnBrk="1" hangingPunct="1"/>
            <a:r>
              <a:rPr lang="el-GR" sz="2400" smtClean="0"/>
              <a:t>Υπόγυνα, υπόλευκα (λεμονιά-μώβ)</a:t>
            </a:r>
          </a:p>
          <a:p>
            <a:pPr eaLnBrk="1" hangingPunct="1"/>
            <a:r>
              <a:rPr lang="el-GR" sz="2400" smtClean="0"/>
              <a:t>Τέλεια, από ποδίσκο, κάλυκα (5 σέπαλα), στεφάνη (5 πέταλα), στήμονες με ανθήρες και ύπερο (στίγμα, στύλος και ωοθήκη με πολυάριθμα καρπόφυλλα)</a:t>
            </a:r>
          </a:p>
          <a:p>
            <a:pPr eaLnBrk="1" hangingPunct="1"/>
            <a:r>
              <a:rPr lang="el-GR" sz="2400" smtClean="0"/>
              <a:t>Συνήθως επάνω στη νεαρή βλάστηση και στους κορυφαίους οφθαλμούς (απλοί ανθοφόροι)</a:t>
            </a:r>
          </a:p>
        </p:txBody>
      </p:sp>
      <p:sp>
        <p:nvSpPr>
          <p:cNvPr id="20483" name="Rectangle 5"/>
          <p:cNvSpPr>
            <a:spLocks noChangeArrowheads="1"/>
          </p:cNvSpPr>
          <p:nvPr/>
        </p:nvSpPr>
        <p:spPr bwMode="auto">
          <a:xfrm>
            <a:off x="468313" y="260350"/>
            <a:ext cx="4138612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5000">
                <a:solidFill>
                  <a:schemeClr val="accent2"/>
                </a:solidFill>
              </a:rPr>
              <a:t>Άνθη </a:t>
            </a:r>
          </a:p>
        </p:txBody>
      </p:sp>
      <p:pic>
        <p:nvPicPr>
          <p:cNvPr id="20484" name="Picture 6" descr="image"/>
          <p:cNvPicPr>
            <a:picLocks noChangeAspect="1" noChangeArrowheads="1"/>
          </p:cNvPicPr>
          <p:nvPr/>
        </p:nvPicPr>
        <p:blipFill>
          <a:blip r:embed="rId3" cstate="print"/>
          <a:srcRect l="18507" t="18056" r="42117" b="35930"/>
          <a:stretch>
            <a:fillRect/>
          </a:stretch>
        </p:blipFill>
        <p:spPr bwMode="auto">
          <a:xfrm>
            <a:off x="5508625" y="1196975"/>
            <a:ext cx="3384550" cy="338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5" name="Rectangle 7"/>
          <p:cNvSpPr>
            <a:spLocks noChangeArrowheads="1"/>
          </p:cNvSpPr>
          <p:nvPr/>
        </p:nvSpPr>
        <p:spPr bwMode="auto">
          <a:xfrm>
            <a:off x="971550" y="5013325"/>
            <a:ext cx="7559675" cy="15525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76225" indent="-276225">
              <a:buFontTx/>
              <a:buChar char="•"/>
            </a:pPr>
            <a:r>
              <a:rPr lang="el-GR" sz="2400"/>
              <a:t>Ως 100.000 άνθη / δέντρο </a:t>
            </a:r>
            <a:r>
              <a:rPr lang="el-GR" sz="2400">
                <a:sym typeface="Wingdings" pitchFamily="2" charset="2"/>
              </a:rPr>
              <a:t></a:t>
            </a:r>
            <a:r>
              <a:rPr lang="el-GR" sz="2400"/>
              <a:t> 2.000 κ. </a:t>
            </a:r>
            <a:r>
              <a:rPr lang="el-GR" sz="2400">
                <a:sym typeface="Wingdings" pitchFamily="2" charset="2"/>
              </a:rPr>
              <a:t></a:t>
            </a:r>
            <a:r>
              <a:rPr lang="el-GR" sz="2400"/>
              <a:t> 200 ω.κ.</a:t>
            </a:r>
          </a:p>
          <a:p>
            <a:pPr marL="276225" indent="-276225">
              <a:buFontTx/>
              <a:buChar char="•"/>
            </a:pPr>
            <a:r>
              <a:rPr lang="el-GR" sz="2400"/>
              <a:t>Η άνθηση συμβαίνει μετά από περίοδο ξηρασίας ή Χ.Θ., ενώ η παρουσία καρπών την εμποδίζει (κυρίως ορμονικές αιτίες, όχι εξωτερικές)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196975"/>
            <a:ext cx="8316912" cy="345598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l-GR" sz="2400" smtClean="0"/>
              <a:t>	Είδος ράγας (Εσπερίδιο), από Ωοθήκη + Καρπόφυλλα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z="2400" smtClean="0"/>
              <a:t>	</a:t>
            </a:r>
            <a:r>
              <a:rPr lang="en-GB" sz="2400" b="1" i="1" smtClean="0"/>
              <a:t>Φλοιός</a:t>
            </a:r>
            <a:r>
              <a:rPr lang="el-GR" sz="2400" smtClean="0"/>
              <a:t>:</a:t>
            </a:r>
            <a:r>
              <a:rPr lang="en-GB" sz="2400" smtClean="0"/>
              <a:t> </a:t>
            </a:r>
            <a:r>
              <a:rPr lang="el-GR" sz="2400" smtClean="0"/>
              <a:t>δερματώδης, με ελαιογόνους αδένες και δύο ζώνες:     	</a:t>
            </a:r>
            <a:r>
              <a:rPr lang="en-GB" sz="2400" smtClean="0"/>
              <a:t>Flavedo</a:t>
            </a:r>
            <a:r>
              <a:rPr lang="el-GR" sz="2400" smtClean="0"/>
              <a:t> </a:t>
            </a:r>
            <a:r>
              <a:rPr lang="en-GB" sz="2400" smtClean="0"/>
              <a:t>(</a:t>
            </a:r>
            <a:r>
              <a:rPr lang="el-GR" sz="2400" smtClean="0"/>
              <a:t>έγχρωμο εξωκάρπιο)</a:t>
            </a:r>
            <a:r>
              <a:rPr lang="en-GB" sz="2400" smtClean="0"/>
              <a:t>, </a:t>
            </a:r>
            <a:endParaRPr lang="el-GR" sz="2400" smtClean="0"/>
          </a:p>
          <a:p>
            <a:pPr eaLnBrk="1" hangingPunct="1">
              <a:buFont typeface="Wingdings" pitchFamily="2" charset="2"/>
              <a:buNone/>
            </a:pPr>
            <a:r>
              <a:rPr lang="el-GR" sz="2400" smtClean="0"/>
              <a:t>			</a:t>
            </a:r>
            <a:r>
              <a:rPr lang="en-GB" sz="2400" smtClean="0"/>
              <a:t>Albedo</a:t>
            </a:r>
            <a:r>
              <a:rPr lang="el-GR" sz="2400" smtClean="0"/>
              <a:t> (άσπρο σπογκώδες μεσοκάρπιο</a:t>
            </a:r>
            <a:r>
              <a:rPr lang="en-GB" sz="2400" smtClean="0"/>
              <a:t>)</a:t>
            </a:r>
            <a:r>
              <a:rPr lang="el-GR" sz="2400" smtClean="0"/>
              <a:t> </a:t>
            </a:r>
            <a:endParaRPr lang="en-GB" sz="2400" smtClean="0"/>
          </a:p>
          <a:p>
            <a:pPr eaLnBrk="1" hangingPunct="1">
              <a:buFont typeface="Wingdings" pitchFamily="2" charset="2"/>
              <a:buNone/>
            </a:pPr>
            <a:r>
              <a:rPr lang="en-GB" sz="2400" smtClean="0"/>
              <a:t>	</a:t>
            </a:r>
            <a:r>
              <a:rPr lang="el-GR" sz="2400" b="1" i="1" smtClean="0"/>
              <a:t>Σάρκα</a:t>
            </a:r>
            <a:r>
              <a:rPr lang="el-GR" sz="2400" smtClean="0"/>
              <a:t>: 8-13 φέτες ή σκελίδες (καρπόφυλλα ωοθήκης), με χυμώδεις ασκούς (εδώδιμο μέρος του καρπού) </a:t>
            </a:r>
          </a:p>
          <a:p>
            <a:pPr eaLnBrk="1" hangingPunct="1">
              <a:buFont typeface="Wingdings" pitchFamily="2" charset="2"/>
              <a:buNone/>
            </a:pPr>
            <a:r>
              <a:rPr lang="el-GR" sz="2400" smtClean="0"/>
              <a:t>	</a:t>
            </a:r>
            <a:r>
              <a:rPr lang="el-GR" sz="2400" b="1" i="1" smtClean="0"/>
              <a:t>Σπόροι</a:t>
            </a:r>
            <a:r>
              <a:rPr lang="el-GR" sz="2400" smtClean="0"/>
              <a:t>:  μέσα στις σκελίδες, μαζί με τα χυμοκύτταρα </a:t>
            </a:r>
          </a:p>
        </p:txBody>
      </p:sp>
      <p:sp>
        <p:nvSpPr>
          <p:cNvPr id="21507" name="AutoShape 4"/>
          <p:cNvSpPr>
            <a:spLocks noChangeArrowheads="1"/>
          </p:cNvSpPr>
          <p:nvPr/>
        </p:nvSpPr>
        <p:spPr bwMode="auto">
          <a:xfrm>
            <a:off x="1752600" y="2895600"/>
            <a:ext cx="76200" cy="762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21508" name="Rectangle 5"/>
          <p:cNvSpPr>
            <a:spLocks noChangeArrowheads="1"/>
          </p:cNvSpPr>
          <p:nvPr/>
        </p:nvSpPr>
        <p:spPr bwMode="auto">
          <a:xfrm>
            <a:off x="468313" y="188913"/>
            <a:ext cx="8675687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5000">
                <a:solidFill>
                  <a:schemeClr val="accent2"/>
                </a:solidFill>
              </a:rPr>
              <a:t>Καρπός </a:t>
            </a:r>
            <a:r>
              <a:rPr lang="el-GR" sz="4000">
                <a:solidFill>
                  <a:schemeClr val="accent2"/>
                </a:solidFill>
              </a:rPr>
              <a:t> </a:t>
            </a:r>
          </a:p>
        </p:txBody>
      </p:sp>
      <p:pic>
        <p:nvPicPr>
          <p:cNvPr id="21509" name="Picture 6" descr="Skaggs Bonanza 1"/>
          <p:cNvPicPr>
            <a:picLocks noChangeAspect="1" noChangeArrowheads="1"/>
          </p:cNvPicPr>
          <p:nvPr/>
        </p:nvPicPr>
        <p:blipFill>
          <a:blip r:embed="rId3" cstate="print"/>
          <a:srcRect l="4597" t="29932" b="11804"/>
          <a:stretch>
            <a:fillRect/>
          </a:stretch>
        </p:blipFill>
        <p:spPr bwMode="auto">
          <a:xfrm>
            <a:off x="2268538" y="4149725"/>
            <a:ext cx="4176712" cy="2482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773238"/>
            <a:ext cx="8207375" cy="4752975"/>
          </a:xfrm>
        </p:spPr>
        <p:txBody>
          <a:bodyPr/>
          <a:lstStyle/>
          <a:p>
            <a:pPr marL="571500" indent="-571500" eaLnBrk="1" hangingPunct="1">
              <a:buFont typeface="Wingdings" pitchFamily="2" charset="2"/>
              <a:buNone/>
            </a:pPr>
            <a:r>
              <a:rPr lang="el-GR" sz="2400" u="sng" smtClean="0"/>
              <a:t>Οικογένεια</a:t>
            </a:r>
            <a:r>
              <a:rPr lang="el-GR" sz="2400" smtClean="0"/>
              <a:t>:</a:t>
            </a:r>
            <a:r>
              <a:rPr lang="en-GB" sz="2400" smtClean="0"/>
              <a:t>  </a:t>
            </a:r>
            <a:r>
              <a:rPr lang="en-US" sz="2400" smtClean="0"/>
              <a:t>RUTACEAE</a:t>
            </a:r>
            <a:r>
              <a:rPr lang="el-GR" sz="2400" smtClean="0"/>
              <a:t> 	</a:t>
            </a:r>
            <a:r>
              <a:rPr lang="el-GR" sz="2400" u="sng" smtClean="0"/>
              <a:t>Υποοικ.</a:t>
            </a:r>
            <a:r>
              <a:rPr lang="el-GR" sz="2400" smtClean="0"/>
              <a:t>:    AURANTIOIDEAE, </a:t>
            </a:r>
          </a:p>
          <a:p>
            <a:pPr marL="571500" indent="-571500" eaLnBrk="1" hangingPunct="1"/>
            <a:r>
              <a:rPr lang="el-GR" sz="2400" b="1" smtClean="0"/>
              <a:t>με χαρακτηριστικό καρπό (εσπερίδιο) </a:t>
            </a:r>
          </a:p>
          <a:p>
            <a:pPr marL="571500" indent="-571500" eaLnBrk="1" hangingPunct="1"/>
            <a:r>
              <a:rPr lang="el-GR" sz="2400" smtClean="0"/>
              <a:t>33 γένη και 203 είδη (196 αειθαλή , 7 φυλλοβόλα)</a:t>
            </a:r>
          </a:p>
          <a:p>
            <a:pPr marL="571500" indent="-571500" eaLnBrk="1" hangingPunct="1"/>
            <a:r>
              <a:rPr lang="el-GR" sz="2400" smtClean="0"/>
              <a:t>Δέντρα ή θάμνοι</a:t>
            </a:r>
          </a:p>
          <a:p>
            <a:pPr marL="571500" indent="-571500"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el-GR" sz="2400" smtClean="0"/>
              <a:t>Γένος</a:t>
            </a:r>
            <a:r>
              <a:rPr lang="en-US" sz="2400" smtClean="0"/>
              <a:t> </a:t>
            </a:r>
            <a:r>
              <a:rPr lang="en-US" sz="2400" b="1" smtClean="0"/>
              <a:t> 1</a:t>
            </a:r>
            <a:r>
              <a:rPr lang="en-US" sz="2400" smtClean="0"/>
              <a:t>. </a:t>
            </a:r>
            <a:r>
              <a:rPr lang="en-US" sz="2400" b="1" u="sng" smtClean="0"/>
              <a:t>FORTUNELLA </a:t>
            </a:r>
            <a:r>
              <a:rPr lang="el-GR" sz="2400" b="1" u="sng" smtClean="0"/>
              <a:t> </a:t>
            </a:r>
            <a:r>
              <a:rPr lang="el-GR" sz="2400" u="sng" smtClean="0"/>
              <a:t>(</a:t>
            </a:r>
            <a:r>
              <a:rPr lang="el-GR" sz="2400" smtClean="0"/>
              <a:t>κούμ-κουάτ) 	</a:t>
            </a:r>
          </a:p>
          <a:p>
            <a:pPr marL="571500" indent="-571500" eaLnBrk="1" hangingPunct="1">
              <a:buFont typeface="Wingdings" pitchFamily="2" charset="2"/>
              <a:buAutoNum type="arabicParenR"/>
            </a:pPr>
            <a:r>
              <a:rPr lang="en-US" sz="2400" smtClean="0"/>
              <a:t>F</a:t>
            </a:r>
            <a:r>
              <a:rPr lang="el-GR" sz="2400" smtClean="0"/>
              <a:t>. </a:t>
            </a:r>
            <a:r>
              <a:rPr lang="en-US" sz="2400" smtClean="0"/>
              <a:t> margarita</a:t>
            </a:r>
            <a:r>
              <a:rPr lang="el-GR" sz="2400" smtClean="0"/>
              <a:t> </a:t>
            </a:r>
            <a:r>
              <a:rPr lang="en-US" sz="2400" smtClean="0"/>
              <a:t>(</a:t>
            </a:r>
            <a:r>
              <a:rPr lang="el-GR" sz="2400" smtClean="0"/>
              <a:t>στρογγυλό)	</a:t>
            </a:r>
          </a:p>
          <a:p>
            <a:pPr marL="571500" indent="-571500" eaLnBrk="1" hangingPunct="1">
              <a:buFont typeface="Wingdings" pitchFamily="2" charset="2"/>
              <a:buAutoNum type="arabicParenR"/>
            </a:pPr>
            <a:r>
              <a:rPr lang="en-US" sz="2400" smtClean="0"/>
              <a:t>F</a:t>
            </a:r>
            <a:r>
              <a:rPr lang="el-GR" sz="2400" smtClean="0"/>
              <a:t>.</a:t>
            </a:r>
            <a:r>
              <a:rPr lang="en-US" sz="2400" smtClean="0"/>
              <a:t> japonica</a:t>
            </a:r>
            <a:r>
              <a:rPr lang="el-GR" sz="2400" smtClean="0"/>
              <a:t> </a:t>
            </a:r>
            <a:r>
              <a:rPr lang="en-US" sz="2400" smtClean="0"/>
              <a:t>(μακρουλό)</a:t>
            </a:r>
            <a:endParaRPr lang="el-GR" sz="2400" smtClean="0"/>
          </a:p>
          <a:p>
            <a:pPr marL="571500" indent="-571500"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el-GR" sz="2400" smtClean="0"/>
              <a:t>Γένος</a:t>
            </a:r>
            <a:r>
              <a:rPr lang="el-GR" sz="2400" b="1" smtClean="0"/>
              <a:t>  </a:t>
            </a:r>
            <a:r>
              <a:rPr lang="en-GB" sz="2400" b="1" smtClean="0"/>
              <a:t>2.</a:t>
            </a:r>
            <a:r>
              <a:rPr lang="en-GB" sz="2400" smtClean="0"/>
              <a:t> </a:t>
            </a:r>
            <a:r>
              <a:rPr lang="en-GB" sz="2400" b="1" u="sng" smtClean="0"/>
              <a:t>PONCIRUS</a:t>
            </a:r>
            <a:endParaRPr lang="el-GR" sz="2400" smtClean="0"/>
          </a:p>
          <a:p>
            <a:pPr marL="571500" indent="-571500" eaLnBrk="1" hangingPunct="1">
              <a:buFont typeface="Wingdings" pitchFamily="2" charset="2"/>
              <a:buNone/>
            </a:pPr>
            <a:r>
              <a:rPr lang="el-GR" sz="2400" smtClean="0"/>
              <a:t>		</a:t>
            </a:r>
            <a:r>
              <a:rPr lang="en-US" sz="2400" smtClean="0"/>
              <a:t>P</a:t>
            </a:r>
            <a:r>
              <a:rPr lang="el-GR" sz="2400" smtClean="0"/>
              <a:t>.</a:t>
            </a:r>
            <a:r>
              <a:rPr lang="en-US" sz="2400" smtClean="0"/>
              <a:t> trifoliata (τρίφυλλη πορτοκαλιά)</a:t>
            </a:r>
          </a:p>
          <a:p>
            <a:pPr marL="571500" indent="-571500" eaLnBrk="1" hangingPunct="1">
              <a:buFont typeface="Wingdings" pitchFamily="2" charset="2"/>
              <a:buNone/>
            </a:pPr>
            <a:endParaRPr lang="en-US" sz="2400" smtClean="0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260350"/>
            <a:ext cx="9144000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GB" sz="4400">
                <a:solidFill>
                  <a:schemeClr val="tx2"/>
                </a:solidFill>
              </a:rPr>
              <a:t>Β</a:t>
            </a:r>
            <a:r>
              <a:rPr lang="el-GR" sz="4400">
                <a:solidFill>
                  <a:schemeClr val="tx2"/>
                </a:solidFill>
              </a:rPr>
              <a:t>ΟΤΑΝΙΚΗ ΤΑΞΙΝΟΜΗΣΗ</a:t>
            </a:r>
            <a:endParaRPr lang="en-GB" sz="440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260350"/>
            <a:ext cx="7991475" cy="889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l-GR" sz="5000" smtClean="0"/>
              <a:t>Οικολογικό περιβάλλον (1)</a:t>
            </a:r>
            <a:r>
              <a:rPr lang="en-GB" sz="6200" b="1" smtClean="0">
                <a:solidFill>
                  <a:schemeClr val="tx1"/>
                </a:solidFill>
              </a:rPr>
              <a:t> </a:t>
            </a:r>
            <a:r>
              <a:rPr lang="el-GR" sz="3500" smtClean="0"/>
              <a:t>Κλιματικές </a:t>
            </a:r>
            <a:r>
              <a:rPr lang="el-GR" sz="3600" smtClean="0"/>
              <a:t>απαιτήσεις</a:t>
            </a:r>
            <a:r>
              <a:rPr lang="el-GR" sz="3500" smtClean="0"/>
              <a:t> : </a:t>
            </a:r>
            <a:endParaRPr lang="en-GB" sz="360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16113"/>
            <a:ext cx="8351837" cy="1871662"/>
          </a:xfrm>
          <a:solidFill>
            <a:srgbClr val="FFFF00"/>
          </a:solidFill>
        </p:spPr>
        <p:txBody>
          <a:bodyPr>
            <a:normAutofit fontScale="55000" lnSpcReduction="20000"/>
          </a:bodyPr>
          <a:lstStyle/>
          <a:p>
            <a:pPr marL="571500" indent="-571500" eaLnBrk="1" hangingPunct="1">
              <a:buFont typeface="Wingdings" pitchFamily="2" charset="2"/>
              <a:buAutoNum type="arabicPeriod"/>
            </a:pPr>
            <a:r>
              <a:rPr lang="el-GR" sz="2800" smtClean="0"/>
              <a:t>ΔΕΝ απαιτούν Χ.Θ. για να ανθίσουν, αντίθετα  </a:t>
            </a:r>
          </a:p>
          <a:p>
            <a:pPr marL="571500" indent="-571500" eaLnBrk="1" hangingPunct="1">
              <a:buFont typeface="Wingdings" pitchFamily="2" charset="2"/>
              <a:buAutoNum type="arabicPeriod"/>
            </a:pPr>
            <a:r>
              <a:rPr lang="el-GR" sz="2800" smtClean="0"/>
              <a:t>Είναι ευαίσθητα σε Χ. Θ., ξηρασία, ανέμους</a:t>
            </a:r>
          </a:p>
          <a:p>
            <a:pPr marL="571500" indent="-571500" eaLnBrk="1" hangingPunct="1">
              <a:buFont typeface="Wingdings" pitchFamily="2" charset="2"/>
              <a:buAutoNum type="arabicPeriod"/>
            </a:pPr>
            <a:r>
              <a:rPr lang="el-GR" sz="2800" smtClean="0"/>
              <a:t>Μεγάλη προσαρμοστικότητα, σε ευρεία κλίμακα θερμοκρασιών (13</a:t>
            </a:r>
            <a:r>
              <a:rPr lang="el-GR" sz="2800" baseline="30000" smtClean="0"/>
              <a:t>-</a:t>
            </a:r>
            <a:r>
              <a:rPr lang="el-GR" sz="2800" smtClean="0"/>
              <a:t>37</a:t>
            </a:r>
            <a:r>
              <a:rPr lang="el-GR" sz="2800" baseline="30000" smtClean="0"/>
              <a:t>ο</a:t>
            </a:r>
            <a:r>
              <a:rPr lang="el-GR" sz="2800" smtClean="0"/>
              <a:t>C)</a:t>
            </a:r>
          </a:p>
          <a:p>
            <a:pPr marL="839788" lvl="1" indent="-495300" eaLnBrk="1" hangingPunct="1"/>
            <a:r>
              <a:rPr lang="el-GR" sz="2400" u="sng" smtClean="0"/>
              <a:t>Σε εύκρατες και ημιτροπικές περιοχές:</a:t>
            </a:r>
            <a:r>
              <a:rPr lang="el-GR" sz="2400" smtClean="0"/>
              <a:t> </a:t>
            </a:r>
          </a:p>
          <a:p>
            <a:pPr marL="1090613" lvl="2" indent="-419100" eaLnBrk="1" hangingPunct="1">
              <a:spcBef>
                <a:spcPct val="0"/>
              </a:spcBef>
            </a:pPr>
            <a:r>
              <a:rPr lang="el-GR" sz="2400" smtClean="0"/>
              <a:t>όχι πάνω από 43,5</a:t>
            </a:r>
            <a:r>
              <a:rPr lang="el-GR" sz="2400" baseline="30000" smtClean="0"/>
              <a:t>0 </a:t>
            </a:r>
            <a:r>
              <a:rPr lang="el-GR" sz="2400" smtClean="0"/>
              <a:t>βόρεια ή νότια ισημερινού, </a:t>
            </a:r>
          </a:p>
          <a:p>
            <a:pPr marL="1090613" lvl="2" indent="-419100" eaLnBrk="1" hangingPunct="1">
              <a:spcBef>
                <a:spcPct val="0"/>
              </a:spcBef>
            </a:pPr>
            <a:r>
              <a:rPr lang="el-GR" sz="2400" smtClean="0"/>
              <a:t>όχι πάνω από 500 m υψόμετρο, σε εύκρατες </a:t>
            </a:r>
            <a:endParaRPr lang="el-GR" sz="2400" baseline="30000" smtClean="0"/>
          </a:p>
          <a:p>
            <a:pPr marL="839788" lvl="1" indent="-495300" eaLnBrk="1" hangingPunct="1"/>
            <a:r>
              <a:rPr lang="el-GR" sz="2400" u="sng" smtClean="0"/>
              <a:t>Με κλίμα υγρό και θερμό,</a:t>
            </a:r>
            <a:r>
              <a:rPr lang="en-US" sz="2400" u="sng" smtClean="0"/>
              <a:t> </a:t>
            </a:r>
            <a:r>
              <a:rPr lang="el-GR" sz="2400" u="sng" smtClean="0"/>
              <a:t>ήπιο χειμώνα:</a:t>
            </a:r>
            <a:r>
              <a:rPr lang="el-GR" sz="2400" smtClean="0"/>
              <a:t> </a:t>
            </a:r>
          </a:p>
          <a:p>
            <a:pPr marL="1090613" lvl="2" indent="-419100" eaLnBrk="1" hangingPunct="1"/>
            <a:r>
              <a:rPr lang="el-GR" smtClean="0"/>
              <a:t>Θ &lt; -2</a:t>
            </a:r>
            <a:r>
              <a:rPr lang="el-GR" baseline="30000" smtClean="0"/>
              <a:t>0</a:t>
            </a:r>
            <a:r>
              <a:rPr lang="el-GR" smtClean="0"/>
              <a:t>C, ζημιά σε άνθη, νεαρούς βλαστούς και καρπούς</a:t>
            </a:r>
          </a:p>
          <a:p>
            <a:pPr marL="1090613" lvl="2" indent="-419100" eaLnBrk="1" hangingPunct="1"/>
            <a:r>
              <a:rPr lang="el-GR" smtClean="0"/>
              <a:t>Θ &lt; -10</a:t>
            </a:r>
            <a:r>
              <a:rPr lang="el-GR" baseline="30000" smtClean="0"/>
              <a:t>0</a:t>
            </a:r>
            <a:r>
              <a:rPr lang="el-GR" smtClean="0"/>
              <a:t>C νεκρώνει το δέντρο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ChangeArrowheads="1"/>
          </p:cNvSpPr>
          <p:nvPr/>
        </p:nvSpPr>
        <p:spPr bwMode="auto">
          <a:xfrm>
            <a:off x="611188" y="1916113"/>
            <a:ext cx="8281987" cy="252095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333375"/>
            <a:ext cx="7848600" cy="835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l-GR" sz="5000" smtClean="0"/>
              <a:t>Οικολογικό περιβάλλον (2)</a:t>
            </a:r>
            <a:r>
              <a:rPr lang="en-GB" sz="6200" b="1" smtClean="0">
                <a:solidFill>
                  <a:schemeClr val="tx1"/>
                </a:solidFill>
              </a:rPr>
              <a:t> </a:t>
            </a:r>
            <a:r>
              <a:rPr lang="el-GR" sz="3500" smtClean="0"/>
              <a:t>Αντοχή ειδών σε Χ. Θ.: </a:t>
            </a:r>
            <a:endParaRPr lang="en-GB" sz="3500" smtClean="0"/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196975"/>
            <a:ext cx="8497887" cy="5373688"/>
          </a:xfrm>
        </p:spPr>
        <p:txBody>
          <a:bodyPr/>
          <a:lstStyle/>
          <a:p>
            <a:pPr marL="495300" indent="-495300" eaLnBrk="1" hangingPunct="1"/>
            <a:endParaRPr lang="el-GR" sz="2400" smtClean="0"/>
          </a:p>
          <a:p>
            <a:pPr marL="495300" indent="-495300" eaLnBrk="1" hangingPunct="1">
              <a:buFont typeface="Wingdings" pitchFamily="2" charset="2"/>
              <a:buNone/>
            </a:pPr>
            <a:endParaRPr lang="el-GR" sz="2400" smtClean="0"/>
          </a:p>
          <a:p>
            <a:pPr marL="763588" lvl="1" indent="-419100" eaLnBrk="1" hangingPunct="1">
              <a:buFont typeface="Wingdings" pitchFamily="2" charset="2"/>
              <a:buNone/>
            </a:pPr>
            <a:r>
              <a:rPr lang="el-GR" sz="2400" smtClean="0"/>
              <a:t>1. Τρίφυλλη πορτοκαλιά	   </a:t>
            </a:r>
          </a:p>
          <a:p>
            <a:pPr marL="763588" lvl="1" indent="-419100" eaLnBrk="1" hangingPunct="1">
              <a:buFont typeface="Wingdings" pitchFamily="2" charset="2"/>
              <a:buNone/>
            </a:pPr>
            <a:r>
              <a:rPr lang="el-GR" sz="2400" smtClean="0"/>
              <a:t>2. Κουμ-κουάτ </a:t>
            </a:r>
            <a:r>
              <a:rPr lang="en-US" sz="2400" smtClean="0"/>
              <a:t>, </a:t>
            </a:r>
            <a:r>
              <a:rPr lang="el-GR" sz="2400" smtClean="0"/>
              <a:t>			3. Satsuma (ποικ. Μ.) </a:t>
            </a:r>
          </a:p>
          <a:p>
            <a:pPr marL="763588" lvl="1" indent="-419100" eaLnBrk="1" hangingPunct="1">
              <a:buFont typeface="Wingdings" pitchFamily="2" charset="2"/>
              <a:buNone/>
            </a:pPr>
            <a:r>
              <a:rPr lang="el-GR" sz="2400" smtClean="0"/>
              <a:t>4. Υπόλοιπες μανταρινιές     5. Νεραντζιά     6. Περγαμόντο</a:t>
            </a:r>
          </a:p>
          <a:p>
            <a:pPr marL="763588" lvl="1" indent="-419100" eaLnBrk="1" hangingPunct="1">
              <a:buFont typeface="Wingdings" pitchFamily="2" charset="2"/>
              <a:buNone/>
            </a:pPr>
            <a:r>
              <a:rPr lang="el-GR" sz="2400" smtClean="0"/>
              <a:t>7. Γρεϊπ-φρουτ	8. Πορτοκαλιά	</a:t>
            </a:r>
          </a:p>
          <a:p>
            <a:pPr marL="763588" lvl="1" indent="-419100" eaLnBrk="1" hangingPunct="1">
              <a:buFont typeface="Wingdings" pitchFamily="2" charset="2"/>
              <a:buNone/>
            </a:pPr>
            <a:r>
              <a:rPr lang="el-GR" sz="2400" smtClean="0"/>
              <a:t>9. Φράπα  10. Λεμονιά  11. Λιμετία 12. Κιτριά</a:t>
            </a:r>
          </a:p>
        </p:txBody>
      </p:sp>
      <p:sp>
        <p:nvSpPr>
          <p:cNvPr id="23557" name="Rectangle 6"/>
          <p:cNvSpPr>
            <a:spLocks noChangeArrowheads="1"/>
          </p:cNvSpPr>
          <p:nvPr/>
        </p:nvSpPr>
        <p:spPr bwMode="auto">
          <a:xfrm>
            <a:off x="468313" y="4437063"/>
            <a:ext cx="8675687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39750" indent="-539750"/>
            <a:r>
              <a:rPr lang="el-GR" sz="2400"/>
              <a:t>Αντέχουν περισσότερο το κρύο </a:t>
            </a:r>
          </a:p>
          <a:p>
            <a:pPr marL="539750" indent="-539750">
              <a:buFontTx/>
              <a:buChar char="•"/>
            </a:pPr>
            <a:r>
              <a:rPr lang="el-GR" sz="2400"/>
              <a:t>Τα ώριµα δέντρα από τα νεαρά</a:t>
            </a:r>
          </a:p>
          <a:p>
            <a:pPr marL="539750" indent="-539750">
              <a:buFontTx/>
              <a:buChar char="•"/>
            </a:pPr>
            <a:r>
              <a:rPr lang="el-GR" sz="2400"/>
              <a:t>Με λήθαργο (ή με τάση να εισέρχονται σε λήθαργο) από τα πιο δραστηριοποιημένα δέντρα</a:t>
            </a:r>
          </a:p>
          <a:p>
            <a:pPr marL="539750" indent="-539750">
              <a:buFontTx/>
              <a:buChar char="•"/>
            </a:pPr>
            <a:r>
              <a:rPr lang="el-GR" sz="2400"/>
              <a:t>Με τάση παρενιαυτοφορίας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307975"/>
            <a:ext cx="7850187" cy="8175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l-GR" sz="5000" smtClean="0"/>
              <a:t>Οικολογικό περιβάλλον (3)</a:t>
            </a:r>
            <a:endParaRPr lang="en-GB" sz="500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84313"/>
            <a:ext cx="7991475" cy="5086350"/>
          </a:xfrm>
        </p:spPr>
        <p:txBody>
          <a:bodyPr/>
          <a:lstStyle/>
          <a:p>
            <a:pPr eaLnBrk="1" hangingPunct="1"/>
            <a:r>
              <a:rPr lang="el-GR" sz="3600" smtClean="0">
                <a:solidFill>
                  <a:schemeClr val="accent2"/>
                </a:solidFill>
              </a:rPr>
              <a:t>Αποφυγή περιοχών</a:t>
            </a:r>
          </a:p>
          <a:p>
            <a:pPr lvl="1" eaLnBrk="1" hangingPunct="1"/>
            <a:r>
              <a:rPr lang="el-GR" sz="2400" smtClean="0"/>
              <a:t>Παγετόπληκτων (ή εγκατάσταση συστημάτων αντιπαγετικής προστασίας)</a:t>
            </a:r>
          </a:p>
          <a:p>
            <a:pPr lvl="1" eaLnBrk="1" hangingPunct="1"/>
            <a:r>
              <a:rPr lang="el-GR" sz="2400" smtClean="0"/>
              <a:t>Ανεμόπληκτων (ή εγκατάσταση ανεμοφράκτη)</a:t>
            </a:r>
          </a:p>
          <a:p>
            <a:pPr lvl="1" eaLnBrk="1" hangingPunct="1"/>
            <a:endParaRPr lang="el-GR" sz="2400" smtClean="0"/>
          </a:p>
          <a:p>
            <a:pPr eaLnBrk="1" hangingPunct="1"/>
            <a:r>
              <a:rPr lang="el-GR" sz="4000" smtClean="0">
                <a:solidFill>
                  <a:schemeClr val="accent2"/>
                </a:solidFill>
              </a:rPr>
              <a:t>Προτίμηση περιοχών </a:t>
            </a:r>
            <a:endParaRPr lang="el-GR" sz="3600" smtClean="0">
              <a:solidFill>
                <a:schemeClr val="accent2"/>
              </a:solidFill>
            </a:endParaRPr>
          </a:p>
          <a:p>
            <a:pPr lvl="1" eaLnBrk="1" hangingPunct="1"/>
            <a:r>
              <a:rPr lang="el-GR" sz="2400" smtClean="0"/>
              <a:t>με μεσημβρινή έκθεση,  </a:t>
            </a:r>
          </a:p>
          <a:p>
            <a:pPr lvl="1" eaLnBrk="1" hangingPunct="1"/>
            <a:r>
              <a:rPr lang="el-GR" sz="2400" smtClean="0"/>
              <a:t>με κάποια κλίση, </a:t>
            </a:r>
          </a:p>
          <a:p>
            <a:pPr lvl="1" eaLnBrk="1" hangingPunct="1"/>
            <a:r>
              <a:rPr lang="el-GR" sz="2400" smtClean="0"/>
              <a:t>κοντά σε υδάτινους όγκους</a:t>
            </a:r>
          </a:p>
          <a:p>
            <a:pPr lvl="1" eaLnBrk="1" hangingPunct="1"/>
            <a:r>
              <a:rPr lang="el-GR" sz="2400" smtClean="0"/>
              <a:t>με ελαφρά εδάφη (αμμοαργιλώδη)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307975"/>
            <a:ext cx="8135937" cy="8175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l-GR" sz="5000" smtClean="0"/>
              <a:t>Οικολογικό περιβάλλον (4)</a:t>
            </a:r>
            <a:endParaRPr lang="en-GB" sz="500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557338"/>
            <a:ext cx="7488238" cy="5013325"/>
          </a:xfrm>
        </p:spPr>
        <p:txBody>
          <a:bodyPr/>
          <a:lstStyle/>
          <a:p>
            <a:pPr eaLnBrk="1" hangingPunct="1"/>
            <a:r>
              <a:rPr lang="el-GR" sz="2400" u="sng" smtClean="0"/>
              <a:t>Σε τροπικές περιοχές</a:t>
            </a:r>
            <a:r>
              <a:rPr lang="el-GR" sz="2400" b="1" smtClean="0"/>
              <a:t>: </a:t>
            </a:r>
            <a:r>
              <a:rPr lang="el-GR" sz="2400" smtClean="0"/>
              <a:t>Συνεχής βλάστηση     Διάρκεια ωρίμασης καρπών = 9-10 μήνες</a:t>
            </a:r>
          </a:p>
          <a:p>
            <a:pPr eaLnBrk="1" hangingPunct="1"/>
            <a:r>
              <a:rPr lang="el-GR" sz="2400" u="sng" smtClean="0"/>
              <a:t>Σε υποτροπικές περιοχές</a:t>
            </a:r>
            <a:r>
              <a:rPr lang="el-GR" sz="2400" smtClean="0"/>
              <a:t>: κύματα βλάστησης / έτος  Με χειμερινή ανάπαυση, αλλά δεν ρίχνουν τα φύλλα = 2 με 3 κύματα (άνοιξη – καλοκαίρι – φθινόπωρο) Διάρκεια ωρίμασης καρπών = 15-16 μήνες</a:t>
            </a:r>
          </a:p>
          <a:p>
            <a:pPr eaLnBrk="1" hangingPunct="1"/>
            <a:r>
              <a:rPr lang="el-GR" sz="2400" u="sng" smtClean="0"/>
              <a:t>Σε μεσογειακό κλίμα</a:t>
            </a:r>
            <a:r>
              <a:rPr lang="el-GR" sz="2400" smtClean="0"/>
              <a:t>: λιγότερα κύματα βλάστησης Σε λήθαργο, όμως δεν ρίχνουν τα φύλλα  </a:t>
            </a:r>
          </a:p>
          <a:p>
            <a:pPr eaLnBrk="1" hangingPunct="1"/>
            <a:endParaRPr lang="el-GR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1550" y="1341438"/>
            <a:ext cx="7524750" cy="48958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l-GR" sz="2400" smtClean="0"/>
              <a:t>	Γένος  </a:t>
            </a:r>
            <a:r>
              <a:rPr lang="en-US" sz="2400" b="1" smtClean="0"/>
              <a:t>3</a:t>
            </a:r>
            <a:r>
              <a:rPr lang="en-US" sz="2400" smtClean="0"/>
              <a:t>.  </a:t>
            </a:r>
            <a:r>
              <a:rPr lang="en-US" sz="2400" b="1" u="sng" smtClean="0"/>
              <a:t>CITRUS</a:t>
            </a:r>
            <a:endParaRPr lang="en-US" sz="2400" smtClean="0"/>
          </a:p>
          <a:p>
            <a:pPr eaLnBrk="1" hangingPunct="1">
              <a:buFont typeface="Wingdings" pitchFamily="2" charset="2"/>
              <a:buNone/>
            </a:pPr>
            <a:r>
              <a:rPr lang="el-GR" sz="2400" smtClean="0"/>
              <a:t>		1) </a:t>
            </a:r>
            <a:r>
              <a:rPr lang="en-US" sz="2400" i="1" smtClean="0"/>
              <a:t>Citrus medica </a:t>
            </a:r>
            <a:r>
              <a:rPr lang="el-GR" sz="2400" i="1" smtClean="0"/>
              <a:t>       		</a:t>
            </a:r>
            <a:r>
              <a:rPr lang="en-US" sz="2400" smtClean="0"/>
              <a:t>(Κ</a:t>
            </a:r>
            <a:r>
              <a:rPr lang="el-GR" sz="2400" smtClean="0"/>
              <a:t>ιτριά) </a:t>
            </a:r>
          </a:p>
          <a:p>
            <a:pPr eaLnBrk="1" hangingPunct="1">
              <a:buFont typeface="Wingdings" pitchFamily="2" charset="2"/>
              <a:buNone/>
            </a:pPr>
            <a:r>
              <a:rPr lang="el-GR" sz="2400" smtClean="0"/>
              <a:t>		2) </a:t>
            </a:r>
            <a:r>
              <a:rPr lang="en-US" sz="2400" i="1" smtClean="0"/>
              <a:t>Citrus</a:t>
            </a:r>
            <a:r>
              <a:rPr lang="el-GR" sz="2400" smtClean="0"/>
              <a:t> </a:t>
            </a:r>
            <a:r>
              <a:rPr lang="el-GR" sz="2400" i="1" smtClean="0"/>
              <a:t>limon</a:t>
            </a:r>
            <a:r>
              <a:rPr lang="el-GR" sz="2400" smtClean="0"/>
              <a:t>          	</a:t>
            </a:r>
            <a:r>
              <a:rPr lang="el-GR" sz="2800" smtClean="0"/>
              <a:t>(Λεμονιά)</a:t>
            </a:r>
            <a:endParaRPr lang="el-GR" sz="2400" smtClean="0"/>
          </a:p>
          <a:p>
            <a:pPr lvl="1" eaLnBrk="1" hangingPunct="1">
              <a:buFont typeface="Wingdings" pitchFamily="2" charset="2"/>
              <a:buNone/>
            </a:pPr>
            <a:r>
              <a:rPr lang="el-GR" sz="2400" smtClean="0"/>
              <a:t>		3) </a:t>
            </a:r>
            <a:r>
              <a:rPr lang="en-US" sz="2400" smtClean="0"/>
              <a:t>   </a:t>
            </a:r>
            <a:r>
              <a:rPr lang="el-GR" sz="2400" smtClean="0"/>
              <a:t>//    </a:t>
            </a:r>
            <a:r>
              <a:rPr lang="en-US" sz="2400" i="1" smtClean="0"/>
              <a:t>sinensis</a:t>
            </a:r>
            <a:r>
              <a:rPr lang="en-US" sz="2400" smtClean="0"/>
              <a:t> </a:t>
            </a:r>
            <a:r>
              <a:rPr lang="el-GR" sz="2400" smtClean="0"/>
              <a:t> 	</a:t>
            </a:r>
            <a:r>
              <a:rPr lang="en-US" sz="2400" smtClean="0"/>
              <a:t>	</a:t>
            </a:r>
            <a:r>
              <a:rPr lang="el-GR" sz="2800" smtClean="0"/>
              <a:t>(Πορτοκαλιά)</a:t>
            </a:r>
            <a:endParaRPr lang="el-GR" sz="2400" smtClean="0"/>
          </a:p>
          <a:p>
            <a:pPr lvl="1" eaLnBrk="1" hangingPunct="1">
              <a:buFont typeface="Wingdings" pitchFamily="2" charset="2"/>
              <a:buNone/>
            </a:pPr>
            <a:r>
              <a:rPr lang="el-GR" sz="2400" smtClean="0"/>
              <a:t>		4) </a:t>
            </a:r>
            <a:r>
              <a:rPr lang="en-US" sz="2400" smtClean="0"/>
              <a:t>   </a:t>
            </a:r>
            <a:r>
              <a:rPr lang="el-GR" sz="2400" smtClean="0"/>
              <a:t>//    </a:t>
            </a:r>
            <a:r>
              <a:rPr lang="en-US" sz="2400" i="1" smtClean="0"/>
              <a:t>reticulata</a:t>
            </a:r>
            <a:r>
              <a:rPr lang="el-GR" sz="2400" i="1" smtClean="0"/>
              <a:t> κ.α.</a:t>
            </a:r>
            <a:r>
              <a:rPr lang="en-US" sz="2400" smtClean="0"/>
              <a:t>     </a:t>
            </a:r>
            <a:r>
              <a:rPr lang="el-GR" sz="2400" smtClean="0"/>
              <a:t>	</a:t>
            </a:r>
            <a:r>
              <a:rPr lang="en-US" sz="2800" smtClean="0"/>
              <a:t>(</a:t>
            </a:r>
            <a:r>
              <a:rPr lang="el-GR" sz="2800" smtClean="0"/>
              <a:t>Μανταρινιά) </a:t>
            </a:r>
            <a:endParaRPr lang="en-US" sz="2400" smtClean="0"/>
          </a:p>
          <a:p>
            <a:pPr lvl="1" eaLnBrk="1" hangingPunct="1">
              <a:buFont typeface="Wingdings" pitchFamily="2" charset="2"/>
              <a:buNone/>
            </a:pPr>
            <a:r>
              <a:rPr lang="el-GR" sz="2400" smtClean="0"/>
              <a:t>		5)    //    </a:t>
            </a:r>
            <a:r>
              <a:rPr lang="en-US" sz="2400" i="1" smtClean="0"/>
              <a:t>paradisi</a:t>
            </a:r>
            <a:r>
              <a:rPr lang="en-US" sz="2400" smtClean="0"/>
              <a:t>       </a:t>
            </a:r>
            <a:r>
              <a:rPr lang="el-GR" sz="2400" smtClean="0"/>
              <a:t>	</a:t>
            </a:r>
            <a:r>
              <a:rPr lang="el-GR" sz="2800" smtClean="0"/>
              <a:t>(Γρεϊπ-φρουτ)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l-GR" sz="2800" smtClean="0"/>
              <a:t>		</a:t>
            </a:r>
            <a:r>
              <a:rPr lang="el-GR" sz="2400" smtClean="0"/>
              <a:t>6)</a:t>
            </a:r>
            <a:r>
              <a:rPr lang="en-US" sz="2400" smtClean="0"/>
              <a:t>  </a:t>
            </a:r>
            <a:r>
              <a:rPr lang="el-GR" sz="2400" smtClean="0"/>
              <a:t> //    </a:t>
            </a:r>
            <a:r>
              <a:rPr lang="en-US" sz="2400" i="1" smtClean="0"/>
              <a:t>aurantium</a:t>
            </a:r>
            <a:r>
              <a:rPr lang="en-US" sz="2400" smtClean="0"/>
              <a:t>    </a:t>
            </a:r>
            <a:r>
              <a:rPr lang="el-GR" sz="2400" smtClean="0"/>
              <a:t>			(Νεραντζιά)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400" smtClean="0"/>
              <a:t>		</a:t>
            </a:r>
            <a:r>
              <a:rPr lang="el-GR" sz="2400" smtClean="0"/>
              <a:t>7)</a:t>
            </a:r>
            <a:r>
              <a:rPr lang="en-US" sz="2400" smtClean="0"/>
              <a:t>   </a:t>
            </a:r>
            <a:r>
              <a:rPr lang="el-GR" sz="2400" smtClean="0"/>
              <a:t> //   </a:t>
            </a:r>
            <a:r>
              <a:rPr lang="en-US" sz="2400" i="1" smtClean="0"/>
              <a:t>aurantifolia</a:t>
            </a:r>
            <a:r>
              <a:rPr lang="en-US" sz="2400" smtClean="0"/>
              <a:t>  </a:t>
            </a:r>
            <a:r>
              <a:rPr lang="el-GR" sz="2400" smtClean="0"/>
              <a:t>			</a:t>
            </a:r>
            <a:r>
              <a:rPr lang="en-US" sz="2400" smtClean="0"/>
              <a:t>(</a:t>
            </a:r>
            <a:r>
              <a:rPr lang="el-GR" sz="2400" smtClean="0"/>
              <a:t>Λιμετία) 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l-GR" sz="2400" smtClean="0"/>
              <a:t>		8)   </a:t>
            </a:r>
            <a:r>
              <a:rPr lang="en-US" sz="2400" smtClean="0"/>
              <a:t> </a:t>
            </a:r>
            <a:r>
              <a:rPr lang="el-GR" sz="2400" smtClean="0"/>
              <a:t>//    </a:t>
            </a:r>
            <a:r>
              <a:rPr lang="en-US" sz="2400" i="1" smtClean="0"/>
              <a:t>grantis</a:t>
            </a:r>
            <a:r>
              <a:rPr lang="en-US" sz="2400" smtClean="0"/>
              <a:t>    </a:t>
            </a:r>
            <a:r>
              <a:rPr lang="el-GR" sz="2400" smtClean="0"/>
              <a:t>			</a:t>
            </a:r>
            <a:r>
              <a:rPr lang="en-US" sz="2400" smtClean="0"/>
              <a:t>(</a:t>
            </a:r>
            <a:r>
              <a:rPr lang="el-GR" sz="2400" smtClean="0"/>
              <a:t>Φράππα)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l-GR" sz="2400" smtClean="0"/>
              <a:t>		9)    //    </a:t>
            </a:r>
            <a:r>
              <a:rPr lang="en-US" sz="2400" i="1" smtClean="0"/>
              <a:t>bergamina</a:t>
            </a:r>
            <a:r>
              <a:rPr lang="en-US" sz="2400" smtClean="0"/>
              <a:t>  </a:t>
            </a:r>
            <a:r>
              <a:rPr lang="el-GR" sz="2400" smtClean="0"/>
              <a:t>			</a:t>
            </a:r>
            <a:r>
              <a:rPr lang="en-US" sz="2400" smtClean="0"/>
              <a:t>(</a:t>
            </a:r>
            <a:r>
              <a:rPr lang="el-GR" sz="2400" smtClean="0"/>
              <a:t>Περγαμόντο)</a:t>
            </a:r>
            <a:endParaRPr lang="en-GB" sz="2400" smtClean="0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260350"/>
            <a:ext cx="9144000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GB" sz="4400">
                <a:solidFill>
                  <a:schemeClr val="tx2"/>
                </a:solidFill>
              </a:rPr>
              <a:t>Β</a:t>
            </a:r>
            <a:r>
              <a:rPr lang="el-GR" sz="4400">
                <a:solidFill>
                  <a:schemeClr val="tx2"/>
                </a:solidFill>
              </a:rPr>
              <a:t>ΟΤΑΝΙΚΗ ΤΑΞΙΝΟΜΗΣΗ</a:t>
            </a:r>
            <a:endParaRPr lang="en-GB" sz="440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848600" cy="5746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l-GR" sz="4400" smtClean="0"/>
              <a:t>Καταγωγή: </a:t>
            </a:r>
            <a:r>
              <a:rPr lang="el-GR" sz="4400" b="1" smtClean="0">
                <a:solidFill>
                  <a:schemeClr val="tx1"/>
                </a:solidFill>
              </a:rPr>
              <a:t> </a:t>
            </a:r>
            <a:endParaRPr lang="en-GB" sz="4400" b="1" smtClean="0">
              <a:solidFill>
                <a:schemeClr val="tx1"/>
              </a:solidFill>
            </a:endParaRPr>
          </a:p>
        </p:txBody>
      </p:sp>
      <p:sp>
        <p:nvSpPr>
          <p:cNvPr id="6147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064500" cy="5113337"/>
          </a:xfrm>
        </p:spPr>
        <p:txBody>
          <a:bodyPr/>
          <a:lstStyle/>
          <a:p>
            <a:pPr eaLnBrk="1" hangingPunct="1"/>
            <a:r>
              <a:rPr lang="el-GR" sz="2400" smtClean="0"/>
              <a:t>Από την Ανατολική Ασία (νότια Ιμαλάια ως νότια Μαλαισία και Ινδονησία) = κυρίως τροπικές περιοχές</a:t>
            </a:r>
          </a:p>
          <a:p>
            <a:pPr eaLnBrk="1" hangingPunct="1"/>
            <a:r>
              <a:rPr lang="el-GR" sz="2400" smtClean="0"/>
              <a:t>Ινδία = η πιο πλούσια σε άγριες ποικιλίες</a:t>
            </a:r>
          </a:p>
          <a:p>
            <a:pPr eaLnBrk="1" hangingPunct="1"/>
            <a:endParaRPr lang="el-GR" sz="2400" smtClean="0"/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el-GR" sz="2400" smtClean="0"/>
              <a:t>Μανταρινιά &amp; Πορτοκαλιά: Ινδονησία, Ν. Κίνα, Α. Ινδία, 					Βιρμανία, Δ. Μαλαισία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el-GR" sz="2400" smtClean="0"/>
              <a:t>Φράπα: 				αρχιπέλαγος Ινδονησίας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el-GR" sz="2400" smtClean="0"/>
              <a:t>Κίτρο: 				Ινδία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el-GR" sz="2400" smtClean="0"/>
              <a:t>Νεραντζιά: 			Ν. Κίνα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el-GR" sz="2400" smtClean="0"/>
              <a:t>Λεμονιά: 				άγνωστο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4713288"/>
          </a:xfrm>
          <a:noFill/>
        </p:spPr>
        <p:txBody>
          <a:bodyPr/>
          <a:lstStyle/>
          <a:p>
            <a:pPr eaLnBrk="1" hangingPunct="1"/>
            <a:r>
              <a:rPr lang="el-GR" sz="2400" u="sng" smtClean="0"/>
              <a:t>Πρώτη γραπτή αναφορά:</a:t>
            </a:r>
            <a:r>
              <a:rPr lang="el-GR" sz="2400" smtClean="0"/>
              <a:t> 2000 π.Χ «Περιγραφή 27 ποικιλιών Πορτοκαλιάς, Νεραντζιάς και Μανταρινιάς», από τον κινέζο αυτοκράτορα ΤΑ ΥU. </a:t>
            </a:r>
          </a:p>
          <a:p>
            <a:pPr eaLnBrk="1" hangingPunct="1"/>
            <a:r>
              <a:rPr lang="el-GR" sz="2400" u="sng" smtClean="0"/>
              <a:t>Μύθος των Εσπερίδων</a:t>
            </a:r>
            <a:r>
              <a:rPr lang="el-GR" sz="2400" smtClean="0"/>
              <a:t>: συμβολίζει την επιθυμία των Ελλήνων ν’ αποκτήσουν τους καρπούς αυτούς</a:t>
            </a:r>
          </a:p>
          <a:p>
            <a:pPr eaLnBrk="1" hangingPunct="1"/>
            <a:r>
              <a:rPr lang="el-GR" sz="2400" u="sng" smtClean="0"/>
              <a:t>Θεόφραστος (327-287 π.Χ).</a:t>
            </a:r>
            <a:r>
              <a:rPr lang="el-GR" sz="2400" smtClean="0"/>
              <a:t> Περιγραφή κιτριάς</a:t>
            </a:r>
          </a:p>
          <a:p>
            <a:pPr eaLnBrk="1" hangingPunct="1"/>
            <a:r>
              <a:rPr lang="el-GR" sz="2400" u="sng" smtClean="0"/>
              <a:t>Βιργίλιος (70-19 π.Χ.)</a:t>
            </a:r>
            <a:r>
              <a:rPr lang="el-GR" sz="2400" smtClean="0"/>
              <a:t> Θεραπευτικές ιδιότητες κίτρου (αιμοστατικό και απολυμαντικό πληγών)</a:t>
            </a:r>
          </a:p>
          <a:p>
            <a:pPr eaLnBrk="1" hangingPunct="1"/>
            <a:r>
              <a:rPr lang="el-GR" sz="2400" u="sng" smtClean="0"/>
              <a:t>Μετά τον 10 μ.χ αιώνα.</a:t>
            </a:r>
            <a:r>
              <a:rPr lang="el-GR" sz="2400" smtClean="0"/>
              <a:t> Εμφανίζονται και τα άλλα είδη στις παραμεσογειακές χώρες (πιο καθυστερημένα το Γρεϊπ-φρουτ, 1750 μ.Χ )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468313" y="333375"/>
            <a:ext cx="799147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l-GR" sz="4400">
                <a:solidFill>
                  <a:schemeClr val="tx2"/>
                </a:solidFill>
              </a:rPr>
              <a:t>Ιστορική αναδρομή:</a:t>
            </a:r>
            <a:endParaRPr lang="en-GB" sz="440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18487" cy="1008063"/>
          </a:xfrm>
        </p:spPr>
        <p:txBody>
          <a:bodyPr/>
          <a:lstStyle/>
          <a:p>
            <a:pPr eaLnBrk="1" hangingPunct="1"/>
            <a:r>
              <a:rPr lang="el-GR" smtClean="0"/>
              <a:t>ΠΑΓΚΟΣΜΙΑ ΠΑΡΑΓΩΓΗ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196975"/>
            <a:ext cx="8893175" cy="4424363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l-GR" sz="2400" smtClean="0"/>
              <a:t>Σε συνεχή και σημαντική φάση ανάπτυξης σε όλο τον κόσμο: </a:t>
            </a:r>
          </a:p>
          <a:p>
            <a:pPr eaLnBrk="1" hangingPunct="1"/>
            <a:r>
              <a:rPr lang="el-GR" sz="2400" smtClean="0"/>
              <a:t>συνεχής εξάπλωση και σε νέες χώρες και περιοχές</a:t>
            </a:r>
          </a:p>
          <a:p>
            <a:pPr eaLnBrk="1" hangingPunct="1"/>
            <a:r>
              <a:rPr lang="el-GR" sz="2400" smtClean="0"/>
              <a:t>Τα προϊόντα που συνδέονται με αυτά αυξάνονται και επεκτείνονται συνεχώς σε νέους οικονομικούς, τεχνικούς, κοινωνικούς τομείς στις διάφορες παραγωγικές χώρες</a:t>
            </a:r>
          </a:p>
          <a:p>
            <a:pPr eaLnBrk="1" hangingPunct="1"/>
            <a:r>
              <a:rPr lang="el-GR" sz="2400" smtClean="0"/>
              <a:t>&gt;100 χώρες (&gt; 3 εκατ. εκτ.) με παραγωγή &gt; 55,7 εκ. τν.:</a:t>
            </a:r>
          </a:p>
          <a:p>
            <a:pPr lvl="1" eaLnBrk="1" hangingPunct="1"/>
            <a:r>
              <a:rPr lang="el-GR" sz="2000" smtClean="0"/>
              <a:t>Παραμεσόγειες χώρες (Ισπανία, Ιταλία, Ισραήλ, Αίγυπτο, Τουρκία, Μαρόκο, Ελλάδα κ.α): 	      				23,4%</a:t>
            </a:r>
          </a:p>
          <a:p>
            <a:pPr lvl="1" eaLnBrk="1" hangingPunct="1"/>
            <a:r>
              <a:rPr lang="el-GR" sz="2000" smtClean="0"/>
              <a:t>Β. και Κ. Αμερική (ΗΠΑ, Μεξικό, Κούβα, Τζαμάικα κ.α.):	33.9%</a:t>
            </a:r>
          </a:p>
          <a:p>
            <a:pPr lvl="1" eaLnBrk="1" hangingPunct="1"/>
            <a:r>
              <a:rPr lang="el-GR" sz="2000" smtClean="0"/>
              <a:t>Ν. Αμερική (Βραζιλία, Αργεντική, Εκουαδόρ, Περού κ.α): 	14,94%</a:t>
            </a:r>
          </a:p>
          <a:p>
            <a:pPr lvl="1" eaLnBrk="1" hangingPunct="1"/>
            <a:r>
              <a:rPr lang="el-GR" sz="2000" smtClean="0"/>
              <a:t>Ασία: 							14,95%</a:t>
            </a:r>
          </a:p>
          <a:p>
            <a:pPr lvl="1" eaLnBrk="1" hangingPunct="1"/>
            <a:r>
              <a:rPr lang="el-GR" sz="2000" smtClean="0"/>
              <a:t>Ν. Αφρική (Σιέρα Λεόνε, Σουδάν κ.α.): 			  3,53%</a:t>
            </a:r>
          </a:p>
          <a:p>
            <a:pPr lvl="1" eaLnBrk="1" hangingPunct="1"/>
            <a:r>
              <a:rPr lang="el-GR" sz="2000" smtClean="0"/>
              <a:t>Ωκεανία (Αυστραλία, Ν.Ζηλανδία κ.α.): 			  0,83%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11188" y="1196975"/>
            <a:ext cx="8353425" cy="5040313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l-GR" sz="2400" smtClean="0"/>
              <a:t>πορτοκαλιών / μανταρινιών: Ισπανία, Ισραήλ, Μαρόκο, ΗΠΑ, Ελλάδα, Ιταλία και Αίγυπτος </a:t>
            </a:r>
          </a:p>
          <a:p>
            <a:pPr eaLnBrk="1" hangingPunct="1"/>
            <a:r>
              <a:rPr lang="el-GR" sz="2400" smtClean="0"/>
              <a:t>Γκρέιπ - φρουτ: Ισπανία, Ιταλία, ΗΠΑ, </a:t>
            </a:r>
          </a:p>
          <a:p>
            <a:pPr eaLnBrk="1" hangingPunct="1"/>
            <a:r>
              <a:rPr lang="el-GR" sz="2400" smtClean="0"/>
              <a:t>Λεμόνια: Ελλάδα και Τουρκία</a:t>
            </a:r>
          </a:p>
          <a:p>
            <a:pPr lvl="1"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el-GR" sz="1600" smtClean="0"/>
              <a:t>	</a:t>
            </a:r>
            <a:r>
              <a:rPr lang="el-GR" sz="2000" smtClean="0"/>
              <a:t>Καιρικές συνθήκες  (2002-3: ζημιά σε δένδρα) και Φυτοπαθολογικά αίτια (τριστέτσα, κορυφοξήρα κ.α.)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el-GR" sz="2400" smtClean="0"/>
              <a:t>Η Ισπανία: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el-GR" sz="2400" b="1" smtClean="0"/>
              <a:t>έχει τη μεγαλύτερη χρονική διάρκεια εμπορίας:</a:t>
            </a:r>
            <a:r>
              <a:rPr lang="el-GR" sz="2400" smtClean="0"/>
              <a:t> από Οκτώβριο ως τέλη Μάη  (δηλαδή ένα μήνα πριν και μετά από τις άλλες)</a:t>
            </a:r>
            <a:endParaRPr lang="el-GR" sz="2400" u="sng" smtClean="0"/>
          </a:p>
          <a:p>
            <a:pPr eaLnBrk="1" hangingPunct="1">
              <a:buFont typeface="Wingdings" pitchFamily="2" charset="2"/>
              <a:buChar char="ü"/>
            </a:pPr>
            <a:r>
              <a:rPr lang="el-GR" sz="2400" smtClean="0"/>
              <a:t>από τον 17</a:t>
            </a:r>
            <a:r>
              <a:rPr lang="el-GR" sz="2400" baseline="30000" smtClean="0"/>
              <a:t>ο</a:t>
            </a:r>
            <a:r>
              <a:rPr lang="el-GR" sz="2400" smtClean="0"/>
              <a:t> -18</a:t>
            </a:r>
            <a:r>
              <a:rPr lang="el-GR" sz="2400" baseline="30000" smtClean="0"/>
              <a:t>ο</a:t>
            </a:r>
            <a:r>
              <a:rPr lang="el-GR" sz="2400" smtClean="0"/>
              <a:t> αιώνα πολύ σπουδαία εξαγωγική χώρα, εκτός από περιόδους μεγάλων κρίσεων </a:t>
            </a:r>
          </a:p>
          <a:p>
            <a:pPr eaLnBrk="1" hangingPunct="1">
              <a:buFont typeface="Wingdings" pitchFamily="2" charset="2"/>
              <a:buNone/>
            </a:pPr>
            <a:r>
              <a:rPr lang="el-GR" sz="2000" smtClean="0"/>
              <a:t>	(Εμφύλιος πόλεμος + Β’ Παγκόσμιος -1939 ως 1975-)</a:t>
            </a:r>
          </a:p>
          <a:p>
            <a:pPr eaLnBrk="1" hangingPunct="1">
              <a:buFont typeface="Wingdings" pitchFamily="2" charset="2"/>
              <a:buNone/>
            </a:pPr>
            <a:endParaRPr lang="el-GR" sz="2400" smtClean="0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457200" y="0"/>
            <a:ext cx="8229600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l-GR" sz="4200" b="1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l-GR" sz="4400">
                <a:solidFill>
                  <a:schemeClr val="tx2"/>
                </a:solidFill>
                <a:latin typeface="Garamond" pitchFamily="18" charset="0"/>
              </a:rPr>
              <a:t>Χώρες που εξάγουν εσπεριδοειδή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4857750"/>
          </a:xfrm>
          <a:noFill/>
        </p:spPr>
        <p:txBody>
          <a:bodyPr/>
          <a:lstStyle/>
          <a:p>
            <a:pPr eaLnBrk="1" hangingPunct="1"/>
            <a:r>
              <a:rPr lang="el-GR" sz="2400" smtClean="0"/>
              <a:t>Μεγάλες φυτείες υπάρχουν κυρίως στα </a:t>
            </a:r>
            <a:r>
              <a:rPr lang="el-GR" sz="2400" b="1" smtClean="0"/>
              <a:t>νότια μέρη (</a:t>
            </a:r>
            <a:r>
              <a:rPr lang="el-GR" sz="2400" smtClean="0"/>
              <a:t>Θερμοκρασίες και Βροχές πιο ευνοϊκές), δηλ. </a:t>
            </a:r>
          </a:p>
          <a:p>
            <a:pPr eaLnBrk="1" hangingPunct="1">
              <a:buFont typeface="Wingdings" pitchFamily="2" charset="2"/>
              <a:buNone/>
            </a:pPr>
            <a:r>
              <a:rPr lang="el-GR" sz="2000" smtClean="0"/>
              <a:t>	</a:t>
            </a:r>
            <a:r>
              <a:rPr lang="el-GR" sz="2400" smtClean="0"/>
              <a:t>Δ. Ελλάδα (Άρτα, Αιτωλοακαρνανία, Θεσπρωτία...), Πελοπόννησος (Αργολίδα, Λακωνία...), 	          Κρήτη (Χανιά) κι άλλα νησιά (Χίος)</a:t>
            </a:r>
          </a:p>
          <a:p>
            <a:pPr eaLnBrk="1" hangingPunct="1"/>
            <a:r>
              <a:rPr lang="el-GR" sz="2400" smtClean="0"/>
              <a:t>η καλλιέργεια τους γίνεται </a:t>
            </a:r>
            <a:r>
              <a:rPr lang="el-GR" sz="2400" b="1" smtClean="0"/>
              <a:t>πιο  εντατική</a:t>
            </a:r>
            <a:r>
              <a:rPr lang="el-GR" sz="2400" smtClean="0"/>
              <a:t> (υπάρχει  και αξιόλογη βιομηχανική και βιοτεχνική εκμετάλλευσή π.χ. μαρμελάδες, γλυκά κουταλιού, χυμοί κλπ.) </a:t>
            </a:r>
          </a:p>
          <a:p>
            <a:pPr eaLnBrk="1" hangingPunct="1">
              <a:buFont typeface="Wingdings" pitchFamily="2" charset="2"/>
              <a:buNone/>
            </a:pPr>
            <a:r>
              <a:rPr lang="el-GR" sz="2400" b="1" smtClean="0"/>
              <a:t>Κατά κεφαλή ετήσια κατανάλωση</a:t>
            </a:r>
            <a:r>
              <a:rPr lang="el-GR" sz="2400" smtClean="0"/>
              <a:t> των εσπεριδοειδών: πορτοκάλια 	18 κιλά, </a:t>
            </a:r>
          </a:p>
          <a:p>
            <a:pPr eaLnBrk="1" hangingPunct="1">
              <a:buFont typeface="Wingdings" pitchFamily="2" charset="2"/>
              <a:buNone/>
            </a:pPr>
            <a:r>
              <a:rPr lang="el-GR" sz="2400" smtClean="0"/>
              <a:t>	λεμόνια 		  5 κιλά και </a:t>
            </a:r>
          </a:p>
          <a:p>
            <a:pPr eaLnBrk="1" hangingPunct="1">
              <a:buFont typeface="Wingdings" pitchFamily="2" charset="2"/>
              <a:buNone/>
            </a:pPr>
            <a:r>
              <a:rPr lang="el-GR" sz="2400" smtClean="0"/>
              <a:t>	μανταρίνια 	  3 κιλά το χρόνο </a:t>
            </a:r>
          </a:p>
          <a:p>
            <a:pPr eaLnBrk="1" hangingPunct="1"/>
            <a:endParaRPr lang="el-GR" sz="2400" smtClean="0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468313" y="333375"/>
            <a:ext cx="799147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l-GR" sz="4400">
                <a:solidFill>
                  <a:schemeClr val="tx2"/>
                </a:solidFill>
              </a:rPr>
              <a:t>Σήμερα, στην Ελλάδα ...</a:t>
            </a:r>
            <a:r>
              <a:rPr lang="el-GR" sz="4400" b="1">
                <a:solidFill>
                  <a:schemeClr val="tx2"/>
                </a:solidFill>
              </a:rPr>
              <a:t> </a:t>
            </a:r>
            <a:r>
              <a:rPr lang="el-GR" sz="4400" b="1"/>
              <a:t> </a:t>
            </a:r>
            <a:endParaRPr lang="en-GB" sz="4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0825" y="1452563"/>
            <a:ext cx="8893175" cy="4713287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l-GR" sz="2400" smtClean="0"/>
              <a:t>Μόλις 1,5 % της παγκόσμιας παραγωγής εσπεριδοειδών  (530 χιλ. στρ., 1 εκ. τν.) με </a:t>
            </a:r>
          </a:p>
          <a:p>
            <a:pPr eaLnBrk="1" hangingPunct="1">
              <a:buFont typeface="Wingdings" pitchFamily="2" charset="2"/>
              <a:buNone/>
            </a:pPr>
            <a:r>
              <a:rPr lang="el-GR" sz="2400" smtClean="0"/>
              <a:t>	68% πορτοκαλιές, 19% λεμονιές, 12% μανταρίνια και </a:t>
            </a:r>
          </a:p>
          <a:p>
            <a:pPr eaLnBrk="1" hangingPunct="1">
              <a:buFont typeface="Wingdings" pitchFamily="2" charset="2"/>
              <a:buNone/>
            </a:pPr>
            <a:r>
              <a:rPr lang="el-GR" sz="2400" smtClean="0"/>
              <a:t>	0,5 % γκρέιπ-φρουτ, ενώ </a:t>
            </a:r>
          </a:p>
          <a:p>
            <a:pPr eaLnBrk="1" hangingPunct="1">
              <a:buFont typeface="Wingdings" pitchFamily="2" charset="2"/>
              <a:buNone/>
            </a:pPr>
            <a:r>
              <a:rPr lang="el-GR" sz="2400" smtClean="0"/>
              <a:t>	κίτρα, νεράντζια, περγαμόντο κ.α. σε μικρές εκτάσεις σταθερά (χωρίς μεγάλη οικονομική σημασία)</a:t>
            </a:r>
          </a:p>
          <a:p>
            <a:pPr eaLnBrk="1" hangingPunct="1"/>
            <a:r>
              <a:rPr lang="el-GR" sz="2400" smtClean="0"/>
              <a:t>Στην 13</a:t>
            </a:r>
            <a:r>
              <a:rPr lang="el-GR" sz="2400" baseline="30000" smtClean="0"/>
              <a:t>η</a:t>
            </a:r>
            <a:r>
              <a:rPr lang="el-GR" sz="2400" smtClean="0"/>
              <a:t> θέση παγκόσμια, στην 7</a:t>
            </a:r>
            <a:r>
              <a:rPr lang="el-GR" sz="2400" baseline="30000" smtClean="0"/>
              <a:t>η</a:t>
            </a:r>
            <a:r>
              <a:rPr lang="el-GR" sz="2400" smtClean="0"/>
              <a:t> στις παραμεσόγειες</a:t>
            </a:r>
          </a:p>
          <a:p>
            <a:pPr eaLnBrk="1" hangingPunct="1"/>
            <a:r>
              <a:rPr lang="el-GR" sz="2400" smtClean="0"/>
              <a:t>Το 1936 είχε παραγωγή 51,7 χιλ. τόνους, το 1976: 806,9</a:t>
            </a:r>
          </a:p>
          <a:p>
            <a:pPr eaLnBrk="1" hangingPunct="1">
              <a:buFont typeface="Wingdings" pitchFamily="2" charset="2"/>
              <a:buNone/>
            </a:pPr>
            <a:endParaRPr lang="el-GR" sz="2400" smtClean="0"/>
          </a:p>
          <a:p>
            <a:pPr algn="ctr" eaLnBrk="1" hangingPunct="1">
              <a:buFont typeface="Wingdings" pitchFamily="2" charset="2"/>
              <a:buNone/>
            </a:pPr>
            <a:r>
              <a:rPr lang="el-GR" sz="2400" smtClean="0"/>
              <a:t>Κάθε χρόνο αυξάνονται γενικά οι </a:t>
            </a:r>
            <a:r>
              <a:rPr lang="el-GR" sz="2400" b="1" smtClean="0"/>
              <a:t>εξαγωγές</a:t>
            </a:r>
            <a:r>
              <a:rPr lang="el-GR" sz="2400" smtClean="0"/>
              <a:t>,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l-GR" sz="2400" smtClean="0"/>
              <a:t>αλλά και σημαντικό μέρος πηγαίνει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l-GR" sz="2400" smtClean="0"/>
              <a:t>για </a:t>
            </a:r>
            <a:r>
              <a:rPr lang="el-GR" sz="2400" b="1" smtClean="0"/>
              <a:t>απόσυρση - φθορές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468313" y="260350"/>
            <a:ext cx="8675687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l-GR" sz="4200">
                <a:solidFill>
                  <a:schemeClr val="tx2"/>
                </a:solidFill>
                <a:latin typeface="Garamond" pitchFamily="18" charset="0"/>
              </a:rPr>
              <a:t>ΠΑΡΑΓΩΓΗ - ΕΜΠΟΡΙΑ</a:t>
            </a:r>
          </a:p>
          <a:p>
            <a:r>
              <a:rPr lang="el-GR" sz="4200">
                <a:solidFill>
                  <a:schemeClr val="tx2"/>
                </a:solidFill>
                <a:latin typeface="Garamond" pitchFamily="18" charset="0"/>
              </a:rPr>
              <a:t>Στην Ελλάδα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1220</Words>
  <Application>Microsoft Office PowerPoint</Application>
  <PresentationFormat>Προβολή στην οθόνη (4:3)</PresentationFormat>
  <Paragraphs>246</Paragraphs>
  <Slides>23</Slides>
  <Notes>21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23</vt:i4>
      </vt:variant>
    </vt:vector>
  </HeadingPairs>
  <TitlesOfParts>
    <vt:vector size="24" baseType="lpstr">
      <vt:lpstr>Θέμα του Office</vt:lpstr>
      <vt:lpstr>1ο μάθημα ΕΣΠΕΡΙΔΟΕΙΔΗ</vt:lpstr>
      <vt:lpstr>Διαφάνεια 2</vt:lpstr>
      <vt:lpstr>Διαφάνεια 3</vt:lpstr>
      <vt:lpstr>Καταγωγή:  </vt:lpstr>
      <vt:lpstr>Διαφάνεια 5</vt:lpstr>
      <vt:lpstr>ΠΑΓΚΟΣΜΙΑ ΠΑΡΑΓΩΓΗ</vt:lpstr>
      <vt:lpstr>Διαφάνεια 7</vt:lpstr>
      <vt:lpstr>Διαφάνεια 8</vt:lpstr>
      <vt:lpstr>Διαφάνεια 9</vt:lpstr>
      <vt:lpstr>Η καλλιέργεια της Πορτοκαλιάς (1)</vt:lpstr>
      <vt:lpstr>Η καλλιέργεια της Πορτοκαλιάς (2)</vt:lpstr>
      <vt:lpstr>Η καλλιέργεια της μανταρινιάς</vt:lpstr>
      <vt:lpstr>Η καλλιέργεια της λεμονιάς</vt:lpstr>
      <vt:lpstr>Σοβαρά τα προβλήματα για τη συνέχιση της καλλιέργειας</vt:lpstr>
      <vt:lpstr>Διαφάνεια 15</vt:lpstr>
      <vt:lpstr>Διαφάνεια 16</vt:lpstr>
      <vt:lpstr>Διαφάνεια 17</vt:lpstr>
      <vt:lpstr>Διαφάνεια 18</vt:lpstr>
      <vt:lpstr>Διαφάνεια 19</vt:lpstr>
      <vt:lpstr>Οικολογικό περιβάλλον (1) Κλιματικές απαιτήσεις : </vt:lpstr>
      <vt:lpstr>Οικολογικό περιβάλλον (2) Αντοχή ειδών σε Χ. Θ.: </vt:lpstr>
      <vt:lpstr>Οικολογικό περιβάλλον (3)</vt:lpstr>
      <vt:lpstr>Οικολογικό περιβάλλον (4)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1ο μάθημα ΕΣΠΕΡΙΔΟΕΙΔΗ</dc:title>
  <dc:creator>user</dc:creator>
  <cp:lastModifiedBy>user</cp:lastModifiedBy>
  <cp:revision>1</cp:revision>
  <dcterms:created xsi:type="dcterms:W3CDTF">2013-04-14T14:48:40Z</dcterms:created>
  <dcterms:modified xsi:type="dcterms:W3CDTF">2013-04-14T14:49:50Z</dcterms:modified>
</cp:coreProperties>
</file>