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7" r:id="rId2"/>
    <p:sldId id="258" r:id="rId3"/>
    <p:sldId id="273" r:id="rId4"/>
    <p:sldId id="259" r:id="rId5"/>
    <p:sldId id="274" r:id="rId6"/>
    <p:sldId id="260" r:id="rId7"/>
    <p:sldId id="261" r:id="rId8"/>
    <p:sldId id="262" r:id="rId9"/>
    <p:sldId id="263" r:id="rId10"/>
    <p:sldId id="275" r:id="rId11"/>
    <p:sldId id="264" r:id="rId12"/>
    <p:sldId id="276" r:id="rId13"/>
    <p:sldId id="265" r:id="rId14"/>
    <p:sldId id="277" r:id="rId15"/>
    <p:sldId id="266" r:id="rId16"/>
    <p:sldId id="278" r:id="rId17"/>
    <p:sldId id="268" r:id="rId18"/>
    <p:sldId id="269" r:id="rId19"/>
    <p:sldId id="270" r:id="rId20"/>
    <p:sldId id="271" r:id="rId21"/>
    <p:sldId id="272" r:id="rId2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84" y="-5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536BA6-6230-4337-9A70-866921D2CD03}" type="datetimeFigureOut">
              <a:rPr lang="el-GR" smtClean="0"/>
              <a:pPr/>
              <a:t>18/4/2013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60884E-2F19-436F-A925-709346491609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E361664-2D20-46B6-BA77-D5D7CBDD771A}" type="slidenum">
              <a:rPr lang="el-GR"/>
              <a:pPr/>
              <a:t>1</a:t>
            </a:fld>
            <a:endParaRPr lang="el-GR"/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5D9847-6B10-4DD9-B5A6-877CCACB6A94}" type="slidenum">
              <a:rPr lang="el-GR"/>
              <a:pPr/>
              <a:t>12</a:t>
            </a:fld>
            <a:endParaRPr lang="el-GR"/>
          </a:p>
        </p:txBody>
      </p:sp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91F3465-0793-4AF1-A888-FF1C94972436}" type="slidenum">
              <a:rPr lang="el-GR"/>
              <a:pPr/>
              <a:t>13</a:t>
            </a:fld>
            <a:endParaRPr lang="el-GR"/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91F3465-0793-4AF1-A888-FF1C94972436}" type="slidenum">
              <a:rPr lang="el-GR"/>
              <a:pPr/>
              <a:t>14</a:t>
            </a:fld>
            <a:endParaRPr lang="el-GR"/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CA67177-D623-4225-A348-F555F2E67BBB}" type="slidenum">
              <a:rPr lang="el-GR"/>
              <a:pPr/>
              <a:t>15</a:t>
            </a:fld>
            <a:endParaRPr lang="el-GR"/>
          </a:p>
        </p:txBody>
      </p:sp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CA67177-D623-4225-A348-F555F2E67BBB}" type="slidenum">
              <a:rPr lang="el-GR"/>
              <a:pPr/>
              <a:t>16</a:t>
            </a:fld>
            <a:endParaRPr lang="el-GR"/>
          </a:p>
        </p:txBody>
      </p:sp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E49A86-BB3C-4B10-B4D3-857264611BC7}" type="slidenum">
              <a:rPr lang="el-GR"/>
              <a:pPr/>
              <a:t>17</a:t>
            </a:fld>
            <a:endParaRPr lang="el-GR"/>
          </a:p>
        </p:txBody>
      </p:sp>
      <p:sp>
        <p:nvSpPr>
          <p:cNvPr id="11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331F099-73B3-42D8-9A4A-B083129770A0}" type="slidenum">
              <a:rPr lang="el-GR"/>
              <a:pPr/>
              <a:t>18</a:t>
            </a:fld>
            <a:endParaRPr lang="el-GR"/>
          </a:p>
        </p:txBody>
      </p:sp>
      <p:sp>
        <p:nvSpPr>
          <p:cNvPr id="155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5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DE8256C-4CD2-4901-BC06-CEA77724E3C7}" type="slidenum">
              <a:rPr lang="el-GR"/>
              <a:pPr/>
              <a:t>19</a:t>
            </a:fld>
            <a:endParaRPr lang="el-GR"/>
          </a:p>
        </p:txBody>
      </p:sp>
      <p:sp>
        <p:nvSpPr>
          <p:cNvPr id="178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8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CE94C9A-4407-4FD3-827F-04B20C6F5F9C}" type="slidenum">
              <a:rPr lang="el-GR">
                <a:latin typeface="Arial" pitchFamily="34" charset="0"/>
                <a:cs typeface="Arial" pitchFamily="34" charset="0"/>
              </a:rPr>
              <a:pPr/>
              <a:t>20</a:t>
            </a:fld>
            <a:endParaRPr lang="el-GR">
              <a:latin typeface="Arial" pitchFamily="34" charset="0"/>
              <a:cs typeface="Arial" pitchFamily="34" charset="0"/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l-GR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6DEC431-DEAC-4A12-AD21-ADBD01D50FA8}" type="slidenum">
              <a:rPr lang="el-GR">
                <a:latin typeface="Arial" pitchFamily="34" charset="0"/>
                <a:cs typeface="Arial" pitchFamily="34" charset="0"/>
              </a:rPr>
              <a:pPr/>
              <a:t>21</a:t>
            </a:fld>
            <a:endParaRPr lang="el-GR">
              <a:latin typeface="Arial" pitchFamily="34" charset="0"/>
              <a:cs typeface="Arial" pitchFamily="34" charset="0"/>
            </a:endParaRPr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l-GR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923B480-ED6A-4425-A8F6-91F4B5E44F2B}" type="slidenum">
              <a:rPr lang="el-GR"/>
              <a:pPr/>
              <a:t>2</a:t>
            </a:fld>
            <a:endParaRPr lang="el-GR"/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sz="1000" dirty="0"/>
              <a:t>Δεν σχετίζεται με θερμοκρασία αέρα και λήθαργο, αλλά με ορμόνες, μεταβολίτες κ.α.</a:t>
            </a:r>
          </a:p>
          <a:p>
            <a:pPr lvl="1"/>
            <a:r>
              <a:rPr lang="el-GR" dirty="0" err="1"/>
              <a:t>Βαλέντζια</a:t>
            </a:r>
            <a:r>
              <a:rPr lang="el-GR" dirty="0"/>
              <a:t>= 1%, </a:t>
            </a:r>
            <a:r>
              <a:rPr lang="el-GR" dirty="0" err="1"/>
              <a:t>Σαμούτι</a:t>
            </a:r>
            <a:r>
              <a:rPr lang="el-GR" dirty="0"/>
              <a:t>= 2.5 - 5.5 %</a:t>
            </a:r>
          </a:p>
          <a:p>
            <a:endParaRPr lang="el-GR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923B480-ED6A-4425-A8F6-91F4B5E44F2B}" type="slidenum">
              <a:rPr lang="el-GR"/>
              <a:pPr/>
              <a:t>3</a:t>
            </a:fld>
            <a:endParaRPr lang="el-GR"/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sz="1000" dirty="0"/>
              <a:t>Δεν σχετίζεται με θερμοκρασία αέρα και λήθαργο, αλλά με ορμόνες, μεταβολίτες κ.α.</a:t>
            </a:r>
          </a:p>
          <a:p>
            <a:pPr lvl="1"/>
            <a:r>
              <a:rPr lang="el-GR" dirty="0" err="1"/>
              <a:t>Βαλέντζια</a:t>
            </a:r>
            <a:r>
              <a:rPr lang="el-GR" dirty="0"/>
              <a:t>= 1%, </a:t>
            </a:r>
            <a:r>
              <a:rPr lang="el-GR" dirty="0" err="1"/>
              <a:t>Σαμούτι</a:t>
            </a:r>
            <a:r>
              <a:rPr lang="el-GR" dirty="0"/>
              <a:t>= 2.5 - 5.5 %</a:t>
            </a:r>
          </a:p>
          <a:p>
            <a:endParaRPr lang="el-GR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462C1B1-1235-4CBD-9B09-9F828CD4F8E6}" type="slidenum">
              <a:rPr lang="el-GR"/>
              <a:pPr/>
              <a:t>6</a:t>
            </a:fld>
            <a:endParaRPr lang="el-GR"/>
          </a:p>
        </p:txBody>
      </p:sp>
      <p:sp>
        <p:nvSpPr>
          <p:cNvPr id="113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6CF0579-78C3-4A9A-9852-D80C44B9E48C}" type="slidenum">
              <a:rPr lang="el-GR"/>
              <a:pPr/>
              <a:t>7</a:t>
            </a:fld>
            <a:endParaRPr lang="el-GR"/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576D4E8-91EB-4675-BF4C-E82099C357D1}" type="slidenum">
              <a:rPr lang="el-GR"/>
              <a:pPr/>
              <a:t>8</a:t>
            </a:fld>
            <a:endParaRPr lang="el-GR"/>
          </a:p>
        </p:txBody>
      </p:sp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D014345-073D-4D65-ADC1-E07974B24339}" type="slidenum">
              <a:rPr lang="el-GR"/>
              <a:pPr/>
              <a:t>9</a:t>
            </a:fld>
            <a:endParaRPr lang="el-GR"/>
          </a:p>
        </p:txBody>
      </p:sp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D014345-073D-4D65-ADC1-E07974B24339}" type="slidenum">
              <a:rPr lang="el-GR"/>
              <a:pPr/>
              <a:t>10</a:t>
            </a:fld>
            <a:endParaRPr lang="el-GR"/>
          </a:p>
        </p:txBody>
      </p:sp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5D9847-6B10-4DD9-B5A6-877CCACB6A94}" type="slidenum">
              <a:rPr lang="el-GR"/>
              <a:pPr/>
              <a:t>11</a:t>
            </a:fld>
            <a:endParaRPr lang="el-GR"/>
          </a:p>
        </p:txBody>
      </p:sp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20E5E-9F32-4483-B166-C0CBDB6D0390}" type="datetimeFigureOut">
              <a:rPr lang="el-GR" smtClean="0"/>
              <a:pPr/>
              <a:t>18/4/2013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C8628-CD45-4207-92CC-A063268D3E9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20E5E-9F32-4483-B166-C0CBDB6D0390}" type="datetimeFigureOut">
              <a:rPr lang="el-GR" smtClean="0"/>
              <a:pPr/>
              <a:t>18/4/2013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C8628-CD45-4207-92CC-A063268D3E9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20E5E-9F32-4483-B166-C0CBDB6D0390}" type="datetimeFigureOut">
              <a:rPr lang="el-GR" smtClean="0"/>
              <a:pPr/>
              <a:t>18/4/2013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C8628-CD45-4207-92CC-A063268D3E9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20E5E-9F32-4483-B166-C0CBDB6D0390}" type="datetimeFigureOut">
              <a:rPr lang="el-GR" smtClean="0"/>
              <a:pPr/>
              <a:t>18/4/2013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C8628-CD45-4207-92CC-A063268D3E9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20E5E-9F32-4483-B166-C0CBDB6D0390}" type="datetimeFigureOut">
              <a:rPr lang="el-GR" smtClean="0"/>
              <a:pPr/>
              <a:t>18/4/2013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C8628-CD45-4207-92CC-A063268D3E9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20E5E-9F32-4483-B166-C0CBDB6D0390}" type="datetimeFigureOut">
              <a:rPr lang="el-GR" smtClean="0"/>
              <a:pPr/>
              <a:t>18/4/2013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C8628-CD45-4207-92CC-A063268D3E9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20E5E-9F32-4483-B166-C0CBDB6D0390}" type="datetimeFigureOut">
              <a:rPr lang="el-GR" smtClean="0"/>
              <a:pPr/>
              <a:t>18/4/2013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C8628-CD45-4207-92CC-A063268D3E9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20E5E-9F32-4483-B166-C0CBDB6D0390}" type="datetimeFigureOut">
              <a:rPr lang="el-GR" smtClean="0"/>
              <a:pPr/>
              <a:t>18/4/2013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C8628-CD45-4207-92CC-A063268D3E9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20E5E-9F32-4483-B166-C0CBDB6D0390}" type="datetimeFigureOut">
              <a:rPr lang="el-GR" smtClean="0"/>
              <a:pPr/>
              <a:t>18/4/2013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C8628-CD45-4207-92CC-A063268D3E9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20E5E-9F32-4483-B166-C0CBDB6D0390}" type="datetimeFigureOut">
              <a:rPr lang="el-GR" smtClean="0"/>
              <a:pPr/>
              <a:t>18/4/2013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C8628-CD45-4207-92CC-A063268D3E9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20E5E-9F32-4483-B166-C0CBDB6D0390}" type="datetimeFigureOut">
              <a:rPr lang="el-GR" smtClean="0"/>
              <a:pPr/>
              <a:t>18/4/2013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C8628-CD45-4207-92CC-A063268D3E9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020E5E-9F32-4483-B166-C0CBDB6D0390}" type="datetimeFigureOut">
              <a:rPr lang="el-GR" smtClean="0"/>
              <a:pPr/>
              <a:t>18/4/2013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EC8628-CD45-4207-92CC-A063268D3E9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1557338"/>
            <a:ext cx="8424862" cy="4995862"/>
          </a:xfrm>
        </p:spPr>
        <p:txBody>
          <a:bodyPr/>
          <a:lstStyle/>
          <a:p>
            <a:endParaRPr lang="el-GR" sz="2600"/>
          </a:p>
          <a:p>
            <a:endParaRPr lang="el-GR" sz="2600"/>
          </a:p>
        </p:txBody>
      </p:sp>
      <p:sp>
        <p:nvSpPr>
          <p:cNvPr id="29699" name="AutoShape 3"/>
          <p:cNvSpPr>
            <a:spLocks noChangeArrowheads="1"/>
          </p:cNvSpPr>
          <p:nvPr/>
        </p:nvSpPr>
        <p:spPr bwMode="auto">
          <a:xfrm>
            <a:off x="1752600" y="2895600"/>
            <a:ext cx="76200" cy="762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323850" y="1844675"/>
            <a:ext cx="8424863" cy="3313113"/>
          </a:xfrm>
          <a:prstGeom prst="rect">
            <a:avLst/>
          </a:prstGeom>
          <a:solidFill>
            <a:srgbClr val="FFFF00"/>
          </a:solidFill>
          <a:ln w="38100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</a:pPr>
            <a:r>
              <a:rPr lang="el-GR" sz="2400" dirty="0"/>
              <a:t>Άνοιξη 		</a:t>
            </a:r>
            <a:r>
              <a:rPr lang="el-GR" sz="2400" dirty="0">
                <a:sym typeface="Symbol" pitchFamily="18" charset="2"/>
              </a:rPr>
              <a:t> 4 εβδομάδες (</a:t>
            </a:r>
            <a:r>
              <a:rPr lang="el-GR" sz="2400" dirty="0"/>
              <a:t>Μέσα 3</a:t>
            </a:r>
            <a:r>
              <a:rPr lang="el-GR" sz="2400" baseline="30000" dirty="0"/>
              <a:t>ου</a:t>
            </a:r>
            <a:r>
              <a:rPr lang="el-GR" sz="2400" dirty="0"/>
              <a:t> -μέσα 5</a:t>
            </a:r>
            <a:r>
              <a:rPr lang="el-GR" sz="2400" baseline="30000" dirty="0"/>
              <a:t>ου</a:t>
            </a:r>
            <a:r>
              <a:rPr lang="el-GR" sz="2400" dirty="0"/>
              <a:t>)</a:t>
            </a: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l-GR" sz="2400" dirty="0"/>
              <a:t>			</a:t>
            </a:r>
            <a:r>
              <a:rPr lang="el-GR" sz="2400" dirty="0" smtClean="0"/>
              <a:t>Άφθονη </a:t>
            </a:r>
            <a:r>
              <a:rPr lang="el-GR" sz="2400" dirty="0"/>
              <a:t>ανθοφορία (κύριος όγκος παραγωγής)</a:t>
            </a: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</a:pPr>
            <a:r>
              <a:rPr lang="el-GR" sz="2400" dirty="0"/>
              <a:t>Καλοκαίρι 		</a:t>
            </a:r>
            <a:r>
              <a:rPr lang="el-GR" sz="2400" dirty="0">
                <a:sym typeface="Symbol" pitchFamily="18" charset="2"/>
              </a:rPr>
              <a:t> 2 εβδομάδες (Ιούλιος)</a:t>
            </a: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l-GR" sz="2400" dirty="0">
                <a:sym typeface="Symbol" pitchFamily="18" charset="2"/>
              </a:rPr>
              <a:t>			</a:t>
            </a:r>
            <a:r>
              <a:rPr lang="el-GR" sz="2400" dirty="0" smtClean="0">
                <a:sym typeface="Symbol" pitchFamily="18" charset="2"/>
              </a:rPr>
              <a:t>Ελάχιστοι </a:t>
            </a:r>
            <a:r>
              <a:rPr lang="el-GR" sz="2400" dirty="0">
                <a:sym typeface="Symbol" pitchFamily="18" charset="2"/>
              </a:rPr>
              <a:t>βλαστοί και άνθη	 			</a:t>
            </a:r>
            <a:r>
              <a:rPr lang="el-GR" sz="2400" dirty="0" smtClean="0">
                <a:sym typeface="Symbol" pitchFamily="18" charset="2"/>
              </a:rPr>
              <a:t>		(</a:t>
            </a:r>
            <a:r>
              <a:rPr lang="el-GR" sz="2400" dirty="0">
                <a:sym typeface="Symbol" pitchFamily="18" charset="2"/>
              </a:rPr>
              <a:t>καρποί με χοντρό και τραχύ φλοιό - Δίφοροι)</a:t>
            </a: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</a:pPr>
            <a:r>
              <a:rPr lang="el-GR" sz="2400" dirty="0">
                <a:sym typeface="Symbol" pitchFamily="18" charset="2"/>
              </a:rPr>
              <a:t>Φθινόπωρο 	 2 εβδομάδες (τέλος 9</a:t>
            </a:r>
            <a:r>
              <a:rPr lang="el-GR" sz="2400" baseline="30000" dirty="0">
                <a:sym typeface="Symbol" pitchFamily="18" charset="2"/>
              </a:rPr>
              <a:t>ου</a:t>
            </a:r>
            <a:r>
              <a:rPr lang="el-GR" sz="2400" dirty="0">
                <a:sym typeface="Symbol" pitchFamily="18" charset="2"/>
              </a:rPr>
              <a:t> - αρχές 10</a:t>
            </a:r>
            <a:r>
              <a:rPr lang="el-GR" sz="2400" baseline="30000" dirty="0">
                <a:sym typeface="Symbol" pitchFamily="18" charset="2"/>
              </a:rPr>
              <a:t>ου</a:t>
            </a:r>
            <a:r>
              <a:rPr lang="el-GR" sz="2400" dirty="0">
                <a:sym typeface="Symbol" pitchFamily="18" charset="2"/>
              </a:rPr>
              <a:t>)		</a:t>
            </a:r>
            <a:r>
              <a:rPr lang="el-GR" sz="2400" dirty="0" smtClean="0">
                <a:sym typeface="Symbol" pitchFamily="18" charset="2"/>
              </a:rPr>
              <a:t>	Ελάχιστοι </a:t>
            </a:r>
            <a:r>
              <a:rPr lang="el-GR" sz="2400" dirty="0">
                <a:sym typeface="Symbol" pitchFamily="18" charset="2"/>
              </a:rPr>
              <a:t>βλαστοί, σπάνια άνθη  				</a:t>
            </a:r>
            <a:r>
              <a:rPr lang="el-GR" sz="2400" dirty="0" smtClean="0">
                <a:sym typeface="Symbol" pitchFamily="18" charset="2"/>
              </a:rPr>
              <a:t>	(</a:t>
            </a:r>
            <a:r>
              <a:rPr lang="el-GR" sz="2400" dirty="0">
                <a:sym typeface="Symbol" pitchFamily="18" charset="2"/>
              </a:rPr>
              <a:t>αν δέσουν οι καρποί δεν ωριμάζουν ποτέ)</a:t>
            </a:r>
          </a:p>
          <a:p>
            <a:pPr marL="342900" indent="-342900">
              <a:spcBef>
                <a:spcPct val="5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endParaRPr lang="el-GR" sz="2400" dirty="0" smtClean="0">
              <a:sym typeface="Symbol" pitchFamily="18" charset="2"/>
            </a:endParaRPr>
          </a:p>
          <a:p>
            <a:pPr marL="342900" indent="-342900">
              <a:spcBef>
                <a:spcPct val="5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l-GR" sz="2400" dirty="0" smtClean="0">
                <a:sym typeface="Symbol" pitchFamily="18" charset="2"/>
              </a:rPr>
              <a:t>Λεμονιά </a:t>
            </a:r>
            <a:r>
              <a:rPr lang="el-GR" sz="2400" dirty="0">
                <a:sym typeface="Symbol" pitchFamily="18" charset="2"/>
              </a:rPr>
              <a:t>- </a:t>
            </a:r>
            <a:r>
              <a:rPr lang="el-GR" sz="2400" dirty="0" err="1">
                <a:sym typeface="Symbol" pitchFamily="18" charset="2"/>
              </a:rPr>
              <a:t>Λιμετία</a:t>
            </a:r>
            <a:r>
              <a:rPr lang="el-GR" sz="2400" dirty="0">
                <a:sym typeface="Symbol" pitchFamily="18" charset="2"/>
              </a:rPr>
              <a:t> – Κιτριά  Δίφορες ή </a:t>
            </a:r>
            <a:r>
              <a:rPr lang="el-GR" sz="2400" dirty="0" err="1">
                <a:sym typeface="Symbol" pitchFamily="18" charset="2"/>
              </a:rPr>
              <a:t>Πολύφορες</a:t>
            </a:r>
            <a:r>
              <a:rPr lang="el-GR" sz="2400" dirty="0">
                <a:sym typeface="Symbol" pitchFamily="18" charset="2"/>
              </a:rPr>
              <a:t> ποικιλίες </a:t>
            </a:r>
          </a:p>
          <a:p>
            <a:pPr marL="342900" indent="-342900"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l-GR" sz="2400" dirty="0">
                <a:sym typeface="Symbol" pitchFamily="18" charset="2"/>
              </a:rPr>
              <a:t>		Βλαστάνουν και ανθοφορούν πολλές φορές το χρόνο 	 </a:t>
            </a:r>
          </a:p>
        </p:txBody>
      </p:sp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395288" y="260350"/>
            <a:ext cx="8208962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l-GR" sz="4400" dirty="0">
                <a:solidFill>
                  <a:schemeClr val="tx2"/>
                </a:solidFill>
              </a:rPr>
              <a:t>Φυσιολογικά χαρακτηριστικά </a:t>
            </a:r>
            <a:r>
              <a:rPr lang="el-GR" sz="4400" dirty="0" smtClean="0">
                <a:solidFill>
                  <a:schemeClr val="tx2"/>
                </a:solidFill>
              </a:rPr>
              <a:t> </a:t>
            </a:r>
            <a:endParaRPr lang="el-GR" sz="4400" dirty="0">
              <a:solidFill>
                <a:schemeClr val="tx2"/>
              </a:solidFill>
            </a:endParaRPr>
          </a:p>
          <a:p>
            <a:r>
              <a:rPr lang="el-GR" sz="4400" dirty="0" smtClean="0">
                <a:solidFill>
                  <a:schemeClr val="tx2"/>
                </a:solidFill>
              </a:rPr>
              <a:t>1. Κύματα </a:t>
            </a:r>
            <a:r>
              <a:rPr lang="el-GR" sz="4400" dirty="0">
                <a:solidFill>
                  <a:schemeClr val="tx2"/>
                </a:solidFill>
              </a:rPr>
              <a:t>βλάστησης / έτος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404813"/>
            <a:ext cx="8316913" cy="576262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None/>
            </a:pPr>
            <a:r>
              <a:rPr lang="el-GR" sz="2400" b="1" i="1" dirty="0" smtClean="0"/>
              <a:t>	</a:t>
            </a:r>
            <a:r>
              <a:rPr lang="el-GR" sz="3600" b="1" i="1" dirty="0" smtClean="0"/>
              <a:t>2) Πορτοκαλιά</a:t>
            </a:r>
            <a:r>
              <a:rPr lang="el-GR" sz="3600" i="1" dirty="0" smtClean="0"/>
              <a:t>: </a:t>
            </a:r>
            <a:endParaRPr lang="el-GR" sz="2400" i="1" dirty="0"/>
          </a:p>
        </p:txBody>
      </p:sp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395288" y="1341438"/>
            <a:ext cx="80645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/>
            <a:r>
              <a:rPr lang="el-GR" sz="2800" i="1" dirty="0" smtClean="0"/>
              <a:t> </a:t>
            </a:r>
            <a:endParaRPr lang="el-GR" sz="2800" i="1" dirty="0"/>
          </a:p>
          <a:p>
            <a:pPr marL="457200" indent="-457200">
              <a:buFontTx/>
              <a:buChar char="•"/>
            </a:pPr>
            <a:r>
              <a:rPr lang="el-GR" sz="2800" dirty="0"/>
              <a:t>ανθεκτικό σε χαμηλές θερμοκρασίες, </a:t>
            </a:r>
          </a:p>
          <a:p>
            <a:pPr marL="457200" indent="-457200">
              <a:buFontTx/>
              <a:buChar char="•"/>
            </a:pPr>
            <a:r>
              <a:rPr lang="el-GR" sz="2800" dirty="0"/>
              <a:t>σε εδάφη ελαφρά και αμμώδη, όχι υγρά/β</a:t>
            </a:r>
            <a:r>
              <a:rPr lang="el-GR" sz="2800" dirty="0">
                <a:solidFill>
                  <a:schemeClr val="bg1"/>
                </a:solidFill>
              </a:rPr>
              <a:t>αθιά</a:t>
            </a:r>
            <a:r>
              <a:rPr lang="el-GR" sz="2800" dirty="0"/>
              <a:t>.</a:t>
            </a:r>
          </a:p>
          <a:p>
            <a:pPr marL="457200" indent="-457200">
              <a:buFontTx/>
              <a:buChar char="•"/>
            </a:pPr>
            <a:r>
              <a:rPr lang="el-GR" sz="2800" dirty="0"/>
              <a:t>ευαίσθητο σε κομμίωση, αλλά </a:t>
            </a:r>
          </a:p>
          <a:p>
            <a:pPr marL="457200" indent="-457200">
              <a:buFontTx/>
              <a:buChar char="•"/>
            </a:pPr>
            <a:r>
              <a:rPr lang="el-GR" sz="2800" dirty="0"/>
              <a:t>δίνει αντοχή στις λεμονιές στην </a:t>
            </a:r>
            <a:r>
              <a:rPr lang="el-GR" sz="2800" dirty="0" err="1"/>
              <a:t>Κορυφοξήρα</a:t>
            </a:r>
            <a:r>
              <a:rPr lang="el-GR" sz="2800" dirty="0"/>
              <a:t>. </a:t>
            </a:r>
            <a:endParaRPr lang="el-GR" sz="28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404813"/>
            <a:ext cx="8316913" cy="576262"/>
          </a:xfrm>
        </p:spPr>
        <p:txBody>
          <a:bodyPr>
            <a:noAutofit/>
          </a:bodyPr>
          <a:lstStyle/>
          <a:p>
            <a:pPr lvl="1">
              <a:buFont typeface="Wingdings" pitchFamily="2" charset="2"/>
              <a:buNone/>
            </a:pPr>
            <a:r>
              <a:rPr lang="el-GR" sz="3200" b="1" i="1" dirty="0" smtClean="0"/>
              <a:t>3)</a:t>
            </a:r>
            <a:r>
              <a:rPr lang="el-GR" sz="3200" i="1" dirty="0" smtClean="0"/>
              <a:t> </a:t>
            </a:r>
            <a:r>
              <a:rPr lang="el-GR" sz="3200" b="1" i="1" dirty="0" smtClean="0"/>
              <a:t>Τρίφυλλη </a:t>
            </a:r>
            <a:r>
              <a:rPr lang="el-GR" sz="3200" b="1" i="1" dirty="0" smtClean="0"/>
              <a:t>Πορτοκαλιά:                                  </a:t>
            </a:r>
            <a:r>
              <a:rPr lang="el-GR" sz="3200" dirty="0" smtClean="0"/>
              <a:t>Για </a:t>
            </a:r>
            <a:r>
              <a:rPr lang="el-GR" sz="3200" dirty="0" err="1" smtClean="0"/>
              <a:t>χαμηλόκορμα</a:t>
            </a:r>
            <a:r>
              <a:rPr lang="el-GR" sz="3200" dirty="0" smtClean="0"/>
              <a:t> δέντρα</a:t>
            </a:r>
            <a:endParaRPr lang="en-GB" sz="3200" b="1" dirty="0"/>
          </a:p>
        </p:txBody>
      </p:sp>
      <p:sp>
        <p:nvSpPr>
          <p:cNvPr id="38916" name="Text Box 4"/>
          <p:cNvSpPr txBox="1">
            <a:spLocks noChangeArrowheads="1"/>
          </p:cNvSpPr>
          <p:nvPr/>
        </p:nvSpPr>
        <p:spPr bwMode="auto">
          <a:xfrm>
            <a:off x="468313" y="1268413"/>
            <a:ext cx="8064500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l-GR" sz="2800" i="1" dirty="0" smtClean="0"/>
              <a:t> </a:t>
            </a:r>
            <a:endParaRPr lang="el-GR" sz="2800" i="1" dirty="0"/>
          </a:p>
          <a:p>
            <a:pPr marL="457200" indent="-457200">
              <a:buFontTx/>
              <a:buChar char="•"/>
            </a:pPr>
            <a:r>
              <a:rPr lang="el-GR" sz="2800" dirty="0"/>
              <a:t>Το πιο ανθεκτικό σε χαμηλές θερμοκρασίες, </a:t>
            </a:r>
          </a:p>
          <a:p>
            <a:pPr marL="457200" indent="-457200">
              <a:buFontTx/>
              <a:buChar char="•"/>
            </a:pPr>
            <a:r>
              <a:rPr lang="el-GR" sz="2800" dirty="0"/>
              <a:t>πολύ ανθεκτικό σε κομμίωση, </a:t>
            </a:r>
            <a:r>
              <a:rPr lang="el-GR" sz="2800" dirty="0" err="1"/>
              <a:t>τριστέτσα</a:t>
            </a:r>
            <a:r>
              <a:rPr lang="el-GR" sz="2800" dirty="0"/>
              <a:t>, </a:t>
            </a:r>
            <a:r>
              <a:rPr lang="el-GR" sz="2800" dirty="0" err="1"/>
              <a:t>ξυλοπόρωση</a:t>
            </a:r>
            <a:r>
              <a:rPr lang="el-GR" sz="2800" dirty="0"/>
              <a:t>, </a:t>
            </a:r>
          </a:p>
          <a:p>
            <a:pPr marL="457200" indent="-457200">
              <a:buFontTx/>
              <a:buChar char="•"/>
            </a:pPr>
            <a:r>
              <a:rPr lang="el-GR" sz="2800" dirty="0"/>
              <a:t>ευαίσθητο σε </a:t>
            </a:r>
            <a:r>
              <a:rPr lang="el-GR" sz="2800" dirty="0" err="1"/>
              <a:t>εξώκορτη</a:t>
            </a:r>
            <a:r>
              <a:rPr lang="el-GR" sz="2800" dirty="0"/>
              <a:t> και στα ασβεστούχα εδάφη </a:t>
            </a:r>
          </a:p>
          <a:p>
            <a:pPr marL="457200" indent="-457200">
              <a:buFontTx/>
              <a:buChar char="•"/>
            </a:pPr>
            <a:r>
              <a:rPr lang="el-GR" sz="2800" dirty="0"/>
              <a:t>καλή συγγένεια μόνο με λίγα εσπεριδοειδή, </a:t>
            </a:r>
          </a:p>
          <a:p>
            <a:pPr marL="457200" indent="-457200">
              <a:buFontTx/>
              <a:buChar char="•"/>
            </a:pPr>
            <a:r>
              <a:rPr lang="el-GR" sz="2800" dirty="0"/>
              <a:t>απαιτητική σε καλής ποιότητας νερό,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Text Box 4"/>
          <p:cNvSpPr txBox="1">
            <a:spLocks noChangeArrowheads="1"/>
          </p:cNvSpPr>
          <p:nvPr/>
        </p:nvSpPr>
        <p:spPr bwMode="auto">
          <a:xfrm>
            <a:off x="468312" y="260648"/>
            <a:ext cx="8675687" cy="637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indent="-457200"/>
            <a:r>
              <a:rPr lang="el-GR" sz="3200" b="1" i="1" dirty="0" smtClean="0"/>
              <a:t>4</a:t>
            </a:r>
            <a:r>
              <a:rPr lang="el-GR" sz="3200" b="1" i="1" dirty="0"/>
              <a:t>) </a:t>
            </a:r>
            <a:r>
              <a:rPr lang="el-GR" sz="3200" b="1" i="1" dirty="0" err="1"/>
              <a:t>Σιτράνζες</a:t>
            </a:r>
            <a:r>
              <a:rPr lang="el-GR" sz="3200" b="1" i="1" dirty="0" smtClean="0"/>
              <a:t>:</a:t>
            </a:r>
            <a:r>
              <a:rPr lang="el-GR" sz="3200" dirty="0" smtClean="0"/>
              <a:t>  </a:t>
            </a:r>
          </a:p>
          <a:p>
            <a:pPr marL="457200" indent="-457200"/>
            <a:r>
              <a:rPr lang="el-GR" sz="3200" dirty="0" smtClean="0"/>
              <a:t>τρίφυλλη </a:t>
            </a:r>
            <a:r>
              <a:rPr lang="el-GR" sz="3200" dirty="0"/>
              <a:t>Πορτοκαλιά Χ </a:t>
            </a:r>
            <a:r>
              <a:rPr lang="el-GR" sz="3200" dirty="0" smtClean="0"/>
              <a:t>Πορτοκαλιά</a:t>
            </a:r>
          </a:p>
          <a:p>
            <a:pPr marL="457200" indent="-457200"/>
            <a:endParaRPr lang="el-GR" sz="2800" dirty="0"/>
          </a:p>
          <a:p>
            <a:pPr marL="457200" indent="-457200">
              <a:buFontTx/>
              <a:buChar char="•"/>
            </a:pPr>
            <a:r>
              <a:rPr lang="el-GR" sz="2800" dirty="0"/>
              <a:t>Ανθεκτικά σε Χαμ. </a:t>
            </a:r>
            <a:r>
              <a:rPr lang="el-GR" sz="2800" dirty="0" err="1"/>
              <a:t>θερμοκρ</a:t>
            </a:r>
            <a:r>
              <a:rPr lang="el-GR" sz="2800" dirty="0"/>
              <a:t>., </a:t>
            </a:r>
            <a:r>
              <a:rPr lang="el-GR" sz="2800" dirty="0" err="1"/>
              <a:t>τριστέτσα</a:t>
            </a:r>
            <a:r>
              <a:rPr lang="el-GR" sz="2800" dirty="0"/>
              <a:t>, κομμίωση, </a:t>
            </a:r>
          </a:p>
          <a:p>
            <a:pPr marL="457200" indent="-457200">
              <a:buFontTx/>
              <a:buChar char="•"/>
            </a:pPr>
            <a:r>
              <a:rPr lang="el-GR" sz="2800" dirty="0"/>
              <a:t>ευαίσθητα σε </a:t>
            </a:r>
            <a:r>
              <a:rPr lang="el-GR" sz="2800" dirty="0" err="1"/>
              <a:t>εξώκορτη</a:t>
            </a:r>
            <a:r>
              <a:rPr lang="el-GR" sz="2800" dirty="0"/>
              <a:t>, ασβέστιο και υγρασία </a:t>
            </a:r>
          </a:p>
          <a:p>
            <a:pPr marL="457200" indent="-457200">
              <a:buFontTx/>
              <a:buChar char="•"/>
            </a:pPr>
            <a:r>
              <a:rPr lang="el-GR" sz="2800" dirty="0"/>
              <a:t>παράγουν λίγους σπόρους – όχι από </a:t>
            </a:r>
            <a:r>
              <a:rPr lang="el-GR" sz="2800" dirty="0" err="1" smtClean="0"/>
              <a:t>φυτωριούχους</a:t>
            </a:r>
            <a:endParaRPr lang="el-GR" sz="2800" dirty="0" smtClean="0"/>
          </a:p>
          <a:p>
            <a:pPr marL="457200" indent="-457200">
              <a:buFontTx/>
              <a:buChar char="•"/>
            </a:pPr>
            <a:endParaRPr lang="el-GR" sz="2800" dirty="0" smtClean="0"/>
          </a:p>
          <a:p>
            <a:pPr marL="457200" indent="-457200">
              <a:buFontTx/>
              <a:buChar char="•"/>
            </a:pPr>
            <a:endParaRPr lang="el-GR" sz="2800" dirty="0"/>
          </a:p>
          <a:p>
            <a:pPr marL="457200" indent="-457200"/>
            <a:r>
              <a:rPr lang="el-GR" sz="3200" b="1" i="1" dirty="0"/>
              <a:t>5) </a:t>
            </a:r>
            <a:r>
              <a:rPr lang="en-US" sz="3200" b="1" i="1" dirty="0" err="1"/>
              <a:t>Tangello</a:t>
            </a:r>
            <a:r>
              <a:rPr lang="en-US" sz="3200" b="1" i="1" dirty="0"/>
              <a:t> </a:t>
            </a:r>
            <a:r>
              <a:rPr lang="en-US" sz="3200" b="1" i="1" dirty="0" err="1"/>
              <a:t>orlando</a:t>
            </a:r>
            <a:r>
              <a:rPr lang="el-GR" sz="3200" dirty="0"/>
              <a:t>: </a:t>
            </a:r>
            <a:endParaRPr lang="el-GR" sz="3200" dirty="0" smtClean="0"/>
          </a:p>
          <a:p>
            <a:pPr marL="457200" indent="-457200"/>
            <a:r>
              <a:rPr lang="el-GR" sz="3200" dirty="0" smtClean="0"/>
              <a:t>Μανταρινιά </a:t>
            </a:r>
            <a:r>
              <a:rPr lang="el-GR" sz="3200" dirty="0"/>
              <a:t>Χ </a:t>
            </a:r>
            <a:r>
              <a:rPr lang="el-GR" sz="3200" dirty="0" err="1"/>
              <a:t>Γκρέιπ</a:t>
            </a:r>
            <a:r>
              <a:rPr lang="el-GR" sz="3200" dirty="0"/>
              <a:t> </a:t>
            </a:r>
            <a:r>
              <a:rPr lang="el-GR" sz="3200" dirty="0" err="1"/>
              <a:t>φρουτ</a:t>
            </a:r>
            <a:r>
              <a:rPr lang="el-GR" sz="3200" dirty="0"/>
              <a:t> </a:t>
            </a:r>
            <a:endParaRPr lang="el-GR" sz="3200" dirty="0" smtClean="0"/>
          </a:p>
          <a:p>
            <a:pPr marL="457200" indent="-457200"/>
            <a:endParaRPr lang="el-GR" sz="2800" dirty="0"/>
          </a:p>
          <a:p>
            <a:pPr marL="457200" indent="-457200">
              <a:buFont typeface="Arial" pitchFamily="34" charset="0"/>
              <a:buChar char="•"/>
            </a:pPr>
            <a:r>
              <a:rPr lang="el-GR" sz="2800" dirty="0"/>
              <a:t> Ευαίσθητο σε </a:t>
            </a:r>
            <a:r>
              <a:rPr lang="el-GR" sz="2800" dirty="0" err="1"/>
              <a:t>κομίωση</a:t>
            </a:r>
            <a:r>
              <a:rPr lang="el-GR" sz="2800" dirty="0"/>
              <a:t>, </a:t>
            </a:r>
            <a:r>
              <a:rPr lang="el-GR" sz="2800" dirty="0" err="1"/>
              <a:t>τριστέτσα</a:t>
            </a:r>
            <a:r>
              <a:rPr lang="el-GR" sz="2800" dirty="0"/>
              <a:t> και </a:t>
            </a:r>
            <a:r>
              <a:rPr lang="el-GR" sz="2800" dirty="0" err="1"/>
              <a:t>ξυλοπόρωση</a:t>
            </a:r>
            <a:r>
              <a:rPr lang="el-GR" sz="2800" dirty="0"/>
              <a:t>, 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l-GR" sz="2800" dirty="0"/>
              <a:t> Δίνει γλυκό χυμό, </a:t>
            </a:r>
            <a:r>
              <a:rPr lang="el-GR" sz="2800" dirty="0" err="1"/>
              <a:t>πρωιμίζει</a:t>
            </a:r>
            <a:r>
              <a:rPr lang="el-GR" sz="2800" dirty="0"/>
              <a:t> το χρωματισμό μανταρινιών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Text Box 3"/>
          <p:cNvSpPr txBox="1">
            <a:spLocks noChangeArrowheads="1"/>
          </p:cNvSpPr>
          <p:nvPr/>
        </p:nvSpPr>
        <p:spPr bwMode="auto">
          <a:xfrm>
            <a:off x="468313" y="620688"/>
            <a:ext cx="8064500" cy="4647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indent="-457200"/>
            <a:r>
              <a:rPr lang="el-GR" sz="3200" b="1" i="1" dirty="0"/>
              <a:t>6) </a:t>
            </a:r>
            <a:r>
              <a:rPr lang="el-GR" sz="3200" b="1" i="1" dirty="0" err="1"/>
              <a:t>Σιτρουμέλλο</a:t>
            </a:r>
            <a:r>
              <a:rPr lang="el-GR" sz="3200" dirty="0"/>
              <a:t>: </a:t>
            </a:r>
            <a:r>
              <a:rPr lang="el-GR" sz="3200" dirty="0" smtClean="0"/>
              <a:t> </a:t>
            </a:r>
            <a:r>
              <a:rPr lang="el-GR" sz="3200" dirty="0" smtClean="0"/>
              <a:t>ΤΟ </a:t>
            </a:r>
            <a:r>
              <a:rPr lang="el-GR" sz="3200" dirty="0" smtClean="0"/>
              <a:t>ΠΙΟ ΕΛΠΙΔΟΦΟΡΟ ΥΠΟΚΕΙΜΕΝΟ </a:t>
            </a:r>
          </a:p>
          <a:p>
            <a:pPr marL="457200" indent="-457200"/>
            <a:endParaRPr lang="el-GR" sz="3200" dirty="0" smtClean="0"/>
          </a:p>
          <a:p>
            <a:pPr marL="457200" indent="-457200"/>
            <a:r>
              <a:rPr lang="el-GR" sz="3200" dirty="0" smtClean="0"/>
              <a:t>τρίφυλλη </a:t>
            </a:r>
            <a:r>
              <a:rPr lang="el-GR" sz="3200" dirty="0"/>
              <a:t>Πορτοκαλιά Χ </a:t>
            </a:r>
            <a:r>
              <a:rPr lang="el-GR" sz="3200" dirty="0" err="1"/>
              <a:t>Γκρέιπ</a:t>
            </a:r>
            <a:r>
              <a:rPr lang="el-GR" sz="3200" dirty="0"/>
              <a:t> </a:t>
            </a:r>
            <a:r>
              <a:rPr lang="el-GR" sz="3200" dirty="0" err="1"/>
              <a:t>φρουτ</a:t>
            </a:r>
            <a:r>
              <a:rPr lang="el-GR" sz="2800" dirty="0" smtClean="0"/>
              <a:t>.</a:t>
            </a:r>
          </a:p>
          <a:p>
            <a:pPr marL="457200" indent="-457200"/>
            <a:endParaRPr lang="el-GR" sz="2800" dirty="0"/>
          </a:p>
          <a:p>
            <a:pPr marL="457200" indent="-457200">
              <a:buFontTx/>
              <a:buChar char="•"/>
            </a:pPr>
            <a:r>
              <a:rPr lang="el-GR" sz="2800" dirty="0"/>
              <a:t> Ανθεκτικό σε </a:t>
            </a:r>
            <a:r>
              <a:rPr lang="el-GR" sz="2800" dirty="0" err="1"/>
              <a:t>τριστέτσα</a:t>
            </a:r>
            <a:r>
              <a:rPr lang="el-GR" sz="2800" dirty="0"/>
              <a:t>, </a:t>
            </a:r>
            <a:r>
              <a:rPr lang="el-GR" sz="2800" dirty="0" err="1"/>
              <a:t>κομίωση</a:t>
            </a:r>
            <a:r>
              <a:rPr lang="el-GR" sz="2800" dirty="0"/>
              <a:t>, νηματώδεις, </a:t>
            </a:r>
          </a:p>
          <a:p>
            <a:pPr marL="457200" indent="-457200"/>
            <a:r>
              <a:rPr lang="el-GR" sz="2800" dirty="0"/>
              <a:t>  ξηρασία, άλατα, υγρασία. </a:t>
            </a:r>
          </a:p>
          <a:p>
            <a:pPr marL="457200" indent="-457200">
              <a:buFontTx/>
              <a:buChar char="•"/>
            </a:pPr>
            <a:r>
              <a:rPr lang="el-GR" sz="2800" dirty="0"/>
              <a:t> Κατάλληλο για </a:t>
            </a:r>
            <a:r>
              <a:rPr lang="el-GR" sz="2800" dirty="0" err="1"/>
              <a:t>επαναφύτευση</a:t>
            </a:r>
            <a:r>
              <a:rPr lang="el-GR" sz="2800" dirty="0"/>
              <a:t> εσπεριδοειδών </a:t>
            </a:r>
          </a:p>
          <a:p>
            <a:pPr marL="457200" indent="-457200">
              <a:buFontTx/>
              <a:buChar char="•"/>
            </a:pPr>
            <a:r>
              <a:rPr lang="el-GR" sz="2800" dirty="0"/>
              <a:t> Αυξάνει την παραγωγικότητα και μέγεθος καρπών. </a:t>
            </a:r>
          </a:p>
          <a:p>
            <a:pPr marL="457200" indent="-457200">
              <a:buFontTx/>
              <a:buChar char="•"/>
            </a:pPr>
            <a:r>
              <a:rPr lang="el-GR" sz="2800" dirty="0"/>
              <a:t> Προάγει </a:t>
            </a:r>
            <a:r>
              <a:rPr lang="el-GR" sz="2800" dirty="0" err="1"/>
              <a:t>πρωίμηση</a:t>
            </a:r>
            <a:r>
              <a:rPr lang="el-GR" sz="2800" dirty="0"/>
              <a:t> και χρωματισμό.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Text Box 3"/>
          <p:cNvSpPr txBox="1">
            <a:spLocks noChangeArrowheads="1"/>
          </p:cNvSpPr>
          <p:nvPr/>
        </p:nvSpPr>
        <p:spPr bwMode="auto">
          <a:xfrm>
            <a:off x="468313" y="1341438"/>
            <a:ext cx="8064500" cy="36625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/>
            <a:r>
              <a:rPr lang="el-GR" sz="3200" b="1" i="1" dirty="0" smtClean="0"/>
              <a:t>7</a:t>
            </a:r>
            <a:r>
              <a:rPr lang="el-GR" sz="3200" b="1" i="1" dirty="0"/>
              <a:t>) </a:t>
            </a:r>
            <a:r>
              <a:rPr lang="el-GR" sz="3200" b="1" i="1" dirty="0" err="1"/>
              <a:t>Βολκαμεριάνο</a:t>
            </a:r>
            <a:r>
              <a:rPr lang="el-GR" sz="3200" dirty="0"/>
              <a:t> : </a:t>
            </a:r>
            <a:endParaRPr lang="el-GR" sz="3200" dirty="0" smtClean="0"/>
          </a:p>
          <a:p>
            <a:pPr marL="457200" indent="-457200"/>
            <a:endParaRPr lang="el-GR" sz="3200" dirty="0"/>
          </a:p>
          <a:p>
            <a:pPr marL="457200" indent="-457200">
              <a:buFontTx/>
              <a:buChar char="•"/>
            </a:pPr>
            <a:r>
              <a:rPr lang="el-GR" sz="2800" dirty="0"/>
              <a:t> Σε ποικιλία εδαφών. Αντοχή σε </a:t>
            </a:r>
            <a:r>
              <a:rPr lang="el-GR" sz="2800" dirty="0" err="1"/>
              <a:t>Κορυφοξήρα</a:t>
            </a:r>
            <a:endParaRPr lang="el-GR" sz="2800" dirty="0"/>
          </a:p>
          <a:p>
            <a:pPr marL="457200" indent="-457200">
              <a:buFontTx/>
              <a:buChar char="•"/>
            </a:pPr>
            <a:r>
              <a:rPr lang="el-GR" sz="2800" dirty="0"/>
              <a:t> Μεγάλη παραγωγή, όχι τόσο καλή ποιότητα (λίγα οξέα) </a:t>
            </a:r>
          </a:p>
          <a:p>
            <a:pPr marL="457200" indent="-457200">
              <a:buFontTx/>
              <a:buChar char="•"/>
            </a:pPr>
            <a:r>
              <a:rPr lang="el-GR" sz="2800" dirty="0"/>
              <a:t> Πολύ ευαίσθητο σε χαμηλές  Θερμοκρασίες, </a:t>
            </a:r>
          </a:p>
          <a:p>
            <a:pPr marL="457200" indent="-457200">
              <a:buFontTx/>
              <a:buChar char="•"/>
            </a:pPr>
            <a:r>
              <a:rPr lang="el-GR" sz="2800" dirty="0"/>
              <a:t> Μέτρια ανθεκτικό σε </a:t>
            </a:r>
            <a:r>
              <a:rPr lang="el-GR" sz="2800" dirty="0" err="1"/>
              <a:t>Τριστέτσα</a:t>
            </a:r>
            <a:r>
              <a:rPr lang="el-GR" sz="2800" dirty="0"/>
              <a:t> και </a:t>
            </a:r>
            <a:r>
              <a:rPr lang="el-GR" sz="2800" dirty="0" err="1"/>
              <a:t>Κομίωση</a:t>
            </a:r>
            <a:r>
              <a:rPr lang="el-GR" sz="2800" dirty="0"/>
              <a:t>. </a:t>
            </a:r>
          </a:p>
          <a:p>
            <a:pPr marL="457200" indent="-457200">
              <a:buFontTx/>
              <a:buChar char="•"/>
            </a:pPr>
            <a:r>
              <a:rPr lang="el-GR" sz="2800" dirty="0"/>
              <a:t> Κυρίως με Μανταρίνι </a:t>
            </a:r>
            <a:r>
              <a:rPr lang="el-GR" sz="2800" dirty="0" err="1"/>
              <a:t>Μινεόλα</a:t>
            </a:r>
            <a:r>
              <a:rPr lang="el-GR" sz="2800" dirty="0"/>
              <a:t> (πιο γλυκιά γεύση)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2" name="Text Box 4"/>
          <p:cNvSpPr txBox="1">
            <a:spLocks noChangeArrowheads="1"/>
          </p:cNvSpPr>
          <p:nvPr/>
        </p:nvSpPr>
        <p:spPr bwMode="auto">
          <a:xfrm>
            <a:off x="323850" y="1341438"/>
            <a:ext cx="8064500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/>
            <a:r>
              <a:rPr lang="el-GR" sz="3200" b="1" i="1" dirty="0"/>
              <a:t>8) </a:t>
            </a:r>
            <a:r>
              <a:rPr lang="el-GR" sz="3200" b="1" i="1" dirty="0" err="1"/>
              <a:t>Γλυκολιμετία</a:t>
            </a:r>
            <a:r>
              <a:rPr lang="el-GR" sz="3200" b="1" i="1" dirty="0"/>
              <a:t>:</a:t>
            </a:r>
            <a:r>
              <a:rPr lang="el-GR" sz="3200" dirty="0"/>
              <a:t> για ποικιλίες </a:t>
            </a:r>
            <a:r>
              <a:rPr lang="en-US" sz="3200" dirty="0"/>
              <a:t>Jaffa </a:t>
            </a:r>
            <a:r>
              <a:rPr lang="el-GR" sz="3200" dirty="0"/>
              <a:t>και </a:t>
            </a:r>
            <a:r>
              <a:rPr lang="en-US" sz="3200" dirty="0" err="1" smtClean="0"/>
              <a:t>Samuti</a:t>
            </a:r>
            <a:endParaRPr lang="el-GR" sz="3200" dirty="0" smtClean="0"/>
          </a:p>
          <a:p>
            <a:pPr marL="457200" indent="-457200"/>
            <a:endParaRPr lang="el-GR" sz="3200" dirty="0" smtClean="0"/>
          </a:p>
          <a:p>
            <a:pPr marL="457200" indent="-457200"/>
            <a:r>
              <a:rPr lang="en-US" sz="3200" dirty="0" smtClean="0"/>
              <a:t> </a:t>
            </a:r>
            <a:endParaRPr lang="el-GR" sz="3200" dirty="0"/>
          </a:p>
          <a:p>
            <a:pPr marL="457200" indent="-457200">
              <a:buFontTx/>
              <a:buChar char="•"/>
            </a:pPr>
            <a:r>
              <a:rPr lang="el-GR" sz="2800" dirty="0"/>
              <a:t> Αντοχή σε </a:t>
            </a:r>
            <a:r>
              <a:rPr lang="el-GR" sz="2800" dirty="0" err="1"/>
              <a:t>Κορυφοξήρα</a:t>
            </a:r>
            <a:r>
              <a:rPr lang="el-GR" sz="2800" dirty="0"/>
              <a:t> (με Αδαμοπούλου </a:t>
            </a:r>
            <a:r>
              <a:rPr lang="el-GR" sz="2800" dirty="0" err="1"/>
              <a:t>Βακάλου</a:t>
            </a:r>
            <a:r>
              <a:rPr lang="el-GR" sz="2800" dirty="0"/>
              <a:t>)</a:t>
            </a:r>
          </a:p>
          <a:p>
            <a:pPr marL="457200" indent="-457200">
              <a:buFontTx/>
              <a:buChar char="•"/>
            </a:pPr>
            <a:r>
              <a:rPr lang="el-GR" sz="2800" dirty="0"/>
              <a:t> Καλή ποσότητα και ποιότητα καρπών, και </a:t>
            </a:r>
            <a:r>
              <a:rPr lang="el-GR" sz="2800" dirty="0" err="1"/>
              <a:t>πρωίμηση</a:t>
            </a:r>
            <a:r>
              <a:rPr lang="el-GR" sz="2800" dirty="0"/>
              <a:t> </a:t>
            </a:r>
          </a:p>
          <a:p>
            <a:pPr marL="457200" indent="-457200">
              <a:buFontTx/>
              <a:buChar char="•"/>
            </a:pPr>
            <a:r>
              <a:rPr lang="el-GR" sz="2800" dirty="0"/>
              <a:t> Ευαίσθητο σε ιώσεις (</a:t>
            </a:r>
            <a:r>
              <a:rPr lang="el-GR" sz="2800" dirty="0" err="1"/>
              <a:t>τριστέτσα</a:t>
            </a:r>
            <a:r>
              <a:rPr lang="el-GR" sz="2800" dirty="0"/>
              <a:t>, κ.α.). </a:t>
            </a:r>
          </a:p>
          <a:p>
            <a:pPr marL="457200" indent="-457200">
              <a:buFontTx/>
              <a:buChar char="•"/>
            </a:pPr>
            <a:r>
              <a:rPr lang="el-GR" sz="2800" dirty="0"/>
              <a:t> Θέλει εδάφη αμμώδη και ελαφρά.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2" name="Text Box 4"/>
          <p:cNvSpPr txBox="1">
            <a:spLocks noChangeArrowheads="1"/>
          </p:cNvSpPr>
          <p:nvPr/>
        </p:nvSpPr>
        <p:spPr bwMode="auto">
          <a:xfrm>
            <a:off x="323850" y="1341438"/>
            <a:ext cx="8064500" cy="4955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/>
            <a:r>
              <a:rPr lang="el-GR" sz="3200" b="1" i="1" dirty="0" smtClean="0"/>
              <a:t>9</a:t>
            </a:r>
            <a:r>
              <a:rPr lang="el-GR" sz="3200" b="1" i="1" dirty="0"/>
              <a:t>) Μανταρινιά Κλεοπάτρα:</a:t>
            </a:r>
            <a:r>
              <a:rPr lang="el-GR" sz="3200" dirty="0"/>
              <a:t> </a:t>
            </a:r>
            <a:endParaRPr lang="el-GR" sz="3200" dirty="0" smtClean="0"/>
          </a:p>
          <a:p>
            <a:pPr marL="457200" indent="-457200"/>
            <a:endParaRPr lang="el-GR" sz="3200" dirty="0"/>
          </a:p>
          <a:p>
            <a:pPr marL="457200" indent="-457200">
              <a:buFontTx/>
              <a:buChar char="•"/>
            </a:pPr>
            <a:r>
              <a:rPr lang="el-GR" sz="2800" dirty="0"/>
              <a:t> Σε πολλά εδάφη, αλλά προτιμά ελαφρά και αμμώδη. </a:t>
            </a:r>
          </a:p>
          <a:p>
            <a:pPr marL="457200" indent="-457200">
              <a:buFontTx/>
              <a:buChar char="•"/>
            </a:pPr>
            <a:r>
              <a:rPr lang="el-GR" sz="2800" dirty="0"/>
              <a:t> Καλή με τα περισσότερα είδη εσπεριδοειδών. </a:t>
            </a:r>
          </a:p>
          <a:p>
            <a:pPr marL="457200" indent="-457200">
              <a:buFontTx/>
              <a:buChar char="•"/>
            </a:pPr>
            <a:r>
              <a:rPr lang="el-GR" sz="2800" dirty="0"/>
              <a:t> Ανθεκτική σε </a:t>
            </a:r>
            <a:r>
              <a:rPr lang="el-GR" sz="2800" dirty="0" err="1"/>
              <a:t>τριστέτσα</a:t>
            </a:r>
            <a:r>
              <a:rPr lang="el-GR" sz="2800" dirty="0"/>
              <a:t>, </a:t>
            </a:r>
            <a:r>
              <a:rPr lang="el-GR" sz="2800" dirty="0" err="1"/>
              <a:t>ξυλοπόρωση</a:t>
            </a:r>
            <a:r>
              <a:rPr lang="el-GR" sz="2800" dirty="0"/>
              <a:t>, κομμίωση, </a:t>
            </a:r>
          </a:p>
          <a:p>
            <a:pPr marL="457200" indent="-457200">
              <a:buFontTx/>
              <a:buChar char="•"/>
            </a:pPr>
            <a:r>
              <a:rPr lang="el-GR" sz="2800" dirty="0"/>
              <a:t> ευαίσθητη σε </a:t>
            </a:r>
            <a:r>
              <a:rPr lang="el-GR" sz="2800" dirty="0" err="1"/>
              <a:t>εξώκορτη</a:t>
            </a:r>
            <a:r>
              <a:rPr lang="el-GR" sz="2800" dirty="0"/>
              <a:t>.</a:t>
            </a:r>
          </a:p>
          <a:p>
            <a:pPr marL="457200" indent="-457200">
              <a:buFontTx/>
              <a:buChar char="•"/>
            </a:pPr>
            <a:r>
              <a:rPr lang="el-GR" sz="2800" dirty="0"/>
              <a:t> Καλή παραγωγή, αλλά </a:t>
            </a:r>
            <a:r>
              <a:rPr lang="el-GR" sz="2800" dirty="0" err="1"/>
              <a:t>οψίμηση</a:t>
            </a:r>
            <a:r>
              <a:rPr lang="el-GR" sz="2800" dirty="0"/>
              <a:t> και με μικρούς καρπούς. </a:t>
            </a:r>
          </a:p>
          <a:p>
            <a:pPr marL="457200" indent="-457200">
              <a:buFontTx/>
              <a:buChar char="•"/>
            </a:pPr>
            <a:r>
              <a:rPr lang="el-GR" sz="2800" dirty="0"/>
              <a:t> Το κατ’ εξοχήν υποκείμενο για εδάφη με ασβέστιο και </a:t>
            </a:r>
            <a:r>
              <a:rPr lang="el-GR" sz="2800" dirty="0" smtClean="0"/>
              <a:t>άλατα</a:t>
            </a:r>
            <a:r>
              <a:rPr lang="el-GR" sz="28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4690" name="Picture 2" descr="ANd9GcRCkWyjQi8fuXW9H5qNPnwc8asUk9RSkSjA1cX4lh_evriwpCA&amp;t=1&amp;usg=__ve6cMd2oB8RY525GugyYetR5Cd0=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688" y="4300538"/>
            <a:ext cx="2627312" cy="2557462"/>
          </a:xfrm>
          <a:prstGeom prst="rect">
            <a:avLst/>
          </a:prstGeom>
          <a:noFill/>
        </p:spPr>
      </p:pic>
      <p:sp>
        <p:nvSpPr>
          <p:cNvPr id="114691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b="1" dirty="0" err="1" smtClean="0"/>
              <a:t>Πορτοκαλοειδή</a:t>
            </a:r>
            <a:r>
              <a:rPr lang="el-GR" b="1" dirty="0" smtClean="0"/>
              <a:t> </a:t>
            </a:r>
            <a:r>
              <a:rPr lang="el-GR" dirty="0" smtClean="0"/>
              <a:t>(</a:t>
            </a:r>
            <a:r>
              <a:rPr lang="en-US" i="1" dirty="0" smtClean="0"/>
              <a:t>Citrus </a:t>
            </a:r>
            <a:r>
              <a:rPr lang="en-US" i="1" dirty="0" err="1" smtClean="0"/>
              <a:t>sinensis</a:t>
            </a:r>
            <a:r>
              <a:rPr lang="en-US" dirty="0" smtClean="0"/>
              <a:t>)</a:t>
            </a:r>
            <a:r>
              <a:rPr lang="en-US" b="1" dirty="0" smtClean="0"/>
              <a:t> </a:t>
            </a:r>
            <a:endParaRPr lang="el-GR" b="1" dirty="0"/>
          </a:p>
        </p:txBody>
      </p:sp>
      <p:sp>
        <p:nvSpPr>
          <p:cNvPr id="11469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99"/>
            <a:ext cx="7924800" cy="489582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800" u="sng" dirty="0" smtClean="0"/>
              <a:t>Χρήση </a:t>
            </a:r>
            <a:r>
              <a:rPr lang="el-GR" sz="2800" u="sng" dirty="0"/>
              <a:t>υποκειμένων για</a:t>
            </a:r>
            <a:r>
              <a:rPr lang="el-GR" sz="2800" dirty="0"/>
              <a:t>:</a:t>
            </a:r>
          </a:p>
          <a:p>
            <a:pPr lvl="1">
              <a:buFontTx/>
              <a:buNone/>
            </a:pPr>
            <a:r>
              <a:rPr lang="el-GR" b="1" dirty="0"/>
              <a:t>α) μείωση της περιόδου νεότητας</a:t>
            </a:r>
          </a:p>
          <a:p>
            <a:pPr lvl="1">
              <a:buFontTx/>
              <a:buNone/>
            </a:pPr>
            <a:r>
              <a:rPr lang="el-GR" b="1" dirty="0"/>
              <a:t>β) γρήγορη εισαγωγή στην καρποφορία </a:t>
            </a:r>
          </a:p>
          <a:p>
            <a:pPr lvl="1">
              <a:buFontTx/>
              <a:buNone/>
            </a:pPr>
            <a:r>
              <a:rPr lang="el-GR" dirty="0"/>
              <a:t>γ) ζωηρά </a:t>
            </a:r>
            <a:r>
              <a:rPr lang="el-GR" dirty="0" smtClean="0"/>
              <a:t>δέντρα</a:t>
            </a:r>
            <a:r>
              <a:rPr lang="en-US" dirty="0" smtClean="0"/>
              <a:t> </a:t>
            </a:r>
            <a:r>
              <a:rPr lang="el-GR" dirty="0" smtClean="0"/>
              <a:t> </a:t>
            </a:r>
            <a:endParaRPr lang="el-GR" dirty="0"/>
          </a:p>
          <a:p>
            <a:pPr lvl="1">
              <a:buFontTx/>
              <a:buNone/>
            </a:pPr>
            <a:r>
              <a:rPr lang="el-GR" dirty="0"/>
              <a:t>δ) καλής ποιότητας </a:t>
            </a:r>
            <a:r>
              <a:rPr lang="el-GR" dirty="0" smtClean="0"/>
              <a:t>καρπούς</a:t>
            </a:r>
            <a:r>
              <a:rPr lang="en-US" dirty="0" smtClean="0"/>
              <a:t> </a:t>
            </a:r>
            <a:endParaRPr lang="el-GR" dirty="0"/>
          </a:p>
          <a:p>
            <a:pPr lvl="1">
              <a:buFontTx/>
              <a:buNone/>
            </a:pPr>
            <a:r>
              <a:rPr lang="el-GR" dirty="0"/>
              <a:t>ε) αντοχή σε </a:t>
            </a:r>
            <a:r>
              <a:rPr lang="en-US" dirty="0" err="1"/>
              <a:t>Tristeza</a:t>
            </a:r>
            <a:r>
              <a:rPr lang="el-GR" dirty="0"/>
              <a:t>, </a:t>
            </a:r>
            <a:r>
              <a:rPr lang="en-US" dirty="0" err="1"/>
              <a:t>Phytophthora</a:t>
            </a:r>
            <a:r>
              <a:rPr lang="en-US" dirty="0"/>
              <a:t> </a:t>
            </a:r>
            <a:r>
              <a:rPr lang="el-GR" dirty="0" err="1"/>
              <a:t>κ.α</a:t>
            </a:r>
            <a:r>
              <a:rPr lang="el-GR" dirty="0"/>
              <a:t> </a:t>
            </a:r>
          </a:p>
          <a:p>
            <a:pPr lvl="1">
              <a:buFontTx/>
              <a:buNone/>
            </a:pPr>
            <a:r>
              <a:rPr lang="el-GR" dirty="0"/>
              <a:t>στ) αντοχή σε ψύχος (παγετούς</a:t>
            </a:r>
            <a:r>
              <a:rPr lang="el-GR" dirty="0" smtClean="0"/>
              <a:t>)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4626" name="Picture 2" descr="ANd9GcRCkWyjQi8fuXW9H5qNPnwc8asUk9RSkSjA1cX4lh_evriwpCA&amp;t=1&amp;usg=__ve6cMd2oB8RY525GugyYetR5Cd0=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688" y="4300538"/>
            <a:ext cx="2627312" cy="2557462"/>
          </a:xfrm>
          <a:prstGeom prst="rect">
            <a:avLst/>
          </a:prstGeom>
          <a:noFill/>
        </p:spPr>
      </p:pic>
      <p:sp>
        <p:nvSpPr>
          <p:cNvPr id="154627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b="1" dirty="0" err="1" smtClean="0"/>
              <a:t>Πορτοκαλοειδή</a:t>
            </a:r>
            <a:r>
              <a:rPr lang="el-GR" b="1" dirty="0" smtClean="0"/>
              <a:t> </a:t>
            </a:r>
            <a:r>
              <a:rPr lang="el-GR" dirty="0" smtClean="0"/>
              <a:t>(</a:t>
            </a:r>
            <a:r>
              <a:rPr lang="en-US" i="1" dirty="0" smtClean="0"/>
              <a:t>Citrus </a:t>
            </a:r>
            <a:r>
              <a:rPr lang="en-US" i="1" dirty="0" err="1" smtClean="0"/>
              <a:t>sinensis</a:t>
            </a:r>
            <a:r>
              <a:rPr lang="en-US" dirty="0" smtClean="0"/>
              <a:t>)</a:t>
            </a:r>
            <a:endParaRPr lang="el-GR" b="1" dirty="0"/>
          </a:p>
        </p:txBody>
      </p:sp>
      <p:sp>
        <p:nvSpPr>
          <p:cNvPr id="15462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68313" y="1484785"/>
            <a:ext cx="7848103" cy="503984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l-GR" sz="2400" u="sng" dirty="0" smtClean="0"/>
              <a:t>Υποκείμενα</a:t>
            </a:r>
            <a:r>
              <a:rPr lang="el-GR" sz="2400" dirty="0"/>
              <a:t>:  </a:t>
            </a:r>
          </a:p>
          <a:p>
            <a:pPr>
              <a:lnSpc>
                <a:spcPct val="90000"/>
              </a:lnSpc>
            </a:pPr>
            <a:r>
              <a:rPr lang="el-GR" sz="2400" b="1" i="1" dirty="0"/>
              <a:t>Νεραντζιά</a:t>
            </a:r>
            <a:r>
              <a:rPr lang="el-GR" sz="2400" dirty="0"/>
              <a:t>: ανθεκτική σε </a:t>
            </a:r>
            <a:r>
              <a:rPr lang="en-US" sz="2400" dirty="0" err="1"/>
              <a:t>Phytophthora</a:t>
            </a:r>
            <a:r>
              <a:rPr lang="el-GR" sz="2400" dirty="0"/>
              <a:t>,</a:t>
            </a:r>
            <a:r>
              <a:rPr lang="en-US" sz="2400" dirty="0"/>
              <a:t> </a:t>
            </a:r>
            <a:r>
              <a:rPr lang="el-GR" sz="2400" dirty="0"/>
              <a:t>όχι</a:t>
            </a:r>
            <a:r>
              <a:rPr lang="en-US" sz="2400" dirty="0"/>
              <a:t> </a:t>
            </a:r>
            <a:r>
              <a:rPr lang="el-GR" sz="2400" dirty="0"/>
              <a:t>σε </a:t>
            </a:r>
            <a:r>
              <a:rPr lang="en-US" sz="2400" dirty="0" err="1"/>
              <a:t>Tristeza</a:t>
            </a:r>
            <a:r>
              <a:rPr lang="en-US" sz="2400" dirty="0"/>
              <a:t> </a:t>
            </a:r>
            <a:endParaRPr lang="el-GR" sz="2400" dirty="0"/>
          </a:p>
          <a:p>
            <a:pPr>
              <a:lnSpc>
                <a:spcPct val="90000"/>
              </a:lnSpc>
            </a:pPr>
            <a:r>
              <a:rPr lang="el-GR" sz="2400" b="1" i="1" dirty="0" err="1"/>
              <a:t>Τραχύκαρπη</a:t>
            </a:r>
            <a:r>
              <a:rPr lang="el-GR" sz="2400" b="1" i="1" dirty="0"/>
              <a:t> λεμονιά</a:t>
            </a:r>
            <a:r>
              <a:rPr lang="el-GR" sz="2400" dirty="0"/>
              <a:t>: υστερεί σε ποιότητα καρπών</a:t>
            </a:r>
          </a:p>
          <a:p>
            <a:pPr>
              <a:lnSpc>
                <a:spcPct val="90000"/>
              </a:lnSpc>
            </a:pPr>
            <a:r>
              <a:rPr lang="el-GR" sz="2400" b="1" i="1" dirty="0"/>
              <a:t>Μανταρινιά </a:t>
            </a:r>
            <a:r>
              <a:rPr lang="en-US" sz="2400" b="1" i="1" dirty="0"/>
              <a:t>Cleopatra</a:t>
            </a:r>
            <a:r>
              <a:rPr lang="el-GR" sz="2400" dirty="0"/>
              <a:t>: ανθεκτική σε </a:t>
            </a:r>
            <a:r>
              <a:rPr lang="en-US" sz="2400" dirty="0" err="1"/>
              <a:t>Tristeza</a:t>
            </a:r>
            <a:endParaRPr lang="el-GR" sz="2400" dirty="0"/>
          </a:p>
          <a:p>
            <a:pPr>
              <a:lnSpc>
                <a:spcPct val="90000"/>
              </a:lnSpc>
            </a:pPr>
            <a:r>
              <a:rPr lang="el-GR" sz="2400" b="1" i="1" dirty="0"/>
              <a:t>Τρίφυλλη πορτοκαλιά</a:t>
            </a:r>
            <a:r>
              <a:rPr lang="el-GR" sz="2400" dirty="0"/>
              <a:t>: αντοχή σε ψύχος, εκλεκτής ποιότητας καρποί, </a:t>
            </a:r>
            <a:r>
              <a:rPr lang="el-GR" sz="2400" i="1" dirty="0"/>
              <a:t>αλλά παραλλάσσουν ως προς την ζωηρότητα, την παραγωγικότητα και τη </a:t>
            </a:r>
            <a:r>
              <a:rPr lang="el-GR" sz="2400" i="1" dirty="0" smtClean="0"/>
              <a:t>μακροβιότητα</a:t>
            </a:r>
            <a:r>
              <a:rPr lang="en-US" sz="2400" dirty="0" smtClean="0"/>
              <a:t>.     </a:t>
            </a:r>
            <a:r>
              <a:rPr lang="el-GR" sz="2400" dirty="0" smtClean="0"/>
              <a:t>Τα </a:t>
            </a:r>
            <a:r>
              <a:rPr lang="el-GR" sz="2400" dirty="0"/>
              <a:t>νεαρά δέντρα γίνονται πιο ανθεκτικά στους φθινοπωρινούς παγετούς, επειδή σταματά η βλάστηση νωρίς (πρώιμη ωρίμαση </a:t>
            </a:r>
            <a:r>
              <a:rPr lang="el-GR" sz="2400" dirty="0" smtClean="0"/>
              <a:t>ξύλου)</a:t>
            </a:r>
            <a:endParaRPr lang="el-G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>
            <a:noAutofit/>
          </a:bodyPr>
          <a:lstStyle/>
          <a:p>
            <a:r>
              <a:rPr lang="el-GR" b="1" dirty="0" err="1" smtClean="0"/>
              <a:t>Μανταρινοειδή</a:t>
            </a:r>
            <a:endParaRPr lang="el-GR" b="1" dirty="0"/>
          </a:p>
        </p:txBody>
      </p:sp>
      <p:sp>
        <p:nvSpPr>
          <p:cNvPr id="17715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50825" y="1196975"/>
            <a:ext cx="8642350" cy="5256213"/>
          </a:xfrm>
        </p:spPr>
        <p:txBody>
          <a:bodyPr/>
          <a:lstStyle/>
          <a:p>
            <a:r>
              <a:rPr lang="el-GR" sz="2400" u="sng" dirty="0" smtClean="0"/>
              <a:t>Χρήση </a:t>
            </a:r>
            <a:r>
              <a:rPr lang="el-GR" sz="2400" u="sng" dirty="0"/>
              <a:t>υποκειμένων για</a:t>
            </a:r>
            <a:r>
              <a:rPr lang="el-GR" sz="2400" dirty="0"/>
              <a:t>:</a:t>
            </a:r>
          </a:p>
          <a:p>
            <a:pPr lvl="1">
              <a:buFontTx/>
              <a:buNone/>
            </a:pPr>
            <a:r>
              <a:rPr lang="el-GR" sz="2400" b="1" dirty="0"/>
              <a:t>α) μεγαλύτερη παραγωγή/καλύτερη ποιότητα καρπών</a:t>
            </a:r>
            <a:r>
              <a:rPr lang="el-GR" sz="2400" dirty="0"/>
              <a:t> </a:t>
            </a:r>
            <a:endParaRPr lang="el-GR" sz="2400" b="1" dirty="0"/>
          </a:p>
          <a:p>
            <a:pPr lvl="1">
              <a:buFontTx/>
              <a:buNone/>
            </a:pPr>
            <a:r>
              <a:rPr lang="el-GR" sz="2400" b="1" dirty="0"/>
              <a:t>β) παραγωγή δέντρων που δέχονται πυκνές φυτεύσεις</a:t>
            </a:r>
            <a:r>
              <a:rPr lang="el-GR" sz="2400" dirty="0"/>
              <a:t> </a:t>
            </a:r>
          </a:p>
          <a:p>
            <a:pPr lvl="1">
              <a:buFontTx/>
              <a:buNone/>
            </a:pPr>
            <a:r>
              <a:rPr lang="el-GR" sz="2400" dirty="0"/>
              <a:t>γ) ζωηρά </a:t>
            </a:r>
            <a:r>
              <a:rPr lang="el-GR" sz="2400" dirty="0" smtClean="0"/>
              <a:t>δέντρα</a:t>
            </a:r>
            <a:endParaRPr lang="el-GR" sz="2400" dirty="0"/>
          </a:p>
          <a:p>
            <a:pPr lvl="1">
              <a:buFontTx/>
              <a:buNone/>
            </a:pPr>
            <a:endParaRPr lang="el-GR" sz="2400" dirty="0"/>
          </a:p>
          <a:p>
            <a:r>
              <a:rPr lang="el-GR" sz="2400" u="sng" dirty="0"/>
              <a:t>Υποκείμενα</a:t>
            </a:r>
            <a:r>
              <a:rPr lang="el-GR" sz="2400" dirty="0"/>
              <a:t> κυρίως </a:t>
            </a:r>
            <a:r>
              <a:rPr lang="el-GR" sz="2400" dirty="0" err="1"/>
              <a:t>σπορόφυτα</a:t>
            </a:r>
            <a:r>
              <a:rPr lang="el-GR" sz="2400" dirty="0"/>
              <a:t>: </a:t>
            </a:r>
            <a:endParaRPr lang="el-GR" sz="2400" dirty="0" smtClean="0"/>
          </a:p>
          <a:p>
            <a:pPr lvl="1"/>
            <a:r>
              <a:rPr lang="en-US" sz="2400" dirty="0" smtClean="0"/>
              <a:t>P</a:t>
            </a:r>
            <a:r>
              <a:rPr lang="en-US" sz="2400" dirty="0"/>
              <a:t>. </a:t>
            </a:r>
            <a:r>
              <a:rPr lang="en-US" sz="2400" dirty="0" err="1"/>
              <a:t>trifoliata</a:t>
            </a:r>
            <a:r>
              <a:rPr lang="en-US" sz="2400" dirty="0"/>
              <a:t>, </a:t>
            </a:r>
            <a:endParaRPr lang="el-GR" sz="2400" dirty="0" smtClean="0"/>
          </a:p>
          <a:p>
            <a:pPr lvl="1"/>
            <a:r>
              <a:rPr lang="el-GR" sz="2400" dirty="0" smtClean="0"/>
              <a:t>Μ</a:t>
            </a:r>
            <a:r>
              <a:rPr lang="el-GR" sz="2400" dirty="0"/>
              <a:t>. Κλεοπάτρα, </a:t>
            </a:r>
            <a:endParaRPr lang="el-GR" sz="2400" dirty="0" smtClean="0"/>
          </a:p>
          <a:p>
            <a:pPr lvl="1"/>
            <a:r>
              <a:rPr lang="el-GR" sz="2400" dirty="0" smtClean="0"/>
              <a:t>Νεραντζιά </a:t>
            </a:r>
            <a:r>
              <a:rPr lang="el-GR" sz="2400" dirty="0"/>
              <a:t>και </a:t>
            </a:r>
            <a:endParaRPr lang="el-GR" sz="2400" dirty="0" smtClean="0"/>
          </a:p>
          <a:p>
            <a:pPr lvl="1"/>
            <a:r>
              <a:rPr lang="en-US" sz="2400" dirty="0" smtClean="0"/>
              <a:t>Carrizo </a:t>
            </a:r>
            <a:r>
              <a:rPr lang="en-US" sz="2400" dirty="0"/>
              <a:t>–</a:t>
            </a:r>
            <a:r>
              <a:rPr lang="el-GR" sz="2400" dirty="0"/>
              <a:t> </a:t>
            </a:r>
            <a:r>
              <a:rPr lang="en-US" sz="2400" dirty="0" err="1"/>
              <a:t>citrange</a:t>
            </a:r>
            <a:r>
              <a:rPr lang="en-US" sz="2400" dirty="0"/>
              <a:t> (C. </a:t>
            </a:r>
            <a:r>
              <a:rPr lang="en-US" sz="2400" dirty="0" err="1"/>
              <a:t>sinensis</a:t>
            </a:r>
            <a:r>
              <a:rPr lang="en-US" sz="2400" dirty="0"/>
              <a:t> X P. </a:t>
            </a:r>
            <a:r>
              <a:rPr lang="en-US" sz="2400" dirty="0" err="1"/>
              <a:t>trifoliata</a:t>
            </a:r>
            <a:r>
              <a:rPr lang="en-US" sz="2400" dirty="0"/>
              <a:t>)</a:t>
            </a:r>
            <a:endParaRPr lang="el-G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827584" y="2060848"/>
            <a:ext cx="6840760" cy="2736304"/>
          </a:xfrm>
          <a:solidFill>
            <a:srgbClr val="FFFF00"/>
          </a:solidFill>
        </p:spPr>
        <p:txBody>
          <a:bodyPr>
            <a:noAutofit/>
          </a:bodyPr>
          <a:lstStyle/>
          <a:p>
            <a:r>
              <a:rPr lang="el-GR" sz="2800" dirty="0" smtClean="0"/>
              <a:t>Οι </a:t>
            </a:r>
            <a:r>
              <a:rPr lang="el-GR" sz="2800" dirty="0"/>
              <a:t>νεαροί βλαστοί γίνονται </a:t>
            </a:r>
            <a:r>
              <a:rPr lang="el-GR" sz="2800" dirty="0" smtClean="0"/>
              <a:t>ανθοφόροι (διαφοροποιούν ανθοφόρους οφθαλμούς)      </a:t>
            </a:r>
            <a:r>
              <a:rPr lang="el-GR" sz="2800" dirty="0"/>
              <a:t>όταν έχουν </a:t>
            </a:r>
            <a:r>
              <a:rPr lang="el-GR" sz="2800" dirty="0" smtClean="0"/>
              <a:t>οκτώ </a:t>
            </a:r>
            <a:r>
              <a:rPr lang="el-GR" sz="2800" dirty="0"/>
              <a:t>μεσογονάτια</a:t>
            </a:r>
          </a:p>
          <a:p>
            <a:r>
              <a:rPr lang="el-GR" sz="2800" dirty="0" smtClean="0">
                <a:sym typeface="Symbol" pitchFamily="18" charset="2"/>
              </a:rPr>
              <a:t>Δύο </a:t>
            </a:r>
            <a:r>
              <a:rPr lang="el-GR" sz="2800" dirty="0">
                <a:sym typeface="Symbol" pitchFamily="18" charset="2"/>
              </a:rPr>
              <a:t>εβδομάδες πριν την </a:t>
            </a:r>
            <a:r>
              <a:rPr lang="el-GR" sz="2800" dirty="0" err="1">
                <a:sym typeface="Symbol" pitchFamily="18" charset="2"/>
              </a:rPr>
              <a:t>έκπτυξη</a:t>
            </a:r>
            <a:r>
              <a:rPr lang="el-GR" sz="2800" dirty="0">
                <a:sym typeface="Symbol" pitchFamily="18" charset="2"/>
              </a:rPr>
              <a:t> </a:t>
            </a:r>
            <a:r>
              <a:rPr lang="el-GR" sz="2800" dirty="0" smtClean="0">
                <a:sym typeface="Symbol" pitchFamily="18" charset="2"/>
              </a:rPr>
              <a:t>των οφθαλμών,  </a:t>
            </a:r>
            <a:r>
              <a:rPr lang="el-GR" sz="2800" dirty="0"/>
              <a:t>ή </a:t>
            </a:r>
            <a:r>
              <a:rPr lang="el-GR" sz="2800" dirty="0" smtClean="0"/>
              <a:t> ένα </a:t>
            </a:r>
            <a:r>
              <a:rPr lang="el-GR" sz="2800" dirty="0"/>
              <a:t>μήνα πριν την άνθηση (συνήθως τέλος Ιανουαρίου)  </a:t>
            </a:r>
            <a:endParaRPr lang="el-GR" sz="2800" dirty="0">
              <a:sym typeface="Symbol" pitchFamily="18" charset="2"/>
            </a:endParaRP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539750" y="260350"/>
            <a:ext cx="8208963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l-GR" sz="4400" dirty="0" smtClean="0">
                <a:solidFill>
                  <a:schemeClr val="tx2"/>
                </a:solidFill>
              </a:rPr>
              <a:t>2. Σχηματισμός ανθοφόρων καταβολών</a:t>
            </a:r>
            <a:endParaRPr lang="el-GR" sz="4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l-GR" b="1" dirty="0" smtClean="0"/>
              <a:t>Λεμονιά  </a:t>
            </a:r>
            <a:r>
              <a:rPr lang="el-GR" i="1" dirty="0" smtClean="0"/>
              <a:t>(</a:t>
            </a:r>
            <a:r>
              <a:rPr lang="en-US" i="1" dirty="0" smtClean="0"/>
              <a:t>Citrus </a:t>
            </a:r>
            <a:r>
              <a:rPr lang="en-US" i="1" dirty="0" err="1" smtClean="0"/>
              <a:t>limon</a:t>
            </a:r>
            <a:r>
              <a:rPr lang="en-US" i="1" dirty="0" smtClean="0"/>
              <a:t>)</a:t>
            </a:r>
            <a:endParaRPr lang="el-GR" i="1" dirty="0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1340768"/>
            <a:ext cx="7704137" cy="5517232"/>
          </a:xfrm>
        </p:spPr>
        <p:txBody>
          <a:bodyPr/>
          <a:lstStyle/>
          <a:p>
            <a:r>
              <a:rPr lang="el-GR" sz="2400" u="sng" dirty="0" smtClean="0"/>
              <a:t>Χρήση υποκειμένων για</a:t>
            </a:r>
            <a:r>
              <a:rPr lang="el-GR" sz="2400" dirty="0" smtClean="0"/>
              <a:t>:</a:t>
            </a:r>
          </a:p>
          <a:p>
            <a:pPr marL="609600" indent="-609600"/>
            <a:r>
              <a:rPr lang="el-GR" sz="2400" dirty="0" smtClean="0"/>
              <a:t>ανθεκτικότητα σε ασθένειες (</a:t>
            </a:r>
            <a:r>
              <a:rPr lang="el-GR" sz="2400" dirty="0" err="1" smtClean="0"/>
              <a:t>φυτόφθορα</a:t>
            </a:r>
            <a:r>
              <a:rPr lang="el-GR" sz="2400" dirty="0" smtClean="0"/>
              <a:t>, </a:t>
            </a:r>
            <a:r>
              <a:rPr lang="el-GR" sz="2400" dirty="0" err="1" smtClean="0"/>
              <a:t>εξόκορτη</a:t>
            </a:r>
            <a:r>
              <a:rPr lang="el-GR" sz="2400" dirty="0" smtClean="0"/>
              <a:t>, </a:t>
            </a:r>
            <a:r>
              <a:rPr lang="el-GR" sz="2400" dirty="0" err="1" smtClean="0"/>
              <a:t>τριστέζα</a:t>
            </a:r>
            <a:r>
              <a:rPr lang="el-GR" sz="2400" dirty="0" smtClean="0"/>
              <a:t> κ.α.), </a:t>
            </a:r>
          </a:p>
          <a:p>
            <a:pPr marL="609600" indent="-609600"/>
            <a:r>
              <a:rPr lang="el-GR" sz="2400" dirty="0" smtClean="0"/>
              <a:t>πιο καλή αξιοποίηση ανόργανων στοιχείων εδάφους κ.α. 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l-GR" sz="2400" dirty="0" smtClean="0"/>
              <a:t>Π.χ.:</a:t>
            </a:r>
          </a:p>
          <a:p>
            <a:pPr marL="990600" lvl="1" indent="-533400" eaLnBrk="1" hangingPunct="1">
              <a:buFont typeface="Wingdings" pitchFamily="2" charset="2"/>
              <a:buNone/>
            </a:pPr>
            <a:r>
              <a:rPr lang="el-GR" sz="2400" u="sng" dirty="0" smtClean="0"/>
              <a:t>Νεραντζιά</a:t>
            </a:r>
            <a:r>
              <a:rPr lang="el-GR" sz="2400" dirty="0" smtClean="0"/>
              <a:t>: </a:t>
            </a:r>
          </a:p>
          <a:p>
            <a:pPr marL="1371600" lvl="2" indent="-457200" eaLnBrk="1" hangingPunct="1">
              <a:buFont typeface="Wingdings" pitchFamily="2" charset="2"/>
              <a:buChar char="q"/>
            </a:pPr>
            <a:r>
              <a:rPr lang="el-GR" sz="2400" dirty="0" smtClean="0"/>
              <a:t>αντέχει σε κομμίωση, </a:t>
            </a:r>
            <a:r>
              <a:rPr lang="el-GR" sz="2400" dirty="0" err="1" smtClean="0"/>
              <a:t>φυτόφθορα</a:t>
            </a:r>
            <a:r>
              <a:rPr lang="el-GR" sz="2400" dirty="0" smtClean="0"/>
              <a:t> </a:t>
            </a:r>
          </a:p>
          <a:p>
            <a:pPr marL="1371600" lvl="2" indent="-457200" eaLnBrk="1" hangingPunct="1">
              <a:buFont typeface="Wingdings" pitchFamily="2" charset="2"/>
              <a:buChar char="q"/>
            </a:pPr>
            <a:r>
              <a:rPr lang="el-GR" sz="2400" dirty="0" smtClean="0">
                <a:solidFill>
                  <a:srgbClr val="CC3300"/>
                </a:solidFill>
              </a:rPr>
              <a:t>προκαλεί νανισμό και μικρή διάρκεια ζωής</a:t>
            </a:r>
          </a:p>
          <a:p>
            <a:pPr marL="1371600" lvl="2" indent="-457200" eaLnBrk="1" hangingPunct="1">
              <a:buFont typeface="Wingdings" pitchFamily="2" charset="2"/>
              <a:buChar char="q"/>
            </a:pPr>
            <a:r>
              <a:rPr lang="el-GR" sz="2400" dirty="0" smtClean="0"/>
              <a:t>ενδιάμεσος εμβολιασμός με πορτοκαλιά</a:t>
            </a:r>
          </a:p>
          <a:p>
            <a:pPr marL="990600" lvl="1" indent="-533400" eaLnBrk="1" hangingPunct="1">
              <a:buFont typeface="Wingdings" pitchFamily="2" charset="2"/>
              <a:buNone/>
            </a:pPr>
            <a:r>
              <a:rPr lang="el-GR" sz="2400" u="sng" dirty="0" smtClean="0"/>
              <a:t>Κλεοπάτρα μανταρινιά</a:t>
            </a:r>
            <a:r>
              <a:rPr lang="el-GR" sz="2400" dirty="0" smtClean="0"/>
              <a:t>: για </a:t>
            </a:r>
            <a:r>
              <a:rPr lang="el-GR" sz="2400" dirty="0" err="1" smtClean="0"/>
              <a:t>κορυφοξήρα</a:t>
            </a:r>
            <a:endParaRPr lang="el-GR" sz="2400" dirty="0" smtClean="0"/>
          </a:p>
          <a:p>
            <a:pPr marL="990600" lvl="1" indent="-533400" eaLnBrk="1" hangingPunct="1">
              <a:buFont typeface="Wingdings" pitchFamily="2" charset="2"/>
              <a:buNone/>
            </a:pPr>
            <a:r>
              <a:rPr lang="el-GR" sz="2400" u="sng" dirty="0" err="1" smtClean="0"/>
              <a:t>Γλυκολιμεττία</a:t>
            </a:r>
            <a:r>
              <a:rPr lang="el-GR" sz="2400" u="sng" dirty="0" smtClean="0"/>
              <a:t> Παλαιστίνης</a:t>
            </a:r>
            <a:r>
              <a:rPr lang="el-GR" sz="2400" dirty="0" smtClean="0"/>
              <a:t>: το καλύτερο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4213" y="2565400"/>
            <a:ext cx="7920037" cy="3240088"/>
          </a:xfrm>
        </p:spPr>
        <p:txBody>
          <a:bodyPr>
            <a:normAutofit/>
          </a:bodyPr>
          <a:lstStyle/>
          <a:p>
            <a:pPr marL="609600" indent="-609600" eaLnBrk="1" hangingPunct="1">
              <a:buFont typeface="Wingdings" pitchFamily="2" charset="2"/>
              <a:buNone/>
            </a:pPr>
            <a:endParaRPr lang="el-GR" sz="2400" dirty="0" smtClean="0">
              <a:sym typeface="Symbol" pitchFamily="18" charset="2"/>
            </a:endParaRP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l-GR" sz="2400" u="sng" dirty="0" smtClean="0">
                <a:sym typeface="Symbol" pitchFamily="18" charset="2"/>
              </a:rPr>
              <a:t>Υποκείμενα</a:t>
            </a:r>
            <a:r>
              <a:rPr lang="el-GR" sz="2400" dirty="0" smtClean="0">
                <a:sym typeface="Symbol" pitchFamily="18" charset="2"/>
              </a:rPr>
              <a:t>: </a:t>
            </a:r>
          </a:p>
          <a:p>
            <a:pPr marL="609600" indent="-609600" eaLnBrk="1" hangingPunct="1"/>
            <a:r>
              <a:rPr lang="el-GR" sz="2400" dirty="0" smtClean="0">
                <a:sym typeface="Symbol" pitchFamily="18" charset="2"/>
              </a:rPr>
              <a:t>Νεραντζιά: καλύτερη αντοχή στο ψύχος</a:t>
            </a:r>
          </a:p>
          <a:p>
            <a:pPr marL="609600" indent="-609600" eaLnBrk="1" hangingPunct="1"/>
            <a:r>
              <a:rPr lang="en-US" sz="2400" dirty="0" err="1" smtClean="0"/>
              <a:t>Citranges</a:t>
            </a:r>
            <a:r>
              <a:rPr lang="el-GR" sz="2400" dirty="0" smtClean="0"/>
              <a:t> </a:t>
            </a:r>
            <a:r>
              <a:rPr lang="en-US" sz="2400" dirty="0" smtClean="0"/>
              <a:t>(</a:t>
            </a:r>
            <a:r>
              <a:rPr lang="el-GR" sz="2400" dirty="0" smtClean="0"/>
              <a:t>τρίφυλλη Πορτοκαλιά Χ Πορτοκαλιά</a:t>
            </a:r>
            <a:r>
              <a:rPr lang="en-US" sz="2400" dirty="0" smtClean="0"/>
              <a:t>)</a:t>
            </a:r>
            <a:r>
              <a:rPr lang="el-GR" sz="2400" dirty="0" smtClean="0"/>
              <a:t> και </a:t>
            </a:r>
            <a:r>
              <a:rPr lang="en-US" sz="2400" dirty="0" err="1" smtClean="0"/>
              <a:t>Citrumelo</a:t>
            </a:r>
            <a:r>
              <a:rPr lang="el-GR" sz="2400" dirty="0" smtClean="0"/>
              <a:t> </a:t>
            </a:r>
            <a:r>
              <a:rPr lang="en-US" sz="2400" dirty="0" smtClean="0"/>
              <a:t>(</a:t>
            </a:r>
            <a:r>
              <a:rPr lang="el-GR" sz="2400" dirty="0" smtClean="0"/>
              <a:t>τρίφυλλη Πορτοκαλιά Χ </a:t>
            </a:r>
            <a:r>
              <a:rPr lang="el-GR" sz="2400" dirty="0" err="1" smtClean="0"/>
              <a:t>Γκρέιπ</a:t>
            </a:r>
            <a:r>
              <a:rPr lang="el-GR" sz="2400" dirty="0" smtClean="0"/>
              <a:t> </a:t>
            </a:r>
            <a:r>
              <a:rPr lang="el-GR" sz="2400" dirty="0" err="1" smtClean="0"/>
              <a:t>φρουτ</a:t>
            </a:r>
            <a:r>
              <a:rPr lang="en-US" sz="2400" dirty="0" smtClean="0"/>
              <a:t>)</a:t>
            </a:r>
            <a:r>
              <a:rPr lang="el-GR" sz="2400" dirty="0" smtClean="0"/>
              <a:t>: καλύτερης ποιότητας καρποί</a:t>
            </a:r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260350"/>
            <a:ext cx="8218488" cy="2089150"/>
          </a:xfrm>
          <a:noFill/>
        </p:spPr>
        <p:txBody>
          <a:bodyPr anchor="ctr">
            <a:normAutofit/>
          </a:bodyPr>
          <a:lstStyle/>
          <a:p>
            <a:pPr eaLnBrk="1" hangingPunct="1"/>
            <a:r>
              <a:rPr lang="el-GR" b="1" dirty="0" smtClean="0">
                <a:sym typeface="Symbol" pitchFamily="18" charset="2"/>
              </a:rPr>
              <a:t>Γκρέιπφρουτ ή </a:t>
            </a:r>
            <a:r>
              <a:rPr lang="en-US" b="1" dirty="0" smtClean="0">
                <a:sym typeface="Symbol" pitchFamily="18" charset="2"/>
              </a:rPr>
              <a:t/>
            </a:r>
            <a:br>
              <a:rPr lang="en-US" b="1" dirty="0" smtClean="0">
                <a:sym typeface="Symbol" pitchFamily="18" charset="2"/>
              </a:rPr>
            </a:br>
            <a:r>
              <a:rPr lang="el-GR" b="1" dirty="0" smtClean="0">
                <a:sym typeface="Symbol" pitchFamily="18" charset="2"/>
              </a:rPr>
              <a:t>Βοτρυόκαρπος </a:t>
            </a:r>
            <a:r>
              <a:rPr lang="en-US" i="1" dirty="0" smtClean="0">
                <a:sym typeface="Symbol" pitchFamily="18" charset="2"/>
              </a:rPr>
              <a:t>(</a:t>
            </a:r>
            <a:r>
              <a:rPr lang="en-US" i="1" dirty="0" err="1" smtClean="0">
                <a:sym typeface="Symbol" pitchFamily="18" charset="2"/>
              </a:rPr>
              <a:t>C.paradisii</a:t>
            </a:r>
            <a:r>
              <a:rPr lang="en-US" i="1" dirty="0" smtClean="0">
                <a:sym typeface="Symbol" pitchFamily="18" charset="2"/>
              </a:rPr>
              <a:t>)</a:t>
            </a:r>
            <a:r>
              <a:rPr lang="el-GR" i="1" dirty="0" smtClean="0">
                <a:sym typeface="Symbol" pitchFamily="18" charset="2"/>
              </a:rPr>
              <a:t>: </a:t>
            </a:r>
          </a:p>
        </p:txBody>
      </p:sp>
      <p:pic>
        <p:nvPicPr>
          <p:cNvPr id="24581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5463" y="1839913"/>
            <a:ext cx="2268537" cy="188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4213" y="1916112"/>
            <a:ext cx="7632700" cy="2448991"/>
          </a:xfrm>
          <a:solidFill>
            <a:srgbClr val="FFFF00"/>
          </a:solidFill>
        </p:spPr>
        <p:txBody>
          <a:bodyPr>
            <a:noAutofit/>
          </a:bodyPr>
          <a:lstStyle/>
          <a:p>
            <a:pPr lvl="1"/>
            <a:r>
              <a:rPr lang="el-GR" sz="2400" dirty="0" err="1" smtClean="0">
                <a:sym typeface="Symbol" pitchFamily="18" charset="2"/>
              </a:rPr>
              <a:t>Καρπόπτωση</a:t>
            </a:r>
            <a:r>
              <a:rPr lang="el-GR" sz="2400" dirty="0" smtClean="0">
                <a:sym typeface="Symbol" pitchFamily="18" charset="2"/>
              </a:rPr>
              <a:t> Ιουνίου: συμβαίνει </a:t>
            </a:r>
            <a:r>
              <a:rPr lang="el-GR" sz="2400" dirty="0">
                <a:sym typeface="Symbol" pitchFamily="18" charset="2"/>
              </a:rPr>
              <a:t>λόγω </a:t>
            </a:r>
            <a:r>
              <a:rPr lang="el-GR" sz="2400" dirty="0" smtClean="0">
                <a:sym typeface="Symbol" pitchFamily="18" charset="2"/>
              </a:rPr>
              <a:t>Υψηλών Θερμοκρασιών </a:t>
            </a:r>
            <a:r>
              <a:rPr lang="el-GR" sz="2400" dirty="0">
                <a:sym typeface="Symbol" pitchFamily="18" charset="2"/>
              </a:rPr>
              <a:t>και έλλειψης επαρκούς εδαφικής υγρασίας</a:t>
            </a:r>
          </a:p>
          <a:p>
            <a:pPr lvl="1"/>
            <a:r>
              <a:rPr lang="el-GR" sz="2400" dirty="0" err="1">
                <a:sym typeface="Symbol" pitchFamily="18" charset="2"/>
              </a:rPr>
              <a:t>Καρπόπτωση</a:t>
            </a:r>
            <a:r>
              <a:rPr lang="el-GR" sz="2400" dirty="0">
                <a:sym typeface="Symbol" pitchFamily="18" charset="2"/>
              </a:rPr>
              <a:t> πριν την πλήρη </a:t>
            </a:r>
            <a:r>
              <a:rPr lang="el-GR" sz="2400" dirty="0" smtClean="0">
                <a:sym typeface="Symbol" pitchFamily="18" charset="2"/>
              </a:rPr>
              <a:t>ωρίμανση </a:t>
            </a:r>
            <a:r>
              <a:rPr lang="el-GR" sz="2400" dirty="0">
                <a:sym typeface="Symbol" pitchFamily="18" charset="2"/>
              </a:rPr>
              <a:t>και </a:t>
            </a:r>
            <a:r>
              <a:rPr lang="el-GR" sz="2400" dirty="0" smtClean="0">
                <a:sym typeface="Symbol" pitchFamily="18" charset="2"/>
              </a:rPr>
              <a:t>συγκομιδή: συμβαίνει </a:t>
            </a:r>
            <a:r>
              <a:rPr lang="el-GR" sz="2400" dirty="0">
                <a:sym typeface="Symbol" pitchFamily="18" charset="2"/>
              </a:rPr>
              <a:t>λόγω Χ.Θ</a:t>
            </a:r>
            <a:r>
              <a:rPr lang="el-GR" sz="2400" dirty="0" smtClean="0">
                <a:sym typeface="Symbol" pitchFamily="18" charset="2"/>
              </a:rPr>
              <a:t>.</a:t>
            </a:r>
            <a:endParaRPr lang="el-GR" sz="2400" dirty="0"/>
          </a:p>
          <a:p>
            <a:pPr>
              <a:buFont typeface="Wingdings" pitchFamily="2" charset="2"/>
              <a:buNone/>
            </a:pPr>
            <a:endParaRPr lang="el-GR" sz="2400" dirty="0" smtClean="0"/>
          </a:p>
          <a:p>
            <a:pPr>
              <a:buNone/>
            </a:pPr>
            <a:r>
              <a:rPr lang="el-GR" sz="2400" u="sng" dirty="0" smtClean="0">
                <a:sym typeface="Symbol" pitchFamily="18" charset="2"/>
              </a:rPr>
              <a:t>Μικρό % ανθέων δένουν και ωριμάζουν καρπούς</a:t>
            </a:r>
            <a:r>
              <a:rPr lang="el-GR" sz="2400" dirty="0" smtClean="0">
                <a:sym typeface="Symbol" pitchFamily="18" charset="2"/>
              </a:rPr>
              <a:t>:</a:t>
            </a:r>
          </a:p>
          <a:p>
            <a:pPr>
              <a:buFont typeface="Wingdings" pitchFamily="2" charset="2"/>
              <a:buNone/>
            </a:pPr>
            <a:endParaRPr lang="el-GR" sz="2400" dirty="0"/>
          </a:p>
          <a:p>
            <a:pPr>
              <a:buFont typeface="Wingdings" pitchFamily="2" charset="2"/>
              <a:buNone/>
            </a:pPr>
            <a:endParaRPr lang="el-GR" sz="2400" dirty="0" smtClean="0"/>
          </a:p>
          <a:p>
            <a:pPr>
              <a:buFont typeface="Wingdings" pitchFamily="2" charset="2"/>
              <a:buNone/>
            </a:pPr>
            <a:endParaRPr lang="el-GR" sz="2400" dirty="0"/>
          </a:p>
          <a:p>
            <a:pPr>
              <a:buFont typeface="Wingdings" pitchFamily="2" charset="2"/>
              <a:buNone/>
            </a:pPr>
            <a:r>
              <a:rPr lang="el-GR" sz="2400" dirty="0" smtClean="0"/>
              <a:t>Λεμονιά</a:t>
            </a:r>
            <a:r>
              <a:rPr lang="el-GR" sz="2400" dirty="0"/>
              <a:t>= 3.6% ανθέων, Πορτοκάλια </a:t>
            </a:r>
            <a:r>
              <a:rPr lang="el-GR" sz="2400" dirty="0" err="1"/>
              <a:t>Ομφαλοφόρα</a:t>
            </a:r>
            <a:r>
              <a:rPr lang="el-GR" sz="2400" dirty="0"/>
              <a:t>= 0.2% </a:t>
            </a:r>
          </a:p>
        </p:txBody>
      </p:sp>
      <p:sp>
        <p:nvSpPr>
          <p:cNvPr id="27651" name="AutoShape 3"/>
          <p:cNvSpPr>
            <a:spLocks noChangeArrowheads="1"/>
          </p:cNvSpPr>
          <p:nvPr/>
        </p:nvSpPr>
        <p:spPr bwMode="auto">
          <a:xfrm>
            <a:off x="1752600" y="2895600"/>
            <a:ext cx="76200" cy="762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539750" y="260350"/>
            <a:ext cx="8208963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l-GR" sz="4400" dirty="0" smtClean="0">
                <a:solidFill>
                  <a:schemeClr val="tx2"/>
                </a:solidFill>
              </a:rPr>
              <a:t>Δύο κύματα φυσιολογικών </a:t>
            </a:r>
            <a:r>
              <a:rPr lang="el-GR" sz="4400" dirty="0" err="1" smtClean="0">
                <a:solidFill>
                  <a:schemeClr val="tx2"/>
                </a:solidFill>
              </a:rPr>
              <a:t>καρποπτώσεων</a:t>
            </a:r>
            <a:r>
              <a:rPr lang="el-GR" sz="4400" dirty="0" smtClean="0">
                <a:solidFill>
                  <a:schemeClr val="tx2"/>
                </a:solidFill>
              </a:rPr>
              <a:t>:</a:t>
            </a:r>
            <a:endParaRPr lang="el-GR" sz="4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08143" cy="792163"/>
          </a:xfrm>
        </p:spPr>
        <p:txBody>
          <a:bodyPr>
            <a:normAutofit/>
          </a:bodyPr>
          <a:lstStyle/>
          <a:p>
            <a:r>
              <a:rPr lang="el-GR" dirty="0" smtClean="0"/>
              <a:t>3. </a:t>
            </a:r>
            <a:r>
              <a:rPr lang="el-GR" dirty="0"/>
              <a:t>Στάδια ανάπτυξης καρπών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700212"/>
            <a:ext cx="8351837" cy="3673004"/>
          </a:xfrm>
          <a:solidFill>
            <a:srgbClr val="FFFF00"/>
          </a:solidFill>
        </p:spPr>
        <p:txBody>
          <a:bodyPr>
            <a:noAutofit/>
          </a:bodyPr>
          <a:lstStyle/>
          <a:p>
            <a:pPr>
              <a:buFontTx/>
              <a:buAutoNum type="arabicPeriod"/>
            </a:pPr>
            <a:r>
              <a:rPr lang="el-GR" sz="2800" dirty="0"/>
              <a:t>Αύξηση περικάρπιου, λόγω </a:t>
            </a:r>
            <a:r>
              <a:rPr lang="el-GR" sz="2800" dirty="0" err="1"/>
              <a:t>κυτταροδιαίρεσης</a:t>
            </a:r>
            <a:r>
              <a:rPr lang="el-GR" sz="2800" dirty="0"/>
              <a:t>  </a:t>
            </a:r>
            <a:r>
              <a:rPr lang="el-GR" sz="2800" dirty="0" smtClean="0"/>
              <a:t>                           2 </a:t>
            </a:r>
            <a:r>
              <a:rPr lang="el-GR" sz="2800" dirty="0"/>
              <a:t>μήνες από πτώση πετάλων (</a:t>
            </a:r>
            <a:r>
              <a:rPr lang="el-GR" sz="2800" dirty="0" smtClean="0"/>
              <a:t>τότε γίνεται και </a:t>
            </a:r>
            <a:r>
              <a:rPr lang="el-GR" sz="2800" dirty="0"/>
              <a:t>η </a:t>
            </a:r>
            <a:r>
              <a:rPr lang="el-GR" sz="2800" dirty="0" err="1"/>
              <a:t>Καρπόπτωση</a:t>
            </a:r>
            <a:r>
              <a:rPr lang="el-GR" sz="2800" dirty="0"/>
              <a:t> </a:t>
            </a:r>
            <a:r>
              <a:rPr lang="el-GR" sz="2800" dirty="0" smtClean="0"/>
              <a:t>του Ιουνίου</a:t>
            </a:r>
            <a:r>
              <a:rPr lang="el-GR" sz="2800" dirty="0"/>
              <a:t>)</a:t>
            </a:r>
          </a:p>
          <a:p>
            <a:pPr>
              <a:buFontTx/>
              <a:buAutoNum type="arabicPeriod"/>
            </a:pPr>
            <a:r>
              <a:rPr lang="el-GR" sz="2800" dirty="0"/>
              <a:t>Διαφοροποίηση περικαρπίου, λόγω τάνυσης κυττάρων   </a:t>
            </a:r>
            <a:r>
              <a:rPr lang="el-GR" sz="2800" dirty="0" smtClean="0"/>
              <a:t>(6 μήνες)</a:t>
            </a:r>
            <a:endParaRPr lang="el-GR" sz="2800" dirty="0"/>
          </a:p>
          <a:p>
            <a:pPr>
              <a:buFontTx/>
              <a:buAutoNum type="arabicPeriod"/>
            </a:pPr>
            <a:r>
              <a:rPr lang="el-GR" sz="2800" dirty="0"/>
              <a:t>Ωρίμαση καρπού: η χημική σύσταση αλλάζει (το χρώμα αλλάζει), ενώ η ταχύτητα αύξησης </a:t>
            </a:r>
            <a:r>
              <a:rPr lang="el-GR" sz="2800" dirty="0" smtClean="0"/>
              <a:t>ελαττώνεται</a:t>
            </a:r>
            <a:endParaRPr lang="el-G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675687" cy="792163"/>
          </a:xfrm>
        </p:spPr>
        <p:txBody>
          <a:bodyPr>
            <a:normAutofit/>
          </a:bodyPr>
          <a:lstStyle/>
          <a:p>
            <a:r>
              <a:rPr lang="el-GR" dirty="0" smtClean="0"/>
              <a:t>Η Διαμόρφωση του καρπού…</a:t>
            </a:r>
            <a:endParaRPr lang="el-GR" dirty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700212"/>
            <a:ext cx="8351837" cy="2448867"/>
          </a:xfrm>
          <a:solidFill>
            <a:srgbClr val="FFFF00"/>
          </a:solidFill>
        </p:spPr>
        <p:txBody>
          <a:bodyPr>
            <a:noAutofit/>
          </a:bodyPr>
          <a:lstStyle/>
          <a:p>
            <a:pPr>
              <a:buFont typeface="Wingdings" pitchFamily="2" charset="2"/>
              <a:buNone/>
            </a:pPr>
            <a:r>
              <a:rPr lang="el-GR" sz="2400" dirty="0" smtClean="0"/>
              <a:t>Επηρεάζεται </a:t>
            </a:r>
            <a:r>
              <a:rPr lang="el-GR" sz="2400" dirty="0"/>
              <a:t>από τη θερμοκρασία (κυρίως στα στάδια 2 και 3): </a:t>
            </a:r>
          </a:p>
          <a:p>
            <a:pPr lvl="1">
              <a:buFontTx/>
              <a:buChar char="•"/>
            </a:pPr>
            <a:r>
              <a:rPr lang="el-GR" sz="2400" dirty="0"/>
              <a:t>λείος φλοιός σε παραλιακές περιοχές, δροσερές, υγρές (ευπαθής στη μεταφορά), τραχύς σε ξηρές και ζεστές</a:t>
            </a:r>
          </a:p>
          <a:p>
            <a:pPr lvl="1">
              <a:buFontTx/>
              <a:buChar char="•"/>
            </a:pPr>
            <a:r>
              <a:rPr lang="el-GR" sz="2400" dirty="0"/>
              <a:t>καρπός πιο πεπλατυσμένος σε ψυχρά, υγρά κλίματα, απ’ ότι σε θερμά και ξηρά κ.α.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1412875"/>
            <a:ext cx="8351837" cy="4608513"/>
          </a:xfrm>
        </p:spPr>
        <p:txBody>
          <a:bodyPr>
            <a:normAutofit lnSpcReduction="10000"/>
          </a:bodyPr>
          <a:lstStyle/>
          <a:p>
            <a:pPr lvl="1"/>
            <a:r>
              <a:rPr lang="el-GR" sz="2400"/>
              <a:t>Νωποί: πορτοκάλια, μανταρίνια, γρεϊπ-φρουτ </a:t>
            </a:r>
          </a:p>
          <a:p>
            <a:pPr lvl="1"/>
            <a:r>
              <a:rPr lang="el-GR" sz="2400"/>
              <a:t>Μαγειρική: λεμόνια, λιμεττίες	</a:t>
            </a:r>
          </a:p>
          <a:p>
            <a:pPr lvl="1"/>
            <a:r>
              <a:rPr lang="el-GR" sz="2400"/>
              <a:t>Ζαχ/στική: περγαμόντο, νεράτζι, κίτρο, κουμ-κουάτ </a:t>
            </a:r>
          </a:p>
          <a:p>
            <a:pPr lvl="1"/>
            <a:r>
              <a:rPr lang="el-GR" sz="2400"/>
              <a:t>Φαρμακευτική: Λεμόνια, Κίτρα</a:t>
            </a:r>
          </a:p>
          <a:p>
            <a:pPr lvl="1"/>
            <a:r>
              <a:rPr lang="el-GR" sz="2400"/>
              <a:t>Ποτοποιϊα: Κουμ-κουάτ</a:t>
            </a:r>
          </a:p>
          <a:p>
            <a:pPr lvl="1"/>
            <a:r>
              <a:rPr lang="el-GR" sz="2400"/>
              <a:t>Χυμοποιϊα: σχεδόν όλα τα είδη</a:t>
            </a:r>
          </a:p>
          <a:p>
            <a:pPr lvl="1"/>
            <a:r>
              <a:rPr lang="el-GR" sz="2400"/>
              <a:t>Αρωματοποιϊα: σχεδόν όλα τα είδη</a:t>
            </a:r>
          </a:p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el-GR" sz="2400" u="sng"/>
              <a:t>Καρποί </a:t>
            </a:r>
            <a:r>
              <a:rPr lang="el-GR" sz="2400"/>
              <a:t>γευστικοί και ωφέλιμοι, πλούσιοι σε θρεπτικά στοιχεία (σάκχαρα, κιτρικό και μηλικό οξύ, άλατα ασβεστίου, καλίου, φωσφόρου, σιδήρου, μαγνησίου, βιταμίνες-Α-Β-C), πηκτίνες,κλπ  </a:t>
            </a:r>
          </a:p>
          <a:p>
            <a:pPr>
              <a:buFont typeface="Wingdings" pitchFamily="2" charset="2"/>
              <a:buNone/>
            </a:pPr>
            <a:endParaRPr lang="el-GR" sz="2400"/>
          </a:p>
        </p:txBody>
      </p:sp>
      <p:sp>
        <p:nvSpPr>
          <p:cNvPr id="112643" name="Rectangle 3"/>
          <p:cNvSpPr>
            <a:spLocks noChangeArrowheads="1"/>
          </p:cNvSpPr>
          <p:nvPr/>
        </p:nvSpPr>
        <p:spPr bwMode="auto">
          <a:xfrm>
            <a:off x="468313" y="333375"/>
            <a:ext cx="828040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l-GR" sz="4800">
                <a:solidFill>
                  <a:schemeClr val="accent2"/>
                </a:solidFill>
              </a:rPr>
              <a:t>Χρήσεις καρπών </a:t>
            </a:r>
            <a:r>
              <a:rPr lang="el-GR" sz="4400">
                <a:solidFill>
                  <a:schemeClr val="tx2"/>
                </a:solidFill>
              </a:rPr>
              <a:t>  </a:t>
            </a:r>
            <a:endParaRPr lang="en-GB" sz="440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052513"/>
            <a:ext cx="8353425" cy="5805487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l-GR" sz="2400"/>
              <a:t>Πολυεμβρυονικοί σπόροι= 1 – 50 έμβρυα / σπόρο</a:t>
            </a:r>
          </a:p>
          <a:p>
            <a:pPr lvl="1"/>
            <a:r>
              <a:rPr lang="el-GR" sz="2400"/>
              <a:t>Ένα έμβρυο από γονιμοποιημένο ωάριο (</a:t>
            </a:r>
            <a:r>
              <a:rPr lang="el-GR" sz="2400" b="1"/>
              <a:t>γαμικό</a:t>
            </a:r>
            <a:r>
              <a:rPr lang="el-GR" sz="2400"/>
              <a:t>)</a:t>
            </a:r>
          </a:p>
          <a:p>
            <a:pPr lvl="1"/>
            <a:r>
              <a:rPr lang="el-GR" sz="2400"/>
              <a:t>Τα υπόλοιπα,  από κύτταρα γύρω από τον εμβρυακό σάκο. Ονομάζονται </a:t>
            </a:r>
            <a:r>
              <a:rPr lang="el-GR" sz="2400" b="1"/>
              <a:t>απογαμικά</a:t>
            </a:r>
            <a:r>
              <a:rPr lang="el-GR" sz="2400"/>
              <a:t> </a:t>
            </a:r>
            <a:r>
              <a:rPr lang="el-GR" sz="2400" b="1"/>
              <a:t>και φέρουν τα χαρακτηριστικά του μητρικού φυτού</a:t>
            </a:r>
            <a:endParaRPr lang="el-GR" sz="2400"/>
          </a:p>
          <a:p>
            <a:pPr lvl="1"/>
            <a:r>
              <a:rPr lang="el-GR" sz="2400"/>
              <a:t>Ο αριθμός των εμβρύων διαφέρει ανά είδος και ποικιλίας</a:t>
            </a:r>
          </a:p>
          <a:p>
            <a:pPr lvl="1">
              <a:spcBef>
                <a:spcPct val="50000"/>
              </a:spcBef>
              <a:buFont typeface="Wingdings" pitchFamily="2" charset="2"/>
              <a:buNone/>
            </a:pPr>
            <a:r>
              <a:rPr lang="el-GR" sz="2400" u="sng"/>
              <a:t>Σημασία ύπαρξης απογαμικών </a:t>
            </a:r>
          </a:p>
          <a:p>
            <a:pPr lvl="2"/>
            <a:r>
              <a:rPr lang="el-GR" sz="2400"/>
              <a:t>για τον πολλαπλασιασμό εσπεριδοειδών</a:t>
            </a:r>
            <a:endParaRPr lang="el-GR" sz="2400" u="sng"/>
          </a:p>
          <a:p>
            <a:pPr lvl="2"/>
            <a:r>
              <a:rPr lang="el-GR" sz="2400"/>
              <a:t> για την ανανέωση αξιόλογων ποικιλιών (δημιουργία νεανικών τύπων - NUCELLAR (N)</a:t>
            </a:r>
          </a:p>
          <a:p>
            <a:pPr lvl="1">
              <a:buFont typeface="Wingdings" pitchFamily="2" charset="2"/>
              <a:buNone/>
            </a:pPr>
            <a:r>
              <a:rPr lang="el-GR" sz="2400" i="1"/>
              <a:t>Poncirus trifoliata</a:t>
            </a:r>
            <a:r>
              <a:rPr lang="el-GR" sz="2400"/>
              <a:t> ο ένας γονέας για αποφυγή σύγχυσης</a:t>
            </a:r>
          </a:p>
        </p:txBody>
      </p:sp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395288" y="260350"/>
            <a:ext cx="614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l-GR" sz="4400">
                <a:solidFill>
                  <a:schemeClr val="accent2"/>
                </a:solidFill>
              </a:rPr>
              <a:t>ΠΟΛΥΕΜΒΡΥΟΓΟΝΙΑ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404813"/>
            <a:ext cx="8316913" cy="576262"/>
          </a:xfrm>
        </p:spPr>
        <p:txBody>
          <a:bodyPr/>
          <a:lstStyle/>
          <a:p>
            <a:pPr lvl="1">
              <a:buFont typeface="Wingdings" pitchFamily="2" charset="2"/>
              <a:buNone/>
            </a:pPr>
            <a:r>
              <a:rPr lang="el-GR" sz="3000" b="1"/>
              <a:t>ΥΠΟΚΕΙΜΕΝΑ ΕΣΠΕΡΙΔΟΕΙΔΩΝ</a:t>
            </a:r>
            <a:endParaRPr lang="en-GB" sz="3000" b="1"/>
          </a:p>
        </p:txBody>
      </p:sp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395288" y="1341438"/>
            <a:ext cx="8064500" cy="447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/>
            <a:r>
              <a:rPr lang="el-GR" sz="2400" i="1"/>
              <a:t>ΚΡΙΤΙΡΑ ΕΠΙΛΟΓΗΣ ΥΠΟΚΕΙΜΕΝΩΝ: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l-GR" sz="2400"/>
              <a:t>Αντοχή σε ξηρασία - ψύχος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l-GR" sz="2400"/>
              <a:t>Προσαρμοστικότητα στα εδαφοκλιματικά χαρακτηριστικά του τόπου εγκατάστασης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l-GR" sz="2400"/>
              <a:t>Καταλληλότητα για επαναφύτευση εσπεριδοειδών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l-GR" sz="2400"/>
              <a:t>Συνεργασία με εμβόλιο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l-GR" sz="2400"/>
              <a:t>Ζωηρότητα στο εμβόλιο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l-GR" sz="2400"/>
              <a:t>Αντοχή σε Τριστέτσα, Ξυλοπόρωση, Εξώκορτη κ.α. ιώσεις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l-GR" sz="2400"/>
              <a:t>Αντοχή σε Κορυφοξήρα, Κομμίωση κ.α. ασθένειες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l-GR" sz="2400"/>
              <a:t>Χαρακτηριστικά στους καρπούς (πρωίμηση ή οψίμηση ωρίμασης, μέγεθος καρπού κ.α.)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404813"/>
            <a:ext cx="8316913" cy="576262"/>
          </a:xfrm>
        </p:spPr>
        <p:txBody>
          <a:bodyPr>
            <a:noAutofit/>
          </a:bodyPr>
          <a:lstStyle/>
          <a:p>
            <a:pPr lvl="1">
              <a:buFont typeface="Wingdings" pitchFamily="2" charset="2"/>
              <a:buNone/>
            </a:pPr>
            <a:r>
              <a:rPr lang="el-GR" sz="3200" b="1" dirty="0" smtClean="0"/>
              <a:t>1. </a:t>
            </a:r>
            <a:r>
              <a:rPr lang="el-GR" sz="3600" b="1" i="1" dirty="0" smtClean="0"/>
              <a:t>Νεραντζιά: </a:t>
            </a:r>
            <a:r>
              <a:rPr lang="el-GR" sz="3600" dirty="0" smtClean="0"/>
              <a:t>Το </a:t>
            </a:r>
            <a:r>
              <a:rPr lang="el-GR" sz="3600" b="1" dirty="0" smtClean="0"/>
              <a:t>κατ’ εξοχήν </a:t>
            </a:r>
            <a:r>
              <a:rPr lang="el-GR" sz="3600" dirty="0" smtClean="0"/>
              <a:t>υποκείμενο εσπεριδοειδών</a:t>
            </a:r>
            <a:endParaRPr lang="en-GB" sz="3200" b="1" dirty="0"/>
          </a:p>
        </p:txBody>
      </p:sp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395288" y="1341438"/>
            <a:ext cx="7273056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indent="-457200"/>
            <a:endParaRPr lang="el-GR" sz="2800" dirty="0"/>
          </a:p>
          <a:p>
            <a:pPr marL="457200" indent="-457200">
              <a:buFontTx/>
              <a:buChar char="•"/>
            </a:pPr>
            <a:r>
              <a:rPr lang="el-GR" sz="2800" dirty="0"/>
              <a:t>ανθεκτικό σε χαμηλές θερμοκρασίες, κομμίωση, ασβεστούχα και αλατούχα εδάφη, </a:t>
            </a:r>
          </a:p>
          <a:p>
            <a:pPr marL="457200" indent="-457200">
              <a:buFontTx/>
              <a:buChar char="•"/>
            </a:pPr>
            <a:r>
              <a:rPr lang="el-GR" sz="2800" dirty="0"/>
              <a:t>καλή συγγένεια με τα περισσότερα εσπεριδοειδή κ.α.</a:t>
            </a:r>
          </a:p>
          <a:p>
            <a:pPr marL="457200" indent="-457200"/>
            <a:endParaRPr lang="el-GR" sz="2800" dirty="0" smtClean="0"/>
          </a:p>
          <a:p>
            <a:pPr marL="457200" indent="-457200"/>
            <a:r>
              <a:rPr lang="el-GR" sz="2800" dirty="0" smtClean="0"/>
              <a:t>Σήμερα</a:t>
            </a:r>
            <a:r>
              <a:rPr lang="el-GR" sz="2800" dirty="0"/>
              <a:t>, αντικαθίσταται από άλλα, λόγω  </a:t>
            </a:r>
          </a:p>
          <a:p>
            <a:pPr marL="457200" indent="-457200">
              <a:buFontTx/>
              <a:buChar char="•"/>
            </a:pPr>
            <a:r>
              <a:rPr lang="el-GR" sz="2800" dirty="0"/>
              <a:t>Ευαισθησίας σε ιώσεις (βασικά στην </a:t>
            </a:r>
            <a:r>
              <a:rPr lang="el-GR" sz="2800" dirty="0" err="1"/>
              <a:t>Τριστέτσα</a:t>
            </a:r>
            <a:r>
              <a:rPr lang="el-GR" sz="2800" dirty="0"/>
              <a:t>), </a:t>
            </a:r>
          </a:p>
          <a:p>
            <a:pPr marL="457200" indent="-457200">
              <a:buFontTx/>
              <a:buChar char="•"/>
            </a:pPr>
            <a:r>
              <a:rPr lang="el-GR" sz="2800" dirty="0"/>
              <a:t>Εξάπλωσης σε πολύ διαφορετικές </a:t>
            </a:r>
            <a:r>
              <a:rPr lang="el-GR" sz="2800" dirty="0" err="1"/>
              <a:t>εδαφοκλιματικές</a:t>
            </a:r>
            <a:r>
              <a:rPr lang="el-GR" sz="2800" dirty="0"/>
              <a:t> συνθήκες </a:t>
            </a:r>
          </a:p>
          <a:p>
            <a:pPr marL="457200" indent="-457200"/>
            <a:r>
              <a:rPr lang="el-GR" sz="2800" dirty="0" smtClean="0"/>
              <a:t>. </a:t>
            </a:r>
            <a:endParaRPr lang="el-GR" sz="28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1061</Words>
  <Application>Microsoft Office PowerPoint</Application>
  <PresentationFormat>Προβολή στην οθόνη (4:3)</PresentationFormat>
  <Paragraphs>188</Paragraphs>
  <Slides>21</Slides>
  <Notes>19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21</vt:i4>
      </vt:variant>
    </vt:vector>
  </HeadingPairs>
  <TitlesOfParts>
    <vt:vector size="22" baseType="lpstr">
      <vt:lpstr>Θέμα του Office</vt:lpstr>
      <vt:lpstr>Διαφάνεια 1</vt:lpstr>
      <vt:lpstr>Διαφάνεια 2</vt:lpstr>
      <vt:lpstr>Διαφάνεια 3</vt:lpstr>
      <vt:lpstr>3. Στάδια ανάπτυξης καρπών</vt:lpstr>
      <vt:lpstr>Η Διαμόρφωση του καρπού…</vt:lpstr>
      <vt:lpstr>Διαφάνεια 6</vt:lpstr>
      <vt:lpstr>Διαφάνεια 7</vt:lpstr>
      <vt:lpstr>Διαφάνεια 8</vt:lpstr>
      <vt:lpstr>Διαφάνεια 9</vt:lpstr>
      <vt:lpstr>Διαφάνεια 10</vt:lpstr>
      <vt:lpstr>Διαφάνεια 11</vt:lpstr>
      <vt:lpstr>Διαφάνεια 12</vt:lpstr>
      <vt:lpstr>Διαφάνεια 13</vt:lpstr>
      <vt:lpstr>Διαφάνεια 14</vt:lpstr>
      <vt:lpstr>Διαφάνεια 15</vt:lpstr>
      <vt:lpstr>Διαφάνεια 16</vt:lpstr>
      <vt:lpstr>Πορτοκαλοειδή (Citrus sinensis) </vt:lpstr>
      <vt:lpstr>Πορτοκαλοειδή (Citrus sinensis)</vt:lpstr>
      <vt:lpstr>Μανταρινοειδή</vt:lpstr>
      <vt:lpstr>Λεμονιά  (Citrus limon)</vt:lpstr>
      <vt:lpstr>Γκρέιπφρουτ ή  Βοτρυόκαρπος (C.paradisii):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user</dc:creator>
  <cp:lastModifiedBy>user</cp:lastModifiedBy>
  <cp:revision>9</cp:revision>
  <dcterms:created xsi:type="dcterms:W3CDTF">2013-04-17T06:00:49Z</dcterms:created>
  <dcterms:modified xsi:type="dcterms:W3CDTF">2013-04-18T11:40:27Z</dcterms:modified>
</cp:coreProperties>
</file>