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08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9CCE2-0EB8-4157-B6B9-C74C9BE420C4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24577-230F-4B4E-936D-8C3CC15784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8619F-01C5-4357-8D4D-30EAC8C72DFE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FEED1-C7A2-4BDC-B347-93762376019E}" type="slidenum">
              <a:rPr lang="el-GR"/>
              <a:pPr/>
              <a:t>11</a:t>
            </a:fld>
            <a:endParaRPr lang="el-G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500" smtClean="0"/>
              <a:t>σε εμπορική κλίμακα </a:t>
            </a:r>
          </a:p>
          <a:p>
            <a:pPr eaLnBrk="1" hangingPunct="1"/>
            <a:r>
              <a:rPr lang="el-GR" sz="1700" smtClean="0"/>
              <a:t>με τη συνήθη όξινη γεύση,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B81E4-885E-4864-BFE2-64CA11D6227D}" type="slidenum">
              <a:rPr lang="el-GR"/>
              <a:pPr/>
              <a:t>12</a:t>
            </a:fld>
            <a:endParaRPr lang="el-G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300" u="sng" smtClean="0"/>
              <a:t>Νεαροί βλαστοί</a:t>
            </a:r>
            <a:r>
              <a:rPr lang="el-GR" sz="1300" smtClean="0"/>
              <a:t>: ιώδους χρώματος, πολύ ζωηροί,  φέρουν αγκάθια επεκτείνονται περισσότερο από όλων των άλλων εσπεριδοειδών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70E16-135B-471B-A652-42F881DFFD0F}" type="slidenum">
              <a:rPr lang="el-GR"/>
              <a:pPr/>
              <a:t>13</a:t>
            </a:fld>
            <a:endParaRPr lang="el-G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300" i="1" smtClean="0"/>
              <a:t>Συλλογή</a:t>
            </a:r>
            <a:endParaRPr lang="el-GR" sz="10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2DD4D-8D4A-4B2E-9A93-56F025707E47}" type="slidenum">
              <a:rPr lang="el-GR"/>
              <a:pPr/>
              <a:t>14</a:t>
            </a:fld>
            <a:endParaRPr lang="el-G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FF4B3-500B-4ECD-AAA4-D990D7C589DF}" type="slidenum">
              <a:rPr lang="el-GR"/>
              <a:pPr/>
              <a:t>15</a:t>
            </a:fld>
            <a:endParaRPr lang="el-G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7B14C-87C5-4677-9EFC-629F02A0AFA0}" type="slidenum">
              <a:rPr lang="el-GR"/>
              <a:pPr/>
              <a:t>16</a:t>
            </a:fld>
            <a:endParaRPr lang="el-G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EB5A5-7685-4CDB-B2CF-29AE62180FE2}" type="slidenum">
              <a:rPr lang="el-GR"/>
              <a:pPr/>
              <a:t>17</a:t>
            </a:fld>
            <a:endParaRPr lang="el-G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3E5BD-2BAA-48C1-8084-808F9A06DD51}" type="slidenum">
              <a:rPr lang="el-GR"/>
              <a:pPr/>
              <a:t>18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9823-AAC5-46B7-9B8C-DDAA2F6C5729}" type="slidenum">
              <a:rPr lang="el-GR"/>
              <a:pPr/>
              <a:t>19</a:t>
            </a:fld>
            <a:endParaRPr lang="el-G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B8313-73F4-4637-B739-BEC1354E421A}" type="slidenum">
              <a:rPr lang="el-GR"/>
              <a:pPr/>
              <a:t>20</a:t>
            </a:fld>
            <a:endParaRPr 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8619F-01C5-4357-8D4D-30EAC8C72DFE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BBD79-2108-4AC2-B6CD-F5952F49FC4F}" type="slidenum">
              <a:rPr lang="el-GR"/>
              <a:pPr/>
              <a:t>21</a:t>
            </a:fld>
            <a:endParaRPr lang="el-G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37458-7197-4632-87AD-6516B4040D1C}" type="slidenum">
              <a:rPr lang="el-GR"/>
              <a:pPr/>
              <a:t>22</a:t>
            </a:fld>
            <a:endParaRPr lang="el-G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989C1-3F53-4BA8-A7A5-3B4730212477}" type="slidenum">
              <a:rPr lang="el-GR"/>
              <a:pPr/>
              <a:t>23</a:t>
            </a:fld>
            <a:endParaRPr lang="el-G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5E101-9719-4344-B08B-A12E522B4EE1}" type="slidenum">
              <a:rPr lang="el-GR"/>
              <a:pPr/>
              <a:t>24</a:t>
            </a:fld>
            <a:endParaRPr lang="el-G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21BED-F5AA-4F84-AE1E-466D55DF32FA}" type="slidenum">
              <a:rPr lang="el-GR"/>
              <a:pPr/>
              <a:t>25</a:t>
            </a:fld>
            <a:endParaRPr lang="el-G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ACD75-6F93-430F-8E2A-2B28BC7EE938}" type="slidenum">
              <a:rPr lang="el-GR"/>
              <a:pPr/>
              <a:t>26</a:t>
            </a:fld>
            <a:endParaRPr lang="el-G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500" smtClean="0"/>
              <a:t>(όχι </a:t>
            </a:r>
            <a:r>
              <a:rPr lang="en-US" sz="1500" smtClean="0"/>
              <a:t>Primofiore </a:t>
            </a:r>
            <a:r>
              <a:rPr lang="el-GR" sz="1500" smtClean="0"/>
              <a:t>Ιταλική </a:t>
            </a:r>
            <a:r>
              <a:rPr lang="en-US" sz="1500" smtClean="0"/>
              <a:t>)</a:t>
            </a:r>
            <a:endParaRPr lang="el-GR" sz="15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AE9FE-9726-4104-B146-20AB21B919B4}" type="slidenum">
              <a:rPr lang="el-GR"/>
              <a:pPr/>
              <a:t>27</a:t>
            </a:fld>
            <a:endParaRPr lang="el-G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500" smtClean="0"/>
              <a:t>(όχι </a:t>
            </a:r>
            <a:r>
              <a:rPr lang="en-US" sz="1500" smtClean="0"/>
              <a:t>Primofiore </a:t>
            </a:r>
            <a:r>
              <a:rPr lang="el-GR" sz="1500" smtClean="0"/>
              <a:t>Ιταλική </a:t>
            </a:r>
            <a:r>
              <a:rPr lang="en-US" sz="1500" smtClean="0"/>
              <a:t>)</a:t>
            </a:r>
            <a:endParaRPr lang="el-GR" sz="15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0EBEC-29C3-4F03-A8A0-D60C6A6860AC}" type="slidenum">
              <a:rPr lang="el-GR"/>
              <a:pPr/>
              <a:t>28</a:t>
            </a:fld>
            <a:endParaRPr lang="el-G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8A0EC-08FA-4427-B248-94B5CCA4E3DA}" type="slidenum">
              <a:rPr lang="el-GR"/>
              <a:pPr/>
              <a:t>29</a:t>
            </a:fld>
            <a:endParaRPr lang="el-G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0B184-0BE8-47E7-94EE-D2191A5C3CDD}" type="slidenum">
              <a:rPr lang="el-GR"/>
              <a:pPr/>
              <a:t>30</a:t>
            </a:fld>
            <a:endParaRPr lang="el-G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6894F-155F-4A49-909F-258D2D9ADC02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8997A-6115-466D-B0E2-F73E721379C2}" type="slidenum">
              <a:rPr lang="el-GR"/>
              <a:pPr/>
              <a:t>31</a:t>
            </a:fld>
            <a:endParaRPr lang="el-G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50947-044D-4868-83D3-B7DE16322C1E}" type="slidenum">
              <a:rPr lang="el-GR"/>
              <a:pPr/>
              <a:t>32</a:t>
            </a:fld>
            <a:endParaRPr lang="el-G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B5084-8340-4764-B666-CBCC02557097}" type="slidenum">
              <a:rPr lang="el-GR"/>
              <a:pPr/>
              <a:t>33</a:t>
            </a:fld>
            <a:endParaRPr 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47CBB-330C-4164-AC0E-16DEF9B80967}" type="slidenum">
              <a:rPr lang="el-GR"/>
              <a:pPr/>
              <a:t>34</a:t>
            </a:fld>
            <a:endParaRPr lang="el-G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68DAB-5136-405E-94D5-B0383A9C5B89}" type="slidenum">
              <a:rPr lang="el-GR"/>
              <a:pPr/>
              <a:t>35</a:t>
            </a:fld>
            <a:endParaRPr lang="el-G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l-GR" sz="1400" smtClean="0">
                <a:sym typeface="Symbol" pitchFamily="18" charset="2"/>
              </a:rPr>
              <a:t>(π.χ. γιββερελλίνες, 2-4</a:t>
            </a:r>
            <a:r>
              <a:rPr lang="en-US" sz="1400" smtClean="0">
                <a:sym typeface="Symbol" pitchFamily="18" charset="2"/>
              </a:rPr>
              <a:t>D</a:t>
            </a:r>
            <a:r>
              <a:rPr lang="el-GR" sz="1400" smtClean="0">
                <a:sym typeface="Symbol" pitchFamily="18" charset="2"/>
              </a:rPr>
              <a:t>)</a:t>
            </a:r>
          </a:p>
          <a:p>
            <a:pPr eaLnBrk="1" hangingPunct="1"/>
            <a:endParaRPr lang="el-GR" sz="9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B3FDE-3820-4FA9-8E9F-9095EC5D4B5B}" type="slidenum">
              <a:rPr lang="el-GR"/>
              <a:pPr/>
              <a:t>36</a:t>
            </a:fld>
            <a:endParaRPr lang="el-G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z="1900" smtClean="0">
                <a:sym typeface="Symbol" pitchFamily="18" charset="2"/>
              </a:rPr>
              <a:t>αλλά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07EDD-5616-46C0-A416-FB9417817647}" type="slidenum">
              <a:rPr lang="el-GR"/>
              <a:pPr/>
              <a:t>37</a:t>
            </a:fld>
            <a:endParaRPr lang="el-G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0B1A8-5B49-4CFE-A6FE-5328CA80B962}" type="slidenum">
              <a:rPr lang="el-GR"/>
              <a:pPr/>
              <a:t>38</a:t>
            </a:fld>
            <a:endParaRPr lang="el-G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488C1-C26E-43AD-BD74-B51770B7CC5C}" type="slidenum">
              <a:rPr lang="el-GR"/>
              <a:pPr/>
              <a:t>39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E6D0A-8820-4518-B263-C08C129B9107}" type="slidenum">
              <a:rPr lang="el-GR"/>
              <a:pPr/>
              <a:t>40</a:t>
            </a:fld>
            <a:endParaRPr lang="el-G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EFBF0-1DD2-492A-865B-297F7BFB2971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156BD-2A73-4C66-9FAA-5E90F56EACBD}" type="slidenum">
              <a:rPr lang="el-GR"/>
              <a:pPr/>
              <a:t>41</a:t>
            </a:fld>
            <a:endParaRPr lang="el-G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10313-EE5C-4549-84E0-7129AFC9BA2E}" type="slidenum">
              <a:rPr lang="el-GR"/>
              <a:pPr/>
              <a:t>42</a:t>
            </a:fld>
            <a:endParaRPr lang="el-G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74162-312C-4109-9062-423A235EFAFB}" type="slidenum">
              <a:rPr lang="el-GR"/>
              <a:pPr/>
              <a:t>43</a:t>
            </a:fld>
            <a:endParaRPr lang="el-G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9B761-9898-445B-B63A-FFC0292EA5B0}" type="slidenum">
              <a:rPr lang="el-GR"/>
              <a:pPr/>
              <a:t>44</a:t>
            </a:fld>
            <a:endParaRPr lang="el-G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5E34-5B9A-45DF-B23B-1A8B6E3B0BC8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F0F9-26F5-4E87-9D86-AB6263EE0BC6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CE706-AE0F-47F7-8B0F-09356971344C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E2944-2940-4374-8F98-845408442AA1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D132-EBC4-41A2-926D-F12BBA19FC02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296A-3226-42E6-B1FE-4414D8D1E785}" type="datetimeFigureOut">
              <a:rPr lang="el-GR" smtClean="0"/>
              <a:pPr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BE68-4ABC-44AF-B655-1B128B2DF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9900"/>
                </a:solidFill>
              </a:rPr>
              <a:t>ΕΙΔΗ ΕΣΠΕΡΙΔΟΕΙΔΩΝ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7924800" cy="532765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el-GR" sz="3400" b="1" dirty="0" smtClean="0">
                <a:solidFill>
                  <a:srgbClr val="009900"/>
                </a:solidFill>
              </a:rPr>
              <a:t>ΠΟΡΤΟΚΑΛΟΕΙΔΗ </a:t>
            </a:r>
            <a:r>
              <a:rPr lang="el-GR" sz="3400" dirty="0" smtClean="0">
                <a:solidFill>
                  <a:srgbClr val="009900"/>
                </a:solidFill>
              </a:rPr>
              <a:t>(</a:t>
            </a:r>
            <a:r>
              <a:rPr lang="en-US" sz="3400" i="1" dirty="0" smtClean="0">
                <a:solidFill>
                  <a:srgbClr val="009900"/>
                </a:solidFill>
              </a:rPr>
              <a:t>Citrus </a:t>
            </a:r>
            <a:r>
              <a:rPr lang="en-US" sz="3400" i="1" dirty="0" err="1" smtClean="0">
                <a:solidFill>
                  <a:srgbClr val="009900"/>
                </a:solidFill>
              </a:rPr>
              <a:t>sinensis</a:t>
            </a:r>
            <a:r>
              <a:rPr lang="en-US" sz="3400" dirty="0" smtClean="0">
                <a:solidFill>
                  <a:srgbClr val="009900"/>
                </a:solidFill>
              </a:rPr>
              <a:t>)</a:t>
            </a:r>
            <a:endParaRPr lang="el-GR" sz="3400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l-GR" sz="3400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l-GR" sz="3400" b="1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l-GR" sz="2800" u="sng" dirty="0" smtClean="0">
              <a:solidFill>
                <a:srgbClr val="0099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7544" y="1844824"/>
            <a:ext cx="8207375" cy="194421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Πολλές ποικιλίες είναι </a:t>
            </a:r>
            <a:r>
              <a:rPr kumimoji="0" lang="el-G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παρθενοκαρπικές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lang="el-GR" sz="2400" b="1" dirty="0">
                <a:sym typeface="Wingdings" pitchFamily="2" charset="2"/>
              </a:rPr>
              <a:t> </a:t>
            </a:r>
            <a:endParaRPr lang="el-GR" sz="2400" b="1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</a:t>
            </a:r>
            <a:r>
              <a:rPr kumimoji="0" lang="el-G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νεαρή ηλικία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ρίχνουν πολλά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καρπίδια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φυσιολογικά,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</a:t>
            </a:r>
            <a:r>
              <a:rPr kumimoji="0" lang="el-G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αντίξοες </a:t>
            </a:r>
            <a:r>
              <a:rPr kumimoji="0" lang="el-G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εδαφοκλιματικές</a:t>
            </a:r>
            <a:r>
              <a:rPr kumimoji="0" lang="el-G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συνθήκες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οι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παρθενοκαρπικές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έχουν μεγαλύτερη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καρπόπτωση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τις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σπερμοφόρες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" y="3761655"/>
            <a:ext cx="9144000" cy="309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«Ανθεκτικό» σε Χ.Θ.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εσπεριδοειδές: ο ώριμος καρπός ως -2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Θ° ορίζει τη δ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ιάρκεια  Ά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νθησης - Ωρίμασης πορτοκαλιών: π.χ.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Valencia: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17 μήνες αν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tm:17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8,5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μήνες αν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tm:25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ψυχρά κλίματα, τα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πορτοκάλια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πιο όξινα,  με πιο ωραίο χρώμα . Σε περιοχές με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καλύτερη γεύση και ποιότητα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600" dirty="0" smtClean="0"/>
              <a:t>Σύγκριση καρπών Μανταρινιών</a:t>
            </a:r>
            <a:br>
              <a:rPr lang="el-GR" sz="4600" dirty="0" smtClean="0"/>
            </a:br>
            <a:r>
              <a:rPr lang="el-GR" sz="4600" dirty="0" smtClean="0"/>
              <a:t>με Πορτοκάλια</a:t>
            </a:r>
            <a:r>
              <a:rPr lang="el-GR" b="1" dirty="0" smtClean="0"/>
              <a:t> 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8840"/>
            <a:ext cx="8280400" cy="4535785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l-GR" sz="2400" dirty="0" smtClean="0"/>
              <a:t>Λιγότερο </a:t>
            </a:r>
            <a:r>
              <a:rPr lang="el-GR" sz="2400" dirty="0" err="1" smtClean="0"/>
              <a:t>ασκορβικό</a:t>
            </a:r>
            <a:r>
              <a:rPr lang="el-GR" sz="2400" dirty="0" smtClean="0"/>
              <a:t> οξύ, περισσότερα </a:t>
            </a:r>
            <a:r>
              <a:rPr lang="el-GR" sz="2400" dirty="0" err="1" smtClean="0"/>
              <a:t>καροτενοειδή</a:t>
            </a:r>
            <a:r>
              <a:rPr lang="el-GR" sz="2400" dirty="0" smtClean="0"/>
              <a:t>  </a:t>
            </a:r>
          </a:p>
          <a:p>
            <a:pPr marL="609600" indent="-609600" eaLnBrk="1" hangingPunct="1"/>
            <a:r>
              <a:rPr lang="el-GR" sz="2400" dirty="0" smtClean="0"/>
              <a:t>Πιο βραχεία περίοδο ωρίμασης – συγκομιδής</a:t>
            </a:r>
          </a:p>
          <a:p>
            <a:pPr marL="609600" indent="-609600" eaLnBrk="1" hangingPunct="1"/>
            <a:r>
              <a:rPr lang="el-GR" sz="2400" dirty="0" smtClean="0"/>
              <a:t>Πιο μικρό μέγεθος καρπού </a:t>
            </a:r>
          </a:p>
          <a:p>
            <a:pPr marL="609600" indent="-609600" eaLnBrk="1" hangingPunct="1"/>
            <a:r>
              <a:rPr lang="el-GR" sz="2400" dirty="0" smtClean="0"/>
              <a:t>Μεγαλύτερη ευπάθεια στους χειρισμούς και τη συγκομιδή, συσκευασία, μεταφορά</a:t>
            </a:r>
          </a:p>
          <a:p>
            <a:pPr marL="609600" indent="-609600" eaLnBrk="1" hangingPunct="1"/>
            <a:r>
              <a:rPr lang="el-GR" sz="2400" dirty="0" smtClean="0"/>
              <a:t>Περισσότερη υποβάθμιση ποιότητας, με την παραμονή στο δέντρο (ο φλοιός φουσκώνει, τραυματίζεται εύκολα, η σάρκα χάνει χυμό και οξύτητα)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50825" y="4868863"/>
            <a:ext cx="8642350" cy="1728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847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3. </a:t>
            </a:r>
            <a:r>
              <a:rPr lang="el-GR" b="1" dirty="0" smtClean="0">
                <a:solidFill>
                  <a:srgbClr val="00B050"/>
                </a:solidFill>
              </a:rPr>
              <a:t>Λεμονιά </a:t>
            </a:r>
            <a:r>
              <a:rPr lang="el-GR" dirty="0" smtClean="0">
                <a:solidFill>
                  <a:srgbClr val="00B050"/>
                </a:solidFill>
              </a:rPr>
              <a:t>(</a:t>
            </a:r>
            <a:r>
              <a:rPr lang="en-US" i="1" dirty="0" err="1" smtClean="0">
                <a:solidFill>
                  <a:srgbClr val="00B050"/>
                </a:solidFill>
              </a:rPr>
              <a:t>C.limon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l-GR" b="1" dirty="0" smtClean="0">
                <a:solidFill>
                  <a:srgbClr val="00B050"/>
                </a:solidFill>
              </a:rPr>
              <a:t>:  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l-GR" sz="3600" dirty="0" smtClean="0">
                <a:solidFill>
                  <a:srgbClr val="00B050"/>
                </a:solidFill>
              </a:rPr>
              <a:t>Κλιματικές απαιτήσεις</a:t>
            </a:r>
            <a:endParaRPr lang="el-GR" sz="4000" b="1" dirty="0" smtClean="0">
              <a:solidFill>
                <a:srgbClr val="00B05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 lnSpcReduction="10000"/>
          </a:bodyPr>
          <a:lstStyle/>
          <a:p>
            <a:pPr marL="266700" indent="-266700" eaLnBrk="1" hangingPunct="1">
              <a:buFont typeface="Wingdings" pitchFamily="2" charset="2"/>
              <a:buNone/>
            </a:pPr>
            <a:r>
              <a:rPr lang="el-GR" sz="2400" b="1" i="1" u="sng" dirty="0" smtClean="0"/>
              <a:t>Το πιο ευαίσθητο σε </a:t>
            </a:r>
            <a:r>
              <a:rPr lang="el-GR" sz="2400" b="1" i="1" u="sng" dirty="0" err="1" smtClean="0"/>
              <a:t>Χ.Θ.του</a:t>
            </a:r>
            <a:r>
              <a:rPr lang="el-GR" sz="2400" b="1" i="1" u="sng" dirty="0" smtClean="0"/>
              <a:t> χειμώνα</a:t>
            </a:r>
            <a:r>
              <a:rPr lang="el-GR" sz="2400" b="1" dirty="0" smtClean="0"/>
              <a:t>: </a:t>
            </a:r>
          </a:p>
          <a:p>
            <a:pPr marL="800100" lvl="1" indent="-354013" eaLnBrk="1" hangingPunct="1">
              <a:buNone/>
            </a:pPr>
            <a:r>
              <a:rPr lang="el-GR" sz="2000" dirty="0" smtClean="0"/>
              <a:t>ζημιά στο ξύλο από τους -5, </a:t>
            </a:r>
            <a:r>
              <a:rPr lang="en-US" sz="2000" dirty="0" smtClean="0"/>
              <a:t>		</a:t>
            </a:r>
            <a:r>
              <a:rPr lang="el-GR" sz="2000" dirty="0" smtClean="0"/>
              <a:t>στον καρπό από τους -2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</a:t>
            </a:r>
            <a:r>
              <a:rPr lang="en-US" sz="2000" dirty="0" smtClean="0"/>
              <a:t>C</a:t>
            </a:r>
            <a:r>
              <a:rPr lang="el-GR" sz="2000" dirty="0" smtClean="0"/>
              <a:t> </a:t>
            </a:r>
          </a:p>
          <a:p>
            <a:pPr marL="266700" indent="-266700" eaLnBrk="1" hangingPunct="1">
              <a:buFont typeface="Wingdings" pitchFamily="2" charset="2"/>
              <a:buNone/>
            </a:pPr>
            <a:r>
              <a:rPr lang="el-GR" sz="2400" dirty="0" smtClean="0">
                <a:sym typeface="Wingdings" pitchFamily="2" charset="2"/>
              </a:rPr>
              <a:t> </a:t>
            </a:r>
            <a:r>
              <a:rPr lang="el-GR" sz="2400" dirty="0" smtClean="0"/>
              <a:t> </a:t>
            </a:r>
            <a:r>
              <a:rPr lang="el-GR" sz="2400" b="1" dirty="0" smtClean="0"/>
              <a:t>στις πιο θερμές περιοχές της υποτροπικής ζώνης</a:t>
            </a:r>
            <a:r>
              <a:rPr lang="el-GR" sz="2400" b="1" i="1" dirty="0" smtClean="0"/>
              <a:t>, αλλά</a:t>
            </a:r>
          </a:p>
          <a:p>
            <a:pPr marL="800100" lvl="1" indent="-354013"/>
            <a:r>
              <a:rPr lang="el-GR" sz="2400" u="sng" dirty="0" smtClean="0"/>
              <a:t>Ζεστές και Υγρές περιοχές</a:t>
            </a:r>
            <a:r>
              <a:rPr lang="el-GR" sz="2400" dirty="0" smtClean="0"/>
              <a:t>:  αύξηση μυκητολογικών και </a:t>
            </a:r>
            <a:r>
              <a:rPr lang="el-GR" sz="2400" dirty="0" err="1" smtClean="0"/>
              <a:t>κοκκοειδών</a:t>
            </a:r>
            <a:r>
              <a:rPr lang="el-GR" sz="2400" dirty="0" smtClean="0"/>
              <a:t> προσβολών</a:t>
            </a:r>
          </a:p>
          <a:p>
            <a:pPr marL="800100" lvl="1" indent="-354013" eaLnBrk="1" hangingPunct="1"/>
            <a:r>
              <a:rPr lang="el-GR" sz="2400" u="sng" dirty="0" smtClean="0"/>
              <a:t>Ξηροί και Θερμοί άνεμοι</a:t>
            </a:r>
            <a:r>
              <a:rPr lang="el-GR" sz="2400" dirty="0" smtClean="0"/>
              <a:t>: προκαλούν </a:t>
            </a:r>
            <a:r>
              <a:rPr lang="el-GR" sz="2400" dirty="0" err="1" smtClean="0"/>
              <a:t>αποφύλλωση</a:t>
            </a:r>
            <a:r>
              <a:rPr lang="el-GR" sz="2400" dirty="0" smtClean="0"/>
              <a:t> – προστασία με </a:t>
            </a:r>
            <a:r>
              <a:rPr lang="el-GR" sz="2400" dirty="0" err="1" smtClean="0"/>
              <a:t>ανεμοθραύστες</a:t>
            </a:r>
            <a:endParaRPr lang="el-GR" sz="2400" dirty="0"/>
          </a:p>
          <a:p>
            <a:pPr marL="800100" lvl="1" indent="-354013" eaLnBrk="1" hangingPunct="1">
              <a:buNone/>
            </a:pPr>
            <a:r>
              <a:rPr lang="el-GR" sz="2400" u="sng" dirty="0" smtClean="0"/>
              <a:t>Περιοχές με δροσερό καλοκαίρι</a:t>
            </a:r>
            <a:r>
              <a:rPr lang="el-GR" sz="2400" dirty="0" smtClean="0"/>
              <a:t>: ναι για λεμόνια, όχι για πορτοκάλια και γκρέιπφρουτ (δεν είναι γευστικά) </a:t>
            </a:r>
          </a:p>
          <a:p>
            <a:pPr marL="266700" indent="-266700" eaLnBrk="1" hangingPunct="1">
              <a:buFont typeface="Wingdings" pitchFamily="2" charset="2"/>
              <a:buNone/>
            </a:pPr>
            <a:r>
              <a:rPr lang="el-GR" sz="2400" b="1" i="1" u="sng" dirty="0" smtClean="0"/>
              <a:t>Ευνοϊκές συνθήκες</a:t>
            </a:r>
            <a:r>
              <a:rPr lang="el-GR" sz="2400" b="1" i="1" dirty="0" smtClean="0"/>
              <a:t>:</a:t>
            </a:r>
            <a:r>
              <a:rPr lang="el-GR" sz="2400" dirty="0" smtClean="0"/>
              <a:t> ήπιος χειμώνας, δροσερό καλοκαίρι, ελαφρές βροχές, χαμηλή σχετική υγρασία, γιατί: </a:t>
            </a:r>
          </a:p>
          <a:p>
            <a:pPr marL="800100" lvl="1" indent="-354013" eaLnBrk="1" hangingPunct="1"/>
            <a:r>
              <a:rPr lang="el-GR" sz="2400" dirty="0" smtClean="0"/>
              <a:t>Πολύ ευαίσθητο στο κρύο και </a:t>
            </a:r>
          </a:p>
          <a:p>
            <a:pPr marL="800100" lvl="1" indent="-354013" eaLnBrk="1" hangingPunct="1"/>
            <a:r>
              <a:rPr lang="el-GR" sz="2400" dirty="0" smtClean="0"/>
              <a:t>Πολύ ευαίσθητο στην </a:t>
            </a:r>
            <a:r>
              <a:rPr lang="el-GR" sz="2400" dirty="0" err="1" smtClean="0"/>
              <a:t>Κορυφοξήρα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smtClean="0"/>
              <a:t>Λεμονιά: </a:t>
            </a:r>
            <a:r>
              <a:rPr lang="el-GR" sz="3600" smtClean="0"/>
              <a:t>Στοιχεία Φυσιολογίας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5256212"/>
          </a:xfrm>
        </p:spPr>
        <p:txBody>
          <a:bodyPr/>
          <a:lstStyle/>
          <a:p>
            <a:pPr marL="361950" indent="-361950" eaLnBrk="1" hangingPunct="1"/>
            <a:r>
              <a:rPr lang="el-GR" sz="2400" u="sng" dirty="0" smtClean="0"/>
              <a:t>Κύματα βλάστησης</a:t>
            </a:r>
            <a:r>
              <a:rPr lang="el-GR" sz="2400" dirty="0" smtClean="0"/>
              <a:t>: όχι διακριτά μεταξύ τους  </a:t>
            </a:r>
          </a:p>
          <a:p>
            <a:pPr marL="361950" indent="-361950" eaLnBrk="1" hangingPunct="1"/>
            <a:r>
              <a:rPr lang="el-GR" sz="2400" u="sng" dirty="0" smtClean="0"/>
              <a:t>Είσοδος σε καρποφορία:</a:t>
            </a:r>
            <a:r>
              <a:rPr lang="el-GR" sz="2400" dirty="0" smtClean="0"/>
              <a:t> στο 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έτος, πιο νωρίς από τα άλλα εσπεριδοειδή (αναπτύσσονται γρηγορότερα). Στην πλήρη καρποφορία από το 6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-7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έτος</a:t>
            </a:r>
          </a:p>
          <a:p>
            <a:pPr marL="361950" indent="-361950" eaLnBrk="1" hangingPunct="1"/>
            <a:r>
              <a:rPr lang="el-GR" sz="2400" u="sng" dirty="0" smtClean="0"/>
              <a:t>Δύο υποομάδες ως προς την ανθοφορία</a:t>
            </a:r>
            <a:r>
              <a:rPr lang="el-GR" sz="2400" dirty="0" smtClean="0"/>
              <a:t>:</a:t>
            </a:r>
          </a:p>
          <a:p>
            <a:pPr marL="800100" lvl="1" indent="-258763" eaLnBrk="1" hangingPunct="1"/>
            <a:r>
              <a:rPr lang="el-GR" sz="2400" dirty="0" err="1" smtClean="0"/>
              <a:t>Μονόφορες</a:t>
            </a:r>
            <a:r>
              <a:rPr lang="el-GR" sz="2400" dirty="0" smtClean="0"/>
              <a:t> (</a:t>
            </a:r>
            <a:r>
              <a:rPr lang="el-GR" sz="2400" dirty="0" err="1" smtClean="0"/>
              <a:t>ανθ</a:t>
            </a:r>
            <a:r>
              <a:rPr lang="el-GR" sz="2400" dirty="0" smtClean="0"/>
              <a:t>. άνοιξης)</a:t>
            </a:r>
          </a:p>
          <a:p>
            <a:pPr marL="800100" lvl="1" indent="-258763" eaLnBrk="1" hangingPunct="1"/>
            <a:r>
              <a:rPr lang="el-GR" sz="2400" dirty="0" smtClean="0"/>
              <a:t>Δίφορες / </a:t>
            </a:r>
            <a:r>
              <a:rPr lang="el-GR" sz="2400" dirty="0" err="1" smtClean="0"/>
              <a:t>πολύφορες</a:t>
            </a:r>
            <a:r>
              <a:rPr lang="el-GR" sz="2400" dirty="0" smtClean="0"/>
              <a:t> </a:t>
            </a:r>
          </a:p>
          <a:p>
            <a:pPr marL="800100" lvl="1" indent="-258763" eaLnBrk="1" hangingPunct="1">
              <a:buFont typeface="Wingdings" pitchFamily="2" charset="2"/>
              <a:buNone/>
            </a:pPr>
            <a:r>
              <a:rPr lang="el-GR" sz="2400" dirty="0" smtClean="0"/>
              <a:t>	(άνοιξης, καλοκαιριού, φθινοπώρου) </a:t>
            </a:r>
          </a:p>
          <a:p>
            <a:pPr marL="800100" lvl="1" indent="-258763" eaLnBrk="1" hangingPunct="1">
              <a:buNone/>
            </a:pPr>
            <a:r>
              <a:rPr lang="el-GR" sz="2400" dirty="0" smtClean="0"/>
              <a:t>άνθη καθ’ όλο το έτος, όμως το μέγιστο ποσοστό ανθών αργά την άνοιξη ή καλοκαίρι</a:t>
            </a:r>
          </a:p>
          <a:p>
            <a:pPr marL="361950" indent="-361950" eaLnBrk="1" hangingPunct="1"/>
            <a:r>
              <a:rPr lang="el-GR" sz="2400" u="sng" dirty="0" smtClean="0"/>
              <a:t>Καρποί </a:t>
            </a:r>
            <a:r>
              <a:rPr lang="el-GR" sz="2400" dirty="0" err="1" smtClean="0"/>
              <a:t>σπερμοκαρπικοί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παρθενοκαρπικοί</a:t>
            </a:r>
            <a:r>
              <a:rPr lang="el-GR" sz="2400" dirty="0" smtClean="0"/>
              <a:t>. Έλλειψη νερού μπορεί να προκαλέσει περαιτέρω </a:t>
            </a:r>
            <a:r>
              <a:rPr lang="el-GR" sz="2400" dirty="0" err="1" smtClean="0"/>
              <a:t>καρπόπτωση</a:t>
            </a:r>
            <a:endParaRPr lang="el-GR" sz="4800" u="sng" dirty="0" smtClean="0"/>
          </a:p>
        </p:txBody>
      </p:sp>
      <p:pic>
        <p:nvPicPr>
          <p:cNvPr id="6148" name="Picture 5" descr="120px-Lemon_tree_flowers_with_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789238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/>
              <a:t>Λεμονιά </a:t>
            </a:r>
            <a:r>
              <a:rPr lang="el-GR" sz="3600" i="1" dirty="0" smtClean="0"/>
              <a:t>(</a:t>
            </a:r>
            <a:r>
              <a:rPr lang="en-US" sz="3600" i="1" dirty="0" err="1" smtClean="0"/>
              <a:t>C.Limon</a:t>
            </a:r>
            <a:r>
              <a:rPr lang="en-US" sz="3600" i="1" dirty="0" smtClean="0"/>
              <a:t>)</a:t>
            </a:r>
            <a:r>
              <a:rPr lang="el-GR" sz="3600" b="1" dirty="0" smtClean="0"/>
              <a:t>: </a:t>
            </a:r>
            <a:r>
              <a:rPr lang="el-GR" sz="3600" dirty="0" smtClean="0"/>
              <a:t>Συγκομιδή</a:t>
            </a:r>
            <a:endParaRPr lang="el-GR" sz="36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51837" cy="287972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i="1" u="sng" dirty="0" smtClean="0"/>
              <a:t>Α΄ κριτήριο συγκομιδής</a:t>
            </a:r>
            <a:r>
              <a:rPr lang="el-GR" sz="2400" dirty="0" smtClean="0"/>
              <a:t>: </a:t>
            </a:r>
            <a:r>
              <a:rPr lang="el-GR" sz="2400" b="1" dirty="0" smtClean="0"/>
              <a:t>μέγεθος καρπών </a:t>
            </a:r>
          </a:p>
          <a:p>
            <a:pPr marL="990600" lvl="1" indent="-646113" eaLnBrk="1" hangingPunct="1"/>
            <a:r>
              <a:rPr lang="el-GR" sz="2400" i="1" dirty="0" smtClean="0"/>
              <a:t> </a:t>
            </a:r>
            <a:r>
              <a:rPr lang="el-GR" sz="2400" dirty="0" smtClean="0"/>
              <a:t>διάμετρος &gt;5.5 εκ. ακόμη και αν είναι πράσινοι (χαρακτηριστικό μέγεθος καρπού / ποικιλία)</a:t>
            </a: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i="1" u="sng" dirty="0" smtClean="0"/>
              <a:t>Β΄ κριτήριο συγκομιδής</a:t>
            </a:r>
            <a:r>
              <a:rPr lang="el-GR" sz="2400" dirty="0" smtClean="0"/>
              <a:t>: </a:t>
            </a:r>
            <a:r>
              <a:rPr lang="el-GR" sz="2400" b="1" dirty="0" smtClean="0"/>
              <a:t>ευκολία απελευθέρωσης χυμού</a:t>
            </a:r>
            <a:r>
              <a:rPr lang="el-GR" sz="2400" dirty="0" smtClean="0"/>
              <a:t> </a:t>
            </a:r>
          </a:p>
          <a:p>
            <a:pPr marL="990600" lvl="1" indent="-646113" eaLnBrk="1" hangingPunct="1"/>
            <a:r>
              <a:rPr lang="el-GR" sz="2400" dirty="0" smtClean="0"/>
              <a:t>όχι τόσο η </a:t>
            </a:r>
            <a:r>
              <a:rPr lang="el-GR" sz="2400" dirty="0" err="1" smtClean="0"/>
              <a:t>χυμοπεριεκτικότητα</a:t>
            </a:r>
            <a:r>
              <a:rPr lang="el-GR" sz="2400" dirty="0" smtClean="0"/>
              <a:t>, αφού οι άγουροι καρποί  έχουν παχιά τοιχώματα στους </a:t>
            </a:r>
            <a:r>
              <a:rPr lang="el-GR" sz="2400" dirty="0" err="1" smtClean="0"/>
              <a:t>χυμοφόρους</a:t>
            </a:r>
            <a:r>
              <a:rPr lang="el-GR" sz="2400" dirty="0" smtClean="0"/>
              <a:t> ασκούς (δεν ελευθερώνουν εύκολα το χυμό) 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Char char="è"/>
            </a:pPr>
            <a:r>
              <a:rPr lang="el-GR" sz="2400" dirty="0" smtClean="0"/>
              <a:t>όχι σε πλήρη ωρίμαση, αλλά πρέπει να ‘χει αρχίσει</a:t>
            </a:r>
          </a:p>
          <a:p>
            <a:pPr marL="609600" indent="-609600" eaLnBrk="1" hangingPunct="1">
              <a:buFont typeface="Wingdings" pitchFamily="2" charset="2"/>
              <a:buChar char="è"/>
            </a:pPr>
            <a:r>
              <a:rPr lang="el-GR" sz="2400" dirty="0" smtClean="0"/>
              <a:t>Δέχεται </a:t>
            </a:r>
            <a:r>
              <a:rPr lang="el-GR" sz="2400" dirty="0" err="1" smtClean="0"/>
              <a:t>αποπρασινισμό</a:t>
            </a:r>
            <a:r>
              <a:rPr lang="el-GR" sz="2400" dirty="0" smtClean="0"/>
              <a:t> (κίτρινο χρώμα = </a:t>
            </a:r>
            <a:r>
              <a:rPr lang="el-GR" sz="2400" dirty="0" err="1" smtClean="0"/>
              <a:t>φλαβόνη</a:t>
            </a:r>
            <a:r>
              <a:rPr lang="el-GR" sz="2400" dirty="0" smtClean="0"/>
              <a:t>, όχι </a:t>
            </a:r>
            <a:r>
              <a:rPr lang="el-GR" sz="2400" dirty="0" err="1" smtClean="0"/>
              <a:t>καροτένη</a:t>
            </a:r>
            <a:r>
              <a:rPr lang="el-GR" sz="2400" dirty="0" smtClean="0"/>
              <a:t>) </a:t>
            </a:r>
          </a:p>
          <a:p>
            <a:pPr marL="609600" indent="-609600" eaLnBrk="1" hangingPunct="1">
              <a:buFont typeface="Wingdings" pitchFamily="2" charset="2"/>
              <a:buChar char="è"/>
            </a:pPr>
            <a:r>
              <a:rPr lang="el-GR" sz="2400" dirty="0" smtClean="0"/>
              <a:t>Μεγάλες ποσότητες καταναλίσκονται ως νωπά ή στα εργοστάσια </a:t>
            </a:r>
            <a:r>
              <a:rPr lang="el-GR" sz="2400" dirty="0" err="1" smtClean="0"/>
              <a:t>χυμοποίησης</a:t>
            </a:r>
            <a:endParaRPr lang="el-GR" sz="2400" dirty="0" smtClean="0"/>
          </a:p>
          <a:p>
            <a:pPr marL="990600" lvl="1" indent="-646113" eaLnBrk="1" hangingPunct="1"/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3600" b="1" dirty="0" smtClean="0"/>
              <a:t>Λεμονιά </a:t>
            </a:r>
            <a:r>
              <a:rPr lang="el-GR" sz="3600" i="1" dirty="0" smtClean="0"/>
              <a:t>(</a:t>
            </a:r>
            <a:r>
              <a:rPr lang="en-US" sz="3600" i="1" dirty="0" err="1" smtClean="0"/>
              <a:t>C.Limon</a:t>
            </a:r>
            <a:r>
              <a:rPr lang="en-US" sz="3600" i="1" dirty="0" smtClean="0"/>
              <a:t>)</a:t>
            </a:r>
            <a:r>
              <a:rPr lang="el-GR" sz="3600" b="1" dirty="0" smtClean="0"/>
              <a:t> </a:t>
            </a:r>
            <a:endParaRPr lang="el-GR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1125538"/>
            <a:ext cx="4211637" cy="2735262"/>
          </a:xfrm>
          <a:solidFill>
            <a:srgbClr val="FFFF00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u="sng" smtClean="0"/>
              <a:t>Χαρακτηριστικά καλού λεμονιού</a:t>
            </a:r>
            <a:r>
              <a:rPr lang="el-GR" sz="2400" b="1" smtClean="0"/>
              <a:t>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/>
              <a:t>Λεπτόφλουδο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/>
              <a:t>Λίγοι σπόροι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/>
              <a:t>Λεία επιφάνεια φλοιού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/>
              <a:t>Μεγάλη περιεκτικότητα σε χυμούς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1412875"/>
            <a:ext cx="4680520" cy="445928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z="2400" u="sng" dirty="0" smtClean="0"/>
              <a:t>Μεταχείριση μετά τη συγκομιδή</a:t>
            </a:r>
            <a:r>
              <a:rPr lang="el-GR" sz="2400" dirty="0" smtClean="0"/>
              <a:t>: </a:t>
            </a:r>
          </a:p>
          <a:p>
            <a:pPr eaLnBrk="1" hangingPunct="1"/>
            <a:r>
              <a:rPr lang="el-GR" sz="2400" dirty="0" smtClean="0"/>
              <a:t>Πλύσιμο, επικάλυψη με κηρό, </a:t>
            </a:r>
          </a:p>
          <a:p>
            <a:pPr eaLnBrk="1" hangingPunct="1"/>
            <a:r>
              <a:rPr lang="el-GR" sz="2400" dirty="0" smtClean="0"/>
              <a:t>Ταξινόμηση, σύμφωνα με το χρώμα (= στάδιο ωρίμασης)     και μέγεθος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l-GR" sz="2400" dirty="0" smtClean="0"/>
              <a:t>Οι καρποί</a:t>
            </a:r>
          </a:p>
          <a:p>
            <a:pPr eaLnBrk="1" hangingPunct="1"/>
            <a:r>
              <a:rPr lang="el-GR" sz="2400" dirty="0" smtClean="0"/>
              <a:t>Αν πλησιάζουν σε ωριμότητα, οδηγούνται στην αγορά </a:t>
            </a:r>
          </a:p>
          <a:p>
            <a:pPr eaLnBrk="1" hangingPunct="1"/>
            <a:r>
              <a:rPr lang="el-GR" sz="2400" dirty="0" smtClean="0"/>
              <a:t>οι πιο άγουροι (περισσότεροι) για συντήρηση (παραμονή σε ψυγεία), αφού μπουν σε κιβώτια (μετά την ταξινόμηση τους)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149725"/>
            <a:ext cx="3611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51837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dirty="0" smtClean="0"/>
              <a:t>Λεμονιά </a:t>
            </a:r>
            <a:r>
              <a:rPr lang="el-GR" sz="3600" i="1" dirty="0" smtClean="0"/>
              <a:t>(</a:t>
            </a:r>
            <a:r>
              <a:rPr lang="en-US" sz="3600" i="1" dirty="0" err="1" smtClean="0"/>
              <a:t>C.Limon</a:t>
            </a:r>
            <a:r>
              <a:rPr lang="en-US" sz="3600" i="1" dirty="0" smtClean="0"/>
              <a:t>)</a:t>
            </a:r>
            <a:r>
              <a:rPr lang="el-GR" sz="3600" b="1" dirty="0" smtClean="0"/>
              <a:t>: </a:t>
            </a:r>
            <a:r>
              <a:rPr lang="el-GR" sz="3600" dirty="0" smtClean="0"/>
              <a:t>Συντήρηση </a:t>
            </a:r>
            <a:br>
              <a:rPr lang="el-GR" sz="3600" dirty="0" smtClean="0"/>
            </a:br>
            <a:endParaRPr lang="el-GR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37525" cy="288131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dirty="0" smtClean="0"/>
              <a:t>ΔΥΟ ΦΑΣΕΙΣ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dirty="0" smtClean="0"/>
              <a:t>Α)	 Στο συσκευαστήριο: παραμονή σε συνθήκες δωματίου για λίγες ημέρες, για απώλεια υγρασίας (= πιο ανθεκτικοί </a:t>
            </a:r>
            <a:r>
              <a:rPr lang="el-GR" sz="2400" dirty="0" err="1" smtClean="0"/>
              <a:t>μετασυλλεκτικά</a:t>
            </a:r>
            <a:r>
              <a:rPr lang="el-GR" sz="2400" dirty="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dirty="0" smtClean="0"/>
              <a:t>Β) 	 Στα ψυγεία: κατάλληλη ρύθμιση συνθηκών συντήρησης για μικρότερη μεγαλύτερη ή διάρκεια συντήρησης (=κλιμακωτή προσφορά λεμονιών)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dirty="0" smtClean="0"/>
              <a:t>Διάρκεια συντήρησης</a:t>
            </a:r>
            <a:r>
              <a:rPr lang="el-GR" sz="2400" dirty="0" smtClean="0"/>
              <a:t> ανάλογα με: </a:t>
            </a:r>
          </a:p>
          <a:p>
            <a:pPr marL="609600" indent="-609600" eaLnBrk="1" hangingPunct="1"/>
            <a:r>
              <a:rPr lang="el-GR" sz="2400" dirty="0" smtClean="0"/>
              <a:t>Στάδιο ωρίμασης : ώριμα (κίτρινα) λεμόνια συντηρούνται για μερικές εβδομάδες,  άγουρα &gt; 6 μήνες  </a:t>
            </a:r>
          </a:p>
          <a:p>
            <a:pPr marL="609600" indent="-609600" eaLnBrk="1" hangingPunct="1"/>
            <a:r>
              <a:rPr lang="el-GR" sz="2400" dirty="0" smtClean="0"/>
              <a:t>Θ</a:t>
            </a:r>
            <a:r>
              <a:rPr lang="en-US" sz="2400" dirty="0" smtClean="0"/>
              <a:t>°</a:t>
            </a:r>
            <a:r>
              <a:rPr lang="el-GR" sz="2400" dirty="0" smtClean="0"/>
              <a:t> συντήρησης:  περισσότερο στους 8 - 14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pPr marL="609600" indent="-609600" eaLnBrk="1" hangingPunct="1"/>
            <a:r>
              <a:rPr lang="el-GR" sz="2400" dirty="0" smtClean="0"/>
              <a:t>Χρήση μυκητοκτόνων, ορμονών </a:t>
            </a:r>
            <a:r>
              <a:rPr lang="el-GR" sz="2400" dirty="0" err="1" smtClean="0"/>
              <a:t>αντιγήρανσης</a:t>
            </a:r>
            <a:r>
              <a:rPr lang="el-GR" sz="2400" dirty="0" smtClean="0"/>
              <a:t> ή αύξησης από το δέντρο, πολυαιθυλενίου κ.α.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dirty="0" smtClean="0"/>
              <a:t> </a:t>
            </a:r>
            <a:r>
              <a:rPr lang="el-GR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45500" cy="981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smtClean="0"/>
              <a:t>Λεμονιά </a:t>
            </a:r>
            <a:r>
              <a:rPr lang="el-GR" sz="3600" i="1" smtClean="0"/>
              <a:t>(</a:t>
            </a:r>
            <a:r>
              <a:rPr lang="en-US" sz="3600" i="1" smtClean="0"/>
              <a:t>C.Limon)</a:t>
            </a:r>
            <a:r>
              <a:rPr lang="el-GR" sz="3600" b="1" smtClean="0"/>
              <a:t>:  </a:t>
            </a:r>
            <a:r>
              <a:rPr lang="el-GR" sz="3600" smtClean="0"/>
              <a:t>Αποπρασινισμός λεμονιών</a:t>
            </a:r>
            <a:r>
              <a:rPr lang="el-GR" sz="3600" b="1" smtClean="0"/>
              <a:t> </a:t>
            </a:r>
            <a:br>
              <a:rPr lang="el-GR" sz="3600" b="1" smtClean="0"/>
            </a:br>
            <a:r>
              <a:rPr lang="el-GR" sz="3600" b="1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18500" cy="475138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/>
              <a:t>= 	Αποκτούν κίτρινο χρώμα, οι πράσινοι καρποί, με έκθεση σε αιθυλένιο και κατάλληλη θερμοκρασία (π.χ. 23</a:t>
            </a:r>
            <a:r>
              <a:rPr lang="el-GR" sz="2400" baseline="30000" smtClean="0"/>
              <a:t>ο</a:t>
            </a:r>
            <a:r>
              <a:rPr lang="el-GR" sz="2400" smtClean="0"/>
              <a:t> </a:t>
            </a:r>
            <a:r>
              <a:rPr lang="en-US" sz="2400" smtClean="0"/>
              <a:t>C</a:t>
            </a:r>
            <a:r>
              <a:rPr lang="el-GR" sz="2400" smtClean="0"/>
              <a:t> για 10 μέρες)</a:t>
            </a:r>
          </a:p>
          <a:p>
            <a:pPr marL="609600" indent="-609600" eaLnBrk="1" hangingPunct="1"/>
            <a:r>
              <a:rPr lang="el-GR" sz="2400" smtClean="0"/>
              <a:t>Γίνεται με 2 μεθόδους: ταχεία (λίγες μέρες) και βραδεία (3-4 εβδομάδες)</a:t>
            </a:r>
          </a:p>
          <a:p>
            <a:pPr marL="609600" indent="-609600" eaLnBrk="1" hangingPunct="1"/>
            <a:r>
              <a:rPr lang="el-GR" sz="2400" smtClean="0"/>
              <a:t>Αυξάνει η ευπάθεια στις σήψεις, π.χ. σήψη του παρά τον ποδίσκο άκρου  (</a:t>
            </a:r>
            <a:r>
              <a:rPr lang="en-US" sz="2400" smtClean="0"/>
              <a:t>stemend rot)</a:t>
            </a:r>
            <a:r>
              <a:rPr lang="el-GR" sz="2400" smtClean="0"/>
              <a:t> =&gt; απαιτείται εφαρμογή  μυκητοκτόνων πριν και μετά τον αποπρασινισμό, ακόμα και από το χωράφι </a:t>
            </a:r>
            <a:endParaRPr lang="en-US" sz="2400" smtClean="0"/>
          </a:p>
          <a:p>
            <a:pPr marL="609600" indent="-609600" eaLnBrk="1" hangingPunct="1"/>
            <a:r>
              <a:rPr lang="el-GR" sz="2400" b="1" smtClean="0">
                <a:solidFill>
                  <a:srgbClr val="CC3300"/>
                </a:solidFill>
              </a:rPr>
              <a:t>Συνεχής χρήση μυκητοκτόνων με </a:t>
            </a:r>
            <a:r>
              <a:rPr lang="en-US" sz="2400" b="1" smtClean="0">
                <a:solidFill>
                  <a:srgbClr val="CC3300"/>
                </a:solidFill>
              </a:rPr>
              <a:t>benzimidazole</a:t>
            </a:r>
            <a:r>
              <a:rPr lang="el-GR" sz="2400" b="1" smtClean="0">
                <a:solidFill>
                  <a:srgbClr val="CC3300"/>
                </a:solidFill>
              </a:rPr>
              <a:t> να αποφεύγεται, γιατί οδηγεί σε ανάπτυξη ανθεκτικών φυλών του </a:t>
            </a:r>
            <a:r>
              <a:rPr lang="en-US" sz="2400" b="1" smtClean="0">
                <a:solidFill>
                  <a:srgbClr val="CC3300"/>
                </a:solidFill>
              </a:rPr>
              <a:t>Penicillium digitatum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smtClean="0"/>
              <a:t>Λεμονιά </a:t>
            </a:r>
            <a:r>
              <a:rPr lang="el-GR" sz="3600" i="1" smtClean="0"/>
              <a:t>(</a:t>
            </a:r>
            <a:r>
              <a:rPr lang="en-US" sz="3600" i="1" smtClean="0"/>
              <a:t>C.Limon)</a:t>
            </a:r>
            <a:r>
              <a:rPr lang="el-GR" sz="3600" b="1" smtClean="0"/>
              <a:t>: </a:t>
            </a:r>
            <a:r>
              <a:rPr lang="el-GR" sz="3600" smtClean="0"/>
              <a:t>Μεταποίηση  </a:t>
            </a:r>
            <a:br>
              <a:rPr lang="el-GR" sz="3600" smtClean="0"/>
            </a:br>
            <a:endParaRPr lang="el-GR" sz="36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64500" cy="53276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/>
              <a:t>Προϊόντα μεταποίησης</a:t>
            </a:r>
            <a:r>
              <a:rPr lang="el-GR" sz="2400" smtClean="0"/>
              <a:t>: </a:t>
            </a:r>
          </a:p>
          <a:p>
            <a:pPr marL="609600" indent="-609600" eaLnBrk="1" hangingPunct="1"/>
            <a:r>
              <a:rPr lang="el-GR" sz="2400" smtClean="0"/>
              <a:t>συμπυκνωμένος χυμός </a:t>
            </a:r>
          </a:p>
          <a:p>
            <a:pPr marL="609600" indent="-609600" eaLnBrk="1" hangingPunct="1"/>
            <a:r>
              <a:rPr lang="el-GR" sz="2400" smtClean="0"/>
              <a:t>ηδύποτα (λιμοντσέλο) </a:t>
            </a:r>
          </a:p>
          <a:p>
            <a:pPr marL="609600" indent="-609600" eaLnBrk="1" hangingPunct="1"/>
            <a:r>
              <a:rPr lang="el-GR" sz="2400" smtClean="0"/>
              <a:t>αιθέρια έλαια (ως πρόσθετα γεύσης/ αρώματος, σε αναψυκτικά, γλυκίσματα, ακόμα και σε καθαριστικά)...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/>
              <a:t>Ποιότητα του καρπού προς μεταποίηση εξαρτάται από</a:t>
            </a:r>
            <a:r>
              <a:rPr lang="el-GR" sz="2400" smtClean="0"/>
              <a:t>  Ποικιλία / Υποκείμενο, καλλιεργητικές φροντίδες,   κλιματικές συνθήκες κ.α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/>
              <a:t>Ενδιαφέρουν</a:t>
            </a:r>
            <a:r>
              <a:rPr lang="el-GR" sz="2400" smtClean="0"/>
              <a:t>  </a:t>
            </a:r>
          </a:p>
          <a:p>
            <a:pPr marL="609600" indent="-609600" eaLnBrk="1" hangingPunct="1"/>
            <a:r>
              <a:rPr lang="el-GR" sz="2400" smtClean="0"/>
              <a:t>η περιεκτικότητα σε χυμό, σε κιτρικό οξύ, σε διαλυτά στερεά, η γεύση, η υγιεινή κατάσταση, όχι η άριστη εμφάνιση, η διατηρησιμότητα, ή το   μέγεθος</a:t>
            </a:r>
          </a:p>
          <a:p>
            <a:pPr marL="609600" indent="-609600" eaLnBrk="1" hangingPunct="1"/>
            <a:r>
              <a:rPr lang="el-GR" sz="2400" smtClean="0"/>
              <a:t>Απόδοση σε αιθέρια έλαια: διαφέρει ανά εποχή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l-GR" sz="4600" b="1" smtClean="0"/>
              <a:t>Ποικιλίες Λεμονιάς (1)</a:t>
            </a:r>
            <a:endParaRPr lang="el-GR" sz="4600" i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675688" cy="547211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l-GR" sz="2400" b="1" smtClean="0"/>
              <a:t>1,	</a:t>
            </a:r>
            <a:r>
              <a:rPr lang="el-GR" sz="2400" b="1" u="sng" smtClean="0"/>
              <a:t>Μαγληνή:</a:t>
            </a:r>
            <a:r>
              <a:rPr lang="el-GR" sz="2400" smtClean="0"/>
              <a:t> ορθόκλαδη, </a:t>
            </a:r>
            <a:r>
              <a:rPr lang="el-GR" sz="2400" b="1" smtClean="0"/>
              <a:t>μονόφορη</a:t>
            </a:r>
            <a:r>
              <a:rPr lang="el-GR" sz="2400" smtClean="0"/>
              <a:t>, με αγκάθια, ευαίσθητη στην Κορυφοξήρα. </a:t>
            </a:r>
            <a:r>
              <a:rPr lang="el-GR" sz="2400" u="sng" smtClean="0"/>
              <a:t>Καρπός</a:t>
            </a:r>
            <a:r>
              <a:rPr lang="el-GR" sz="2400" smtClean="0"/>
              <a:t> μέτριος ως μικρός, με μικρή θηλή και περιφερειακό αυλάκι βυθισμένο περισσότερο από τη μια πλευρά, ελάχιστα σπέρματα, πολύς χυμός, λεπτός φλοιός και πολύ λείος (μαγληνή). Ωριμάζει νωρίς (φθινόπωρο – χειμώνα). Υπάρχουν πολλοί κλώνοι της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 Η βάση της λεμονοπαραγωγής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 της χώρας (55% της συνολικής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παραγωγής), λόγω παραγωγής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χυμώδεις καρποί, ελάχιστοι σπόροι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ΠΡΟΒΛΗΜΑ: η αιχμή προσφοράς,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l-GR" sz="2400" smtClean="0"/>
              <a:t>	η ευπάθεια στην κορυφοξήρα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l-GR" sz="2400" b="1" smtClean="0"/>
              <a:t>2.	</a:t>
            </a:r>
            <a:r>
              <a:rPr lang="el-GR" sz="2400" b="1" u="sng" smtClean="0"/>
              <a:t>Ερμιόνη</a:t>
            </a:r>
            <a:r>
              <a:rPr lang="el-GR" sz="2400" smtClean="0"/>
              <a:t>: παραλλαγή της Μαγληνής,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αλλά πιο ανθεκτική στην κορυφοξήρα.</a:t>
            </a:r>
            <a:r>
              <a:rPr lang="en-US" sz="2400" smtClean="0"/>
              <a:t> </a:t>
            </a:r>
            <a:r>
              <a:rPr lang="el-GR" sz="2400" smtClean="0"/>
              <a:t>Μοιάζει πολύ με την ποικιλία </a:t>
            </a:r>
            <a:r>
              <a:rPr lang="en-US" sz="2400" smtClean="0"/>
              <a:t>Monanchello</a:t>
            </a:r>
            <a:r>
              <a:rPr lang="el-GR" sz="2400" b="1" u="sng" smtClean="0"/>
              <a:t> </a:t>
            </a:r>
          </a:p>
        </p:txBody>
      </p:sp>
      <p:pic>
        <p:nvPicPr>
          <p:cNvPr id="13316" name="Picture 7" descr="Μαγληνή"/>
          <p:cNvPicPr>
            <a:picLocks noChangeAspect="1" noChangeArrowheads="1"/>
          </p:cNvPicPr>
          <p:nvPr/>
        </p:nvPicPr>
        <p:blipFill>
          <a:blip r:embed="rId3" cstate="print"/>
          <a:srcRect r="33041"/>
          <a:stretch>
            <a:fillRect/>
          </a:stretch>
        </p:blipFill>
        <p:spPr bwMode="auto">
          <a:xfrm>
            <a:off x="6084888" y="3213100"/>
            <a:ext cx="276701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l-GR" sz="4600" b="1" smtClean="0"/>
              <a:t>Ποικιλίες Λεμονιάς (2)</a:t>
            </a:r>
            <a:endParaRPr lang="el-GR" sz="4600" i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785225" cy="5616575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b="1" smtClean="0"/>
              <a:t>3.	</a:t>
            </a:r>
            <a:r>
              <a:rPr lang="el-GR" sz="2400" b="1" u="sng" smtClean="0"/>
              <a:t>Καρυστινή</a:t>
            </a:r>
            <a:r>
              <a:rPr lang="el-GR" sz="2400" smtClean="0"/>
              <a:t>: πλαγιόκλαδη, </a:t>
            </a:r>
            <a:r>
              <a:rPr lang="el-GR" sz="2400" b="1" smtClean="0"/>
              <a:t>μονόφορη</a:t>
            </a:r>
            <a:r>
              <a:rPr lang="el-GR" sz="2400" smtClean="0"/>
              <a:t>, με λιγότερα αγκάθια, επίσης ευαίσθητη στην Κορυφοξήρα.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</a:t>
            </a:r>
            <a:r>
              <a:rPr lang="el-GR" sz="2400" u="sng" smtClean="0"/>
              <a:t>Καρπός</a:t>
            </a:r>
            <a:r>
              <a:rPr lang="el-GR" sz="2400" smtClean="0"/>
              <a:t> μέτριος ως μεγάλος,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μεγαλύτερη θηλή και τραχύ φλοιό,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περισσότερο και καλύτερο χυμό,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αλλά και περισσότερα σπόρια,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ως προς τη Μαγληνή.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Ωριμάζει τέλη φθινοπώρου – αρχές άνοιξης.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20% της λεμονοπαραγωγής μας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4. 	</a:t>
            </a:r>
            <a:r>
              <a:rPr lang="el-GR" sz="2400" b="1" u="sng" smtClean="0"/>
              <a:t>Αδαμοπούλου:</a:t>
            </a:r>
            <a:r>
              <a:rPr lang="el-GR" sz="2400" smtClean="0"/>
              <a:t> πλαγιόκλαδη, </a:t>
            </a:r>
            <a:r>
              <a:rPr lang="el-GR" sz="2400" b="1" smtClean="0"/>
              <a:t>πολύφορη, </a:t>
            </a:r>
            <a:r>
              <a:rPr lang="el-GR" sz="2400" smtClean="0"/>
              <a:t>με παραγωγή καθόλο το έτος. </a:t>
            </a:r>
            <a:r>
              <a:rPr lang="el-GR" sz="2400" u="sng" smtClean="0"/>
              <a:t>Καρποί του χειμώνα</a:t>
            </a:r>
            <a:r>
              <a:rPr lang="el-GR" sz="2400" smtClean="0"/>
              <a:t>: όχι τόσο εμφανίσιμοι (τραχύς φλοιός, ανομοιόμορφοι καρποί ως προς το μέγεθος). Πολύ ανθεκτική  στην Κορυφοξήρα,  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smtClean="0"/>
              <a:t>	ιδίως πάνω σε </a:t>
            </a:r>
            <a:r>
              <a:rPr lang="en-US" sz="2400" smtClean="0"/>
              <a:t>Sweet lime</a:t>
            </a:r>
            <a:r>
              <a:rPr lang="el-GR" sz="2400" smtClean="0"/>
              <a:t> (γλυκολιμετία).</a:t>
            </a:r>
          </a:p>
        </p:txBody>
      </p:sp>
      <p:pic>
        <p:nvPicPr>
          <p:cNvPr id="14340" name="Picture 4" descr="201662A2A5DC52FC3A3000637A91DCEB"/>
          <p:cNvPicPr>
            <a:picLocks noChangeAspect="1" noChangeArrowheads="1"/>
          </p:cNvPicPr>
          <p:nvPr/>
        </p:nvPicPr>
        <p:blipFill>
          <a:blip r:embed="rId3" cstate="print"/>
          <a:srcRect r="37997"/>
          <a:stretch>
            <a:fillRect/>
          </a:stretch>
        </p:blipFill>
        <p:spPr bwMode="auto">
          <a:xfrm>
            <a:off x="6659563" y="1773238"/>
            <a:ext cx="19272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ANd9GcS1NOWBrwwLMMqbTEMlPxHV3kX4IYvVv0_9_6r_7qdybr4Hl_U&amp;t=1&amp;usg=__ljPdSd0lMh-Gh6PgzMVzk1v_yQo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408613"/>
            <a:ext cx="197961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064500" cy="55451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400" b="1" smtClean="0"/>
              <a:t>5.</a:t>
            </a:r>
            <a:r>
              <a:rPr lang="el-GR" sz="2400" b="1" u="sng" smtClean="0"/>
              <a:t> Βακάλου</a:t>
            </a:r>
            <a:r>
              <a:rPr lang="el-GR" sz="2400" b="1" smtClean="0"/>
              <a:t>:</a:t>
            </a:r>
            <a:r>
              <a:rPr lang="el-GR" sz="2400" smtClean="0"/>
              <a:t> </a:t>
            </a:r>
            <a:r>
              <a:rPr lang="el-GR" sz="2400" b="1" smtClean="0"/>
              <a:t>Δίφορη</a:t>
            </a:r>
            <a:r>
              <a:rPr lang="el-GR" sz="2400" smtClean="0"/>
              <a:t>, από τις ελάχιστες ποικιλίες λεμονιού που ανταποκρίνεται πολύ καλά στο «φορτσάρισμα»: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sz="2400" b="1" smtClean="0">
                <a:sym typeface="Symbol" pitchFamily="18" charset="2"/>
              </a:rPr>
              <a:t>	</a:t>
            </a:r>
            <a:endParaRPr lang="en-US" sz="2400" b="1" smtClean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sz="2400" b="1" u="sng" smtClean="0">
                <a:sym typeface="Symbol" pitchFamily="18" charset="2"/>
              </a:rPr>
              <a:t>Φορτσάρισμα</a:t>
            </a:r>
            <a:r>
              <a:rPr lang="el-GR" sz="2400" u="sng" smtClean="0">
                <a:sym typeface="Symbol" pitchFamily="18" charset="2"/>
              </a:rPr>
              <a:t> (FORZATURA)</a:t>
            </a:r>
            <a:r>
              <a:rPr lang="el-GR" sz="2400" u="sng" smtClean="0"/>
              <a:t> </a:t>
            </a:r>
            <a:r>
              <a:rPr lang="el-GR" sz="2400" u="sng" smtClean="0">
                <a:sym typeface="Symbol" pitchFamily="18" charset="2"/>
              </a:rPr>
              <a:t>δένδρων</a:t>
            </a:r>
            <a:r>
              <a:rPr lang="el-GR" sz="2400" smtClean="0">
                <a:sym typeface="Symbol" pitchFamily="18" charset="2"/>
              </a:rPr>
              <a:t> =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	καλλιεργητική τεχνική, για παραγωγή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	καρπών εκτός εποχής. Σε λεμονιά:</a:t>
            </a:r>
            <a:endParaRPr lang="el-GR" sz="2400" smtClean="0"/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r>
              <a:rPr lang="el-GR" sz="2400" u="sng" smtClean="0">
                <a:sym typeface="Symbol" pitchFamily="18" charset="2"/>
              </a:rPr>
              <a:t>Σχεδόν εγκατάλειψη ως τον Ιούλιο</a:t>
            </a:r>
            <a:r>
              <a:rPr lang="el-GR" sz="2400" smtClean="0">
                <a:sym typeface="Symbol" pitchFamily="18" charset="2"/>
              </a:rPr>
              <a:t>=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l-GR" sz="2400" smtClean="0">
                <a:sym typeface="Symbol" pitchFamily="18" charset="2"/>
              </a:rPr>
              <a:t>	όχι κλάδεμα και λίπανση πριν την άνθηση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l-GR" sz="2400" smtClean="0">
                <a:sym typeface="Symbol" pitchFamily="18" charset="2"/>
              </a:rPr>
              <a:t>	της άνοιξης, χωρίς πότισμα ως τον Ιούλιο.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r>
              <a:rPr lang="el-GR" sz="2400" u="sng" smtClean="0">
                <a:sym typeface="Symbol" pitchFamily="18" charset="2"/>
              </a:rPr>
              <a:t>Εντατική περιποίηση Ιούλιο – Αύγουστο</a:t>
            </a:r>
            <a:r>
              <a:rPr lang="el-GR" sz="2400" smtClean="0">
                <a:sym typeface="Symbol" pitchFamily="18" charset="2"/>
              </a:rPr>
              <a:t>=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l-GR" sz="2400" smtClean="0">
                <a:sym typeface="Symbol" pitchFamily="18" charset="2"/>
              </a:rPr>
              <a:t>	στα μέσα καλοκαιριού κλάδεμα, γενναία λίπανση, δυνατό πότισμα, για δημιουργία νέας βλάστησης (με νέα ανθοφορία το Σεπτέμβριο = δεύτερη παραγωγή)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600" b="1">
                <a:solidFill>
                  <a:schemeClr val="tx2"/>
                </a:solidFill>
                <a:latin typeface="Garamond" pitchFamily="18" charset="0"/>
              </a:rPr>
              <a:t>Ποικιλίες Λεμονιάς (3)</a:t>
            </a:r>
            <a:endParaRPr lang="el-GR" sz="46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5364" name="Picture 7" descr="βακαλου - ευρηκα"/>
          <p:cNvPicPr>
            <a:picLocks noChangeAspect="1" noChangeArrowheads="1"/>
          </p:cNvPicPr>
          <p:nvPr/>
        </p:nvPicPr>
        <p:blipFill>
          <a:blip r:embed="rId3" cstate="print"/>
          <a:srcRect r="53462"/>
          <a:stretch>
            <a:fillRect/>
          </a:stretch>
        </p:blipFill>
        <p:spPr bwMode="auto">
          <a:xfrm>
            <a:off x="6953250" y="1844675"/>
            <a:ext cx="2190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53276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b="1" smtClean="0"/>
          </a:p>
          <a:p>
            <a:pPr marL="609600" indent="-609600" eaLnBrk="1" hangingPunct="1"/>
            <a:endParaRPr lang="el-GR" sz="17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17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700" smtClean="0"/>
              <a:t>Αντοχή στην Κ.: </a:t>
            </a:r>
            <a:r>
              <a:rPr lang="el-GR" sz="1500" smtClean="0"/>
              <a:t>-- πολύ ευαίσθητη, - ευαίσθητη, + μέτρια, ++  ανθεκτική, +++ πολύ ανθεκτική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700" smtClean="0"/>
              <a:t>Παραγωγή: </a:t>
            </a:r>
            <a:r>
              <a:rPr lang="el-GR" sz="1500" smtClean="0"/>
              <a:t>μέση, στα Χανιά, 1981-1983, από δέντρα ηλικία 12 ετών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700" smtClean="0"/>
              <a:t>Καλοκαιρινή παραγωγή: </a:t>
            </a:r>
            <a:r>
              <a:rPr lang="el-GR" sz="1500" smtClean="0"/>
              <a:t>+ μικρή (5-10%), ++ ικανοποιητική (10-20), +++ μεγάλη (20-30).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700" smtClean="0"/>
              <a:t>Ποιότητα καρπών </a:t>
            </a:r>
            <a:r>
              <a:rPr lang="el-GR" sz="1500" smtClean="0"/>
              <a:t>- Αντοχή στο Κρύο:    + καλή, ++ πολύ καλή</a:t>
            </a:r>
          </a:p>
        </p:txBody>
      </p:sp>
      <p:graphicFrame>
        <p:nvGraphicFramePr>
          <p:cNvPr id="12317" name="Group 29"/>
          <p:cNvGraphicFramePr>
            <a:graphicFrameLocks noGrp="1"/>
          </p:cNvGraphicFramePr>
          <p:nvPr/>
        </p:nvGraphicFramePr>
        <p:xfrm>
          <a:off x="250825" y="1341438"/>
          <a:ext cx="8893175" cy="3690938"/>
        </p:xfrm>
        <a:graphic>
          <a:graphicData uri="http://schemas.openxmlformats.org/drawingml/2006/table">
            <a:tbl>
              <a:tblPr/>
              <a:tblGrid>
                <a:gridCol w="2884488"/>
                <a:gridCol w="1039812"/>
                <a:gridCol w="1042988"/>
                <a:gridCol w="1603375"/>
                <a:gridCol w="1108075"/>
                <a:gridCol w="1214437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Ελληνικές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ΠΟΙΚΙΛΙΕΣ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Αντοχή Κορυφ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Αντοχή ψύχος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Παραγωγή (Κ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</a:t>
                      </a: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/δέντρο)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l-GR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η</a:t>
                      </a: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Παραγ.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Ποιότητα καρπών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Αδαμοπούλου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Βακάλου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Δίφορη Ρόδου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Καρυστινή Ξυλ/στρου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Μαγληνή Ξυλ/στρου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Μικρόκαρπο Μεσαράς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Ζαμπετάκις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0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36613"/>
          </a:xfrm>
          <a:noFill/>
        </p:spPr>
        <p:txBody>
          <a:bodyPr anchor="ctr"/>
          <a:lstStyle/>
          <a:p>
            <a:pPr eaLnBrk="1" hangingPunct="1"/>
            <a:r>
              <a:rPr lang="el-GR" b="1" smtClean="0"/>
              <a:t>Ποικιλίες Λεμονιάς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48228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Bearss (Sicilian)</a:t>
            </a:r>
            <a:r>
              <a:rPr lang="el-GR" sz="2400" smtClean="0"/>
              <a:t>: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/>
              <a:t>	Πρόσφατη επιλογή, συγκομιδή από Ιούλιο - Δεκέμβριο. Για χυμό και παραγωγή αιθέριων ελαίων.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u="sng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u="sng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u="sng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u="sng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23850" y="260350"/>
            <a:ext cx="82089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(1)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2636838"/>
            <a:ext cx="15240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068638"/>
            <a:ext cx="54070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5616575" cy="5472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Eureka</a:t>
            </a:r>
            <a:r>
              <a:rPr lang="el-GR" sz="2400" b="1" smtClean="0"/>
              <a:t>:</a:t>
            </a:r>
            <a:r>
              <a:rPr lang="el-GR" sz="2400" smtClean="0"/>
              <a:t> </a:t>
            </a:r>
            <a:r>
              <a:rPr lang="el-GR" sz="2400" b="1" smtClean="0"/>
              <a:t>Δίφορη,</a:t>
            </a:r>
            <a:r>
              <a:rPr lang="el-GR" sz="2400" smtClean="0"/>
              <a:t> λίγα αγκάθια, τάση να καρποφορεί στα άκρα =&gt; ζημιές καρπών από </a:t>
            </a:r>
            <a:r>
              <a:rPr lang="el-GR" sz="2400" i="1" smtClean="0"/>
              <a:t>άνεμο και ηλιόκαυμα</a:t>
            </a:r>
            <a:r>
              <a:rPr lang="el-GR" sz="2400" smtClean="0"/>
              <a:t>. Όχι καλή συγγένεια με  Ρ.</a:t>
            </a:r>
            <a:r>
              <a:rPr lang="en-US" sz="2400" smtClean="0"/>
              <a:t>trifoliatae </a:t>
            </a:r>
            <a:r>
              <a:rPr lang="el-GR" sz="2400" smtClean="0"/>
              <a:t> και </a:t>
            </a:r>
            <a:r>
              <a:rPr lang="en-US" sz="2400" smtClean="0"/>
              <a:t>Citranges</a:t>
            </a:r>
            <a:r>
              <a:rPr lang="el-GR" sz="2400" smtClean="0"/>
              <a:t>. </a:t>
            </a:r>
            <a:r>
              <a:rPr lang="el-GR" sz="2400" u="sng" smtClean="0"/>
              <a:t>Καρπός</a:t>
            </a:r>
            <a:r>
              <a:rPr lang="el-GR" sz="2400" smtClean="0"/>
              <a:t> με θηλή, μικρός, φλοιός λείος, έντονα κίτρινος, σάρκα τρυφερή, πλούσια σε χυμό και όξινη. Ολιγόσπερμη ή άσπερμη. Πολλοί κλώνοι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Femminello Commune (F</a:t>
            </a:r>
            <a:r>
              <a:rPr lang="el-GR" sz="2400" b="1" u="sng" smtClean="0"/>
              <a:t>.</a:t>
            </a:r>
            <a:r>
              <a:rPr lang="en-US" sz="2400" b="1" u="sng" smtClean="0"/>
              <a:t> Ovale)</a:t>
            </a:r>
            <a:r>
              <a:rPr lang="el-GR" sz="2400" smtClean="0"/>
              <a:t>: Πολλές επιλογές (</a:t>
            </a:r>
            <a:r>
              <a:rPr lang="en-US" sz="2400" smtClean="0"/>
              <a:t>St Tereza,</a:t>
            </a:r>
            <a:r>
              <a:rPr lang="el-GR" sz="2400" smtClean="0"/>
              <a:t> </a:t>
            </a:r>
            <a:r>
              <a:rPr lang="en-US" sz="2400" smtClean="0"/>
              <a:t>primoflore, limoni</a:t>
            </a:r>
            <a:r>
              <a:rPr lang="el-GR" sz="2400" smtClean="0"/>
              <a:t> ...</a:t>
            </a:r>
            <a:r>
              <a:rPr lang="en-US" sz="2400" smtClean="0"/>
              <a:t> )</a:t>
            </a:r>
            <a:r>
              <a:rPr lang="el-GR" sz="2400" smtClean="0"/>
              <a:t>, με δικά    τους χαρακτηριστικά. Το 75%     της Ιταλικής παραγωγής.</a:t>
            </a:r>
            <a:endParaRPr lang="en-US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260350"/>
            <a:ext cx="82089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(2)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488" y="1196975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149725"/>
            <a:ext cx="2916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057775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976938" cy="53276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Genova (Genoa)</a:t>
            </a:r>
            <a:r>
              <a:rPr lang="el-GR" sz="2400" smtClean="0"/>
              <a:t>: Καθόλου αγκάθια, ανθεκτική στο κρύο, με πυκνό φύλλωμα, καρπός όξινος, χυμώδης, λεπτόφλοιος, φέρει 0-6 σπέρματα. Κυρίως στην Αργεντινή.</a:t>
            </a:r>
            <a:endParaRPr lang="en-US" sz="24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Interdonato</a:t>
            </a:r>
            <a:r>
              <a:rPr lang="el-GR" sz="2400" smtClean="0"/>
              <a:t>: Υπερπρώιμη (από Σεπτέμβρη), </a:t>
            </a:r>
            <a:r>
              <a:rPr lang="el-GR" sz="2400" b="1" smtClean="0"/>
              <a:t>μονόφορη,</a:t>
            </a:r>
            <a:r>
              <a:rPr lang="el-GR" sz="2400" smtClean="0"/>
              <a:t> αλλά παραγωγική, σχεδόν χωρίς αγκάθια. Το 5% της Ιταλικής παραγωγής, αλλά το πιο μεγάλο μέρος της Τουρκικής. Έχει το μικρότερο % χυμού απ’ όλες.</a:t>
            </a:r>
            <a:endParaRPr lang="en-US" sz="240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260350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(3)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08050"/>
            <a:ext cx="244792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19550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976938" cy="53276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Italian</a:t>
            </a:r>
            <a:r>
              <a:rPr lang="el-GR" sz="2400" smtClean="0"/>
              <a:t>:Μοιάζει πολύ με τη </a:t>
            </a:r>
            <a:r>
              <a:rPr lang="en-US" sz="2400" smtClean="0"/>
              <a:t>Femminello St Tereza. </a:t>
            </a:r>
            <a:r>
              <a:rPr lang="el-GR" sz="2400" smtClean="0"/>
              <a:t>Με πολλά σπέρματα.</a:t>
            </a:r>
            <a:endParaRPr lang="en-US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u="sng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Lamas</a:t>
            </a:r>
            <a:r>
              <a:rPr lang="el-GR" sz="2400" smtClean="0"/>
              <a:t>: Μοιάζει πολύ με τη </a:t>
            </a:r>
            <a:r>
              <a:rPr lang="en-US" sz="2400" smtClean="0"/>
              <a:t>Femminello</a:t>
            </a:r>
            <a:r>
              <a:rPr lang="el-GR" sz="2400" smtClean="0"/>
              <a:t> </a:t>
            </a:r>
            <a:r>
              <a:rPr lang="en-US" sz="2400" smtClean="0"/>
              <a:t>Commune</a:t>
            </a:r>
            <a:r>
              <a:rPr lang="el-GR" sz="2400" smtClean="0"/>
              <a:t>. Σημαντικό κομμάτι της Τουρκικής παραγωγής. Μονόφορη. Παρενιαυτοφορεί έντονα.</a:t>
            </a:r>
            <a:endParaRPr lang="en-US" sz="2400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260350"/>
            <a:ext cx="82089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(4)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981075"/>
            <a:ext cx="29876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76700"/>
            <a:ext cx="1981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6265863" cy="58054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b="1" u="sng" smtClean="0"/>
              <a:t>Λαπηθιώτικη</a:t>
            </a:r>
            <a:r>
              <a:rPr lang="el-GR" sz="2400" smtClean="0"/>
              <a:t>: σε Κύπρο (χωριό Λάπηθος). Πλαγιόκλαδη, πολύ παραγωγική, </a:t>
            </a:r>
            <a:r>
              <a:rPr lang="el-GR" sz="2400" b="1" smtClean="0"/>
              <a:t>μονόφορη</a:t>
            </a:r>
            <a:r>
              <a:rPr lang="el-GR" sz="2400" smtClean="0"/>
              <a:t>, με αρκετά αγκάθια, αντέχει σε Κορυφοξήρα. Ωρίμαση μέσα Σεπτεμβρίου. Μοιάζει με </a:t>
            </a:r>
            <a:r>
              <a:rPr lang="en-US" sz="2400" smtClean="0"/>
              <a:t>Eureca</a:t>
            </a:r>
            <a:r>
              <a:rPr lang="el-GR" sz="2400" smtClean="0"/>
              <a:t> =/= αποπρασινισμός χωρίς πρόβλημα. Παραμονή στο δέντρο ως Ιούνιο = καρπόπτωση.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u="sng" smtClean="0"/>
              <a:t>Lisbon</a:t>
            </a:r>
            <a:r>
              <a:rPr lang="el-GR" sz="2400" b="1" smtClean="0"/>
              <a:t>:</a:t>
            </a:r>
            <a:r>
              <a:rPr lang="el-GR" sz="2400" smtClean="0"/>
              <a:t> Ανθεκτικό στο κρύο, πολύ παραγωγικό, με πυκνό φύλλωμα. Ωρίμαση = χειμώνα ως αρχές άνοιξης. Με θηλή όχι κουκούτσια. Πολλές παραλλαγές: Λ. Πράιορ Λ. Λιμονέιρα,  Λ. 8</a:t>
            </a:r>
            <a:r>
              <a:rPr lang="en-US" sz="2400" smtClean="0"/>
              <a:t>A</a:t>
            </a:r>
            <a:r>
              <a:rPr lang="el-GR" sz="2400" smtClean="0"/>
              <a:t>, Λ.Φροστ.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5288" y="0"/>
            <a:ext cx="82089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(5)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4813"/>
            <a:ext cx="2195512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32146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513"/>
            <a:ext cx="4321175" cy="58054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CC3300"/>
                </a:solidFill>
              </a:rPr>
              <a:t>Primofiori Fino (Mesero Blanco)</a:t>
            </a:r>
            <a:r>
              <a:rPr lang="el-GR" sz="2400" smtClean="0"/>
              <a:t>: Ισπανική. Υπερπρώιμη. </a:t>
            </a:r>
            <a:r>
              <a:rPr lang="el-GR" sz="2400" b="1" smtClean="0"/>
              <a:t>Μονόφορη</a:t>
            </a:r>
            <a:r>
              <a:rPr lang="el-GR" sz="2400" smtClean="0"/>
              <a:t>, με περισσότερα σπέρματα από </a:t>
            </a:r>
            <a:r>
              <a:rPr lang="en-US" sz="2400" smtClean="0"/>
              <a:t>Verma</a:t>
            </a:r>
            <a:r>
              <a:rPr lang="el-GR" sz="2400" smtClean="0"/>
              <a:t>.</a:t>
            </a:r>
            <a:endParaRPr lang="en-US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smtClean="0">
              <a:solidFill>
                <a:srgbClr val="CC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smtClean="0">
              <a:solidFill>
                <a:srgbClr val="CC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smtClean="0">
              <a:solidFill>
                <a:srgbClr val="CC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CC3300"/>
                </a:solidFill>
              </a:rPr>
              <a:t>Verma (Berna)</a:t>
            </a:r>
            <a:r>
              <a:rPr lang="el-GR" sz="2400" smtClean="0"/>
              <a:t>: 70% Ισπανικής παραγωγής. Ανθεί 2-3 φορές / έτος. Φορτσάρισμα για  3</a:t>
            </a:r>
            <a:r>
              <a:rPr lang="el-GR" sz="2400" baseline="30000" smtClean="0"/>
              <a:t>η</a:t>
            </a:r>
            <a:r>
              <a:rPr lang="el-GR" sz="2400" smtClean="0"/>
              <a:t>  παραγωγή.</a:t>
            </a:r>
            <a:endParaRPr lang="en-US" sz="24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0"/>
            <a:ext cx="82089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Διεθνείς Ποικιλίες Λεμονιάς (6)</a:t>
            </a:r>
            <a:endParaRPr lang="el-GR" sz="4200" i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357688"/>
            <a:ext cx="3676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1484313"/>
            <a:ext cx="25066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064500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l-GR" sz="2400" smtClean="0"/>
              <a:t>Ανθεκτικές στην κορυφοξήρα (ΛΑΠΗΘΟΥ ΚΥΠΡΟΥ ως και με πολύ καλή παραγωγή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l-GR" sz="2400" smtClean="0"/>
              <a:t>Πρωιμότερες </a:t>
            </a:r>
            <a:r>
              <a:rPr lang="en-US" sz="2400" smtClean="0"/>
              <a:t>(Interdonato</a:t>
            </a:r>
            <a:r>
              <a:rPr lang="el-GR" sz="2400" smtClean="0"/>
              <a:t> υπερπρώιμη</a:t>
            </a:r>
            <a:r>
              <a:rPr lang="en-US" sz="2400" smtClean="0"/>
              <a:t>)</a:t>
            </a:r>
            <a:endParaRPr lang="el-GR" sz="2400" smtClean="0"/>
          </a:p>
          <a:p>
            <a:pPr eaLnBrk="1" hangingPunct="1">
              <a:buFont typeface="Wingdings" pitchFamily="2" charset="2"/>
              <a:buChar char="l"/>
            </a:pPr>
            <a:r>
              <a:rPr lang="el-GR" sz="2400" smtClean="0"/>
              <a:t>Οψιμότερες</a:t>
            </a:r>
            <a:r>
              <a:rPr lang="en-US" sz="2400" smtClean="0"/>
              <a:t> </a:t>
            </a:r>
            <a:r>
              <a:rPr lang="el-GR" sz="2400" smtClean="0"/>
              <a:t>(</a:t>
            </a:r>
            <a:r>
              <a:rPr lang="en-US" sz="2400" smtClean="0"/>
              <a:t>Feminello St Tereza, Lisbon, </a:t>
            </a:r>
            <a:r>
              <a:rPr lang="el-GR" sz="2400" smtClean="0"/>
              <a:t>λίγο μετά τη Μαγληνή</a:t>
            </a:r>
            <a:r>
              <a:rPr lang="en-US" sz="2400" smtClean="0"/>
              <a:t>)</a:t>
            </a:r>
            <a:endParaRPr lang="el-GR" sz="24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l-GR" sz="2400" smtClean="0"/>
              <a:t>Δίφορες ή πολύφορες (Αδαμοπούλου, </a:t>
            </a:r>
            <a:r>
              <a:rPr lang="en-US" sz="2400" smtClean="0">
                <a:solidFill>
                  <a:srgbClr val="CC3300"/>
                </a:solidFill>
              </a:rPr>
              <a:t>Eureka</a:t>
            </a:r>
            <a:r>
              <a:rPr lang="en-US" sz="2400" smtClean="0"/>
              <a:t>)</a:t>
            </a: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για μεγαλύτερη διάρκεια στις αγορές</a:t>
            </a:r>
            <a:r>
              <a:rPr lang="en-US" sz="2400" smtClean="0"/>
              <a:t>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47625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300" b="1">
                <a:solidFill>
                  <a:schemeClr val="tx2"/>
                </a:solidFill>
                <a:latin typeface="Garamond" pitchFamily="18" charset="0"/>
              </a:rPr>
              <a:t>Μερική αντικατάσταση</a:t>
            </a:r>
            <a:r>
              <a:rPr lang="el-GR" sz="430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l-GR" sz="4200" b="1">
                <a:solidFill>
                  <a:schemeClr val="tx2"/>
                </a:solidFill>
                <a:latin typeface="Garamond" pitchFamily="18" charset="0"/>
              </a:rPr>
              <a:t>Ποικιλιών Λεμονιάς με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95288" y="3789363"/>
            <a:ext cx="8137525" cy="22320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7920037" cy="32400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Δέντρο:</a:t>
            </a:r>
            <a:r>
              <a:rPr lang="el-GR" sz="2400" smtClean="0">
                <a:sym typeface="Symbol" pitchFamily="18" charset="2"/>
              </a:rPr>
              <a:t> μεγαλόσωμο, πλαγιόκλαδο,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</a:t>
            </a:r>
            <a:r>
              <a:rPr lang="el-GR" sz="2400" smtClean="0">
                <a:sym typeface="Symbol" pitchFamily="18" charset="2"/>
              </a:rPr>
              <a:t>ζει λιγότερο από πορτοκαλιά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Υποκείμενα</a:t>
            </a:r>
            <a:r>
              <a:rPr lang="el-GR" sz="2400" smtClean="0">
                <a:sym typeface="Symbol" pitchFamily="18" charset="2"/>
              </a:rPr>
              <a:t>: </a:t>
            </a: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Νεραντζιά: καλύτερη αντοχή στο ψύχος</a:t>
            </a:r>
          </a:p>
          <a:p>
            <a:pPr marL="609600" indent="-609600" eaLnBrk="1" hangingPunct="1"/>
            <a:r>
              <a:rPr lang="en-US" sz="2400" smtClean="0"/>
              <a:t>Citranges</a:t>
            </a:r>
            <a:r>
              <a:rPr lang="el-GR" sz="2400" smtClean="0"/>
              <a:t> </a:t>
            </a:r>
            <a:r>
              <a:rPr lang="en-US" sz="2400" smtClean="0"/>
              <a:t>(</a:t>
            </a:r>
            <a:r>
              <a:rPr lang="el-GR" sz="2400" smtClean="0"/>
              <a:t>τρίφυλλη Πορτοκαλιά Χ Πορτοκαλιά</a:t>
            </a:r>
            <a:r>
              <a:rPr lang="en-US" sz="2400" smtClean="0"/>
              <a:t>)</a:t>
            </a:r>
            <a:r>
              <a:rPr lang="el-GR" sz="2400" smtClean="0"/>
              <a:t> και </a:t>
            </a:r>
            <a:r>
              <a:rPr lang="en-US" sz="2400" smtClean="0"/>
              <a:t>Citrumelo</a:t>
            </a:r>
            <a:r>
              <a:rPr lang="el-GR" sz="2400" smtClean="0"/>
              <a:t> </a:t>
            </a:r>
            <a:r>
              <a:rPr lang="en-US" sz="2400" smtClean="0"/>
              <a:t>(</a:t>
            </a:r>
            <a:r>
              <a:rPr lang="el-GR" sz="2400" smtClean="0"/>
              <a:t>τρίφυλλη Πορτοκαλιά Χ Γκρέιπ φρουτ</a:t>
            </a:r>
            <a:r>
              <a:rPr lang="en-US" sz="2400" smtClean="0"/>
              <a:t>)</a:t>
            </a:r>
            <a:r>
              <a:rPr lang="el-GR" sz="2400" smtClean="0"/>
              <a:t>: καλύτερης ποιότητας καρποί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208915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smtClean="0"/>
              <a:t>ΕΙΔΗ ΕΣΠΕΡΙΔΟΕΙΔΩΝ</a:t>
            </a:r>
            <a:br>
              <a:rPr lang="el-GR" smtClean="0"/>
            </a:br>
            <a:r>
              <a:rPr lang="el-GR" b="1" smtClean="0">
                <a:sym typeface="Symbol" pitchFamily="18" charset="2"/>
              </a:rPr>
              <a:t>Γκρέιπφρουτ ή </a:t>
            </a:r>
            <a:r>
              <a:rPr lang="en-US" b="1" smtClean="0">
                <a:sym typeface="Symbol" pitchFamily="18" charset="2"/>
              </a:rPr>
              <a:t/>
            </a:r>
            <a:br>
              <a:rPr lang="en-US" b="1" smtClean="0">
                <a:sym typeface="Symbol" pitchFamily="18" charset="2"/>
              </a:rPr>
            </a:br>
            <a:r>
              <a:rPr lang="el-GR" b="1" smtClean="0">
                <a:sym typeface="Symbol" pitchFamily="18" charset="2"/>
              </a:rPr>
              <a:t>Βοτρυόκαρπος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</a:t>
            </a:r>
            <a:r>
              <a:rPr lang="el-GR" sz="3600" b="1" smtClean="0">
                <a:sym typeface="Symbol" pitchFamily="18" charset="2"/>
              </a:rPr>
              <a:t>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839913"/>
            <a:ext cx="226853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7924800" cy="719857"/>
          </a:xfrm>
        </p:spPr>
        <p:txBody>
          <a:bodyPr>
            <a:noAutofit/>
          </a:bodyPr>
          <a:lstStyle/>
          <a:p>
            <a:pPr marL="514350" indent="-514350" eaLnBrk="1" hangingPunct="1">
              <a:buNone/>
            </a:pPr>
            <a:r>
              <a:rPr lang="el-GR" b="1" dirty="0" smtClean="0">
                <a:solidFill>
                  <a:srgbClr val="009900"/>
                </a:solidFill>
              </a:rPr>
              <a:t>Καλλιεργητικές τεχνικές </a:t>
            </a:r>
            <a:r>
              <a:rPr lang="el-GR" b="1" dirty="0" err="1" smtClean="0">
                <a:solidFill>
                  <a:srgbClr val="009900"/>
                </a:solidFill>
              </a:rPr>
              <a:t>πορτοκαλοειδών</a:t>
            </a:r>
            <a:r>
              <a:rPr lang="el-GR" b="1" dirty="0" smtClean="0">
                <a:solidFill>
                  <a:srgbClr val="009900"/>
                </a:solidFill>
              </a:rPr>
              <a:t> </a:t>
            </a:r>
          </a:p>
          <a:p>
            <a:pPr marL="514350" indent="-514350" eaLnBrk="1" hangingPunct="1">
              <a:buNone/>
            </a:pPr>
            <a:r>
              <a:rPr lang="el-GR" b="1" dirty="0" smtClean="0">
                <a:solidFill>
                  <a:srgbClr val="009900"/>
                </a:solidFill>
              </a:rPr>
              <a:t>για αύξηση ανθοφορίας</a:t>
            </a:r>
            <a:endParaRPr lang="el-GR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buNone/>
            </a:pPr>
            <a:endParaRPr lang="el-GR" b="1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l-GR" sz="2800" u="sng" dirty="0" smtClean="0">
              <a:solidFill>
                <a:srgbClr val="009900"/>
              </a:solidFill>
            </a:endParaRPr>
          </a:p>
        </p:txBody>
      </p:sp>
      <p:sp>
        <p:nvSpPr>
          <p:cNvPr id="19461" name="6 - Ορθογώνιο"/>
          <p:cNvSpPr>
            <a:spLocks noChangeArrowheads="1"/>
          </p:cNvSpPr>
          <p:nvPr/>
        </p:nvSpPr>
        <p:spPr bwMode="auto">
          <a:xfrm>
            <a:off x="467544" y="1700808"/>
            <a:ext cx="7848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l-GR" sz="2400" dirty="0" smtClean="0"/>
              <a:t>  </a:t>
            </a:r>
            <a:r>
              <a:rPr lang="el-GR" sz="2400" dirty="0" err="1" smtClean="0"/>
              <a:t>Δακτυλίωση</a:t>
            </a:r>
            <a:r>
              <a:rPr lang="el-GR" sz="2400" dirty="0" smtClean="0"/>
              <a:t> </a:t>
            </a:r>
            <a:r>
              <a:rPr lang="el-GR" sz="2400" dirty="0"/>
              <a:t>7-9 μήνες πριν την </a:t>
            </a:r>
            <a:r>
              <a:rPr lang="el-GR" sz="2400" dirty="0" smtClean="0"/>
              <a:t>άνθηση (αναγκάζει </a:t>
            </a:r>
            <a:r>
              <a:rPr lang="el-GR" sz="2400" dirty="0"/>
              <a:t>τα μη </a:t>
            </a:r>
            <a:r>
              <a:rPr lang="el-GR" sz="2400" dirty="0" err="1"/>
              <a:t>καρποφορούντα</a:t>
            </a:r>
            <a:r>
              <a:rPr lang="el-GR" sz="2400" dirty="0"/>
              <a:t> δέντρα να </a:t>
            </a:r>
            <a:r>
              <a:rPr lang="el-GR" sz="2400" dirty="0" smtClean="0"/>
              <a:t>ανθίσουν)</a:t>
            </a:r>
          </a:p>
          <a:p>
            <a:pPr>
              <a:buFontTx/>
              <a:buChar char="-"/>
            </a:pPr>
            <a:r>
              <a:rPr lang="el-GR" sz="2400" dirty="0" smtClean="0"/>
              <a:t>  Αφαίρεση </a:t>
            </a:r>
            <a:r>
              <a:rPr lang="el-GR" sz="2400" dirty="0"/>
              <a:t>καρπών 2 μήνες πριν την </a:t>
            </a:r>
            <a:r>
              <a:rPr lang="el-GR" sz="2400" dirty="0" smtClean="0"/>
              <a:t>άνθηση (</a:t>
            </a:r>
            <a:r>
              <a:rPr lang="en-US" sz="2400" dirty="0" err="1" smtClean="0"/>
              <a:t>Valenzia</a:t>
            </a:r>
            <a:r>
              <a:rPr lang="el-GR" sz="2400" dirty="0" smtClean="0"/>
              <a:t>): </a:t>
            </a:r>
            <a:endParaRPr lang="el-GR" sz="24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7544" y="1700808"/>
            <a:ext cx="8207375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3140968"/>
            <a:ext cx="7924800" cy="503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 καρπού </a:t>
            </a:r>
            <a:r>
              <a:rPr kumimoji="0" lang="el-G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πορτοκαλοειδών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l-GR" sz="2800" b="0" i="0" u="sng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- Ορθογώνιο"/>
          <p:cNvSpPr>
            <a:spLocks noChangeArrowheads="1"/>
          </p:cNvSpPr>
          <p:nvPr/>
        </p:nvSpPr>
        <p:spPr bwMode="auto">
          <a:xfrm>
            <a:off x="539552" y="3645024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l-GR" sz="2400" dirty="0" smtClean="0"/>
              <a:t>  Το πιο διαδεδομένο φρούτο</a:t>
            </a:r>
          </a:p>
          <a:p>
            <a:pPr>
              <a:buFontTx/>
              <a:buChar char="-"/>
            </a:pPr>
            <a:r>
              <a:rPr lang="el-GR" sz="2400" dirty="0"/>
              <a:t> </a:t>
            </a:r>
            <a:r>
              <a:rPr lang="el-GR" sz="2400" dirty="0" smtClean="0"/>
              <a:t>  Μη κλιμακτηρικός καρπός, με μικρή αύξηση αιθυλενίου, όταν αλλάζει χρώμα</a:t>
            </a:r>
          </a:p>
          <a:p>
            <a:pPr>
              <a:buFontTx/>
              <a:buChar char="-"/>
            </a:pPr>
            <a:r>
              <a:rPr lang="el-GR" sz="2400" dirty="0" smtClean="0"/>
              <a:t>   Κριτήρια ωρίμασης: καρπική περίοδος, μέγεθος, αλλαγή χρώματος, % χυμού, Σ/Ο.Ο.</a:t>
            </a:r>
          </a:p>
          <a:p>
            <a:pPr>
              <a:buFontTx/>
              <a:buChar char="-"/>
            </a:pPr>
            <a:r>
              <a:rPr lang="el-GR" sz="2400" dirty="0" smtClean="0"/>
              <a:t>  Πολλές χρήσεις: νωπός, για χυμό (άμεσα ή βιομηχανικής χρήσης –</a:t>
            </a:r>
            <a:r>
              <a:rPr lang="el-GR" sz="2400" dirty="0" err="1" smtClean="0"/>
              <a:t>παγοκολώνες</a:t>
            </a:r>
            <a:r>
              <a:rPr lang="el-GR" sz="2400" dirty="0" smtClean="0"/>
              <a:t>), για μαρμελάδες κ.α. + χρήση υποπροϊόντων για ζωοτροφές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7848550" cy="1296988"/>
          </a:xfrm>
          <a:solidFill>
            <a:srgbClr val="FF9933"/>
          </a:solidFill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dirty="0" smtClean="0">
                <a:sym typeface="Symbol" pitchFamily="18" charset="2"/>
              </a:rPr>
              <a:t>	</a:t>
            </a:r>
            <a:r>
              <a:rPr lang="el-GR" sz="2400" b="1" dirty="0" smtClean="0">
                <a:sym typeface="Symbol" pitchFamily="18" charset="2"/>
              </a:rPr>
              <a:t>Κατάλληλο για </a:t>
            </a:r>
            <a:r>
              <a:rPr lang="el-GR" sz="2400" b="1" dirty="0" err="1" smtClean="0">
                <a:sym typeface="Symbol" pitchFamily="18" charset="2"/>
              </a:rPr>
              <a:t>ξηροθερμικές</a:t>
            </a:r>
            <a:r>
              <a:rPr lang="el-GR" sz="2400" b="1" dirty="0" smtClean="0">
                <a:sym typeface="Symbol" pitchFamily="18" charset="2"/>
              </a:rPr>
              <a:t> περιοχές των ημιτροπικών κλιμάτων</a:t>
            </a:r>
            <a:r>
              <a:rPr lang="el-GR" sz="2400" dirty="0" smtClean="0">
                <a:sym typeface="Symbol" pitchFamily="18" charset="2"/>
              </a:rPr>
              <a:t> (</a:t>
            </a:r>
            <a:r>
              <a:rPr lang="en-US" sz="2400" dirty="0" smtClean="0">
                <a:sym typeface="Symbol" pitchFamily="18" charset="2"/>
              </a:rPr>
              <a:t>H</a:t>
            </a:r>
            <a:r>
              <a:rPr lang="el-GR" sz="2400" dirty="0" smtClean="0">
                <a:sym typeface="Symbol" pitchFamily="18" charset="2"/>
              </a:rPr>
              <a:t>ΠΑ, Αργεντινή, Κούβα, Κύπρος, Ισραήλ, Μεξικό, Ν. Αφρική) </a:t>
            </a:r>
          </a:p>
          <a:p>
            <a:pPr marL="609600" indent="-609600" eaLnBrk="1" hangingPunct="1"/>
            <a:r>
              <a:rPr lang="el-GR" sz="2400" dirty="0" smtClean="0">
                <a:sym typeface="Symbol" pitchFamily="18" charset="2"/>
              </a:rPr>
              <a:t>ως προς την αντοχή στο κρύο, μετά την πορτοκαλιά</a:t>
            </a:r>
            <a:r>
              <a:rPr lang="en-US" sz="2400" dirty="0" smtClean="0">
                <a:sym typeface="Symbol" pitchFamily="18" charset="2"/>
              </a:rPr>
              <a:t> (</a:t>
            </a:r>
            <a:r>
              <a:rPr lang="el-GR" sz="2400" dirty="0" smtClean="0">
                <a:sym typeface="Symbol" pitchFamily="18" charset="2"/>
              </a:rPr>
              <a:t>λιγότερη  αντοχή)</a:t>
            </a:r>
          </a:p>
          <a:p>
            <a:pPr marL="990600" lvl="1" indent="-533400" eaLnBrk="1" hangingPunct="1"/>
            <a:r>
              <a:rPr lang="el-GR" sz="2400" dirty="0" smtClean="0">
                <a:sym typeface="Symbol" pitchFamily="18" charset="2"/>
              </a:rPr>
              <a:t>έλλειψη Μ</a:t>
            </a:r>
            <a:r>
              <a:rPr lang="en-US" sz="2400" dirty="0" smtClean="0">
                <a:sym typeface="Symbol" pitchFamily="18" charset="2"/>
              </a:rPr>
              <a:t>g</a:t>
            </a:r>
            <a:r>
              <a:rPr lang="el-GR" sz="2400" dirty="0" smtClean="0">
                <a:sym typeface="Symbol" pitchFamily="18" charset="2"/>
              </a:rPr>
              <a:t> ή υπερβολική παραγωγή μειώνουν περισσότερο την αντοχή στο κρύο</a:t>
            </a:r>
          </a:p>
          <a:p>
            <a:pPr marL="609600" indent="-609600" eaLnBrk="1" hangingPunct="1"/>
            <a:r>
              <a:rPr lang="el-GR" sz="2400" dirty="0" smtClean="0">
                <a:sym typeface="Symbol" pitchFamily="18" charset="2"/>
              </a:rPr>
              <a:t>ως προς την αντοχή στη ζέστη, πριν την πορτοκαλιά (περισσότερη αντοχή)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584325"/>
          </a:xfrm>
          <a:noFill/>
        </p:spPr>
        <p:txBody>
          <a:bodyPr anchor="ctr"/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ή Βοτρυόκαρπος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</a:t>
            </a:r>
            <a:r>
              <a:rPr lang="el-GR" sz="3600" b="1" smtClean="0">
                <a:sym typeface="Symbol" pitchFamily="18" charset="2"/>
              </a:rPr>
              <a:t> </a:t>
            </a:r>
            <a:r>
              <a:rPr lang="el-GR" sz="3500" smtClean="0">
                <a:sym typeface="Symbol" pitchFamily="18" charset="2"/>
              </a:rPr>
              <a:t>Κλιματικές απαιτήσεις </a:t>
            </a:r>
          </a:p>
        </p:txBody>
      </p:sp>
      <p:pic>
        <p:nvPicPr>
          <p:cNvPr id="25604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1628775"/>
            <a:ext cx="1228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41141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24863" cy="5084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1 κύρια άνθηση /έτος</a:t>
            </a:r>
            <a:r>
              <a:rPr lang="el-GR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ym typeface="Symbol" pitchFamily="18" charset="2"/>
              </a:rPr>
              <a:t>μετά από περίοδο ψύχους ή ξηρασίας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ym typeface="Symbol" pitchFamily="18" charset="2"/>
              </a:rPr>
              <a:t>Έλλειψη Ν= νωρίτερα άνθηση και ωρίμαση καρπών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Παρενιαυτοφορία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ym typeface="Symbol" pitchFamily="18" charset="2"/>
              </a:rPr>
              <a:t>ένσπερμες ποικιλίες παρενιαυτοφορούν μετά από υπερβολική καρποφορία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ym typeface="Symbol" pitchFamily="18" charset="2"/>
              </a:rPr>
              <a:t>άσπερμες ποικιλίες παρενιαυτοφορούν </a:t>
            </a:r>
            <a:r>
              <a:rPr lang="el-GR" sz="2400" u="sng" smtClean="0">
                <a:sym typeface="Symbol" pitchFamily="18" charset="2"/>
              </a:rPr>
              <a:t>μόνο</a:t>
            </a:r>
            <a:r>
              <a:rPr lang="el-GR" sz="2400" smtClean="0">
                <a:sym typeface="Symbol" pitchFamily="18" charset="2"/>
              </a:rPr>
              <a:t> μετά από μεγάλη παραμονή των καρπών στο δέντρο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Διάρκεια μεταξύ Άνθησης και Ωρίμασης:</a:t>
            </a:r>
            <a:r>
              <a:rPr lang="el-GR" sz="2400" smtClean="0">
                <a:sym typeface="Symbol" pitchFamily="18" charset="2"/>
              </a:rPr>
              <a:t> από 18 μήνες σε 9, αν </a:t>
            </a:r>
            <a:r>
              <a:rPr lang="en-US" sz="2400" smtClean="0">
                <a:sym typeface="Symbol" pitchFamily="18" charset="2"/>
              </a:rPr>
              <a:t>tm</a:t>
            </a:r>
            <a:r>
              <a:rPr lang="el-GR" sz="2400" smtClean="0">
                <a:sym typeface="Symbol" pitchFamily="18" charset="2"/>
              </a:rPr>
              <a:t> τότε είναι σχετικά υψηλή (24</a:t>
            </a:r>
            <a:r>
              <a:rPr lang="el-GR" sz="2400" baseline="30000" smtClean="0">
                <a:sym typeface="Symbol" pitchFamily="18" charset="2"/>
              </a:rPr>
              <a:t>ο</a:t>
            </a:r>
            <a:r>
              <a:rPr lang="en-US" sz="2400" smtClean="0">
                <a:sym typeface="Symbol" pitchFamily="18" charset="2"/>
              </a:rPr>
              <a:t> C) </a:t>
            </a:r>
            <a:endParaRPr lang="el-GR" sz="240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u="sng" smtClean="0">
                <a:sym typeface="Symbol" pitchFamily="18" charset="2"/>
              </a:rPr>
              <a:t>Διάρκεια παραμονής στο δέντρο:Οι</a:t>
            </a:r>
            <a:r>
              <a:rPr lang="el-GR" sz="2400" smtClean="0">
                <a:sym typeface="Symbol" pitchFamily="18" charset="2"/>
              </a:rPr>
              <a:t> καρποί δεν πέφτουν τόσο εύκολα (όπως στα πορτοκάλια), μετά την ωρίμαση</a:t>
            </a:r>
            <a:r>
              <a:rPr lang="el-GR" sz="2400" u="sng" smtClean="0">
                <a:sym typeface="Symbol" pitchFamily="18" charset="2"/>
              </a:rPr>
              <a:t> </a:t>
            </a:r>
            <a:r>
              <a:rPr lang="el-GR" sz="2400" smtClean="0">
                <a:sym typeface="Symbol" pitchFamily="18" charset="2"/>
              </a:rPr>
              <a:t>  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</a:t>
            </a:r>
            <a:r>
              <a:rPr lang="el-GR" sz="3600" b="1" smtClean="0">
                <a:sym typeface="Symbol" pitchFamily="18" charset="2"/>
              </a:rPr>
              <a:t> </a:t>
            </a:r>
            <a:r>
              <a:rPr lang="en-US" sz="3600" b="1" smtClean="0">
                <a:sym typeface="Symbol" pitchFamily="18" charset="2"/>
              </a:rPr>
              <a:t>   </a:t>
            </a:r>
            <a:r>
              <a:rPr lang="el-GR" sz="3600" smtClean="0">
                <a:sym typeface="Symbol" pitchFamily="18" charset="2"/>
              </a:rPr>
              <a:t>Άνθηση - Καρποφορία</a:t>
            </a:r>
            <a:r>
              <a:rPr lang="el-GR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11188" y="3789363"/>
            <a:ext cx="8064500" cy="16557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920038" cy="55895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Κύριος Δείκτης Ωρίμασης: «Σ/Ο» </a:t>
            </a: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επειδή ενδιαφέρουν η αύξηση των σακχάρων και η μείωση των οξέων = στάδιο ωρίμασης καρπών</a:t>
            </a: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% σε χυμό, χρώμα φλοιού, καρπική περίοδος (μέγεθος καρπού) κ.α.</a:t>
            </a:r>
          </a:p>
          <a:p>
            <a:pPr marL="609600" indent="-609600" eaLnBrk="1" hangingPunct="1"/>
            <a:r>
              <a:rPr lang="el-GR" sz="2400" u="sng" smtClean="0">
                <a:sym typeface="Symbol" pitchFamily="18" charset="2"/>
              </a:rPr>
              <a:t>Για νωπή κατανάλωση</a:t>
            </a:r>
            <a:r>
              <a:rPr lang="el-GR" sz="2400" smtClean="0">
                <a:sym typeface="Symbol" pitchFamily="18" charset="2"/>
              </a:rPr>
              <a:t>, σημασία έχει και η εμφάνιση (ομοιόμορφο χρώμα, όχι ελαττώματα κ.α.)</a:t>
            </a:r>
          </a:p>
          <a:p>
            <a:pPr marL="609600" indent="-609600" eaLnBrk="1" hangingPunct="1"/>
            <a:r>
              <a:rPr lang="el-GR" sz="2400" u="sng" smtClean="0">
                <a:sym typeface="Symbol" pitchFamily="18" charset="2"/>
              </a:rPr>
              <a:t>Για μεταποίηση</a:t>
            </a:r>
            <a:r>
              <a:rPr lang="el-GR" sz="2400" smtClean="0">
                <a:sym typeface="Symbol" pitchFamily="18" charset="2"/>
              </a:rPr>
              <a:t>, υπάρχουν ελάχιστα ή μέγιστα όρια ως προς ΔΣ/Ο, % σε χυμό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7375" cy="72072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Χαρακτηριστικά καρπών (1)</a:t>
            </a:r>
          </a:p>
        </p:txBody>
      </p:sp>
      <p:pic>
        <p:nvPicPr>
          <p:cNvPr id="27653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0"/>
            <a:ext cx="1228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6021387"/>
          </a:xfrm>
        </p:spPr>
        <p:txBody>
          <a:bodyPr/>
          <a:lstStyle/>
          <a:p>
            <a:pPr marL="1371600" lvl="2" indent="-700088" eaLnBrk="1" hangingPunct="1">
              <a:buFont typeface="Wingdings" pitchFamily="2" charset="2"/>
              <a:buNone/>
            </a:pPr>
            <a:r>
              <a:rPr lang="el-GR" sz="2500" b="1" i="1" smtClean="0">
                <a:sym typeface="Symbol" pitchFamily="18" charset="2"/>
              </a:rPr>
              <a:t>Οι κλιματικές συνθήκες επηρεάζουν </a:t>
            </a:r>
          </a:p>
          <a:p>
            <a:pPr marL="1371600" lvl="2" indent="-700088" eaLnBrk="1" hangingPunct="1">
              <a:buFont typeface="Wingdings" pitchFamily="2" charset="2"/>
              <a:buNone/>
            </a:pPr>
            <a:r>
              <a:rPr lang="el-GR" sz="2500" b="1" i="1" smtClean="0">
                <a:sym typeface="Symbol" pitchFamily="18" charset="2"/>
              </a:rPr>
              <a:t>περισσότερο αυτά από τα πορτοκάλια:</a:t>
            </a:r>
          </a:p>
          <a:p>
            <a:pPr marL="990600" lvl="1" indent="-646113" eaLnBrk="1" hangingPunct="1"/>
            <a:r>
              <a:rPr lang="el-GR" sz="2400" u="sng" smtClean="0">
                <a:sym typeface="Symbol" pitchFamily="18" charset="2"/>
              </a:rPr>
              <a:t>περιοχές με υποτροπικό καλοκαίρι</a:t>
            </a:r>
            <a:r>
              <a:rPr lang="el-GR" sz="2400" smtClean="0">
                <a:sym typeface="Symbol" pitchFamily="18" charset="2"/>
              </a:rPr>
              <a:t> (π.χ. Τέξας, Φλόριντα, Ν.Αφρική)= τα πιο γλυκά, χυμώδη και με ελάχιστη πικράδα γκρέιπφρουτ</a:t>
            </a:r>
          </a:p>
          <a:p>
            <a:pPr marL="990600" lvl="1" indent="-646113" eaLnBrk="1" hangingPunct="1"/>
            <a:r>
              <a:rPr lang="el-GR" sz="2400" u="sng" smtClean="0">
                <a:sym typeface="Symbol" pitchFamily="18" charset="2"/>
              </a:rPr>
              <a:t>δροσερές παραμεσόγειες περιοχές</a:t>
            </a:r>
            <a:r>
              <a:rPr lang="el-GR" sz="2400" smtClean="0">
                <a:sym typeface="Symbol" pitchFamily="18" charset="2"/>
              </a:rPr>
              <a:t>= παχύτερος φλοιό, λιγότερα σάκχαρα, περισσότερα οξέα και πικράδα</a:t>
            </a:r>
          </a:p>
          <a:p>
            <a:pPr marL="990600" lvl="1" indent="-646113" eaLnBrk="1" hangingPunct="1"/>
            <a:r>
              <a:rPr lang="el-GR" sz="2400" u="sng" smtClean="0">
                <a:sym typeface="Symbol" pitchFamily="18" charset="2"/>
              </a:rPr>
              <a:t>ξηροθερμικές περιοχές</a:t>
            </a:r>
            <a:r>
              <a:rPr lang="el-GR" sz="2400" smtClean="0">
                <a:sym typeface="Symbol" pitchFamily="18" charset="2"/>
              </a:rPr>
              <a:t> (Τ</a:t>
            </a:r>
            <a:r>
              <a:rPr lang="en-US" sz="2400" smtClean="0">
                <a:sym typeface="Symbol" pitchFamily="18" charset="2"/>
              </a:rPr>
              <a:t>m</a:t>
            </a:r>
            <a:r>
              <a:rPr lang="el-GR" sz="2400" smtClean="0">
                <a:sym typeface="Symbol" pitchFamily="18" charset="2"/>
              </a:rPr>
              <a:t>: 24-27</a:t>
            </a:r>
            <a:r>
              <a:rPr lang="el-GR" sz="2400" baseline="30000" smtClean="0">
                <a:sym typeface="Symbol" pitchFamily="18" charset="2"/>
              </a:rPr>
              <a:t>ο</a:t>
            </a:r>
            <a:r>
              <a:rPr lang="el-GR" sz="2400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C</a:t>
            </a:r>
            <a:r>
              <a:rPr lang="el-GR" sz="2400" smtClean="0">
                <a:sym typeface="Symbol" pitchFamily="18" charset="2"/>
              </a:rPr>
              <a:t>)= ++ διαλυτά στερεά, -- οξύτητα, ++μέγεθος</a:t>
            </a:r>
          </a:p>
          <a:p>
            <a:pPr marL="990600" lvl="1" indent="-646113" eaLnBrk="1" hangingPunct="1"/>
            <a:r>
              <a:rPr lang="el-GR" sz="2400" u="sng" smtClean="0">
                <a:sym typeface="Symbol" pitchFamily="18" charset="2"/>
              </a:rPr>
              <a:t>ζεστές και υγρές περιοχές</a:t>
            </a:r>
            <a:r>
              <a:rPr lang="el-GR" sz="2400" smtClean="0">
                <a:sym typeface="Symbol" pitchFamily="18" charset="2"/>
              </a:rPr>
              <a:t>: διακύμανση των βροχών μειώνει τη δράση της θερμοκρασίας</a:t>
            </a:r>
          </a:p>
          <a:p>
            <a:pPr marL="990600" lvl="1" indent="-646113" eaLnBrk="1" hangingPunct="1"/>
            <a:r>
              <a:rPr lang="el-GR" sz="2400" b="1" i="1" u="sng" smtClean="0">
                <a:sym typeface="Symbol" pitchFamily="18" charset="2"/>
              </a:rPr>
              <a:t>χρώμα στο βοτρυόκαρπο:</a:t>
            </a:r>
            <a:r>
              <a:rPr lang="el-GR" sz="2400" b="1" i="1" smtClean="0">
                <a:sym typeface="Symbol" pitchFamily="18" charset="2"/>
              </a:rPr>
              <a:t> ελάχιστα επηρεάζεται από την εναλλαγή θερμοκρασίας ημέρας - νύχτας</a:t>
            </a:r>
          </a:p>
          <a:p>
            <a:pPr marL="990600" lvl="1" indent="-646113" eaLnBrk="1" hangingPunct="1"/>
            <a:endParaRPr lang="el-GR" sz="2400" b="1" i="1" smtClean="0">
              <a:sym typeface="Symbol" pitchFamily="18" charset="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268413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Χαρακτηριστικά καρπών (2)</a:t>
            </a:r>
          </a:p>
        </p:txBody>
      </p:sp>
      <p:pic>
        <p:nvPicPr>
          <p:cNvPr id="28676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404813"/>
            <a:ext cx="12287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497888" cy="1368425"/>
          </a:xfrm>
          <a:solidFill>
            <a:srgbClr val="FF9933"/>
          </a:solidFill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b="1" i="1" u="sng" dirty="0" smtClean="0">
                <a:sym typeface="Symbol" pitchFamily="18" charset="2"/>
              </a:rPr>
              <a:t>Ελαφριά πικράδα, επιθυμητή στη γεύση του</a:t>
            </a:r>
            <a:r>
              <a:rPr lang="el-GR" sz="2400" i="1" dirty="0" smtClean="0">
                <a:sym typeface="Symbol" pitchFamily="18" charset="2"/>
              </a:rPr>
              <a:t>,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el-GR" sz="2400" i="1" dirty="0" smtClean="0">
                <a:sym typeface="Symbol" pitchFamily="18" charset="2"/>
              </a:rPr>
              <a:t>οφείλεται</a:t>
            </a:r>
          </a:p>
          <a:p>
            <a:pPr marL="609600" indent="-609600" eaLnBrk="1" hangingPunct="1"/>
            <a:r>
              <a:rPr lang="el-GR" sz="2400" dirty="0" smtClean="0">
                <a:sym typeface="Symbol" pitchFamily="18" charset="2"/>
              </a:rPr>
              <a:t>στην </a:t>
            </a:r>
            <a:r>
              <a:rPr lang="el-GR" sz="2400" b="1" i="1" dirty="0" err="1" smtClean="0">
                <a:sym typeface="Symbol" pitchFamily="18" charset="2"/>
              </a:rPr>
              <a:t>ναργιγκίνη</a:t>
            </a:r>
            <a:r>
              <a:rPr lang="el-GR" sz="2400" b="1" dirty="0" smtClean="0">
                <a:sym typeface="Symbol" pitchFamily="18" charset="2"/>
              </a:rPr>
              <a:t> </a:t>
            </a:r>
            <a:r>
              <a:rPr lang="el-GR" sz="2400" dirty="0" smtClean="0">
                <a:sym typeface="Symbol" pitchFamily="18" charset="2"/>
              </a:rPr>
              <a:t>(</a:t>
            </a:r>
            <a:r>
              <a:rPr lang="el-GR" sz="2400" dirty="0" err="1" smtClean="0">
                <a:sym typeface="Symbol" pitchFamily="18" charset="2"/>
              </a:rPr>
              <a:t>γλυκοσίδιο</a:t>
            </a:r>
            <a:r>
              <a:rPr lang="el-GR" sz="2400" dirty="0" smtClean="0">
                <a:sym typeface="Symbol" pitchFamily="18" charset="2"/>
              </a:rPr>
              <a:t> μιας </a:t>
            </a:r>
            <a:r>
              <a:rPr lang="el-GR" sz="2400" dirty="0" err="1" smtClean="0">
                <a:sym typeface="Symbol" pitchFamily="18" charset="2"/>
              </a:rPr>
              <a:t>φλαβονόνης</a:t>
            </a:r>
            <a:r>
              <a:rPr lang="el-GR" sz="2400" dirty="0" smtClean="0">
                <a:sym typeface="Symbol" pitchFamily="18" charset="2"/>
              </a:rPr>
              <a:t>) και </a:t>
            </a:r>
          </a:p>
          <a:p>
            <a:pPr marL="609600" indent="-609600" eaLnBrk="1" hangingPunct="1"/>
            <a:r>
              <a:rPr lang="el-GR" sz="2400" dirty="0" smtClean="0">
                <a:sym typeface="Symbol" pitchFamily="18" charset="2"/>
              </a:rPr>
              <a:t>στην </a:t>
            </a:r>
            <a:r>
              <a:rPr lang="el-GR" sz="2400" b="1" i="1" dirty="0" err="1" smtClean="0">
                <a:sym typeface="Symbol" pitchFamily="18" charset="2"/>
              </a:rPr>
              <a:t>λιμονίνη</a:t>
            </a:r>
            <a:r>
              <a:rPr lang="el-GR" sz="2400" dirty="0" smtClean="0">
                <a:sym typeface="Symbol" pitchFamily="18" charset="2"/>
              </a:rPr>
              <a:t> (</a:t>
            </a:r>
            <a:r>
              <a:rPr lang="el-GR" sz="2400" dirty="0" err="1" smtClean="0">
                <a:sym typeface="Symbol" pitchFamily="18" charset="2"/>
              </a:rPr>
              <a:t>τριτερπενοειδής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el-GR" sz="2400" dirty="0" err="1" smtClean="0">
                <a:sym typeface="Symbol" pitchFamily="18" charset="2"/>
              </a:rPr>
              <a:t>λακτόνη</a:t>
            </a:r>
            <a:r>
              <a:rPr lang="el-GR" sz="2400" dirty="0" smtClean="0">
                <a:sym typeface="Symbol" pitchFamily="18" charset="2"/>
              </a:rPr>
              <a:t>).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b="1" i="1" u="sng" dirty="0" smtClean="0">
                <a:sym typeface="Symbol" pitchFamily="18" charset="2"/>
              </a:rPr>
              <a:t>Υπερβολική πικράδα</a:t>
            </a:r>
            <a:r>
              <a:rPr lang="el-GR" sz="2400" i="1" dirty="0" smtClean="0">
                <a:sym typeface="Symbol" pitchFamily="18" charset="2"/>
              </a:rPr>
              <a:t> οφείλεται σε:</a:t>
            </a:r>
          </a:p>
          <a:p>
            <a:pPr marL="990600" lvl="1" indent="-533400" eaLnBrk="1" hangingPunct="1"/>
            <a:r>
              <a:rPr lang="el-GR" sz="2400" b="1" dirty="0" smtClean="0">
                <a:sym typeface="Symbol" pitchFamily="18" charset="2"/>
              </a:rPr>
              <a:t>ανώριμους καρπούς,</a:t>
            </a:r>
            <a:r>
              <a:rPr lang="el-GR" sz="2400" dirty="0" smtClean="0">
                <a:sym typeface="Symbol" pitchFamily="18" charset="2"/>
              </a:rPr>
              <a:t> όπου η </a:t>
            </a:r>
            <a:r>
              <a:rPr lang="el-GR" sz="2400" b="1" dirty="0" err="1" smtClean="0">
                <a:sym typeface="Symbol" pitchFamily="18" charset="2"/>
              </a:rPr>
              <a:t>ναριγκίνη</a:t>
            </a:r>
            <a:r>
              <a:rPr lang="el-GR" sz="2400" dirty="0" smtClean="0">
                <a:sym typeface="Symbol" pitchFamily="18" charset="2"/>
              </a:rPr>
              <a:t> είναι υψηλή στα πρώτα στάδια αύξησης καρπών και σιγά σιγά μειώνεται, ή </a:t>
            </a:r>
          </a:p>
          <a:p>
            <a:pPr marL="990600" lvl="1" indent="-533400" eaLnBrk="1" hangingPunct="1"/>
            <a:r>
              <a:rPr lang="el-GR" sz="2400" b="1" dirty="0" smtClean="0">
                <a:sym typeface="Symbol" pitchFamily="18" charset="2"/>
              </a:rPr>
              <a:t>κακή επεξεργασία τους κατά τη </a:t>
            </a:r>
            <a:r>
              <a:rPr lang="el-GR" sz="2400" b="1" dirty="0" err="1" smtClean="0">
                <a:sym typeface="Symbol" pitchFamily="18" charset="2"/>
              </a:rPr>
              <a:t>χυμοποίηση</a:t>
            </a:r>
            <a:r>
              <a:rPr lang="el-GR" sz="2400" dirty="0" smtClean="0">
                <a:sym typeface="Symbol" pitchFamily="18" charset="2"/>
              </a:rPr>
              <a:t>, όπου </a:t>
            </a:r>
            <a:r>
              <a:rPr lang="el-GR" sz="2400" b="1" dirty="0" smtClean="0">
                <a:sym typeface="Symbol" pitchFamily="18" charset="2"/>
              </a:rPr>
              <a:t>η </a:t>
            </a:r>
            <a:r>
              <a:rPr lang="el-GR" sz="2400" b="1" dirty="0" err="1" smtClean="0">
                <a:sym typeface="Symbol" pitchFamily="18" charset="2"/>
              </a:rPr>
              <a:t>λιμονίνη</a:t>
            </a:r>
            <a:r>
              <a:rPr lang="el-GR" sz="2400" dirty="0" smtClean="0">
                <a:sym typeface="Symbol" pitchFamily="18" charset="2"/>
              </a:rPr>
              <a:t> αυξάνει κατά την επεξεργασία σε χαμηλό </a:t>
            </a:r>
            <a:r>
              <a:rPr lang="en-US" sz="2400" dirty="0" smtClean="0">
                <a:sym typeface="Symbol" pitchFamily="18" charset="2"/>
              </a:rPr>
              <a:t>pH </a:t>
            </a:r>
            <a:r>
              <a:rPr lang="el-GR" sz="2400" dirty="0" smtClean="0">
                <a:sym typeface="Symbol" pitchFamily="18" charset="2"/>
              </a:rPr>
              <a:t>και θέρμανση, από την μετατροπή της πρόδρομης της ουσίας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7375" cy="72072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Χαρακτηριστικά καρπών (3)</a:t>
            </a:r>
          </a:p>
        </p:txBody>
      </p:sp>
      <p:pic>
        <p:nvPicPr>
          <p:cNvPr id="29700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0"/>
            <a:ext cx="1228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69325" cy="52292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Το χρώμα των έγχρωμων (ερυθρές και μερικές ροζ) ποικιλιών οφείλεται στην </a:t>
            </a:r>
            <a:r>
              <a:rPr lang="el-GR" sz="2400" b="1" i="1" smtClean="0">
                <a:sym typeface="Symbol" pitchFamily="18" charset="2"/>
              </a:rPr>
              <a:t>λυκοπίνη</a:t>
            </a:r>
            <a:r>
              <a:rPr lang="el-GR" sz="2400" smtClean="0">
                <a:sym typeface="Symbol" pitchFamily="18" charset="2"/>
              </a:rPr>
              <a:t>, που δεν είναι ανθοκυάνη,</a:t>
            </a:r>
          </a:p>
          <a:p>
            <a:pPr marL="990600" lvl="1" indent="-646113" eaLnBrk="1" hangingPunct="1"/>
            <a:r>
              <a:rPr lang="el-GR" sz="2400" smtClean="0">
                <a:sym typeface="Symbol" pitchFamily="18" charset="2"/>
              </a:rPr>
              <a:t>προάγεται από παρατεταμένες υψηλές θερμοκρασίες, όχι από διαφορά θερμοκρασίας ημέρας/νύχτας</a:t>
            </a:r>
          </a:p>
          <a:p>
            <a:pPr marL="990600" lvl="1" indent="-646113" eaLnBrk="1" hangingPunct="1"/>
            <a:r>
              <a:rPr lang="el-GR" sz="2400" smtClean="0">
                <a:sym typeface="Symbol" pitchFamily="18" charset="2"/>
              </a:rPr>
              <a:t>δεν επηρεάζεται από το υποκείμενο τόσο, όσο στα πορτοκάλια </a:t>
            </a:r>
          </a:p>
          <a:p>
            <a:pPr marL="990600" lvl="1" indent="-646113" eaLnBrk="1" hangingPunct="1"/>
            <a:r>
              <a:rPr lang="el-GR" sz="2400" smtClean="0">
                <a:sym typeface="Symbol" pitchFamily="18" charset="2"/>
              </a:rPr>
              <a:t>φτάνει μια μέγιστη τιμή κατά την έναρξη ωρίμασης, μετά σταδιακά μειώνεται</a:t>
            </a:r>
          </a:p>
          <a:p>
            <a:pPr marL="990600" lvl="1" indent="-646113" eaLnBrk="1" hangingPunct="1"/>
            <a:r>
              <a:rPr lang="el-GR" sz="2400" smtClean="0">
                <a:sym typeface="Symbol" pitchFamily="18" charset="2"/>
              </a:rPr>
              <a:t>καθυστερείται η ανάπτυξη της (σε όψιμη συγκομιδή καρπών) με φυτορυθμιστικές ουσίες </a:t>
            </a:r>
          </a:p>
          <a:p>
            <a:pPr marL="990600" lvl="1" indent="-646113" eaLnBrk="1" hangingPunct="1"/>
            <a:r>
              <a:rPr lang="el-GR" sz="2400" smtClean="0">
                <a:sym typeface="Symbol" pitchFamily="18" charset="2"/>
              </a:rPr>
              <a:t>κιτρινοπορτοκαλί, υποδηλώνει υπερώριμο φρούτο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Χαρακτηριστικά καρπών (4)</a:t>
            </a:r>
          </a:p>
        </p:txBody>
      </p:sp>
      <p:pic>
        <p:nvPicPr>
          <p:cNvPr id="30724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0"/>
            <a:ext cx="1228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69325" cy="52292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Καλλιεργητικές φροντίδες που αυξάνουν την απόδοση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(π.χ. λίπανση, άρδευση), μειώνουν την ποιότητα:</a:t>
            </a:r>
          </a:p>
          <a:p>
            <a:pPr marL="990600" lvl="1" indent="-533400" eaLnBrk="1" hangingPunct="1"/>
            <a:r>
              <a:rPr lang="el-GR" sz="2400" u="sng" smtClean="0">
                <a:sym typeface="Symbol" pitchFamily="18" charset="2"/>
              </a:rPr>
              <a:t>Αζωτούχα λιπάσματα</a:t>
            </a:r>
            <a:r>
              <a:rPr lang="el-GR" sz="2400" smtClean="0">
                <a:sym typeface="Symbol" pitchFamily="18" charset="2"/>
              </a:rPr>
              <a:t> αυξάνουν την % σε χυμό, σάκχαρα, αλλά και οξέα</a:t>
            </a:r>
          </a:p>
          <a:p>
            <a:pPr marL="990600" lvl="1" indent="-533400" eaLnBrk="1" hangingPunct="1"/>
            <a:r>
              <a:rPr lang="el-GR" sz="2400" u="sng" smtClean="0">
                <a:sym typeface="Symbol" pitchFamily="18" charset="2"/>
              </a:rPr>
              <a:t>Καλιούχα  </a:t>
            </a:r>
            <a:r>
              <a:rPr lang="el-GR" sz="2400" smtClean="0">
                <a:sym typeface="Symbol" pitchFamily="18" charset="2"/>
              </a:rPr>
              <a:t>δεν έχουν τόσο εμφανή δράση, σε μεγάλες δόσεις αυξάνουν την απόδοση / μειώνουν την ποιότητα</a:t>
            </a:r>
          </a:p>
          <a:p>
            <a:pPr marL="990600" lvl="1" indent="-533400" eaLnBrk="1" hangingPunct="1"/>
            <a:r>
              <a:rPr lang="el-GR" sz="2400" smtClean="0">
                <a:sym typeface="Symbol" pitchFamily="18" charset="2"/>
              </a:rPr>
              <a:t>Ο κύριος ρόλος της </a:t>
            </a:r>
            <a:r>
              <a:rPr lang="el-GR" sz="2400" u="sng" smtClean="0">
                <a:sym typeface="Symbol" pitchFamily="18" charset="2"/>
              </a:rPr>
              <a:t>άρδευσης</a:t>
            </a:r>
            <a:r>
              <a:rPr lang="el-GR" sz="2400" smtClean="0">
                <a:sym typeface="Symbol" pitchFamily="18" charset="2"/>
              </a:rPr>
              <a:t> είναι η μεγιστοποίηση της επίδρασης της λίπανσης (επιδρά ως περιοριστικός παράγοντας)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Χαρακτηριστικά καρπών (5)</a:t>
            </a:r>
          </a:p>
        </p:txBody>
      </p:sp>
      <p:pic>
        <p:nvPicPr>
          <p:cNvPr id="31748" name="Picture 4" descr="ANd9GcSaNkaZMXjvSsvhPZfzidQ_fnY3sgRPqeNWEhhMgtb-4E9n5NU&amp;t=1&amp;usg=__kqAnaNIH1gCNVjjD1fojyjoilE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0"/>
            <a:ext cx="1228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569325" cy="4797425"/>
          </a:xfrm>
        </p:spPr>
        <p:txBody>
          <a:bodyPr/>
          <a:lstStyle/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Δεν διατηρούνται πολύ σε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</a:t>
            </a:r>
            <a:r>
              <a:rPr lang="el-GR" sz="2400" smtClean="0">
                <a:sym typeface="Symbol" pitchFamily="18" charset="2"/>
              </a:rPr>
              <a:t>χαμηλή θερμοκρασία </a:t>
            </a: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Διατηρούνται αρκετά στους 18</a:t>
            </a:r>
            <a:r>
              <a:rPr lang="el-GR" sz="2400" baseline="30000" smtClean="0">
                <a:sym typeface="Symbol" pitchFamily="18" charset="2"/>
              </a:rPr>
              <a:t>ο</a:t>
            </a:r>
            <a:r>
              <a:rPr lang="el-GR" sz="2400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C</a:t>
            </a:r>
            <a:endParaRPr lang="el-GR" sz="2400" smtClean="0">
              <a:sym typeface="Symbol" pitchFamily="18" charset="2"/>
            </a:endParaRP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Μετά την εξαγωγή τους από το ψυγείο καταρρέουν ταχέως σε θερμοκρασία δωματίου (ο φλοιός καταρρέει πιο γρήγορα από τη σάρκα)</a:t>
            </a:r>
          </a:p>
          <a:p>
            <a:pPr marL="609600" indent="-609600" eaLnBrk="1" hangingPunct="1"/>
            <a:r>
              <a:rPr lang="el-GR" sz="2400" smtClean="0">
                <a:sym typeface="Symbol" pitchFamily="18" charset="2"/>
              </a:rPr>
              <a:t>Οι καρποί που θα διατηρηθούν για μεγάλο διάστημα, συγκομίζονται τουλάχιστον 1 μήνα πριν την κανονική περίοδο συγκομιδής</a:t>
            </a:r>
          </a:p>
          <a:p>
            <a:pPr marL="609600" indent="-609600" eaLnBrk="1" hangingPunct="1"/>
            <a:endParaRPr lang="el-GR" sz="2400" smtClean="0">
              <a:sym typeface="Symbol" pitchFamily="18" charset="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b="1" smtClean="0">
                <a:sym typeface="Symbol" pitchFamily="18" charset="2"/>
              </a:rPr>
              <a:t>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 </a:t>
            </a:r>
            <a:r>
              <a:rPr lang="el-GR" sz="3600" smtClean="0">
                <a:sym typeface="Symbol" pitchFamily="18" charset="2"/>
              </a:rPr>
              <a:t>Συντήρηση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08100"/>
            <a:ext cx="27368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48880"/>
            <a:ext cx="8820150" cy="2519983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1.	</a:t>
            </a:r>
            <a:r>
              <a:rPr lang="el-GR" sz="2400" u="sng" dirty="0" err="1" smtClean="0">
                <a:sym typeface="Symbol" pitchFamily="18" charset="2"/>
              </a:rPr>
              <a:t>Κιτρινόσαρκες</a:t>
            </a:r>
            <a:r>
              <a:rPr lang="el-GR" sz="2400" u="sng" dirty="0" smtClean="0">
                <a:sym typeface="Symbol" pitchFamily="18" charset="2"/>
              </a:rPr>
              <a:t> ή κοινές</a:t>
            </a:r>
            <a:r>
              <a:rPr lang="el-GR" sz="2400" dirty="0" smtClean="0">
                <a:sym typeface="Symbol" pitchFamily="18" charset="2"/>
              </a:rPr>
              <a:t>: </a:t>
            </a:r>
            <a:endParaRPr lang="en-US" sz="2400" dirty="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	</a:t>
            </a:r>
            <a:r>
              <a:rPr lang="el-GR" sz="2400" dirty="0" smtClean="0">
                <a:sym typeface="Symbol" pitchFamily="18" charset="2"/>
              </a:rPr>
              <a:t>Κυρίως για </a:t>
            </a:r>
            <a:r>
              <a:rPr lang="el-GR" sz="2400" dirty="0" err="1" smtClean="0">
                <a:sym typeface="Symbol" pitchFamily="18" charset="2"/>
              </a:rPr>
              <a:t>χυμοποίηση</a:t>
            </a:r>
            <a:r>
              <a:rPr lang="el-GR" sz="2400" dirty="0" smtClean="0">
                <a:sym typeface="Symbol" pitchFamily="18" charset="2"/>
              </a:rPr>
              <a:t>.         </a:t>
            </a:r>
            <a:endParaRPr lang="en-US" sz="2400" dirty="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        </a:t>
            </a:r>
            <a:r>
              <a:rPr lang="el-GR" sz="2400" dirty="0" smtClean="0">
                <a:sym typeface="Symbol" pitchFamily="18" charset="2"/>
              </a:rPr>
              <a:t>Εδώ η </a:t>
            </a:r>
            <a:r>
              <a:rPr lang="en-US" sz="2400" dirty="0" smtClean="0">
                <a:sym typeface="Symbol" pitchFamily="18" charset="2"/>
              </a:rPr>
              <a:t>Marsh</a:t>
            </a:r>
            <a:endParaRPr lang="el-GR" sz="2400" dirty="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2.	</a:t>
            </a:r>
            <a:r>
              <a:rPr lang="el-GR" sz="2400" u="sng" dirty="0" smtClean="0">
                <a:sym typeface="Symbol" pitchFamily="18" charset="2"/>
              </a:rPr>
              <a:t>Έγχρωμες (ρόδινες ή ερυθρές).</a:t>
            </a:r>
            <a:r>
              <a:rPr lang="el-GR" sz="2400" dirty="0" smtClean="0">
                <a:sym typeface="Symbol" pitchFamily="18" charset="2"/>
              </a:rPr>
              <a:t>  Κυρίως για νωπή κατανάλωση. Εδώ η </a:t>
            </a:r>
            <a:r>
              <a:rPr lang="en-US" sz="2400" dirty="0" smtClean="0">
                <a:sym typeface="Symbol" pitchFamily="18" charset="2"/>
              </a:rPr>
              <a:t>Thomson (</a:t>
            </a:r>
            <a:r>
              <a:rPr lang="el-GR" sz="2400" dirty="0" smtClean="0">
                <a:sym typeface="Symbol" pitchFamily="18" charset="2"/>
              </a:rPr>
              <a:t>προήλθε ως οφθαλμική μεταλλαγή από τη </a:t>
            </a:r>
            <a:r>
              <a:rPr lang="en-US" sz="2400" dirty="0" smtClean="0">
                <a:sym typeface="Symbol" pitchFamily="18" charset="2"/>
              </a:rPr>
              <a:t>Marsh), Webb, Ruby</a:t>
            </a:r>
            <a:r>
              <a:rPr lang="el-GR" sz="2400" dirty="0" smtClean="0">
                <a:sym typeface="Symbol" pitchFamily="18" charset="2"/>
              </a:rPr>
              <a:t> (προήλθαν από την </a:t>
            </a:r>
            <a:r>
              <a:rPr lang="en-US" sz="2400" dirty="0" smtClean="0">
                <a:sym typeface="Symbol" pitchFamily="18" charset="2"/>
              </a:rPr>
              <a:t>Thomson)</a:t>
            </a:r>
            <a:r>
              <a:rPr lang="el-GR" sz="2400" dirty="0" smtClean="0">
                <a:sym typeface="Symbol" pitchFamily="18" charset="2"/>
              </a:rPr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	</a:t>
            </a:r>
            <a:r>
              <a:rPr lang="el-GR" sz="2400" u="sng" dirty="0" smtClean="0">
                <a:sym typeface="Symbol" pitchFamily="18" charset="2"/>
              </a:rPr>
              <a:t>Γενικά</a:t>
            </a:r>
            <a:r>
              <a:rPr lang="el-GR" sz="2400" dirty="0" smtClean="0">
                <a:sym typeface="Symbol" pitchFamily="18" charset="2"/>
              </a:rPr>
              <a:t>, οι ένσπερμες ποικιλίες παράγουν καλύτερης ποιότητας καρπούς, αλλά δεν προτιμώνται από τους καταναλωτές.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sz="3800" smtClean="0">
                <a:sym typeface="Symbol" pitchFamily="18" charset="2"/>
              </a:rPr>
              <a:t>ΠΟΙΚΙΛΙΕΣ</a:t>
            </a:r>
            <a:r>
              <a:rPr lang="el-GR" b="1" smtClean="0">
                <a:sym typeface="Symbol" pitchFamily="18" charset="2"/>
              </a:rPr>
              <a:t> Γκρέιπφρουτ </a:t>
            </a:r>
            <a:r>
              <a:rPr lang="en-US" b="1" i="1" smtClean="0">
                <a:sym typeface="Symbol" pitchFamily="18" charset="2"/>
              </a:rPr>
              <a:t>(C.paradisii)</a:t>
            </a:r>
            <a:r>
              <a:rPr lang="el-GR" b="1" smtClean="0">
                <a:sym typeface="Symbol" pitchFamily="18" charset="2"/>
              </a:rPr>
              <a:t>: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1124744"/>
            <a:ext cx="3467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6011863" cy="2879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i="1" u="sng" smtClean="0">
                <a:sym typeface="Symbol" pitchFamily="18" charset="2"/>
              </a:rPr>
              <a:t>Marsh</a:t>
            </a:r>
            <a:r>
              <a:rPr lang="el-GR" sz="2400" b="1" i="1" u="sng" smtClean="0">
                <a:sym typeface="Symbol" pitchFamily="18" charset="2"/>
              </a:rPr>
              <a:t> ή</a:t>
            </a:r>
            <a:r>
              <a:rPr lang="en-US" sz="2400" b="1" i="1" u="sng" smtClean="0">
                <a:sym typeface="Symbol" pitchFamily="18" charset="2"/>
              </a:rPr>
              <a:t> Marsh seedless</a:t>
            </a:r>
            <a:r>
              <a:rPr lang="el-GR" sz="2400" smtClean="0">
                <a:sym typeface="Symbol" pitchFamily="18" charset="2"/>
              </a:rPr>
              <a:t>: Η πιο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l-GR" sz="2400" smtClean="0">
                <a:sym typeface="Symbol" pitchFamily="18" charset="2"/>
              </a:rPr>
              <a:t>σπουδαία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l-GR" sz="2400" u="sng" smtClean="0">
                <a:sym typeface="Symbol" pitchFamily="18" charset="2"/>
              </a:rPr>
              <a:t>άσπερμη </a:t>
            </a:r>
            <a:r>
              <a:rPr lang="el-GR" sz="2400" smtClean="0">
                <a:sym typeface="Symbol" pitchFamily="18" charset="2"/>
              </a:rPr>
              <a:t>ποικιλία παγκόσμια. Ζωηρή, πλαδιόκλαδη, παραγωγική. Για ζεστά μέρη. </a:t>
            </a:r>
            <a:r>
              <a:rPr lang="en-US" sz="2400" smtClean="0">
                <a:sym typeface="Symbol" pitchFamily="18" charset="2"/>
              </a:rPr>
              <a:t>   </a:t>
            </a:r>
            <a:r>
              <a:rPr lang="el-GR" sz="2400" smtClean="0">
                <a:sym typeface="Symbol" pitchFamily="18" charset="2"/>
              </a:rPr>
              <a:t>Καρποί μέτριοι, σφαιρικοί, ελαφρά πεπλατυσμένοι στους πόλους. </a:t>
            </a:r>
            <a:r>
              <a:rPr lang="en-US" sz="2400" smtClean="0">
                <a:sym typeface="Symbol" pitchFamily="18" charset="2"/>
              </a:rPr>
              <a:t>  </a:t>
            </a:r>
            <a:r>
              <a:rPr lang="el-GR" sz="2400" smtClean="0">
                <a:sym typeface="Symbol" pitchFamily="18" charset="2"/>
              </a:rPr>
              <a:t>Σάρκα λευκή, με πολύ χυμό πολύ καλής ποιότητας. Ωριμάζει Νοέμβρη.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i="1" smtClean="0">
              <a:sym typeface="Symbol" pitchFamily="18" charset="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5588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sz="3400" b="1" i="1" smtClean="0">
                <a:sym typeface="Symbol" pitchFamily="18" charset="2"/>
              </a:rPr>
              <a:t>ΚΙΤΡΙΝΟΣΑΡΚΕΣ </a:t>
            </a:r>
            <a:r>
              <a:rPr lang="en-US" sz="3400" b="1" i="1" smtClean="0">
                <a:sym typeface="Symbol" pitchFamily="18" charset="2"/>
              </a:rPr>
              <a:t> </a:t>
            </a:r>
            <a:r>
              <a:rPr lang="el-GR" sz="3400" i="1" smtClean="0">
                <a:sym typeface="Symbol" pitchFamily="18" charset="2"/>
              </a:rPr>
              <a:t>Π</a:t>
            </a:r>
            <a:r>
              <a:rPr lang="el-GR" sz="3400" smtClean="0"/>
              <a:t>οικιλίες </a:t>
            </a:r>
            <a:r>
              <a:rPr lang="el-GR" sz="3400" b="1" smtClean="0">
                <a:sym typeface="Symbol" pitchFamily="18" charset="2"/>
              </a:rPr>
              <a:t>Γκρέιπφρουτ</a:t>
            </a:r>
            <a:endParaRPr lang="el-GR" sz="3400" b="1" i="1" smtClean="0">
              <a:sym typeface="Symbol" pitchFamily="18" charset="2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909638"/>
            <a:ext cx="356393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59213"/>
            <a:ext cx="280828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492500" y="3789363"/>
            <a:ext cx="5651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kern="0" dirty="0" err="1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Dunkan</a:t>
            </a:r>
            <a:r>
              <a:rPr lang="el-GR" sz="2400" b="1" i="1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:</a:t>
            </a:r>
            <a:r>
              <a:rPr lang="el-GR" sz="2400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Πιο παραγωγικό και ανθεκτικότερο στο κρύο από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Marsh</a:t>
            </a:r>
            <a:r>
              <a:rPr lang="el-GR" sz="2400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 Καρπός με συνεκτική σάρκα, πολύ χυμώδης, με ικανοποιητική οξύτητα και σάκχαρα, ευχάριστη γεύση, </a:t>
            </a:r>
            <a:r>
              <a:rPr lang="el-GR" sz="2400" u="sng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αλλά με</a:t>
            </a:r>
            <a:r>
              <a:rPr lang="el-GR" sz="2400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</a:t>
            </a:r>
            <a:r>
              <a:rPr lang="el-GR" sz="2400" u="sng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πολλά σπέρματα</a:t>
            </a:r>
            <a:r>
              <a:rPr lang="el-GR" sz="2400" kern="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 Η πιο τυπική ποικιλία γκρέιπφρουτ για παραγωγή χυμού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el-GR" b="1" dirty="0" smtClean="0">
                <a:solidFill>
                  <a:srgbClr val="00B050"/>
                </a:solidFill>
              </a:rPr>
              <a:t>Συγκομιδή πορτοκαλιών</a:t>
            </a:r>
            <a:r>
              <a:rPr lang="el-GR" sz="4800" b="1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80400" cy="2304256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/>
              <a:t>Κυρίως </a:t>
            </a:r>
            <a:r>
              <a:rPr lang="el-GR" sz="2400" b="1" dirty="0" smtClean="0"/>
              <a:t>με το χέρι</a:t>
            </a:r>
            <a:r>
              <a:rPr lang="el-GR" sz="2400" dirty="0" smtClean="0"/>
              <a:t> (δεν πέφτει εύκολα με δόνηση). Μηχανική συγκομιδή + ψεκασμός με ενώσεις που παράγουν αιθυλένιο (προάγει την αποκοπή)</a:t>
            </a:r>
          </a:p>
          <a:p>
            <a:pPr eaLnBrk="1" hangingPunct="1"/>
            <a:r>
              <a:rPr lang="el-GR" sz="2400" b="1" dirty="0" smtClean="0"/>
              <a:t>Βαθμός ωρίμασης</a:t>
            </a:r>
            <a:r>
              <a:rPr lang="el-GR" sz="2400" dirty="0" smtClean="0"/>
              <a:t>: μεγάλη ομοιογένεια στις πρώιμες και μέσης εποχής ωρίμασης ποικιλίες, μικρή στις όψιμες (ταυτόχρονα ώριμα και πολύ νεαρά </a:t>
            </a:r>
            <a:r>
              <a:rPr lang="el-GR" sz="2400" dirty="0" err="1" smtClean="0"/>
              <a:t>καρπίδια</a:t>
            </a:r>
            <a:r>
              <a:rPr lang="el-GR" sz="2400" dirty="0" smtClean="0"/>
              <a:t>)</a:t>
            </a:r>
          </a:p>
          <a:p>
            <a:pPr eaLnBrk="1" hangingPunct="1">
              <a:buNone/>
            </a:pPr>
            <a:r>
              <a:rPr lang="el-GR" sz="2400" b="1" dirty="0" smtClean="0"/>
              <a:t>ΣΧΙΣΙΜΟ ΚΑΡΠΩΝ: </a:t>
            </a:r>
            <a:r>
              <a:rPr lang="el-GR" sz="2400" dirty="0" smtClean="0"/>
              <a:t>Βασικό πρόβλημα. Αιτίες:</a:t>
            </a:r>
          </a:p>
          <a:p>
            <a:pPr lvl="1" eaLnBrk="1" hangingPunct="1"/>
            <a:r>
              <a:rPr lang="el-GR" sz="2400" b="1" dirty="0" smtClean="0"/>
              <a:t>Ποικιλία</a:t>
            </a:r>
            <a:r>
              <a:rPr lang="el-GR" sz="2400" dirty="0" smtClean="0"/>
              <a:t>: π.χ. </a:t>
            </a:r>
            <a:r>
              <a:rPr lang="en-US" sz="2400" dirty="0" err="1" smtClean="0"/>
              <a:t>Valenzia</a:t>
            </a:r>
            <a:r>
              <a:rPr lang="en-US" sz="2400" dirty="0" smtClean="0"/>
              <a:t>, </a:t>
            </a:r>
            <a:r>
              <a:rPr lang="en-US" sz="2400" dirty="0" err="1" smtClean="0"/>
              <a:t>Navelina</a:t>
            </a:r>
            <a:r>
              <a:rPr lang="en-US" sz="2400" dirty="0" smtClean="0"/>
              <a:t>, Skaggs Bonanza</a:t>
            </a:r>
            <a:endParaRPr lang="el-GR" sz="2400" dirty="0" smtClean="0"/>
          </a:p>
          <a:p>
            <a:pPr lvl="1" eaLnBrk="1" hangingPunct="1"/>
            <a:r>
              <a:rPr lang="el-GR" sz="2400" b="1" dirty="0" smtClean="0"/>
              <a:t>Ανόργανη και υδατική θρέψη</a:t>
            </a:r>
            <a:r>
              <a:rPr lang="el-GR" sz="2400" dirty="0" smtClean="0"/>
              <a:t>: </a:t>
            </a:r>
          </a:p>
          <a:p>
            <a:pPr lvl="2" eaLnBrk="1" hangingPunct="1"/>
            <a:r>
              <a:rPr lang="el-GR" dirty="0" smtClean="0"/>
              <a:t>πολύ Ρ ή λίγο Ν, Κ </a:t>
            </a:r>
            <a:r>
              <a:rPr lang="el-GR" dirty="0" smtClean="0">
                <a:sym typeface="Wingdings" pitchFamily="2" charset="2"/>
              </a:rPr>
              <a:t></a:t>
            </a:r>
            <a:r>
              <a:rPr lang="el-GR" dirty="0" smtClean="0"/>
              <a:t> μειώνει πάχος αυξάνει ευπάθεια</a:t>
            </a:r>
          </a:p>
          <a:p>
            <a:pPr lvl="2" eaLnBrk="1" hangingPunct="1"/>
            <a:r>
              <a:rPr lang="el-GR" dirty="0" smtClean="0"/>
              <a:t>σταθερή υγρασία στο </a:t>
            </a:r>
            <a:r>
              <a:rPr lang="el-GR" dirty="0" err="1" smtClean="0"/>
              <a:t>ριζόστρωμα</a:t>
            </a:r>
            <a:r>
              <a:rPr lang="el-GR" dirty="0" smtClean="0"/>
              <a:t> το περιορίζει  </a:t>
            </a:r>
          </a:p>
          <a:p>
            <a:pPr lvl="1" eaLnBrk="1" hangingPunct="1"/>
            <a:r>
              <a:rPr lang="el-GR" sz="2400" b="1" dirty="0" smtClean="0"/>
              <a:t>Σχήμα καρπού</a:t>
            </a:r>
            <a:r>
              <a:rPr lang="el-GR" sz="2400" dirty="0" smtClean="0"/>
              <a:t>: λιγότερο οι επιμήκεις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4032250" cy="41036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smtClean="0">
                <a:sym typeface="Symbol" pitchFamily="18" charset="2"/>
              </a:rPr>
              <a:t> </a:t>
            </a:r>
            <a:r>
              <a:rPr lang="el-GR" sz="2400" smtClean="0">
                <a:sym typeface="Symbol" pitchFamily="18" charset="2"/>
              </a:rPr>
              <a:t>Άλλες: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i="1" u="sng" smtClean="0">
                <a:sym typeface="Symbol" pitchFamily="18" charset="2"/>
              </a:rPr>
              <a:t>Triumph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l-GR" sz="2400" smtClean="0">
                <a:sym typeface="Symbol" pitchFamily="18" charset="2"/>
              </a:rPr>
              <a:t>(πρώιμη, όχι μεγάλης εμπορικής σημασίας)</a:t>
            </a:r>
            <a:r>
              <a:rPr lang="en-US" sz="2400" smtClean="0">
                <a:sym typeface="Symbol" pitchFamily="18" charset="2"/>
              </a:rPr>
              <a:t>, </a:t>
            </a:r>
            <a:r>
              <a:rPr lang="en-US" sz="2400" b="1" i="1" u="sng" smtClean="0">
                <a:sym typeface="Symbol" pitchFamily="18" charset="2"/>
              </a:rPr>
              <a:t> </a:t>
            </a:r>
            <a:endParaRPr lang="el-GR" sz="2400" b="1" i="1" u="sng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l-GR" sz="2400" b="1" i="1" smtClean="0">
              <a:sym typeface="Symbol" pitchFamily="18" charset="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74700"/>
          </a:xfrm>
          <a:noFill/>
        </p:spPr>
        <p:txBody>
          <a:bodyPr anchor="ctr"/>
          <a:lstStyle/>
          <a:p>
            <a:pPr eaLnBrk="1" hangingPunct="1"/>
            <a:r>
              <a:rPr lang="el-GR" sz="3400" b="1" i="1" smtClean="0">
                <a:sym typeface="Symbol" pitchFamily="18" charset="2"/>
              </a:rPr>
              <a:t>ΚΙΤΡΙΝΟΣΑΡΚΕΣ </a:t>
            </a:r>
            <a:r>
              <a:rPr lang="en-US" sz="3400" b="1" i="1" smtClean="0">
                <a:sym typeface="Symbol" pitchFamily="18" charset="2"/>
              </a:rPr>
              <a:t> </a:t>
            </a:r>
            <a:r>
              <a:rPr lang="el-GR" sz="3400" i="1" smtClean="0">
                <a:sym typeface="Symbol" pitchFamily="18" charset="2"/>
              </a:rPr>
              <a:t>Π</a:t>
            </a:r>
            <a:r>
              <a:rPr lang="el-GR" sz="3400" smtClean="0"/>
              <a:t>οικιλίες </a:t>
            </a:r>
            <a:r>
              <a:rPr lang="en-US" sz="3400" smtClean="0"/>
              <a:t> </a:t>
            </a:r>
            <a:r>
              <a:rPr lang="el-GR" sz="3400" b="1" smtClean="0">
                <a:sym typeface="Symbol" pitchFamily="18" charset="2"/>
              </a:rPr>
              <a:t>Γκρέιπφρουτ </a:t>
            </a:r>
            <a:r>
              <a:rPr lang="en-US" sz="3400" b="1" i="1" smtClean="0">
                <a:sym typeface="Symbol" pitchFamily="18" charset="2"/>
              </a:rPr>
              <a:t> </a:t>
            </a:r>
            <a:endParaRPr lang="el-GR" sz="3400" b="1" i="1" smtClean="0">
              <a:sym typeface="Symbol" pitchFamily="18" charset="2"/>
            </a:endParaRP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57563"/>
            <a:ext cx="28924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284538"/>
            <a:ext cx="31861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7538" y="1484313"/>
            <a:ext cx="41767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kern="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el-GR" sz="2400" kern="0" dirty="0">
                <a:latin typeface="+mn-lt"/>
                <a:cs typeface="+mn-cs"/>
                <a:sym typeface="Symbol" pitchFamily="18" charset="2"/>
              </a:rPr>
              <a:t>Άλλες: </a:t>
            </a:r>
            <a:endParaRPr lang="en-US" sz="2400" kern="0" dirty="0">
              <a:latin typeface="+mn-lt"/>
              <a:cs typeface="+mn-cs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i="1" u="sng" kern="0" dirty="0">
                <a:latin typeface="+mn-lt"/>
                <a:cs typeface="+mn-cs"/>
                <a:sym typeface="Symbol" pitchFamily="18" charset="2"/>
              </a:rPr>
              <a:t>Walters</a:t>
            </a:r>
            <a:r>
              <a:rPr lang="el-GR" sz="2400" kern="0" dirty="0">
                <a:latin typeface="+mn-lt"/>
                <a:cs typeface="+mn-cs"/>
                <a:sym typeface="Symbol" pitchFamily="18" charset="2"/>
              </a:rPr>
              <a:t> (</a:t>
            </a:r>
            <a:r>
              <a:rPr lang="el-GR" sz="2400" kern="0" dirty="0" err="1">
                <a:latin typeface="+mn-lt"/>
                <a:cs typeface="+mn-cs"/>
                <a:sym typeface="Symbol" pitchFamily="18" charset="2"/>
              </a:rPr>
              <a:t>μεσοπρώιμη</a:t>
            </a:r>
            <a:r>
              <a:rPr lang="el-GR" sz="2400" kern="0" dirty="0">
                <a:latin typeface="+mn-lt"/>
                <a:cs typeface="+mn-cs"/>
                <a:sym typeface="Symbol" pitchFamily="18" charset="2"/>
              </a:rPr>
              <a:t>). Από αυτές προήλθαν μερικές ρόδινες ποικιλίες.</a:t>
            </a:r>
            <a:endParaRPr lang="el-GR" sz="2400" b="1" i="1" u="sng" kern="0" dirty="0">
              <a:latin typeface="+mn-lt"/>
              <a:cs typeface="+mn-cs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l-GR" sz="2400" b="1" i="1" kern="0" dirty="0">
              <a:latin typeface="+mn-lt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496300" cy="48688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α) ΡΟΔΙΝΕΣ: </a:t>
            </a:r>
          </a:p>
          <a:p>
            <a:pPr marL="609600" indent="-609600" eaLnBrk="1" hangingPunct="1"/>
            <a:r>
              <a:rPr lang="en-US" sz="2400" b="1" i="1" u="sng" smtClean="0">
                <a:sym typeface="Symbol" pitchFamily="18" charset="2"/>
              </a:rPr>
              <a:t>Thomson (Pink Marsh</a:t>
            </a:r>
            <a:r>
              <a:rPr lang="en-US" sz="2400" smtClean="0">
                <a:sym typeface="Symbol" pitchFamily="18" charset="2"/>
              </a:rPr>
              <a:t>)</a:t>
            </a:r>
            <a:r>
              <a:rPr lang="el-GR" sz="2400" smtClean="0">
                <a:sym typeface="Symbol" pitchFamily="18" charset="2"/>
              </a:rPr>
              <a:t>: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</a:t>
            </a:r>
            <a:r>
              <a:rPr lang="el-GR" sz="2400" smtClean="0">
                <a:sym typeface="Symbol" pitchFamily="18" charset="2"/>
              </a:rPr>
              <a:t>η πρώτη άσπερμη έγχρωμη ποικιλία.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</a:t>
            </a:r>
            <a:r>
              <a:rPr lang="el-GR" sz="2400" smtClean="0">
                <a:sym typeface="Symbol" pitchFamily="18" charset="2"/>
              </a:rPr>
              <a:t>Από μετάλλαξη της </a:t>
            </a:r>
            <a:r>
              <a:rPr lang="en-US" sz="2400" smtClean="0">
                <a:sym typeface="Symbol" pitchFamily="18" charset="2"/>
              </a:rPr>
              <a:t>Marsh</a:t>
            </a:r>
            <a:r>
              <a:rPr lang="el-GR" sz="2400" smtClean="0">
                <a:sym typeface="Symbol" pitchFamily="18" charset="2"/>
              </a:rPr>
              <a:t>.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</a:t>
            </a:r>
            <a:r>
              <a:rPr lang="el-GR" sz="2400" smtClean="0">
                <a:sym typeface="Symbol" pitchFamily="18" charset="2"/>
              </a:rPr>
              <a:t>Το χρώμα χάνεται με την υπερωρίμαση </a:t>
            </a:r>
          </a:p>
          <a:p>
            <a:pPr marL="609600" indent="-609600" eaLnBrk="1" hangingPunct="1"/>
            <a:r>
              <a:rPr lang="en-US" sz="2400" b="1" i="1" u="sng" smtClean="0">
                <a:sym typeface="Symbol" pitchFamily="18" charset="2"/>
              </a:rPr>
              <a:t>Foster</a:t>
            </a:r>
            <a:r>
              <a:rPr lang="el-GR" sz="2400" smtClean="0">
                <a:sym typeface="Symbol" pitchFamily="18" charset="2"/>
              </a:rPr>
              <a:t>: Προέρχεται από την</a:t>
            </a:r>
            <a:r>
              <a:rPr lang="en-US" sz="2400" smtClean="0">
                <a:sym typeface="Symbol" pitchFamily="18" charset="2"/>
              </a:rPr>
              <a:t> Walters</a:t>
            </a:r>
            <a:endParaRPr lang="el-GR" sz="2400" smtClean="0">
              <a:sym typeface="Symbol" pitchFamily="18" charset="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3963"/>
          </a:xfrm>
          <a:noFill/>
        </p:spPr>
        <p:txBody>
          <a:bodyPr anchor="ctr"/>
          <a:lstStyle/>
          <a:p>
            <a:pPr eaLnBrk="1" hangingPunct="1"/>
            <a:r>
              <a:rPr lang="el-GR" sz="3800" i="1" smtClean="0">
                <a:sym typeface="Symbol" pitchFamily="18" charset="2"/>
              </a:rPr>
              <a:t>ΕΓΧΡΩΜΕΣ</a:t>
            </a:r>
            <a:r>
              <a:rPr lang="el-GR" sz="3800" smtClean="0"/>
              <a:t> Ποικιλίες </a:t>
            </a:r>
            <a:r>
              <a:rPr lang="el-GR" sz="3400" b="1" smtClean="0">
                <a:sym typeface="Symbol" pitchFamily="18" charset="2"/>
              </a:rPr>
              <a:t>Γκρέιπφρουτ </a:t>
            </a:r>
            <a:r>
              <a:rPr lang="en-US" sz="3400" b="1" i="1" smtClean="0">
                <a:sym typeface="Symbol" pitchFamily="18" charset="2"/>
              </a:rPr>
              <a:t>(C.paradisii)</a:t>
            </a:r>
            <a:r>
              <a:rPr lang="el-GR" sz="3400" b="1" i="1" smtClean="0">
                <a:sym typeface="Symbol" pitchFamily="18" charset="2"/>
              </a:rPr>
              <a:t>   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989138"/>
            <a:ext cx="230346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39102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7416800" cy="5302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β) ΕΡΥΘΡΕΣ: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Ruby</a:t>
            </a:r>
            <a:r>
              <a:rPr lang="el-GR" sz="2400" smtClean="0">
                <a:sym typeface="Symbol" pitchFamily="18" charset="2"/>
              </a:rPr>
              <a:t>: από οφθαλμική μετάλλαξη της </a:t>
            </a:r>
            <a:r>
              <a:rPr lang="en-US" sz="2400" smtClean="0">
                <a:sym typeface="Symbol" pitchFamily="18" charset="2"/>
              </a:rPr>
              <a:t>Thomson</a:t>
            </a:r>
            <a:r>
              <a:rPr lang="el-GR" sz="2400" smtClean="0">
                <a:sym typeface="Symbol" pitchFamily="18" charset="2"/>
              </a:rPr>
              <a:t>. </a:t>
            </a:r>
            <a:r>
              <a:rPr lang="en-US" sz="2400" smtClean="0">
                <a:sym typeface="Symbol" pitchFamily="18" charset="2"/>
              </a:rPr>
              <a:t>  </a:t>
            </a:r>
            <a:r>
              <a:rPr lang="el-GR" sz="2400" smtClean="0">
                <a:sym typeface="Symbol" pitchFamily="18" charset="2"/>
              </a:rPr>
              <a:t>Έχει καλύτερη σάρκα και χρωματισμό φλοιού. Φυτεύεται περισσότερο από τις έγχρωμες.</a:t>
            </a:r>
            <a:r>
              <a:rPr lang="en-US" sz="2400" b="1" i="1" u="sng" smtClean="0">
                <a:sym typeface="Symbol" pitchFamily="18" charset="2"/>
              </a:rPr>
              <a:t> </a:t>
            </a:r>
            <a:endParaRPr lang="el-GR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Star Ruby</a:t>
            </a:r>
            <a:r>
              <a:rPr lang="el-GR" sz="2400" smtClean="0">
                <a:sym typeface="Symbol" pitchFamily="18" charset="2"/>
              </a:rPr>
              <a:t>: μετάλλαξη της </a:t>
            </a:r>
            <a:r>
              <a:rPr lang="en-US" sz="2400" smtClean="0">
                <a:sym typeface="Symbol" pitchFamily="18" charset="2"/>
              </a:rPr>
              <a:t>Hudson</a:t>
            </a:r>
            <a:r>
              <a:rPr lang="el-GR" sz="2400" smtClean="0">
                <a:sym typeface="Symbol" pitchFamily="18" charset="2"/>
              </a:rPr>
              <a:t>. Καρπός μέτριος, με λεπτό λείο φλοιό, κόκκινη σάρκα, χυμός εύγευστος, συχνά παθαίνει ηλιοκαύματα. Ωριμάζει τέλη Νοέμβρη. Η καλύτερη ερυθρόσαρκη ποικιλία. Σε Κρήτη και Πελοπόννησο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Burgundy</a:t>
            </a:r>
            <a:r>
              <a:rPr lang="el-GR" sz="2400" smtClean="0">
                <a:sym typeface="Symbol" pitchFamily="18" charset="2"/>
              </a:rPr>
              <a:t>: όψιμη, ο καρπός μένει στο δέντρο </a:t>
            </a:r>
            <a:r>
              <a:rPr lang="en-US" sz="2400" smtClean="0">
                <a:sym typeface="Symbol" pitchFamily="18" charset="2"/>
              </a:rPr>
              <a:t>        </a:t>
            </a:r>
            <a:r>
              <a:rPr lang="el-GR" sz="2400" smtClean="0">
                <a:sym typeface="Symbol" pitchFamily="18" charset="2"/>
              </a:rPr>
              <a:t>ως νωρίς το καλοκαίρι</a:t>
            </a:r>
            <a:endParaRPr lang="en-US" sz="2400" b="1" i="1" u="sng" smtClean="0">
              <a:sym typeface="Symbol" pitchFamily="18" charset="2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68313" y="260350"/>
            <a:ext cx="849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i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ΕΓΧΡΩΜΕΣ</a:t>
            </a:r>
            <a:r>
              <a:rPr lang="el-GR" sz="4200">
                <a:solidFill>
                  <a:schemeClr val="tx2"/>
                </a:solidFill>
                <a:latin typeface="Garamond" pitchFamily="18" charset="0"/>
              </a:rPr>
              <a:t> Ποικιλίες </a:t>
            </a:r>
            <a:r>
              <a:rPr lang="el-GR" sz="3800" b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Γκρέιπφρουτ </a:t>
            </a:r>
            <a:endParaRPr lang="el-GR" sz="3800" b="1" i="1">
              <a:solidFill>
                <a:schemeClr val="tx2"/>
              </a:solidFill>
              <a:latin typeface="Garamond" pitchFamily="18" charset="0"/>
              <a:sym typeface="Symbol" pitchFamily="18" charset="2"/>
            </a:endParaRP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96975"/>
            <a:ext cx="19796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50" y="2997200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7244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4176712" cy="52292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β) ΕΡΥΘΡΕΣ</a:t>
            </a:r>
            <a:r>
              <a:rPr lang="en-US" sz="2400" smtClean="0">
                <a:sym typeface="Symbol" pitchFamily="18" charset="2"/>
              </a:rPr>
              <a:t> (1)</a:t>
            </a:r>
            <a:r>
              <a:rPr lang="el-GR" sz="2400" smtClean="0">
                <a:sym typeface="Symbol" pitchFamily="18" charset="2"/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Flame</a:t>
            </a:r>
            <a:r>
              <a:rPr lang="el-GR" sz="2400" smtClean="0">
                <a:sym typeface="Symbol" pitchFamily="18" charset="2"/>
              </a:rPr>
              <a:t>: νέα, άσπερμη, μοιάζει με την </a:t>
            </a:r>
            <a:r>
              <a:rPr lang="en-US" sz="2400" smtClean="0">
                <a:sym typeface="Symbol" pitchFamily="18" charset="2"/>
              </a:rPr>
              <a:t>Ray Ruby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b="1" i="1" u="sng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b="1" i="1" u="sng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Henderson</a:t>
            </a:r>
            <a:r>
              <a:rPr lang="el-GR" sz="2400" smtClean="0">
                <a:sym typeface="Symbol" pitchFamily="18" charset="2"/>
              </a:rPr>
              <a:t>: ωριμάζει μαζί με τη </a:t>
            </a:r>
            <a:r>
              <a:rPr lang="en-US" sz="2400" smtClean="0">
                <a:sym typeface="Symbol" pitchFamily="18" charset="2"/>
              </a:rPr>
              <a:t>Ruby</a:t>
            </a:r>
            <a:r>
              <a:rPr lang="el-GR" sz="2400" smtClean="0">
                <a:sym typeface="Symbol" pitchFamily="18" charset="2"/>
              </a:rPr>
              <a:t>, διαφέρει από αυτή από το πιο σκούρο και μεγαλύτερης διάρκειας χρώμα σε φλοιό και σάρκα  </a:t>
            </a:r>
            <a:endParaRPr lang="en-US" sz="2400" smtClean="0">
              <a:sym typeface="Symbol" pitchFamily="18" charset="2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68313" y="260350"/>
            <a:ext cx="86756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i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ΕΓΧΡΩΜΕΣ</a:t>
            </a:r>
            <a:r>
              <a:rPr lang="el-GR" sz="4200">
                <a:solidFill>
                  <a:schemeClr val="tx2"/>
                </a:solidFill>
                <a:latin typeface="Garamond" pitchFamily="18" charset="0"/>
              </a:rPr>
              <a:t> Ποικιλίες </a:t>
            </a:r>
            <a:r>
              <a:rPr lang="el-GR" sz="3800" b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Γκρέιπφρουτ </a:t>
            </a:r>
            <a:r>
              <a:rPr lang="en-US" sz="3800" b="1" i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 </a:t>
            </a:r>
            <a:endParaRPr lang="el-GR" sz="3800" b="1" i="1">
              <a:solidFill>
                <a:schemeClr val="tx2"/>
              </a:solidFill>
              <a:latin typeface="Garamond" pitchFamily="18" charset="0"/>
              <a:sym typeface="Symbol" pitchFamily="18" charset="2"/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00213"/>
            <a:ext cx="20208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5" y="3500438"/>
            <a:ext cx="35242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4535487" cy="52308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2400" smtClean="0">
                <a:sym typeface="Symbol" pitchFamily="18" charset="2"/>
              </a:rPr>
              <a:t>β) ΕΡΥΘΡΕΣ</a:t>
            </a:r>
            <a:r>
              <a:rPr lang="en-US" sz="2400" smtClean="0">
                <a:sym typeface="Symbol" pitchFamily="18" charset="2"/>
              </a:rPr>
              <a:t> (2)</a:t>
            </a:r>
            <a:r>
              <a:rPr lang="el-GR" sz="2400" smtClean="0">
                <a:sym typeface="Symbol" pitchFamily="18" charset="2"/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 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Ray Ruby</a:t>
            </a:r>
            <a:r>
              <a:rPr lang="el-GR" sz="2400" smtClean="0">
                <a:sym typeface="Symbol" pitchFamily="18" charset="2"/>
              </a:rPr>
              <a:t>: δύσκολα ξεχωρίζει σαν δέντρο από τη </a:t>
            </a:r>
            <a:r>
              <a:rPr lang="en-US" sz="2400" smtClean="0">
                <a:sym typeface="Symbol" pitchFamily="18" charset="2"/>
              </a:rPr>
              <a:t>Ruby</a:t>
            </a:r>
            <a:r>
              <a:rPr lang="el-GR" sz="2400" smtClean="0">
                <a:sym typeface="Symbol" pitchFamily="18" charset="2"/>
              </a:rPr>
              <a:t>. Ο καρπός έχει περισσότερο χρώμα σε φλοιό και σάρκα, όπως και σάκχαρα.</a:t>
            </a:r>
            <a:endParaRPr lang="en-US" sz="2400" b="1" i="1" u="sng" smtClean="0">
              <a:sym typeface="Symbol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i="1" u="sng" smtClean="0">
                <a:sym typeface="Symbol" pitchFamily="18" charset="2"/>
              </a:rPr>
              <a:t>Rio Red</a:t>
            </a:r>
            <a:r>
              <a:rPr lang="el-GR" sz="2400" smtClean="0">
                <a:sym typeface="Symbol" pitchFamily="18" charset="2"/>
              </a:rPr>
              <a:t>: τελευταία διαδίδεται, έχει το πιο έντονο χρώμα σάρκας.</a:t>
            </a:r>
            <a:endParaRPr lang="el-GR" sz="2400" b="1" i="1" smtClean="0">
              <a:sym typeface="Symbol" pitchFamily="18" charset="2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68313" y="260350"/>
            <a:ext cx="8675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200" i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ΕΓΧΡΩΜΕΣ</a:t>
            </a:r>
            <a:r>
              <a:rPr lang="el-GR" sz="4200">
                <a:solidFill>
                  <a:schemeClr val="tx2"/>
                </a:solidFill>
                <a:latin typeface="Garamond" pitchFamily="18" charset="0"/>
              </a:rPr>
              <a:t> Ποικιλίες </a:t>
            </a:r>
            <a:r>
              <a:rPr lang="el-GR" sz="3800" b="1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Γκρέιπφρουτ</a:t>
            </a:r>
            <a:endParaRPr lang="el-GR" sz="3800" b="1" i="1">
              <a:solidFill>
                <a:schemeClr val="tx2"/>
              </a:solidFill>
              <a:latin typeface="Garamond" pitchFamily="18" charset="0"/>
              <a:sym typeface="Symbol" pitchFamily="18" charset="2"/>
            </a:endParaRPr>
          </a:p>
        </p:txBody>
      </p:sp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255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860800"/>
            <a:ext cx="35496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>
            <a:noAutofit/>
          </a:bodyPr>
          <a:lstStyle/>
          <a:p>
            <a:pPr eaLnBrk="1" hangingPunct="1"/>
            <a:r>
              <a:rPr lang="el-GR" b="1" dirty="0" smtClean="0">
                <a:solidFill>
                  <a:srgbClr val="00B050"/>
                </a:solidFill>
              </a:rPr>
              <a:t>Συντήρηση</a:t>
            </a:r>
            <a:r>
              <a:rPr lang="el-GR" sz="4800" b="1" dirty="0" smtClean="0">
                <a:solidFill>
                  <a:srgbClr val="00B050"/>
                </a:solidFill>
              </a:rPr>
              <a:t>  </a:t>
            </a:r>
            <a:r>
              <a:rPr lang="el-GR" b="1" dirty="0" err="1" smtClean="0">
                <a:solidFill>
                  <a:srgbClr val="00B050"/>
                </a:solidFill>
              </a:rPr>
              <a:t>μετασυλλεκτικά</a:t>
            </a:r>
            <a:r>
              <a:rPr lang="el-GR" b="1" dirty="0" smtClean="0">
                <a:solidFill>
                  <a:srgbClr val="00B050"/>
                </a:solidFill>
              </a:rPr>
              <a:t> (1)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993063" cy="52562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l-GR" sz="2400" b="1" dirty="0" smtClean="0"/>
              <a:t>Χαμηλού ρυθμού αποσύνθεση </a:t>
            </a:r>
            <a:r>
              <a:rPr lang="el-GR" sz="2400" dirty="0" smtClean="0"/>
              <a:t>=&gt;  η συντήρηση πορτοκαλιών μπορεί να γίνει σε θερμοκρασία περιβάλλοντος , λόγω</a:t>
            </a:r>
          </a:p>
          <a:p>
            <a:pPr marL="838200" lvl="1" indent="-493713" eaLnBrk="1" hangingPunct="1">
              <a:lnSpc>
                <a:spcPct val="90000"/>
              </a:lnSpc>
            </a:pPr>
            <a:r>
              <a:rPr lang="el-GR" sz="2400" dirty="0" smtClean="0"/>
              <a:t>Μικρότερης έντασης αναπνοής σε </a:t>
            </a:r>
            <a:r>
              <a:rPr lang="el-GR" sz="2400" dirty="0" err="1" smtClean="0"/>
              <a:t>Θ</a:t>
            </a:r>
            <a:r>
              <a:rPr lang="el-GR" sz="2400" baseline="30000" dirty="0" err="1" smtClean="0"/>
              <a:t>ο</a:t>
            </a:r>
            <a:r>
              <a:rPr lang="el-GR" sz="2400" dirty="0" smtClean="0"/>
              <a:t> δωματίου από πολλούς άλλους καρπούς  </a:t>
            </a:r>
          </a:p>
          <a:p>
            <a:pPr marL="838200" lvl="1" indent="-493713">
              <a:lnSpc>
                <a:spcPct val="90000"/>
              </a:lnSpc>
            </a:pPr>
            <a:r>
              <a:rPr lang="el-GR" sz="2400" dirty="0" smtClean="0"/>
              <a:t>Κατασκευής φλοιού (υγιής είναι καλό εμπόδιο στην είσοδο μικροοργανισμών 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3573463"/>
            <a:ext cx="74890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l-GR" sz="2400" u="sng" dirty="0"/>
              <a:t>Φυσιολογικές </a:t>
            </a:r>
            <a:r>
              <a:rPr lang="el-GR" sz="2400" u="sng" dirty="0" smtClean="0"/>
              <a:t>ασθένειες υποβάθμισης </a:t>
            </a:r>
            <a:r>
              <a:rPr lang="el-GR" sz="2400" u="sng" dirty="0"/>
              <a:t>ποιότητας</a:t>
            </a:r>
            <a:r>
              <a:rPr lang="el-GR" sz="2400" dirty="0"/>
              <a:t>:  </a:t>
            </a:r>
          </a:p>
          <a:p>
            <a:pPr marL="457200" indent="-457200">
              <a:buFontTx/>
              <a:buChar char="•"/>
            </a:pPr>
            <a:r>
              <a:rPr lang="el-GR" sz="2400" dirty="0"/>
              <a:t>Υδαρής στιγμάτωση (</a:t>
            </a:r>
            <a:r>
              <a:rPr lang="el-GR" sz="2400" dirty="0" err="1"/>
              <a:t>οφθαλοφόρα</a:t>
            </a:r>
            <a:r>
              <a:rPr lang="el-GR" sz="2400" dirty="0"/>
              <a:t>)</a:t>
            </a:r>
          </a:p>
          <a:p>
            <a:pPr marL="457200" indent="-457200">
              <a:buFontTx/>
              <a:buChar char="•"/>
            </a:pPr>
            <a:r>
              <a:rPr lang="el-GR" sz="2400" dirty="0"/>
              <a:t>Κοκκίωση (</a:t>
            </a:r>
            <a:r>
              <a:rPr lang="en-US" sz="2400" dirty="0"/>
              <a:t>Valencia)</a:t>
            </a:r>
            <a:endParaRPr lang="el-GR" sz="2400" dirty="0"/>
          </a:p>
          <a:p>
            <a:pPr marL="457200" indent="-457200">
              <a:buFontTx/>
              <a:buChar char="•"/>
            </a:pPr>
            <a:r>
              <a:rPr lang="el-GR" sz="2400" dirty="0" err="1"/>
              <a:t>Βοθριωτή</a:t>
            </a:r>
            <a:r>
              <a:rPr lang="el-GR" sz="2400" dirty="0"/>
              <a:t> κηλίδωση φλοιού</a:t>
            </a:r>
          </a:p>
          <a:p>
            <a:pPr marL="457200" indent="-457200">
              <a:buFontTx/>
              <a:buChar char="•"/>
            </a:pPr>
            <a:r>
              <a:rPr lang="el-GR" sz="2400" dirty="0"/>
              <a:t>Ξήρανση </a:t>
            </a:r>
            <a:r>
              <a:rPr lang="el-GR" sz="2400" dirty="0" err="1"/>
              <a:t>χυμοφόρων</a:t>
            </a:r>
            <a:r>
              <a:rPr lang="el-GR" sz="2400" dirty="0"/>
              <a:t> ασκών</a:t>
            </a:r>
          </a:p>
          <a:p>
            <a:pPr marL="457200" indent="-457200">
              <a:buFontTx/>
              <a:buChar char="•"/>
            </a:pPr>
            <a:r>
              <a:rPr lang="el-GR" sz="2400" dirty="0"/>
              <a:t>Χαλάρωση φλοιού κ.α.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d9GcRCkWyjQi8fuXW9H5qNPnwc8asUk9RSkSjA1cX4lh_evriwpCA&amp;t=1&amp;usg=__ve6cMd2oB8RY525GugyYetR5Cd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300538"/>
            <a:ext cx="262731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424863" cy="5111849"/>
          </a:xfrm>
        </p:spPr>
        <p:txBody>
          <a:bodyPr/>
          <a:lstStyle/>
          <a:p>
            <a:pPr marL="457200" indent="-457200" eaLnBrk="1" hangingPunct="1"/>
            <a:r>
              <a:rPr lang="el-GR" sz="2400" b="1" dirty="0" smtClean="0"/>
              <a:t>Θερμοκρασία, διάρκεια συντήρησης, μυκητοκτόνα και </a:t>
            </a:r>
            <a:r>
              <a:rPr lang="el-GR" sz="2400" b="1" dirty="0" err="1" smtClean="0"/>
              <a:t>γιββερελλίνες</a:t>
            </a:r>
            <a:r>
              <a:rPr lang="el-GR" sz="2400" b="1" dirty="0" smtClean="0"/>
              <a:t>: πολύ σημαντικά για</a:t>
            </a:r>
          </a:p>
          <a:p>
            <a:pPr marL="838200" lvl="1" indent="-381000" eaLnBrk="1" hangingPunct="1">
              <a:buFont typeface="Wingdings" pitchFamily="2" charset="2"/>
              <a:buChar char="ü"/>
            </a:pPr>
            <a:r>
              <a:rPr lang="el-GR" sz="2400" u="sng" dirty="0" smtClean="0"/>
              <a:t>αποφυγή </a:t>
            </a:r>
            <a:r>
              <a:rPr lang="el-GR" sz="2400" u="sng" dirty="0" err="1" smtClean="0"/>
              <a:t>βοθριωτής</a:t>
            </a:r>
            <a:r>
              <a:rPr lang="el-GR" sz="2400" u="sng" dirty="0" smtClean="0"/>
              <a:t> κηλίδωσης φλοιού</a:t>
            </a:r>
            <a:r>
              <a:rPr lang="el-GR" sz="2400" dirty="0" smtClean="0"/>
              <a:t>  </a:t>
            </a:r>
          </a:p>
          <a:p>
            <a:pPr marL="1257300" lvl="2" indent="-342900" eaLnBrk="1" hangingPunct="1">
              <a:buFont typeface="Wingdings" pitchFamily="2" charset="2"/>
              <a:buNone/>
            </a:pPr>
            <a:r>
              <a:rPr lang="el-GR" sz="2400" dirty="0" smtClean="0"/>
              <a:t>	Θ &lt; 4,5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για 3-5 μήνες, ή  μεγαλύτερη διάρκεια συντήρησης  σε θερμοκρασία περιβάλλοντος=&gt; αρχίζει  </a:t>
            </a:r>
          </a:p>
          <a:p>
            <a:pPr marL="838200" lvl="1" indent="-381000" eaLnBrk="1" hangingPunct="1">
              <a:buFont typeface="Wingdings" pitchFamily="2" charset="2"/>
              <a:buChar char="ü"/>
            </a:pPr>
            <a:r>
              <a:rPr lang="el-GR" sz="2400" u="sng" dirty="0" smtClean="0"/>
              <a:t>καλή συντήρηση πορτοκαλιών</a:t>
            </a:r>
            <a:r>
              <a:rPr lang="el-GR" sz="2400" dirty="0" smtClean="0"/>
              <a:t> </a:t>
            </a:r>
          </a:p>
          <a:p>
            <a:pPr marL="1257300" lvl="2" indent="-342900" eaLnBrk="1" hangingPunct="1">
              <a:buFont typeface="Wingdings" pitchFamily="2" charset="2"/>
              <a:buNone/>
            </a:pPr>
            <a:r>
              <a:rPr lang="el-GR" sz="2400" dirty="0" smtClean="0"/>
              <a:t>Χ. Θ. για λίγο δεν πειράζει. Συνήθως</a:t>
            </a:r>
            <a:r>
              <a:rPr lang="en-US" sz="2400" dirty="0" smtClean="0"/>
              <a:t>:</a:t>
            </a:r>
            <a:r>
              <a:rPr lang="el-GR" sz="2400" dirty="0" smtClean="0"/>
              <a:t>  </a:t>
            </a:r>
          </a:p>
          <a:p>
            <a:pPr marL="1257300" lvl="2" indent="-342900" eaLnBrk="1" hangingPunct="1"/>
            <a:r>
              <a:rPr lang="el-GR" sz="2400" dirty="0" smtClean="0"/>
              <a:t>εναλλαγή 5 και 15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για 18 εβδομάδες (9+9), ή</a:t>
            </a:r>
          </a:p>
          <a:p>
            <a:pPr marL="1257300" lvl="2" indent="-342900" eaLnBrk="1" hangingPunct="1"/>
            <a:r>
              <a:rPr lang="el-GR" sz="2400" dirty="0" smtClean="0"/>
              <a:t>10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με </a:t>
            </a:r>
            <a:r>
              <a:rPr lang="en-US" sz="2400" dirty="0" err="1" smtClean="0"/>
              <a:t>benomyl</a:t>
            </a:r>
            <a:r>
              <a:rPr lang="el-GR" sz="2400" dirty="0" smtClean="0"/>
              <a:t> + </a:t>
            </a:r>
            <a:r>
              <a:rPr lang="en-US" sz="2400" dirty="0" smtClean="0"/>
              <a:t>GA3</a:t>
            </a:r>
            <a:r>
              <a:rPr lang="el-GR" sz="2400" dirty="0" smtClean="0"/>
              <a:t>, ή 		          			        </a:t>
            </a:r>
            <a:r>
              <a:rPr lang="en-US" sz="2400" dirty="0" err="1" smtClean="0"/>
              <a:t>benomyl</a:t>
            </a:r>
            <a:r>
              <a:rPr lang="el-GR" sz="2400" dirty="0" smtClean="0"/>
              <a:t> + 2,4</a:t>
            </a:r>
            <a:r>
              <a:rPr lang="en-US" sz="2400" dirty="0" smtClean="0"/>
              <a:t>D +GA3</a:t>
            </a:r>
            <a:endParaRPr lang="el-GR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41275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Συντήρηση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μετασυλλεκτικά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d9GcRCkWyjQi8fuXW9H5qNPnwc8asUk9RSkSjA1cX4lh_evriwpCA&amp;t=1&amp;usg=__ve6cMd2oB8RY525GugyYetR5Cd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300538"/>
            <a:ext cx="262731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100" smtClean="0"/>
              <a:t>Ομάδες ποικιλιών</a:t>
            </a:r>
            <a:r>
              <a:rPr lang="el-GR" b="1" smtClean="0"/>
              <a:t> 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80400" cy="5040312"/>
          </a:xfrm>
        </p:spPr>
        <p:txBody>
          <a:bodyPr/>
          <a:lstStyle/>
          <a:p>
            <a:pPr marL="357188" indent="-357188" eaLnBrk="1" hangingPunct="1">
              <a:buFontTx/>
              <a:buAutoNum type="arabicPeriod"/>
              <a:tabLst>
                <a:tab pos="814388" algn="l"/>
              </a:tabLst>
            </a:pPr>
            <a:r>
              <a:rPr lang="el-GR" sz="2400" smtClean="0"/>
              <a:t>Ομφαλοφόρα (</a:t>
            </a:r>
            <a:r>
              <a:rPr lang="en-US" sz="2400" smtClean="0"/>
              <a:t>Merlin</a:t>
            </a:r>
            <a:r>
              <a:rPr lang="el-GR" sz="2400" smtClean="0"/>
              <a:t> κ.α.</a:t>
            </a:r>
            <a:r>
              <a:rPr lang="en-US" sz="2400" smtClean="0"/>
              <a:t>)</a:t>
            </a:r>
            <a:r>
              <a:rPr lang="el-GR" sz="2400" smtClean="0"/>
              <a:t> το 65% των πορτοκαλιών μας: </a:t>
            </a:r>
            <a:r>
              <a:rPr lang="el-GR" sz="2500" smtClean="0"/>
              <a:t>όχι για χυμό:  (</a:t>
            </a:r>
            <a:r>
              <a:rPr lang="el-GR" sz="2500" b="1" smtClean="0"/>
              <a:t>πικράδα λόγω λιμονίνης</a:t>
            </a:r>
            <a:r>
              <a:rPr lang="el-GR" sz="2500" smtClean="0"/>
              <a:t> που ελευθερώνεται από πρόδρομες ενώσεις μετά την εξαγωγή του χυμού)</a:t>
            </a:r>
            <a:endParaRPr lang="en-US" sz="2500" smtClean="0"/>
          </a:p>
          <a:p>
            <a:pPr marL="357188" indent="-357188" eaLnBrk="1" hangingPunct="1">
              <a:buFontTx/>
              <a:buAutoNum type="arabicPeriod"/>
              <a:tabLst>
                <a:tab pos="814388" algn="l"/>
              </a:tabLst>
            </a:pPr>
            <a:r>
              <a:rPr lang="el-GR" sz="2400" smtClean="0"/>
              <a:t>Κοινά</a:t>
            </a:r>
            <a:r>
              <a:rPr lang="en-US" sz="2400" smtClean="0"/>
              <a:t> </a:t>
            </a:r>
            <a:r>
              <a:rPr lang="el-GR" sz="2400" smtClean="0"/>
              <a:t>ή Ξανθά </a:t>
            </a:r>
            <a:r>
              <a:rPr lang="en-US" sz="2400" smtClean="0"/>
              <a:t>(Valenzia, </a:t>
            </a:r>
            <a:r>
              <a:rPr lang="el-GR" sz="2400" smtClean="0"/>
              <a:t>Άρτας, Χανίων κ.α.): για χυμό</a:t>
            </a:r>
          </a:p>
          <a:p>
            <a:pPr marL="357188" indent="-357188" eaLnBrk="1" hangingPunct="1">
              <a:buFontTx/>
              <a:buAutoNum type="arabicPeriod"/>
              <a:tabLst>
                <a:tab pos="814388" algn="l"/>
              </a:tabLst>
            </a:pPr>
            <a:r>
              <a:rPr lang="el-GR" sz="2400" smtClean="0"/>
              <a:t>Αιματόσαρκα ή Σαγκουίνια (Γουρίτσης, </a:t>
            </a:r>
            <a:r>
              <a:rPr lang="en-US" sz="2400" smtClean="0"/>
              <a:t>Tarocco)</a:t>
            </a:r>
            <a:endParaRPr lang="el-GR" sz="2400" smtClean="0"/>
          </a:p>
          <a:p>
            <a:pPr marL="357188" indent="-357188" eaLnBrk="1" hangingPunct="1">
              <a:buFontTx/>
              <a:buAutoNum type="arabicPeriod"/>
              <a:tabLst>
                <a:tab pos="814388" algn="l"/>
              </a:tabLst>
            </a:pPr>
            <a:r>
              <a:rPr lang="el-GR" sz="2400" smtClean="0"/>
              <a:t>Γλυκόχυμα</a:t>
            </a:r>
            <a:r>
              <a:rPr lang="en-US" sz="2400" smtClean="0"/>
              <a:t> (Lima, Succari)</a:t>
            </a: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4850"/>
          </a:xfrm>
        </p:spPr>
        <p:txBody>
          <a:bodyPr/>
          <a:lstStyle/>
          <a:p>
            <a:pPr eaLnBrk="1" hangingPunct="1"/>
            <a:r>
              <a:rPr lang="el-GR" sz="3400" b="1" smtClean="0">
                <a:solidFill>
                  <a:srgbClr val="009900"/>
                </a:solidFill>
              </a:rPr>
              <a:t> 2. ΜΑΝΤΑΡΙΝΟΕΙΔΗ </a:t>
            </a:r>
            <a:r>
              <a:rPr lang="el-GR" sz="3400" b="1" smtClean="0"/>
              <a:t> </a:t>
            </a:r>
            <a:endParaRPr lang="el-GR" sz="3400" smtClean="0">
              <a:solidFill>
                <a:srgbClr val="0099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72816"/>
            <a:ext cx="8569325" cy="475180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tabLst>
                <a:tab pos="457200" algn="l"/>
              </a:tabLst>
            </a:pPr>
            <a:r>
              <a:rPr lang="el-GR" sz="2400" b="1" dirty="0" smtClean="0"/>
              <a:t>Πολλά διαφορετικά είδη και υβρίδια</a:t>
            </a:r>
            <a:r>
              <a:rPr lang="el-GR" sz="2400" dirty="0" smtClean="0"/>
              <a:t>:</a:t>
            </a:r>
          </a:p>
          <a:p>
            <a:pPr marL="457200" indent="-457200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400" b="1" u="sng" dirty="0" err="1" smtClean="0"/>
              <a:t>Παρενιαυτοφορεί</a:t>
            </a:r>
            <a:r>
              <a:rPr lang="el-GR" sz="2400" b="1" u="sng" dirty="0" smtClean="0"/>
              <a:t> έντονα</a:t>
            </a:r>
            <a:r>
              <a:rPr lang="el-GR" sz="2400" dirty="0" smtClean="0"/>
              <a:t>. Διορθωτικά μέτρα: 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smtClean="0"/>
              <a:t>φύτευση </a:t>
            </a:r>
            <a:r>
              <a:rPr lang="el-GR" sz="2300" dirty="0" err="1" smtClean="0"/>
              <a:t>επικονιαστών</a:t>
            </a:r>
            <a:r>
              <a:rPr lang="el-GR" sz="2300" dirty="0" smtClean="0"/>
              <a:t>, 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err="1" smtClean="0"/>
              <a:t>δακτυλίωση</a:t>
            </a:r>
            <a:r>
              <a:rPr lang="el-GR" sz="2300" dirty="0" smtClean="0"/>
              <a:t> ή χαραγή, 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smtClean="0"/>
              <a:t>εφαρμογή </a:t>
            </a:r>
            <a:r>
              <a:rPr lang="el-GR" sz="2300" dirty="0" err="1" smtClean="0"/>
              <a:t>γιββερελλινών</a:t>
            </a:r>
            <a:r>
              <a:rPr lang="el-GR" sz="2300" dirty="0" smtClean="0"/>
              <a:t>, 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smtClean="0"/>
              <a:t>αραίωμα καρπών</a:t>
            </a:r>
          </a:p>
          <a:p>
            <a:pPr marL="457200" indent="-457200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400" b="1" u="sng" dirty="0" smtClean="0"/>
              <a:t>Είσοδος σε καρποφορία</a:t>
            </a:r>
            <a:r>
              <a:rPr lang="el-GR" sz="2400" b="1" dirty="0" smtClean="0"/>
              <a:t>:</a:t>
            </a:r>
            <a:r>
              <a:rPr lang="el-GR" sz="2400" dirty="0" smtClean="0"/>
              <a:t> επηρεάζεται από περιβάλλον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smtClean="0"/>
              <a:t>ψυχρός χειμώνας ή παρατεταμένη ξηρασία= γρήγορη</a:t>
            </a:r>
          </a:p>
          <a:p>
            <a:pPr marL="1030288" lvl="1" indent="-493713"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el-GR" sz="2300" dirty="0" smtClean="0"/>
              <a:t>ήπιος-θερμός χειμώνας= αργή (εφαρμογή </a:t>
            </a:r>
            <a:r>
              <a:rPr lang="el-GR" sz="2300" dirty="0" err="1" smtClean="0"/>
              <a:t>δακτυλίωσης</a:t>
            </a:r>
            <a:r>
              <a:rPr lang="el-GR" sz="2300" dirty="0" smtClean="0"/>
              <a:t>)</a:t>
            </a:r>
            <a:endParaRPr lang="el-GR" sz="2300" b="1" dirty="0" smtClean="0"/>
          </a:p>
        </p:txBody>
      </p:sp>
      <p:pic>
        <p:nvPicPr>
          <p:cNvPr id="29700" name="Picture 5" descr="ANd9GcQ68bUECTikAap8oaa5mWalSEeZjbD48G1bkRgjKslX5RdWX_c&amp;t=1&amp;usg=__FlABohYauFnq2Qi-ytwd7erD_To="/>
          <p:cNvPicPr>
            <a:picLocks noChangeAspect="1" noChangeArrowheads="1"/>
          </p:cNvPicPr>
          <p:nvPr/>
        </p:nvPicPr>
        <p:blipFill>
          <a:blip r:embed="rId3" cstate="print"/>
          <a:srcRect b="34900"/>
          <a:stretch>
            <a:fillRect/>
          </a:stretch>
        </p:blipFill>
        <p:spPr bwMode="auto">
          <a:xfrm>
            <a:off x="7380288" y="0"/>
            <a:ext cx="17637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b="1" dirty="0" smtClean="0">
                <a:solidFill>
                  <a:srgbClr val="00B050"/>
                </a:solidFill>
              </a:rPr>
              <a:t>Κλιματικές απαιτήσεις </a:t>
            </a:r>
            <a:r>
              <a:rPr lang="el-GR" sz="4000" b="1" dirty="0" err="1" smtClean="0">
                <a:solidFill>
                  <a:srgbClr val="00B050"/>
                </a:solidFill>
              </a:rPr>
              <a:t>Μανταρινοειδών</a:t>
            </a:r>
            <a:r>
              <a:rPr lang="el-GR" sz="40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6791"/>
            <a:ext cx="8351837" cy="53012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b="1" dirty="0" smtClean="0"/>
              <a:t>Δέντρο</a:t>
            </a:r>
            <a:r>
              <a:rPr lang="el-GR" sz="2400" dirty="0" smtClean="0"/>
              <a:t> : πιο ανθεκτικό σε Χ. Θ. από Πορτοκαλιά , αν και υπάρχουν διαφορές ανάμεσα στα είδη π.χ. </a:t>
            </a:r>
            <a:r>
              <a:rPr lang="en-US" sz="2400" dirty="0" smtClean="0"/>
              <a:t>Satsuma </a:t>
            </a:r>
            <a:r>
              <a:rPr lang="el-GR" sz="2400" dirty="0" smtClean="0"/>
              <a:t>σε περιοχές με κρύο χειμώνα, </a:t>
            </a:r>
            <a:r>
              <a:rPr lang="en-US" sz="2400" dirty="0" err="1" smtClean="0"/>
              <a:t>Dancy</a:t>
            </a:r>
            <a:r>
              <a:rPr lang="el-GR" sz="2400" dirty="0" smtClean="0"/>
              <a:t>  σε υποτροπικές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/>
              <a:t>Καρπός:</a:t>
            </a:r>
            <a:r>
              <a:rPr lang="el-GR" sz="2400" dirty="0" smtClean="0"/>
              <a:t> πιο ευπαθές  σε Χ.Θ., από πορτοκάλια και  Γκρέιπφρουτ 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l-GR" sz="2400" u="sng" dirty="0" smtClean="0"/>
              <a:t>Κλημεντίνη</a:t>
            </a:r>
            <a:r>
              <a:rPr lang="el-GR" sz="2400" dirty="0" smtClean="0"/>
              <a:t>:  άριστα μανταρίνια</a:t>
            </a:r>
            <a:r>
              <a:rPr lang="el-GR" sz="2400" u="sng" dirty="0" smtClean="0"/>
              <a:t> </a:t>
            </a:r>
            <a:r>
              <a:rPr lang="el-GR" sz="2400" dirty="0" smtClean="0"/>
              <a:t>σε παραθαλάσσιες περιοχές Κορσικής, Ισπανίας, Μαρόκου (όχι σε παγετό)  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sz="2400" u="sng" dirty="0"/>
          </a:p>
          <a:p>
            <a:pPr eaLnBrk="1" hangingPunct="1">
              <a:lnSpc>
                <a:spcPct val="90000"/>
              </a:lnSpc>
              <a:buNone/>
            </a:pPr>
            <a:r>
              <a:rPr lang="el-GR" sz="2400" u="sng" dirty="0" smtClean="0"/>
              <a:t>Μεσογειακά μανταρίνια</a:t>
            </a:r>
            <a:r>
              <a:rPr lang="el-GR" sz="2400" dirty="0" smtClean="0"/>
              <a:t>: στις υπόλοιπες περιοχές της Μεσογείου (αντέχουν σε σχετικά Χ. 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2477</Words>
  <Application>Microsoft Office PowerPoint</Application>
  <PresentationFormat>Προβολή στην οθόνη (4:3)</PresentationFormat>
  <Paragraphs>404</Paragraphs>
  <Slides>44</Slides>
  <Notes>43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ΕΙΔΗ ΕΣΠΕΡΙΔΟΕΙΔΩΝ</vt:lpstr>
      <vt:lpstr>Διαφάνεια 2</vt:lpstr>
      <vt:lpstr>Διαφάνεια 3</vt:lpstr>
      <vt:lpstr>Συγκομιδή πορτοκαλιών  </vt:lpstr>
      <vt:lpstr>Συντήρηση  μετασυλλεκτικά (1)</vt:lpstr>
      <vt:lpstr>Διαφάνεια 6</vt:lpstr>
      <vt:lpstr>Ομάδες ποικιλιών  </vt:lpstr>
      <vt:lpstr> 2. ΜΑΝΤΑΡΙΝΟΕΙΔΗ  </vt:lpstr>
      <vt:lpstr>Κλιματικές απαιτήσεις Μανταρινοειδών </vt:lpstr>
      <vt:lpstr>Σύγκριση καρπών Μανταρινιών με Πορτοκάλια   </vt:lpstr>
      <vt:lpstr>3. Λεμονιά (C.limon):   Κλιματικές απαιτήσεις</vt:lpstr>
      <vt:lpstr>Λεμονιά: Στοιχεία Φυσιολογίας</vt:lpstr>
      <vt:lpstr>Λεμονιά (C.Limon): Συγκομιδή</vt:lpstr>
      <vt:lpstr>Λεμονιά (C.Limon) </vt:lpstr>
      <vt:lpstr>Λεμονιά (C.Limon): Συντήρηση  </vt:lpstr>
      <vt:lpstr>Λεμονιά (C.Limon):  Αποπρασινισμός λεμονιών   </vt:lpstr>
      <vt:lpstr>Λεμονιά (C.Limon): Μεταποίηση   </vt:lpstr>
      <vt:lpstr>Ποικιλίες Λεμονιάς (1)</vt:lpstr>
      <vt:lpstr>Ποικιλίες Λεμονιάς (2)</vt:lpstr>
      <vt:lpstr>Διαφάνεια 20</vt:lpstr>
      <vt:lpstr>Ποικιλίες Λεμονιάς (4)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ΕΙΔΗ ΕΣΠΕΡΙΔΟΕΙΔΩΝ Γκρέιπφρουτ ή  Βοτρυόκαρπος (C.paradisii): </vt:lpstr>
      <vt:lpstr>Γκρέιπφρουτ ή Βοτρυόκαρπος (C.paradisii): Κλιματικές απαιτήσεις </vt:lpstr>
      <vt:lpstr>Γκρέιπφρουτ(C.paradisii):    Άνθηση - Καρποφορία </vt:lpstr>
      <vt:lpstr>Γκρέιπφρουτ (C.paradisii): Χαρακτηριστικά καρπών (1)</vt:lpstr>
      <vt:lpstr>Γκρέιπφρουτ (C.paradisii): Χαρακτηριστικά καρπών (2)</vt:lpstr>
      <vt:lpstr>Γκρέιπφρουτ (C.paradisii): Χαρακτηριστικά καρπών (3)</vt:lpstr>
      <vt:lpstr>Γκρέιπφρουτ (C.paradisii): Χαρακτηριστικά καρπών (4)</vt:lpstr>
      <vt:lpstr>Γκρέιπφρουτ (C.paradisii): Χαρακτηριστικά καρπών (5)</vt:lpstr>
      <vt:lpstr>Γκρέιπφρουτ (C.paradisii): Συντήρηση </vt:lpstr>
      <vt:lpstr>ΠΟΙΚΙΛΙΕΣ Γκρέιπφρουτ (C.paradisii):</vt:lpstr>
      <vt:lpstr>ΚΙΤΡΙΝΟΣΑΡΚΕΣ  Ποικιλίες Γκρέιπφρουτ</vt:lpstr>
      <vt:lpstr>ΚΙΤΡΙΝΟΣΑΡΚΕΣ  Ποικιλίες  Γκρέιπφρουτ  </vt:lpstr>
      <vt:lpstr>ΕΓΧΡΩΜΕΣ Ποικιλίες Γκρέιπφρουτ (C.paradisii)   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14</cp:revision>
  <dcterms:created xsi:type="dcterms:W3CDTF">2013-04-22T06:23:40Z</dcterms:created>
  <dcterms:modified xsi:type="dcterms:W3CDTF">2013-05-16T13:03:58Z</dcterms:modified>
</cp:coreProperties>
</file>