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 varScale="1">
        <p:scale>
          <a:sx n="33" d="100"/>
          <a:sy n="33" d="100"/>
        </p:scale>
        <p:origin x="-90" y="-9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5F142-056B-4CD8-8CF1-93A238147DE8}" type="datetimeFigureOut">
              <a:rPr lang="el-GR" smtClean="0"/>
              <a:t>4/3/2013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3577-8C21-465F-8B31-7B94B36439A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5F142-056B-4CD8-8CF1-93A238147DE8}" type="datetimeFigureOut">
              <a:rPr lang="el-GR" smtClean="0"/>
              <a:t>4/3/2013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3577-8C21-465F-8B31-7B94B36439A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5F142-056B-4CD8-8CF1-93A238147DE8}" type="datetimeFigureOut">
              <a:rPr lang="el-GR" smtClean="0"/>
              <a:t>4/3/2013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3577-8C21-465F-8B31-7B94B36439A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ίνακα"/>
          <p:cNvSpPr>
            <a:spLocks noGrp="1"/>
          </p:cNvSpPr>
          <p:nvPr>
            <p:ph type="tbl" idx="1"/>
          </p:nvPr>
        </p:nvSpPr>
        <p:spPr>
          <a:xfrm>
            <a:off x="609600" y="1600200"/>
            <a:ext cx="7924800" cy="4419600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90CEE74-BF09-40C2-8275-40CBFD0F8777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5F142-056B-4CD8-8CF1-93A238147DE8}" type="datetimeFigureOut">
              <a:rPr lang="el-GR" smtClean="0"/>
              <a:t>4/3/2013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3577-8C21-465F-8B31-7B94B36439A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5F142-056B-4CD8-8CF1-93A238147DE8}" type="datetimeFigureOut">
              <a:rPr lang="el-GR" smtClean="0"/>
              <a:t>4/3/2013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3577-8C21-465F-8B31-7B94B36439A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5F142-056B-4CD8-8CF1-93A238147DE8}" type="datetimeFigureOut">
              <a:rPr lang="el-GR" smtClean="0"/>
              <a:t>4/3/2013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3577-8C21-465F-8B31-7B94B36439A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5F142-056B-4CD8-8CF1-93A238147DE8}" type="datetimeFigureOut">
              <a:rPr lang="el-GR" smtClean="0"/>
              <a:t>4/3/2013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3577-8C21-465F-8B31-7B94B36439A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5F142-056B-4CD8-8CF1-93A238147DE8}" type="datetimeFigureOut">
              <a:rPr lang="el-GR" smtClean="0"/>
              <a:t>4/3/2013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3577-8C21-465F-8B31-7B94B36439A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5F142-056B-4CD8-8CF1-93A238147DE8}" type="datetimeFigureOut">
              <a:rPr lang="el-GR" smtClean="0"/>
              <a:t>4/3/2013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3577-8C21-465F-8B31-7B94B36439A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5F142-056B-4CD8-8CF1-93A238147DE8}" type="datetimeFigureOut">
              <a:rPr lang="el-GR" smtClean="0"/>
              <a:t>4/3/2013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3577-8C21-465F-8B31-7B94B36439A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5F142-056B-4CD8-8CF1-93A238147DE8}" type="datetimeFigureOut">
              <a:rPr lang="el-GR" smtClean="0"/>
              <a:t>4/3/2013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3577-8C21-465F-8B31-7B94B36439A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5F142-056B-4CD8-8CF1-93A238147DE8}" type="datetimeFigureOut">
              <a:rPr lang="el-GR" smtClean="0"/>
              <a:t>4/3/2013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23577-8C21-465F-8B31-7B94B36439AE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smtClean="0"/>
              <a:t>5ο Μάθημα:</a:t>
            </a:r>
            <a:br>
              <a:rPr lang="el-GR" smtClean="0"/>
            </a:br>
            <a:r>
              <a:rPr lang="el-GR" smtClean="0"/>
              <a:t/>
            </a:r>
            <a:br>
              <a:rPr lang="el-GR" smtClean="0"/>
            </a:br>
            <a:r>
              <a:rPr lang="el-GR" smtClean="0"/>
              <a:t>Ποικιλίες Ελιάς</a:t>
            </a:r>
            <a:endParaRPr lang="el-GR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mtClean="0"/>
              <a:t>Εισηγητής: Δρ. Νίκη Ταβερναράκη</a:t>
            </a:r>
          </a:p>
          <a:p>
            <a:r>
              <a:rPr lang="el-GR" smtClean="0"/>
              <a:t>		  Γεωπόνος Οινολόγος</a:t>
            </a:r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90600"/>
          </a:xfrm>
        </p:spPr>
        <p:txBody>
          <a:bodyPr/>
          <a:lstStyle/>
          <a:p>
            <a:r>
              <a:rPr lang="el-GR"/>
              <a:t>ΒΡΩΣΙΜΕΣ ΕΛΙΕΣ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7993063" cy="46466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400" b="1"/>
              <a:t>Κονσερβολιά  </a:t>
            </a:r>
            <a:r>
              <a:rPr lang="el-GR" sz="2400"/>
              <a:t> </a:t>
            </a:r>
          </a:p>
          <a:p>
            <a:r>
              <a:rPr lang="el-GR" sz="2400"/>
              <a:t>Η πιο διαδεδομένη βρώσιμη </a:t>
            </a:r>
          </a:p>
          <a:p>
            <a:r>
              <a:rPr lang="el-GR" sz="2400"/>
              <a:t>Μεγαλόκαρπη, παραγωγική σε ευνοϊκό κλίμα </a:t>
            </a:r>
          </a:p>
          <a:p>
            <a:r>
              <a:rPr lang="el-GR" sz="2400"/>
              <a:t>Συγκομίζεται πράσινη ή μαύρη </a:t>
            </a:r>
          </a:p>
          <a:p>
            <a:r>
              <a:rPr lang="el-GR" sz="2400"/>
              <a:t>Αντέχει στο ψύχος, ιδιαίτερα απαιτητική σε εδ. υγρασία </a:t>
            </a:r>
          </a:p>
          <a:p>
            <a:pPr>
              <a:lnSpc>
                <a:spcPct val="155000"/>
              </a:lnSpc>
              <a:buFont typeface="Wingdings" pitchFamily="2" charset="2"/>
              <a:buNone/>
            </a:pPr>
            <a:r>
              <a:rPr lang="el-GR" sz="2400" b="1"/>
              <a:t>Καλαμών</a:t>
            </a:r>
            <a:r>
              <a:rPr lang="el-GR" sz="2400"/>
              <a:t>    </a:t>
            </a:r>
          </a:p>
          <a:p>
            <a:r>
              <a:rPr lang="el-GR" sz="2400"/>
              <a:t>Απαιτεί βροχοπτώσεις και ατμοσφαιρική υγρασία </a:t>
            </a:r>
          </a:p>
          <a:p>
            <a:r>
              <a:rPr lang="el-GR" sz="2400"/>
              <a:t>Μαύρες ελιές (Καλαμών), χαρακτές ξυδάτες</a:t>
            </a:r>
          </a:p>
          <a:p>
            <a:r>
              <a:rPr lang="el-GR" sz="2400"/>
              <a:t>Κονσέρβες «Καλαμών»= εκλεκτής ποιότητας, παγκοσμίου φήμης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4175" y="276225"/>
            <a:ext cx="7702550" cy="865188"/>
          </a:xfrm>
        </p:spPr>
        <p:txBody>
          <a:bodyPr>
            <a:normAutofit fontScale="90000"/>
          </a:bodyPr>
          <a:lstStyle/>
          <a:p>
            <a:r>
              <a:rPr lang="el-GR"/>
              <a:t>ΠΟΙΚΙΛΙΕΣ ΣΤΗΝ ΕΛΛΑΔΑ </a:t>
            </a:r>
            <a:br>
              <a:rPr lang="el-GR"/>
            </a:br>
            <a:r>
              <a:rPr lang="el-GR"/>
              <a:t>γ) Διπλής χρήσης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335213" y="-49213"/>
            <a:ext cx="1235075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l-GR" sz="1400" b="1">
                <a:solidFill>
                  <a:srgbClr val="393939"/>
                </a:solidFill>
                <a:cs typeface="Times New Roman" pitchFamily="18" charset="0"/>
              </a:rPr>
              <a:t> Επιτραπέζιες</a:t>
            </a:r>
            <a:endParaRPr lang="el-GR"/>
          </a:p>
        </p:txBody>
      </p:sp>
      <p:graphicFrame>
        <p:nvGraphicFramePr>
          <p:cNvPr id="24580" name="Group 4"/>
          <p:cNvGraphicFramePr>
            <a:graphicFrameLocks noGrp="1"/>
          </p:cNvGraphicFramePr>
          <p:nvPr/>
        </p:nvGraphicFramePr>
        <p:xfrm>
          <a:off x="250825" y="1412875"/>
          <a:ext cx="8642350" cy="4989513"/>
        </p:xfrm>
        <a:graphic>
          <a:graphicData uri="http://schemas.openxmlformats.org/drawingml/2006/table">
            <a:tbl>
              <a:tblPr/>
              <a:tblGrid>
                <a:gridCol w="1873250"/>
                <a:gridCol w="3960813"/>
                <a:gridCol w="2808287"/>
              </a:tblGrid>
              <a:tr h="528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Ποικιλία 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Άλλα ονόματα 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Περιοχές καλλιέργειας 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</a:tr>
              <a:tr h="1262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/>
                      </a:r>
                      <a:b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</a:b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Μεγαρίτικη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Περαχωρίτικη,</a:t>
                      </a: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Βοβοδίτικη,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Χονδρολιά Αίγινας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Αττική, Βοιωτία, Κυνουρία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Κολοβή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Μυτιληνιά, Βαλανολιά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Λέσβος, Χίος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Κοθρέικη Μανάκι,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Μανακολιά,Κορινθιακή</a:t>
                      </a: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Αγουρομανακολιά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Δελφοί, Άμφισσα, Τροιζηνία, Κυνουρία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Θρουμπολιά</a:t>
                      </a: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Σταφιδολιά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Θασίτικη, Χονδρολιά Εύβοιας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Νησιά Αιγαίου, Αττική, Εύβοια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619" name="Group 43"/>
          <p:cNvGraphicFramePr>
            <a:graphicFrameLocks noGrp="1"/>
          </p:cNvGraphicFramePr>
          <p:nvPr/>
        </p:nvGraphicFramePr>
        <p:xfrm>
          <a:off x="250825" y="5849938"/>
          <a:ext cx="8642350" cy="1008063"/>
        </p:xfrm>
        <a:graphic>
          <a:graphicData uri="http://schemas.openxmlformats.org/drawingml/2006/table">
            <a:tbl>
              <a:tblPr/>
              <a:tblGrid>
                <a:gridCol w="1873250"/>
                <a:gridCol w="3960813"/>
                <a:gridCol w="2808287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Χονδρολιά Χαλκιδικής </a:t>
                      </a: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Γαϊδουρολιά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93939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Χαλκιδική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ΔΙΠΛΗΣ ΧΡΗΣΗΣ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351837" cy="4606925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l-GR" sz="2400" b="1"/>
              <a:t>Μεγαρίτικη</a:t>
            </a:r>
            <a:r>
              <a:rPr lang="el-GR" sz="2400"/>
              <a:t> </a:t>
            </a:r>
          </a:p>
          <a:p>
            <a:r>
              <a:rPr lang="el-GR" sz="2400"/>
              <a:t>Παραγωγική, αλλά παρενιαυτοφορεί έντονα </a:t>
            </a:r>
          </a:p>
          <a:p>
            <a:r>
              <a:rPr lang="el-GR" sz="2400"/>
              <a:t>Φύλλα με χαρακτηριστική στροφή προς τα πάνω </a:t>
            </a:r>
          </a:p>
          <a:p>
            <a:r>
              <a:rPr lang="el-GR" sz="2400"/>
              <a:t>Αντέχει σε ξηρασία, αλλά έχει κάποιες απαιτήσεις ψύχους</a:t>
            </a:r>
          </a:p>
          <a:p>
            <a:r>
              <a:rPr lang="el-GR" sz="2400"/>
              <a:t> Καλό λάδι και πράσινες ή μαύρες τσακιστές ελιές </a:t>
            </a:r>
          </a:p>
          <a:p>
            <a:pPr>
              <a:buFont typeface="Wingdings" pitchFamily="2" charset="2"/>
              <a:buNone/>
            </a:pPr>
            <a:r>
              <a:rPr lang="el-GR" sz="2400" b="1"/>
              <a:t>Θρουμπολιά</a:t>
            </a:r>
            <a:endParaRPr lang="el-GR" sz="2400"/>
          </a:p>
          <a:p>
            <a:r>
              <a:rPr lang="el-GR" sz="2400"/>
              <a:t>Ορθόκλαδη, η πιο διαδεδομένη στα νησιά του Αιγαίου </a:t>
            </a:r>
          </a:p>
          <a:p>
            <a:r>
              <a:rPr lang="el-GR" sz="2400"/>
              <a:t>Δίνει εδώδιμες φυσικές ελιές (Θρούμπες) με </a:t>
            </a:r>
            <a:r>
              <a:rPr lang="en-US" sz="2400"/>
              <a:t>Phoma oleae</a:t>
            </a:r>
            <a:r>
              <a:rPr lang="el-GR" sz="2400"/>
              <a:t> + ευνοϊκή υγρασία / θερμοκρασία κατά την ωρίμαση (Οκτώβρη), που διατηρούνται σε άρμη </a:t>
            </a:r>
          </a:p>
          <a:p>
            <a:r>
              <a:rPr lang="el-GR" sz="2400"/>
              <a:t>Δίνει και καλό λάδι</a:t>
            </a:r>
          </a:p>
          <a:p>
            <a:endParaRPr lang="el-G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ΞΕΝΕΣ ΠΟΙΚΙΛΙΕΣ</a:t>
            </a:r>
          </a:p>
        </p:txBody>
      </p:sp>
      <p:graphicFrame>
        <p:nvGraphicFramePr>
          <p:cNvPr id="70685" name="Group 29"/>
          <p:cNvGraphicFramePr>
            <a:graphicFrameLocks noGrp="1"/>
          </p:cNvGraphicFramePr>
          <p:nvPr/>
        </p:nvGraphicFramePr>
        <p:xfrm>
          <a:off x="1476375" y="1628775"/>
          <a:ext cx="6096000" cy="4104640"/>
        </p:xfrm>
        <a:graphic>
          <a:graphicData uri="http://schemas.openxmlformats.org/drawingml/2006/table">
            <a:tbl>
              <a:tblPr/>
              <a:tblGrid>
                <a:gridCol w="1800225"/>
                <a:gridCol w="4295775"/>
              </a:tblGrid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Piqual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Ελαιοποιήσιμη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Manzanilla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Για πράσινες ελιές (ισπανικ. τύπου) εκλεκτής ποιότητας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Cordal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Για παραγωγή μόνο βρώσιμων πράσινων ελιών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Sevillana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Μεγάλο μέγεθος καρπών, αλλά δύσκολης μεταχείρισης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Ascolano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Εκλεκτή Βρώσιμη, όχι με τον ισπανικό τύπο (στην άλμη)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ΠΟΙΚΙΛΙΕΣ ΕΛΙΑΣ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500438"/>
            <a:ext cx="8064500" cy="3357562"/>
          </a:xfrm>
        </p:spPr>
        <p:txBody>
          <a:bodyPr/>
          <a:lstStyle/>
          <a:p>
            <a:r>
              <a:rPr lang="el-GR" sz="2400"/>
              <a:t>Υπάρχουν παγκόσμια περίπου 600 </a:t>
            </a:r>
          </a:p>
          <a:p>
            <a:r>
              <a:rPr lang="el-GR" sz="2400"/>
              <a:t>Προέρχονται από μακροχρόνια επιλογή δέντρων αγριελιάς </a:t>
            </a:r>
          </a:p>
          <a:p>
            <a:r>
              <a:rPr lang="el-GR" sz="2400"/>
              <a:t>Συναντάμε τα γνωστά προβλήματα ταξινόμησης ποικιλιών,  όπως συνωνυμία (διαφορετικά ονόματα για την ίδια ποικιλία) ή αναντιστοιχία (διαφορετικές ποικιλίες με ίδιο όνομα) κ.α.</a:t>
            </a:r>
          </a:p>
        </p:txBody>
      </p:sp>
      <p:graphicFrame>
        <p:nvGraphicFramePr>
          <p:cNvPr id="28697" name="Group 25"/>
          <p:cNvGraphicFramePr>
            <a:graphicFrameLocks noGrp="1"/>
          </p:cNvGraphicFramePr>
          <p:nvPr/>
        </p:nvGraphicFramePr>
        <p:xfrm>
          <a:off x="4932363" y="1628775"/>
          <a:ext cx="3419475" cy="1717358"/>
        </p:xfrm>
        <a:graphic>
          <a:graphicData uri="http://schemas.openxmlformats.org/drawingml/2006/table">
            <a:tbl>
              <a:tblPr/>
              <a:tblGrid>
                <a:gridCol w="2090737"/>
                <a:gridCol w="1328738"/>
              </a:tblGrid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Ιταλία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Ισπανία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Ελλάδα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38-42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8690" name="Picture 18" descr="ΕΛΙΑ ΚΑΛΑΜΩΝ ΛΕΜΕΣΟΥ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1196975"/>
            <a:ext cx="2987675" cy="2241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52513"/>
          </a:xfrm>
        </p:spPr>
        <p:txBody>
          <a:bodyPr/>
          <a:lstStyle/>
          <a:p>
            <a:r>
              <a:rPr lang="el-GR"/>
              <a:t>ΠΟΙΚΙΛΙΕΣ ΤΗΣ ΕΛΙΑΣ (1)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7993063" cy="55165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400" u="sng"/>
              <a:t>Επιλογή της ποικιλιακής σύνθεσης</a:t>
            </a:r>
            <a:r>
              <a:rPr lang="el-GR" sz="2400"/>
              <a:t> καθορίζει:</a:t>
            </a:r>
          </a:p>
          <a:p>
            <a:r>
              <a:rPr lang="el-GR" sz="2400"/>
              <a:t>την παραγωγικότητα, </a:t>
            </a:r>
          </a:p>
          <a:p>
            <a:r>
              <a:rPr lang="el-GR" sz="2400"/>
              <a:t>την ποιότητα των προϊόντων και τελικά</a:t>
            </a:r>
          </a:p>
          <a:p>
            <a:r>
              <a:rPr lang="el-GR" sz="2400"/>
              <a:t>την οικονομική επιτυχία της καλλιέργειας  </a:t>
            </a:r>
          </a:p>
          <a:p>
            <a:pPr>
              <a:buFont typeface="Wingdings" pitchFamily="2" charset="2"/>
              <a:buNone/>
            </a:pPr>
            <a:r>
              <a:rPr lang="el-GR" sz="2400" b="1" u="sng"/>
              <a:t>Εγκατάσταση 1 ή &gt;1 ποικιλιών</a:t>
            </a:r>
            <a:r>
              <a:rPr lang="el-GR" sz="2400" b="1"/>
              <a:t> στον ίδιο ελαιώνα;</a:t>
            </a:r>
            <a:r>
              <a:rPr lang="el-GR" sz="2400"/>
              <a:t>  </a:t>
            </a:r>
          </a:p>
          <a:p>
            <a:r>
              <a:rPr lang="el-GR" sz="2400"/>
              <a:t>σε ελαιώνα για επαγγελματική χρήση, εγκατάσταση 1 ποικιλίας = μειώνει σημαντικά το κόστος καλλιέργειας</a:t>
            </a:r>
          </a:p>
          <a:p>
            <a:r>
              <a:rPr lang="el-GR" sz="2400"/>
              <a:t>σε περιοχές για προϊόντα  Π.Ο.Π. ή Π.Γ.Ε., επιβάλλεται νομικά η ποικιλιακή σύνθεση (εδώ 1 αυτόχθονη ποικ.)</a:t>
            </a:r>
          </a:p>
          <a:p>
            <a:r>
              <a:rPr lang="el-GR" sz="2400"/>
              <a:t>αν η βασική ποικιλία έχει προβλήματα αυτεπικονίασης = περισσότερες της μιας ποικιλίες – σταυρεπικονίαση (πιο γνωστή ποικιλία για αυτό η Κορωνέϊκη)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52513"/>
          </a:xfrm>
        </p:spPr>
        <p:txBody>
          <a:bodyPr/>
          <a:lstStyle/>
          <a:p>
            <a:r>
              <a:rPr lang="el-GR"/>
              <a:t>ΠΟΙΚΙΛΙΕΣ ΤΗΣ ΕΛΙΑΣ (2)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7920038" cy="518477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400" b="1" u="sng"/>
              <a:t>Εγκατάσταση γνωστών ποικιλιών σε νέες περιοχές</a:t>
            </a:r>
            <a:r>
              <a:rPr lang="el-GR" sz="2400" b="1"/>
              <a:t>;</a:t>
            </a:r>
            <a:r>
              <a:rPr lang="el-GR" sz="2400"/>
              <a:t>  Είναι επιθυμητή, αν υπάρχουν επιστημονικά δεδομένα </a:t>
            </a:r>
          </a:p>
          <a:p>
            <a:pPr>
              <a:lnSpc>
                <a:spcPct val="90000"/>
              </a:lnSpc>
            </a:pPr>
            <a:r>
              <a:rPr lang="el-GR" sz="2400"/>
              <a:t>για την προσαρμοστικότητα τους στο νέο περιβάλλον, </a:t>
            </a:r>
          </a:p>
          <a:p>
            <a:pPr>
              <a:lnSpc>
                <a:spcPct val="90000"/>
              </a:lnSpc>
            </a:pPr>
            <a:r>
              <a:rPr lang="el-GR" sz="2400"/>
              <a:t>για τη συμβολή τους στην παραγωγή και την ποιότητα του τοπικού προϊόντος και τελικά του εισοδήματος των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400" b="1" u="sng"/>
              <a:t>Εγκατάσταση ξένων ποικιλιών στην Ελλάδα</a:t>
            </a:r>
            <a:r>
              <a:rPr lang="el-GR" sz="2400" b="1"/>
              <a:t>;</a:t>
            </a:r>
            <a:r>
              <a:rPr lang="el-GR" sz="2400"/>
              <a:t> 	</a:t>
            </a:r>
            <a:r>
              <a:rPr lang="el-GR" sz="2400" i="1"/>
              <a:t>μόνο εφόσον:</a:t>
            </a:r>
            <a:r>
              <a:rPr lang="el-GR" sz="2400"/>
              <a:t> </a:t>
            </a:r>
          </a:p>
          <a:p>
            <a:pPr>
              <a:lnSpc>
                <a:spcPct val="90000"/>
              </a:lnSpc>
            </a:pPr>
            <a:r>
              <a:rPr lang="el-GR" sz="2400"/>
              <a:t>υπάρχουν βάσιμες ενδείξεις για καλύτερη ποιότητα και παραγωγικότητα τους από τις ντόπιες   </a:t>
            </a:r>
          </a:p>
          <a:p>
            <a:pPr>
              <a:lnSpc>
                <a:spcPct val="90000"/>
              </a:lnSpc>
            </a:pPr>
            <a:r>
              <a:rPr lang="el-GR" sz="2400"/>
              <a:t>έχουν δοκιμαστεί πειραματικά για την προσαρμογή και την απόδοσή τους στις συγκεκριμένες περιοχές της χώρας μας.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800"/>
              <a:t>Κριτήρια διάκρισης ποικιλιών ανάλογα με κατεύθυνση παραγωγής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41438"/>
            <a:ext cx="7924800" cy="4678362"/>
          </a:xfrm>
        </p:spPr>
        <p:txBody>
          <a:bodyPr>
            <a:normAutofit lnSpcReduction="10000"/>
          </a:bodyPr>
          <a:lstStyle/>
          <a:p>
            <a:r>
              <a:rPr lang="el-GR" sz="2400"/>
              <a:t>Μέγεθος καρπού (μικρό-, μεσό-, αδρό-καρπες)</a:t>
            </a:r>
          </a:p>
          <a:p>
            <a:r>
              <a:rPr lang="el-GR" sz="2400"/>
              <a:t>Μέγεθος πυρήνα (μικρο-, μεσο-, μακρο-πύρηνες) ή αναλογία σάρκας/πυρήνα (κουκουτσιού), </a:t>
            </a:r>
          </a:p>
          <a:p>
            <a:r>
              <a:rPr lang="el-GR" sz="2400"/>
              <a:t>χημική σύνθεση της σάρκας (% σακχάρων, ελαίων ...) </a:t>
            </a:r>
          </a:p>
          <a:p>
            <a:r>
              <a:rPr lang="el-GR" sz="2400"/>
              <a:t>ευκολία διαχωρισμού πυρήνα από σάρκα, </a:t>
            </a:r>
          </a:p>
          <a:p>
            <a:r>
              <a:rPr lang="el-GR" sz="2400"/>
              <a:t>μετασυλλεκτική συμπεριφορά κ.α. </a:t>
            </a:r>
          </a:p>
          <a:p>
            <a:pPr marL="522288" lvl="1" indent="0">
              <a:buFont typeface="Wingdings" pitchFamily="2" charset="2"/>
              <a:buNone/>
            </a:pPr>
            <a:r>
              <a:rPr lang="el-GR" sz="2000" b="1"/>
              <a:t>Ελιά = «οικοπλαστικό φυτό» </a:t>
            </a:r>
            <a:r>
              <a:rPr lang="el-GR" sz="2000">
                <a:sym typeface="Wingdings" pitchFamily="2" charset="2"/>
              </a:rPr>
              <a:t></a:t>
            </a:r>
            <a:r>
              <a:rPr lang="el-GR" sz="2000"/>
              <a:t> πολλές φαινοτυπικές διαφορές όχι λόγω γενετικής βάσης, αλλά περιβαλλοντικής</a:t>
            </a:r>
          </a:p>
          <a:p>
            <a:pPr>
              <a:buFont typeface="Wingdings" pitchFamily="2" charset="2"/>
              <a:buNone/>
            </a:pPr>
            <a:r>
              <a:rPr lang="el-GR" sz="2400" b="1">
                <a:solidFill>
                  <a:srgbClr val="3535A1"/>
                </a:solidFill>
              </a:rPr>
              <a:t>Οι ποικιλίες της ελιάς διακρίνονται σε:</a:t>
            </a:r>
          </a:p>
          <a:p>
            <a:pPr marL="522288" lvl="1" indent="0"/>
            <a:r>
              <a:rPr lang="el-GR" sz="2400" b="1">
                <a:solidFill>
                  <a:srgbClr val="3535A1"/>
                </a:solidFill>
              </a:rPr>
              <a:t> Επιτραπέζιες ή βρώσιμες</a:t>
            </a:r>
          </a:p>
          <a:p>
            <a:pPr marL="522288" lvl="1" indent="0"/>
            <a:r>
              <a:rPr lang="el-GR" sz="2400" b="1">
                <a:solidFill>
                  <a:srgbClr val="3535A1"/>
                </a:solidFill>
              </a:rPr>
              <a:t> Ελαιοποιήσιμες ή παραγωγής ελαιολάδου</a:t>
            </a:r>
          </a:p>
          <a:p>
            <a:pPr marL="522288" lvl="1" indent="0"/>
            <a:r>
              <a:rPr lang="el-GR" sz="2400" b="1">
                <a:solidFill>
                  <a:srgbClr val="3535A1"/>
                </a:solidFill>
              </a:rPr>
              <a:t> Διπλής ή μικτής χρήσης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4175" y="276225"/>
            <a:ext cx="7702550" cy="865188"/>
          </a:xfrm>
        </p:spPr>
        <p:txBody>
          <a:bodyPr>
            <a:normAutofit fontScale="90000"/>
          </a:bodyPr>
          <a:lstStyle/>
          <a:p>
            <a:r>
              <a:rPr lang="el-GR"/>
              <a:t>ΠΟΙΚΙΛΙΕΣ ΣΤΗΝ ΕΛΛΑΔΑ </a:t>
            </a:r>
            <a:br>
              <a:rPr lang="el-GR"/>
            </a:br>
            <a:r>
              <a:rPr lang="el-GR"/>
              <a:t>α) Ελαιοποιήσιμες - Λαδολιές</a:t>
            </a:r>
          </a:p>
        </p:txBody>
      </p:sp>
      <p:graphicFrame>
        <p:nvGraphicFramePr>
          <p:cNvPr id="19684" name="Group 228"/>
          <p:cNvGraphicFramePr>
            <a:graphicFrameLocks noGrp="1"/>
          </p:cNvGraphicFramePr>
          <p:nvPr/>
        </p:nvGraphicFramePr>
        <p:xfrm>
          <a:off x="0" y="1773238"/>
          <a:ext cx="9144000" cy="3963671"/>
        </p:xfrm>
        <a:graphic>
          <a:graphicData uri="http://schemas.openxmlformats.org/drawingml/2006/table">
            <a:tbl>
              <a:tblPr/>
              <a:tblGrid>
                <a:gridCol w="2771775"/>
                <a:gridCol w="2952750"/>
                <a:gridCol w="3419475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Arial" charset="0"/>
                          <a:cs typeface="Arial" charset="0"/>
                        </a:rPr>
                        <a:t>Ποικιλία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Arial" charset="0"/>
                          <a:cs typeface="Arial" charset="0"/>
                        </a:rPr>
                        <a:t>Άλλα ονόματα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Arial" charset="0"/>
                          <a:cs typeface="Arial" charset="0"/>
                        </a:rPr>
                        <a:t>Καλλιεργείται σε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</a:tr>
              <a:tr h="855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Κορωνέικη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Λιανολιά, Ψηλολιά, Λαδολιά, Κρητικιά ...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Κρήτη, Πελοπόννησος, </a:t>
                      </a:r>
                      <a:b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</a:b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Σάμος, </a:t>
                      </a: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Νησιά Ιονίου...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</a:tr>
              <a:tr h="808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Μαστοειδής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Τσουνάτη, </a:t>
                      </a:r>
                      <a:b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</a:b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Μουρατολιά ...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Πελοπόννησος, Κρήτη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</a:tr>
              <a:tr h="935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Λιανολιά Κερκύρας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Κορφολιά, Πρεβεζάνα ...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Κέρκυρα, Παξοί, Ζάκυνθος, Κεφαλονιά...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</a:tr>
              <a:tr h="831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Κουτσουρελιά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Πατρινή, Λιανολιά, Πατρινιά Λαδολιά ...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Πελοπόννησος, Ναύπακτος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682" name="Group 226"/>
          <p:cNvGraphicFramePr>
            <a:graphicFrameLocks noGrp="1"/>
          </p:cNvGraphicFramePr>
          <p:nvPr/>
        </p:nvGraphicFramePr>
        <p:xfrm>
          <a:off x="0" y="5734050"/>
          <a:ext cx="9144000" cy="822960"/>
        </p:xfrm>
        <a:graphic>
          <a:graphicData uri="http://schemas.openxmlformats.org/drawingml/2006/table">
            <a:tbl>
              <a:tblPr/>
              <a:tblGrid>
                <a:gridCol w="2771775"/>
                <a:gridCol w="2952750"/>
                <a:gridCol w="3419475"/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Βαλανολιά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Κολοβή, Μυτιλινιά...  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Μυτιλήνη, Χίος, Σκύρος  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b="1"/>
              <a:t>Κορωνέϊκη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137525" cy="4646612"/>
          </a:xfrm>
        </p:spPr>
        <p:txBody>
          <a:bodyPr>
            <a:normAutofit lnSpcReduction="10000"/>
          </a:bodyPr>
          <a:lstStyle/>
          <a:p>
            <a:pPr lvl="1"/>
            <a:r>
              <a:rPr lang="el-GR" sz="2400"/>
              <a:t>Η πιο διαδεδομένη </a:t>
            </a:r>
          </a:p>
          <a:p>
            <a:pPr lvl="1"/>
            <a:r>
              <a:rPr lang="el-GR" sz="2400"/>
              <a:t>Η πιο μικρόφυλλη  και</a:t>
            </a:r>
          </a:p>
          <a:p>
            <a:pPr lvl="1"/>
            <a:r>
              <a:rPr lang="el-GR" sz="2400" b="1" i="1"/>
              <a:t>Η πιο</a:t>
            </a:r>
            <a:r>
              <a:rPr lang="el-GR" sz="2400"/>
              <a:t> </a:t>
            </a:r>
            <a:r>
              <a:rPr lang="el-GR" sz="2400" b="1" i="1"/>
              <a:t>μικρόκαρπη ποικιλία</a:t>
            </a:r>
            <a:r>
              <a:rPr lang="el-GR" sz="2400"/>
              <a:t>  </a:t>
            </a:r>
          </a:p>
          <a:p>
            <a:pPr lvl="1"/>
            <a:r>
              <a:rPr lang="el-GR" sz="2400"/>
              <a:t>Προσαρμογή σε ξηροθερμικές συνθήκες της χώρας </a:t>
            </a:r>
          </a:p>
          <a:p>
            <a:pPr lvl="1"/>
            <a:r>
              <a:rPr lang="el-GR" sz="2400"/>
              <a:t>Ελάχιστες απαιτήσεις σε ψύχος</a:t>
            </a:r>
          </a:p>
          <a:p>
            <a:pPr lvl="1"/>
            <a:r>
              <a:rPr lang="el-GR" sz="2400"/>
              <a:t>Ανθεκτική και μεγάλης απόδοσης </a:t>
            </a:r>
          </a:p>
          <a:p>
            <a:pPr lvl="1"/>
            <a:r>
              <a:rPr lang="el-GR" sz="2400"/>
              <a:t>Επικονιαστής για πολλές άλλες ποικιλίες</a:t>
            </a:r>
          </a:p>
          <a:p>
            <a:pPr lvl="1"/>
            <a:r>
              <a:rPr lang="el-GR" sz="2400"/>
              <a:t>Ωρίμαση Οκτώβρη ως τέλος Δεκέμβρη </a:t>
            </a:r>
          </a:p>
          <a:p>
            <a:pPr lvl="1"/>
            <a:r>
              <a:rPr lang="el-GR" sz="2400"/>
              <a:t>Περιέχει 15-27% ελαιόλαδο </a:t>
            </a:r>
          </a:p>
          <a:p>
            <a:pPr algn="ctr">
              <a:buFont typeface="Wingdings" pitchFamily="2" charset="2"/>
              <a:buNone/>
            </a:pPr>
            <a:r>
              <a:rPr lang="el-GR" sz="2400" b="1"/>
              <a:t>		Από τις καλύτερες για παραγωγή λαδιού (άριστο άρωμα και καλή γεύση)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/>
              <a:t>ΠΟΙΚΙΛΙΕΣ ΣΤΗΝ ΕΛΛΑΔΑ      β) Βρώσιμες ελιές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7924800" cy="4419600"/>
          </a:xfrm>
        </p:spPr>
        <p:txBody>
          <a:bodyPr/>
          <a:lstStyle/>
          <a:p>
            <a:r>
              <a:rPr lang="el-GR" sz="2400"/>
              <a:t>Στην Ελλάδα υπάρχει μεγάλη παράδοση στην επεξεργασία της </a:t>
            </a:r>
            <a:r>
              <a:rPr lang="el-GR" sz="2400" b="1"/>
              <a:t>μαύρης ώριμης ελιάς</a:t>
            </a:r>
            <a:r>
              <a:rPr lang="el-GR" sz="2400"/>
              <a:t> διαφόρων ποικιλιών, σε αντίθεση με άλλες ελαιοπαραγωγικές χώρες (π.χ. Ισπανία), όπου κυριαρχεί η πράσινη ελιά. </a:t>
            </a:r>
          </a:p>
          <a:p>
            <a:pPr lvl="1"/>
            <a:r>
              <a:rPr lang="el-GR" sz="2400"/>
              <a:t>Η πιο εύκολη και πιο φυσική ελιά που καταναλώθηκε από τον άνθρωπο : θρούμπα ή σταφιδολιά (ώριμη ελιά που ξεπικρίζει μόνη της, με φυσικές διεργασίες, ακόμη από το δέντρο)</a:t>
            </a:r>
          </a:p>
          <a:p>
            <a:pPr lvl="1"/>
            <a:r>
              <a:rPr lang="el-GR" sz="2400"/>
              <a:t>Από παλιά ήταν γνωστές και οι τεχνικές ξεπικρίσματος</a:t>
            </a:r>
            <a:r>
              <a:rPr lang="el-GR" sz="2000"/>
              <a:t> </a:t>
            </a:r>
          </a:p>
          <a:p>
            <a:r>
              <a:rPr lang="el-GR" sz="2400"/>
              <a:t>Συνήθως ειδικές ποικιλίες, μόνο για βρώσιμες, χοντρές ελιές, που δεν δίνουν εξαιρετικής ποιότητας λάδι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4175" y="276225"/>
            <a:ext cx="7702550" cy="865188"/>
          </a:xfrm>
        </p:spPr>
        <p:txBody>
          <a:bodyPr>
            <a:normAutofit fontScale="90000"/>
          </a:bodyPr>
          <a:lstStyle/>
          <a:p>
            <a:r>
              <a:rPr lang="el-GR"/>
              <a:t>ΠΟΙΚΙΛΙΕΣ ΣΤΗΝ ΕΛΛΑΔΑ </a:t>
            </a:r>
            <a:br>
              <a:rPr lang="el-GR"/>
            </a:br>
            <a:r>
              <a:rPr lang="el-GR"/>
              <a:t>β) Επιτραπέζιες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335213" y="-49213"/>
            <a:ext cx="1235075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l-GR" sz="1400" b="1">
                <a:solidFill>
                  <a:srgbClr val="393939"/>
                </a:solidFill>
                <a:cs typeface="Times New Roman" pitchFamily="18" charset="0"/>
              </a:rPr>
              <a:t> Επιτραπέζιες</a:t>
            </a:r>
            <a:endParaRPr lang="el-GR"/>
          </a:p>
        </p:txBody>
      </p:sp>
      <p:graphicFrame>
        <p:nvGraphicFramePr>
          <p:cNvPr id="22567" name="Group 39"/>
          <p:cNvGraphicFramePr>
            <a:graphicFrameLocks noGrp="1"/>
          </p:cNvGraphicFramePr>
          <p:nvPr/>
        </p:nvGraphicFramePr>
        <p:xfrm>
          <a:off x="395288" y="1700213"/>
          <a:ext cx="8208962" cy="3587115"/>
        </p:xfrm>
        <a:graphic>
          <a:graphicData uri="http://schemas.openxmlformats.org/drawingml/2006/table">
            <a:tbl>
              <a:tblPr/>
              <a:tblGrid>
                <a:gridCol w="2089150"/>
                <a:gridCol w="2963862"/>
                <a:gridCol w="3155950"/>
              </a:tblGrid>
              <a:tr h="712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93939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Ποικιλία</a:t>
                      </a: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Άλλα ονόματα</a:t>
                      </a: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Περιοχές καλλιέργειας</a:t>
                      </a: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</a:tr>
              <a:tr h="1209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Κονσερβολιά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Αμφίσσης,  Άρτας, Βολιώτικη</a:t>
                      </a: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Χονδρολιά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Κεντρική και Δυτική Ελλάδα, Χαλκιδική ...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Καλαμών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Καλαματιανή, Αετονυχιά, Κορακοελιά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93939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Τσιγκέλι κ.α.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93939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Πελ/σος, Κρήτη, Δυτική Ελλάδα ...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626</Words>
  <Application>Microsoft Office PowerPoint</Application>
  <PresentationFormat>Προβολή στην οθόνη (4:3)</PresentationFormat>
  <Paragraphs>140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Θέμα του Office</vt:lpstr>
      <vt:lpstr>5ο Μάθημα:  Ποικιλίες Ελιάς</vt:lpstr>
      <vt:lpstr>ΠΟΙΚΙΛΙΕΣ ΕΛΙΑΣ</vt:lpstr>
      <vt:lpstr>ΠΟΙΚΙΛΙΕΣ ΤΗΣ ΕΛΙΑΣ (1)</vt:lpstr>
      <vt:lpstr>ΠΟΙΚΙΛΙΕΣ ΤΗΣ ΕΛΙΑΣ (2)</vt:lpstr>
      <vt:lpstr>Κριτήρια διάκρισης ποικιλιών ανάλογα με κατεύθυνση παραγωγής</vt:lpstr>
      <vt:lpstr>ΠΟΙΚΙΛΙΕΣ ΣΤΗΝ ΕΛΛΑΔΑ  α) Ελαιοποιήσιμες - Λαδολιές</vt:lpstr>
      <vt:lpstr>Κορωνέϊκη</vt:lpstr>
      <vt:lpstr>ΠΟΙΚΙΛΙΕΣ ΣΤΗΝ ΕΛΛΑΔΑ      β) Βρώσιμες ελιές</vt:lpstr>
      <vt:lpstr>ΠΟΙΚΙΛΙΕΣ ΣΤΗΝ ΕΛΛΑΔΑ  β) Επιτραπέζιες</vt:lpstr>
      <vt:lpstr>ΒΡΩΣΙΜΕΣ ΕΛΙΕΣ</vt:lpstr>
      <vt:lpstr>ΠΟΙΚΙΛΙΕΣ ΣΤΗΝ ΕΛΛΑΔΑ  γ) Διπλής χρήσης</vt:lpstr>
      <vt:lpstr>ΔΙΠΛΗΣ ΧΡΗΣΗΣ</vt:lpstr>
      <vt:lpstr>ΞΕΝΕΣ ΠΟΙΚΙΛΙΕΣ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5ο Μάθημα:  Ποικιλίες Ελιάς</dc:title>
  <dc:creator>user</dc:creator>
  <cp:lastModifiedBy>user</cp:lastModifiedBy>
  <cp:revision>1</cp:revision>
  <dcterms:created xsi:type="dcterms:W3CDTF">2013-03-04T15:43:19Z</dcterms:created>
  <dcterms:modified xsi:type="dcterms:W3CDTF">2013-03-04T15:48:26Z</dcterms:modified>
</cp:coreProperties>
</file>