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5" r:id="rId3"/>
    <p:sldId id="292" r:id="rId4"/>
    <p:sldId id="284" r:id="rId5"/>
    <p:sldId id="277" r:id="rId6"/>
    <p:sldId id="286" r:id="rId7"/>
    <p:sldId id="285" r:id="rId8"/>
    <p:sldId id="276" r:id="rId9"/>
    <p:sldId id="283" r:id="rId10"/>
    <p:sldId id="259" r:id="rId11"/>
    <p:sldId id="278" r:id="rId12"/>
    <p:sldId id="281" r:id="rId13"/>
    <p:sldId id="261" r:id="rId14"/>
    <p:sldId id="262" r:id="rId15"/>
    <p:sldId id="263" r:id="rId16"/>
    <p:sldId id="289" r:id="rId17"/>
    <p:sldId id="290" r:id="rId18"/>
    <p:sldId id="266" r:id="rId19"/>
    <p:sldId id="267" r:id="rId20"/>
    <p:sldId id="287" r:id="rId21"/>
    <p:sldId id="288" r:id="rId22"/>
    <p:sldId id="264" r:id="rId23"/>
    <p:sldId id="268" r:id="rId24"/>
    <p:sldId id="269" r:id="rId25"/>
    <p:sldId id="270" r:id="rId26"/>
    <p:sldId id="291" r:id="rId27"/>
    <p:sldId id="260" r:id="rId28"/>
    <p:sldId id="257" r:id="rId29"/>
    <p:sldId id="273" r:id="rId30"/>
    <p:sldId id="274" r:id="rId31"/>
    <p:sldId id="265" r:id="rId32"/>
    <p:sldId id="271" r:id="rId33"/>
    <p:sldId id="280" r:id="rId34"/>
    <p:sldId id="293" r:id="rId35"/>
    <p:sldId id="28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FC2A12-6579-4E15-91E3-15B09EA9F543}" type="datetimeFigureOut">
              <a:rPr lang="en-US" smtClean="0"/>
              <a:pPr/>
              <a:t>7/5/2012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C726EF-C80E-480C-A76D-D3B25A5A5F7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C2A12-6579-4E15-91E3-15B09EA9F543}" type="datetimeFigureOut">
              <a:rPr lang="en-US" smtClean="0"/>
              <a:pPr/>
              <a:t>7/5/2012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C726EF-C80E-480C-A76D-D3B25A5A5F7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C2A12-6579-4E15-91E3-15B09EA9F543}" type="datetimeFigureOut">
              <a:rPr lang="en-US" smtClean="0"/>
              <a:pPr/>
              <a:t>7/5/2012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C726EF-C80E-480C-A76D-D3B25A5A5F7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24300"/>
            <a:ext cx="4038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8400"/>
            <a:ext cx="2133600" cy="457200"/>
          </a:xfrm>
        </p:spPr>
        <p:txBody>
          <a:bodyPr/>
          <a:lstStyle>
            <a:lvl1pPr>
              <a:defRPr/>
            </a:lvl1pPr>
          </a:lstStyle>
          <a:p>
            <a:endParaRPr lang="de-CH"/>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de-CH"/>
          </a:p>
        </p:txBody>
      </p:sp>
      <p:sp>
        <p:nvSpPr>
          <p:cNvPr id="8" name="Slide Number Placeholder 7"/>
          <p:cNvSpPr>
            <a:spLocks noGrp="1"/>
          </p:cNvSpPr>
          <p:nvPr>
            <p:ph type="sldNum" sz="quarter" idx="12"/>
          </p:nvPr>
        </p:nvSpPr>
        <p:spPr>
          <a:xfrm>
            <a:off x="6553200" y="6248400"/>
            <a:ext cx="2133600" cy="457200"/>
          </a:xfrm>
        </p:spPr>
        <p:txBody>
          <a:bodyPr/>
          <a:lstStyle>
            <a:lvl1pPr>
              <a:defRPr/>
            </a:lvl1pPr>
          </a:lstStyle>
          <a:p>
            <a:fld id="{D0BA1106-FD6B-4E92-B742-B18C85B8CD7E}" type="slidenum">
              <a:rPr lang="de-CH"/>
              <a:pPr/>
              <a:t>‹#›</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FC2A12-6579-4E15-91E3-15B09EA9F543}" type="datetimeFigureOut">
              <a:rPr lang="en-US" smtClean="0"/>
              <a:pPr/>
              <a:t>7/5/2012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C726EF-C80E-480C-A76D-D3B25A5A5F7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FC2A12-6579-4E15-91E3-15B09EA9F543}" type="datetimeFigureOut">
              <a:rPr lang="en-US" smtClean="0"/>
              <a:pPr/>
              <a:t>7/5/2012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C726EF-C80E-480C-A76D-D3B25A5A5F7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FC2A12-6579-4E15-91E3-15B09EA9F543}" type="datetimeFigureOut">
              <a:rPr lang="en-US" smtClean="0"/>
              <a:pPr/>
              <a:t>7/5/2012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C726EF-C80E-480C-A76D-D3B25A5A5F7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FC2A12-6579-4E15-91E3-15B09EA9F543}" type="datetimeFigureOut">
              <a:rPr lang="en-US" smtClean="0"/>
              <a:pPr/>
              <a:t>7/5/2012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C726EF-C80E-480C-A76D-D3B25A5A5F7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FC2A12-6579-4E15-91E3-15B09EA9F543}" type="datetimeFigureOut">
              <a:rPr lang="en-US" smtClean="0"/>
              <a:pPr/>
              <a:t>7/5/2012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C726EF-C80E-480C-A76D-D3B25A5A5F7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FC2A12-6579-4E15-91E3-15B09EA9F543}" type="datetimeFigureOut">
              <a:rPr lang="en-US" smtClean="0"/>
              <a:pPr/>
              <a:t>7/5/2012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C726EF-C80E-480C-A76D-D3B25A5A5F7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C2A12-6579-4E15-91E3-15B09EA9F543}" type="datetimeFigureOut">
              <a:rPr lang="en-US" smtClean="0"/>
              <a:pPr/>
              <a:t>7/5/2012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C726EF-C80E-480C-A76D-D3B25A5A5F7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FC2A12-6579-4E15-91E3-15B09EA9F543}" type="datetimeFigureOut">
              <a:rPr lang="en-US" smtClean="0"/>
              <a:pPr/>
              <a:t>7/5/2012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C726EF-C80E-480C-A76D-D3B25A5A5F7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FC2A12-6579-4E15-91E3-15B09EA9F543}" type="datetimeFigureOut">
              <a:rPr lang="en-US" smtClean="0"/>
              <a:pPr/>
              <a:t>7/5/2012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C726EF-C80E-480C-A76D-D3B25A5A5F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anchezl@cytanet.com.cy"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8001000" cy="1676400"/>
          </a:xfrm>
        </p:spPr>
        <p:style>
          <a:lnRef idx="3">
            <a:schemeClr val="lt1"/>
          </a:lnRef>
          <a:fillRef idx="1">
            <a:schemeClr val="accent5"/>
          </a:fillRef>
          <a:effectRef idx="1">
            <a:schemeClr val="accent5"/>
          </a:effectRef>
          <a:fontRef idx="minor">
            <a:schemeClr val="lt1"/>
          </a:fontRef>
        </p:style>
        <p:txBody>
          <a:bodyPr>
            <a:normAutofit/>
          </a:bodyPr>
          <a:lstStyle/>
          <a:p>
            <a:r>
              <a:rPr lang="en-US" sz="3200" dirty="0" smtClean="0"/>
              <a:t>Cross Cultural Management Intensive Program Vaasa, July 2012</a:t>
            </a:r>
            <a:endParaRPr lang="en-US" sz="3200" dirty="0"/>
          </a:p>
        </p:txBody>
      </p:sp>
      <p:sp>
        <p:nvSpPr>
          <p:cNvPr id="3" name="Subtitle 2"/>
          <p:cNvSpPr>
            <a:spLocks noGrp="1"/>
          </p:cNvSpPr>
          <p:nvPr>
            <p:ph type="subTitle" idx="1"/>
          </p:nvPr>
        </p:nvSpPr>
        <p:spPr>
          <a:xfrm>
            <a:off x="1219200" y="2438400"/>
            <a:ext cx="7239000" cy="3886200"/>
          </a:xfrm>
        </p:spPr>
        <p:style>
          <a:lnRef idx="1">
            <a:schemeClr val="accent1"/>
          </a:lnRef>
          <a:fillRef idx="2">
            <a:schemeClr val="accent1"/>
          </a:fillRef>
          <a:effectRef idx="1">
            <a:schemeClr val="accent1"/>
          </a:effectRef>
          <a:fontRef idx="minor">
            <a:schemeClr val="dk1"/>
          </a:fontRef>
        </p:style>
        <p:txBody>
          <a:bodyPr>
            <a:noAutofit/>
          </a:bodyPr>
          <a:lstStyle/>
          <a:p>
            <a:r>
              <a:rPr lang="en-US" sz="4000" b="1" dirty="0" smtClean="0"/>
              <a:t>Intercultural Knowledge Transfer and the Implications on International Co-operations</a:t>
            </a:r>
          </a:p>
          <a:p>
            <a:r>
              <a:rPr lang="en-US" sz="2800" dirty="0" smtClean="0"/>
              <a:t>Dr. Lola Sanchez (PhD, M.Ed)</a:t>
            </a:r>
          </a:p>
          <a:p>
            <a:r>
              <a:rPr lang="en-US" sz="2800" dirty="0" smtClean="0"/>
              <a:t>University of Nicosia </a:t>
            </a:r>
          </a:p>
          <a:p>
            <a:r>
              <a:rPr lang="en-US" sz="2800" dirty="0" smtClean="0">
                <a:hlinkClick r:id="rId2"/>
              </a:rPr>
              <a:t>Sanchezl@cytanet.com.cy</a:t>
            </a:r>
            <a:endParaRPr lang="en-US" sz="2800" dirty="0" smtClean="0"/>
          </a:p>
          <a:p>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de-CH" dirty="0"/>
              <a:t>Chances by diversity</a:t>
            </a:r>
          </a:p>
        </p:txBody>
      </p:sp>
      <p:pic>
        <p:nvPicPr>
          <p:cNvPr id="35844" name="Picture 4" descr="diversity"/>
          <p:cNvPicPr>
            <a:picLocks noGrp="1" noChangeAspect="1" noChangeArrowheads="1"/>
          </p:cNvPicPr>
          <p:nvPr>
            <p:ph idx="1"/>
          </p:nvPr>
        </p:nvPicPr>
        <p:blipFill>
          <a:blip r:embed="rId2" cstate="print"/>
          <a:srcRect/>
          <a:stretch>
            <a:fillRect/>
          </a:stretch>
        </p:blipFill>
        <p:spPr>
          <a:xfrm>
            <a:off x="5508625" y="1700213"/>
            <a:ext cx="2895600" cy="2506662"/>
          </a:xfrm>
          <a:noFill/>
          <a:ln/>
        </p:spPr>
      </p:pic>
      <p:sp>
        <p:nvSpPr>
          <p:cNvPr id="35847" name="Text Box 7"/>
          <p:cNvSpPr txBox="1">
            <a:spLocks noChangeArrowheads="1"/>
          </p:cNvSpPr>
          <p:nvPr/>
        </p:nvSpPr>
        <p:spPr bwMode="auto">
          <a:xfrm>
            <a:off x="457200" y="1700213"/>
            <a:ext cx="4953000" cy="4906962"/>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a:spcBef>
                <a:spcPct val="50000"/>
              </a:spcBef>
            </a:pPr>
            <a:r>
              <a:rPr lang="de-CH" dirty="0">
                <a:latin typeface="Verdana" pitchFamily="34" charset="0"/>
              </a:rPr>
              <a:t>● </a:t>
            </a:r>
            <a:r>
              <a:rPr lang="de-CH" dirty="0"/>
              <a:t>Greater openness to new ideas, multiple</a:t>
            </a:r>
          </a:p>
          <a:p>
            <a:pPr>
              <a:spcBef>
                <a:spcPct val="50000"/>
              </a:spcBef>
            </a:pPr>
            <a:r>
              <a:rPr lang="de-CH" dirty="0"/>
              <a:t>   perspectives and alternatives (i.e. </a:t>
            </a:r>
          </a:p>
          <a:p>
            <a:pPr>
              <a:spcBef>
                <a:spcPct val="50000"/>
              </a:spcBef>
            </a:pPr>
            <a:r>
              <a:rPr lang="de-CH" dirty="0"/>
              <a:t>   product development, international </a:t>
            </a:r>
          </a:p>
          <a:p>
            <a:pPr>
              <a:spcBef>
                <a:spcPct val="50000"/>
              </a:spcBef>
            </a:pPr>
            <a:r>
              <a:rPr lang="de-CH" dirty="0"/>
              <a:t>  marketing)</a:t>
            </a:r>
          </a:p>
          <a:p>
            <a:pPr>
              <a:spcBef>
                <a:spcPct val="50000"/>
              </a:spcBef>
            </a:pPr>
            <a:r>
              <a:rPr lang="de-CH" dirty="0"/>
              <a:t>● increasing creativity and innovativeness</a:t>
            </a:r>
          </a:p>
          <a:p>
            <a:pPr>
              <a:spcBef>
                <a:spcPct val="50000"/>
              </a:spcBef>
            </a:pPr>
            <a:r>
              <a:rPr lang="de-CH" dirty="0"/>
              <a:t>  (i.e. market research)</a:t>
            </a:r>
          </a:p>
          <a:p>
            <a:pPr>
              <a:spcBef>
                <a:spcPct val="50000"/>
              </a:spcBef>
            </a:pPr>
            <a:r>
              <a:rPr lang="de-CH" dirty="0"/>
              <a:t>● increasing international problem solving </a:t>
            </a:r>
          </a:p>
          <a:p>
            <a:pPr>
              <a:spcBef>
                <a:spcPct val="50000"/>
              </a:spcBef>
            </a:pPr>
            <a:r>
              <a:rPr lang="de-CH" dirty="0"/>
              <a:t>   skills and flexibility(multi-cultural teams)</a:t>
            </a:r>
          </a:p>
          <a:p>
            <a:pPr>
              <a:spcBef>
                <a:spcPct val="50000"/>
              </a:spcBef>
            </a:pPr>
            <a:r>
              <a:rPr lang="de-CH" dirty="0"/>
              <a:t>● Better able to market effectively to local</a:t>
            </a:r>
          </a:p>
          <a:p>
            <a:pPr>
              <a:spcBef>
                <a:spcPct val="50000"/>
              </a:spcBef>
            </a:pPr>
            <a:r>
              <a:rPr lang="de-CH" dirty="0"/>
              <a:t>   customers (international marketing)</a:t>
            </a:r>
          </a:p>
          <a:p>
            <a:pPr>
              <a:spcBef>
                <a:spcPct val="50000"/>
              </a:spcBef>
            </a:pPr>
            <a:endParaRPr lang="de-CH" dirty="0">
              <a:latin typeface="Verdana" pitchFamily="34" charset="0"/>
            </a:endParaRPr>
          </a:p>
          <a:p>
            <a:pPr>
              <a:spcBef>
                <a:spcPct val="50000"/>
              </a:spcBef>
            </a:pPr>
            <a:endParaRPr lang="de-CH" dirty="0">
              <a:latin typeface="Verdana"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a:bodyPr>
          <a:lstStyle/>
          <a:p>
            <a:r>
              <a:rPr lang="en-US" dirty="0" smtClean="0"/>
              <a:t>Obstacles of diversity</a:t>
            </a:r>
            <a:endParaRPr lang="en-US" dirty="0"/>
          </a:p>
        </p:txBody>
      </p:sp>
      <p:sp>
        <p:nvSpPr>
          <p:cNvPr id="3" name="Content Placeholder 2"/>
          <p:cNvSpPr>
            <a:spLocks noGrp="1"/>
          </p:cNvSpPr>
          <p:nvPr>
            <p:ph idx="1"/>
          </p:nvPr>
        </p:nvSpPr>
        <p:spPr/>
        <p:style>
          <a:lnRef idx="0">
            <a:schemeClr val="accent1"/>
          </a:lnRef>
          <a:fillRef idx="3">
            <a:schemeClr val="accent1"/>
          </a:fillRef>
          <a:effectRef idx="3">
            <a:schemeClr val="accent1"/>
          </a:effectRef>
          <a:fontRef idx="minor">
            <a:schemeClr val="lt1"/>
          </a:fontRef>
        </p:style>
        <p:txBody>
          <a:bodyPr/>
          <a:lstStyle/>
          <a:p>
            <a:r>
              <a:rPr lang="en-US" dirty="0" smtClean="0"/>
              <a:t>Ambiguity</a:t>
            </a:r>
          </a:p>
          <a:p>
            <a:r>
              <a:rPr lang="en-US" dirty="0" smtClean="0"/>
              <a:t>Complexity</a:t>
            </a:r>
          </a:p>
          <a:p>
            <a:r>
              <a:rPr lang="en-US" dirty="0" smtClean="0"/>
              <a:t>Confusion</a:t>
            </a:r>
          </a:p>
          <a:p>
            <a:r>
              <a:rPr lang="en-US" dirty="0" smtClean="0"/>
              <a:t>Miscommunication</a:t>
            </a:r>
          </a:p>
          <a:p>
            <a:r>
              <a:rPr lang="en-US" dirty="0" smtClean="0"/>
              <a:t>Harder to agree on specific issues</a:t>
            </a:r>
          </a:p>
          <a:p>
            <a:r>
              <a:rPr lang="en-US" dirty="0" smtClean="0"/>
              <a:t>Over generalizing on: practices, policies</a:t>
            </a:r>
          </a:p>
          <a:p>
            <a:r>
              <a:rPr lang="en-US" dirty="0" smtClean="0"/>
              <a:t>Ethnocentrism </a:t>
            </a:r>
            <a:endParaRPr lang="en-US" dirty="0"/>
          </a:p>
        </p:txBody>
      </p:sp>
      <p:pic>
        <p:nvPicPr>
          <p:cNvPr id="1026" name="Picture 2" descr="C:\Documents and Settings\User\Local Settings\Temporary Internet Files\Content.IE5\UBMZEDUB\dglxasset[1].aspx"/>
          <p:cNvPicPr>
            <a:picLocks noChangeAspect="1" noChangeArrowheads="1"/>
          </p:cNvPicPr>
          <p:nvPr/>
        </p:nvPicPr>
        <p:blipFill>
          <a:blip r:embed="rId2" cstate="print"/>
          <a:srcRect/>
          <a:stretch>
            <a:fillRect/>
          </a:stretch>
        </p:blipFill>
        <p:spPr bwMode="auto">
          <a:xfrm>
            <a:off x="6172200" y="1828800"/>
            <a:ext cx="2123542" cy="19812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p>
            <a:r>
              <a:rPr lang="en-US" dirty="0" smtClean="0"/>
              <a:t>A thought</a:t>
            </a:r>
            <a:endParaRPr lang="en-US" dirty="0"/>
          </a:p>
        </p:txBody>
      </p:sp>
      <p:sp>
        <p:nvSpPr>
          <p:cNvPr id="3" name="Content Placeholder 2"/>
          <p:cNvSpPr>
            <a:spLocks noGrp="1"/>
          </p:cNvSpPr>
          <p:nvPr>
            <p:ph idx="1"/>
          </p:nvPr>
        </p:nvSpPr>
        <p:spPr>
          <a:solidFill>
            <a:schemeClr val="bg2">
              <a:lumMod val="90000"/>
            </a:schemeClr>
          </a:solidFill>
        </p:spPr>
        <p:txBody>
          <a:bodyPr/>
          <a:lstStyle/>
          <a:p>
            <a:pPr algn="ctr">
              <a:buNone/>
            </a:pPr>
            <a:r>
              <a:rPr lang="en-US" sz="3600" dirty="0" smtClean="0"/>
              <a:t>Not this makes us strong what we see weak in the other person. This makes us strong what we see positive in the other person because then, we show that we are able to carry the same positive features within us. </a:t>
            </a:r>
            <a:r>
              <a:rPr lang="en-US" sz="2000" dirty="0" smtClean="0"/>
              <a:t>J.W.v Goethe</a:t>
            </a:r>
          </a:p>
          <a:p>
            <a:endParaRPr lang="en-US" dirty="0"/>
          </a:p>
          <a:p>
            <a:pPr>
              <a:buNone/>
            </a:pPr>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5791200" y="0"/>
            <a:ext cx="2743200" cy="152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2" name="Rectangle 12"/>
          <p:cNvSpPr>
            <a:spLocks noGrp="1" noChangeArrowheads="1"/>
          </p:cNvSpPr>
          <p:nvPr>
            <p:ph type="title"/>
          </p:nvPr>
        </p:nvSpPr>
        <p:spPr>
          <a:xfrm>
            <a:off x="642910" y="357166"/>
            <a:ext cx="8229600" cy="11430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de-CH" dirty="0"/>
              <a:t>International </a:t>
            </a:r>
            <a:r>
              <a:rPr lang="de-CH" dirty="0" smtClean="0"/>
              <a:t>Strategic Alliances Failures</a:t>
            </a:r>
            <a:endParaRPr lang="de-CH" dirty="0"/>
          </a:p>
        </p:txBody>
      </p:sp>
      <p:pic>
        <p:nvPicPr>
          <p:cNvPr id="10244" name="Picture 4" descr="lightlg"/>
          <p:cNvPicPr>
            <a:picLocks noGrp="1" noChangeAspect="1" noChangeArrowheads="1"/>
          </p:cNvPicPr>
          <p:nvPr>
            <p:ph sz="half" idx="1"/>
          </p:nvPr>
        </p:nvPicPr>
        <p:blipFill>
          <a:blip r:embed="rId2" cstate="print"/>
          <a:srcRect/>
          <a:stretch>
            <a:fillRect/>
          </a:stretch>
        </p:blipFill>
        <p:spPr>
          <a:xfrm>
            <a:off x="3227388" y="2654300"/>
            <a:ext cx="2057400" cy="2503488"/>
          </a:xfrm>
          <a:noFill/>
          <a:ln/>
        </p:spPr>
      </p:pic>
      <p:pic>
        <p:nvPicPr>
          <p:cNvPr id="10248" name="Picture 8" descr="firmavonoben"/>
          <p:cNvPicPr>
            <a:picLocks noGrp="1" noChangeAspect="1" noChangeArrowheads="1"/>
          </p:cNvPicPr>
          <p:nvPr>
            <p:ph sz="quarter" idx="2"/>
          </p:nvPr>
        </p:nvPicPr>
        <p:blipFill>
          <a:blip r:embed="rId3" cstate="print"/>
          <a:srcRect/>
          <a:stretch>
            <a:fillRect/>
          </a:stretch>
        </p:blipFill>
        <p:spPr>
          <a:xfrm>
            <a:off x="5545138" y="1628775"/>
            <a:ext cx="2636837" cy="1727200"/>
          </a:xfrm>
          <a:prstGeom prst="rect">
            <a:avLst/>
          </a:prstGeom>
          <a:ln>
            <a:noFill/>
          </a:ln>
          <a:effectLst>
            <a:softEdge rad="112500"/>
          </a:effectLst>
        </p:spPr>
      </p:pic>
      <p:pic>
        <p:nvPicPr>
          <p:cNvPr id="10251" name="Picture 11" descr="company_00"/>
          <p:cNvPicPr>
            <a:picLocks noGrp="1" noChangeAspect="1" noChangeArrowheads="1"/>
          </p:cNvPicPr>
          <p:nvPr>
            <p:ph sz="quarter" idx="3"/>
          </p:nvPr>
        </p:nvPicPr>
        <p:blipFill>
          <a:blip r:embed="rId4" cstate="print"/>
          <a:srcRect/>
          <a:stretch>
            <a:fillRect/>
          </a:stretch>
        </p:blipFill>
        <p:spPr>
          <a:xfrm>
            <a:off x="758825" y="1628775"/>
            <a:ext cx="1792288" cy="1676400"/>
          </a:xfrm>
          <a:prstGeom prst="rect">
            <a:avLst/>
          </a:prstGeom>
          <a:ln>
            <a:noFill/>
          </a:ln>
          <a:effectLst>
            <a:softEdge rad="112500"/>
          </a:effectLst>
        </p:spPr>
      </p:pic>
      <p:sp>
        <p:nvSpPr>
          <p:cNvPr id="10254" name="Text Box 14"/>
          <p:cNvSpPr txBox="1">
            <a:spLocks noChangeArrowheads="1"/>
          </p:cNvSpPr>
          <p:nvPr/>
        </p:nvSpPr>
        <p:spPr bwMode="auto">
          <a:xfrm>
            <a:off x="250825" y="3357563"/>
            <a:ext cx="3333750" cy="641350"/>
          </a:xfrm>
          <a:prstGeom prst="rect">
            <a:avLst/>
          </a:prstGeom>
          <a:noFill/>
          <a:ln w="9525">
            <a:noFill/>
            <a:miter lim="800000"/>
            <a:headEnd/>
            <a:tailEnd/>
          </a:ln>
          <a:effectLst/>
        </p:spPr>
        <p:txBody>
          <a:bodyPr>
            <a:spAutoFit/>
          </a:bodyPr>
          <a:lstStyle/>
          <a:p>
            <a:pPr algn="ctr"/>
            <a:r>
              <a:rPr lang="de-CH" dirty="0"/>
              <a:t>Eastern European </a:t>
            </a:r>
          </a:p>
          <a:p>
            <a:pPr algn="ctr"/>
            <a:r>
              <a:rPr lang="de-CH" dirty="0"/>
              <a:t>Company</a:t>
            </a:r>
          </a:p>
        </p:txBody>
      </p:sp>
      <p:sp>
        <p:nvSpPr>
          <p:cNvPr id="10255" name="Text Box 15"/>
          <p:cNvSpPr txBox="1">
            <a:spLocks noChangeArrowheads="1"/>
          </p:cNvSpPr>
          <p:nvPr/>
        </p:nvSpPr>
        <p:spPr bwMode="auto">
          <a:xfrm>
            <a:off x="5219700" y="3429000"/>
            <a:ext cx="3333750" cy="641350"/>
          </a:xfrm>
          <a:prstGeom prst="rect">
            <a:avLst/>
          </a:prstGeom>
          <a:noFill/>
          <a:ln w="9525">
            <a:noFill/>
            <a:miter lim="800000"/>
            <a:headEnd/>
            <a:tailEnd/>
          </a:ln>
          <a:effectLst/>
        </p:spPr>
        <p:txBody>
          <a:bodyPr>
            <a:spAutoFit/>
          </a:bodyPr>
          <a:lstStyle/>
          <a:p>
            <a:pPr algn="ctr"/>
            <a:r>
              <a:rPr lang="de-CH"/>
              <a:t>Western European </a:t>
            </a:r>
          </a:p>
          <a:p>
            <a:pPr algn="ctr"/>
            <a:r>
              <a:rPr lang="de-CH"/>
              <a:t>Company</a:t>
            </a:r>
          </a:p>
        </p:txBody>
      </p:sp>
      <p:sp>
        <p:nvSpPr>
          <p:cNvPr id="10256" name="Text Box 16"/>
          <p:cNvSpPr txBox="1">
            <a:spLocks noChangeArrowheads="1"/>
          </p:cNvSpPr>
          <p:nvPr/>
        </p:nvSpPr>
        <p:spPr bwMode="auto">
          <a:xfrm>
            <a:off x="1879600" y="5300663"/>
            <a:ext cx="5956247" cy="646331"/>
          </a:xfrm>
          <a:prstGeom prst="rect">
            <a:avLst/>
          </a:prstGeom>
          <a:noFill/>
          <a:ln w="9525">
            <a:noFill/>
            <a:miter lim="800000"/>
            <a:headEnd/>
            <a:tailEnd/>
          </a:ln>
          <a:effectLst/>
        </p:spPr>
        <p:txBody>
          <a:bodyPr wrap="none">
            <a:spAutoFit/>
          </a:bodyPr>
          <a:lstStyle/>
          <a:p>
            <a:pPr algn="ctr"/>
            <a:r>
              <a:rPr lang="de-CH" dirty="0" smtClean="0"/>
              <a:t>Why</a:t>
            </a:r>
            <a:r>
              <a:rPr lang="de-CH" dirty="0"/>
              <a:t>: Gaps in managerial, cross </a:t>
            </a:r>
            <a:r>
              <a:rPr lang="de-CH" dirty="0" smtClean="0"/>
              <a:t>cultural, knowledge transfer</a:t>
            </a:r>
            <a:endParaRPr lang="de-CH" dirty="0"/>
          </a:p>
          <a:p>
            <a:pPr algn="ctr"/>
            <a:r>
              <a:rPr lang="de-CH" dirty="0"/>
              <a:t>and methodological skills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de-CH" sz="4000" dirty="0"/>
              <a:t>Eastern Mangement Deficiencies</a:t>
            </a:r>
          </a:p>
        </p:txBody>
      </p:sp>
      <p:sp>
        <p:nvSpPr>
          <p:cNvPr id="37892" name="Text Box 4"/>
          <p:cNvSpPr txBox="1">
            <a:spLocks noChangeArrowheads="1"/>
          </p:cNvSpPr>
          <p:nvPr/>
        </p:nvSpPr>
        <p:spPr bwMode="auto">
          <a:xfrm>
            <a:off x="827088" y="2349500"/>
            <a:ext cx="865187" cy="366713"/>
          </a:xfrm>
          <a:prstGeom prst="rect">
            <a:avLst/>
          </a:prstGeom>
          <a:noFill/>
          <a:ln w="9525">
            <a:noFill/>
            <a:miter lim="800000"/>
            <a:headEnd/>
            <a:tailEnd/>
          </a:ln>
          <a:effectLst/>
        </p:spPr>
        <p:txBody>
          <a:bodyPr>
            <a:spAutoFit/>
          </a:bodyPr>
          <a:lstStyle/>
          <a:p>
            <a:pPr>
              <a:spcBef>
                <a:spcPct val="50000"/>
              </a:spcBef>
            </a:pPr>
            <a:r>
              <a:rPr lang="de-CH">
                <a:latin typeface="Verdana" pitchFamily="34" charset="0"/>
              </a:rPr>
              <a:t>East</a:t>
            </a:r>
          </a:p>
        </p:txBody>
      </p:sp>
      <p:sp>
        <p:nvSpPr>
          <p:cNvPr id="37893" name="AutoShape 5"/>
          <p:cNvSpPr>
            <a:spLocks noChangeArrowheads="1"/>
          </p:cNvSpPr>
          <p:nvPr/>
        </p:nvSpPr>
        <p:spPr bwMode="auto">
          <a:xfrm>
            <a:off x="2051050" y="2492375"/>
            <a:ext cx="649288" cy="215900"/>
          </a:xfrm>
          <a:prstGeom prst="rightArrow">
            <a:avLst>
              <a:gd name="adj1" fmla="val 50000"/>
              <a:gd name="adj2" fmla="val 75184"/>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37894" name="Text Box 6"/>
          <p:cNvSpPr txBox="1">
            <a:spLocks noChangeArrowheads="1"/>
          </p:cNvSpPr>
          <p:nvPr/>
        </p:nvSpPr>
        <p:spPr bwMode="auto">
          <a:xfrm>
            <a:off x="1619250" y="2997200"/>
            <a:ext cx="1584325" cy="779463"/>
          </a:xfrm>
          <a:prstGeom prst="rect">
            <a:avLst/>
          </a:prstGeom>
          <a:noFill/>
          <a:ln w="9525">
            <a:noFill/>
            <a:miter lim="800000"/>
            <a:headEnd/>
            <a:tailEnd/>
          </a:ln>
          <a:effectLst/>
        </p:spPr>
        <p:txBody>
          <a:bodyPr>
            <a:spAutoFit/>
          </a:bodyPr>
          <a:lstStyle/>
          <a:p>
            <a:pPr>
              <a:spcBef>
                <a:spcPct val="50000"/>
              </a:spcBef>
            </a:pPr>
            <a:r>
              <a:rPr lang="de-CH">
                <a:latin typeface="Verdana" pitchFamily="34" charset="0"/>
              </a:rPr>
              <a:t>Knowledge </a:t>
            </a:r>
          </a:p>
          <a:p>
            <a:pPr>
              <a:spcBef>
                <a:spcPct val="50000"/>
              </a:spcBef>
            </a:pPr>
            <a:r>
              <a:rPr lang="de-CH">
                <a:latin typeface="Verdana" pitchFamily="34" charset="0"/>
              </a:rPr>
              <a:t>Transfer </a:t>
            </a:r>
          </a:p>
        </p:txBody>
      </p:sp>
      <p:pic>
        <p:nvPicPr>
          <p:cNvPr id="37895" name="Picture 7" descr="L14"/>
          <p:cNvPicPr>
            <a:picLocks noGrp="1" noChangeAspect="1" noChangeArrowheads="1"/>
          </p:cNvPicPr>
          <p:nvPr>
            <p:ph idx="1"/>
          </p:nvPr>
        </p:nvPicPr>
        <p:blipFill>
          <a:blip r:embed="rId2" cstate="print"/>
          <a:srcRect/>
          <a:stretch>
            <a:fillRect/>
          </a:stretch>
        </p:blipFill>
        <p:spPr>
          <a:xfrm>
            <a:off x="3352800" y="1981200"/>
            <a:ext cx="2376488" cy="1598612"/>
          </a:xfrm>
          <a:noFill/>
          <a:ln/>
        </p:spPr>
      </p:pic>
      <p:sp>
        <p:nvSpPr>
          <p:cNvPr id="37897" name="Text Box 9"/>
          <p:cNvSpPr txBox="1">
            <a:spLocks noChangeArrowheads="1"/>
          </p:cNvSpPr>
          <p:nvPr/>
        </p:nvSpPr>
        <p:spPr bwMode="auto">
          <a:xfrm>
            <a:off x="6084888" y="2565400"/>
            <a:ext cx="792162" cy="366713"/>
          </a:xfrm>
          <a:prstGeom prst="rect">
            <a:avLst/>
          </a:prstGeom>
          <a:noFill/>
          <a:ln w="9525">
            <a:noFill/>
            <a:miter lim="800000"/>
            <a:headEnd/>
            <a:tailEnd/>
          </a:ln>
          <a:effectLst/>
        </p:spPr>
        <p:txBody>
          <a:bodyPr>
            <a:spAutoFit/>
          </a:bodyPr>
          <a:lstStyle/>
          <a:p>
            <a:pPr>
              <a:spcBef>
                <a:spcPct val="50000"/>
              </a:spcBef>
            </a:pPr>
            <a:r>
              <a:rPr lang="de-CH">
                <a:latin typeface="Verdana" pitchFamily="34" charset="0"/>
              </a:rPr>
              <a:t>West</a:t>
            </a:r>
          </a:p>
        </p:txBody>
      </p:sp>
      <p:sp>
        <p:nvSpPr>
          <p:cNvPr id="37899" name="Text Box 11"/>
          <p:cNvSpPr txBox="1">
            <a:spLocks noChangeArrowheads="1"/>
          </p:cNvSpPr>
          <p:nvPr/>
        </p:nvSpPr>
        <p:spPr bwMode="auto">
          <a:xfrm>
            <a:off x="2667000" y="3733800"/>
            <a:ext cx="5040313" cy="2954655"/>
          </a:xfrm>
          <a:prstGeom prst="rect">
            <a:avLst/>
          </a:prstGeom>
          <a:solidFill>
            <a:schemeClr val="accent1">
              <a:shade val="51000"/>
              <a:satMod val="130000"/>
            </a:schemeClr>
          </a:solidFill>
          <a:ln>
            <a:solidFill>
              <a:schemeClr val="accent1"/>
            </a:solidFill>
            <a:headEnd/>
            <a:tailEnd/>
          </a:ln>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wrap="square">
            <a:spAutoFit/>
          </a:bodyPr>
          <a:lstStyle/>
          <a:p>
            <a:pPr>
              <a:spcBef>
                <a:spcPct val="50000"/>
              </a:spcBef>
            </a:pPr>
            <a:r>
              <a:rPr lang="de-CH" dirty="0">
                <a:latin typeface="Verdana" pitchFamily="34" charset="0"/>
              </a:rPr>
              <a:t>● </a:t>
            </a:r>
            <a:r>
              <a:rPr lang="de-CH" sz="1400" dirty="0">
                <a:latin typeface="Verdana" pitchFamily="34" charset="0"/>
              </a:rPr>
              <a:t>Lack of managerial skills</a:t>
            </a:r>
          </a:p>
          <a:p>
            <a:pPr>
              <a:spcBef>
                <a:spcPct val="50000"/>
              </a:spcBef>
            </a:pPr>
            <a:r>
              <a:rPr lang="de-CH" sz="1400" dirty="0">
                <a:latin typeface="Verdana" pitchFamily="34" charset="0"/>
              </a:rPr>
              <a:t>● Strong </a:t>
            </a:r>
            <a:r>
              <a:rPr lang="de-CH" sz="1400" dirty="0" smtClean="0">
                <a:latin typeface="Verdana" pitchFamily="34" charset="0"/>
              </a:rPr>
              <a:t>authoritarianism, ● </a:t>
            </a:r>
            <a:r>
              <a:rPr lang="de-CH" sz="1400" dirty="0">
                <a:latin typeface="Verdana" pitchFamily="34" charset="0"/>
              </a:rPr>
              <a:t>Overemphasis on control</a:t>
            </a:r>
          </a:p>
          <a:p>
            <a:pPr>
              <a:spcBef>
                <a:spcPct val="50000"/>
              </a:spcBef>
            </a:pPr>
            <a:r>
              <a:rPr lang="de-CH" sz="1400" dirty="0">
                <a:latin typeface="Verdana" pitchFamily="34" charset="0"/>
              </a:rPr>
              <a:t>● Lack of initiative</a:t>
            </a:r>
          </a:p>
          <a:p>
            <a:pPr>
              <a:spcBef>
                <a:spcPct val="50000"/>
              </a:spcBef>
            </a:pPr>
            <a:r>
              <a:rPr lang="de-CH" sz="1400" dirty="0">
                <a:latin typeface="Verdana" pitchFamily="34" charset="0"/>
              </a:rPr>
              <a:t>● Lack of trust</a:t>
            </a:r>
          </a:p>
          <a:p>
            <a:pPr>
              <a:spcBef>
                <a:spcPct val="50000"/>
              </a:spcBef>
            </a:pPr>
            <a:r>
              <a:rPr lang="de-CH" sz="1400" dirty="0">
                <a:latin typeface="Verdana" pitchFamily="34" charset="0"/>
              </a:rPr>
              <a:t>● Poor relationship between manager and employees</a:t>
            </a:r>
          </a:p>
          <a:p>
            <a:pPr>
              <a:spcBef>
                <a:spcPct val="50000"/>
              </a:spcBef>
            </a:pPr>
            <a:r>
              <a:rPr lang="de-CH" sz="1400" dirty="0">
                <a:latin typeface="Verdana" pitchFamily="34" charset="0"/>
              </a:rPr>
              <a:t>● Ambiguous job responsibilities</a:t>
            </a:r>
          </a:p>
          <a:p>
            <a:pPr>
              <a:spcBef>
                <a:spcPct val="50000"/>
              </a:spcBef>
            </a:pPr>
            <a:r>
              <a:rPr lang="de-CH" sz="1400" dirty="0">
                <a:latin typeface="Verdana" pitchFamily="34" charset="0"/>
              </a:rPr>
              <a:t>● Promotions via connections</a:t>
            </a:r>
          </a:p>
          <a:p>
            <a:pPr>
              <a:spcBef>
                <a:spcPct val="50000"/>
              </a:spcBef>
            </a:pPr>
            <a:r>
              <a:rPr lang="de-CH" sz="1400" dirty="0">
                <a:latin typeface="Verdana" pitchFamily="34" charset="0"/>
              </a:rPr>
              <a:t>● Linear thinking</a:t>
            </a:r>
          </a:p>
          <a:p>
            <a:pPr>
              <a:spcBef>
                <a:spcPct val="50000"/>
              </a:spcBef>
            </a:pPr>
            <a:endParaRPr lang="de-CH" sz="1400" dirty="0">
              <a:latin typeface="Verdana"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de-CH" sz="4000" dirty="0"/>
              <a:t>Western management deficiencies</a:t>
            </a:r>
          </a:p>
        </p:txBody>
      </p:sp>
      <p:sp>
        <p:nvSpPr>
          <p:cNvPr id="39942" name="Text Box 6"/>
          <p:cNvSpPr txBox="1">
            <a:spLocks noChangeArrowheads="1"/>
          </p:cNvSpPr>
          <p:nvPr/>
        </p:nvSpPr>
        <p:spPr bwMode="auto">
          <a:xfrm>
            <a:off x="1042988" y="2420938"/>
            <a:ext cx="792162" cy="366712"/>
          </a:xfrm>
          <a:prstGeom prst="rect">
            <a:avLst/>
          </a:prstGeom>
          <a:noFill/>
          <a:ln w="9525">
            <a:noFill/>
            <a:miter lim="800000"/>
            <a:headEnd/>
            <a:tailEnd/>
          </a:ln>
          <a:effectLst/>
        </p:spPr>
        <p:txBody>
          <a:bodyPr>
            <a:spAutoFit/>
          </a:bodyPr>
          <a:lstStyle/>
          <a:p>
            <a:pPr>
              <a:spcBef>
                <a:spcPct val="50000"/>
              </a:spcBef>
            </a:pPr>
            <a:r>
              <a:rPr lang="de-CH">
                <a:latin typeface="Verdana" pitchFamily="34" charset="0"/>
              </a:rPr>
              <a:t>West  </a:t>
            </a:r>
          </a:p>
        </p:txBody>
      </p:sp>
      <p:sp>
        <p:nvSpPr>
          <p:cNvPr id="39944" name="AutoShape 8"/>
          <p:cNvSpPr>
            <a:spLocks noChangeArrowheads="1"/>
          </p:cNvSpPr>
          <p:nvPr/>
        </p:nvSpPr>
        <p:spPr bwMode="auto">
          <a:xfrm>
            <a:off x="1908175" y="2492375"/>
            <a:ext cx="649288" cy="215900"/>
          </a:xfrm>
          <a:prstGeom prst="rightArrow">
            <a:avLst>
              <a:gd name="adj1" fmla="val 50000"/>
              <a:gd name="adj2" fmla="val 75184"/>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39945" name="Text Box 9"/>
          <p:cNvSpPr txBox="1">
            <a:spLocks noChangeArrowheads="1"/>
          </p:cNvSpPr>
          <p:nvPr/>
        </p:nvSpPr>
        <p:spPr bwMode="auto">
          <a:xfrm>
            <a:off x="1692275" y="2924175"/>
            <a:ext cx="1584325" cy="641350"/>
          </a:xfrm>
          <a:prstGeom prst="rect">
            <a:avLst/>
          </a:prstGeom>
          <a:noFill/>
          <a:ln w="9525">
            <a:noFill/>
            <a:miter lim="800000"/>
            <a:headEnd/>
            <a:tailEnd/>
          </a:ln>
          <a:effectLst/>
        </p:spPr>
        <p:txBody>
          <a:bodyPr>
            <a:spAutoFit/>
          </a:bodyPr>
          <a:lstStyle/>
          <a:p>
            <a:pPr>
              <a:spcBef>
                <a:spcPct val="50000"/>
              </a:spcBef>
            </a:pPr>
            <a:r>
              <a:rPr lang="de-CH">
                <a:latin typeface="Verdana" pitchFamily="34" charset="0"/>
              </a:rPr>
              <a:t>Knowledge transfer</a:t>
            </a:r>
          </a:p>
        </p:txBody>
      </p:sp>
      <p:pic>
        <p:nvPicPr>
          <p:cNvPr id="39949" name="Picture 13" descr="L18"/>
          <p:cNvPicPr>
            <a:picLocks noGrp="1" noChangeAspect="1" noChangeArrowheads="1"/>
          </p:cNvPicPr>
          <p:nvPr>
            <p:ph idx="1"/>
          </p:nvPr>
        </p:nvPicPr>
        <p:blipFill>
          <a:blip r:embed="rId2" cstate="print"/>
          <a:srcRect/>
          <a:stretch>
            <a:fillRect/>
          </a:stretch>
        </p:blipFill>
        <p:spPr>
          <a:xfrm>
            <a:off x="3059113" y="1912938"/>
            <a:ext cx="2376487" cy="1600200"/>
          </a:xfrm>
          <a:noFill/>
          <a:ln/>
        </p:spPr>
      </p:pic>
      <p:sp>
        <p:nvSpPr>
          <p:cNvPr id="39951" name="Text Box 15"/>
          <p:cNvSpPr txBox="1">
            <a:spLocks noChangeArrowheads="1"/>
          </p:cNvSpPr>
          <p:nvPr/>
        </p:nvSpPr>
        <p:spPr bwMode="auto">
          <a:xfrm>
            <a:off x="6011863" y="2781300"/>
            <a:ext cx="1081087" cy="366713"/>
          </a:xfrm>
          <a:prstGeom prst="rect">
            <a:avLst/>
          </a:prstGeom>
          <a:noFill/>
          <a:ln w="9525">
            <a:noFill/>
            <a:miter lim="800000"/>
            <a:headEnd/>
            <a:tailEnd/>
          </a:ln>
          <a:effectLst/>
        </p:spPr>
        <p:txBody>
          <a:bodyPr>
            <a:spAutoFit/>
          </a:bodyPr>
          <a:lstStyle/>
          <a:p>
            <a:pPr>
              <a:spcBef>
                <a:spcPct val="50000"/>
              </a:spcBef>
            </a:pPr>
            <a:r>
              <a:rPr lang="de-CH">
                <a:latin typeface="Verdana" pitchFamily="34" charset="0"/>
              </a:rPr>
              <a:t>East</a:t>
            </a:r>
          </a:p>
        </p:txBody>
      </p:sp>
      <p:sp>
        <p:nvSpPr>
          <p:cNvPr id="39952" name="Text Box 16"/>
          <p:cNvSpPr txBox="1">
            <a:spLocks noChangeArrowheads="1"/>
          </p:cNvSpPr>
          <p:nvPr/>
        </p:nvSpPr>
        <p:spPr bwMode="auto">
          <a:xfrm>
            <a:off x="1908175" y="4221163"/>
            <a:ext cx="5472113" cy="1985159"/>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spcBef>
                <a:spcPct val="50000"/>
              </a:spcBef>
            </a:pPr>
            <a:r>
              <a:rPr lang="de-CH" dirty="0">
                <a:latin typeface="Verdana" pitchFamily="34" charset="0"/>
              </a:rPr>
              <a:t>● </a:t>
            </a:r>
            <a:r>
              <a:rPr lang="de-CH" sz="1600" dirty="0">
                <a:latin typeface="Verdana" pitchFamily="34" charset="0"/>
              </a:rPr>
              <a:t>Questionable knowledge transfer methodologies</a:t>
            </a:r>
          </a:p>
          <a:p>
            <a:pPr>
              <a:spcBef>
                <a:spcPct val="50000"/>
              </a:spcBef>
            </a:pPr>
            <a:r>
              <a:rPr lang="de-CH" sz="1600" dirty="0">
                <a:latin typeface="Verdana" pitchFamily="34" charset="0"/>
              </a:rPr>
              <a:t>   (</a:t>
            </a:r>
            <a:r>
              <a:rPr lang="de-CH" sz="1600" dirty="0" smtClean="0">
                <a:latin typeface="Verdana" pitchFamily="34" charset="0"/>
              </a:rPr>
              <a:t>ethnocentric approach)</a:t>
            </a:r>
            <a:endParaRPr lang="de-CH" sz="1600" dirty="0">
              <a:latin typeface="Verdana" pitchFamily="34" charset="0"/>
            </a:endParaRPr>
          </a:p>
          <a:p>
            <a:pPr>
              <a:spcBef>
                <a:spcPct val="50000"/>
              </a:spcBef>
            </a:pPr>
            <a:r>
              <a:rPr lang="de-CH" dirty="0">
                <a:latin typeface="Verdana" pitchFamily="34" charset="0"/>
              </a:rPr>
              <a:t>● Different learning styles</a:t>
            </a:r>
          </a:p>
          <a:p>
            <a:pPr>
              <a:spcBef>
                <a:spcPct val="50000"/>
              </a:spcBef>
            </a:pPr>
            <a:r>
              <a:rPr lang="de-CH" dirty="0">
                <a:latin typeface="Verdana" pitchFamily="34" charset="0"/>
              </a:rPr>
              <a:t>● Lack of cultural awareness and sensitivity</a:t>
            </a:r>
          </a:p>
          <a:p>
            <a:pPr>
              <a:spcBef>
                <a:spcPct val="50000"/>
              </a:spcBef>
            </a:pPr>
            <a:endParaRPr lang="de-CH" dirty="0">
              <a:latin typeface="Verdana"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knowledge-paradigm"/>
          <p:cNvPicPr>
            <a:picLocks noChangeAspect="1" noChangeArrowheads="1"/>
          </p:cNvPicPr>
          <p:nvPr/>
        </p:nvPicPr>
        <p:blipFill>
          <a:blip r:embed="rId2" cstate="print"/>
          <a:srcRect/>
          <a:stretch>
            <a:fillRect/>
          </a:stretch>
        </p:blipFill>
        <p:spPr bwMode="auto">
          <a:xfrm>
            <a:off x="1447800" y="914400"/>
            <a:ext cx="59436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a:normAutofit/>
          </a:bodyPr>
          <a:lstStyle/>
          <a:p>
            <a:r>
              <a:rPr lang="en-US" sz="3600" dirty="0" smtClean="0"/>
              <a:t>Data, Information, Knowledge, Wisdom</a:t>
            </a:r>
            <a:endParaRPr lang="en-US" sz="3600" dirty="0"/>
          </a:p>
        </p:txBody>
      </p:sp>
      <p:sp>
        <p:nvSpPr>
          <p:cNvPr id="3" name="Content Placeholder 2"/>
          <p:cNvSpPr>
            <a:spLocks noGrp="1"/>
          </p:cNvSpPr>
          <p:nvPr>
            <p:ph idx="1"/>
          </p:nvPr>
        </p:nvSpPr>
        <p:spPr>
          <a:xfrm>
            <a:off x="457200" y="1447800"/>
            <a:ext cx="8229600" cy="4678363"/>
          </a:xfr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a:normAutofit lnSpcReduction="10000"/>
          </a:bodyPr>
          <a:lstStyle/>
          <a:p>
            <a:pPr marL="0">
              <a:buNone/>
            </a:pPr>
            <a:r>
              <a:rPr lang="en-GB" dirty="0" smtClean="0"/>
              <a:t>To think of knowledge in relation to its cousins, data and information”. </a:t>
            </a:r>
          </a:p>
          <a:p>
            <a:pPr marL="0">
              <a:buNone/>
            </a:pPr>
            <a:r>
              <a:rPr lang="en-GB" sz="3000" dirty="0" smtClean="0"/>
              <a:t>Data         the raw material necessary for information. I</a:t>
            </a:r>
            <a:r>
              <a:rPr lang="en-GB" dirty="0" smtClean="0"/>
              <a:t>nformation          is data that has been organized so that is has meaning for the recipient”. </a:t>
            </a:r>
            <a:r>
              <a:rPr lang="en-GB" sz="1500" dirty="0" smtClean="0"/>
              <a:t>Ford and Chan, (2003, p.11)</a:t>
            </a:r>
            <a:r>
              <a:rPr lang="en-GB" dirty="0" smtClean="0"/>
              <a:t> </a:t>
            </a:r>
          </a:p>
          <a:p>
            <a:pPr marL="0">
              <a:buNone/>
            </a:pPr>
            <a:r>
              <a:rPr lang="en-GB" dirty="0" smtClean="0"/>
              <a:t>Information          is defined as a message </a:t>
            </a:r>
          </a:p>
          <a:p>
            <a:pPr marL="0">
              <a:buNone/>
            </a:pPr>
            <a:r>
              <a:rPr lang="en-GB" dirty="0" smtClean="0"/>
              <a:t>Data           is a set of discrete objective facts about events”. </a:t>
            </a:r>
            <a:r>
              <a:rPr lang="en-GB" sz="1500" dirty="0" smtClean="0"/>
              <a:t>Davenport and Prusak (1998,p.2-3) </a:t>
            </a:r>
            <a:endParaRPr lang="en-US" sz="1500" dirty="0" smtClean="0"/>
          </a:p>
          <a:p>
            <a:endParaRPr lang="en-US" dirty="0"/>
          </a:p>
        </p:txBody>
      </p:sp>
      <p:sp>
        <p:nvSpPr>
          <p:cNvPr id="4" name="Right Arrow 3"/>
          <p:cNvSpPr/>
          <p:nvPr/>
        </p:nvSpPr>
        <p:spPr>
          <a:xfrm>
            <a:off x="1371600" y="2590800"/>
            <a:ext cx="576064" cy="189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a:off x="4648200" y="2971800"/>
            <a:ext cx="576064" cy="189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ight Arrow 5"/>
          <p:cNvSpPr/>
          <p:nvPr/>
        </p:nvSpPr>
        <p:spPr>
          <a:xfrm>
            <a:off x="2590800" y="4419600"/>
            <a:ext cx="576064" cy="189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a:off x="1600200" y="4953000"/>
            <a:ext cx="576064" cy="189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style>
          <a:lnRef idx="1">
            <a:schemeClr val="accent1"/>
          </a:lnRef>
          <a:fillRef idx="2">
            <a:schemeClr val="accent1"/>
          </a:fillRef>
          <a:effectRef idx="1">
            <a:schemeClr val="accent1"/>
          </a:effectRef>
          <a:fontRef idx="minor">
            <a:schemeClr val="dk1"/>
          </a:fontRef>
        </p:style>
        <p:txBody>
          <a:bodyPr/>
          <a:lstStyle/>
          <a:p>
            <a:pPr eaLnBrk="1" hangingPunct="1"/>
            <a:r>
              <a:rPr lang="de-DE" dirty="0" smtClean="0"/>
              <a:t>Knowledge</a:t>
            </a:r>
            <a:endParaRPr lang="en-GB" dirty="0" smtClean="0"/>
          </a:p>
        </p:txBody>
      </p:sp>
      <p:sp>
        <p:nvSpPr>
          <p:cNvPr id="4099" name="Rectangle 3"/>
          <p:cNvSpPr>
            <a:spLocks noGrp="1" noChangeArrowheads="1"/>
          </p:cNvSpPr>
          <p:nvPr>
            <p:ph type="body" idx="1"/>
          </p:nvPr>
        </p:nvSpPr>
        <p:spPr>
          <a:xfrm>
            <a:off x="457200" y="1524000"/>
            <a:ext cx="8305800" cy="4343400"/>
          </a:xfrm>
        </p:spPr>
        <p:style>
          <a:lnRef idx="0">
            <a:schemeClr val="accent1"/>
          </a:lnRef>
          <a:fillRef idx="3">
            <a:schemeClr val="accent1"/>
          </a:fillRef>
          <a:effectRef idx="3">
            <a:schemeClr val="accent1"/>
          </a:effectRef>
          <a:fontRef idx="minor">
            <a:schemeClr val="lt1"/>
          </a:fontRef>
        </p:style>
        <p:txBody>
          <a:bodyPr>
            <a:normAutofit/>
          </a:bodyPr>
          <a:lstStyle/>
          <a:p>
            <a:pPr eaLnBrk="1" hangingPunct="1">
              <a:lnSpc>
                <a:spcPct val="90000"/>
              </a:lnSpc>
              <a:buFont typeface="Wingdings" pitchFamily="2" charset="2"/>
              <a:buChar char="§"/>
            </a:pPr>
            <a:r>
              <a:rPr lang="de-DE" sz="2800" dirty="0" smtClean="0"/>
              <a:t>The most valuable asset companies possess</a:t>
            </a:r>
          </a:p>
          <a:p>
            <a:pPr eaLnBrk="1" hangingPunct="1">
              <a:lnSpc>
                <a:spcPct val="90000"/>
              </a:lnSpc>
              <a:buFont typeface="Wingdings" pitchFamily="2" charset="2"/>
              <a:buChar char="§"/>
            </a:pPr>
            <a:r>
              <a:rPr lang="de-DE" sz="2800" dirty="0" smtClean="0"/>
              <a:t>Before terms like core competences, best practice or learning organization were en vogue, successful companies knew that their success relies on the heads of their employees. </a:t>
            </a:r>
            <a:r>
              <a:rPr lang="de-DE" sz="2400" dirty="0" smtClean="0"/>
              <a:t>(</a:t>
            </a:r>
            <a:r>
              <a:rPr lang="de-DE" sz="2000" dirty="0" smtClean="0"/>
              <a:t>Drucker 2003; Reich 2000)</a:t>
            </a:r>
          </a:p>
          <a:p>
            <a:pPr eaLnBrk="1" hangingPunct="1">
              <a:lnSpc>
                <a:spcPct val="90000"/>
              </a:lnSpc>
              <a:buFont typeface="Wingdings" pitchFamily="2" charset="2"/>
              <a:buChar char="§"/>
            </a:pPr>
            <a:r>
              <a:rPr lang="de-DE" sz="2800" dirty="0" smtClean="0"/>
              <a:t>Knowledge is possibly the only resource that, when applied, can enhance the value of the other capital and does not disminish in value.</a:t>
            </a:r>
            <a:r>
              <a:rPr lang="de-DE" sz="2000" dirty="0" smtClean="0"/>
              <a:t> (Harris 2001)</a:t>
            </a:r>
          </a:p>
          <a:p>
            <a:pPr eaLnBrk="1" hangingPunct="1">
              <a:lnSpc>
                <a:spcPct val="90000"/>
              </a:lnSpc>
              <a:buFont typeface="Wingdings" pitchFamily="2" charset="2"/>
              <a:buChar char="§"/>
            </a:pPr>
            <a:r>
              <a:rPr lang="de-DE" sz="2800" dirty="0" smtClean="0"/>
              <a:t>The neccesity to apply knowledge not only to increase its value but also to avoid its loss</a:t>
            </a:r>
            <a:r>
              <a:rPr lang="de-DE" sz="2000" dirty="0" smtClean="0"/>
              <a:t> (Leidner, 2001)</a:t>
            </a:r>
            <a:endParaRPr lang="en-GB" sz="2000" dirty="0" smtClean="0"/>
          </a:p>
        </p:txBody>
      </p:sp>
      <p:pic>
        <p:nvPicPr>
          <p:cNvPr id="2051" name="Picture 3" descr="C:\Documents and Settings\User\Local Settings\Temporary Internet Files\Content.IE5\EN2ZIX6V\dglxasset[1].aspx"/>
          <p:cNvPicPr>
            <a:picLocks noChangeAspect="1" noChangeArrowheads="1"/>
          </p:cNvPicPr>
          <p:nvPr/>
        </p:nvPicPr>
        <p:blipFill>
          <a:blip r:embed="rId2" cstate="print"/>
          <a:srcRect/>
          <a:stretch>
            <a:fillRect/>
          </a:stretch>
        </p:blipFill>
        <p:spPr bwMode="auto">
          <a:xfrm>
            <a:off x="6248400" y="152400"/>
            <a:ext cx="1447800" cy="11430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style>
          <a:lnRef idx="1">
            <a:schemeClr val="accent1"/>
          </a:lnRef>
          <a:fillRef idx="2">
            <a:schemeClr val="accent1"/>
          </a:fillRef>
          <a:effectRef idx="1">
            <a:schemeClr val="accent1"/>
          </a:effectRef>
          <a:fontRef idx="minor">
            <a:schemeClr val="dk1"/>
          </a:fontRef>
        </p:style>
        <p:txBody>
          <a:bodyPr/>
          <a:lstStyle/>
          <a:p>
            <a:pPr eaLnBrk="1" hangingPunct="1"/>
            <a:r>
              <a:rPr lang="de-DE" dirty="0" smtClean="0"/>
              <a:t>Knowledge definition</a:t>
            </a:r>
            <a:endParaRPr lang="en-GB" dirty="0" smtClean="0"/>
          </a:p>
        </p:txBody>
      </p:sp>
      <p:sp>
        <p:nvSpPr>
          <p:cNvPr id="5123" name="Rectangle 3"/>
          <p:cNvSpPr>
            <a:spLocks noGrp="1" noChangeArrowheads="1"/>
          </p:cNvSpPr>
          <p:nvPr>
            <p:ph type="body" idx="1"/>
          </p:nvPr>
        </p:nvSpPr>
        <p:spPr/>
        <p:style>
          <a:lnRef idx="0">
            <a:schemeClr val="accent1"/>
          </a:lnRef>
          <a:fillRef idx="3">
            <a:schemeClr val="accent1"/>
          </a:fillRef>
          <a:effectRef idx="3">
            <a:schemeClr val="accent1"/>
          </a:effectRef>
          <a:fontRef idx="minor">
            <a:schemeClr val="lt1"/>
          </a:fontRef>
        </p:style>
        <p:txBody>
          <a:bodyPr/>
          <a:lstStyle/>
          <a:p>
            <a:pPr eaLnBrk="1" hangingPunct="1"/>
            <a:r>
              <a:rPr lang="de-DE" dirty="0" smtClean="0"/>
              <a:t>A fluid mix of framed experience, values, contextual information, expert insight, and intuition that provides an environment and framework for evaluating and incorporating new experiences and information.</a:t>
            </a:r>
            <a:r>
              <a:rPr lang="de-DE" sz="2400" dirty="0" smtClean="0"/>
              <a:t> (Davenport &amp; Prusak, 1998)</a:t>
            </a:r>
            <a:endParaRPr lang="en-GB" sz="24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40000"/>
              <a:lumOff val="60000"/>
            </a:schemeClr>
          </a:solidFill>
        </p:spPr>
        <p:style>
          <a:lnRef idx="2">
            <a:schemeClr val="accent1"/>
          </a:lnRef>
          <a:fillRef idx="1">
            <a:schemeClr val="lt1"/>
          </a:fillRef>
          <a:effectRef idx="0">
            <a:schemeClr val="accent1"/>
          </a:effectRef>
          <a:fontRef idx="minor">
            <a:schemeClr val="dk1"/>
          </a:fontRef>
        </p:style>
        <p:txBody>
          <a:bodyPr/>
          <a:lstStyle/>
          <a:p>
            <a:r>
              <a:rPr lang="en-US" dirty="0" smtClean="0"/>
              <a:t>Agenda</a:t>
            </a:r>
            <a:endParaRPr lang="en-US" dirty="0"/>
          </a:p>
        </p:txBody>
      </p:sp>
      <p:sp>
        <p:nvSpPr>
          <p:cNvPr id="3" name="Content Placeholder 2"/>
          <p:cNvSpPr>
            <a:spLocks noGrp="1"/>
          </p:cNvSpPr>
          <p:nvPr>
            <p:ph idx="1"/>
          </p:nvPr>
        </p:nvSpPr>
        <p:spPr/>
        <p:style>
          <a:lnRef idx="0">
            <a:schemeClr val="accent1"/>
          </a:lnRef>
          <a:fillRef idx="3">
            <a:schemeClr val="accent1"/>
          </a:fillRef>
          <a:effectRef idx="3">
            <a:schemeClr val="accent1"/>
          </a:effectRef>
          <a:fontRef idx="minor">
            <a:schemeClr val="lt1"/>
          </a:fontRef>
        </p:style>
        <p:txBody>
          <a:bodyPr>
            <a:normAutofit lnSpcReduction="10000"/>
          </a:bodyPr>
          <a:lstStyle/>
          <a:p>
            <a:r>
              <a:rPr lang="en-US" dirty="0" smtClean="0"/>
              <a:t>Definitions</a:t>
            </a:r>
          </a:p>
          <a:p>
            <a:r>
              <a:rPr lang="en-US" dirty="0" smtClean="0"/>
              <a:t>Chances and Obstacles of cultural diversity</a:t>
            </a:r>
          </a:p>
          <a:p>
            <a:r>
              <a:rPr lang="en-US" dirty="0" smtClean="0"/>
              <a:t>Knowledge transfer failures in co-operations</a:t>
            </a:r>
          </a:p>
          <a:p>
            <a:r>
              <a:rPr lang="en-US" dirty="0" smtClean="0"/>
              <a:t>The importance of knowledge/types</a:t>
            </a:r>
          </a:p>
          <a:p>
            <a:r>
              <a:rPr lang="en-US" dirty="0" smtClean="0"/>
              <a:t>Knowledge transfer criticism</a:t>
            </a:r>
          </a:p>
          <a:p>
            <a:r>
              <a:rPr lang="en-US" dirty="0" smtClean="0"/>
              <a:t>Culture and knowledge transfer</a:t>
            </a:r>
          </a:p>
          <a:p>
            <a:r>
              <a:rPr lang="en-US" dirty="0" smtClean="0"/>
              <a:t>Solution to improve cross-cultural knowledge transfer </a:t>
            </a:r>
          </a:p>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a:normAutofit/>
          </a:bodyPr>
          <a:lstStyle/>
          <a:p>
            <a:r>
              <a:rPr lang="en-GB" sz="4000" b="1" dirty="0" smtClean="0"/>
              <a:t>Types of Knowledge</a:t>
            </a:r>
            <a:endParaRPr lang="en-US" sz="4000" dirty="0"/>
          </a:p>
        </p:txBody>
      </p:sp>
      <p:sp>
        <p:nvSpPr>
          <p:cNvPr id="3" name="Content Placeholder 2"/>
          <p:cNvSpPr>
            <a:spLocks noGrp="1"/>
          </p:cNvSpPr>
          <p:nvPr>
            <p:ph idx="1"/>
          </p:nvPr>
        </p:nvSpPr>
        <p:spPr>
          <a:xfrm>
            <a:off x="457200" y="1447800"/>
            <a:ext cx="8229600" cy="4754563"/>
          </a:xfrm>
        </p:spPr>
        <p:style>
          <a:lnRef idx="2">
            <a:schemeClr val="accent5"/>
          </a:lnRef>
          <a:fillRef idx="1">
            <a:schemeClr val="lt1"/>
          </a:fillRef>
          <a:effectRef idx="0">
            <a:schemeClr val="accent5"/>
          </a:effectRef>
          <a:fontRef idx="minor">
            <a:schemeClr val="dk1"/>
          </a:fontRef>
        </p:style>
        <p:txBody>
          <a:bodyPr>
            <a:normAutofit/>
          </a:bodyPr>
          <a:lstStyle/>
          <a:p>
            <a:pPr marL="514350" indent="-514350" algn="just">
              <a:buFont typeface="+mj-lt"/>
              <a:buAutoNum type="arabicPeriod"/>
            </a:pPr>
            <a:r>
              <a:rPr lang="en-GB"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Market specific knowledge</a:t>
            </a:r>
            <a:r>
              <a:rPr lang="en-GB" dirty="0" smtClean="0"/>
              <a:t>: knowledge that          </a:t>
            </a:r>
          </a:p>
          <a:p>
            <a:pPr algn="just">
              <a:buNone/>
            </a:pPr>
            <a:r>
              <a:rPr lang="en-GB" dirty="0" smtClean="0"/>
              <a:t> affect the way of doing business in an    </a:t>
            </a:r>
          </a:p>
          <a:p>
            <a:pPr marL="514350" indent="-514350" algn="just">
              <a:buNone/>
            </a:pPr>
            <a:r>
              <a:rPr lang="en-GB" dirty="0" smtClean="0"/>
              <a:t> specific market.</a:t>
            </a:r>
          </a:p>
          <a:p>
            <a:pPr marL="514350" indent="-514350" algn="just">
              <a:buNone/>
            </a:pPr>
            <a:endParaRPr lang="en-GB" dirty="0" smtClean="0"/>
          </a:p>
          <a:p>
            <a:pPr marL="0" indent="-514350" algn="just">
              <a:buNone/>
            </a:pPr>
            <a:r>
              <a:rPr lang="en-GB"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2</a:t>
            </a:r>
            <a:r>
              <a:rPr lang="en-GB" dirty="0" smtClean="0"/>
              <a:t>. </a:t>
            </a:r>
            <a:r>
              <a:rPr lang="en-GB"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Firm specific knowledge</a:t>
            </a:r>
            <a:r>
              <a:rPr lang="en-GB" dirty="0" smtClean="0"/>
              <a:t>: knowledge assets of a company consisting of the know-how in manufacturing a product (processes) or the experience of its employees</a:t>
            </a:r>
          </a:p>
          <a:p>
            <a:endParaRPr lang="en-US" dirty="0"/>
          </a:p>
        </p:txBody>
      </p:sp>
      <p:pic>
        <p:nvPicPr>
          <p:cNvPr id="4" name="il_fi" descr="http://1.bp.blogspot.com/-pbIMOy8eirs/TbQBjAAZBBI/AAAAAAAAADs/j39QhsESiJY/s1600/Picture+14.png"/>
          <p:cNvPicPr/>
          <p:nvPr/>
        </p:nvPicPr>
        <p:blipFill>
          <a:blip r:embed="rId2" cstate="print"/>
          <a:srcRect/>
          <a:stretch>
            <a:fillRect/>
          </a:stretch>
        </p:blipFill>
        <p:spPr bwMode="auto">
          <a:xfrm>
            <a:off x="5029200" y="2514600"/>
            <a:ext cx="3219827" cy="129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a:normAutofit/>
          </a:bodyPr>
          <a:lstStyle/>
          <a:p>
            <a:r>
              <a:rPr lang="en-GB" sz="4000" b="1" dirty="0" smtClean="0"/>
              <a:t>Types of Knowledge</a:t>
            </a:r>
            <a:endParaRPr lang="en-US" sz="4000" dirty="0"/>
          </a:p>
        </p:txBody>
      </p:sp>
      <p:sp>
        <p:nvSpPr>
          <p:cNvPr id="3" name="Content Placeholder 2"/>
          <p:cNvSpPr>
            <a:spLocks noGrp="1"/>
          </p:cNvSpPr>
          <p:nvPr>
            <p:ph idx="1"/>
          </p:nvPr>
        </p:nvSpPr>
        <p:spPr/>
        <p:style>
          <a:lnRef idx="2">
            <a:schemeClr val="accent5"/>
          </a:lnRef>
          <a:fillRef idx="1">
            <a:schemeClr val="lt1"/>
          </a:fillRef>
          <a:effectRef idx="0">
            <a:schemeClr val="accent5"/>
          </a:effectRef>
          <a:fontRef idx="minor">
            <a:schemeClr val="dk1"/>
          </a:fontRef>
        </p:style>
        <p:txBody>
          <a:bodyPr>
            <a:normAutofit/>
          </a:bodyPr>
          <a:lstStyle/>
          <a:p>
            <a:pPr marL="514350" indent="-514350">
              <a:buFont typeface="+mj-lt"/>
              <a:buAutoNum type="arabicPeriod" startAt="3"/>
            </a:pPr>
            <a:r>
              <a:rPr lang="en-GB"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Tacit Knowledge</a:t>
            </a:r>
            <a:r>
              <a:rPr lang="en-GB" dirty="0" smtClean="0"/>
              <a:t>: what we know but we can not tell. Tacit knowledge comes from intuition, tricks, rules of thumb, and, above all, from experience constitutes about 80% of the valuable knowledge in a process.  </a:t>
            </a:r>
            <a:r>
              <a:rPr lang="en-GB" sz="1600" dirty="0" smtClean="0"/>
              <a:t>Odell, (1998) </a:t>
            </a:r>
          </a:p>
          <a:p>
            <a:pPr marL="514350" indent="-514350">
              <a:buFont typeface="+mj-lt"/>
              <a:buAutoNum type="arabicPeriod" startAt="3"/>
            </a:pPr>
            <a:r>
              <a:rPr lang="en-GB"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Explicit Knowledge</a:t>
            </a:r>
            <a:r>
              <a:rPr lang="en-GB" dirty="0" smtClean="0"/>
              <a:t>: Codified knowledge and embedded in books and blue prints, e.g. written reports  </a:t>
            </a:r>
            <a:r>
              <a:rPr lang="en-GB" sz="1600" dirty="0" smtClean="0"/>
              <a:t>Kumar and Nit (1998). </a:t>
            </a:r>
            <a:endParaRPr lang="en-US" dirty="0" smtClean="0"/>
          </a:p>
          <a:p>
            <a:pPr marL="514350" indent="-514350">
              <a:buAutoNum type="alphaLcParenR"/>
            </a:pPr>
            <a:endParaRPr lang="en-GB" dirty="0" smtClean="0"/>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de-CH" dirty="0"/>
              <a:t>Knowledge Transfer </a:t>
            </a:r>
          </a:p>
        </p:txBody>
      </p:sp>
      <p:sp>
        <p:nvSpPr>
          <p:cNvPr id="44035" name="Rectangle 3"/>
          <p:cNvSpPr>
            <a:spLocks noGrp="1" noChangeArrowheads="1"/>
          </p:cNvSpPr>
          <p:nvPr>
            <p:ph type="body" idx="1"/>
          </p:nvPr>
        </p:nvSpPr>
        <p:spPr>
          <a:xfrm>
            <a:off x="457200" y="2514600"/>
            <a:ext cx="8229600" cy="3611563"/>
          </a:xfrm>
        </p:spPr>
        <p:style>
          <a:lnRef idx="0">
            <a:schemeClr val="accent1"/>
          </a:lnRef>
          <a:fillRef idx="3">
            <a:schemeClr val="accent1"/>
          </a:fillRef>
          <a:effectRef idx="3">
            <a:schemeClr val="accent1"/>
          </a:effectRef>
          <a:fontRef idx="minor">
            <a:schemeClr val="lt1"/>
          </a:fontRef>
        </p:style>
        <p:txBody>
          <a:bodyPr/>
          <a:lstStyle/>
          <a:p>
            <a:r>
              <a:rPr lang="de-CH" dirty="0"/>
              <a:t>„</a:t>
            </a:r>
            <a:r>
              <a:rPr lang="de-CH" sz="3600" dirty="0"/>
              <a:t>Refers to the cross-cultural, cross-border and cross-organizational processes </a:t>
            </a:r>
            <a:r>
              <a:rPr lang="de-CH" sz="3600" dirty="0" err="1"/>
              <a:t>whereby</a:t>
            </a:r>
            <a:r>
              <a:rPr lang="de-CH" sz="3600" dirty="0"/>
              <a:t> </a:t>
            </a:r>
            <a:r>
              <a:rPr lang="de-CH" sz="3600" dirty="0" err="1" smtClean="0"/>
              <a:t>information</a:t>
            </a:r>
            <a:r>
              <a:rPr lang="de-CH" sz="3600" dirty="0"/>
              <a:t>, ideas and practices move between two different business settings</a:t>
            </a:r>
            <a:r>
              <a:rPr lang="de-CH" sz="3600" dirty="0" smtClean="0"/>
              <a:t>“ </a:t>
            </a:r>
            <a:r>
              <a:rPr lang="de-CH" sz="2000" dirty="0" smtClean="0"/>
              <a:t>Clark&amp;Geppert </a:t>
            </a:r>
            <a:r>
              <a:rPr lang="de-CH" sz="2000" dirty="0"/>
              <a:t>(2002, p. 264)</a:t>
            </a:r>
          </a:p>
        </p:txBody>
      </p:sp>
      <p:pic>
        <p:nvPicPr>
          <p:cNvPr id="3074" name="Picture 2" descr="C:\Documents and Settings\User\Local Settings\Temporary Internet Files\Content.IE5\A5KJMP25\dglxasset[1].aspx"/>
          <p:cNvPicPr>
            <a:picLocks noChangeAspect="1" noChangeArrowheads="1"/>
          </p:cNvPicPr>
          <p:nvPr/>
        </p:nvPicPr>
        <p:blipFill>
          <a:blip r:embed="rId2" cstate="print"/>
          <a:srcRect/>
          <a:stretch>
            <a:fillRect/>
          </a:stretch>
        </p:blipFill>
        <p:spPr bwMode="auto">
          <a:xfrm>
            <a:off x="3505200" y="1447800"/>
            <a:ext cx="1771193" cy="848563"/>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style>
          <a:lnRef idx="1">
            <a:schemeClr val="accent1"/>
          </a:lnRef>
          <a:fillRef idx="2">
            <a:schemeClr val="accent1"/>
          </a:fillRef>
          <a:effectRef idx="1">
            <a:schemeClr val="accent1"/>
          </a:effectRef>
          <a:fontRef idx="minor">
            <a:schemeClr val="dk1"/>
          </a:fontRef>
        </p:style>
        <p:txBody>
          <a:bodyPr/>
          <a:lstStyle/>
          <a:p>
            <a:pPr eaLnBrk="1" hangingPunct="1"/>
            <a:r>
              <a:rPr lang="de-DE" dirty="0" smtClean="0"/>
              <a:t>Knowledge transfer criticism</a:t>
            </a:r>
            <a:endParaRPr lang="en-GB" dirty="0" smtClean="0"/>
          </a:p>
        </p:txBody>
      </p:sp>
      <p:sp>
        <p:nvSpPr>
          <p:cNvPr id="35843" name="Rectangle 3"/>
          <p:cNvSpPr>
            <a:spLocks noGrp="1" noChangeArrowheads="1"/>
          </p:cNvSpPr>
          <p:nvPr>
            <p:ph type="body" idx="1"/>
          </p:nvPr>
        </p:nvSpPr>
        <p:spPr/>
        <p:style>
          <a:lnRef idx="0">
            <a:schemeClr val="accent1"/>
          </a:lnRef>
          <a:fillRef idx="3">
            <a:schemeClr val="accent1"/>
          </a:fillRef>
          <a:effectRef idx="3">
            <a:schemeClr val="accent1"/>
          </a:effectRef>
          <a:fontRef idx="minor">
            <a:schemeClr val="lt1"/>
          </a:fontRef>
        </p:style>
        <p:txBody>
          <a:bodyPr/>
          <a:lstStyle/>
          <a:p>
            <a:pPr eaLnBrk="1" hangingPunct="1">
              <a:lnSpc>
                <a:spcPct val="90000"/>
              </a:lnSpc>
              <a:buFont typeface="Wingdings" pitchFamily="2" charset="2"/>
              <a:buChar char="§"/>
            </a:pPr>
            <a:r>
              <a:rPr lang="de-DE" dirty="0" smtClean="0"/>
              <a:t>Knowledge has meaning only in a defined context: if this context is changed the transfer of this knowledge can be perturbated, misunderstood, wrongly interpreted or even resisted to learn it. (</a:t>
            </a:r>
            <a:r>
              <a:rPr lang="de-DE" sz="2400" dirty="0" smtClean="0"/>
              <a:t>Raich 2000)</a:t>
            </a:r>
          </a:p>
          <a:p>
            <a:pPr eaLnBrk="1" hangingPunct="1">
              <a:lnSpc>
                <a:spcPct val="90000"/>
              </a:lnSpc>
              <a:buFont typeface="Wingdings" pitchFamily="2" charset="2"/>
              <a:buChar char="§"/>
            </a:pPr>
            <a:r>
              <a:rPr lang="de-DE" dirty="0" smtClean="0"/>
              <a:t>The knowledge imported </a:t>
            </a:r>
            <a:r>
              <a:rPr lang="de-DE" dirty="0" err="1" smtClean="0"/>
              <a:t>from</a:t>
            </a:r>
            <a:r>
              <a:rPr lang="de-DE" dirty="0" smtClean="0"/>
              <a:t> </a:t>
            </a:r>
            <a:r>
              <a:rPr lang="de-DE" dirty="0" err="1" smtClean="0"/>
              <a:t>the</a:t>
            </a:r>
            <a:r>
              <a:rPr lang="de-DE" dirty="0" smtClean="0"/>
              <a:t> </a:t>
            </a:r>
            <a:r>
              <a:rPr lang="de-DE" dirty="0" smtClean="0"/>
              <a:t>West and applied to local circumstances </a:t>
            </a:r>
            <a:r>
              <a:rPr lang="de-DE" dirty="0" err="1" smtClean="0"/>
              <a:t>often</a:t>
            </a:r>
            <a:r>
              <a:rPr lang="de-DE" dirty="0" smtClean="0"/>
              <a:t> </a:t>
            </a:r>
            <a:r>
              <a:rPr lang="de-DE" dirty="0" err="1" smtClean="0"/>
              <a:t>lacks</a:t>
            </a:r>
            <a:r>
              <a:rPr lang="de-DE" dirty="0" smtClean="0"/>
              <a:t> </a:t>
            </a:r>
            <a:r>
              <a:rPr lang="de-DE" dirty="0" smtClean="0"/>
              <a:t>any thought as to its relevance or effectiveness.</a:t>
            </a:r>
            <a:r>
              <a:rPr lang="de-DE" sz="2400" dirty="0" smtClean="0"/>
              <a:t> (</a:t>
            </a:r>
            <a:r>
              <a:rPr lang="de-DE" sz="2000" dirty="0" smtClean="0"/>
              <a:t>Matlay, 2001)</a:t>
            </a:r>
            <a:r>
              <a:rPr lang="de-DE" dirty="0" smtClean="0"/>
              <a:t>  </a:t>
            </a:r>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style>
          <a:lnRef idx="1">
            <a:schemeClr val="accent1"/>
          </a:lnRef>
          <a:fillRef idx="2">
            <a:schemeClr val="accent1"/>
          </a:fillRef>
          <a:effectRef idx="1">
            <a:schemeClr val="accent1"/>
          </a:effectRef>
          <a:fontRef idx="minor">
            <a:schemeClr val="dk1"/>
          </a:fontRef>
        </p:style>
        <p:txBody>
          <a:bodyPr/>
          <a:lstStyle/>
          <a:p>
            <a:pPr eaLnBrk="1" hangingPunct="1"/>
            <a:r>
              <a:rPr lang="de-DE" dirty="0" smtClean="0"/>
              <a:t>Knowledge transfer criticism</a:t>
            </a:r>
            <a:endParaRPr lang="en-GB" dirty="0" smtClean="0"/>
          </a:p>
        </p:txBody>
      </p:sp>
      <p:sp>
        <p:nvSpPr>
          <p:cNvPr id="8195" name="Rectangle 3"/>
          <p:cNvSpPr>
            <a:spLocks noGrp="1" noChangeArrowheads="1"/>
          </p:cNvSpPr>
          <p:nvPr>
            <p:ph type="body" idx="1"/>
          </p:nvPr>
        </p:nvSpPr>
        <p:spPr/>
        <p:style>
          <a:lnRef idx="0">
            <a:schemeClr val="accent1"/>
          </a:lnRef>
          <a:fillRef idx="3">
            <a:schemeClr val="accent1"/>
          </a:fillRef>
          <a:effectRef idx="3">
            <a:schemeClr val="accent1"/>
          </a:effectRef>
          <a:fontRef idx="minor">
            <a:schemeClr val="lt1"/>
          </a:fontRef>
        </p:style>
        <p:txBody>
          <a:bodyPr/>
          <a:lstStyle/>
          <a:p>
            <a:pPr eaLnBrk="1" hangingPunct="1">
              <a:buFont typeface="Wingdings" pitchFamily="2" charset="2"/>
              <a:buChar char="§"/>
            </a:pPr>
            <a:r>
              <a:rPr lang="de-DE" dirty="0" smtClean="0"/>
              <a:t>Refers to how learning is brought about and not neccesarily as to how the process is perceived by those on the receiving end. </a:t>
            </a:r>
            <a:r>
              <a:rPr lang="de-DE" sz="2400" dirty="0" smtClean="0"/>
              <a:t>(Markoczy, 1993)</a:t>
            </a:r>
          </a:p>
          <a:p>
            <a:pPr eaLnBrk="1" hangingPunct="1">
              <a:buFont typeface="Wingdings" pitchFamily="2" charset="2"/>
              <a:buChar char="§"/>
            </a:pPr>
            <a:r>
              <a:rPr lang="de-DE" dirty="0" smtClean="0"/>
              <a:t>Mis-perception: Knowledge is power, and shared knowledge usually means less power. </a:t>
            </a:r>
            <a:r>
              <a:rPr lang="de-DE" sz="2400" dirty="0" smtClean="0"/>
              <a:t>(Michailova &amp; Husted, 2003)</a:t>
            </a:r>
          </a:p>
          <a:p>
            <a:pPr eaLnBrk="1" hangingPunct="1">
              <a:buFont typeface="Wingdings" pitchFamily="2" charset="2"/>
              <a:buNone/>
            </a:pPr>
            <a:endParaRPr lang="en-GB" sz="24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style>
          <a:lnRef idx="1">
            <a:schemeClr val="accent1"/>
          </a:lnRef>
          <a:fillRef idx="2">
            <a:schemeClr val="accent1"/>
          </a:fillRef>
          <a:effectRef idx="1">
            <a:schemeClr val="accent1"/>
          </a:effectRef>
          <a:fontRef idx="minor">
            <a:schemeClr val="dk1"/>
          </a:fontRef>
        </p:style>
        <p:txBody>
          <a:bodyPr/>
          <a:lstStyle/>
          <a:p>
            <a:pPr eaLnBrk="1" hangingPunct="1"/>
            <a:r>
              <a:rPr lang="de-DE" dirty="0" smtClean="0"/>
              <a:t>Posible reasons for criticism</a:t>
            </a:r>
            <a:endParaRPr lang="en-GB" dirty="0" smtClean="0"/>
          </a:p>
        </p:txBody>
      </p:sp>
      <p:sp>
        <p:nvSpPr>
          <p:cNvPr id="38915" name="Rectangle 3"/>
          <p:cNvSpPr>
            <a:spLocks noGrp="1" noChangeArrowheads="1"/>
          </p:cNvSpPr>
          <p:nvPr>
            <p:ph type="body" idx="1"/>
          </p:nvPr>
        </p:nvSpPr>
        <p:spPr/>
        <p:style>
          <a:lnRef idx="0">
            <a:schemeClr val="accent1"/>
          </a:lnRef>
          <a:fillRef idx="3">
            <a:schemeClr val="accent1"/>
          </a:fillRef>
          <a:effectRef idx="3">
            <a:schemeClr val="accent1"/>
          </a:effectRef>
          <a:fontRef idx="minor">
            <a:schemeClr val="lt1"/>
          </a:fontRef>
        </p:style>
        <p:txBody>
          <a:bodyPr/>
          <a:lstStyle/>
          <a:p>
            <a:pPr marL="609600" indent="-609600" eaLnBrk="1" hangingPunct="1">
              <a:buFont typeface="Wingdings" pitchFamily="2" charset="2"/>
              <a:buAutoNum type="arabicParenR"/>
            </a:pPr>
            <a:r>
              <a:rPr lang="de-DE" dirty="0" smtClean="0"/>
              <a:t>The attitudes and behaviour of the knowledge transmitters</a:t>
            </a:r>
          </a:p>
          <a:p>
            <a:pPr marL="609600" indent="-609600" eaLnBrk="1" hangingPunct="1">
              <a:buFont typeface="Wingdings" pitchFamily="2" charset="2"/>
              <a:buAutoNum type="arabicParenR"/>
            </a:pPr>
            <a:r>
              <a:rPr lang="de-DE" dirty="0" smtClean="0"/>
              <a:t>The attitudes and behaviour of knowledge receivers</a:t>
            </a:r>
          </a:p>
          <a:p>
            <a:pPr marL="609600" indent="-609600" eaLnBrk="1" hangingPunct="1">
              <a:buFont typeface="Wingdings" pitchFamily="2" charset="2"/>
              <a:buAutoNum type="arabicParenR"/>
            </a:pPr>
            <a:r>
              <a:rPr lang="de-DE" dirty="0" smtClean="0"/>
              <a:t>A lack of the shared understanding of the content by the transmitter and the receiver</a:t>
            </a:r>
            <a:endParaRPr lang="en-GB"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a:normAutofit fontScale="90000"/>
          </a:bodyPr>
          <a:lstStyle/>
          <a:p>
            <a:pPr lvl="0"/>
            <a:r>
              <a:rPr lang="en-GB" i="1" dirty="0" smtClean="0">
                <a:solidFill>
                  <a:srgbClr val="0070C0"/>
                </a:solidFill>
              </a:rPr>
              <a:t>It must not be forgotten that:</a:t>
            </a:r>
            <a:r>
              <a:rPr lang="en-GB" i="1" dirty="0" smtClean="0">
                <a:solidFill>
                  <a:schemeClr val="accent2"/>
                </a:solidFill>
              </a:rPr>
              <a:t/>
            </a:r>
            <a:br>
              <a:rPr lang="en-GB" i="1" dirty="0" smtClean="0">
                <a:solidFill>
                  <a:schemeClr val="accent2"/>
                </a:solidFill>
              </a:rPr>
            </a:br>
            <a:endParaRPr lang="en-US" dirty="0"/>
          </a:p>
        </p:txBody>
      </p:sp>
      <p:sp>
        <p:nvSpPr>
          <p:cNvPr id="3" name="Content Placeholder 2"/>
          <p:cNvSpPr>
            <a:spLocks noGrp="1"/>
          </p:cNvSpPr>
          <p:nvPr>
            <p:ph idx="1"/>
          </p:nvPr>
        </p:nvSpPr>
        <p:spPr>
          <a:noFill/>
        </p:spPr>
        <p:style>
          <a:lnRef idx="2">
            <a:schemeClr val="accent5"/>
          </a:lnRef>
          <a:fillRef idx="1">
            <a:schemeClr val="lt1"/>
          </a:fillRef>
          <a:effectRef idx="0">
            <a:schemeClr val="accent5"/>
          </a:effectRef>
          <a:fontRef idx="minor">
            <a:schemeClr val="dk1"/>
          </a:fontRef>
        </p:style>
        <p:txBody>
          <a:bodyPr/>
          <a:lstStyle/>
          <a:p>
            <a:pPr lvl="0">
              <a:buNone/>
            </a:pPr>
            <a:r>
              <a:rPr lang="en-GB" i="1" dirty="0" smtClean="0">
                <a:solidFill>
                  <a:srgbClr val="0070C0"/>
                </a:solidFill>
              </a:rPr>
              <a:t>1. what is understood is not what is heard</a:t>
            </a:r>
          </a:p>
          <a:p>
            <a:pPr lvl="0">
              <a:buNone/>
            </a:pPr>
            <a:r>
              <a:rPr lang="en-GB" i="1" dirty="0" smtClean="0">
                <a:solidFill>
                  <a:srgbClr val="0070C0"/>
                </a:solidFill>
              </a:rPr>
              <a:t>2.what is heard is not what is said</a:t>
            </a:r>
          </a:p>
          <a:p>
            <a:pPr lvl="0">
              <a:buNone/>
            </a:pPr>
            <a:r>
              <a:rPr lang="en-GB" i="1" dirty="0" smtClean="0">
                <a:solidFill>
                  <a:srgbClr val="0070C0"/>
                </a:solidFill>
              </a:rPr>
              <a:t>3. and what is said is not what is meant.</a:t>
            </a:r>
            <a:endParaRPr lang="en-US" i="1" dirty="0" smtClean="0">
              <a:solidFill>
                <a:srgbClr val="0070C0"/>
              </a:solidFill>
            </a:endParaRPr>
          </a:p>
          <a:p>
            <a:pPr>
              <a:buNone/>
            </a:pP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p:spPr>
        <p:style>
          <a:lnRef idx="3">
            <a:schemeClr val="lt1"/>
          </a:lnRef>
          <a:fillRef idx="1">
            <a:schemeClr val="accent2"/>
          </a:fillRef>
          <a:effectRef idx="1">
            <a:schemeClr val="accent2"/>
          </a:effectRef>
          <a:fontRef idx="minor">
            <a:schemeClr val="lt1"/>
          </a:fontRef>
        </p:style>
        <p:txBody>
          <a:bodyPr>
            <a:noAutofit/>
          </a:bodyPr>
          <a:lstStyle/>
          <a:p>
            <a:r>
              <a:rPr lang="en-GB" sz="3600" dirty="0"/>
              <a:t>Specific national cultural influences on Knowledge </a:t>
            </a:r>
            <a:r>
              <a:rPr lang="en-GB" sz="3600" dirty="0" smtClean="0"/>
              <a:t>Transfer: Hofstede</a:t>
            </a:r>
            <a:endParaRPr lang="en-US" sz="3600" dirty="0"/>
          </a:p>
        </p:txBody>
      </p:sp>
      <p:sp>
        <p:nvSpPr>
          <p:cNvPr id="3" name="Content Placeholder 2"/>
          <p:cNvSpPr>
            <a:spLocks noGrp="1"/>
          </p:cNvSpPr>
          <p:nvPr>
            <p:ph idx="1"/>
          </p:nvPr>
        </p:nvSpPr>
        <p:spPr>
          <a:xfrm>
            <a:off x="304800" y="1600200"/>
            <a:ext cx="8610600" cy="4724400"/>
          </a:xfrm>
        </p:spPr>
        <p:style>
          <a:lnRef idx="2">
            <a:schemeClr val="accent2"/>
          </a:lnRef>
          <a:fillRef idx="1">
            <a:schemeClr val="lt1"/>
          </a:fillRef>
          <a:effectRef idx="0">
            <a:schemeClr val="accent2"/>
          </a:effectRef>
          <a:fontRef idx="minor">
            <a:schemeClr val="dk1"/>
          </a:fontRef>
        </p:style>
        <p:txBody>
          <a:bodyPr>
            <a:noAutofit/>
          </a:bodyPr>
          <a:lstStyle/>
          <a:p>
            <a:pPr>
              <a:buNone/>
            </a:pPr>
            <a:r>
              <a:rPr lang="en-GB" sz="1800" dirty="0"/>
              <a:t>Individualism versus Collectivism</a:t>
            </a:r>
            <a:endParaRPr lang="en-US" sz="1800" dirty="0"/>
          </a:p>
          <a:p>
            <a:pPr>
              <a:buNone/>
            </a:pPr>
            <a:r>
              <a:rPr lang="en-GB" sz="1800" dirty="0"/>
              <a:t>  </a:t>
            </a:r>
            <a:endParaRPr lang="en-US" sz="1800" dirty="0"/>
          </a:p>
          <a:p>
            <a:r>
              <a:rPr lang="en-GB" sz="1800" dirty="0" smtClean="0"/>
              <a:t>High </a:t>
            </a:r>
            <a:r>
              <a:rPr lang="en-GB" sz="1800" dirty="0"/>
              <a:t>in Individualism place the self-interest above the group interest, and this is an important determinant of where the knowledge is being transferred to and who will acquire it. </a:t>
            </a:r>
            <a:endParaRPr lang="en-GB" sz="1800" dirty="0" smtClean="0"/>
          </a:p>
          <a:p>
            <a:endParaRPr lang="en-GB" sz="1800" dirty="0" smtClean="0"/>
          </a:p>
          <a:p>
            <a:r>
              <a:rPr lang="en-GB" sz="1800" dirty="0" smtClean="0"/>
              <a:t>High in </a:t>
            </a:r>
            <a:r>
              <a:rPr lang="en-GB" sz="1800" dirty="0"/>
              <a:t>Individualism will be more interested in knowing which personal benefits the KT entails for them rather than in the overall benefit for the company. Not finding a satisfactory answer the individual and subsidiaries will place a great deal of roadblocks on the efforts and willingness to share knowledge. </a:t>
            </a:r>
            <a:endParaRPr lang="en-US" sz="1800" dirty="0"/>
          </a:p>
          <a:p>
            <a:pPr>
              <a:buNone/>
            </a:pPr>
            <a:r>
              <a:rPr lang="en-GB" sz="1800" dirty="0"/>
              <a:t> </a:t>
            </a:r>
            <a:endParaRPr lang="en-US" sz="1800" dirty="0"/>
          </a:p>
          <a:p>
            <a:r>
              <a:rPr lang="en-GB" sz="1800" dirty="0"/>
              <a:t>Conclusively, individualistic societies are more reluctant to share knowledge, since this is regarded as a powerful tool and guaranteed success for the individual. Diametrically opposed is the perspective of </a:t>
            </a:r>
            <a:r>
              <a:rPr lang="en-GB" sz="1800" dirty="0" smtClean="0"/>
              <a:t>Eastern Europe </a:t>
            </a:r>
            <a:r>
              <a:rPr lang="en-GB" sz="1800" dirty="0"/>
              <a:t>being more group orientated which is reflected in the view that knowledge belongs to the company and is, therefore, the of benefit  for the overall organization. </a:t>
            </a:r>
            <a:endParaRPr lang="en-US" sz="1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noAutofit/>
          </a:bodyPr>
          <a:lstStyle/>
          <a:p>
            <a:r>
              <a:rPr lang="en-GB" sz="3600" dirty="0" smtClean="0"/>
              <a:t>Specific national cultural influences on Knowledge Transfer</a:t>
            </a:r>
            <a:endParaRPr lang="en-US" sz="3600" dirty="0"/>
          </a:p>
        </p:txBody>
      </p:sp>
      <p:sp>
        <p:nvSpPr>
          <p:cNvPr id="3" name="Content Placeholder 2"/>
          <p:cNvSpPr>
            <a:spLocks noGrp="1"/>
          </p:cNvSpPr>
          <p:nvPr>
            <p:ph idx="1"/>
          </p:nvPr>
        </p:nvSpPr>
        <p:spPr>
          <a:xfrm>
            <a:off x="457200" y="1600200"/>
            <a:ext cx="8382000" cy="4525963"/>
          </a:xfrm>
        </p:spPr>
        <p:style>
          <a:lnRef idx="2">
            <a:schemeClr val="accent2"/>
          </a:lnRef>
          <a:fillRef idx="1">
            <a:schemeClr val="lt1"/>
          </a:fillRef>
          <a:effectRef idx="0">
            <a:schemeClr val="accent2"/>
          </a:effectRef>
          <a:fontRef idx="minor">
            <a:schemeClr val="dk1"/>
          </a:fontRef>
        </p:style>
        <p:txBody>
          <a:bodyPr>
            <a:normAutofit fontScale="55000" lnSpcReduction="20000"/>
          </a:bodyPr>
          <a:lstStyle/>
          <a:p>
            <a:pPr>
              <a:buNone/>
            </a:pPr>
            <a:r>
              <a:rPr lang="en-GB" dirty="0"/>
              <a:t>Masculinity versus </a:t>
            </a:r>
            <a:r>
              <a:rPr lang="en-GB" dirty="0" smtClean="0"/>
              <a:t>Feminity</a:t>
            </a:r>
          </a:p>
          <a:p>
            <a:pPr>
              <a:buNone/>
            </a:pPr>
            <a:endParaRPr lang="en-US" dirty="0"/>
          </a:p>
          <a:p>
            <a:r>
              <a:rPr lang="en-GB" dirty="0" smtClean="0"/>
              <a:t>Cultures </a:t>
            </a:r>
            <a:r>
              <a:rPr lang="en-GB" dirty="0"/>
              <a:t>driven by competitiveness </a:t>
            </a:r>
            <a:r>
              <a:rPr lang="en-GB" dirty="0" smtClean="0"/>
              <a:t>as </a:t>
            </a:r>
            <a:r>
              <a:rPr lang="en-GB" dirty="0"/>
              <a:t>one of the most salient features of masculinity will </a:t>
            </a:r>
            <a:r>
              <a:rPr lang="en-GB" dirty="0" smtClean="0"/>
              <a:t> </a:t>
            </a:r>
            <a:r>
              <a:rPr lang="en-GB" dirty="0"/>
              <a:t>face difficulties in knowledge sharing because they are mainly driven by individual performance, autonomy and independence rather than by organizational performance. </a:t>
            </a:r>
            <a:endParaRPr lang="en-GB" dirty="0" smtClean="0"/>
          </a:p>
          <a:p>
            <a:pPr>
              <a:buNone/>
            </a:pPr>
            <a:r>
              <a:rPr lang="en-GB" dirty="0" smtClean="0"/>
              <a:t> </a:t>
            </a:r>
          </a:p>
          <a:p>
            <a:r>
              <a:rPr lang="en-GB" dirty="0" smtClean="0"/>
              <a:t>“Masculine </a:t>
            </a:r>
            <a:r>
              <a:rPr lang="en-GB" dirty="0"/>
              <a:t>societies will only engage in KT if they determine that there is some net gain accruing to them”. </a:t>
            </a:r>
            <a:r>
              <a:rPr lang="en-GB" dirty="0" smtClean="0"/>
              <a:t>Leyland (2006, p.8)</a:t>
            </a:r>
          </a:p>
          <a:p>
            <a:pPr>
              <a:buNone/>
            </a:pPr>
            <a:r>
              <a:rPr lang="en-GB" dirty="0" smtClean="0"/>
              <a:t>  </a:t>
            </a:r>
          </a:p>
          <a:p>
            <a:r>
              <a:rPr lang="en-GB" dirty="0" smtClean="0"/>
              <a:t>Hierarchy </a:t>
            </a:r>
            <a:r>
              <a:rPr lang="en-GB" dirty="0"/>
              <a:t>and status have also its influences on KT in masculine societies as it is observed by Leyland (2006, p.8): “Personnel may be less reluctant to share their experiences because they see their actions as engaging with peers rather than with subordinates”. </a:t>
            </a:r>
            <a:endParaRPr lang="en-GB" dirty="0" smtClean="0"/>
          </a:p>
          <a:p>
            <a:pPr>
              <a:buNone/>
            </a:pPr>
            <a:endParaRPr lang="en-GB" dirty="0" smtClean="0"/>
          </a:p>
          <a:p>
            <a:r>
              <a:rPr lang="en-GB" dirty="0" smtClean="0"/>
              <a:t>Knowledge flow in </a:t>
            </a:r>
            <a:r>
              <a:rPr lang="en-GB" dirty="0"/>
              <a:t>high femininity societies occur easily because both parts with their win-win policy in mind are interested in a bilateral successful outcome, and are more willing to find ways to bridge the differences. </a:t>
            </a:r>
            <a:endParaRPr lang="en-US" dirty="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447800"/>
            <a:ext cx="8686800" cy="5181600"/>
          </a:xfrm>
        </p:spPr>
        <p:style>
          <a:lnRef idx="2">
            <a:schemeClr val="accent2"/>
          </a:lnRef>
          <a:fillRef idx="1">
            <a:schemeClr val="lt1"/>
          </a:fillRef>
          <a:effectRef idx="0">
            <a:schemeClr val="accent2"/>
          </a:effectRef>
          <a:fontRef idx="minor">
            <a:schemeClr val="dk1"/>
          </a:fontRef>
        </p:style>
        <p:txBody>
          <a:bodyPr>
            <a:normAutofit fontScale="25000" lnSpcReduction="20000"/>
          </a:bodyPr>
          <a:lstStyle/>
          <a:p>
            <a:r>
              <a:rPr lang="en-GB" sz="8000" dirty="0" smtClean="0"/>
              <a:t>The knowledge flows between their hierarchical structures and mainly top down. </a:t>
            </a:r>
          </a:p>
          <a:p>
            <a:r>
              <a:rPr lang="en-GB" sz="8000" dirty="0" smtClean="0"/>
              <a:t>They underestimate </a:t>
            </a:r>
            <a:r>
              <a:rPr lang="en-GB" sz="8000" dirty="0"/>
              <a:t>the knowledge value from the lower levels of the organisation, missing </a:t>
            </a:r>
            <a:r>
              <a:rPr lang="en-GB" sz="8000" dirty="0" smtClean="0"/>
              <a:t>first </a:t>
            </a:r>
            <a:r>
              <a:rPr lang="en-GB" sz="8000" dirty="0"/>
              <a:t>hand information and making the upward flow of it difficult. </a:t>
            </a:r>
            <a:endParaRPr lang="en-GB" sz="8000" dirty="0" smtClean="0"/>
          </a:p>
          <a:p>
            <a:r>
              <a:rPr lang="en-GB" sz="8000" dirty="0" smtClean="0"/>
              <a:t>The </a:t>
            </a:r>
            <a:r>
              <a:rPr lang="en-GB" sz="8000" dirty="0"/>
              <a:t>bases of these cultures are control and power, and therefore, they try to avoid any knowledge sharing facility or activities leading to treat knowledge as a private property. </a:t>
            </a:r>
            <a:endParaRPr lang="en-US" sz="8000" dirty="0"/>
          </a:p>
          <a:p>
            <a:r>
              <a:rPr lang="en-GB" sz="8000" dirty="0" smtClean="0"/>
              <a:t>The transfer of knowledge is done </a:t>
            </a:r>
            <a:r>
              <a:rPr lang="en-GB" sz="8000" dirty="0"/>
              <a:t>a very hierarchical (imposing) way where the only option is the immediate compliance of unquestioned orders. Regarding the acceptance of knowledge it is questionable if real cognitive understanding and integration of knowledge as a way of personal growth and contribution to create knowledge can occur. </a:t>
            </a:r>
            <a:endParaRPr lang="en-GB" sz="8000" dirty="0" smtClean="0"/>
          </a:p>
          <a:p>
            <a:r>
              <a:rPr lang="en-GB" sz="8000" dirty="0" smtClean="0"/>
              <a:t>“Innovation </a:t>
            </a:r>
            <a:r>
              <a:rPr lang="en-GB" sz="8000" dirty="0"/>
              <a:t>may be hindered if the subordinates do not express their ideas</a:t>
            </a:r>
            <a:r>
              <a:rPr lang="en-GB" sz="8000" dirty="0" smtClean="0"/>
              <a:t>” </a:t>
            </a:r>
            <a:r>
              <a:rPr lang="en-GB" sz="6400" dirty="0" smtClean="0"/>
              <a:t>Maletzky (2008, p.18) </a:t>
            </a:r>
          </a:p>
          <a:p>
            <a:r>
              <a:rPr lang="en-GB" sz="8000" dirty="0" smtClean="0"/>
              <a:t> </a:t>
            </a:r>
            <a:r>
              <a:rPr lang="en-GB" sz="8000" dirty="0"/>
              <a:t>Contrarily, societies ranking low in power distance where relations between top, middle and lower level employees are open and communication and knowledge flows in all directions are advantaged as to company growth and innovation.  </a:t>
            </a:r>
            <a:endParaRPr lang="en-US" sz="8000" dirty="0"/>
          </a:p>
          <a:p>
            <a:pPr>
              <a:buNone/>
            </a:pPr>
            <a:r>
              <a:rPr lang="en-GB" sz="8000" dirty="0"/>
              <a:t> </a:t>
            </a:r>
            <a:endParaRPr lang="en-US" sz="8000" dirty="0"/>
          </a:p>
          <a:p>
            <a:pPr>
              <a:buNone/>
            </a:pPr>
            <a:r>
              <a:rPr lang="en-GB" dirty="0"/>
              <a:t> </a:t>
            </a:r>
            <a:endParaRPr lang="en-US" dirty="0"/>
          </a:p>
          <a:p>
            <a:endParaRPr lang="en-US" dirty="0"/>
          </a:p>
        </p:txBody>
      </p:sp>
      <p:sp>
        <p:nvSpPr>
          <p:cNvPr id="4" name="Title 1"/>
          <p:cNvSpPr>
            <a:spLocks noGrp="1"/>
          </p:cNvSpPr>
          <p:nvPr>
            <p:ph type="title"/>
          </p:nvPr>
        </p:nvSpPr>
        <p:spPr>
          <a:xfrm>
            <a:off x="457200" y="274638"/>
            <a:ext cx="8229600" cy="1020762"/>
          </a:xfrm>
        </p:spPr>
        <p:style>
          <a:lnRef idx="3">
            <a:schemeClr val="lt1"/>
          </a:lnRef>
          <a:fillRef idx="1">
            <a:schemeClr val="accent2"/>
          </a:fillRef>
          <a:effectRef idx="1">
            <a:schemeClr val="accent2"/>
          </a:effectRef>
          <a:fontRef idx="minor">
            <a:schemeClr val="lt1"/>
          </a:fontRef>
        </p:style>
        <p:txBody>
          <a:bodyPr>
            <a:noAutofit/>
          </a:bodyPr>
          <a:lstStyle/>
          <a:p>
            <a:r>
              <a:rPr lang="en-GB" sz="3600" dirty="0"/>
              <a:t>Specific national cultural influences on Knowledge </a:t>
            </a:r>
            <a:r>
              <a:rPr lang="en-GB" sz="3600" dirty="0" smtClean="0"/>
              <a:t>Transfer: PD</a:t>
            </a:r>
            <a:endParaRPr lang="en-US"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Conducting business internationally</a:t>
            </a:r>
            <a:endParaRPr lang="en-US" dirty="0"/>
          </a:p>
        </p:txBody>
      </p:sp>
      <p:pic>
        <p:nvPicPr>
          <p:cNvPr id="4" name="Content Placeholder 3" descr="27815-.jpg"/>
          <p:cNvPicPr>
            <a:picLocks noGrp="1" noChangeAspect="1"/>
          </p:cNvPicPr>
          <p:nvPr>
            <p:ph idx="1"/>
          </p:nvPr>
        </p:nvPicPr>
        <p:blipFill>
          <a:blip r:embed="rId2" cstate="print"/>
          <a:stretch>
            <a:fillRect/>
          </a:stretch>
        </p:blipFill>
        <p:spPr>
          <a:xfrm>
            <a:off x="1714500" y="1831181"/>
            <a:ext cx="5715000" cy="4064000"/>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458200" cy="5181600"/>
          </a:xfrm>
        </p:spPr>
        <p:style>
          <a:lnRef idx="2">
            <a:schemeClr val="accent2"/>
          </a:lnRef>
          <a:fillRef idx="1">
            <a:schemeClr val="lt1"/>
          </a:fillRef>
          <a:effectRef idx="0">
            <a:schemeClr val="accent2"/>
          </a:effectRef>
          <a:fontRef idx="minor">
            <a:schemeClr val="dk1"/>
          </a:fontRef>
        </p:style>
        <p:txBody>
          <a:bodyPr>
            <a:normAutofit fontScale="25000" lnSpcReduction="20000"/>
          </a:bodyPr>
          <a:lstStyle/>
          <a:p>
            <a:pPr>
              <a:buNone/>
            </a:pPr>
            <a:r>
              <a:rPr lang="en-GB" dirty="0"/>
              <a:t> </a:t>
            </a:r>
            <a:endParaRPr lang="en-US" dirty="0"/>
          </a:p>
          <a:p>
            <a:r>
              <a:rPr lang="en-GB" sz="11200" dirty="0" smtClean="0"/>
              <a:t>Fear </a:t>
            </a:r>
            <a:r>
              <a:rPr lang="en-GB" sz="11200" dirty="0"/>
              <a:t>of the unknown represents a major barrier in </a:t>
            </a:r>
            <a:r>
              <a:rPr lang="en-GB" sz="11200" dirty="0" smtClean="0"/>
              <a:t>KT</a:t>
            </a:r>
          </a:p>
          <a:p>
            <a:r>
              <a:rPr lang="en-GB" sz="11200" dirty="0" smtClean="0"/>
              <a:t>Change </a:t>
            </a:r>
            <a:r>
              <a:rPr lang="en-GB" sz="11200" dirty="0"/>
              <a:t>involves taking a leap of faith because the future is unpredictable, leading to a general feelings of being careful towards new things or new ways of acting. </a:t>
            </a:r>
            <a:r>
              <a:rPr lang="en-GB" sz="7200" dirty="0" smtClean="0"/>
              <a:t>Leyland (2006)</a:t>
            </a:r>
          </a:p>
          <a:p>
            <a:r>
              <a:rPr lang="en-GB" sz="11200" dirty="0" smtClean="0"/>
              <a:t>“Adopting </a:t>
            </a:r>
            <a:r>
              <a:rPr lang="en-GB" sz="11200" dirty="0"/>
              <a:t>something new is seen as risky and having the potential to create significant </a:t>
            </a:r>
            <a:r>
              <a:rPr lang="en-GB" sz="11200" dirty="0" smtClean="0"/>
              <a:t>problems “</a:t>
            </a:r>
            <a:r>
              <a:rPr lang="en-GB" sz="7200" dirty="0" smtClean="0"/>
              <a:t>Leyland (2006, p7). </a:t>
            </a:r>
            <a:r>
              <a:rPr lang="en-GB" sz="11200" dirty="0"/>
              <a:t>Instead of accepting change, there is a strong preference for dealing with – what we are already good at – and avoiding new techniques even if these offer the potential for increased efficiency”. In other words, the potential to improve and to grow is inhibited. </a:t>
            </a:r>
            <a:endParaRPr lang="en-GB" sz="11200" dirty="0" smtClean="0"/>
          </a:p>
          <a:p>
            <a:pPr>
              <a:buNone/>
            </a:pPr>
            <a:r>
              <a:rPr lang="en-GB" sz="9600" dirty="0"/>
              <a:t> </a:t>
            </a:r>
            <a:endParaRPr lang="en-US" sz="9600" dirty="0"/>
          </a:p>
          <a:p>
            <a:pPr>
              <a:buNone/>
            </a:pPr>
            <a:r>
              <a:rPr lang="en-GB" sz="6000" dirty="0"/>
              <a:t> </a:t>
            </a:r>
            <a:endParaRPr lang="en-US" sz="6000" dirty="0"/>
          </a:p>
        </p:txBody>
      </p:sp>
      <p:sp>
        <p:nvSpPr>
          <p:cNvPr id="4"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Autofit/>
          </a:bodyPr>
          <a:lstStyle/>
          <a:p>
            <a:r>
              <a:rPr lang="en-GB" sz="3600" dirty="0"/>
              <a:t>Specific national cultural influences on Knowledge </a:t>
            </a:r>
            <a:r>
              <a:rPr lang="en-GB" sz="3600" dirty="0" smtClean="0"/>
              <a:t>Transfer: UA</a:t>
            </a:r>
            <a:endParaRPr lang="en-US" sz="3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de-CH" dirty="0" smtClean="0"/>
              <a:t>Solution</a:t>
            </a:r>
            <a:endParaRPr lang="de-CH" dirty="0"/>
          </a:p>
        </p:txBody>
      </p:sp>
      <p:pic>
        <p:nvPicPr>
          <p:cNvPr id="51204" name="Picture 4" descr="11_12_52_web"/>
          <p:cNvPicPr>
            <a:picLocks noGrp="1" noChangeAspect="1" noChangeArrowheads="1"/>
          </p:cNvPicPr>
          <p:nvPr>
            <p:ph idx="1"/>
          </p:nvPr>
        </p:nvPicPr>
        <p:blipFill>
          <a:blip r:embed="rId2" cstate="print"/>
          <a:srcRect/>
          <a:stretch>
            <a:fillRect/>
          </a:stretch>
        </p:blipFill>
        <p:spPr>
          <a:xfrm>
            <a:off x="3810000" y="1600201"/>
            <a:ext cx="1395413" cy="1828800"/>
          </a:xfrm>
          <a:noFill/>
          <a:ln/>
        </p:spPr>
      </p:pic>
      <p:sp>
        <p:nvSpPr>
          <p:cNvPr id="51206" name="Text Box 6"/>
          <p:cNvSpPr txBox="1">
            <a:spLocks noChangeArrowheads="1"/>
          </p:cNvSpPr>
          <p:nvPr/>
        </p:nvSpPr>
        <p:spPr bwMode="auto">
          <a:xfrm>
            <a:off x="2700338" y="3657600"/>
            <a:ext cx="3743325" cy="523220"/>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wrap="square">
            <a:spAutoFit/>
          </a:bodyPr>
          <a:lstStyle/>
          <a:p>
            <a:pPr>
              <a:spcBef>
                <a:spcPct val="50000"/>
              </a:spcBef>
            </a:pPr>
            <a:r>
              <a:rPr lang="de-CH" dirty="0" smtClean="0"/>
              <a:t>             </a:t>
            </a:r>
            <a:r>
              <a:rPr lang="de-CH" sz="2800" dirty="0" smtClean="0"/>
              <a:t>Reciprocal </a:t>
            </a:r>
            <a:r>
              <a:rPr lang="de-CH" sz="2800" dirty="0"/>
              <a:t>Learning</a:t>
            </a:r>
          </a:p>
        </p:txBody>
      </p:sp>
      <p:sp>
        <p:nvSpPr>
          <p:cNvPr id="51207" name="AutoShape 7"/>
          <p:cNvSpPr>
            <a:spLocks noChangeArrowheads="1"/>
          </p:cNvSpPr>
          <p:nvPr/>
        </p:nvSpPr>
        <p:spPr bwMode="auto">
          <a:xfrm>
            <a:off x="3810000" y="4343400"/>
            <a:ext cx="1223963" cy="228600"/>
          </a:xfrm>
          <a:prstGeom prst="leftRightArrow">
            <a:avLst>
              <a:gd name="adj1" fmla="val 50000"/>
              <a:gd name="adj2" fmla="val 342669"/>
            </a:avLst>
          </a:prstGeom>
          <a:solidFill>
            <a:schemeClr val="accent1"/>
          </a:solidFill>
          <a:ln w="9525">
            <a:solidFill>
              <a:schemeClr val="tx1"/>
            </a:solidFill>
            <a:miter lim="800000"/>
            <a:headEnd/>
            <a:tailEnd/>
          </a:ln>
          <a:effectLst/>
        </p:spPr>
        <p:txBody>
          <a:bodyPr wrap="none" anchor="ctr"/>
          <a:lstStyle/>
          <a:p>
            <a:endParaRPr lang="en-US" dirty="0"/>
          </a:p>
        </p:txBody>
      </p:sp>
      <p:sp>
        <p:nvSpPr>
          <p:cNvPr id="51209" name="Text Box 9"/>
          <p:cNvSpPr txBox="1">
            <a:spLocks noChangeArrowheads="1"/>
          </p:cNvSpPr>
          <p:nvPr/>
        </p:nvSpPr>
        <p:spPr bwMode="auto">
          <a:xfrm>
            <a:off x="2987674" y="4724400"/>
            <a:ext cx="2955925" cy="52322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square">
            <a:spAutoFit/>
          </a:bodyPr>
          <a:lstStyle/>
          <a:p>
            <a:pPr>
              <a:spcBef>
                <a:spcPct val="50000"/>
              </a:spcBef>
            </a:pPr>
            <a:r>
              <a:rPr lang="de-CH" sz="2800" dirty="0" smtClean="0"/>
              <a:t>     East + West</a:t>
            </a:r>
            <a:endParaRPr lang="de-CH"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55CD632-E3DA-424F-BE30-CB9CE8956FE5}" type="datetime1">
              <a:rPr lang="en-GB"/>
              <a:pPr/>
              <a:t>05/07/2012</a:t>
            </a:fld>
            <a:endParaRPr lang="en-GB" dirty="0"/>
          </a:p>
        </p:txBody>
      </p:sp>
      <p:sp>
        <p:nvSpPr>
          <p:cNvPr id="5" name="Slide Number Placeholder 5"/>
          <p:cNvSpPr>
            <a:spLocks noGrp="1"/>
          </p:cNvSpPr>
          <p:nvPr>
            <p:ph type="sldNum" sz="quarter" idx="12"/>
          </p:nvPr>
        </p:nvSpPr>
        <p:spPr/>
        <p:txBody>
          <a:bodyPr/>
          <a:lstStyle/>
          <a:p>
            <a:fld id="{5B6A83F6-FDBF-4E4C-ADF8-A33DDB6DB04E}" type="slidenum">
              <a:rPr lang="en-GB"/>
              <a:pPr/>
              <a:t>32</a:t>
            </a:fld>
            <a:endParaRPr lang="en-GB" dirty="0"/>
          </a:p>
        </p:txBody>
      </p:sp>
      <p:sp>
        <p:nvSpPr>
          <p:cNvPr id="5126" name="Rectangle 6"/>
          <p:cNvSpPr>
            <a:spLocks noGrp="1" noChangeArrowheads="1"/>
          </p:cNvSpPr>
          <p:nvPr>
            <p:ph type="title"/>
          </p:nvPr>
        </p:nvSpPr>
        <p:spPr/>
        <p:style>
          <a:lnRef idx="3">
            <a:schemeClr val="lt1"/>
          </a:lnRef>
          <a:fillRef idx="1">
            <a:schemeClr val="accent2"/>
          </a:fillRef>
          <a:effectRef idx="1">
            <a:schemeClr val="accent2"/>
          </a:effectRef>
          <a:fontRef idx="minor">
            <a:schemeClr val="lt1"/>
          </a:fontRef>
        </p:style>
        <p:txBody>
          <a:bodyPr/>
          <a:lstStyle/>
          <a:p>
            <a:r>
              <a:rPr lang="de-DE" dirty="0"/>
              <a:t>Reciprocal learning</a:t>
            </a:r>
            <a:endParaRPr lang="en-GB" dirty="0"/>
          </a:p>
        </p:txBody>
      </p:sp>
      <p:sp>
        <p:nvSpPr>
          <p:cNvPr id="5127" name="Rectangle 7"/>
          <p:cNvSpPr>
            <a:spLocks noGrp="1" noChangeArrowheads="1"/>
          </p:cNvSpPr>
          <p:nvPr>
            <p:ph type="body" idx="1"/>
          </p:nvPr>
        </p:nvSpPr>
        <p:spPr>
          <a:xfrm>
            <a:off x="1143000" y="1524000"/>
            <a:ext cx="7086600" cy="4267200"/>
          </a:xfrm>
        </p:spPr>
        <p:style>
          <a:lnRef idx="2">
            <a:schemeClr val="accent2"/>
          </a:lnRef>
          <a:fillRef idx="1">
            <a:schemeClr val="lt1"/>
          </a:fillRef>
          <a:effectRef idx="0">
            <a:schemeClr val="accent2"/>
          </a:effectRef>
          <a:fontRef idx="minor">
            <a:schemeClr val="dk1"/>
          </a:fontRef>
        </p:style>
        <p:txBody>
          <a:bodyPr>
            <a:normAutofit/>
          </a:bodyPr>
          <a:lstStyle/>
          <a:p>
            <a:pPr>
              <a:lnSpc>
                <a:spcPct val="90000"/>
              </a:lnSpc>
            </a:pPr>
            <a:r>
              <a:rPr lang="de-DE" sz="2400" dirty="0"/>
              <a:t>Reciprocal learning as a way to improve knowledge </a:t>
            </a:r>
            <a:r>
              <a:rPr lang="de-DE" sz="2400" dirty="0" smtClean="0"/>
              <a:t> </a:t>
            </a:r>
            <a:r>
              <a:rPr lang="de-DE" sz="2400" dirty="0"/>
              <a:t>transfer barriers</a:t>
            </a:r>
          </a:p>
          <a:p>
            <a:pPr>
              <a:lnSpc>
                <a:spcPct val="90000"/>
              </a:lnSpc>
            </a:pPr>
            <a:endParaRPr lang="de-DE" sz="2400" dirty="0"/>
          </a:p>
          <a:p>
            <a:pPr algn="ctr">
              <a:lnSpc>
                <a:spcPct val="90000"/>
              </a:lnSpc>
              <a:buFont typeface="Wingdings" pitchFamily="2" charset="2"/>
              <a:buNone/>
            </a:pPr>
            <a:r>
              <a:rPr lang="de-DE" sz="2400" dirty="0"/>
              <a:t>If you give me one dollar,</a:t>
            </a:r>
          </a:p>
          <a:p>
            <a:pPr algn="ctr">
              <a:lnSpc>
                <a:spcPct val="90000"/>
              </a:lnSpc>
              <a:buFont typeface="Wingdings" pitchFamily="2" charset="2"/>
              <a:buNone/>
            </a:pPr>
            <a:r>
              <a:rPr lang="de-DE" sz="2400" dirty="0"/>
              <a:t>And I give you one dollar,</a:t>
            </a:r>
          </a:p>
          <a:p>
            <a:pPr algn="ctr">
              <a:lnSpc>
                <a:spcPct val="90000"/>
              </a:lnSpc>
              <a:buFont typeface="Wingdings" pitchFamily="2" charset="2"/>
              <a:buNone/>
            </a:pPr>
            <a:r>
              <a:rPr lang="de-DE" sz="2400" dirty="0"/>
              <a:t>Each of us will still have only one dollar.</a:t>
            </a:r>
          </a:p>
          <a:p>
            <a:pPr algn="ctr">
              <a:lnSpc>
                <a:spcPct val="90000"/>
              </a:lnSpc>
              <a:buFont typeface="Wingdings" pitchFamily="2" charset="2"/>
              <a:buNone/>
            </a:pPr>
            <a:r>
              <a:rPr lang="de-DE" sz="2400" dirty="0"/>
              <a:t>However, if we exchange ideas</a:t>
            </a:r>
          </a:p>
          <a:p>
            <a:pPr algn="ctr">
              <a:lnSpc>
                <a:spcPct val="90000"/>
              </a:lnSpc>
              <a:buFont typeface="Wingdings" pitchFamily="2" charset="2"/>
              <a:buNone/>
            </a:pPr>
            <a:r>
              <a:rPr lang="de-DE" sz="2400" dirty="0"/>
              <a:t> - you give me one and I give you one – </a:t>
            </a:r>
          </a:p>
          <a:p>
            <a:pPr algn="ctr">
              <a:lnSpc>
                <a:spcPct val="90000"/>
              </a:lnSpc>
              <a:buFont typeface="Wingdings" pitchFamily="2" charset="2"/>
              <a:buNone/>
            </a:pPr>
            <a:r>
              <a:rPr lang="de-DE" sz="2400" dirty="0"/>
              <a:t>then we both will have at least two ideas </a:t>
            </a:r>
          </a:p>
          <a:p>
            <a:pPr>
              <a:lnSpc>
                <a:spcPct val="90000"/>
              </a:lnSpc>
              <a:buFont typeface="Wingdings" pitchFamily="2" charset="2"/>
              <a:buNone/>
            </a:pPr>
            <a:r>
              <a:rPr lang="de-DE" sz="2400" dirty="0"/>
              <a:t>					Raich, (2000)   </a:t>
            </a:r>
            <a:endParaRPr lang="en-GB" sz="2400" dirty="0"/>
          </a:p>
        </p:txBody>
      </p:sp>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457200" y="274638"/>
            <a:ext cx="8229600" cy="792162"/>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eaLnBrk="1" hangingPunct="1">
              <a:defRPr/>
            </a:pPr>
            <a:r>
              <a:rPr lang="en-GB" sz="3600" u="sng" dirty="0" smtClean="0"/>
              <a:t>POTENTIAL SOLUTIONS</a:t>
            </a:r>
            <a:endParaRPr lang="en-US" sz="3600" u="sng" dirty="0" smtClean="0"/>
          </a:p>
        </p:txBody>
      </p:sp>
      <p:sp>
        <p:nvSpPr>
          <p:cNvPr id="58371" name="Rectangle 3"/>
          <p:cNvSpPr>
            <a:spLocks noGrp="1" noChangeArrowheads="1"/>
          </p:cNvSpPr>
          <p:nvPr>
            <p:ph type="body" idx="4294967295"/>
          </p:nvPr>
        </p:nvSpPr>
        <p:spPr>
          <a:xfrm>
            <a:off x="0" y="1600200"/>
            <a:ext cx="8229600" cy="4525963"/>
          </a:xfrm>
        </p:spPr>
        <p:txBody>
          <a:bodyPr/>
          <a:lstStyle/>
          <a:p>
            <a:pPr eaLnBrk="1" hangingPunct="1">
              <a:defRPr/>
            </a:pPr>
            <a:r>
              <a:rPr lang="en-US" dirty="0" smtClean="0"/>
              <a:t>                                                                                  </a:t>
            </a:r>
          </a:p>
        </p:txBody>
      </p:sp>
      <p:pic>
        <p:nvPicPr>
          <p:cNvPr id="58372" name="Picture 4"/>
          <p:cNvPicPr>
            <a:picLocks noChangeAspect="1" noChangeArrowheads="1"/>
          </p:cNvPicPr>
          <p:nvPr/>
        </p:nvPicPr>
        <p:blipFill>
          <a:blip r:embed="rId2" cstate="print">
            <a:duotone>
              <a:prstClr val="black"/>
              <a:schemeClr val="accent5">
                <a:tint val="45000"/>
                <a:satMod val="400000"/>
              </a:schemeClr>
            </a:duotone>
          </a:blip>
          <a:srcRect/>
          <a:stretch>
            <a:fillRect/>
          </a:stretch>
        </p:blipFill>
        <p:spPr bwMode="auto">
          <a:xfrm>
            <a:off x="457200" y="1219200"/>
            <a:ext cx="8382000" cy="5486400"/>
          </a:xfrm>
          <a:prstGeom prst="roundRect">
            <a:avLst>
              <a:gd name="adj" fmla="val 8594"/>
            </a:avLst>
          </a:prstGeom>
          <a:solidFill>
            <a:srgbClr val="FFFFFF">
              <a:shade val="85000"/>
            </a:srgbClr>
          </a:solidFill>
          <a:ln>
            <a:solidFill>
              <a:schemeClr val="accent2"/>
            </a:solidFill>
          </a:ln>
          <a:effectLst>
            <a:glow rad="139700">
              <a:schemeClr val="accent5">
                <a:satMod val="175000"/>
                <a:alpha val="40000"/>
              </a:schemeClr>
            </a:glow>
            <a:reflection blurRad="12700" stA="38000" endPos="28000" dist="5000" dir="5400000" sy="-100000" algn="bl" rotWithShape="0"/>
          </a:effectLst>
        </p:spPr>
        <p:style>
          <a:lnRef idx="1">
            <a:schemeClr val="accent1"/>
          </a:lnRef>
          <a:fillRef idx="2">
            <a:schemeClr val="accent1"/>
          </a:fillRef>
          <a:effectRef idx="1">
            <a:schemeClr val="accent1"/>
          </a:effectRef>
          <a:fontRef idx="minor">
            <a:schemeClr val="dk1"/>
          </a:fontRef>
        </p:style>
      </p:pic>
    </p:spTree>
  </p:cSld>
  <p:clrMapOvr>
    <a:masterClrMapping/>
  </p:clrMapOvr>
  <p:transition>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773362"/>
          </a:xfr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a:lstStyle/>
          <a:p>
            <a:r>
              <a:rPr lang="fi-FI" dirty="0" smtClean="0"/>
              <a:t>The Knowledge </a:t>
            </a:r>
            <a:r>
              <a:rPr lang="fi-FI" dirty="0" err="1" smtClean="0"/>
              <a:t>Transfer</a:t>
            </a:r>
            <a:r>
              <a:rPr lang="fi-FI" dirty="0" smtClean="0"/>
              <a:t> </a:t>
            </a:r>
            <a:r>
              <a:rPr lang="fi-FI" dirty="0" err="1" smtClean="0"/>
              <a:t>Game</a:t>
            </a:r>
            <a:endParaRPr lang="fi-FI" dirty="0"/>
          </a:p>
        </p:txBody>
      </p:sp>
    </p:spTree>
    <p:extLst>
      <p:ext uri="{BB962C8B-B14F-4D97-AF65-F5344CB8AC3E}">
        <p14:creationId xmlns:p14="http://schemas.microsoft.com/office/powerpoint/2010/main" val="11918355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763962"/>
          </a:xfrm>
        </p:spPr>
        <p:style>
          <a:lnRef idx="1">
            <a:schemeClr val="accent1"/>
          </a:lnRef>
          <a:fillRef idx="2">
            <a:schemeClr val="accent1"/>
          </a:fillRef>
          <a:effectRef idx="1">
            <a:schemeClr val="accent1"/>
          </a:effectRef>
          <a:fontRef idx="minor">
            <a:schemeClr val="dk1"/>
          </a:fontRef>
        </p:style>
        <p:txBody>
          <a:bodyPr>
            <a:normAutofit/>
          </a:bodyPr>
          <a:lstStyle/>
          <a:p>
            <a:r>
              <a:rPr lang="en-US" dirty="0" smtClean="0"/>
              <a:t>Thank you very much for your attention</a:t>
            </a:r>
            <a:br>
              <a:rPr lang="en-US" dirty="0" smtClean="0"/>
            </a:br>
            <a:r>
              <a:rPr lang="en-US" dirty="0" smtClean="0"/>
              <a:t>Wishing you all a great and interesting time in Vaasa</a:t>
            </a:r>
            <a:endParaRPr lang="en-US" dirty="0"/>
          </a:p>
        </p:txBody>
      </p:sp>
      <p:pic>
        <p:nvPicPr>
          <p:cNvPr id="4" name="Picture 3" descr="Finland-Vaasa.jpg"/>
          <p:cNvPicPr>
            <a:picLocks noChangeAspect="1"/>
          </p:cNvPicPr>
          <p:nvPr/>
        </p:nvPicPr>
        <p:blipFill>
          <a:blip r:embed="rId2" cstate="print"/>
          <a:stretch>
            <a:fillRect/>
          </a:stretch>
        </p:blipFill>
        <p:spPr>
          <a:xfrm>
            <a:off x="2209800" y="3733800"/>
            <a:ext cx="4648200" cy="29718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chemeClr val="tx2">
              <a:lumMod val="20000"/>
              <a:lumOff val="80000"/>
            </a:schemeClr>
          </a:solidFill>
        </p:spPr>
        <p:style>
          <a:lnRef idx="2">
            <a:schemeClr val="accent5"/>
          </a:lnRef>
          <a:fillRef idx="1">
            <a:schemeClr val="lt1"/>
          </a:fillRef>
          <a:effectRef idx="0">
            <a:schemeClr val="accent5"/>
          </a:effectRef>
          <a:fontRef idx="minor">
            <a:schemeClr val="dk1"/>
          </a:fontRef>
        </p:style>
        <p:txBody>
          <a:bodyPr/>
          <a:lstStyle/>
          <a:p>
            <a:r>
              <a:rPr lang="en-US" dirty="0" smtClean="0"/>
              <a:t>International Business </a:t>
            </a:r>
            <a:endParaRPr lang="en-US" dirty="0"/>
          </a:p>
        </p:txBody>
      </p:sp>
      <p:sp>
        <p:nvSpPr>
          <p:cNvPr id="3" name="Content Placeholder 2"/>
          <p:cNvSpPr>
            <a:spLocks noGrp="1"/>
          </p:cNvSpPr>
          <p:nvPr>
            <p:ph idx="1"/>
          </p:nvPr>
        </p:nvSpPr>
        <p:spPr>
          <a:xfrm>
            <a:off x="457200" y="1219200"/>
            <a:ext cx="8229600" cy="4906963"/>
          </a:xfrm>
          <a:solidFill>
            <a:schemeClr val="accent1">
              <a:lumMod val="20000"/>
              <a:lumOff val="80000"/>
            </a:schemeClr>
          </a:solidFill>
        </p:spPr>
        <p:style>
          <a:lnRef idx="2">
            <a:schemeClr val="accent5"/>
          </a:lnRef>
          <a:fillRef idx="1">
            <a:schemeClr val="lt1"/>
          </a:fillRef>
          <a:effectRef idx="0">
            <a:schemeClr val="accent5"/>
          </a:effectRef>
          <a:fontRef idx="minor">
            <a:schemeClr val="dk1"/>
          </a:fontRef>
        </p:style>
        <p:txBody>
          <a:bodyPr>
            <a:normAutofit/>
          </a:bodyPr>
          <a:lstStyle/>
          <a:p>
            <a:pPr algn="just"/>
            <a:r>
              <a:rPr lang="en-US" sz="4000" dirty="0" smtClean="0"/>
              <a:t>“is any commercial transaction that crosses the borders of two or more nations”</a:t>
            </a:r>
            <a:r>
              <a:rPr lang="en-US" dirty="0" smtClean="0"/>
              <a:t>. </a:t>
            </a:r>
            <a:r>
              <a:rPr lang="en-US" sz="1100" dirty="0" smtClean="0"/>
              <a:t>(Wild, Wild and Han, 2006, p.5)</a:t>
            </a:r>
          </a:p>
          <a:p>
            <a:pPr algn="just"/>
            <a:r>
              <a:rPr lang="en-US" sz="4400" dirty="0" smtClean="0"/>
              <a:t>It relates for example to selling products, buying raw material, designing, manufacturing…..  </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style>
          <a:lnRef idx="1">
            <a:schemeClr val="accent1"/>
          </a:lnRef>
          <a:fillRef idx="2">
            <a:schemeClr val="accent1"/>
          </a:fillRef>
          <a:effectRef idx="1">
            <a:schemeClr val="accent1"/>
          </a:effectRef>
          <a:fontRef idx="minor">
            <a:schemeClr val="dk1"/>
          </a:fontRef>
        </p:style>
        <p:txBody>
          <a:bodyPr/>
          <a:lstStyle/>
          <a:p>
            <a:r>
              <a:rPr lang="en-US" dirty="0" smtClean="0"/>
              <a:t>Business Co-operation definition </a:t>
            </a:r>
            <a:endParaRPr lang="en-US" dirty="0"/>
          </a:p>
        </p:txBody>
      </p:sp>
      <p:sp>
        <p:nvSpPr>
          <p:cNvPr id="3" name="Content Placeholder 2"/>
          <p:cNvSpPr>
            <a:spLocks noGrp="1"/>
          </p:cNvSpPr>
          <p:nvPr>
            <p:ph idx="1"/>
          </p:nvPr>
        </p:nvSpPr>
        <p:spPr>
          <a:xfrm>
            <a:off x="457200" y="1447800"/>
            <a:ext cx="8229600" cy="4678363"/>
          </a:xfrm>
        </p:spPr>
        <p:style>
          <a:lnRef idx="1">
            <a:schemeClr val="accent1"/>
          </a:lnRef>
          <a:fillRef idx="3">
            <a:schemeClr val="accent1"/>
          </a:fillRef>
          <a:effectRef idx="2">
            <a:schemeClr val="accent1"/>
          </a:effectRef>
          <a:fontRef idx="minor">
            <a:schemeClr val="lt1"/>
          </a:fontRef>
        </p:style>
        <p:txBody>
          <a:bodyPr>
            <a:normAutofit fontScale="92500" lnSpcReduction="20000"/>
          </a:bodyPr>
          <a:lstStyle/>
          <a:p>
            <a:pPr algn="just"/>
            <a:r>
              <a:rPr lang="en-GB" dirty="0" smtClean="0"/>
              <a:t>Refers to the quality of relationships among human beings in a context of embracing mutual understanding, shared goals and values and to the ability to work together towards a common task. </a:t>
            </a:r>
          </a:p>
          <a:p>
            <a:pPr algn="just">
              <a:buNone/>
            </a:pPr>
            <a:r>
              <a:rPr lang="en-GB" sz="1900" dirty="0" smtClean="0"/>
              <a:t>        Alter and Hage (1993) </a:t>
            </a:r>
          </a:p>
          <a:p>
            <a:pPr algn="just"/>
            <a:r>
              <a:rPr lang="en-GB" dirty="0" smtClean="0"/>
              <a:t>Inclination or willingness from the parts to engage in joint activities to achieve joint goals. </a:t>
            </a:r>
            <a:r>
              <a:rPr lang="en-GB" sz="1900" dirty="0" smtClean="0"/>
              <a:t>Andaleeb (1995) </a:t>
            </a:r>
            <a:endParaRPr lang="en-US" sz="1900" dirty="0" smtClean="0"/>
          </a:p>
          <a:p>
            <a:pPr algn="just"/>
            <a:r>
              <a:rPr lang="en-GB" dirty="0" smtClean="0"/>
              <a:t>For cooperation across borders </a:t>
            </a:r>
            <a:r>
              <a:rPr lang="en-GB" dirty="0" smtClean="0"/>
              <a:t>“collaboration </a:t>
            </a:r>
            <a:r>
              <a:rPr lang="en-GB" dirty="0" smtClean="0"/>
              <a:t>between two or more partners from different </a:t>
            </a:r>
            <a:r>
              <a:rPr lang="en-GB" dirty="0" err="1" smtClean="0"/>
              <a:t>countries”</a:t>
            </a:r>
            <a:r>
              <a:rPr lang="en-GB" sz="1900" dirty="0" err="1" smtClean="0"/>
              <a:t>Holtbruegge</a:t>
            </a:r>
            <a:r>
              <a:rPr lang="en-GB" sz="1900" dirty="0" smtClean="0"/>
              <a:t> </a:t>
            </a:r>
            <a:r>
              <a:rPr lang="en-GB" sz="1900" dirty="0" smtClean="0"/>
              <a:t>(2004, p.259) </a:t>
            </a:r>
            <a:endParaRPr lang="en-US" sz="19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umio.bmp"/>
          <p:cNvPicPr>
            <a:picLocks noChangeAspect="1"/>
          </p:cNvPicPr>
          <p:nvPr/>
        </p:nvPicPr>
        <p:blipFill>
          <a:blip r:embed="rId2" cstate="print"/>
          <a:stretch>
            <a:fillRect/>
          </a:stretch>
        </p:blipFill>
        <p:spPr>
          <a:xfrm>
            <a:off x="1979712" y="457200"/>
            <a:ext cx="4608512" cy="2514600"/>
          </a:xfrm>
          <a:prstGeom prst="rect">
            <a:avLst/>
          </a:prstGeom>
        </p:spPr>
      </p:pic>
      <p:sp>
        <p:nvSpPr>
          <p:cNvPr id="5" name="Rectangle 4"/>
          <p:cNvSpPr/>
          <p:nvPr/>
        </p:nvSpPr>
        <p:spPr>
          <a:xfrm>
            <a:off x="1143000" y="3124200"/>
            <a:ext cx="6858000" cy="3385542"/>
          </a:xfrm>
          <a:prstGeom prst="rect">
            <a:avLst/>
          </a:prstGeom>
          <a:solidFill>
            <a:schemeClr val="accent6"/>
          </a:solidFill>
        </p:spPr>
        <p:txBody>
          <a:bodyPr wrap="square">
            <a:spAutoFit/>
          </a:bodyPr>
          <a:lstStyle/>
          <a:p>
            <a:pPr algn="ctr"/>
            <a:r>
              <a:rPr lang="en-US" dirty="0" smtClean="0"/>
              <a:t/>
            </a:r>
            <a:br>
              <a:rPr lang="en-US" dirty="0" smtClean="0"/>
            </a:br>
            <a:r>
              <a:rPr lang="en-US" sz="2800" dirty="0" smtClean="0"/>
              <a:t>It is no longer an era in which a single company can dominate any technology or business by itself. The technology has become so advanced, and the markets so complex, that you simply can’t expect to be the best at the whole process any longer.  </a:t>
            </a:r>
            <a:r>
              <a:rPr lang="en-US" sz="2800" i="1" dirty="0" smtClean="0"/>
              <a:t>Fumio Sato, CEO, Toshiba Electronics</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a:lstStyle/>
          <a:p>
            <a:r>
              <a:rPr lang="en-US" dirty="0" smtClean="0"/>
              <a:t>Hewlett- Packard’s example</a:t>
            </a:r>
            <a:endParaRPr lang="en-US" dirty="0"/>
          </a:p>
        </p:txBody>
      </p:sp>
      <p:sp>
        <p:nvSpPr>
          <p:cNvPr id="3" name="Content Placeholder 2"/>
          <p:cNvSpPr>
            <a:spLocks noGrp="1"/>
          </p:cNvSpPr>
          <p:nvPr>
            <p:ph idx="1"/>
          </p:nvPr>
        </p:nvSpPr>
        <p:spPr>
          <a:xfrm>
            <a:off x="457200" y="1447800"/>
            <a:ext cx="8229600" cy="4678363"/>
          </a:xfrm>
        </p:spPr>
        <p:style>
          <a:lnRef idx="2">
            <a:schemeClr val="accent5"/>
          </a:lnRef>
          <a:fillRef idx="1">
            <a:schemeClr val="lt1"/>
          </a:fillRef>
          <a:effectRef idx="0">
            <a:schemeClr val="accent5"/>
          </a:effectRef>
          <a:fontRef idx="minor">
            <a:schemeClr val="dk1"/>
          </a:fontRef>
        </p:style>
        <p:txBody>
          <a:bodyPr>
            <a:normAutofit fontScale="92500" lnSpcReduction="20000"/>
          </a:bodyPr>
          <a:lstStyle/>
          <a:p>
            <a:pPr marL="514350" indent="-514350">
              <a:buFont typeface="+mj-lt"/>
              <a:buAutoNum type="arabicParenR"/>
            </a:pPr>
            <a:r>
              <a:rPr lang="en-US" dirty="0" smtClean="0"/>
              <a:t>The idea is created in Singapore</a:t>
            </a:r>
          </a:p>
          <a:p>
            <a:pPr marL="514350" indent="-514350">
              <a:buFont typeface="+mj-lt"/>
              <a:buAutoNum type="arabicParenR"/>
            </a:pPr>
            <a:r>
              <a:rPr lang="en-US" dirty="0" smtClean="0"/>
              <a:t>The concept is approved in Houston</a:t>
            </a:r>
          </a:p>
          <a:p>
            <a:pPr marL="514350" indent="-514350">
              <a:buFont typeface="+mj-lt"/>
              <a:buAutoNum type="arabicParenR"/>
            </a:pPr>
            <a:r>
              <a:rPr lang="en-US" dirty="0" smtClean="0"/>
              <a:t>The concept design is realized in Taiwan</a:t>
            </a:r>
          </a:p>
          <a:p>
            <a:pPr marL="514350" indent="-514350">
              <a:buFont typeface="+mj-lt"/>
              <a:buAutoNum type="arabicParenR"/>
            </a:pPr>
            <a:r>
              <a:rPr lang="en-US" dirty="0" smtClean="0"/>
              <a:t>Final assembly in Singapore, Australia, China or India </a:t>
            </a:r>
          </a:p>
          <a:p>
            <a:pPr marL="514350" indent="-514350">
              <a:buNone/>
            </a:pPr>
            <a:r>
              <a:rPr lang="en-US" dirty="0" smtClean="0"/>
              <a:t>                </a:t>
            </a:r>
            <a:r>
              <a:rPr lang="en-US" b="1" dirty="0" smtClean="0"/>
              <a:t>IBM example</a:t>
            </a:r>
          </a:p>
          <a:p>
            <a:pPr marL="514350" indent="-514350">
              <a:buNone/>
            </a:pPr>
            <a:r>
              <a:rPr lang="en-US" dirty="0" smtClean="0"/>
              <a:t>Computer programmer </a:t>
            </a:r>
          </a:p>
          <a:p>
            <a:pPr marL="514350" indent="-514350">
              <a:buNone/>
            </a:pPr>
            <a:r>
              <a:rPr lang="en-US" dirty="0" smtClean="0"/>
              <a:t>in Seattle working with a</a:t>
            </a:r>
          </a:p>
          <a:p>
            <a:pPr marL="0" indent="-514350">
              <a:buNone/>
            </a:pPr>
            <a:r>
              <a:rPr lang="en-US" dirty="0" smtClean="0"/>
              <a:t>team of computer programmers at Beijing’s Tsinghua University</a:t>
            </a:r>
          </a:p>
          <a:p>
            <a:endParaRPr lang="en-US" dirty="0"/>
          </a:p>
        </p:txBody>
      </p:sp>
      <p:pic>
        <p:nvPicPr>
          <p:cNvPr id="4" name="Picture 3" descr="History-Of-Ibm-Computer-Keyboard-Engineering.jpg"/>
          <p:cNvPicPr>
            <a:picLocks noChangeAspect="1"/>
          </p:cNvPicPr>
          <p:nvPr/>
        </p:nvPicPr>
        <p:blipFill>
          <a:blip r:embed="rId2" cstate="print"/>
          <a:stretch>
            <a:fillRect/>
          </a:stretch>
        </p:blipFill>
        <p:spPr>
          <a:xfrm>
            <a:off x="4953000" y="3352800"/>
            <a:ext cx="3312368" cy="165618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en-US" dirty="0" smtClean="0"/>
              <a:t>Strategic Alliance definition</a:t>
            </a:r>
            <a:endParaRPr lang="en-US" dirty="0"/>
          </a:p>
        </p:txBody>
      </p:sp>
      <p:sp>
        <p:nvSpPr>
          <p:cNvPr id="3" name="Content Placeholder 2"/>
          <p:cNvSpPr>
            <a:spLocks noGrp="1"/>
          </p:cNvSpPr>
          <p:nvPr>
            <p:ph idx="1"/>
          </p:nvPr>
        </p:nvSpPr>
        <p:spPr/>
        <p:style>
          <a:lnRef idx="1">
            <a:schemeClr val="accent1"/>
          </a:lnRef>
          <a:fillRef idx="3">
            <a:schemeClr val="accent1"/>
          </a:fillRef>
          <a:effectRef idx="2">
            <a:schemeClr val="accent1"/>
          </a:effectRef>
          <a:fontRef idx="minor">
            <a:schemeClr val="lt1"/>
          </a:fontRef>
        </p:style>
        <p:txBody>
          <a:bodyPr>
            <a:normAutofit fontScale="92500" lnSpcReduction="10000"/>
          </a:bodyPr>
          <a:lstStyle/>
          <a:p>
            <a:r>
              <a:rPr lang="en-GB" dirty="0" smtClean="0"/>
              <a:t>A </a:t>
            </a:r>
            <a:r>
              <a:rPr lang="en-GB" dirty="0"/>
              <a:t>“relationship whereby two or more entities co-operate (but do not form a separate company) to achieve the strategic goals of each</a:t>
            </a:r>
            <a:r>
              <a:rPr lang="en-GB" dirty="0" smtClean="0"/>
              <a:t>” </a:t>
            </a:r>
            <a:r>
              <a:rPr lang="en-GB" sz="1900" dirty="0" smtClean="0"/>
              <a:t>Wild, Wild and Han (2006, p.391) . </a:t>
            </a:r>
          </a:p>
          <a:p>
            <a:r>
              <a:rPr lang="en-GB" dirty="0" smtClean="0"/>
              <a:t>“Strategies </a:t>
            </a:r>
            <a:r>
              <a:rPr lang="en-GB" dirty="0"/>
              <a:t>alliances are partnerships between two or more firms that decide they can better pursue their mutual goals by combining their resources- financial, managerial, technological- as well as their existing distinctive competitive advantages</a:t>
            </a:r>
            <a:r>
              <a:rPr lang="en-GB" dirty="0" smtClean="0"/>
              <a:t>”. </a:t>
            </a:r>
            <a:r>
              <a:rPr lang="en-GB" sz="1700" dirty="0" smtClean="0"/>
              <a:t>Deresky (2006, p.255</a:t>
            </a:r>
            <a:r>
              <a:rPr lang="en-GB" sz="1700" smtClean="0"/>
              <a:t>) </a:t>
            </a:r>
            <a:r>
              <a:rPr lang="en-GB" sz="1700" smtClean="0"/>
              <a:t>.</a:t>
            </a:r>
            <a:endParaRPr lang="en-US" sz="17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orkplace-Diversity.jpg"/>
          <p:cNvPicPr>
            <a:picLocks noChangeAspect="1"/>
          </p:cNvPicPr>
          <p:nvPr/>
        </p:nvPicPr>
        <p:blipFill>
          <a:blip r:embed="rId2" cstate="print"/>
          <a:stretch>
            <a:fillRect/>
          </a:stretch>
        </p:blipFill>
        <p:spPr>
          <a:xfrm>
            <a:off x="5562600" y="304800"/>
            <a:ext cx="2857500" cy="2857500"/>
          </a:xfrm>
          <a:prstGeom prst="rect">
            <a:avLst/>
          </a:prstGeom>
          <a:ln>
            <a:noFill/>
          </a:ln>
          <a:effectLst>
            <a:outerShdw blurRad="292100" dist="139700" dir="2700000" algn="tl" rotWithShape="0">
              <a:srgbClr val="333333">
                <a:alpha val="65000"/>
              </a:srgbClr>
            </a:outerShdw>
          </a:effectLst>
        </p:spPr>
      </p:pic>
      <p:pic>
        <p:nvPicPr>
          <p:cNvPr id="5" name="Picture 4" descr="Chickens.bmp"/>
          <p:cNvPicPr>
            <a:picLocks noChangeAspect="1"/>
          </p:cNvPicPr>
          <p:nvPr/>
        </p:nvPicPr>
        <p:blipFill>
          <a:blip r:embed="rId3" cstate="print"/>
          <a:stretch>
            <a:fillRect/>
          </a:stretch>
        </p:blipFill>
        <p:spPr>
          <a:xfrm>
            <a:off x="990600" y="3657600"/>
            <a:ext cx="5867400" cy="27336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descr="diversity-in-DNA.gif"/>
          <p:cNvPicPr>
            <a:picLocks noChangeAspect="1"/>
          </p:cNvPicPr>
          <p:nvPr/>
        </p:nvPicPr>
        <p:blipFill>
          <a:blip r:embed="rId4" cstate="print"/>
          <a:stretch>
            <a:fillRect/>
          </a:stretch>
        </p:blipFill>
        <p:spPr>
          <a:xfrm>
            <a:off x="381000" y="228600"/>
            <a:ext cx="4572000" cy="225266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355</TotalTime>
  <Words>1576</Words>
  <Application>Microsoft Office PowerPoint</Application>
  <PresentationFormat>On-screen Show (4:3)</PresentationFormat>
  <Paragraphs>174</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Cross Cultural Management Intensive Program Vaasa, July 2012</vt:lpstr>
      <vt:lpstr>Agenda</vt:lpstr>
      <vt:lpstr>Conducting business internationally</vt:lpstr>
      <vt:lpstr>International Business </vt:lpstr>
      <vt:lpstr>Business Co-operation definition </vt:lpstr>
      <vt:lpstr>PowerPoint Presentation</vt:lpstr>
      <vt:lpstr>Hewlett- Packard’s example</vt:lpstr>
      <vt:lpstr>Strategic Alliance definition</vt:lpstr>
      <vt:lpstr>PowerPoint Presentation</vt:lpstr>
      <vt:lpstr>Chances by diversity</vt:lpstr>
      <vt:lpstr>Obstacles of diversity</vt:lpstr>
      <vt:lpstr>A thought</vt:lpstr>
      <vt:lpstr>International Strategic Alliances Failures</vt:lpstr>
      <vt:lpstr>Eastern Mangement Deficiencies</vt:lpstr>
      <vt:lpstr>Western management deficiencies</vt:lpstr>
      <vt:lpstr>PowerPoint Presentation</vt:lpstr>
      <vt:lpstr>Data, Information, Knowledge, Wisdom</vt:lpstr>
      <vt:lpstr>Knowledge</vt:lpstr>
      <vt:lpstr>Knowledge definition</vt:lpstr>
      <vt:lpstr>Types of Knowledge</vt:lpstr>
      <vt:lpstr>Types of Knowledge</vt:lpstr>
      <vt:lpstr>Knowledge Transfer </vt:lpstr>
      <vt:lpstr>Knowledge transfer criticism</vt:lpstr>
      <vt:lpstr>Knowledge transfer criticism</vt:lpstr>
      <vt:lpstr>Posible reasons for criticism</vt:lpstr>
      <vt:lpstr>It must not be forgotten that: </vt:lpstr>
      <vt:lpstr>Specific national cultural influences on Knowledge Transfer: Hofstede</vt:lpstr>
      <vt:lpstr>Specific national cultural influences on Knowledge Transfer</vt:lpstr>
      <vt:lpstr>Specific national cultural influences on Knowledge Transfer: PD</vt:lpstr>
      <vt:lpstr>Specific national cultural influences on Knowledge Transfer: UA</vt:lpstr>
      <vt:lpstr>Solution</vt:lpstr>
      <vt:lpstr>Reciprocal learning</vt:lpstr>
      <vt:lpstr>POTENTIAL SOLUTIONS</vt:lpstr>
      <vt:lpstr>The Knowledge Transfer Game</vt:lpstr>
      <vt:lpstr>Thank you very much for your attention Wishing you all a great and interesting time in Vaasa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 Cultural Management Intensive Programme Tei Crete, July 2010 </dc:title>
  <dc:creator>User</dc:creator>
  <cp:lastModifiedBy>Windows User</cp:lastModifiedBy>
  <cp:revision>82</cp:revision>
  <dcterms:created xsi:type="dcterms:W3CDTF">2010-06-25T06:50:48Z</dcterms:created>
  <dcterms:modified xsi:type="dcterms:W3CDTF">2012-07-05T08:45:47Z</dcterms:modified>
</cp:coreProperties>
</file>