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1" r:id="rId3"/>
    <p:sldId id="271" r:id="rId4"/>
    <p:sldId id="260" r:id="rId5"/>
    <p:sldId id="262" r:id="rId6"/>
    <p:sldId id="263" r:id="rId7"/>
    <p:sldId id="264" r:id="rId8"/>
    <p:sldId id="267" r:id="rId9"/>
    <p:sldId id="268" r:id="rId10"/>
    <p:sldId id="269" r:id="rId11"/>
    <p:sldId id="270" r:id="rId12"/>
    <p:sldId id="265"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60A2CEE-9F12-4A05-9897-16D6A318F6B3}" type="datetimeFigureOut">
              <a:rPr lang="en-GB" smtClean="0"/>
              <a:t>06/07/2014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2474181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0A2CEE-9F12-4A05-9897-16D6A318F6B3}" type="datetimeFigureOut">
              <a:rPr lang="en-GB" smtClean="0"/>
              <a:t>06/07/2014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1825653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0A2CEE-9F12-4A05-9897-16D6A318F6B3}" type="datetimeFigureOut">
              <a:rPr lang="en-GB" smtClean="0"/>
              <a:t>06/07/2014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3038510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0A2CEE-9F12-4A05-9897-16D6A318F6B3}" type="datetimeFigureOut">
              <a:rPr lang="en-GB" smtClean="0"/>
              <a:t>06/07/2014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1179758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0A2CEE-9F12-4A05-9897-16D6A318F6B3}" type="datetimeFigureOut">
              <a:rPr lang="en-GB" smtClean="0"/>
              <a:t>06/07/2014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2828700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60A2CEE-9F12-4A05-9897-16D6A318F6B3}" type="datetimeFigureOut">
              <a:rPr lang="en-GB" smtClean="0"/>
              <a:t>06/07/2014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151546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60A2CEE-9F12-4A05-9897-16D6A318F6B3}" type="datetimeFigureOut">
              <a:rPr lang="en-GB" smtClean="0"/>
              <a:t>06/07/2014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3923877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60A2CEE-9F12-4A05-9897-16D6A318F6B3}" type="datetimeFigureOut">
              <a:rPr lang="en-GB" smtClean="0"/>
              <a:t>06/07/2014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4082496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0A2CEE-9F12-4A05-9897-16D6A318F6B3}" type="datetimeFigureOut">
              <a:rPr lang="en-GB" smtClean="0"/>
              <a:t>06/07/2014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3498987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0A2CEE-9F12-4A05-9897-16D6A318F6B3}" type="datetimeFigureOut">
              <a:rPr lang="en-GB" smtClean="0"/>
              <a:t>06/07/2014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2780457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0A2CEE-9F12-4A05-9897-16D6A318F6B3}" type="datetimeFigureOut">
              <a:rPr lang="en-GB" smtClean="0"/>
              <a:t>06/07/2014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C538A8-F4ED-436B-8E03-7D5D9888540B}" type="slidenum">
              <a:rPr lang="en-GB" smtClean="0"/>
              <a:t>‹#›</a:t>
            </a:fld>
            <a:endParaRPr lang="en-GB"/>
          </a:p>
        </p:txBody>
      </p:sp>
    </p:spTree>
    <p:extLst>
      <p:ext uri="{BB962C8B-B14F-4D97-AF65-F5344CB8AC3E}">
        <p14:creationId xmlns:p14="http://schemas.microsoft.com/office/powerpoint/2010/main" val="326715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A2CEE-9F12-4A05-9897-16D6A318F6B3}" type="datetimeFigureOut">
              <a:rPr lang="en-GB" smtClean="0"/>
              <a:t>06/07/2014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C538A8-F4ED-436B-8E03-7D5D9888540B}" type="slidenum">
              <a:rPr lang="en-GB" smtClean="0"/>
              <a:t>‹#›</a:t>
            </a:fld>
            <a:endParaRPr lang="en-GB"/>
          </a:p>
        </p:txBody>
      </p:sp>
    </p:spTree>
    <p:extLst>
      <p:ext uri="{BB962C8B-B14F-4D97-AF65-F5344CB8AC3E}">
        <p14:creationId xmlns:p14="http://schemas.microsoft.com/office/powerpoint/2010/main" val="3185119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Create Your Model</a:t>
            </a:r>
            <a:endParaRPr lang="en-GB" dirty="0"/>
          </a:p>
        </p:txBody>
      </p:sp>
      <p:sp>
        <p:nvSpPr>
          <p:cNvPr id="3" name="Content Placeholder 2"/>
          <p:cNvSpPr>
            <a:spLocks noGrp="1"/>
          </p:cNvSpPr>
          <p:nvPr>
            <p:ph idx="1"/>
          </p:nvPr>
        </p:nvSpPr>
        <p:spPr/>
        <p:txBody>
          <a:bodyPr/>
          <a:lstStyle/>
          <a:p>
            <a:pPr marL="0" indent="0">
              <a:buNone/>
            </a:pPr>
            <a:r>
              <a:rPr lang="en-GB" dirty="0" smtClean="0"/>
              <a:t>In </a:t>
            </a:r>
            <a:r>
              <a:rPr lang="en-GB" dirty="0" smtClean="0"/>
              <a:t>8 groups:</a:t>
            </a:r>
            <a:endParaRPr lang="en-GB" dirty="0" smtClean="0"/>
          </a:p>
          <a:p>
            <a:pPr marL="0" indent="0">
              <a:buNone/>
            </a:pPr>
            <a:endParaRPr lang="en-GB" dirty="0"/>
          </a:p>
          <a:p>
            <a:pPr marL="0" indent="0">
              <a:buNone/>
            </a:pPr>
            <a:r>
              <a:rPr lang="en-GB" dirty="0" smtClean="0"/>
              <a:t>Using your personal experience….</a:t>
            </a:r>
          </a:p>
          <a:p>
            <a:pPr marL="0" indent="0">
              <a:buNone/>
            </a:pPr>
            <a:r>
              <a:rPr lang="en-GB" dirty="0" smtClean="0"/>
              <a:t>create a model of what a problem solving process looks </a:t>
            </a:r>
            <a:r>
              <a:rPr lang="en-GB" dirty="0" smtClean="0"/>
              <a:t>like</a:t>
            </a:r>
          </a:p>
          <a:p>
            <a:pPr marL="0" indent="0">
              <a:buNone/>
            </a:pPr>
            <a:r>
              <a:rPr lang="en-GB" dirty="0" smtClean="0"/>
              <a:t>(10 </a:t>
            </a:r>
            <a:r>
              <a:rPr lang="en-GB" dirty="0" err="1" smtClean="0"/>
              <a:t>mins</a:t>
            </a:r>
            <a:r>
              <a:rPr lang="en-GB" dirty="0" smtClean="0"/>
              <a:t>)</a:t>
            </a:r>
            <a:endParaRPr lang="en-GB" dirty="0" smtClean="0"/>
          </a:p>
          <a:p>
            <a:pPr marL="0" indent="0">
              <a:buNone/>
            </a:pPr>
            <a:r>
              <a:rPr lang="en-GB" dirty="0" smtClean="0"/>
              <a:t> </a:t>
            </a:r>
          </a:p>
          <a:p>
            <a:endParaRPr lang="en-GB" dirty="0" smtClean="0"/>
          </a:p>
          <a:p>
            <a:pPr marL="0" indent="0">
              <a:buNone/>
            </a:pPr>
            <a:endParaRPr lang="en-GB" dirty="0"/>
          </a:p>
        </p:txBody>
      </p:sp>
    </p:spTree>
    <p:extLst>
      <p:ext uri="{BB962C8B-B14F-4D97-AF65-F5344CB8AC3E}">
        <p14:creationId xmlns:p14="http://schemas.microsoft.com/office/powerpoint/2010/main" val="3180321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could </a:t>
            </a:r>
            <a:r>
              <a:rPr lang="en-GB" dirty="0"/>
              <a:t>form a supportive </a:t>
            </a:r>
            <a:r>
              <a:rPr lang="en-GB" b="1" i="1" dirty="0"/>
              <a:t>design</a:t>
            </a:r>
            <a:r>
              <a:rPr lang="en-GB" dirty="0"/>
              <a:t> for the </a:t>
            </a:r>
            <a:r>
              <a:rPr lang="en-GB" dirty="0" smtClean="0"/>
              <a:t>future</a:t>
            </a:r>
            <a:endParaRPr lang="en-GB" dirty="0"/>
          </a:p>
        </p:txBody>
      </p:sp>
      <p:sp>
        <p:nvSpPr>
          <p:cNvPr id="3" name="Content Placeholder 2"/>
          <p:cNvSpPr>
            <a:spLocks noGrp="1"/>
          </p:cNvSpPr>
          <p:nvPr>
            <p:ph idx="1"/>
          </p:nvPr>
        </p:nvSpPr>
        <p:spPr/>
        <p:txBody>
          <a:bodyPr/>
          <a:lstStyle/>
          <a:p>
            <a:pPr lvl="0"/>
            <a:r>
              <a:rPr lang="en-GB" dirty="0" smtClean="0"/>
              <a:t>What systems </a:t>
            </a:r>
            <a:r>
              <a:rPr lang="en-GB" dirty="0"/>
              <a:t>and structures </a:t>
            </a:r>
            <a:r>
              <a:rPr lang="en-GB" dirty="0" smtClean="0"/>
              <a:t>support the areas that are positive?</a:t>
            </a:r>
          </a:p>
          <a:p>
            <a:pPr lvl="0"/>
            <a:r>
              <a:rPr lang="en-GB" dirty="0" smtClean="0"/>
              <a:t>What new learning will support progress?</a:t>
            </a:r>
          </a:p>
          <a:p>
            <a:r>
              <a:rPr lang="en-GB" dirty="0" smtClean="0"/>
              <a:t>What thinking best supports? </a:t>
            </a:r>
            <a:r>
              <a:rPr lang="en-GB" dirty="0"/>
              <a:t> </a:t>
            </a:r>
          </a:p>
          <a:p>
            <a:endParaRPr lang="en-GB" dirty="0"/>
          </a:p>
        </p:txBody>
      </p:sp>
    </p:spTree>
    <p:extLst>
      <p:ext uri="{BB962C8B-B14F-4D97-AF65-F5344CB8AC3E}">
        <p14:creationId xmlns:p14="http://schemas.microsoft.com/office/powerpoint/2010/main" val="1363542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can a positive </a:t>
            </a:r>
            <a:r>
              <a:rPr lang="en-GB" b="1" i="1" dirty="0" smtClean="0"/>
              <a:t>destiny</a:t>
            </a:r>
            <a:r>
              <a:rPr lang="en-GB" b="1" dirty="0" smtClean="0"/>
              <a:t> </a:t>
            </a:r>
            <a:r>
              <a:rPr lang="en-GB" dirty="0" smtClean="0"/>
              <a:t>be created</a:t>
            </a:r>
            <a:endParaRPr lang="en-GB" dirty="0"/>
          </a:p>
        </p:txBody>
      </p:sp>
      <p:sp>
        <p:nvSpPr>
          <p:cNvPr id="3" name="Content Placeholder 2"/>
          <p:cNvSpPr>
            <a:spLocks noGrp="1"/>
          </p:cNvSpPr>
          <p:nvPr>
            <p:ph idx="1"/>
          </p:nvPr>
        </p:nvSpPr>
        <p:spPr/>
        <p:txBody>
          <a:bodyPr/>
          <a:lstStyle/>
          <a:p>
            <a:pPr lvl="0"/>
            <a:r>
              <a:rPr lang="en-GB" dirty="0" smtClean="0"/>
              <a:t>What individual action</a:t>
            </a:r>
            <a:r>
              <a:rPr lang="en-GB" dirty="0"/>
              <a:t>, goals and commitment </a:t>
            </a:r>
            <a:r>
              <a:rPr lang="en-GB" dirty="0" smtClean="0"/>
              <a:t>is needed?</a:t>
            </a:r>
          </a:p>
          <a:p>
            <a:r>
              <a:rPr lang="en-GB" dirty="0"/>
              <a:t>What </a:t>
            </a:r>
            <a:r>
              <a:rPr lang="en-GB" dirty="0" smtClean="0"/>
              <a:t>collective </a:t>
            </a:r>
            <a:r>
              <a:rPr lang="en-GB" dirty="0"/>
              <a:t>action, goals and commitment is </a:t>
            </a:r>
            <a:r>
              <a:rPr lang="en-GB" dirty="0" smtClean="0"/>
              <a:t>needed?</a:t>
            </a:r>
            <a:endParaRPr lang="en-GB" dirty="0"/>
          </a:p>
          <a:p>
            <a:pPr lvl="0"/>
            <a:r>
              <a:rPr lang="en-GB" dirty="0" smtClean="0"/>
              <a:t>What would ensure continued learning?</a:t>
            </a:r>
          </a:p>
          <a:p>
            <a:pPr lvl="0"/>
            <a:r>
              <a:rPr lang="en-GB" dirty="0" smtClean="0"/>
              <a:t>How can positive influences be assured?</a:t>
            </a:r>
          </a:p>
          <a:p>
            <a:endParaRPr lang="en-GB" dirty="0"/>
          </a:p>
        </p:txBody>
      </p:sp>
    </p:spTree>
    <p:extLst>
      <p:ext uri="{BB962C8B-B14F-4D97-AF65-F5344CB8AC3E}">
        <p14:creationId xmlns:p14="http://schemas.microsoft.com/office/powerpoint/2010/main" val="1159134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Does it work in organisations?</a:t>
            </a:r>
            <a:endParaRPr lang="en-GB" dirty="0"/>
          </a:p>
        </p:txBody>
      </p:sp>
      <p:sp>
        <p:nvSpPr>
          <p:cNvPr id="3" name="Content Placeholder 2"/>
          <p:cNvSpPr>
            <a:spLocks noGrp="1"/>
          </p:cNvSpPr>
          <p:nvPr>
            <p:ph idx="1"/>
          </p:nvPr>
        </p:nvSpPr>
        <p:spPr/>
        <p:txBody>
          <a:bodyPr/>
          <a:lstStyle/>
          <a:p>
            <a:pPr marL="0" indent="0">
              <a:buNone/>
            </a:pPr>
            <a:r>
              <a:rPr lang="en-GB" dirty="0" smtClean="0"/>
              <a:t>I am working </a:t>
            </a:r>
            <a:r>
              <a:rPr lang="en-GB" dirty="0" smtClean="0"/>
              <a:t>with 5 organisations within the National Health Service.  </a:t>
            </a:r>
            <a:endParaRPr lang="en-GB" dirty="0" smtClean="0"/>
          </a:p>
          <a:p>
            <a:pPr marL="0" indent="0">
              <a:buNone/>
            </a:pPr>
            <a:r>
              <a:rPr lang="en-GB" dirty="0" smtClean="0"/>
              <a:t>They want to develop a coaching culture.</a:t>
            </a:r>
          </a:p>
          <a:p>
            <a:pPr marL="0" indent="0">
              <a:buNone/>
            </a:pPr>
            <a:r>
              <a:rPr lang="en-GB" dirty="0" smtClean="0"/>
              <a:t>How do you work on that when </a:t>
            </a:r>
            <a:r>
              <a:rPr lang="en-GB" dirty="0" smtClean="0"/>
              <a:t>one part of the </a:t>
            </a:r>
            <a:r>
              <a:rPr lang="en-GB" dirty="0" smtClean="0"/>
              <a:t>organisation has just been told to save 17 million</a:t>
            </a:r>
            <a:r>
              <a:rPr lang="en-GB" dirty="0" smtClean="0"/>
              <a:t>?  The others similar amounts.</a:t>
            </a:r>
            <a:endParaRPr lang="en-GB" dirty="0" smtClean="0"/>
          </a:p>
          <a:p>
            <a:pPr marL="0" indent="0">
              <a:buNone/>
            </a:pPr>
            <a:r>
              <a:rPr lang="en-GB" dirty="0" smtClean="0"/>
              <a:t>I use appreciative inquiry – it seems to be working…….people are dreaming and making the dreams come true</a:t>
            </a:r>
          </a:p>
          <a:p>
            <a:pPr marL="0" indent="0">
              <a:buNone/>
            </a:pPr>
            <a:endParaRPr lang="en-GB" dirty="0"/>
          </a:p>
        </p:txBody>
      </p:sp>
    </p:spTree>
    <p:extLst>
      <p:ext uri="{BB962C8B-B14F-4D97-AF65-F5344CB8AC3E}">
        <p14:creationId xmlns:p14="http://schemas.microsoft.com/office/powerpoint/2010/main" val="4187902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Creating Questions for AI</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You will be asking two companies about their future – recovering from the recession.</a:t>
            </a:r>
          </a:p>
          <a:p>
            <a:pPr marL="0" indent="0">
              <a:buNone/>
            </a:pPr>
            <a:endParaRPr lang="en-GB" dirty="0"/>
          </a:p>
          <a:p>
            <a:pPr marL="0" indent="0">
              <a:buNone/>
            </a:pPr>
            <a:r>
              <a:rPr lang="en-GB" dirty="0" smtClean="0"/>
              <a:t>Travel Agent</a:t>
            </a:r>
          </a:p>
          <a:p>
            <a:pPr marL="0" indent="0">
              <a:buNone/>
            </a:pPr>
            <a:r>
              <a:rPr lang="en-GB" dirty="0" smtClean="0"/>
              <a:t>International Bank</a:t>
            </a:r>
          </a:p>
          <a:p>
            <a:pPr marL="0" indent="0">
              <a:buNone/>
            </a:pPr>
            <a:endParaRPr lang="en-GB" dirty="0"/>
          </a:p>
          <a:p>
            <a:pPr marL="0" indent="0">
              <a:buNone/>
            </a:pPr>
            <a:r>
              <a:rPr lang="en-GB" dirty="0" smtClean="0"/>
              <a:t>What </a:t>
            </a:r>
            <a:r>
              <a:rPr lang="en-GB" dirty="0" smtClean="0"/>
              <a:t>sort of </a:t>
            </a:r>
            <a:r>
              <a:rPr lang="en-GB" smtClean="0"/>
              <a:t>questions could you </a:t>
            </a:r>
            <a:r>
              <a:rPr lang="en-GB" dirty="0" smtClean="0"/>
              <a:t>ask……?</a:t>
            </a:r>
          </a:p>
          <a:p>
            <a:pPr marL="0" indent="0">
              <a:buNone/>
            </a:pPr>
            <a:r>
              <a:rPr lang="en-GB" dirty="0" smtClean="0"/>
              <a:t>Prepare draft questions </a:t>
            </a:r>
            <a:r>
              <a:rPr lang="en-GB" dirty="0" smtClean="0"/>
              <a:t>based on the 4 Ds</a:t>
            </a:r>
          </a:p>
          <a:p>
            <a:pPr marL="0" indent="0">
              <a:buNone/>
            </a:pPr>
            <a:r>
              <a:rPr lang="en-GB" dirty="0" smtClean="0"/>
              <a:t>– </a:t>
            </a:r>
            <a:r>
              <a:rPr lang="en-GB" dirty="0" smtClean="0"/>
              <a:t>you will have chance to revisit these in the </a:t>
            </a:r>
            <a:r>
              <a:rPr lang="en-GB" dirty="0" err="1" smtClean="0"/>
              <a:t>mindmapping</a:t>
            </a:r>
            <a:r>
              <a:rPr lang="en-GB" dirty="0" smtClean="0"/>
              <a:t> session.</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508073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An example - LEAN 6 step problem solving process</a:t>
            </a:r>
            <a:br>
              <a:rPr lang="en-GB" dirty="0" smtClean="0"/>
            </a:br>
            <a:endParaRPr lang="en-GB" dirty="0"/>
          </a:p>
        </p:txBody>
      </p:sp>
      <p:sp>
        <p:nvSpPr>
          <p:cNvPr id="3" name="Content Placeholder 2"/>
          <p:cNvSpPr>
            <a:spLocks noGrp="1"/>
          </p:cNvSpPr>
          <p:nvPr>
            <p:ph idx="1"/>
          </p:nvPr>
        </p:nvSpPr>
        <p:spPr/>
        <p:txBody>
          <a:bodyPr/>
          <a:lstStyle/>
          <a:p>
            <a:endParaRPr lang="en-GB" dirty="0"/>
          </a:p>
          <a:p>
            <a:r>
              <a:rPr lang="en-GB" dirty="0"/>
              <a:t>Step 1: Identify The Problem</a:t>
            </a:r>
          </a:p>
          <a:p>
            <a:r>
              <a:rPr lang="en-GB" dirty="0"/>
              <a:t>Step 2: </a:t>
            </a:r>
            <a:r>
              <a:rPr lang="en-GB" dirty="0" err="1"/>
              <a:t>Analyze</a:t>
            </a:r>
            <a:r>
              <a:rPr lang="en-GB" dirty="0"/>
              <a:t> The Problem – collect data – revise Step 1</a:t>
            </a:r>
          </a:p>
          <a:p>
            <a:r>
              <a:rPr lang="en-GB" dirty="0"/>
              <a:t>Step 3: Develop The Solutions and select best one</a:t>
            </a:r>
          </a:p>
          <a:p>
            <a:r>
              <a:rPr lang="en-GB" dirty="0"/>
              <a:t>Step 4: Implement A Solution – trial first</a:t>
            </a:r>
          </a:p>
          <a:p>
            <a:r>
              <a:rPr lang="en-GB" dirty="0"/>
              <a:t>Step 5: Evaluate The Results – didn’t work – go back to stage 1</a:t>
            </a:r>
          </a:p>
          <a:p>
            <a:r>
              <a:rPr lang="en-GB" dirty="0"/>
              <a:t>Step 6: Standardize The Solution – build on it</a:t>
            </a:r>
          </a:p>
          <a:p>
            <a:endParaRPr lang="en-GB" dirty="0"/>
          </a:p>
        </p:txBody>
      </p:sp>
    </p:spTree>
    <p:extLst>
      <p:ext uri="{BB962C8B-B14F-4D97-AF65-F5344CB8AC3E}">
        <p14:creationId xmlns:p14="http://schemas.microsoft.com/office/powerpoint/2010/main" val="1453591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Try it out</a:t>
            </a:r>
            <a:endParaRPr lang="en-GB" dirty="0"/>
          </a:p>
        </p:txBody>
      </p:sp>
      <p:sp>
        <p:nvSpPr>
          <p:cNvPr id="3" name="Content Placeholder 2"/>
          <p:cNvSpPr>
            <a:spLocks noGrp="1"/>
          </p:cNvSpPr>
          <p:nvPr>
            <p:ph idx="1"/>
          </p:nvPr>
        </p:nvSpPr>
        <p:spPr>
          <a:xfrm>
            <a:off x="838200" y="1313645"/>
            <a:ext cx="10515600" cy="4863318"/>
          </a:xfrm>
        </p:spPr>
        <p:txBody>
          <a:bodyPr>
            <a:normAutofit lnSpcReduction="10000"/>
          </a:bodyPr>
          <a:lstStyle/>
          <a:p>
            <a:pPr marL="0" indent="0">
              <a:buNone/>
            </a:pPr>
            <a:r>
              <a:rPr lang="en-GB" dirty="0" smtClean="0"/>
              <a:t>You are the general manager.</a:t>
            </a:r>
          </a:p>
          <a:p>
            <a:pPr marL="0" indent="0">
              <a:buNone/>
            </a:pPr>
            <a:r>
              <a:rPr lang="en-GB" dirty="0" smtClean="0"/>
              <a:t>You have employed an office manager (Jenny) who has a team of 8 office staff.  The job requirement is 2 years supervising office staff and a degree in business or management.  Jenny was awaiting her degree result when she came for interview so it was agreed she would start in September with the condition she passed her degree.  She started and her qualifications were not checked.  Her performance has been excellent and you are pleased with her progress.  However, you have just found out she had failed her degree and didn’t say as she wanted the job.</a:t>
            </a:r>
          </a:p>
          <a:p>
            <a:pPr marL="0" indent="0">
              <a:buNone/>
            </a:pPr>
            <a:r>
              <a:rPr lang="en-GB" b="1" dirty="0" smtClean="0">
                <a:solidFill>
                  <a:schemeClr val="accent5">
                    <a:lumMod val="75000"/>
                  </a:schemeClr>
                </a:solidFill>
              </a:rPr>
              <a:t>Use you problem solving model to help you decide what to do </a:t>
            </a:r>
          </a:p>
          <a:p>
            <a:pPr marL="0" indent="0">
              <a:buNone/>
            </a:pPr>
            <a:r>
              <a:rPr lang="en-GB" b="1" dirty="0" smtClean="0">
                <a:solidFill>
                  <a:schemeClr val="accent5">
                    <a:lumMod val="75000"/>
                  </a:schemeClr>
                </a:solidFill>
              </a:rPr>
              <a:t>(5 </a:t>
            </a:r>
            <a:r>
              <a:rPr lang="en-GB" b="1" dirty="0" err="1" smtClean="0">
                <a:solidFill>
                  <a:schemeClr val="accent5">
                    <a:lumMod val="75000"/>
                  </a:schemeClr>
                </a:solidFill>
              </a:rPr>
              <a:t>mins</a:t>
            </a:r>
            <a:r>
              <a:rPr lang="en-GB" b="1" dirty="0" smtClean="0">
                <a:solidFill>
                  <a:schemeClr val="accent5">
                    <a:lumMod val="75000"/>
                  </a:schemeClr>
                </a:solidFill>
              </a:rPr>
              <a:t>)</a:t>
            </a:r>
            <a:endParaRPr lang="en-GB" b="1" dirty="0">
              <a:solidFill>
                <a:schemeClr val="accent5">
                  <a:lumMod val="75000"/>
                </a:schemeClr>
              </a:solidFill>
            </a:endParaRPr>
          </a:p>
        </p:txBody>
      </p:sp>
    </p:spTree>
    <p:extLst>
      <p:ext uri="{BB962C8B-B14F-4D97-AF65-F5344CB8AC3E}">
        <p14:creationId xmlns:p14="http://schemas.microsoft.com/office/powerpoint/2010/main" val="387998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problem caused by the recession</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You are a manager who runs a leadership residential conference and training facility.</a:t>
            </a:r>
          </a:p>
          <a:p>
            <a:pPr marL="0" indent="0">
              <a:buNone/>
            </a:pPr>
            <a:r>
              <a:rPr lang="en-GB" dirty="0" smtClean="0"/>
              <a:t>Since the recession 50% of your clients have not rebooked the facility despite them being very satisfied with your provision/service.  </a:t>
            </a:r>
          </a:p>
          <a:p>
            <a:pPr marL="0" indent="0">
              <a:buNone/>
            </a:pPr>
            <a:r>
              <a:rPr lang="en-GB" dirty="0" smtClean="0"/>
              <a:t>You need all the staff to pull together to get in new contracts or you will have to make half of them redundant. They are not sales staff.</a:t>
            </a:r>
          </a:p>
          <a:p>
            <a:pPr marL="0" indent="0">
              <a:buNone/>
            </a:pPr>
            <a:r>
              <a:rPr lang="en-GB" dirty="0" smtClean="0"/>
              <a:t> </a:t>
            </a:r>
            <a:endParaRPr lang="en-GB" dirty="0"/>
          </a:p>
          <a:p>
            <a:pPr marL="0" indent="0">
              <a:buNone/>
            </a:pPr>
            <a:r>
              <a:rPr lang="en-GB" b="1" i="1" dirty="0" smtClean="0">
                <a:solidFill>
                  <a:schemeClr val="accent5">
                    <a:lumMod val="75000"/>
                  </a:schemeClr>
                </a:solidFill>
              </a:rPr>
              <a:t>Use your problem solving model to help you decide what to do.</a:t>
            </a:r>
          </a:p>
        </p:txBody>
      </p:sp>
    </p:spTree>
    <p:extLst>
      <p:ext uri="{BB962C8B-B14F-4D97-AF65-F5344CB8AC3E}">
        <p14:creationId xmlns:p14="http://schemas.microsoft.com/office/powerpoint/2010/main" val="2084489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1231" y="1266646"/>
            <a:ext cx="10515600" cy="1325563"/>
          </a:xfrm>
        </p:spPr>
        <p:txBody>
          <a:bodyPr>
            <a:normAutofit fontScale="90000"/>
          </a:bodyPr>
          <a:lstStyle/>
          <a:p>
            <a:r>
              <a:rPr lang="en-GB" b="1" dirty="0" smtClean="0">
                <a:solidFill>
                  <a:schemeClr val="accent5">
                    <a:lumMod val="75000"/>
                  </a:schemeClr>
                </a:solidFill>
              </a:rPr>
              <a:t>What limitations does a problem solving model have for this sort of problem?</a:t>
            </a:r>
            <a:br>
              <a:rPr lang="en-GB" b="1" dirty="0" smtClean="0">
                <a:solidFill>
                  <a:schemeClr val="accent5">
                    <a:lumMod val="75000"/>
                  </a:schemeClr>
                </a:solidFill>
              </a:rPr>
            </a:br>
            <a:endParaRPr lang="en-GB" dirty="0"/>
          </a:p>
        </p:txBody>
      </p:sp>
    </p:spTree>
    <p:extLst>
      <p:ext uri="{BB962C8B-B14F-4D97-AF65-F5344CB8AC3E}">
        <p14:creationId xmlns:p14="http://schemas.microsoft.com/office/powerpoint/2010/main" val="1623187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Another problem…..</a:t>
            </a:r>
            <a:endParaRPr lang="en-GB" dirty="0"/>
          </a:p>
        </p:txBody>
      </p:sp>
      <p:sp>
        <p:nvSpPr>
          <p:cNvPr id="3" name="Content Placeholder 2"/>
          <p:cNvSpPr>
            <a:spLocks noGrp="1"/>
          </p:cNvSpPr>
          <p:nvPr>
            <p:ph idx="1"/>
          </p:nvPr>
        </p:nvSpPr>
        <p:spPr/>
        <p:txBody>
          <a:bodyPr/>
          <a:lstStyle/>
          <a:p>
            <a:r>
              <a:rPr lang="en-GB" dirty="0" smtClean="0"/>
              <a:t>Your printing business is suffering in the recession.  You have 10 salespeople but only 2 of them bring in a high number of sales – they are the exception.</a:t>
            </a:r>
          </a:p>
          <a:p>
            <a:endParaRPr lang="en-GB" dirty="0"/>
          </a:p>
          <a:p>
            <a:r>
              <a:rPr lang="en-GB" dirty="0" smtClean="0"/>
              <a:t>How can you get the other 8 to work at this level – with no money to incentivise them?</a:t>
            </a:r>
          </a:p>
          <a:p>
            <a:endParaRPr lang="en-GB" dirty="0"/>
          </a:p>
          <a:p>
            <a:pPr marL="0" indent="0">
              <a:buNone/>
            </a:pPr>
            <a:r>
              <a:rPr lang="en-GB" b="1" i="1" dirty="0" smtClean="0">
                <a:solidFill>
                  <a:schemeClr val="accent5">
                    <a:lumMod val="75000"/>
                  </a:schemeClr>
                </a:solidFill>
              </a:rPr>
              <a:t>Let’s </a:t>
            </a:r>
            <a:r>
              <a:rPr lang="en-GB" b="1" i="1" dirty="0" smtClean="0">
                <a:solidFill>
                  <a:schemeClr val="accent5">
                    <a:lumMod val="75000"/>
                  </a:schemeClr>
                </a:solidFill>
              </a:rPr>
              <a:t>try another method……..</a:t>
            </a:r>
            <a:endParaRPr lang="en-GB" b="1" i="1" dirty="0">
              <a:solidFill>
                <a:schemeClr val="accent5">
                  <a:lumMod val="75000"/>
                </a:schemeClr>
              </a:solidFill>
            </a:endParaRPr>
          </a:p>
        </p:txBody>
      </p:sp>
    </p:spTree>
    <p:extLst>
      <p:ext uri="{BB962C8B-B14F-4D97-AF65-F5344CB8AC3E}">
        <p14:creationId xmlns:p14="http://schemas.microsoft.com/office/powerpoint/2010/main" val="2528452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Appreciative Inquiry (</a:t>
            </a:r>
            <a:r>
              <a:rPr lang="en-GB" dirty="0" err="1" smtClean="0"/>
              <a:t>Cooperrider</a:t>
            </a:r>
            <a:r>
              <a:rPr lang="en-GB" dirty="0" smtClean="0"/>
              <a:t>)</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smtClean="0"/>
              <a:t>Changing the focus to ‘what is going right?’ ‘how are we getting the good results we want more of?’</a:t>
            </a:r>
          </a:p>
          <a:p>
            <a:pPr marL="0" indent="0">
              <a:buNone/>
            </a:pPr>
            <a:r>
              <a:rPr lang="en-GB" dirty="0" smtClean="0"/>
              <a:t>Find out what the dream is and inspiring and energising people to enjoy the challenge of building the dream.</a:t>
            </a:r>
          </a:p>
          <a:p>
            <a:pPr marL="0" indent="0">
              <a:buNone/>
            </a:pPr>
            <a:endParaRPr lang="en-GB" dirty="0" smtClean="0"/>
          </a:p>
          <a:p>
            <a:pPr marL="0" indent="0">
              <a:buNone/>
            </a:pPr>
            <a:r>
              <a:rPr lang="en-GB" dirty="0" smtClean="0"/>
              <a:t>Discover – the best of what is happening</a:t>
            </a:r>
          </a:p>
          <a:p>
            <a:pPr marL="0" indent="0">
              <a:buNone/>
            </a:pPr>
            <a:r>
              <a:rPr lang="en-GB" dirty="0"/>
              <a:t>Dream – the best that we can be</a:t>
            </a:r>
          </a:p>
          <a:p>
            <a:pPr marL="0" indent="0">
              <a:buNone/>
            </a:pPr>
            <a:r>
              <a:rPr lang="en-GB" dirty="0" smtClean="0"/>
              <a:t>Design – to support that best</a:t>
            </a:r>
          </a:p>
          <a:p>
            <a:pPr marL="0" indent="0">
              <a:buNone/>
            </a:pPr>
            <a:r>
              <a:rPr lang="en-GB" dirty="0" smtClean="0"/>
              <a:t>Destiny – create the destiny – make it happen</a:t>
            </a:r>
          </a:p>
          <a:p>
            <a:pPr marL="0" indent="0">
              <a:buNone/>
            </a:pPr>
            <a:r>
              <a:rPr lang="en-GB" dirty="0" smtClean="0"/>
              <a:t> </a:t>
            </a:r>
            <a:endParaRPr lang="en-GB" dirty="0"/>
          </a:p>
        </p:txBody>
      </p:sp>
    </p:spTree>
    <p:extLst>
      <p:ext uri="{BB962C8B-B14F-4D97-AF65-F5344CB8AC3E}">
        <p14:creationId xmlns:p14="http://schemas.microsoft.com/office/powerpoint/2010/main" val="1059136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b="1" i="1" dirty="0"/>
              <a:t>discover</a:t>
            </a:r>
            <a:r>
              <a:rPr lang="en-GB" dirty="0"/>
              <a:t> the positives that have been happening</a:t>
            </a:r>
            <a:br>
              <a:rPr lang="en-GB" dirty="0"/>
            </a:br>
            <a:endParaRPr lang="en-GB" dirty="0"/>
          </a:p>
        </p:txBody>
      </p:sp>
      <p:sp>
        <p:nvSpPr>
          <p:cNvPr id="3" name="Content Placeholder 2"/>
          <p:cNvSpPr>
            <a:spLocks noGrp="1"/>
          </p:cNvSpPr>
          <p:nvPr>
            <p:ph idx="1"/>
          </p:nvPr>
        </p:nvSpPr>
        <p:spPr/>
        <p:txBody>
          <a:bodyPr/>
          <a:lstStyle/>
          <a:p>
            <a:pPr lvl="0"/>
            <a:r>
              <a:rPr lang="en-GB" dirty="0" smtClean="0"/>
              <a:t>What has been successful</a:t>
            </a:r>
          </a:p>
          <a:p>
            <a:pPr lvl="0"/>
            <a:r>
              <a:rPr lang="en-GB" dirty="0" smtClean="0"/>
              <a:t>What excitement, or new energy, has been experienced?</a:t>
            </a:r>
          </a:p>
          <a:p>
            <a:pPr lvl="0"/>
            <a:r>
              <a:rPr lang="en-GB" dirty="0" smtClean="0"/>
              <a:t>What new learning has happened?</a:t>
            </a:r>
          </a:p>
          <a:p>
            <a:pPr lvl="0"/>
            <a:r>
              <a:rPr lang="en-GB" dirty="0" smtClean="0"/>
              <a:t>Any impacts into any unexpected areas?</a:t>
            </a:r>
          </a:p>
          <a:p>
            <a:pPr lvl="0"/>
            <a:endParaRPr lang="en-GB" dirty="0"/>
          </a:p>
          <a:p>
            <a:endParaRPr lang="en-GB" dirty="0"/>
          </a:p>
        </p:txBody>
      </p:sp>
    </p:spTree>
    <p:extLst>
      <p:ext uri="{BB962C8B-B14F-4D97-AF65-F5344CB8AC3E}">
        <p14:creationId xmlns:p14="http://schemas.microsoft.com/office/powerpoint/2010/main" val="595211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gaining insight into the </a:t>
            </a:r>
            <a:r>
              <a:rPr lang="en-GB" b="1" i="1" dirty="0"/>
              <a:t>dream</a:t>
            </a:r>
            <a:r>
              <a:rPr lang="en-GB" dirty="0"/>
              <a:t> for the future</a:t>
            </a:r>
          </a:p>
        </p:txBody>
      </p:sp>
      <p:sp>
        <p:nvSpPr>
          <p:cNvPr id="3" name="Content Placeholder 2"/>
          <p:cNvSpPr>
            <a:spLocks noGrp="1"/>
          </p:cNvSpPr>
          <p:nvPr>
            <p:ph idx="1"/>
          </p:nvPr>
        </p:nvSpPr>
        <p:spPr/>
        <p:txBody>
          <a:bodyPr/>
          <a:lstStyle/>
          <a:p>
            <a:r>
              <a:rPr lang="en-GB" dirty="0" smtClean="0"/>
              <a:t>What </a:t>
            </a:r>
            <a:r>
              <a:rPr lang="en-GB" dirty="0"/>
              <a:t>are the highest </a:t>
            </a:r>
            <a:r>
              <a:rPr lang="en-GB" dirty="0" smtClean="0"/>
              <a:t>hopes</a:t>
            </a:r>
          </a:p>
          <a:p>
            <a:r>
              <a:rPr lang="en-GB" dirty="0" smtClean="0"/>
              <a:t>What is the fullest potential</a:t>
            </a:r>
          </a:p>
          <a:p>
            <a:r>
              <a:rPr lang="en-GB" dirty="0" smtClean="0"/>
              <a:t>What does success look like?</a:t>
            </a:r>
            <a:endParaRPr lang="en-GB" dirty="0"/>
          </a:p>
          <a:p>
            <a:endParaRPr lang="en-GB" dirty="0"/>
          </a:p>
        </p:txBody>
      </p:sp>
    </p:spTree>
    <p:extLst>
      <p:ext uri="{BB962C8B-B14F-4D97-AF65-F5344CB8AC3E}">
        <p14:creationId xmlns:p14="http://schemas.microsoft.com/office/powerpoint/2010/main" val="2099128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725</Words>
  <Application>Microsoft Office PowerPoint</Application>
  <PresentationFormat>Widescreen</PresentationFormat>
  <Paragraphs>74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Create Your Model</vt:lpstr>
      <vt:lpstr>An example - LEAN 6 step problem solving process </vt:lpstr>
      <vt:lpstr>Try it out</vt:lpstr>
      <vt:lpstr>A problem caused by the recession</vt:lpstr>
      <vt:lpstr>What limitations does a problem solving model have for this sort of problem? </vt:lpstr>
      <vt:lpstr>Another problem…..</vt:lpstr>
      <vt:lpstr>Appreciative Inquiry (Cooperrider)</vt:lpstr>
      <vt:lpstr>discover the positives that have been happening </vt:lpstr>
      <vt:lpstr>gaining insight into the dream for the future</vt:lpstr>
      <vt:lpstr>What could form a supportive design for the future</vt:lpstr>
      <vt:lpstr>How can a positive destiny be created</vt:lpstr>
      <vt:lpstr>Does it work in organisations?</vt:lpstr>
      <vt:lpstr>Creating Questions for AI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Create Your Model</dc:title>
  <dc:creator>Josh</dc:creator>
  <cp:lastModifiedBy>julia claxton</cp:lastModifiedBy>
  <cp:revision>5</cp:revision>
  <dcterms:modified xsi:type="dcterms:W3CDTF">2014-07-06T15:33:53Z</dcterms:modified>
</cp:coreProperties>
</file>