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_rels/presentation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presProps.xml" ContentType="application/vnd.openxmlformats-officedocument.presentationml.presPro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10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9.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_rels/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2192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C774895-BBAE-4091-9F13-B829B1649D83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l-G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4D569CD-055B-41DA-9789-F1FCC177D1B3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l-G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29884E7-3FCF-45B0-B18B-B867D77FAD23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l-G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D78C340-A272-4F2A-8C74-30DDDA1058A0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EFBBF7F7-E4E0-43BB-8BE4-CF6934AB09D0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l-G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182BFC17-F35E-422A-BCA1-C47899FAA6F9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l-G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2CACDDB2-F4AE-4A77-A9FB-61DBB94DFAF7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l-G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9628D462-7D62-4F65-89C5-E2A517A0064C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l-G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FB44B313-4495-4D7D-B8B9-06DB8455FDA7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9CDB5709-0473-4494-B1C1-E4B1DC2DD35F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l-G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B18E9936-2A3F-450E-A9D8-E298E65A8BE8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l-G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9095E20-95D8-4189-996D-8E6FC4949C43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l-G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9D9C947F-EAF9-4CF9-8D8F-101EEE93987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l-G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D4E02823-4C08-401A-8511-2EBD3A7C111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l-G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13109A3A-6951-4F85-ADE4-1CB8B581195E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l-G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02A963D3-A91D-401A-8A7F-95B77E4310E5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l-G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1296400E-F356-47D1-A031-A9F7587C1227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57C4C07D-2CBA-4DE1-B906-8AF56CAAACA7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l-G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2B868843-4257-4964-A292-FFBA7ED7D35E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l-G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5CF7D842-8F43-4570-A3A7-927E0F7EF176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l-G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254F0063-3513-4FE0-9776-3EF707A88ACB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l-G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CED9C923-668E-4F3C-B7F8-40B74D2550D2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l-G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6EEBB45-CF2D-401E-8707-61813D119D5A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1158EF37-F52D-4F1E-ABEB-E501EF54DA2C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l-G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8A2EA5C9-64F5-4091-ADB7-E3C86EF52DF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l-G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05B381BC-D10F-4619-8E13-A15631249DB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l-G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B05F6F29-C11D-4B26-AD81-EF36BD89B0D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l-G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D7F48313-5198-41E8-81A7-5563AB5047C3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l-G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9F046FF4-EA30-4DDD-9847-D5EEA3F6FA18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l-G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7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0BE7F9E7-E554-4311-A822-331DF2F0186B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0CA4E2F8-64E2-4A07-88B8-AA2E5B1B6269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l-G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669A0B82-35E2-4598-BD19-4CBE835FEE36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l-G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D59267C8-2D0B-424B-9A19-A0444EBA8B2A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l-G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D1A7A3C-48CA-46F0-89AB-67C964AE8D18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l-G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4657F9F3-2430-4C8C-87C6-C6A5FE1ED725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l-G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AD52194B-E8AA-4363-93FA-C54AF8122954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6F6C2300-E6D1-4764-BE6C-0A2DB60B1299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l-G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3526C973-8F3B-4ECE-AD2E-6C57A5510D97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l-G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8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8E170D6F-7160-4396-BFE3-5B2200DB0B0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l-G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5A6DDCF9-1BAE-4A4B-8FA7-5911B38FC04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l-G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5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2F213F55-DAC2-4631-BF5F-4E5A8A2BE487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l-G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0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BA86BF89-A5D1-48A5-813D-177C8727CBF4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l-G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3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4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5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6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7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22D7658E-F900-4D37-970E-7F3FD3AA87B1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l-G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B786277-97F3-4ED0-9618-379B2A7BDC6F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F61195E-734F-4084-9FEE-14FD4358BFA5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l-G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B7AB969-DED2-4B1D-8B9A-5DBA2FA8BEB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l-G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CED93D2-7164-4BC6-B4E1-F1EE6AB6BD0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l-G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21F6CB1-711E-4033-A2A1-9F92B929648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slideLayout" Target="../slideLayouts/slideLayout1.xml"/><Relationship Id="rId8" Type="http://schemas.openxmlformats.org/officeDocument/2006/relationships/slideLayout" Target="../slideLayouts/slideLayout2.xml"/><Relationship Id="rId9" Type="http://schemas.openxmlformats.org/officeDocument/2006/relationships/slideLayout" Target="../slideLayouts/slideLayout3.xml"/><Relationship Id="rId10" Type="http://schemas.openxmlformats.org/officeDocument/2006/relationships/slideLayout" Target="../slideLayouts/slideLayout4.xml"/><Relationship Id="rId11" Type="http://schemas.openxmlformats.org/officeDocument/2006/relationships/slideLayout" Target="../slideLayouts/slideLayout5.xml"/><Relationship Id="rId12" Type="http://schemas.openxmlformats.org/officeDocument/2006/relationships/slideLayout" Target="../slideLayouts/slideLayout6.xml"/><Relationship Id="rId13" Type="http://schemas.openxmlformats.org/officeDocument/2006/relationships/slideLayout" Target="../slideLayouts/slideLayout7.xml"/><Relationship Id="rId14" Type="http://schemas.openxmlformats.org/officeDocument/2006/relationships/slideLayout" Target="../slideLayouts/slideLayout8.xml"/><Relationship Id="rId15" Type="http://schemas.openxmlformats.org/officeDocument/2006/relationships/slideLayout" Target="../slideLayouts/slideLayout9.xml"/><Relationship Id="rId16" Type="http://schemas.openxmlformats.org/officeDocument/2006/relationships/slideLayout" Target="../slideLayouts/slideLayout10.xml"/><Relationship Id="rId17" Type="http://schemas.openxmlformats.org/officeDocument/2006/relationships/slideLayout" Target="../slideLayouts/slideLayout11.xml"/><Relationship Id="rId18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slideLayout" Target="../slideLayouts/slideLayout13.xml"/><Relationship Id="rId8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22.xml"/><Relationship Id="rId17" Type="http://schemas.openxmlformats.org/officeDocument/2006/relationships/slideLayout" Target="../slideLayouts/slideLayout23.xml"/><Relationship Id="rId18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slideLayout" Target="../slideLayouts/slideLayout37.xml"/><Relationship Id="rId8" Type="http://schemas.openxmlformats.org/officeDocument/2006/relationships/slideLayout" Target="../slideLayouts/slideLayout38.xml"/><Relationship Id="rId9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47.xml"/><Relationship Id="rId18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Google Shape;6;p8" descr=""/>
          <p:cNvPicPr/>
          <p:nvPr/>
        </p:nvPicPr>
        <p:blipFill>
          <a:blip r:embed="rId3"/>
          <a:srcRect l="3609" t="0" r="0" b="0"/>
          <a:stretch/>
        </p:blipFill>
        <p:spPr>
          <a:xfrm>
            <a:off x="0" y="2669760"/>
            <a:ext cx="4034160" cy="4185360"/>
          </a:xfrm>
          <a:prstGeom prst="rect">
            <a:avLst/>
          </a:prstGeom>
          <a:ln w="0">
            <a:noFill/>
          </a:ln>
        </p:spPr>
      </p:pic>
      <p:pic>
        <p:nvPicPr>
          <p:cNvPr id="1" name="Google Shape;7;p8" descr=""/>
          <p:cNvPicPr/>
          <p:nvPr/>
        </p:nvPicPr>
        <p:blipFill>
          <a:blip r:embed="rId4"/>
          <a:srcRect l="35642" t="0" r="0" b="0"/>
          <a:stretch/>
        </p:blipFill>
        <p:spPr>
          <a:xfrm>
            <a:off x="0" y="2892240"/>
            <a:ext cx="1519560" cy="2362680"/>
          </a:xfrm>
          <a:prstGeom prst="rect">
            <a:avLst/>
          </a:prstGeom>
          <a:ln w="0">
            <a:noFill/>
          </a:ln>
        </p:spPr>
      </p:pic>
      <p:sp>
        <p:nvSpPr>
          <p:cNvPr id="2" name="Google Shape;8;p8"/>
          <p:cNvSpPr/>
          <p:nvPr/>
        </p:nvSpPr>
        <p:spPr>
          <a:xfrm>
            <a:off x="8609040" y="1676520"/>
            <a:ext cx="2816640" cy="2816640"/>
          </a:xfrm>
          <a:prstGeom prst="ellipse">
            <a:avLst/>
          </a:prstGeom>
          <a:gradFill rotWithShape="0">
            <a:gsLst>
              <a:gs pos="0">
                <a:srgbClr val="50b9c1">
                  <a:alpha val="7058"/>
                </a:srgbClr>
              </a:gs>
              <a:gs pos="100000">
                <a:srgbClr val="50b9c1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 w="0">
            <a:noFill/>
          </a:ln>
          <a:effectLst>
            <a:outerShdw blurRad="38160" dir="5400000" dist="25560" rotWithShape="0">
              <a:srgbClr val="000000">
                <a:alpha val="4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l-GR" sz="14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pic>
        <p:nvPicPr>
          <p:cNvPr id="3" name="Google Shape;9;p8" descr=""/>
          <p:cNvPicPr/>
          <p:nvPr/>
        </p:nvPicPr>
        <p:blipFill>
          <a:blip r:embed="rId5"/>
          <a:srcRect l="0" t="28812" r="0" b="0"/>
          <a:stretch/>
        </p:blipFill>
        <p:spPr>
          <a:xfrm>
            <a:off x="7999560" y="0"/>
            <a:ext cx="1600560" cy="1138680"/>
          </a:xfrm>
          <a:prstGeom prst="rect">
            <a:avLst/>
          </a:prstGeom>
          <a:ln w="0">
            <a:noFill/>
          </a:ln>
        </p:spPr>
      </p:pic>
      <p:pic>
        <p:nvPicPr>
          <p:cNvPr id="4" name="Google Shape;10;p8" descr=""/>
          <p:cNvPicPr/>
          <p:nvPr/>
        </p:nvPicPr>
        <p:blipFill>
          <a:blip r:embed="rId6"/>
          <a:srcRect l="0" t="0" r="0" b="23325"/>
          <a:stretch/>
        </p:blipFill>
        <p:spPr>
          <a:xfrm>
            <a:off x="8605800" y="6095880"/>
            <a:ext cx="990720" cy="759240"/>
          </a:xfrm>
          <a:prstGeom prst="rect">
            <a:avLst/>
          </a:prstGeom>
          <a:ln w="0">
            <a:noFill/>
          </a:ln>
        </p:spPr>
      </p:pic>
      <p:sp>
        <p:nvSpPr>
          <p:cNvPr id="5" name="Google Shape;11;p8"/>
          <p:cNvSpPr/>
          <p:nvPr/>
        </p:nvSpPr>
        <p:spPr>
          <a:xfrm>
            <a:off x="10437840" y="0"/>
            <a:ext cx="682920" cy="1140120"/>
          </a:xfrm>
          <a:prstGeom prst="rect">
            <a:avLst/>
          </a:prstGeom>
          <a:solidFill>
            <a:schemeClr val="accent1"/>
          </a:solidFill>
          <a:ln w="0">
            <a:noFill/>
          </a:ln>
          <a:effectLst>
            <a:outerShdw blurRad="38160" dir="5400000" dist="25560" rotWithShape="0">
              <a:srgbClr val="000000">
                <a:alpha val="4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l-GR" sz="14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" name="PlaceHolder 1"/>
          <p:cNvSpPr>
            <a:spLocks noGrp="1"/>
          </p:cNvSpPr>
          <p:nvPr>
            <p:ph type="ftr" idx="1"/>
          </p:nvPr>
        </p:nvSpPr>
        <p:spPr>
          <a:xfrm rot="5400000">
            <a:off x="8954280" y="3225240"/>
            <a:ext cx="3857040" cy="302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l-GR" sz="1400" spc="-1" strike="noStrike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l-GR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&lt;υποσέλιδο&gt;</a:t>
            </a:r>
            <a:endParaRPr b="0" lang="el-G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ldNum" idx="2"/>
          </p:nvPr>
        </p:nvSpPr>
        <p:spPr>
          <a:xfrm>
            <a:off x="10352520" y="295560"/>
            <a:ext cx="835200" cy="764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l-GR" sz="2800" spc="-1" strike="noStrike">
                <a:solidFill>
                  <a:srgbClr val="ffffff"/>
                </a:solidFill>
                <a:latin typeface="Century Gothic"/>
                <a:ea typeface="Century Gothic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E172E54D-EA62-453B-9EF2-70CEFE9DDB1C}" type="slidenum">
              <a:rPr b="0" lang="el-GR" sz="2800" spc="-1" strike="noStrike">
                <a:solidFill>
                  <a:srgbClr val="ffffff"/>
                </a:solidFill>
                <a:latin typeface="Century Gothic"/>
                <a:ea typeface="Century Gothic"/>
              </a:rPr>
              <a:t>&lt;αριθμός&gt;</a:t>
            </a:fld>
            <a:endParaRPr b="0" lang="el-GR" sz="2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dt" idx="3"/>
          </p:nvPr>
        </p:nvSpPr>
        <p:spPr>
          <a:xfrm rot="5400000">
            <a:off x="10158120" y="1790640"/>
            <a:ext cx="987840" cy="302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>
              <a:buNone/>
              <a:defRPr b="0" lang="el-G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l-GR" sz="1400" spc="-1" strike="noStrike">
                <a:solidFill>
                  <a:srgbClr val="000000"/>
                </a:solidFill>
                <a:latin typeface="Times New Roman"/>
              </a:rPr>
              <a:t>&lt;ημερομηνία/ώρα&gt;</a:t>
            </a:r>
            <a:endParaRPr b="0" lang="el-G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l-GR" sz="4400" spc="-1" strike="noStrike">
                <a:solidFill>
                  <a:srgbClr val="000000"/>
                </a:solidFill>
                <a:latin typeface="Arial"/>
              </a:rPr>
              <a:t>Πατήστε για επεξεργασία της μορφής κειμένου του τίτλου</a:t>
            </a:r>
            <a:endParaRPr b="0" lang="el-G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3200" spc="-1" strike="noStrike">
                <a:solidFill>
                  <a:srgbClr val="000000"/>
                </a:solidFill>
                <a:latin typeface="Arial"/>
              </a:rPr>
              <a:t>Πατήστε για επεξεργασία της μορφής κειμένου διάρθρωσης</a:t>
            </a: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l-GR" sz="2800" spc="-1" strike="noStrike">
                <a:solidFill>
                  <a:srgbClr val="000000"/>
                </a:solidFill>
                <a:latin typeface="Arial"/>
              </a:rPr>
              <a:t>Δεύτερο επίπεδο διάρθρωσης</a:t>
            </a:r>
            <a:endParaRPr b="0" lang="el-GR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400" spc="-1" strike="noStrike">
                <a:solidFill>
                  <a:srgbClr val="000000"/>
                </a:solidFill>
                <a:latin typeface="Arial"/>
              </a:rPr>
              <a:t>Τρίτο επίπεδο διάρθρωσης</a:t>
            </a:r>
            <a:endParaRPr b="0" lang="el-GR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l-GR" sz="2000" spc="-1" strike="noStrike">
                <a:solidFill>
                  <a:srgbClr val="000000"/>
                </a:solidFill>
                <a:latin typeface="Arial"/>
              </a:rPr>
              <a:t>Τέταρτο επίπεδο διάρθρωσης</a:t>
            </a:r>
            <a:endParaRPr b="0" lang="el-GR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solidFill>
                  <a:srgbClr val="000000"/>
                </a:solidFill>
                <a:latin typeface="Arial"/>
              </a:rPr>
              <a:t>Πέμπτο επίπεδο διάρθρωσης</a:t>
            </a:r>
            <a:endParaRPr b="0" lang="el-GR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solidFill>
                  <a:srgbClr val="000000"/>
                </a:solidFill>
                <a:latin typeface="Arial"/>
              </a:rPr>
              <a:t>Έκτο επίπεδο διάρθρωσης</a:t>
            </a:r>
            <a:endParaRPr b="0" lang="el-GR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solidFill>
                  <a:srgbClr val="000000"/>
                </a:solidFill>
                <a:latin typeface="Arial"/>
              </a:rPr>
              <a:t>Έβδομο επίπεδο διάρθρωσης</a:t>
            </a:r>
            <a:endParaRPr b="0" lang="el-G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7"/>
    <p:sldLayoutId id="2147483650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659" r:id="rId17"/>
    <p:sldLayoutId id="2147483660" r:id="rId18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102;p10" descr=""/>
          <p:cNvPicPr/>
          <p:nvPr/>
        </p:nvPicPr>
        <p:blipFill>
          <a:blip r:embed="rId3"/>
          <a:srcRect l="3609" t="0" r="0" b="0"/>
          <a:stretch/>
        </p:blipFill>
        <p:spPr>
          <a:xfrm>
            <a:off x="0" y="2669760"/>
            <a:ext cx="4034160" cy="4185360"/>
          </a:xfrm>
          <a:prstGeom prst="rect">
            <a:avLst/>
          </a:prstGeom>
          <a:ln w="0">
            <a:noFill/>
          </a:ln>
        </p:spPr>
      </p:pic>
      <p:pic>
        <p:nvPicPr>
          <p:cNvPr id="48" name="Google Shape;103;p10" descr=""/>
          <p:cNvPicPr/>
          <p:nvPr/>
        </p:nvPicPr>
        <p:blipFill>
          <a:blip r:embed="rId4"/>
          <a:srcRect l="35642" t="0" r="0" b="0"/>
          <a:stretch/>
        </p:blipFill>
        <p:spPr>
          <a:xfrm>
            <a:off x="0" y="2892240"/>
            <a:ext cx="1519560" cy="2362680"/>
          </a:xfrm>
          <a:prstGeom prst="rect">
            <a:avLst/>
          </a:prstGeom>
          <a:ln w="0">
            <a:noFill/>
          </a:ln>
        </p:spPr>
      </p:pic>
      <p:sp>
        <p:nvSpPr>
          <p:cNvPr id="49" name="Google Shape;104;p10"/>
          <p:cNvSpPr/>
          <p:nvPr/>
        </p:nvSpPr>
        <p:spPr>
          <a:xfrm>
            <a:off x="8609040" y="1676520"/>
            <a:ext cx="2816640" cy="2816640"/>
          </a:xfrm>
          <a:prstGeom prst="ellipse">
            <a:avLst/>
          </a:prstGeom>
          <a:gradFill rotWithShape="0">
            <a:gsLst>
              <a:gs pos="0">
                <a:srgbClr val="50b9c1">
                  <a:alpha val="7058"/>
                </a:srgbClr>
              </a:gs>
              <a:gs pos="100000">
                <a:srgbClr val="50b9c1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 w="0">
            <a:noFill/>
          </a:ln>
          <a:effectLst>
            <a:outerShdw blurRad="38160" dir="5400000" dist="25560" rotWithShape="0">
              <a:srgbClr val="000000">
                <a:alpha val="4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l-GR" sz="14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pic>
        <p:nvPicPr>
          <p:cNvPr id="50" name="Google Shape;105;p10" descr=""/>
          <p:cNvPicPr/>
          <p:nvPr/>
        </p:nvPicPr>
        <p:blipFill>
          <a:blip r:embed="rId5"/>
          <a:srcRect l="0" t="28812" r="0" b="0"/>
          <a:stretch/>
        </p:blipFill>
        <p:spPr>
          <a:xfrm>
            <a:off x="7999560" y="0"/>
            <a:ext cx="1600560" cy="1138680"/>
          </a:xfrm>
          <a:prstGeom prst="rect">
            <a:avLst/>
          </a:prstGeom>
          <a:ln w="0">
            <a:noFill/>
          </a:ln>
        </p:spPr>
      </p:pic>
      <p:pic>
        <p:nvPicPr>
          <p:cNvPr id="51" name="Google Shape;106;p10" descr=""/>
          <p:cNvPicPr/>
          <p:nvPr/>
        </p:nvPicPr>
        <p:blipFill>
          <a:blip r:embed="rId6"/>
          <a:srcRect l="0" t="0" r="0" b="23325"/>
          <a:stretch/>
        </p:blipFill>
        <p:spPr>
          <a:xfrm>
            <a:off x="8605800" y="6095880"/>
            <a:ext cx="990720" cy="759240"/>
          </a:xfrm>
          <a:prstGeom prst="rect">
            <a:avLst/>
          </a:prstGeom>
          <a:ln w="0">
            <a:noFill/>
          </a:ln>
        </p:spPr>
      </p:pic>
      <p:sp>
        <p:nvSpPr>
          <p:cNvPr id="52" name="Google Shape;107;p10"/>
          <p:cNvSpPr/>
          <p:nvPr/>
        </p:nvSpPr>
        <p:spPr>
          <a:xfrm>
            <a:off x="10437840" y="0"/>
            <a:ext cx="682920" cy="1140120"/>
          </a:xfrm>
          <a:prstGeom prst="rect">
            <a:avLst/>
          </a:prstGeom>
          <a:solidFill>
            <a:schemeClr val="accent1"/>
          </a:solidFill>
          <a:ln w="0">
            <a:noFill/>
          </a:ln>
          <a:effectLst>
            <a:outerShdw blurRad="38160" dir="5400000" dist="25560" rotWithShape="0">
              <a:srgbClr val="000000">
                <a:alpha val="4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l-GR" sz="14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3" name="PlaceHolder 1"/>
          <p:cNvSpPr>
            <a:spLocks noGrp="1"/>
          </p:cNvSpPr>
          <p:nvPr>
            <p:ph type="ftr" idx="4"/>
          </p:nvPr>
        </p:nvSpPr>
        <p:spPr>
          <a:xfrm rot="5400000">
            <a:off x="8954280" y="3225240"/>
            <a:ext cx="3857040" cy="302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l-GR" sz="1400" spc="-1" strike="noStrike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l-GR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&lt;υποσέλιδο&gt;</a:t>
            </a:r>
            <a:endParaRPr b="0" lang="el-G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sldNum" idx="5"/>
          </p:nvPr>
        </p:nvSpPr>
        <p:spPr>
          <a:xfrm>
            <a:off x="10352520" y="295560"/>
            <a:ext cx="835200" cy="764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l-GR" sz="2800" spc="-1" strike="noStrike">
                <a:solidFill>
                  <a:srgbClr val="ffffff"/>
                </a:solidFill>
                <a:latin typeface="Century Gothic"/>
                <a:ea typeface="Century Gothic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807CB2CB-7C1C-4117-A1BE-4C5581DF6BE4}" type="slidenum">
              <a:rPr b="0" lang="el-GR" sz="2800" spc="-1" strike="noStrike">
                <a:solidFill>
                  <a:srgbClr val="ffffff"/>
                </a:solidFill>
                <a:latin typeface="Century Gothic"/>
                <a:ea typeface="Century Gothic"/>
              </a:rPr>
              <a:t>&lt;αριθμός&gt;</a:t>
            </a:fld>
            <a:endParaRPr b="0" lang="el-GR" sz="2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dt" idx="6"/>
          </p:nvPr>
        </p:nvSpPr>
        <p:spPr>
          <a:xfrm rot="5400000">
            <a:off x="10158120" y="1790640"/>
            <a:ext cx="987840" cy="302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>
              <a:buNone/>
              <a:defRPr b="0" lang="el-G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l-GR" sz="1400" spc="-1" strike="noStrike">
                <a:solidFill>
                  <a:srgbClr val="000000"/>
                </a:solidFill>
                <a:latin typeface="Times New Roman"/>
              </a:rPr>
              <a:t>&lt;ημερομηνία/ώρα&gt;</a:t>
            </a:r>
            <a:endParaRPr b="0" lang="el-G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l-GR" sz="4400" spc="-1" strike="noStrike">
                <a:solidFill>
                  <a:srgbClr val="000000"/>
                </a:solidFill>
                <a:latin typeface="Arial"/>
              </a:rPr>
              <a:t>Πατήστε για επεξεργασία της μορφής κειμένου του τίτλου</a:t>
            </a:r>
            <a:endParaRPr b="0" lang="el-G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3200" spc="-1" strike="noStrike">
                <a:solidFill>
                  <a:srgbClr val="000000"/>
                </a:solidFill>
                <a:latin typeface="Arial"/>
              </a:rPr>
              <a:t>Πατήστε για επεξεργασία της μορφής κειμένου διάρθρωσης</a:t>
            </a: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l-GR" sz="2800" spc="-1" strike="noStrike">
                <a:solidFill>
                  <a:srgbClr val="000000"/>
                </a:solidFill>
                <a:latin typeface="Arial"/>
              </a:rPr>
              <a:t>Δεύτερο επίπεδο διάρθρωσης</a:t>
            </a:r>
            <a:endParaRPr b="0" lang="el-GR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400" spc="-1" strike="noStrike">
                <a:solidFill>
                  <a:srgbClr val="000000"/>
                </a:solidFill>
                <a:latin typeface="Arial"/>
              </a:rPr>
              <a:t>Τρίτο επίπεδο διάρθρωσης</a:t>
            </a:r>
            <a:endParaRPr b="0" lang="el-GR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l-GR" sz="2000" spc="-1" strike="noStrike">
                <a:solidFill>
                  <a:srgbClr val="000000"/>
                </a:solidFill>
                <a:latin typeface="Arial"/>
              </a:rPr>
              <a:t>Τέταρτο επίπεδο διάρθρωσης</a:t>
            </a:r>
            <a:endParaRPr b="0" lang="el-GR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solidFill>
                  <a:srgbClr val="000000"/>
                </a:solidFill>
                <a:latin typeface="Arial"/>
              </a:rPr>
              <a:t>Πέμπτο επίπεδο διάρθρωσης</a:t>
            </a:r>
            <a:endParaRPr b="0" lang="el-GR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solidFill>
                  <a:srgbClr val="000000"/>
                </a:solidFill>
                <a:latin typeface="Arial"/>
              </a:rPr>
              <a:t>Έκτο επίπεδο διάρθρωσης</a:t>
            </a:r>
            <a:endParaRPr b="0" lang="el-GR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solidFill>
                  <a:srgbClr val="000000"/>
                </a:solidFill>
                <a:latin typeface="Arial"/>
              </a:rPr>
              <a:t>Έβδομο επίπεδο διάρθρωσης</a:t>
            </a:r>
            <a:endParaRPr b="0" lang="el-G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3" r:id="rId18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102;p10" descr=""/>
          <p:cNvPicPr/>
          <p:nvPr/>
        </p:nvPicPr>
        <p:blipFill>
          <a:blip r:embed="rId3"/>
          <a:srcRect l="3609" t="0" r="0" b="0"/>
          <a:stretch/>
        </p:blipFill>
        <p:spPr>
          <a:xfrm>
            <a:off x="0" y="2669760"/>
            <a:ext cx="4034160" cy="4185360"/>
          </a:xfrm>
          <a:prstGeom prst="rect">
            <a:avLst/>
          </a:prstGeom>
          <a:ln w="0">
            <a:noFill/>
          </a:ln>
        </p:spPr>
      </p:pic>
      <p:pic>
        <p:nvPicPr>
          <p:cNvPr id="95" name="Google Shape;103;p10" descr=""/>
          <p:cNvPicPr/>
          <p:nvPr/>
        </p:nvPicPr>
        <p:blipFill>
          <a:blip r:embed="rId4"/>
          <a:srcRect l="35642" t="0" r="0" b="0"/>
          <a:stretch/>
        </p:blipFill>
        <p:spPr>
          <a:xfrm>
            <a:off x="0" y="2892240"/>
            <a:ext cx="1519560" cy="2362680"/>
          </a:xfrm>
          <a:prstGeom prst="rect">
            <a:avLst/>
          </a:prstGeom>
          <a:ln w="0">
            <a:noFill/>
          </a:ln>
        </p:spPr>
      </p:pic>
      <p:sp>
        <p:nvSpPr>
          <p:cNvPr id="96" name="Google Shape;104;p10"/>
          <p:cNvSpPr/>
          <p:nvPr/>
        </p:nvSpPr>
        <p:spPr>
          <a:xfrm>
            <a:off x="8609040" y="1676520"/>
            <a:ext cx="2816640" cy="2816640"/>
          </a:xfrm>
          <a:prstGeom prst="ellipse">
            <a:avLst/>
          </a:prstGeom>
          <a:gradFill rotWithShape="0">
            <a:gsLst>
              <a:gs pos="0">
                <a:srgbClr val="50b9c1">
                  <a:alpha val="7058"/>
                </a:srgbClr>
              </a:gs>
              <a:gs pos="100000">
                <a:srgbClr val="50b9c1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 w="0">
            <a:noFill/>
          </a:ln>
          <a:effectLst>
            <a:outerShdw blurRad="38160" dir="5400000" dist="25560" rotWithShape="0">
              <a:srgbClr val="000000">
                <a:alpha val="4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l-GR" sz="14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pic>
        <p:nvPicPr>
          <p:cNvPr id="97" name="Google Shape;105;p10" descr=""/>
          <p:cNvPicPr/>
          <p:nvPr/>
        </p:nvPicPr>
        <p:blipFill>
          <a:blip r:embed="rId5"/>
          <a:srcRect l="0" t="28812" r="0" b="0"/>
          <a:stretch/>
        </p:blipFill>
        <p:spPr>
          <a:xfrm>
            <a:off x="7999560" y="0"/>
            <a:ext cx="1600560" cy="1138680"/>
          </a:xfrm>
          <a:prstGeom prst="rect">
            <a:avLst/>
          </a:prstGeom>
          <a:ln w="0">
            <a:noFill/>
          </a:ln>
        </p:spPr>
      </p:pic>
      <p:pic>
        <p:nvPicPr>
          <p:cNvPr id="98" name="Google Shape;106;p10" descr=""/>
          <p:cNvPicPr/>
          <p:nvPr/>
        </p:nvPicPr>
        <p:blipFill>
          <a:blip r:embed="rId6"/>
          <a:srcRect l="0" t="0" r="0" b="23325"/>
          <a:stretch/>
        </p:blipFill>
        <p:spPr>
          <a:xfrm>
            <a:off x="8605800" y="6095880"/>
            <a:ext cx="990720" cy="759240"/>
          </a:xfrm>
          <a:prstGeom prst="rect">
            <a:avLst/>
          </a:prstGeom>
          <a:ln w="0">
            <a:noFill/>
          </a:ln>
        </p:spPr>
      </p:pic>
      <p:sp>
        <p:nvSpPr>
          <p:cNvPr id="99" name="Google Shape;107;p10"/>
          <p:cNvSpPr/>
          <p:nvPr/>
        </p:nvSpPr>
        <p:spPr>
          <a:xfrm>
            <a:off x="10437840" y="0"/>
            <a:ext cx="682920" cy="1140120"/>
          </a:xfrm>
          <a:prstGeom prst="rect">
            <a:avLst/>
          </a:prstGeom>
          <a:solidFill>
            <a:schemeClr val="accent1"/>
          </a:solidFill>
          <a:ln w="0">
            <a:noFill/>
          </a:ln>
          <a:effectLst>
            <a:outerShdw blurRad="38160" dir="5400000" dist="25560" rotWithShape="0">
              <a:srgbClr val="000000">
                <a:alpha val="4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l-GR" sz="14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l-GR" sz="1800" spc="-1" strike="noStrike">
                <a:solidFill>
                  <a:srgbClr val="000000"/>
                </a:solidFill>
                <a:latin typeface="Arial"/>
              </a:rPr>
              <a:t>Πατήστε για επεξεργασία της μορφής κειμένου του τίτλου</a:t>
            </a:r>
            <a:endParaRPr b="0" lang="el-G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ftr" idx="7"/>
          </p:nvPr>
        </p:nvSpPr>
        <p:spPr>
          <a:xfrm rot="5400000">
            <a:off x="8954280" y="3225240"/>
            <a:ext cx="3857040" cy="302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l-GR" sz="1400" spc="-1" strike="noStrike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l-GR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&lt;υποσέλιδο&gt;</a:t>
            </a:r>
            <a:endParaRPr b="0" lang="el-G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sldNum" idx="8"/>
          </p:nvPr>
        </p:nvSpPr>
        <p:spPr>
          <a:xfrm>
            <a:off x="10352520" y="295560"/>
            <a:ext cx="835200" cy="764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l-GR" sz="2800" spc="-1" strike="noStrike">
                <a:solidFill>
                  <a:srgbClr val="ffffff"/>
                </a:solidFill>
                <a:latin typeface="Century Gothic"/>
                <a:ea typeface="Century Gothic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9944314B-4013-468F-97EB-24DF79C86186}" type="slidenum">
              <a:rPr b="0" lang="el-GR" sz="2800" spc="-1" strike="noStrike">
                <a:solidFill>
                  <a:srgbClr val="ffffff"/>
                </a:solidFill>
                <a:latin typeface="Century Gothic"/>
                <a:ea typeface="Century Gothic"/>
              </a:rPr>
              <a:t>&lt;αριθμός&gt;</a:t>
            </a:fld>
            <a:endParaRPr b="0" lang="el-GR" sz="2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dt" idx="9"/>
          </p:nvPr>
        </p:nvSpPr>
        <p:spPr>
          <a:xfrm rot="5400000">
            <a:off x="10158120" y="1790640"/>
            <a:ext cx="987840" cy="302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>
              <a:buNone/>
              <a:defRPr b="0" lang="el-G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l-GR" sz="1400" spc="-1" strike="noStrike">
                <a:solidFill>
                  <a:srgbClr val="000000"/>
                </a:solidFill>
                <a:latin typeface="Times New Roman"/>
              </a:rPr>
              <a:t>&lt;ημερομηνία/ώρα&gt;</a:t>
            </a:r>
            <a:endParaRPr b="0" lang="el-G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3200" spc="-1" strike="noStrike">
                <a:solidFill>
                  <a:srgbClr val="000000"/>
                </a:solidFill>
                <a:latin typeface="Arial"/>
              </a:rPr>
              <a:t>Πατήστε για επεξεργασία της μορφής κειμένου διάρθρωσης</a:t>
            </a: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l-GR" sz="2800" spc="-1" strike="noStrike">
                <a:solidFill>
                  <a:srgbClr val="000000"/>
                </a:solidFill>
                <a:latin typeface="Arial"/>
              </a:rPr>
              <a:t>Δεύτερο επίπεδο διάρθρωσης</a:t>
            </a:r>
            <a:endParaRPr b="0" lang="el-GR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400" spc="-1" strike="noStrike">
                <a:solidFill>
                  <a:srgbClr val="000000"/>
                </a:solidFill>
                <a:latin typeface="Arial"/>
              </a:rPr>
              <a:t>Τρίτο επίπεδο διάρθρωσης</a:t>
            </a:r>
            <a:endParaRPr b="0" lang="el-GR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l-GR" sz="2000" spc="-1" strike="noStrike">
                <a:solidFill>
                  <a:srgbClr val="000000"/>
                </a:solidFill>
                <a:latin typeface="Arial"/>
              </a:rPr>
              <a:t>Τέταρτο επίπεδο διάρθρωσης</a:t>
            </a:r>
            <a:endParaRPr b="0" lang="el-GR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solidFill>
                  <a:srgbClr val="000000"/>
                </a:solidFill>
                <a:latin typeface="Arial"/>
              </a:rPr>
              <a:t>Πέμπτο επίπεδο διάρθρωσης</a:t>
            </a:r>
            <a:endParaRPr b="0" lang="el-GR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solidFill>
                  <a:srgbClr val="000000"/>
                </a:solidFill>
                <a:latin typeface="Arial"/>
              </a:rPr>
              <a:t>Έκτο επίπεδο διάρθρωσης</a:t>
            </a:r>
            <a:endParaRPr b="0" lang="el-GR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solidFill>
                  <a:srgbClr val="000000"/>
                </a:solidFill>
                <a:latin typeface="Arial"/>
              </a:rPr>
              <a:t>Έβδομο επίπεδο διάρθρωσης</a:t>
            </a:r>
            <a:endParaRPr b="0" lang="el-G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  <p:sldLayoutId id="2147483686" r:id="rId18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294;p14" descr=""/>
          <p:cNvPicPr/>
          <p:nvPr/>
        </p:nvPicPr>
        <p:blipFill>
          <a:blip r:embed="rId3"/>
          <a:srcRect l="3609" t="0" r="0" b="0"/>
          <a:stretch/>
        </p:blipFill>
        <p:spPr>
          <a:xfrm>
            <a:off x="0" y="2669760"/>
            <a:ext cx="4034160" cy="4185360"/>
          </a:xfrm>
          <a:prstGeom prst="rect">
            <a:avLst/>
          </a:prstGeom>
          <a:ln w="0">
            <a:noFill/>
          </a:ln>
        </p:spPr>
      </p:pic>
      <p:pic>
        <p:nvPicPr>
          <p:cNvPr id="142" name="Google Shape;295;p14" descr=""/>
          <p:cNvPicPr/>
          <p:nvPr/>
        </p:nvPicPr>
        <p:blipFill>
          <a:blip r:embed="rId4"/>
          <a:srcRect l="35642" t="0" r="0" b="0"/>
          <a:stretch/>
        </p:blipFill>
        <p:spPr>
          <a:xfrm>
            <a:off x="0" y="2892240"/>
            <a:ext cx="1519560" cy="2362680"/>
          </a:xfrm>
          <a:prstGeom prst="rect">
            <a:avLst/>
          </a:prstGeom>
          <a:ln w="0">
            <a:noFill/>
          </a:ln>
        </p:spPr>
      </p:pic>
      <p:sp>
        <p:nvSpPr>
          <p:cNvPr id="143" name="Google Shape;296;p14"/>
          <p:cNvSpPr/>
          <p:nvPr/>
        </p:nvSpPr>
        <p:spPr>
          <a:xfrm>
            <a:off x="8609040" y="1676520"/>
            <a:ext cx="2816640" cy="2816640"/>
          </a:xfrm>
          <a:prstGeom prst="ellipse">
            <a:avLst/>
          </a:prstGeom>
          <a:gradFill rotWithShape="0">
            <a:gsLst>
              <a:gs pos="0">
                <a:srgbClr val="50b9c1">
                  <a:alpha val="7058"/>
                </a:srgbClr>
              </a:gs>
              <a:gs pos="100000">
                <a:srgbClr val="50b9c1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 w="0">
            <a:noFill/>
          </a:ln>
          <a:effectLst>
            <a:outerShdw blurRad="38160" dir="5400000" dist="25560" rotWithShape="0">
              <a:srgbClr val="000000">
                <a:alpha val="4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l-GR" sz="14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pic>
        <p:nvPicPr>
          <p:cNvPr id="144" name="Google Shape;297;p14" descr=""/>
          <p:cNvPicPr/>
          <p:nvPr/>
        </p:nvPicPr>
        <p:blipFill>
          <a:blip r:embed="rId5"/>
          <a:srcRect l="0" t="28812" r="0" b="0"/>
          <a:stretch/>
        </p:blipFill>
        <p:spPr>
          <a:xfrm>
            <a:off x="7999560" y="0"/>
            <a:ext cx="1600560" cy="1138680"/>
          </a:xfrm>
          <a:prstGeom prst="rect">
            <a:avLst/>
          </a:prstGeom>
          <a:ln w="0">
            <a:noFill/>
          </a:ln>
        </p:spPr>
      </p:pic>
      <p:pic>
        <p:nvPicPr>
          <p:cNvPr id="145" name="Google Shape;298;p14" descr=""/>
          <p:cNvPicPr/>
          <p:nvPr/>
        </p:nvPicPr>
        <p:blipFill>
          <a:blip r:embed="rId6"/>
          <a:srcRect l="0" t="0" r="0" b="23325"/>
          <a:stretch/>
        </p:blipFill>
        <p:spPr>
          <a:xfrm>
            <a:off x="8605800" y="6095880"/>
            <a:ext cx="990720" cy="759240"/>
          </a:xfrm>
          <a:prstGeom prst="rect">
            <a:avLst/>
          </a:prstGeom>
          <a:ln w="0">
            <a:noFill/>
          </a:ln>
        </p:spPr>
      </p:pic>
      <p:sp>
        <p:nvSpPr>
          <p:cNvPr id="146" name="Google Shape;299;p14"/>
          <p:cNvSpPr/>
          <p:nvPr/>
        </p:nvSpPr>
        <p:spPr>
          <a:xfrm>
            <a:off x="10437840" y="0"/>
            <a:ext cx="682920" cy="1140120"/>
          </a:xfrm>
          <a:prstGeom prst="rect">
            <a:avLst/>
          </a:prstGeom>
          <a:solidFill>
            <a:schemeClr val="accent1"/>
          </a:solidFill>
          <a:ln w="0">
            <a:noFill/>
          </a:ln>
          <a:effectLst>
            <a:outerShdw blurRad="38160" dir="5400000" dist="25560" rotWithShape="0">
              <a:srgbClr val="000000">
                <a:alpha val="4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l-GR" sz="14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47" name="PlaceHolder 1"/>
          <p:cNvSpPr>
            <a:spLocks noGrp="1"/>
          </p:cNvSpPr>
          <p:nvPr>
            <p:ph type="ftr" idx="10"/>
          </p:nvPr>
        </p:nvSpPr>
        <p:spPr>
          <a:xfrm rot="5400000">
            <a:off x="8954280" y="3225240"/>
            <a:ext cx="3857040" cy="302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l-GR" sz="1400" spc="-1" strike="noStrike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l-GR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&lt;υποσέλιδο&gt;</a:t>
            </a:r>
            <a:endParaRPr b="0" lang="el-G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 type="sldNum" idx="11"/>
          </p:nvPr>
        </p:nvSpPr>
        <p:spPr>
          <a:xfrm>
            <a:off x="10352520" y="295560"/>
            <a:ext cx="835200" cy="764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l-GR" sz="2800" spc="-1" strike="noStrike">
                <a:solidFill>
                  <a:srgbClr val="ffffff"/>
                </a:solidFill>
                <a:latin typeface="Century Gothic"/>
                <a:ea typeface="Century Gothic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AC3F2A28-DFD2-4A3C-AB73-213C8BFB7421}" type="slidenum">
              <a:rPr b="0" lang="el-GR" sz="2800" spc="-1" strike="noStrike">
                <a:solidFill>
                  <a:srgbClr val="ffffff"/>
                </a:solidFill>
                <a:latin typeface="Century Gothic"/>
                <a:ea typeface="Century Gothic"/>
              </a:rPr>
              <a:t>&lt;αριθμός&gt;</a:t>
            </a:fld>
            <a:endParaRPr b="0" lang="el-GR" sz="2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9" name="PlaceHolder 3"/>
          <p:cNvSpPr>
            <a:spLocks noGrp="1"/>
          </p:cNvSpPr>
          <p:nvPr>
            <p:ph type="dt" idx="12"/>
          </p:nvPr>
        </p:nvSpPr>
        <p:spPr>
          <a:xfrm rot="5400000">
            <a:off x="10158120" y="1790640"/>
            <a:ext cx="987840" cy="302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>
              <a:buNone/>
              <a:defRPr b="0" lang="el-G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l-GR" sz="1400" spc="-1" strike="noStrike">
                <a:solidFill>
                  <a:srgbClr val="000000"/>
                </a:solidFill>
                <a:latin typeface="Times New Roman"/>
              </a:rPr>
              <a:t>&lt;ημερομηνία/ώρα&gt;</a:t>
            </a:r>
            <a:endParaRPr b="0" lang="el-G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0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l-GR" sz="4400" spc="-1" strike="noStrike">
                <a:solidFill>
                  <a:srgbClr val="000000"/>
                </a:solidFill>
                <a:latin typeface="Arial"/>
              </a:rPr>
              <a:t>Πατήστε για επεξεργασία της μορφής κειμένου του τίτλου</a:t>
            </a:r>
            <a:endParaRPr b="0" lang="el-G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3200" spc="-1" strike="noStrike">
                <a:solidFill>
                  <a:srgbClr val="000000"/>
                </a:solidFill>
                <a:latin typeface="Arial"/>
              </a:rPr>
              <a:t>Πατήστε για επεξεργασία της μορφής κειμένου διάρθρωσης</a:t>
            </a: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l-GR" sz="2800" spc="-1" strike="noStrike">
                <a:solidFill>
                  <a:srgbClr val="000000"/>
                </a:solidFill>
                <a:latin typeface="Arial"/>
              </a:rPr>
              <a:t>Δεύτερο επίπεδο διάρθρωσης</a:t>
            </a:r>
            <a:endParaRPr b="0" lang="el-GR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400" spc="-1" strike="noStrike">
                <a:solidFill>
                  <a:srgbClr val="000000"/>
                </a:solidFill>
                <a:latin typeface="Arial"/>
              </a:rPr>
              <a:t>Τρίτο επίπεδο διάρθρωσης</a:t>
            </a:r>
            <a:endParaRPr b="0" lang="el-GR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l-GR" sz="2000" spc="-1" strike="noStrike">
                <a:solidFill>
                  <a:srgbClr val="000000"/>
                </a:solidFill>
                <a:latin typeface="Arial"/>
              </a:rPr>
              <a:t>Τέταρτο επίπεδο διάρθρωσης</a:t>
            </a:r>
            <a:endParaRPr b="0" lang="el-GR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solidFill>
                  <a:srgbClr val="000000"/>
                </a:solidFill>
                <a:latin typeface="Arial"/>
              </a:rPr>
              <a:t>Πέμπτο επίπεδο διάρθρωσης</a:t>
            </a:r>
            <a:endParaRPr b="0" lang="el-GR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solidFill>
                  <a:srgbClr val="000000"/>
                </a:solidFill>
                <a:latin typeface="Arial"/>
              </a:rPr>
              <a:t>Έκτο επίπεδο διάρθρωσης</a:t>
            </a:r>
            <a:endParaRPr b="0" lang="el-GR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solidFill>
                  <a:srgbClr val="000000"/>
                </a:solidFill>
                <a:latin typeface="Arial"/>
              </a:rPr>
              <a:t>Έβδομο επίπεδο διάρθρωσης</a:t>
            </a:r>
            <a:endParaRPr b="0" lang="el-G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37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29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276840" y="196920"/>
            <a:ext cx="8818560" cy="216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el-GR" sz="5400" spc="-1" strike="noStrike">
                <a:solidFill>
                  <a:schemeClr val="accent3"/>
                </a:solidFill>
                <a:latin typeface="Century Gothic"/>
                <a:ea typeface="NSimSun"/>
              </a:rPr>
              <a:t>ΕΜΠΟΔΙΑ ΣΤΗΝ ΕΠΙΚΟΙΝΩΝΙΑ</a:t>
            </a:r>
            <a:endParaRPr b="0" lang="el-GR" sz="5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 type="subTitle"/>
          </p:nvPr>
        </p:nvSpPr>
        <p:spPr>
          <a:xfrm>
            <a:off x="1154880" y="4777560"/>
            <a:ext cx="882288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228600" indent="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l-GR" sz="2000" spc="-1" strike="noStrike">
                <a:solidFill>
                  <a:srgbClr val="8ad0d6"/>
                </a:solidFill>
                <a:latin typeface="Century Gothic"/>
                <a:ea typeface="Century Gothic"/>
              </a:rPr>
              <a:t>ΕΛΛΗΝΙΚΟ ΜΕΣΟΓΕΙΑΚΟ ΠΑΝΕΠΙΣΤΗΜΙΟ</a:t>
            </a:r>
            <a:endParaRPr b="0" lang="el-GR" sz="2000" spc="-1" strike="noStrike">
              <a:solidFill>
                <a:srgbClr val="000000"/>
              </a:solidFill>
              <a:latin typeface="Arial"/>
            </a:endParaRPr>
          </a:p>
          <a:p>
            <a:pPr marL="228600" indent="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l-GR" sz="2000" spc="-1" strike="noStrike">
                <a:solidFill>
                  <a:srgbClr val="8ad0d6"/>
                </a:solidFill>
                <a:latin typeface="Century Gothic"/>
                <a:ea typeface="Century Gothic"/>
              </a:rPr>
              <a:t>ΚΕΝΤΡΟ ΥΠΟΣΤΗΡΙΞΗΣ ΔΙΔΑΣΚΑΛΙΑΣ ΚΑΙ ΜΑΘΗΣΗΣ</a:t>
            </a:r>
            <a:endParaRPr b="0" lang="el-G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0" name="Google Shape;395;p1"/>
          <p:cNvSpPr/>
          <p:nvPr/>
        </p:nvSpPr>
        <p:spPr>
          <a:xfrm>
            <a:off x="1260000" y="5849640"/>
            <a:ext cx="243864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l-GR" sz="1800" spc="-1" strike="noStrike">
                <a:solidFill>
                  <a:srgbClr val="ffffff"/>
                </a:solidFill>
                <a:latin typeface="Century Gothic"/>
                <a:ea typeface="Century Gothic"/>
              </a:rPr>
              <a:t>https://kedima.hmu.gr/</a:t>
            </a:r>
            <a:endParaRPr b="0" lang="el-GR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91" name="Google Shape;396;p1" descr="https://qa.hmu.gr/wp-content/uploads/2023/06/ELMEPA-LOGO-GR-Compress-120x120-1.png"/>
          <p:cNvPicPr/>
          <p:nvPr/>
        </p:nvPicPr>
        <p:blipFill>
          <a:blip r:embed="rId1"/>
          <a:stretch/>
        </p:blipFill>
        <p:spPr>
          <a:xfrm>
            <a:off x="9980640" y="116280"/>
            <a:ext cx="1634400" cy="1634400"/>
          </a:xfrm>
          <a:prstGeom prst="rect">
            <a:avLst/>
          </a:prstGeom>
          <a:ln w="0">
            <a:noFill/>
          </a:ln>
        </p:spPr>
      </p:pic>
      <p:pic>
        <p:nvPicPr>
          <p:cNvPr id="192" name="Google Shape;397;p1" descr=""/>
          <p:cNvPicPr/>
          <p:nvPr/>
        </p:nvPicPr>
        <p:blipFill>
          <a:blip r:embed="rId2"/>
          <a:stretch/>
        </p:blipFill>
        <p:spPr>
          <a:xfrm>
            <a:off x="8570520" y="5472000"/>
            <a:ext cx="3243240" cy="1121760"/>
          </a:xfrm>
          <a:prstGeom prst="rect">
            <a:avLst/>
          </a:prstGeom>
          <a:ln w="0">
            <a:noFill/>
          </a:ln>
        </p:spPr>
      </p:pic>
      <p:sp>
        <p:nvSpPr>
          <p:cNvPr id="193" name="Google Shape;398;p1"/>
          <p:cNvSpPr/>
          <p:nvPr/>
        </p:nvSpPr>
        <p:spPr>
          <a:xfrm>
            <a:off x="834840" y="3600000"/>
            <a:ext cx="3123720" cy="34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l-GR" sz="1800" spc="-1" strike="noStrike">
                <a:solidFill>
                  <a:srgbClr val="ffffff"/>
                </a:solidFill>
                <a:latin typeface="Arial"/>
                <a:ea typeface="Arial"/>
              </a:rPr>
              <a:t>http://www.epimorfosi.edu.gr/</a:t>
            </a:r>
            <a:endParaRPr b="0" lang="el-G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443;p7" descr=""/>
          <p:cNvPicPr/>
          <p:nvPr/>
        </p:nvPicPr>
        <p:blipFill>
          <a:blip r:embed="rId1"/>
          <a:stretch/>
        </p:blipFill>
        <p:spPr>
          <a:xfrm>
            <a:off x="8076960" y="4882320"/>
            <a:ext cx="3626280" cy="1254600"/>
          </a:xfrm>
          <a:prstGeom prst="rect">
            <a:avLst/>
          </a:prstGeom>
          <a:ln w="0">
            <a:noFill/>
          </a:ln>
        </p:spPr>
      </p:pic>
      <p:sp>
        <p:nvSpPr>
          <p:cNvPr id="227" name="Google Shape;444;p7"/>
          <p:cNvSpPr/>
          <p:nvPr/>
        </p:nvSpPr>
        <p:spPr>
          <a:xfrm>
            <a:off x="768240" y="4882320"/>
            <a:ext cx="6093000" cy="146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l-GR" sz="1800" spc="-1" strike="noStrike">
                <a:solidFill>
                  <a:srgbClr val="ffffff"/>
                </a:solidFill>
                <a:latin typeface="Century Gothic"/>
                <a:ea typeface="Century Gothic"/>
              </a:rPr>
              <a:t>Το σεμινάριο υλοποιείται στα πλαίσια της Πράξης «Γραφείο υποστήριξης της διδασκαλίας και μάθησης στο Ελληνικό Μεσογειακό Πανεπιστήμιο» με κωδικό ΟΠΣ (MIS) 5162371 με τη Συγχρηματοδότησης της Ευρωπαϊκής Ένωσης</a:t>
            </a:r>
            <a:endParaRPr b="0" lang="el-GR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28" name="Google Shape;445;p7" descr="https://qa.hmu.gr/wp-content/uploads/2023/06/ELMEPA-LOGO-GR-Compress-120x120-1.png"/>
          <p:cNvPicPr/>
          <p:nvPr/>
        </p:nvPicPr>
        <p:blipFill>
          <a:blip r:embed="rId2"/>
          <a:stretch/>
        </p:blipFill>
        <p:spPr>
          <a:xfrm>
            <a:off x="9980640" y="116280"/>
            <a:ext cx="1634400" cy="1634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646200" y="288000"/>
            <a:ext cx="9401760" cy="1397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l-GR" sz="4000" spc="-1" strike="noStrike">
                <a:solidFill>
                  <a:schemeClr val="accent3"/>
                </a:solidFill>
                <a:latin typeface="Century Gothic"/>
                <a:ea typeface="NSimSun"/>
              </a:rPr>
              <a:t>ΕΜΠΟΔΙΑ ΣΤΗΝ ΕΠΙΚΟΙΝΩΝΙΑ</a:t>
            </a:r>
            <a:br>
              <a:rPr sz="4000"/>
            </a:br>
            <a:r>
              <a:rPr b="1" lang="el-GR" sz="1500" spc="-1" strike="noStrike">
                <a:solidFill>
                  <a:schemeClr val="accent3"/>
                </a:solidFill>
                <a:latin typeface="Century Gothic"/>
                <a:ea typeface="NSimSun"/>
              </a:rPr>
              <a:t>(CE.A.R.S)</a:t>
            </a:r>
            <a:br>
              <a:rPr sz="1500"/>
            </a:br>
            <a:endParaRPr b="0" lang="el-GR" sz="1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/>
          </p:nvPr>
        </p:nvSpPr>
        <p:spPr>
          <a:xfrm>
            <a:off x="540000" y="1980000"/>
            <a:ext cx="8943840" cy="4139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343080" indent="-343080" algn="just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1" lang="el-GR" sz="2100" spc="-1" strike="noStrike">
                <a:solidFill>
                  <a:srgbClr val="ffffff"/>
                </a:solidFill>
                <a:latin typeface="OpenSymbol"/>
                <a:ea typeface="OpenSymbol"/>
              </a:rPr>
              <a:t>Φυσιολογικά:</a:t>
            </a:r>
            <a:r>
              <a:rPr b="0" lang="el-GR" sz="2100" spc="-1" strike="noStrike">
                <a:solidFill>
                  <a:srgbClr val="ffffff"/>
                </a:solidFill>
                <a:latin typeface="OpenSymbol"/>
                <a:ea typeface="OpenSymbol"/>
              </a:rPr>
              <a:t> η έλλειψη ικανοτήτων επικοινωνίας των ανθρώπων (ικανότητες μετάδοσης και σύλληψης μηνύματος,κόπωση,κ.λ.π.).</a:t>
            </a:r>
            <a:endParaRPr b="0" lang="el-GR" sz="21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algn="just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1" lang="el-GR" sz="2100" spc="-1" strike="noStrike">
                <a:solidFill>
                  <a:srgbClr val="ffffff"/>
                </a:solidFill>
                <a:latin typeface="OpenSymbol"/>
                <a:ea typeface="OpenSymbol"/>
              </a:rPr>
              <a:t>Ψυχοσυγκινησιακά: </a:t>
            </a:r>
            <a:r>
              <a:rPr b="0" lang="el-GR" sz="2100" spc="-1" strike="noStrike">
                <a:solidFill>
                  <a:srgbClr val="ffffff"/>
                </a:solidFill>
                <a:latin typeface="OpenSymbol"/>
                <a:ea typeface="OpenSymbol"/>
              </a:rPr>
              <a:t>η ψυχοσυγκινησιακή κατάσταση του ατόμου (διάθεση, προκατάληψη, συναισθήματα, κ.λ.π.)</a:t>
            </a:r>
            <a:endParaRPr b="0" lang="el-GR" sz="21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algn="just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1" lang="el-GR" sz="2100" spc="-1" strike="noStrike">
                <a:solidFill>
                  <a:srgbClr val="ffffff"/>
                </a:solidFill>
                <a:latin typeface="OpenSymbol"/>
                <a:ea typeface="OpenSymbol"/>
              </a:rPr>
              <a:t>Περιβαλλοντολογικά: </a:t>
            </a:r>
            <a:r>
              <a:rPr b="0" lang="el-GR" sz="2100" spc="-1" strike="noStrike">
                <a:solidFill>
                  <a:srgbClr val="ffffff"/>
                </a:solidFill>
                <a:latin typeface="OpenSymbol"/>
                <a:ea typeface="OpenSymbol"/>
              </a:rPr>
              <a:t>το περιβάλλον (δομές, διαδικασίες, δομές, κ.λ.π.)</a:t>
            </a:r>
            <a:endParaRPr b="0" lang="el-GR" sz="21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l-GR" sz="21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l-GR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96" name="Google Shape;405;p2" descr="https://qa.hmu.gr/wp-content/uploads/2023/06/ELMEPA-LOGO-GR-Compress-120x120-1.png"/>
          <p:cNvPicPr/>
          <p:nvPr/>
        </p:nvPicPr>
        <p:blipFill>
          <a:blip r:embed="rId1"/>
          <a:stretch/>
        </p:blipFill>
        <p:spPr>
          <a:xfrm>
            <a:off x="9980640" y="116280"/>
            <a:ext cx="1634400" cy="1634400"/>
          </a:xfrm>
          <a:prstGeom prst="rect">
            <a:avLst/>
          </a:prstGeom>
          <a:ln w="0">
            <a:noFill/>
          </a:ln>
        </p:spPr>
      </p:pic>
      <p:sp>
        <p:nvSpPr>
          <p:cNvPr id="197" name="Google Shape;406;p2"/>
          <p:cNvSpPr/>
          <p:nvPr/>
        </p:nvSpPr>
        <p:spPr>
          <a:xfrm>
            <a:off x="6198480" y="6447960"/>
            <a:ext cx="6093000" cy="24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l-GR" sz="1000" spc="-1" strike="noStrike">
                <a:solidFill>
                  <a:srgbClr val="ffffff"/>
                </a:solidFill>
                <a:latin typeface="Century Gothic"/>
                <a:ea typeface="Century Gothic"/>
              </a:rPr>
              <a:t>Ελληνικό Μεσογειακό Πανεπιστήμιο/ Κέντρο Υποστήριξης Διδασκαλίας και Μάθησης</a:t>
            </a:r>
            <a:endParaRPr b="0" lang="el-GR" sz="1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646200" y="288000"/>
            <a:ext cx="9401760" cy="1397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l-GR" sz="4000" spc="-1" strike="noStrike" u="sng">
                <a:solidFill>
                  <a:schemeClr val="accent3"/>
                </a:solidFill>
                <a:uFillTx/>
                <a:latin typeface="Century Gothic"/>
                <a:ea typeface="NSimSun"/>
              </a:rPr>
              <a:t>Τα πιο σημαντικά εμπόδια είναι:</a:t>
            </a:r>
            <a:br>
              <a:rPr sz="4000"/>
            </a:br>
            <a:endParaRPr b="0" lang="el-GR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9" name="PlaceHolder 2"/>
          <p:cNvSpPr>
            <a:spLocks noGrp="1"/>
          </p:cNvSpPr>
          <p:nvPr>
            <p:ph/>
          </p:nvPr>
        </p:nvSpPr>
        <p:spPr>
          <a:xfrm>
            <a:off x="540000" y="1685520"/>
            <a:ext cx="8943840" cy="4650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343080" indent="-343080" algn="just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l-GR" sz="2000" spc="-1" strike="noStrike">
                <a:solidFill>
                  <a:srgbClr val="ffffff"/>
                </a:solidFill>
                <a:latin typeface="OpenSymbol"/>
                <a:ea typeface="OpenSymbol"/>
              </a:rPr>
              <a:t>ασαφείς στόχοι</a:t>
            </a:r>
            <a:endParaRPr b="0" lang="el-GR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algn="just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l-GR" sz="2000" spc="-1" strike="noStrike">
                <a:solidFill>
                  <a:srgbClr val="ffffff"/>
                </a:solidFill>
                <a:latin typeface="OpenSymbol"/>
                <a:ea typeface="OpenSymbol"/>
              </a:rPr>
              <a:t>μη σωστά μηνύματα</a:t>
            </a:r>
            <a:endParaRPr b="0" lang="el-GR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algn="just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l-GR" sz="2000" spc="-1" strike="noStrike">
                <a:solidFill>
                  <a:srgbClr val="ffffff"/>
                </a:solidFill>
                <a:latin typeface="OpenSymbol"/>
                <a:ea typeface="OpenSymbol"/>
              </a:rPr>
              <a:t>έλλειψη αξιοπιστίας</a:t>
            </a:r>
            <a:endParaRPr b="0" lang="el-GR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algn="just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l-GR" sz="2000" spc="-1" strike="noStrike">
                <a:solidFill>
                  <a:srgbClr val="ffffff"/>
                </a:solidFill>
                <a:latin typeface="OpenSymbol"/>
                <a:ea typeface="OpenSymbol"/>
              </a:rPr>
              <a:t>φόβος της επικοινωνίας</a:t>
            </a:r>
            <a:endParaRPr b="0" lang="el-GR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algn="just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l-GR" sz="2000" spc="-1" strike="noStrike">
                <a:solidFill>
                  <a:srgbClr val="ffffff"/>
                </a:solidFill>
                <a:latin typeface="OpenSymbol"/>
                <a:ea typeface="OpenSymbol"/>
              </a:rPr>
              <a:t>κακή επιλογή χρόνου και χώρου</a:t>
            </a:r>
            <a:endParaRPr b="0" lang="el-GR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algn="just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l-GR" sz="2000" spc="-1" strike="noStrike">
                <a:solidFill>
                  <a:srgbClr val="ffffff"/>
                </a:solidFill>
                <a:latin typeface="OpenSymbol"/>
                <a:ea typeface="OpenSymbol"/>
              </a:rPr>
              <a:t>κακή επιλογή τρόπου και μέσου</a:t>
            </a:r>
            <a:endParaRPr b="0" lang="el-GR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algn="just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l-GR" sz="2000" spc="-1" strike="noStrike">
                <a:solidFill>
                  <a:srgbClr val="ffffff"/>
                </a:solidFill>
                <a:latin typeface="OpenSymbol"/>
                <a:ea typeface="OpenSymbol"/>
              </a:rPr>
              <a:t>έλλειψη ενδιαφέροντος/απροσεξία</a:t>
            </a:r>
            <a:endParaRPr b="0" lang="el-GR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algn="just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l-GR" sz="2000" spc="-1" strike="noStrike">
                <a:solidFill>
                  <a:srgbClr val="ffffff"/>
                </a:solidFill>
                <a:latin typeface="OpenSymbol"/>
                <a:ea typeface="OpenSymbol"/>
              </a:rPr>
              <a:t>βιαστικά συμπεράσματα</a:t>
            </a:r>
            <a:endParaRPr b="0" lang="el-GR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algn="just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l-GR" sz="2000" spc="-1" strike="noStrike">
                <a:solidFill>
                  <a:srgbClr val="ffffff"/>
                </a:solidFill>
                <a:latin typeface="OpenSymbol"/>
                <a:ea typeface="OpenSymbol"/>
              </a:rPr>
              <a:t>προδιάθεση/προκατάληψη</a:t>
            </a:r>
            <a:endParaRPr b="0" lang="el-GR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algn="just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l-GR" sz="2000" spc="-1" strike="noStrike">
                <a:solidFill>
                  <a:srgbClr val="ffffff"/>
                </a:solidFill>
                <a:latin typeface="OpenSymbol"/>
                <a:ea typeface="OpenSymbol"/>
              </a:rPr>
              <a:t>υπερευαισθησία</a:t>
            </a:r>
            <a:endParaRPr b="0" lang="el-GR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algn="just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l-GR" sz="2000" spc="-1" strike="noStrike">
                <a:solidFill>
                  <a:srgbClr val="ffffff"/>
                </a:solidFill>
                <a:latin typeface="OpenSymbol"/>
                <a:ea typeface="OpenSymbol"/>
              </a:rPr>
              <a:t>διαφορετικές αντιλήψεις</a:t>
            </a:r>
            <a:endParaRPr b="0" lang="el-GR" sz="20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l-GR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00" name="Google Shape;405;p2" descr="https://qa.hmu.gr/wp-content/uploads/2023/06/ELMEPA-LOGO-GR-Compress-120x120-1.png"/>
          <p:cNvPicPr/>
          <p:nvPr/>
        </p:nvPicPr>
        <p:blipFill>
          <a:blip r:embed="rId1"/>
          <a:stretch/>
        </p:blipFill>
        <p:spPr>
          <a:xfrm>
            <a:off x="9980640" y="116280"/>
            <a:ext cx="1634400" cy="1634400"/>
          </a:xfrm>
          <a:prstGeom prst="rect">
            <a:avLst/>
          </a:prstGeom>
          <a:ln w="0">
            <a:noFill/>
          </a:ln>
        </p:spPr>
      </p:pic>
      <p:sp>
        <p:nvSpPr>
          <p:cNvPr id="201" name="Google Shape;406;p2"/>
          <p:cNvSpPr/>
          <p:nvPr/>
        </p:nvSpPr>
        <p:spPr>
          <a:xfrm>
            <a:off x="6198480" y="6447960"/>
            <a:ext cx="6093000" cy="24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l-GR" sz="1000" spc="-1" strike="noStrike">
                <a:solidFill>
                  <a:srgbClr val="ffffff"/>
                </a:solidFill>
                <a:latin typeface="Century Gothic"/>
                <a:ea typeface="Century Gothic"/>
              </a:rPr>
              <a:t>Ελληνικό Μεσογειακό Πανεπιστήμιο/ Κέντρο Υποστήριξης Διδασκαλίας και Μάθησης</a:t>
            </a:r>
            <a:endParaRPr b="0" lang="el-GR" sz="1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646200" y="288000"/>
            <a:ext cx="9401760" cy="1397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l-GR" sz="4000" spc="-1" strike="noStrike" u="sng">
                <a:solidFill>
                  <a:schemeClr val="accent3"/>
                </a:solidFill>
                <a:uFillTx/>
                <a:latin typeface="Century Gothic"/>
                <a:ea typeface="NSimSun"/>
              </a:rPr>
              <a:t>Τα πιο σημαντικά εμπόδια είναι:</a:t>
            </a:r>
            <a:br>
              <a:rPr sz="4000"/>
            </a:br>
            <a:endParaRPr b="0" lang="el-GR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3" name="PlaceHolder 2"/>
          <p:cNvSpPr>
            <a:spLocks noGrp="1"/>
          </p:cNvSpPr>
          <p:nvPr>
            <p:ph/>
          </p:nvPr>
        </p:nvSpPr>
        <p:spPr>
          <a:xfrm>
            <a:off x="540000" y="1857960"/>
            <a:ext cx="8943840" cy="4650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343080" indent="-343080" algn="just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l-GR" sz="2100" spc="-1" strike="noStrike">
                <a:solidFill>
                  <a:srgbClr val="ffffff"/>
                </a:solidFill>
                <a:latin typeface="OpenSymbol"/>
                <a:ea typeface="OpenSymbol"/>
              </a:rPr>
              <a:t>σχέση μεταξύ πομπού και δέκτη</a:t>
            </a:r>
            <a:endParaRPr b="0" lang="el-GR" sz="21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algn="just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l-GR" sz="2100" spc="-1" strike="noStrike">
                <a:solidFill>
                  <a:srgbClr val="ffffff"/>
                </a:solidFill>
                <a:latin typeface="OpenSymbol"/>
                <a:ea typeface="OpenSymbol"/>
              </a:rPr>
              <a:t>δομές /διαδικασίες</a:t>
            </a:r>
            <a:endParaRPr b="0" lang="el-GR" sz="21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algn="just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l-GR" sz="2100" spc="-1" strike="noStrike">
                <a:solidFill>
                  <a:srgbClr val="ffffff"/>
                </a:solidFill>
                <a:latin typeface="OpenSymbol"/>
                <a:ea typeface="OpenSymbol"/>
              </a:rPr>
              <a:t>υπερφόρτωση</a:t>
            </a:r>
            <a:endParaRPr b="0" lang="el-GR" sz="21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algn="just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l-GR" sz="2100" spc="-1" strike="noStrike">
                <a:solidFill>
                  <a:srgbClr val="ffffff"/>
                </a:solidFill>
                <a:latin typeface="OpenSymbol"/>
                <a:ea typeface="OpenSymbol"/>
              </a:rPr>
              <a:t>κλίμα/παιδεία</a:t>
            </a:r>
            <a:endParaRPr b="0" lang="el-GR" sz="21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algn="just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l-GR" sz="2100" spc="-1" strike="noStrike">
                <a:solidFill>
                  <a:srgbClr val="ffffff"/>
                </a:solidFill>
                <a:latin typeface="OpenSymbol"/>
                <a:ea typeface="OpenSymbol"/>
              </a:rPr>
              <a:t>κώδικες</a:t>
            </a:r>
            <a:endParaRPr b="0" lang="el-GR" sz="21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algn="just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l-GR" sz="2100" spc="-1" strike="noStrike">
                <a:solidFill>
                  <a:srgbClr val="ffffff"/>
                </a:solidFill>
                <a:latin typeface="OpenSymbol"/>
                <a:ea typeface="OpenSymbol"/>
              </a:rPr>
              <a:t>ικανότητες επικοινωνίας</a:t>
            </a:r>
            <a:endParaRPr b="0" lang="el-GR" sz="21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algn="just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l-GR" sz="2100" spc="-1" strike="noStrike">
                <a:solidFill>
                  <a:srgbClr val="ffffff"/>
                </a:solidFill>
                <a:latin typeface="OpenSymbol"/>
                <a:ea typeface="OpenSymbol"/>
              </a:rPr>
              <a:t>οι κανόνες και η θέση των συνομιλητών  </a:t>
            </a:r>
            <a:endParaRPr b="0" lang="el-GR" sz="21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l-GR" sz="21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04" name="Google Shape;405;p2" descr="https://qa.hmu.gr/wp-content/uploads/2023/06/ELMEPA-LOGO-GR-Compress-120x120-1.png"/>
          <p:cNvPicPr/>
          <p:nvPr/>
        </p:nvPicPr>
        <p:blipFill>
          <a:blip r:embed="rId1"/>
          <a:stretch/>
        </p:blipFill>
        <p:spPr>
          <a:xfrm>
            <a:off x="9980640" y="116280"/>
            <a:ext cx="1634400" cy="1634400"/>
          </a:xfrm>
          <a:prstGeom prst="rect">
            <a:avLst/>
          </a:prstGeom>
          <a:ln w="0">
            <a:noFill/>
          </a:ln>
        </p:spPr>
      </p:pic>
      <p:sp>
        <p:nvSpPr>
          <p:cNvPr id="205" name="Google Shape;406;p2"/>
          <p:cNvSpPr/>
          <p:nvPr/>
        </p:nvSpPr>
        <p:spPr>
          <a:xfrm>
            <a:off x="6198480" y="6447960"/>
            <a:ext cx="6093000" cy="24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l-GR" sz="1000" spc="-1" strike="noStrike">
                <a:solidFill>
                  <a:srgbClr val="ffffff"/>
                </a:solidFill>
                <a:latin typeface="Century Gothic"/>
                <a:ea typeface="Century Gothic"/>
              </a:rPr>
              <a:t>Ελληνικό Μεσογειακό Πανεπιστήμιο/ Κέντρο Υποστήριξης Διδασκαλίας και Μάθησης</a:t>
            </a:r>
            <a:endParaRPr b="0" lang="el-GR" sz="1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title"/>
          </p:nvPr>
        </p:nvSpPr>
        <p:spPr>
          <a:xfrm>
            <a:off x="646200" y="288000"/>
            <a:ext cx="9401760" cy="1397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l-GR" sz="4000" spc="-1" strike="noStrike" u="sng">
                <a:solidFill>
                  <a:schemeClr val="accent3"/>
                </a:solidFill>
                <a:uFillTx/>
                <a:latin typeface="Century Gothic"/>
                <a:ea typeface="NSimSun"/>
              </a:rPr>
              <a:t>Τα πιο σημαντικά εμπόδια είναι:</a:t>
            </a:r>
            <a:br>
              <a:rPr sz="4000"/>
            </a:br>
            <a:endParaRPr b="0" lang="el-GR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7" name="PlaceHolder 2"/>
          <p:cNvSpPr>
            <a:spLocks noGrp="1"/>
          </p:cNvSpPr>
          <p:nvPr>
            <p:ph/>
          </p:nvPr>
        </p:nvSpPr>
        <p:spPr>
          <a:xfrm>
            <a:off x="596160" y="1620000"/>
            <a:ext cx="8943840" cy="4650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l-GR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algn="just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Wingdings" charset="2"/>
              <a:buChar char=""/>
              <a:tabLst>
                <a:tab algn="l" pos="0"/>
              </a:tabLst>
            </a:pPr>
            <a:r>
              <a:rPr b="0" lang="el-GR" sz="2000" spc="-1" strike="noStrike">
                <a:solidFill>
                  <a:srgbClr val="ffffff"/>
                </a:solidFill>
                <a:latin typeface="OpenSymbol"/>
                <a:ea typeface="OpenSymbol"/>
              </a:rPr>
              <a:t>χαμηλή αυτοπεποίθηση-συναισθηματική νοημοσύνη</a:t>
            </a:r>
            <a:endParaRPr b="0" lang="el-GR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algn="just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✔"/>
              <a:tabLst>
                <a:tab algn="l" pos="0"/>
              </a:tabLst>
            </a:pPr>
            <a:r>
              <a:rPr b="0" lang="el-GR" sz="2000" spc="-1" strike="noStrike">
                <a:solidFill>
                  <a:srgbClr val="ffffff"/>
                </a:solidFill>
                <a:latin typeface="OpenSymbol"/>
                <a:ea typeface="OpenSymbol"/>
              </a:rPr>
              <a:t>εκπαιδευτικοί που σχεδόν ποτέ δεν παραδέχονται ότι έχουν κάνει λάθος</a:t>
            </a:r>
            <a:endParaRPr b="0" lang="el-GR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algn="just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✔"/>
              <a:tabLst>
                <a:tab algn="l" pos="0"/>
              </a:tabLst>
            </a:pPr>
            <a:r>
              <a:rPr b="0" lang="el-GR" sz="2000" spc="-1" strike="noStrike">
                <a:solidFill>
                  <a:srgbClr val="ffffff"/>
                </a:solidFill>
                <a:latin typeface="OpenSymbol"/>
                <a:ea typeface="OpenSymbol"/>
              </a:rPr>
              <a:t>οποιαδήποτε προβληματική κατάσταση την ερμηνεύουν ως καταστροφή</a:t>
            </a:r>
            <a:endParaRPr b="0" lang="el-GR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algn="just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✔"/>
              <a:tabLst>
                <a:tab algn="l" pos="0"/>
              </a:tabLst>
            </a:pPr>
            <a:r>
              <a:rPr b="0" lang="el-GR" sz="2000" spc="-1" strike="noStrike">
                <a:solidFill>
                  <a:srgbClr val="ffffff"/>
                </a:solidFill>
                <a:latin typeface="OpenSymbol"/>
                <a:ea typeface="OpenSymbol"/>
              </a:rPr>
              <a:t>είναι έντονα επικριτικοί απέναντι στους άλλους</a:t>
            </a:r>
            <a:endParaRPr b="0" lang="el-GR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algn="just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✔"/>
              <a:tabLst>
                <a:tab algn="l" pos="0"/>
              </a:tabLst>
            </a:pPr>
            <a:r>
              <a:rPr b="0" lang="el-GR" sz="2000" spc="-1" strike="noStrike">
                <a:solidFill>
                  <a:srgbClr val="ffffff"/>
                </a:solidFill>
                <a:latin typeface="OpenSymbol"/>
                <a:ea typeface="OpenSymbol"/>
              </a:rPr>
              <a:t>πολλές φορές τονίζουν και προβάλλουν τα λάθη των άλλων για να κρύψουν τα δικά τους</a:t>
            </a:r>
            <a:endParaRPr b="0" lang="el-GR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algn="just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✔"/>
              <a:tabLst>
                <a:tab algn="l" pos="0"/>
              </a:tabLst>
            </a:pPr>
            <a:r>
              <a:rPr b="0" lang="el-GR" sz="2000" spc="-1" strike="noStrike">
                <a:solidFill>
                  <a:srgbClr val="ffffff"/>
                </a:solidFill>
                <a:latin typeface="OpenSymbol"/>
                <a:ea typeface="OpenSymbol"/>
              </a:rPr>
              <a:t>εκλαμβάνουν το οτιδήποτε πολύ προσωπικά</a:t>
            </a:r>
            <a:endParaRPr b="0" lang="el-GR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algn="just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✔"/>
              <a:tabLst>
                <a:tab algn="l" pos="0"/>
              </a:tabLst>
            </a:pPr>
            <a:r>
              <a:rPr b="0" lang="el-GR" sz="2000" spc="-1" strike="noStrike">
                <a:solidFill>
                  <a:srgbClr val="ffffff"/>
                </a:solidFill>
                <a:latin typeface="OpenSymbol"/>
                <a:ea typeface="OpenSymbol"/>
              </a:rPr>
              <a:t>αρνούνται να παραδεχτούν οποιαδήποτε αποτυχία στον εαυτό τους</a:t>
            </a:r>
            <a:endParaRPr b="0" lang="el-GR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algn="just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✔"/>
              <a:tabLst>
                <a:tab algn="l" pos="0"/>
              </a:tabLst>
            </a:pPr>
            <a:r>
              <a:rPr b="0" lang="el-GR" sz="2000" spc="-1" strike="noStrike">
                <a:solidFill>
                  <a:srgbClr val="ffffff"/>
                </a:solidFill>
                <a:latin typeface="OpenSymbol"/>
                <a:ea typeface="OpenSymbol"/>
              </a:rPr>
              <a:t>είναι “κόλακες” και λαϊκίζουν απέναντι στους ανωτέρους τους, αλλά και στους μαθητές τους</a:t>
            </a:r>
            <a:endParaRPr b="0" lang="el-GR" sz="20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l-GR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08" name="Google Shape;405;p2" descr="https://qa.hmu.gr/wp-content/uploads/2023/06/ELMEPA-LOGO-GR-Compress-120x120-1.png"/>
          <p:cNvPicPr/>
          <p:nvPr/>
        </p:nvPicPr>
        <p:blipFill>
          <a:blip r:embed="rId1"/>
          <a:stretch/>
        </p:blipFill>
        <p:spPr>
          <a:xfrm>
            <a:off x="9980640" y="116280"/>
            <a:ext cx="1634400" cy="1634400"/>
          </a:xfrm>
          <a:prstGeom prst="rect">
            <a:avLst/>
          </a:prstGeom>
          <a:ln w="0">
            <a:noFill/>
          </a:ln>
        </p:spPr>
      </p:pic>
      <p:sp>
        <p:nvSpPr>
          <p:cNvPr id="209" name="Google Shape;406;p2"/>
          <p:cNvSpPr/>
          <p:nvPr/>
        </p:nvSpPr>
        <p:spPr>
          <a:xfrm>
            <a:off x="6198480" y="6447960"/>
            <a:ext cx="6093000" cy="24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l-GR" sz="1000" spc="-1" strike="noStrike">
                <a:solidFill>
                  <a:srgbClr val="ffffff"/>
                </a:solidFill>
                <a:latin typeface="Century Gothic"/>
                <a:ea typeface="Century Gothic"/>
              </a:rPr>
              <a:t>Ελληνικό Μεσογειακό Πανεπιστήμιο/ Κέντρο Υποστήριξης Διδασκαλίας και Μάθησης</a:t>
            </a:r>
            <a:endParaRPr b="0" lang="el-GR" sz="1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646200" y="288000"/>
            <a:ext cx="9401760" cy="1397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l-GR" sz="4000" spc="-1" strike="noStrike" u="sng">
                <a:solidFill>
                  <a:schemeClr val="accent3"/>
                </a:solidFill>
                <a:uFillTx/>
                <a:latin typeface="Century Gothic"/>
                <a:ea typeface="NSimSun"/>
              </a:rPr>
              <a:t>Τα πιο σημαντικά εμπόδια είναι:</a:t>
            </a:r>
            <a:br>
              <a:rPr sz="4000"/>
            </a:br>
            <a:endParaRPr b="0" lang="el-GR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1" name="PlaceHolder 2"/>
          <p:cNvSpPr>
            <a:spLocks noGrp="1"/>
          </p:cNvSpPr>
          <p:nvPr>
            <p:ph/>
          </p:nvPr>
        </p:nvSpPr>
        <p:spPr>
          <a:xfrm>
            <a:off x="540000" y="1857960"/>
            <a:ext cx="8943840" cy="4650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l-GR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algn="just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✔"/>
              <a:tabLst>
                <a:tab algn="l" pos="0"/>
              </a:tabLst>
            </a:pPr>
            <a:r>
              <a:rPr b="0" lang="el-GR" sz="2000" spc="-1" strike="noStrike">
                <a:solidFill>
                  <a:srgbClr val="ffffff"/>
                </a:solidFill>
                <a:latin typeface="OpenSymbol"/>
                <a:ea typeface="OpenSymbol"/>
              </a:rPr>
              <a:t>δεν επιθυμούν τις αλλαγές, ενοχλούνται με κάτι νεωτερικό ή κάτι που αλλάζει τη ρουτίνα της δουλειάς τους</a:t>
            </a:r>
            <a:endParaRPr b="0" lang="el-GR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algn="just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✔"/>
              <a:tabLst>
                <a:tab algn="l" pos="0"/>
              </a:tabLst>
            </a:pPr>
            <a:r>
              <a:rPr b="0" lang="el-GR" sz="2000" spc="-1" strike="noStrike">
                <a:solidFill>
                  <a:srgbClr val="ffffff"/>
                </a:solidFill>
                <a:latin typeface="OpenSymbol"/>
                <a:ea typeface="OpenSymbol"/>
              </a:rPr>
              <a:t>δε δείχνουν καθόλου ή δείχνουν λίγη κατανόηση-συμπαράσταση στα σχολικά και προσωπικά ζητήματα των μαθητών τους</a:t>
            </a:r>
            <a:endParaRPr b="0" lang="el-GR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algn="just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✔"/>
              <a:tabLst>
                <a:tab algn="l" pos="0"/>
              </a:tabLst>
            </a:pPr>
            <a:r>
              <a:rPr b="0" lang="el-GR" sz="2000" spc="-1" strike="noStrike">
                <a:solidFill>
                  <a:srgbClr val="ffffff"/>
                </a:solidFill>
                <a:latin typeface="OpenSymbol"/>
                <a:ea typeface="OpenSymbol"/>
              </a:rPr>
              <a:t>εμφανίζονται πολύ ανυπόμονοι και αδιάλλακτοι στην επικοινωνία τους με τους μαθητές</a:t>
            </a:r>
            <a:endParaRPr b="0" lang="el-GR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algn="just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✔"/>
              <a:tabLst>
                <a:tab algn="l" pos="0"/>
              </a:tabLst>
            </a:pPr>
            <a:r>
              <a:rPr b="0" lang="el-GR" sz="2000" spc="-1" strike="noStrike">
                <a:solidFill>
                  <a:srgbClr val="ffffff"/>
                </a:solidFill>
                <a:latin typeface="OpenSymbol"/>
                <a:ea typeface="OpenSymbol"/>
              </a:rPr>
              <a:t>δε χειρίζονται τα συναισθήματα των μαθητών (φιλίας, αγάπης, αντιπάθειας, δυσαρέσκειας κ.ά.) με τον παιδαγωγικό επιθυμητό τρόπο</a:t>
            </a:r>
            <a:endParaRPr b="0" lang="el-GR" sz="20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l-GR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12" name="Google Shape;405;p2" descr="https://qa.hmu.gr/wp-content/uploads/2023/06/ELMEPA-LOGO-GR-Compress-120x120-1.png"/>
          <p:cNvPicPr/>
          <p:nvPr/>
        </p:nvPicPr>
        <p:blipFill>
          <a:blip r:embed="rId1"/>
          <a:stretch/>
        </p:blipFill>
        <p:spPr>
          <a:xfrm>
            <a:off x="9980640" y="116280"/>
            <a:ext cx="1634400" cy="1634400"/>
          </a:xfrm>
          <a:prstGeom prst="rect">
            <a:avLst/>
          </a:prstGeom>
          <a:ln w="0">
            <a:noFill/>
          </a:ln>
        </p:spPr>
      </p:pic>
      <p:sp>
        <p:nvSpPr>
          <p:cNvPr id="213" name="Google Shape;406;p2"/>
          <p:cNvSpPr/>
          <p:nvPr/>
        </p:nvSpPr>
        <p:spPr>
          <a:xfrm>
            <a:off x="6198480" y="6447960"/>
            <a:ext cx="6093000" cy="24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l-GR" sz="1000" spc="-1" strike="noStrike">
                <a:solidFill>
                  <a:srgbClr val="ffffff"/>
                </a:solidFill>
                <a:latin typeface="Century Gothic"/>
                <a:ea typeface="Century Gothic"/>
              </a:rPr>
              <a:t>Ελληνικό Μεσογειακό Πανεπιστήμιο/ Κέντρο Υποστήριξης Διδασκαλίας και Μάθησης</a:t>
            </a:r>
            <a:endParaRPr b="0" lang="el-GR" sz="1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Θέση περιεχομένου 2" descr=""/>
          <p:cNvPicPr/>
          <p:nvPr/>
        </p:nvPicPr>
        <p:blipFill>
          <a:blip r:embed="rId1"/>
          <a:stretch/>
        </p:blipFill>
        <p:spPr>
          <a:xfrm>
            <a:off x="383400" y="564120"/>
            <a:ext cx="9992880" cy="5195520"/>
          </a:xfrm>
          <a:prstGeom prst="rect">
            <a:avLst/>
          </a:prstGeom>
          <a:ln w="0">
            <a:noFill/>
          </a:ln>
        </p:spPr>
      </p:pic>
      <p:pic>
        <p:nvPicPr>
          <p:cNvPr id="215" name="Google Shape;405;p2" descr="https://qa.hmu.gr/wp-content/uploads/2023/06/ELMEPA-LOGO-GR-Compress-120x120-1.png"/>
          <p:cNvPicPr/>
          <p:nvPr/>
        </p:nvPicPr>
        <p:blipFill>
          <a:blip r:embed="rId2"/>
          <a:stretch/>
        </p:blipFill>
        <p:spPr>
          <a:xfrm>
            <a:off x="9980640" y="116280"/>
            <a:ext cx="1634400" cy="1634400"/>
          </a:xfrm>
          <a:prstGeom prst="rect">
            <a:avLst/>
          </a:prstGeom>
          <a:ln w="0">
            <a:noFill/>
          </a:ln>
        </p:spPr>
      </p:pic>
      <p:sp>
        <p:nvSpPr>
          <p:cNvPr id="216" name="Google Shape;406;p2"/>
          <p:cNvSpPr/>
          <p:nvPr/>
        </p:nvSpPr>
        <p:spPr>
          <a:xfrm>
            <a:off x="6198480" y="6447960"/>
            <a:ext cx="6093000" cy="24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l-GR" sz="1000" spc="-1" strike="noStrike">
                <a:solidFill>
                  <a:srgbClr val="ffffff"/>
                </a:solidFill>
                <a:latin typeface="Century Gothic"/>
                <a:ea typeface="Century Gothic"/>
              </a:rPr>
              <a:t>Ελληνικό Μεσογειακό Πανεπιστήμιο/ Κέντρο Υποστήριξης Διδασκαλίας και Μάθησης</a:t>
            </a:r>
            <a:endParaRPr b="0" lang="el-GR" sz="1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7" name="PlaceHolder 1"/>
          <p:cNvSpPr>
            <a:spLocks noGrp="1"/>
          </p:cNvSpPr>
          <p:nvPr>
            <p:ph type="title"/>
          </p:nvPr>
        </p:nvSpPr>
        <p:spPr>
          <a:xfrm>
            <a:off x="8820000" y="5448960"/>
            <a:ext cx="1799640" cy="310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l-GR" sz="1300" spc="-1" strike="noStrike">
                <a:solidFill>
                  <a:srgbClr val="000000"/>
                </a:solidFill>
                <a:latin typeface="Arial"/>
              </a:rPr>
              <a:t>Μέθοδος Τ. Gordon</a:t>
            </a:r>
            <a:endParaRPr b="0" lang="el-GR" sz="13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405;p2" descr="https://qa.hmu.gr/wp-content/uploads/2023/06/ELMEPA-LOGO-GR-Compress-120x120-1.png"/>
          <p:cNvPicPr/>
          <p:nvPr/>
        </p:nvPicPr>
        <p:blipFill>
          <a:blip r:embed="rId1"/>
          <a:stretch/>
        </p:blipFill>
        <p:spPr>
          <a:xfrm>
            <a:off x="9980640" y="116280"/>
            <a:ext cx="1634400" cy="1634400"/>
          </a:xfrm>
          <a:prstGeom prst="rect">
            <a:avLst/>
          </a:prstGeom>
          <a:ln w="0">
            <a:noFill/>
          </a:ln>
        </p:spPr>
      </p:pic>
      <p:sp>
        <p:nvSpPr>
          <p:cNvPr id="219" name="Google Shape;406;p2"/>
          <p:cNvSpPr/>
          <p:nvPr/>
        </p:nvSpPr>
        <p:spPr>
          <a:xfrm>
            <a:off x="6198480" y="6447960"/>
            <a:ext cx="6093000" cy="24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l-GR" sz="1000" spc="-1" strike="noStrike">
                <a:solidFill>
                  <a:srgbClr val="ffffff"/>
                </a:solidFill>
                <a:latin typeface="Century Gothic"/>
                <a:ea typeface="Century Gothic"/>
              </a:rPr>
              <a:t>Ελληνικό Μεσογειακό Πανεπιστήμιο/ Κέντρο Υποστήριξης Διδασκαλίας και Μάθησης</a:t>
            </a:r>
            <a:endParaRPr b="0" lang="el-GR" sz="1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20" name="Εικόνα 3" descr=""/>
          <p:cNvPicPr/>
          <p:nvPr/>
        </p:nvPicPr>
        <p:blipFill>
          <a:blip r:embed="rId2"/>
          <a:stretch/>
        </p:blipFill>
        <p:spPr>
          <a:xfrm>
            <a:off x="226080" y="561960"/>
            <a:ext cx="9654480" cy="5336640"/>
          </a:xfrm>
          <a:prstGeom prst="rect">
            <a:avLst/>
          </a:prstGeom>
          <a:ln w="0">
            <a:noFill/>
          </a:ln>
        </p:spPr>
      </p:pic>
      <p:sp>
        <p:nvSpPr>
          <p:cNvPr id="221" name=""/>
          <p:cNvSpPr/>
          <p:nvPr/>
        </p:nvSpPr>
        <p:spPr>
          <a:xfrm>
            <a:off x="8280000" y="5623920"/>
            <a:ext cx="160056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l-GR" sz="1300" spc="-1" strike="noStrike">
                <a:solidFill>
                  <a:srgbClr val="000000"/>
                </a:solidFill>
                <a:latin typeface="Arial"/>
              </a:rPr>
              <a:t>Μέθοδος Τ. Gordon</a:t>
            </a:r>
            <a:endParaRPr b="0" lang="el-GR" sz="13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405;p2" descr="https://qa.hmu.gr/wp-content/uploads/2023/06/ELMEPA-LOGO-GR-Compress-120x120-1.png"/>
          <p:cNvPicPr/>
          <p:nvPr/>
        </p:nvPicPr>
        <p:blipFill>
          <a:blip r:embed="rId1"/>
          <a:stretch/>
        </p:blipFill>
        <p:spPr>
          <a:xfrm>
            <a:off x="9980640" y="116280"/>
            <a:ext cx="1634400" cy="1634400"/>
          </a:xfrm>
          <a:prstGeom prst="rect">
            <a:avLst/>
          </a:prstGeom>
          <a:ln w="0">
            <a:noFill/>
          </a:ln>
        </p:spPr>
      </p:pic>
      <p:sp>
        <p:nvSpPr>
          <p:cNvPr id="223" name="Google Shape;406;p2"/>
          <p:cNvSpPr/>
          <p:nvPr/>
        </p:nvSpPr>
        <p:spPr>
          <a:xfrm>
            <a:off x="6198480" y="6447960"/>
            <a:ext cx="6093000" cy="24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l-GR" sz="1000" spc="-1" strike="noStrike">
                <a:solidFill>
                  <a:srgbClr val="ffffff"/>
                </a:solidFill>
                <a:latin typeface="Century Gothic"/>
                <a:ea typeface="Century Gothic"/>
              </a:rPr>
              <a:t>Ελληνικό Μεσογειακό Πανεπιστήμιο/ Κέντρο Υποστήριξης Διδασκαλίας και Μάθησης</a:t>
            </a:r>
            <a:endParaRPr b="0" lang="el-GR" sz="1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24" name="Εικόνα 3" descr=""/>
          <p:cNvPicPr/>
          <p:nvPr/>
        </p:nvPicPr>
        <p:blipFill>
          <a:blip r:embed="rId2"/>
          <a:stretch/>
        </p:blipFill>
        <p:spPr>
          <a:xfrm>
            <a:off x="173880" y="786600"/>
            <a:ext cx="9647640" cy="5230080"/>
          </a:xfrm>
          <a:prstGeom prst="rect">
            <a:avLst/>
          </a:prstGeom>
          <a:ln w="0">
            <a:noFill/>
          </a:ln>
        </p:spPr>
      </p:pic>
      <p:sp>
        <p:nvSpPr>
          <p:cNvPr id="225" name=""/>
          <p:cNvSpPr/>
          <p:nvPr/>
        </p:nvSpPr>
        <p:spPr>
          <a:xfrm>
            <a:off x="8299080" y="5760000"/>
            <a:ext cx="160056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l-GR" sz="1300" spc="-1" strike="noStrike">
                <a:solidFill>
                  <a:srgbClr val="000000"/>
                </a:solidFill>
                <a:latin typeface="Arial"/>
              </a:rPr>
              <a:t>Μέθοδος Τ. Gordon</a:t>
            </a:r>
            <a:endParaRPr b="0" lang="el-GR" sz="13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Ιόν">
  <a:themeElements>
    <a:clrScheme name="Ion">
      <a:dk1>
        <a:srgbClr val="000000"/>
      </a:dk1>
      <a:lt1>
        <a:srgbClr val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Ιόν">
  <a:themeElements>
    <a:clrScheme name="Ion">
      <a:dk1>
        <a:srgbClr val="000000"/>
      </a:dk1>
      <a:lt1>
        <a:srgbClr val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</TotalTime>
  <Application>LibreOffice/7.5.3.2$Windows_X86_64 LibreOffice_project/9f56dff12ba03b9acd7730a5a481eea045e468f3</Application>
  <AppVersion>15.0000</AppVersion>
  <Words>416</Words>
  <Paragraphs>54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2023-09-28T15:09:51Z</dcterms:created>
  <dc:creator/>
  <dc:description/>
  <dc:language>el-GR</dc:language>
  <cp:lastModifiedBy/>
  <dcterms:modified xsi:type="dcterms:W3CDTF">2023-10-10T12:12:52Z</dcterms:modified>
  <cp:revision>7</cp:revision>
  <dc:subject/>
  <dc:title>                                  ΣΗΜΑΝΤΙΚΑ ΣΗΜΕΙΑ ΔΙΕΡΓΑΣΙΑΣ ΟΜΑΔΑΣ από το υλικό του Μείζονος Προγράμματος Επιμόρφωσης  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Ευρεία οθόνη</vt:lpwstr>
  </property>
  <property fmtid="{D5CDD505-2E9C-101B-9397-08002B2CF9AE}" pid="3" name="Slides">
    <vt:i4>10</vt:i4>
  </property>
</Properties>
</file>