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AB0586-57E7-4A67-BA05-2A0FC3F276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FB7F58-17F4-4436-8BB8-800E3DA5031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74E7512-BFEB-4C83-BFDF-6DBA3B88CBB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7CF234C-CCE9-470D-9C51-02383ACB0B3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D2E8EAA-1851-4FC5-951A-623F467CEBE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F9D6092-223F-4CE4-84BA-C6AEC1FAB9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4C80840-680E-4FE2-B17E-F5704D997F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0CA977F-8EFB-41A8-AD3D-B8DA172269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D8BE024-8818-47AD-B353-A2D0144DF0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0A908B0-A1C8-4910-8906-03C63DCB635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4DE88E0-940E-4224-8C4E-92DFE83DAE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27D3E12-5060-486D-9ED0-C5D413EC9B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B73B09-A1C1-488D-93A7-8EC2EBA2CA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A3BC705-E97C-43AF-A4E6-A98C2B697C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036714C-54F0-4DD7-BCA3-F83E436C1A7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45E4522-D2A5-4920-A476-9EF214DEE40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EBACCE7-04AE-4681-8656-ED33B249475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6ABBCE0-B3AD-4A0A-98E0-716C1050C9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B809F9-62BC-44BD-81CC-73C069CAABD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5155C0-B4E5-4785-B85D-19D5B19FD3E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F4B212F-669F-49FF-A0AD-593033B9563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3B6FDF-EFF7-444B-8525-48AC1DB896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613D84D-770B-4AA7-86EB-CB51445252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D983C3-01B7-4AF0-AEE8-58D393CA29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5960" cy="418716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360" cy="2364480"/>
          </a:xfrm>
          <a:prstGeom prst="rect">
            <a:avLst/>
          </a:prstGeom>
          <a:ln w="0">
            <a:noFill/>
          </a:ln>
        </p:spPr>
      </p:pic>
      <p:sp>
        <p:nvSpPr>
          <p:cNvPr id="2" name="Oval 15"/>
          <p:cNvSpPr/>
          <p:nvPr/>
        </p:nvSpPr>
        <p:spPr>
          <a:xfrm>
            <a:off x="8609040" y="1676520"/>
            <a:ext cx="2818440" cy="28184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360" cy="1140480"/>
          </a:xfrm>
          <a:prstGeom prst="rect">
            <a:avLst/>
          </a:prstGeom>
          <a:ln w="0">
            <a:noFill/>
          </a:ln>
        </p:spPr>
      </p:pic>
      <p:pic>
        <p:nvPicPr>
          <p:cNvPr id="4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2520" cy="761040"/>
          </a:xfrm>
          <a:prstGeom prst="rect">
            <a:avLst/>
          </a:prstGeom>
          <a:ln w="0">
            <a:noFill/>
          </a:ln>
        </p:spPr>
      </p:pic>
      <p:sp>
        <p:nvSpPr>
          <p:cNvPr id="5" name="Rectangle 13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ftr" idx="1"/>
          </p:nvPr>
        </p:nvSpPr>
        <p:spPr>
          <a:xfrm rot="5400000">
            <a:off x="8952480" y="3225240"/>
            <a:ext cx="3858840" cy="30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2"/>
          </p:nvPr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A156BB0F-3AD7-4FAA-BB3A-3F3A99B7673A}" type="slidenum">
              <a:rPr b="0" lang="el-GR" sz="2800" spc="-1" strike="noStrike">
                <a:solidFill>
                  <a:srgbClr val="ffffff"/>
                </a:solidFill>
                <a:latin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3"/>
          </p:nvPr>
        </p:nvSpPr>
        <p:spPr>
          <a:xfrm rot="5400000">
            <a:off x="10156320" y="1790640"/>
            <a:ext cx="989640" cy="30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 descr="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669760"/>
            <a:ext cx="4035960" cy="418716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6" descr="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892240"/>
            <a:ext cx="1521360" cy="2364480"/>
          </a:xfrm>
          <a:prstGeom prst="rect">
            <a:avLst/>
          </a:prstGeom>
          <a:ln w="0">
            <a:noFill/>
          </a:ln>
        </p:spPr>
      </p:pic>
      <p:sp>
        <p:nvSpPr>
          <p:cNvPr id="49" name="Oval 15"/>
          <p:cNvSpPr/>
          <p:nvPr/>
        </p:nvSpPr>
        <p:spPr>
          <a:xfrm>
            <a:off x="8609040" y="1676520"/>
            <a:ext cx="2818440" cy="2818440"/>
          </a:xfrm>
          <a:prstGeom prst="ellipse">
            <a:avLst/>
          </a:prstGeom>
          <a:gradFill rotWithShape="0">
            <a:gsLst>
              <a:gs pos="0">
                <a:srgbClr val="50b9c1">
                  <a:alpha val="7058"/>
                </a:srgbClr>
              </a:gs>
              <a:gs pos="100000">
                <a:srgbClr val="50b9c1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50" name="Picture 8" descr=""/>
          <p:cNvPicPr/>
          <p:nvPr/>
        </p:nvPicPr>
        <p:blipFill>
          <a:blip r:embed="rId5"/>
          <a:srcRect l="0" t="28812" r="0" b="0"/>
          <a:stretch/>
        </p:blipFill>
        <p:spPr>
          <a:xfrm>
            <a:off x="7999560" y="0"/>
            <a:ext cx="1602360" cy="114048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9" descr=""/>
          <p:cNvPicPr/>
          <p:nvPr/>
        </p:nvPicPr>
        <p:blipFill>
          <a:blip r:embed="rId6"/>
          <a:srcRect l="0" t="0" r="0" b="23333"/>
          <a:stretch/>
        </p:blipFill>
        <p:spPr>
          <a:xfrm>
            <a:off x="8605800" y="6095880"/>
            <a:ext cx="992520" cy="761040"/>
          </a:xfrm>
          <a:prstGeom prst="rect">
            <a:avLst/>
          </a:prstGeom>
          <a:ln w="0">
            <a:noFill/>
          </a:ln>
        </p:spPr>
      </p:pic>
      <p:sp>
        <p:nvSpPr>
          <p:cNvPr id="52" name="Rectangle 13"/>
          <p:cNvSpPr/>
          <p:nvPr/>
        </p:nvSpPr>
        <p:spPr>
          <a:xfrm>
            <a:off x="10437840" y="0"/>
            <a:ext cx="684720" cy="1141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ftr" idx="4"/>
          </p:nvPr>
        </p:nvSpPr>
        <p:spPr>
          <a:xfrm rot="5400000">
            <a:off x="8952480" y="3225240"/>
            <a:ext cx="3858840" cy="30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ldNum" idx="5"/>
          </p:nvPr>
        </p:nvSpPr>
        <p:spPr>
          <a:xfrm>
            <a:off x="10352520" y="295560"/>
            <a:ext cx="837000" cy="766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2800" spc="-1" strike="noStrike">
                <a:solidFill>
                  <a:srgbClr val="ffffff"/>
                </a:solidFill>
                <a:latin typeface="Century Gothic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04808551-95A1-4F96-9EB4-A9F1F3FE887D}" type="slidenum">
              <a:rPr b="0" lang="el-GR" sz="2800" spc="-1" strike="noStrike">
                <a:solidFill>
                  <a:srgbClr val="ffffff"/>
                </a:solidFill>
                <a:latin typeface="Century Gothic"/>
              </a:rPr>
              <a:t>&lt;αριθμός&gt;</a:t>
            </a:fld>
            <a:endParaRPr b="0" lang="el-GR" sz="2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6"/>
          </p:nvPr>
        </p:nvSpPr>
        <p:spPr>
          <a:xfrm rot="5400000">
            <a:off x="10156320" y="1790640"/>
            <a:ext cx="989640" cy="303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/>
          </p:nvPr>
        </p:nvSpPr>
        <p:spPr>
          <a:xfrm>
            <a:off x="360000" y="1440000"/>
            <a:ext cx="863928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0608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entury Gothic"/>
              </a:rPr>
              <a:t>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06080" indent="-304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Comic Sans MS"/>
              </a:rPr>
              <a:t>Φυσικό περιβάλλον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06080" indent="-304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Comic Sans MS"/>
              </a:rPr>
              <a:t>Ιστορική μεταβλητή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06080" indent="-304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Comic Sans MS"/>
              </a:rPr>
              <a:t>Ψυχολογική μεταβλητή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06080" indent="-30456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Comic Sans MS"/>
              </a:rPr>
              <a:t>Κουλτούρα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060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060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Η επικοινωνία, αν και ο ορισμός της είναι πολύπλευρος, είναι η διαδικασία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060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μετάδοσης πληροφοριών και μηνυμάτων και συνάμα διαδικασία επαφής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0608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και αλληλοεπηρεασμού μεταξύ ανθρώπων ή ομάδων[…]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title"/>
          </p:nvPr>
        </p:nvSpPr>
        <p:spPr>
          <a:xfrm>
            <a:off x="187560" y="1170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Comic Sans MS"/>
              </a:rPr>
              <a:t>Ο </a:t>
            </a:r>
            <a:r>
              <a:rPr b="1" lang="en-US" sz="2200" spc="-1" strike="noStrike">
                <a:solidFill>
                  <a:srgbClr val="ffffff"/>
                </a:solidFill>
                <a:latin typeface="Comic Sans MS"/>
              </a:rPr>
              <a:t>Verderber</a:t>
            </a:r>
            <a:r>
              <a:rPr b="0" lang="en-US" sz="2200" spc="-1" strike="noStrike">
                <a:solidFill>
                  <a:srgbClr val="ffffff"/>
                </a:solidFill>
                <a:latin typeface="Comic Sans MS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(1998:29)</a:t>
            </a:r>
            <a:r>
              <a:rPr b="0" lang="en-US" sz="2200" spc="-1" strike="noStrike">
                <a:solidFill>
                  <a:srgbClr val="ffffff"/>
                </a:solidFill>
                <a:latin typeface="Comic Sans MS"/>
              </a:rPr>
              <a:t> αναφέρεται στις ακόλουθες τέσσερις μεταβλητές</a:t>
            </a:r>
            <a:br>
              <a:rPr sz="2200"/>
            </a:br>
            <a:r>
              <a:rPr b="0" lang="en-US" sz="2200" spc="-1" strike="noStrike">
                <a:solidFill>
                  <a:srgbClr val="ffffff"/>
                </a:solidFill>
                <a:latin typeface="Comic Sans MS"/>
              </a:rPr>
              <a:t>που αφορούν στο </a:t>
            </a:r>
            <a:r>
              <a:rPr b="1" lang="en-US" sz="2200" spc="-1" strike="noStrike">
                <a:solidFill>
                  <a:srgbClr val="ffffff"/>
                </a:solidFill>
                <a:latin typeface="Comic Sans MS"/>
              </a:rPr>
              <a:t>γενικό πλαίσιο επικοινωνίας:</a:t>
            </a:r>
            <a:r>
              <a:rPr b="1" lang="en-US" sz="2200" spc="-1" strike="noStrike">
                <a:solidFill>
                  <a:srgbClr val="ffffff"/>
                </a:solidFill>
                <a:latin typeface="Century Gothic"/>
              </a:rPr>
              <a:t> 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3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1360" y="117000"/>
            <a:ext cx="1636200" cy="163620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4" descr="https://qa.hmu.gr/wp-content/uploads/2023/06/ELMEPA-LOGO-GR-Compress-120x120-1.png"/>
          <p:cNvPicPr/>
          <p:nvPr/>
        </p:nvPicPr>
        <p:blipFill>
          <a:blip r:embed="rId2"/>
          <a:stretch/>
        </p:blipFill>
        <p:spPr>
          <a:xfrm>
            <a:off x="9981360" y="117000"/>
            <a:ext cx="1636200" cy="1636200"/>
          </a:xfrm>
          <a:prstGeom prst="rect">
            <a:avLst/>
          </a:prstGeom>
          <a:ln w="0">
            <a:noFill/>
          </a:ln>
        </p:spPr>
      </p:pic>
      <p:sp>
        <p:nvSpPr>
          <p:cNvPr id="98" name=""/>
          <p:cNvSpPr/>
          <p:nvPr/>
        </p:nvSpPr>
        <p:spPr>
          <a:xfrm>
            <a:off x="7920000" y="6085800"/>
            <a:ext cx="4306320" cy="111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r>
              <a:rPr b="0" lang="el-GR" sz="1000" spc="-1" strike="noStrike">
                <a:solidFill>
                  <a:srgbClr val="000000"/>
                </a:solidFill>
                <a:latin typeface="Comic Sans MS"/>
                <a:ea typeface="DejaVu Sans"/>
              </a:rPr>
              <a:t>ΠΤΥΧΙΑΚΗ ΕΡΓΑΣΙΑ« Η ΕΠΙΚΟΙΝΩΝΙΑ ΕΚΠΑΙΔΕΥΤΙΚΩΝ 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l-GR" sz="1000" spc="-1" strike="noStrike">
                <a:solidFill>
                  <a:srgbClr val="000000"/>
                </a:solidFill>
                <a:latin typeface="Comic Sans MS"/>
                <a:ea typeface="DejaVu Sans"/>
              </a:rPr>
              <a:t>ΚΑΙ ΕΚΠΑΙΔΕΥΟΜΕΝΩΝ. ΜΕΛΕΤΗ ΠΕΡΙΠΤΩΣΗΣ: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l-GR" sz="1000" spc="-1" strike="noStrike">
                <a:solidFill>
                  <a:srgbClr val="000000"/>
                </a:solidFill>
                <a:latin typeface="Comic Sans MS"/>
                <a:ea typeface="DejaVu Sans"/>
              </a:rPr>
              <a:t>ΔΙΕΚ ΚΑΣΤΟΡΙΑΣ»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l-GR" sz="1000" spc="-1" strike="noStrike">
                <a:solidFill>
                  <a:srgbClr val="000000"/>
                </a:solidFill>
                <a:latin typeface="Comic Sans MS"/>
                <a:ea typeface="DejaVu Sans"/>
              </a:rPr>
              <a:t>ΝΑΤΣΟΥΛΗ ΑΓΝΟΥΛΑ,ΜΑΙΟΣ 2019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/>
          </p:nvPr>
        </p:nvSpPr>
        <p:spPr>
          <a:xfrm>
            <a:off x="360000" y="1440000"/>
            <a:ext cx="8999280" cy="431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Comic Sans MS"/>
              </a:rPr>
              <a:t>Ο Κόκκος </a:t>
            </a:r>
            <a:r>
              <a:rPr b="0" lang="en-US" sz="1600" spc="-1" strike="noStrike">
                <a:solidFill>
                  <a:srgbClr val="ffffff"/>
                </a:solidFill>
                <a:latin typeface="Comic Sans MS"/>
              </a:rPr>
              <a:t>(2005) </a:t>
            </a:r>
            <a:r>
              <a:rPr b="0" lang="en-US" sz="2200" spc="-1" strike="noStrike">
                <a:solidFill>
                  <a:srgbClr val="ffffff"/>
                </a:solidFill>
                <a:latin typeface="Comic Sans MS"/>
              </a:rPr>
              <a:t>κατατάσσει τα εμπόδια στη μάθηση στις ακόλουθες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marL="3888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Comic Sans MS"/>
              </a:rPr>
              <a:t> </a:t>
            </a:r>
            <a:r>
              <a:rPr b="0" lang="en-US" sz="2200" spc="-1" strike="noStrike">
                <a:solidFill>
                  <a:srgbClr val="ffffff"/>
                </a:solidFill>
                <a:latin typeface="Comic Sans MS"/>
              </a:rPr>
              <a:t>τρεις κατηγορίες:</a:t>
            </a: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marL="3888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l-GR" sz="22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Εμπόδια που οφείλονται στην κακή οργάνωση της εκπαιδευτικής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888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δραστηριότητας.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Εμπόδια που απορρέουν από τις κοινωνικές υποχρεώσεις και τα καθήκοντα των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888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εκπαιδευομένων.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Εσωτερικά εμπόδια, τα οποία περιλαμβάνουν εμπόδια που σχετίζονται με τις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888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προϋπάρχουσες γνώσεις και αξίες, καθώς και εμπόδια που απορρέουν από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3888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ψυχολογικούς παράγοντες.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title"/>
          </p:nvPr>
        </p:nvSpPr>
        <p:spPr>
          <a:xfrm>
            <a:off x="540000" y="180000"/>
            <a:ext cx="856980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Comic Sans MS"/>
              </a:rPr>
              <a:t>Τα εμπόδια στη μάθηση</a:t>
            </a:r>
            <a:br>
              <a:rPr sz="3200"/>
            </a:b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1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1720" y="117360"/>
            <a:ext cx="1636200" cy="163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Ο </a:t>
            </a:r>
            <a:r>
              <a:rPr b="1" lang="en-US" sz="1800" spc="-1" strike="noStrike">
                <a:solidFill>
                  <a:srgbClr val="ffffff"/>
                </a:solidFill>
                <a:latin typeface="Comic Sans MS"/>
              </a:rPr>
              <a:t>Rogers </a:t>
            </a:r>
            <a:r>
              <a:rPr b="0" lang="en-US" sz="1500" spc="-1" strike="noStrike">
                <a:solidFill>
                  <a:srgbClr val="ffffff"/>
                </a:solidFill>
                <a:latin typeface="Comic Sans MS"/>
              </a:rPr>
              <a:t>(1999) </a:t>
            </a: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αναφέρεται ιδιαίτερα στο άγχος ως μία συναισθηματική</a:t>
            </a:r>
            <a:br>
              <a:rPr sz="1800"/>
            </a:b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αντίδραση που συναντούμε στους ενήλικες εκπαιδευομένους και που μπορεί να</a:t>
            </a:r>
            <a:br>
              <a:rPr sz="1800"/>
            </a:b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οφείλεται ανάμεσα σε άλλα: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στην αρνητική αυτοεικόνα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στον φόβο της αποτυχίας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στον φόβο της κριτικής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στον φόβο της απογοήτευσης του εαυτού ή των άλλων ή / και στον φόβο του αγνώστου.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Μπορούμε παράλληλα να προσθέσουμε ότι το άγχος των εκπαιδευομένων μπορεί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να οφείλεται και σε παράγοντες που προκύπτουν από τους κοινωνικούς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και περιστασιακούς ρόλους, που υιοθετούν τη δεδομένη στιγμή (π.χ. γονιός, άνεργος,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Comic Sans MS"/>
              </a:rPr>
              <a:t>πρόσφυγας, χρήστης κοινωνικών υπηρεσιών, κ.ο.κ.).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Picture 5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2080" y="117720"/>
            <a:ext cx="1636200" cy="163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20000" y="115200"/>
            <a:ext cx="910980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Comic Sans MS"/>
              </a:rPr>
              <a:t>Ταξινόμηση των εμποδίων στη μάθηση των ενηλίκων, </a:t>
            </a:r>
            <a:br>
              <a:rPr sz="2400"/>
            </a:br>
            <a:r>
              <a:rPr b="1" lang="en-US" sz="2400" spc="-1" strike="noStrike">
                <a:solidFill>
                  <a:srgbClr val="ffffff"/>
                </a:solidFill>
                <a:latin typeface="Comic Sans MS"/>
              </a:rPr>
              <a:t>Cross </a:t>
            </a:r>
            <a:r>
              <a:rPr b="1" lang="en-US" sz="1600" spc="-1" strike="noStrike">
                <a:solidFill>
                  <a:srgbClr val="ffffff"/>
                </a:solidFill>
                <a:latin typeface="Comic Sans MS"/>
              </a:rPr>
              <a:t>(1981) </a:t>
            </a:r>
            <a:endParaRPr b="0" lang="el-GR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360000" y="1602720"/>
            <a:ext cx="10009800" cy="433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Εμπόδια που αφορούν στις καταστάσεις ζωής (situational), του ενήλικα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εκπαιδευομένου (π.χ. φροντίδα παιδιών, ανεπαρκές εισόδημα κ.ά.).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Εμπόδια που συνδέονται με την εκπαιδευτική διαδικασία/εμπειρία (institutional),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όπως κακή οργάνωση εκπαιδευτικού προγράμματος, εγκαταστάσεις, ώρες λειτουργίας κ.ο.κ.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Εμπόδια προδιάθεσης (dispositional barriers) και συνδέονται με τις στάσεις,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432000" indent="0" algn="just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Comic Sans MS"/>
              </a:rPr>
              <a:t>αντιλήψεις, προκαταλήψεις και τις προηγούμενες εμπειρίες (ιδιαίτερα εκπαιδευτικές) των εκπαιδευομένων </a:t>
            </a:r>
            <a:r>
              <a:rPr b="0" lang="en-US" sz="1600" spc="-1" strike="noStrike">
                <a:solidFill>
                  <a:srgbClr val="ffffff"/>
                </a:solidFill>
                <a:latin typeface="Comic Sans MS"/>
              </a:rPr>
              <a:t>(στο Abdullah et al, 2008, 70: National Center for the Study of  AdultLearningandLiteracy, 2005:Καραλής, 2013).</a:t>
            </a:r>
            <a:endParaRPr b="0" lang="el-GR" sz="16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Picture 6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1000" y="116640"/>
            <a:ext cx="1636200" cy="163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Ορθογώνιο 4"/>
          <p:cNvSpPr/>
          <p:nvPr/>
        </p:nvSpPr>
        <p:spPr>
          <a:xfrm>
            <a:off x="780840" y="5095440"/>
            <a:ext cx="109926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Το σεμινάριο υλοποιείται στα πλαίσια της Πράξης «Γραφείο υποστήριξης της διδασκαλίας και μάθησης στο Ελληνικό Μεσογειακό Πανεπιστήμιο» με κωδικό ΟΠΣ (MIS) 5162371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l-GR" sz="1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“</a:t>
            </a:r>
            <a:r>
              <a:rPr b="0" lang="el-GR" sz="1800" spc="-1" strike="noStrike">
                <a:solidFill>
                  <a:srgbClr val="ffffff"/>
                </a:solidFill>
                <a:latin typeface="Century Gothic"/>
                <a:ea typeface="DejaVu Sans"/>
              </a:rPr>
              <a:t>Το έργο συγχρηματοδοτείται από την Ελλάδα και την Ευρωπαϊκή Ένωση (Ευρωπαϊκό Κοινωνικό Ταμείο) μέσω του Επιχειρησιακού Προγράμματος «Ανάπτυξη Ανθρώπινου Δυναμικού, Εκπαίδευση και Διά Βίου Μάθηση» .” 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Picture 2" descr="https://qa.hmu.gr/wp-content/uploads/2023/06/ELMEPA-LOGO-GR-Compress-120x120-1.png"/>
          <p:cNvPicPr/>
          <p:nvPr/>
        </p:nvPicPr>
        <p:blipFill>
          <a:blip r:embed="rId1"/>
          <a:stretch/>
        </p:blipFill>
        <p:spPr>
          <a:xfrm>
            <a:off x="9980640" y="116280"/>
            <a:ext cx="1636200" cy="1636200"/>
          </a:xfrm>
          <a:prstGeom prst="rect">
            <a:avLst/>
          </a:prstGeom>
          <a:ln w="0">
            <a:noFill/>
          </a:ln>
        </p:spPr>
      </p:pic>
      <p:pic>
        <p:nvPicPr>
          <p:cNvPr id="110" name="Εικόνα 1" descr=""/>
          <p:cNvPicPr/>
          <p:nvPr/>
        </p:nvPicPr>
        <p:blipFill>
          <a:blip r:embed="rId2"/>
          <a:stretch/>
        </p:blipFill>
        <p:spPr>
          <a:xfrm>
            <a:off x="2680920" y="3708720"/>
            <a:ext cx="6603840" cy="99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Ιόν">
  <a:themeElements>
    <a:clrScheme name="Ιόν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Ιόν">
  <a:themeElements>
    <a:clrScheme name="Ιόν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Application>LibreOffice/7.5.3.2$Windows_X86_64 LibreOffice_project/9f56dff12ba03b9acd7730a5a481eea045e468f3</Application>
  <AppVersion>15.0000</AppVersion>
  <Words>59</Words>
  <Paragraphs>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2023-10-09T08:35:06Z</dcterms:created>
  <dc:creator>Athanasios Malamos</dc:creator>
  <dc:description/>
  <dc:language>el-GR</dc:language>
  <cp:lastModifiedBy/>
  <dcterms:modified xsi:type="dcterms:W3CDTF">2023-10-14T17:02:15Z</dcterms:modified>
  <cp:revision>4</cp:revision>
  <dc:subject/>
  <dc:title>Παρουσίαση του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Ευρεία οθόνη</vt:lpwstr>
  </property>
  <property fmtid="{D5CDD505-2E9C-101B-9397-08002B2CF9AE}" pid="3" name="Slides">
    <vt:i4>1</vt:i4>
  </property>
</Properties>
</file>