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5" r:id="rId3"/>
    <p:sldId id="384" r:id="rId4"/>
    <p:sldId id="424" r:id="rId5"/>
    <p:sldId id="436" r:id="rId6"/>
    <p:sldId id="437" r:id="rId7"/>
    <p:sldId id="438" r:id="rId8"/>
    <p:sldId id="442" r:id="rId9"/>
    <p:sldId id="439" r:id="rId10"/>
    <p:sldId id="440" r:id="rId11"/>
    <p:sldId id="441" r:id="rId12"/>
    <p:sldId id="443" r:id="rId13"/>
    <p:sldId id="411" r:id="rId14"/>
    <p:sldId id="431" r:id="rId15"/>
    <p:sldId id="432" r:id="rId16"/>
    <p:sldId id="429" r:id="rId17"/>
    <p:sldId id="414" r:id="rId18"/>
    <p:sldId id="420" r:id="rId19"/>
    <p:sldId id="421" r:id="rId20"/>
    <p:sldId id="417" r:id="rId21"/>
    <p:sldId id="433" r:id="rId22"/>
    <p:sldId id="434" r:id="rId23"/>
    <p:sldId id="383" r:id="rId24"/>
    <p:sldId id="352" r:id="rId25"/>
    <p:sldId id="388" r:id="rId26"/>
    <p:sldId id="353" r:id="rId27"/>
    <p:sldId id="360" r:id="rId28"/>
    <p:sldId id="328" r:id="rId29"/>
    <p:sldId id="330" r:id="rId30"/>
    <p:sldId id="418" r:id="rId31"/>
    <p:sldId id="426" r:id="rId32"/>
    <p:sldId id="425" r:id="rId33"/>
    <p:sldId id="419" r:id="rId34"/>
    <p:sldId id="427" r:id="rId35"/>
    <p:sldId id="428" r:id="rId36"/>
    <p:sldId id="331" r:id="rId37"/>
    <p:sldId id="361" r:id="rId38"/>
    <p:sldId id="364" r:id="rId39"/>
    <p:sldId id="365" r:id="rId40"/>
    <p:sldId id="366" r:id="rId41"/>
    <p:sldId id="370" r:id="rId42"/>
    <p:sldId id="333" r:id="rId43"/>
    <p:sldId id="332" r:id="rId44"/>
    <p:sldId id="367" r:id="rId45"/>
    <p:sldId id="368" r:id="rId46"/>
    <p:sldId id="369" r:id="rId47"/>
    <p:sldId id="335" r:id="rId48"/>
    <p:sldId id="336" r:id="rId49"/>
    <p:sldId id="338" r:id="rId50"/>
    <p:sldId id="339" r:id="rId51"/>
    <p:sldId id="3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03058-EF80-454F-8087-279904A13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BF93147-3091-40F8-B1E0-985F674F61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179FA6-D831-4090-92AB-40FD63841DBC}"/>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F98C2C1E-E988-4209-8A3A-239D8C06A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375C91-5C94-44E5-B422-FB139D2B6613}"/>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332177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C1EC0-1868-4516-8EDC-CF3E696F0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AD20AB-E4F5-4E7A-8261-0E3CA05255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C3981B-7B21-4BA4-93A4-6149850179DC}"/>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1316A8BD-15F7-4690-934A-E66E304B9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AB81DA-1F8B-49B0-9FD1-B2EC84483718}"/>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353494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3E489A-E78E-4B9C-8F8A-93B5DFB2C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E302B55-08CA-4C75-A903-E185F7BF5F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03DFDE-98A5-4263-8D37-5D87B2870EDA}"/>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058AD7A9-2615-40B3-A546-55C517880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6EBDCF-C043-457B-8D6C-6165AC82344A}"/>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151414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BE87-E7C7-4901-9325-4B9C8C3DC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BEC018-63E8-410E-A0A5-11020782F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0CC4B8-D36F-47A6-A627-0ADEED08DAD2}"/>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5A476A35-3141-461B-BF92-82379A311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6F553-CBAD-4174-9152-0C59E454F330}"/>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303161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0477F-8DEB-444B-ACED-334D0C9F6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EF193EE-B3AF-4480-B306-D23679B0F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3A62150-B879-4A77-891A-7D7B50A274CE}"/>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7B28BF67-5A1F-4DF1-96BF-AFA07469D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52872C-8391-4D90-A638-D800477AEAFC}"/>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194531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8CCE5-7829-4076-B488-7012C5094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9C8DE3-A8E1-489F-9BD2-E4B13C030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2E7933-5471-4174-ABFD-737F3BD40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C857489-BF2C-43BD-8638-855BFBE34E5B}"/>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6" name="Footer Placeholder 5">
            <a:extLst>
              <a:ext uri="{FF2B5EF4-FFF2-40B4-BE49-F238E27FC236}">
                <a16:creationId xmlns:a16="http://schemas.microsoft.com/office/drawing/2014/main" xmlns="" id="{4C922545-6075-4656-ADE8-30062F51B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239DC4-D8CD-4996-998F-47F24B490A9F}"/>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24544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22A58-7E74-482F-8AAB-0A82DE77C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0DE937B-53E2-4B9F-A1CD-9B2AE8F3E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64A01C-726F-4D45-B726-3E3F7386E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A27E56-AEEF-4107-A433-975DDE5620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67F9A2-6CD3-4C1E-BD8B-38996B165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20C9EC-C261-442E-881B-C1BA56AEBD15}"/>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8" name="Footer Placeholder 7">
            <a:extLst>
              <a:ext uri="{FF2B5EF4-FFF2-40B4-BE49-F238E27FC236}">
                <a16:creationId xmlns:a16="http://schemas.microsoft.com/office/drawing/2014/main" xmlns="" id="{BC3CAD0C-6850-4AFD-9EEA-F70A2B8E03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10B45A7-3BB4-484B-A431-05A4F9BCA814}"/>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11798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26CAD-412E-4F76-AB88-173ACB17D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212EF04-30D6-4270-8428-ED06A0A362D6}"/>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4" name="Footer Placeholder 3">
            <a:extLst>
              <a:ext uri="{FF2B5EF4-FFF2-40B4-BE49-F238E27FC236}">
                <a16:creationId xmlns:a16="http://schemas.microsoft.com/office/drawing/2014/main" xmlns="" id="{7A5276A8-EFA8-4F11-9746-C8E994D51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26EC46-3E1F-42A7-AADF-B7129D45A997}"/>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345832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59EE11-4B29-4875-9D0A-AE9EFA748126}"/>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3" name="Footer Placeholder 2">
            <a:extLst>
              <a:ext uri="{FF2B5EF4-FFF2-40B4-BE49-F238E27FC236}">
                <a16:creationId xmlns:a16="http://schemas.microsoft.com/office/drawing/2014/main" xmlns="" id="{0506C1D4-C470-481F-8F19-657CB1306C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ABBD34D-B648-476E-9D25-6DB085156CBF}"/>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60748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39271-B21C-40D8-A3CE-B0BF143D7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5AA1FDA-6CE8-407D-992B-B5ADDFE2D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AE71078-D51B-4F18-A1B7-36ADEE8A2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4D244B-71BF-441E-8200-08476F743AAB}"/>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6" name="Footer Placeholder 5">
            <a:extLst>
              <a:ext uri="{FF2B5EF4-FFF2-40B4-BE49-F238E27FC236}">
                <a16:creationId xmlns:a16="http://schemas.microsoft.com/office/drawing/2014/main" xmlns="" id="{F392FF3A-E6F3-4F3A-95DC-D30D31BF3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A33601-D339-47D3-8197-A7361DD0A7F3}"/>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64172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A3D9A-F62B-49EA-AFCB-CC622631F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154E4E1-E8A7-40A7-83DA-4BCCCB2CD1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45E39A-44B0-405C-97FD-47FE842EB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D427A4-24A5-4F36-AB65-E8FE29A8843A}"/>
              </a:ext>
            </a:extLst>
          </p:cNvPr>
          <p:cNvSpPr>
            <a:spLocks noGrp="1"/>
          </p:cNvSpPr>
          <p:nvPr>
            <p:ph type="dt" sz="half" idx="10"/>
          </p:nvPr>
        </p:nvSpPr>
        <p:spPr/>
        <p:txBody>
          <a:bodyPr/>
          <a:lstStyle/>
          <a:p>
            <a:fld id="{5A51C560-3F45-423E-92F5-9C8E98380BF9}" type="datetimeFigureOut">
              <a:rPr lang="en-US" smtClean="0"/>
              <a:t>10/15/2022</a:t>
            </a:fld>
            <a:endParaRPr lang="en-US"/>
          </a:p>
        </p:txBody>
      </p:sp>
      <p:sp>
        <p:nvSpPr>
          <p:cNvPr id="6" name="Footer Placeholder 5">
            <a:extLst>
              <a:ext uri="{FF2B5EF4-FFF2-40B4-BE49-F238E27FC236}">
                <a16:creationId xmlns:a16="http://schemas.microsoft.com/office/drawing/2014/main" xmlns="" id="{F18FC89E-3AA6-453F-9050-EDB9B222C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A42A57-CA9B-4DFC-A39A-0574D57AFE5D}"/>
              </a:ext>
            </a:extLst>
          </p:cNvPr>
          <p:cNvSpPr>
            <a:spLocks noGrp="1"/>
          </p:cNvSpPr>
          <p:nvPr>
            <p:ph type="sldNum" sz="quarter" idx="12"/>
          </p:nvPr>
        </p:nvSpPr>
        <p:spPr/>
        <p:txBody>
          <a:bodyPr/>
          <a:lstStyle/>
          <a:p>
            <a:fld id="{D6BD0473-2AAA-4541-BB4B-14E519C25948}" type="slidenum">
              <a:rPr lang="en-US" smtClean="0"/>
              <a:t>‹#›</a:t>
            </a:fld>
            <a:endParaRPr lang="en-US"/>
          </a:p>
        </p:txBody>
      </p:sp>
    </p:spTree>
    <p:extLst>
      <p:ext uri="{BB962C8B-B14F-4D97-AF65-F5344CB8AC3E}">
        <p14:creationId xmlns:p14="http://schemas.microsoft.com/office/powerpoint/2010/main" val="34326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gs>
            <a:gs pos="37000">
              <a:schemeClr val="accent2">
                <a:lumMod val="20000"/>
                <a:lumOff val="80000"/>
              </a:schemeClr>
            </a:gs>
            <a:gs pos="100000">
              <a:schemeClr val="accent4">
                <a:lumMod val="60000"/>
                <a:lumOff val="40000"/>
              </a:schemeClr>
            </a:gs>
            <a:gs pos="71000">
              <a:schemeClr val="accent4">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987745-4D73-4B9A-9969-7967C09EB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1979A89-D0D7-4B7B-8BF4-B5919425C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495BE5-AF00-4B49-8E43-DF539FD81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1C560-3F45-423E-92F5-9C8E98380BF9}" type="datetimeFigureOut">
              <a:rPr lang="en-US" smtClean="0"/>
              <a:t>10/15/2022</a:t>
            </a:fld>
            <a:endParaRPr lang="en-US"/>
          </a:p>
        </p:txBody>
      </p:sp>
      <p:sp>
        <p:nvSpPr>
          <p:cNvPr id="5" name="Footer Placeholder 4">
            <a:extLst>
              <a:ext uri="{FF2B5EF4-FFF2-40B4-BE49-F238E27FC236}">
                <a16:creationId xmlns:a16="http://schemas.microsoft.com/office/drawing/2014/main" xmlns="" id="{BBD61318-2C2D-477A-BD7B-3AF78A80D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76FDAF7-D27B-4076-8FA3-695079BD9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0473-2AAA-4541-BB4B-14E519C25948}" type="slidenum">
              <a:rPr lang="en-US" smtClean="0"/>
              <a:t>‹#›</a:t>
            </a:fld>
            <a:endParaRPr lang="en-US"/>
          </a:p>
        </p:txBody>
      </p:sp>
    </p:spTree>
    <p:extLst>
      <p:ext uri="{BB962C8B-B14F-4D97-AF65-F5344CB8AC3E}">
        <p14:creationId xmlns:p14="http://schemas.microsoft.com/office/powerpoint/2010/main" val="210131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0.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7EDE9-3A65-4A42-BF4A-3FED35F15027}"/>
              </a:ext>
            </a:extLst>
          </p:cNvPr>
          <p:cNvSpPr>
            <a:spLocks noGrp="1"/>
          </p:cNvSpPr>
          <p:nvPr>
            <p:ph type="ctrTitle"/>
          </p:nvPr>
        </p:nvSpPr>
        <p:spPr>
          <a:xfrm>
            <a:off x="1524000" y="1081826"/>
            <a:ext cx="9144000" cy="1252909"/>
          </a:xfrm>
        </p:spPr>
        <p:txBody>
          <a:bodyPr>
            <a:normAutofit/>
          </a:bodyPr>
          <a:lstStyle/>
          <a:p>
            <a:r>
              <a:rPr lang="el-GR" b="1" dirty="0">
                <a:latin typeface="+mn-lt"/>
              </a:rPr>
              <a:t>ΓΕΩΘΕΡΜΙΑ</a:t>
            </a:r>
            <a:endParaRPr lang="en-US" b="1" dirty="0">
              <a:latin typeface="+mn-lt"/>
            </a:endParaRPr>
          </a:p>
        </p:txBody>
      </p:sp>
      <p:sp>
        <p:nvSpPr>
          <p:cNvPr id="3" name="Subtitle 2">
            <a:extLst>
              <a:ext uri="{FF2B5EF4-FFF2-40B4-BE49-F238E27FC236}">
                <a16:creationId xmlns:a16="http://schemas.microsoft.com/office/drawing/2014/main" xmlns="" id="{2E10B38F-6035-42B1-B4D2-7289FD331A4F}"/>
              </a:ext>
            </a:extLst>
          </p:cNvPr>
          <p:cNvSpPr>
            <a:spLocks noGrp="1"/>
          </p:cNvSpPr>
          <p:nvPr>
            <p:ph type="subTitle" idx="1"/>
          </p:nvPr>
        </p:nvSpPr>
        <p:spPr>
          <a:xfrm>
            <a:off x="1524000" y="3602037"/>
            <a:ext cx="9144000" cy="2612331"/>
          </a:xfrm>
        </p:spPr>
        <p:txBody>
          <a:bodyPr/>
          <a:lstStyle/>
          <a:p>
            <a:pPr algn="l"/>
            <a:r>
              <a:rPr lang="el-GR" dirty="0"/>
              <a:t>Ελληνικό Μεσογειακό Πανεπιστήμιο</a:t>
            </a:r>
          </a:p>
          <a:p>
            <a:pPr algn="l"/>
            <a:r>
              <a:rPr lang="el-GR" dirty="0"/>
              <a:t>Τμήμα Μηχανολόγων Μηχανικών</a:t>
            </a:r>
          </a:p>
          <a:p>
            <a:pPr algn="l"/>
            <a:endParaRPr lang="el-GR" dirty="0"/>
          </a:p>
          <a:p>
            <a:pPr algn="r"/>
            <a:r>
              <a:rPr lang="el-GR" dirty="0"/>
              <a:t>Αλεξάνδρα </a:t>
            </a:r>
            <a:r>
              <a:rPr lang="el-GR" dirty="0" err="1"/>
              <a:t>Μπαρμπατζά</a:t>
            </a:r>
            <a:endParaRPr lang="en-US" dirty="0"/>
          </a:p>
        </p:txBody>
      </p:sp>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Tree>
    <p:extLst>
      <p:ext uri="{BB962C8B-B14F-4D97-AF65-F5344CB8AC3E}">
        <p14:creationId xmlns:p14="http://schemas.microsoft.com/office/powerpoint/2010/main" val="49211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1"/>
            <a:ext cx="9742641" cy="1399682"/>
          </a:xfrm>
        </p:spPr>
        <p:txBody>
          <a:bodyPr>
            <a:normAutofit/>
          </a:bodyPr>
          <a:lstStyle/>
          <a:p>
            <a:r>
              <a:rPr lang="el-GR" sz="4000" b="1" dirty="0" smtClean="0">
                <a:latin typeface="+mn-lt"/>
              </a:rPr>
              <a:t>Σύστημα Εκμετάλλευσης της Αβαθούς Γεωθερμίας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004552" y="1584762"/>
            <a:ext cx="10606422"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-Γεωθερμική </a:t>
            </a:r>
            <a:r>
              <a:rPr lang="el-GR" sz="1800" b="1" dirty="0">
                <a:latin typeface="Calibri" panose="020F0502020204030204" pitchFamily="34" charset="0"/>
                <a:ea typeface="Calibri" panose="020F0502020204030204" pitchFamily="34" charset="0"/>
                <a:cs typeface="Times New Roman" panose="02020603050405020304" pitchFamily="18" charset="0"/>
              </a:rPr>
              <a:t>Αντλία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Θερμότητας</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Το μεγάλο της πλεονέκτημα έγκειται στο ότι, ενώ τα κλιματιστικά μηχανήματα αποβάλλουν ή απάγουν θερμότητα από το περιβάλλον, η γεωθερμική αντλία θερμότητας χρησιμοποιεί το σταθερής θερμοκρασίας υπέδαφος.</a:t>
            </a: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Το καλοκαίρι που το κλιματιστικό μηχάνημα καλείται να αποβάλει θερμότητα σε ένα περιβάλλον ήδη κορεσμένο από το θερμικό φορτίο καταναλώνοντας μεγάλα ποσά ηλεκτρικής ενέργειας, η γεωθερμική αντλία θερμότητας αποβάλλει θερμότητα στο υπέδαφος που η θερμοκρασία του δεν ξεπερνά τους 20 </a:t>
            </a:r>
            <a:r>
              <a:rPr lang="el-GR" sz="1800" baseline="30000" dirty="0">
                <a:latin typeface="Calibri" panose="020F0502020204030204" pitchFamily="34" charset="0"/>
                <a:ea typeface="Calibri" panose="020F0502020204030204" pitchFamily="34" charset="0"/>
                <a:cs typeface="Times New Roman" panose="02020603050405020304" pitchFamily="18" charset="0"/>
              </a:rPr>
              <a:t>ο</a:t>
            </a:r>
            <a:r>
              <a:rPr lang="en-US" sz="1800" dirty="0" smtClean="0">
                <a:latin typeface="Calibri" panose="020F0502020204030204" pitchFamily="34" charset="0"/>
                <a:ea typeface="Calibri" panose="020F0502020204030204" pitchFamily="34" charset="0"/>
                <a:cs typeface="Times New Roman" panose="02020603050405020304" pitchFamily="18" charset="0"/>
              </a:rPr>
              <a:t>C</a:t>
            </a:r>
            <a:r>
              <a:rPr lang="el-GR" sz="1800" dirty="0" smtClean="0">
                <a:latin typeface="Calibri" panose="020F0502020204030204" pitchFamily="34" charset="0"/>
                <a:ea typeface="Calibri" panose="020F0502020204030204" pitchFamily="34" charset="0"/>
                <a:cs typeface="Times New Roman" panose="02020603050405020304" pitchFamily="18" charset="0"/>
              </a:rPr>
              <a:t>, με αποτέλεσμα η απόδοση να είναι μεγαλύτερη.</a:t>
            </a: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Κατ’ ανάλογο τρόπο, το χειμώνα, το γεωθερμικό σύστημα καλείται να ανυψώσει τους 15-17</a:t>
            </a:r>
            <a:r>
              <a:rPr lang="el-GR" sz="1800" baseline="30000" dirty="0">
                <a:latin typeface="Calibri" panose="020F0502020204030204" pitchFamily="34" charset="0"/>
                <a:ea typeface="Calibri" panose="020F0502020204030204" pitchFamily="34" charset="0"/>
                <a:cs typeface="Times New Roman" panose="02020603050405020304" pitchFamily="18" charset="0"/>
              </a:rPr>
              <a:t> ο</a:t>
            </a:r>
            <a:r>
              <a:rPr lang="en-US" sz="1800" dirty="0" smtClean="0">
                <a:latin typeface="Calibri" panose="020F0502020204030204" pitchFamily="34" charset="0"/>
                <a:ea typeface="Calibri" panose="020F0502020204030204" pitchFamily="34" charset="0"/>
                <a:cs typeface="Times New Roman" panose="02020603050405020304" pitchFamily="18" charset="0"/>
              </a:rPr>
              <a:t>C</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του εδάφους μέχρι τους 20-22</a:t>
            </a:r>
            <a:r>
              <a:rPr lang="el-GR" sz="1800" baseline="30000" dirty="0">
                <a:latin typeface="Calibri" panose="020F0502020204030204" pitchFamily="34" charset="0"/>
                <a:ea typeface="Calibri" panose="020F0502020204030204" pitchFamily="34" charset="0"/>
                <a:cs typeface="Times New Roman" panose="02020603050405020304" pitchFamily="18" charset="0"/>
              </a:rPr>
              <a:t> ο</a:t>
            </a:r>
            <a:r>
              <a:rPr lang="en-US" sz="1800" dirty="0" smtClean="0">
                <a:latin typeface="Calibri" panose="020F0502020204030204" pitchFamily="34" charset="0"/>
                <a:ea typeface="Calibri" panose="020F0502020204030204" pitchFamily="34" charset="0"/>
                <a:cs typeface="Times New Roman" panose="02020603050405020304" pitchFamily="18" charset="0"/>
              </a:rPr>
              <a:t>C</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για να ζεστάνει το εσωτερικό του κτιρίου, ανεξάρτητα από τις εξωτερικές καιρικές συνθήκες.</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it-IT"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98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1"/>
            <a:ext cx="9742641" cy="1399682"/>
          </a:xfrm>
        </p:spPr>
        <p:txBody>
          <a:bodyPr>
            <a:normAutofit/>
          </a:bodyPr>
          <a:lstStyle/>
          <a:p>
            <a:r>
              <a:rPr lang="el-GR" sz="4000" b="1" dirty="0" smtClean="0">
                <a:latin typeface="+mn-lt"/>
              </a:rPr>
              <a:t>Σύστημα Εκμετάλλευσης της Αβαθούς Γεωθερμίας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004552" y="1584762"/>
            <a:ext cx="10606422"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-Γεωθερμική </a:t>
            </a:r>
            <a:r>
              <a:rPr lang="el-GR" sz="1800" b="1" dirty="0">
                <a:latin typeface="Calibri" panose="020F0502020204030204" pitchFamily="34" charset="0"/>
                <a:ea typeface="Calibri" panose="020F0502020204030204" pitchFamily="34" charset="0"/>
                <a:cs typeface="Times New Roman" panose="02020603050405020304" pitchFamily="18" charset="0"/>
              </a:rPr>
              <a:t>Αντλία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Θερμότητας</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Ο βαθμός απόδοσης της γεωθερμικής αντλίας κυμαίνεται από 4 έως 5, που σημαίνει ότι το σύστημα χρησιμοποιεί ένα 1 </a:t>
            </a:r>
            <a:r>
              <a:rPr lang="en-US" sz="1800" dirty="0" smtClean="0">
                <a:latin typeface="Calibri" panose="020F0502020204030204" pitchFamily="34" charset="0"/>
                <a:ea typeface="Calibri" panose="020F0502020204030204" pitchFamily="34" charset="0"/>
                <a:cs typeface="Times New Roman" panose="02020603050405020304" pitchFamily="18" charset="0"/>
              </a:rPr>
              <a:t>kWh </a:t>
            </a:r>
            <a:r>
              <a:rPr lang="el-GR" sz="1800" dirty="0" smtClean="0">
                <a:latin typeface="Calibri" panose="020F0502020204030204" pitchFamily="34" charset="0"/>
                <a:ea typeface="Calibri" panose="020F0502020204030204" pitchFamily="34" charset="0"/>
                <a:cs typeface="Times New Roman" panose="02020603050405020304" pitchFamily="18" charset="0"/>
              </a:rPr>
              <a:t>ηλεκτρικής ενέργειας για να παράγει 4-5 </a:t>
            </a:r>
            <a:r>
              <a:rPr lang="en-US" sz="1800" dirty="0" smtClean="0">
                <a:latin typeface="Calibri" panose="020F0502020204030204" pitchFamily="34" charset="0"/>
                <a:ea typeface="Calibri" panose="020F0502020204030204" pitchFamily="34" charset="0"/>
                <a:cs typeface="Times New Roman" panose="02020603050405020304" pitchFamily="18" charset="0"/>
              </a:rPr>
              <a:t>kWh </a:t>
            </a:r>
            <a:r>
              <a:rPr lang="el-GR" sz="1800" dirty="0" smtClean="0">
                <a:latin typeface="Calibri" panose="020F0502020204030204" pitchFamily="34" charset="0"/>
                <a:ea typeface="Calibri" panose="020F0502020204030204" pitchFamily="34" charset="0"/>
                <a:cs typeface="Times New Roman" panose="02020603050405020304" pitchFamily="18" charset="0"/>
              </a:rPr>
              <a:t>θερμικής ενέργειας, γεγονός που οφείλεται στο ότι αντλείται δωρεάν ενέργεια από το υπέδαφος για θέρμανση και ψύξη κτιρίων.</a:t>
            </a: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-Σύστημα </a:t>
            </a:r>
            <a:r>
              <a:rPr lang="el-GR" sz="1800" b="1" dirty="0">
                <a:latin typeface="Calibri" panose="020F0502020204030204" pitchFamily="34" charset="0"/>
                <a:ea typeface="Calibri" panose="020F0502020204030204" pitchFamily="34" charset="0"/>
                <a:cs typeface="Times New Roman" panose="02020603050405020304" pitchFamily="18" charset="0"/>
              </a:rPr>
              <a:t>Διανομής Θερμότητας ή Δροσισμού ή Παραγωγής Ζεστού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Νερού</a:t>
            </a:r>
          </a:p>
          <a:p>
            <a:pPr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Μπορεί να επιτευχθεί με οποιοδήποτε συμβατικό σύστημα θέρμανσης ή ψύξης π.χ. θερμαντικά σώματα </a:t>
            </a:r>
            <a:r>
              <a:rPr lang="en-US" sz="1800" dirty="0" smtClean="0">
                <a:latin typeface="Calibri" panose="020F0502020204030204" pitchFamily="34" charset="0"/>
                <a:ea typeface="Calibri" panose="020F0502020204030204" pitchFamily="34" charset="0"/>
                <a:cs typeface="Times New Roman" panose="02020603050405020304" pitchFamily="18" charset="0"/>
              </a:rPr>
              <a:t>fan coils, </a:t>
            </a:r>
            <a:r>
              <a:rPr lang="it-IT" sz="1800" dirty="0" err="1" smtClean="0">
                <a:latin typeface="Calibri" panose="020F0502020204030204" pitchFamily="34" charset="0"/>
                <a:ea typeface="Calibri" panose="020F0502020204030204" pitchFamily="34" charset="0"/>
                <a:cs typeface="Times New Roman" panose="02020603050405020304" pitchFamily="18" charset="0"/>
              </a:rPr>
              <a:t>splitters</a:t>
            </a:r>
            <a:r>
              <a:rPr lang="it-IT" sz="1800" dirty="0" smtClean="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κτλ. Τα πλέον κατάλληλα και αποδοτικά συστήματα είναι αυτά της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ενδοδαπέδιου</a:t>
            </a:r>
            <a:r>
              <a:rPr lang="el-GR" sz="1800" dirty="0" smtClean="0">
                <a:latin typeface="Calibri" panose="020F0502020204030204" pitchFamily="34" charset="0"/>
                <a:ea typeface="Calibri" panose="020F0502020204030204" pitchFamily="34" charset="0"/>
                <a:cs typeface="Times New Roman" panose="02020603050405020304" pitchFamily="18" charset="0"/>
              </a:rPr>
              <a:t> θέρμανσης ή των </a:t>
            </a:r>
            <a:r>
              <a:rPr lang="en-US" sz="1800" dirty="0" smtClean="0">
                <a:latin typeface="Calibri" panose="020F0502020204030204" pitchFamily="34" charset="0"/>
                <a:ea typeface="Calibri" panose="020F0502020204030204" pitchFamily="34" charset="0"/>
                <a:cs typeface="Times New Roman" panose="02020603050405020304" pitchFamily="18" charset="0"/>
              </a:rPr>
              <a:t>fan coil unit (</a:t>
            </a:r>
            <a:r>
              <a:rPr lang="el-GR" sz="1800" dirty="0" smtClean="0">
                <a:latin typeface="Calibri" panose="020F0502020204030204" pitchFamily="34" charset="0"/>
                <a:ea typeface="Calibri" panose="020F0502020204030204" pitchFamily="34" charset="0"/>
                <a:cs typeface="Times New Roman" panose="02020603050405020304" pitchFamily="18" charset="0"/>
              </a:rPr>
              <a:t>εναλλάκτες εξαναγκασμένης κυκλοφορίας αέρα). Σημειώνεται ότι οι θερμοκρασίες λειτουργίας του νερού για θέρμανση χώρων είναι</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καλοριφέρ θ&gt;60 </a:t>
            </a:r>
            <a:r>
              <a:rPr lang="el-GR" sz="1800" baseline="30000" dirty="0">
                <a:latin typeface="Calibri" panose="020F0502020204030204" pitchFamily="34" charset="0"/>
                <a:ea typeface="Calibri" panose="020F0502020204030204" pitchFamily="34" charset="0"/>
                <a:cs typeface="Times New Roman" panose="02020603050405020304" pitchFamily="18" charset="0"/>
              </a:rPr>
              <a:t>ο</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 αερόθερμα θ&gt;40</a:t>
            </a:r>
            <a:r>
              <a:rPr lang="el-GR" sz="1800" baseline="30000" dirty="0">
                <a:latin typeface="Calibri" panose="020F0502020204030204" pitchFamily="34" charset="0"/>
                <a:ea typeface="Calibri" panose="020F0502020204030204" pitchFamily="34" charset="0"/>
                <a:cs typeface="Times New Roman" panose="02020603050405020304" pitchFamily="18" charset="0"/>
              </a:rPr>
              <a:t> ο</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ενδοδαπέδιο</a:t>
            </a:r>
            <a:r>
              <a:rPr lang="el-GR" sz="1800" dirty="0" smtClean="0">
                <a:latin typeface="Calibri" panose="020F0502020204030204" pitchFamily="34" charset="0"/>
                <a:ea typeface="Calibri" panose="020F0502020204030204" pitchFamily="34" charset="0"/>
                <a:cs typeface="Times New Roman" panose="02020603050405020304" pitchFamily="18" charset="0"/>
              </a:rPr>
              <a:t> σύστημα θ&gt;25</a:t>
            </a:r>
            <a:r>
              <a:rPr lang="el-GR" sz="1800" baseline="30000" dirty="0">
                <a:latin typeface="Calibri" panose="020F0502020204030204" pitchFamily="34" charset="0"/>
                <a:ea typeface="Calibri" panose="020F0502020204030204" pitchFamily="34" charset="0"/>
                <a:cs typeface="Times New Roman" panose="02020603050405020304" pitchFamily="18" charset="0"/>
              </a:rPr>
              <a:t> ο</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latin typeface="Calibri" panose="020F0502020204030204" pitchFamily="34" charset="0"/>
                <a:ea typeface="Calibri" panose="020F0502020204030204" pitchFamily="34" charset="0"/>
                <a:cs typeface="Times New Roman" panose="02020603050405020304" pitchFamily="18" charset="0"/>
              </a:rPr>
              <a:t>.</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it-IT"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93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smtClean="0">
                <a:latin typeface="+mn-lt"/>
              </a:rPr>
              <a:t>Τρόποι Διανομής Θέρμανσης-Ψύξης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92226"/>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3" name="Εικόνα 2"/>
          <p:cNvPicPr>
            <a:picLocks noChangeAspect="1"/>
          </p:cNvPicPr>
          <p:nvPr/>
        </p:nvPicPr>
        <p:blipFill>
          <a:blip r:embed="rId3"/>
          <a:stretch>
            <a:fillRect/>
          </a:stretch>
        </p:blipFill>
        <p:spPr>
          <a:xfrm>
            <a:off x="2076753" y="1322773"/>
            <a:ext cx="8517611" cy="4644504"/>
          </a:xfrm>
          <a:prstGeom prst="rect">
            <a:avLst/>
          </a:prstGeom>
        </p:spPr>
      </p:pic>
    </p:spTree>
    <p:extLst>
      <p:ext uri="{BB962C8B-B14F-4D97-AF65-F5344CB8AC3E}">
        <p14:creationId xmlns:p14="http://schemas.microsoft.com/office/powerpoint/2010/main" val="59921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Είδη Αντλιών Θερμότητας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485900" y="1216703"/>
            <a:ext cx="9526434" cy="2983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a:latin typeface="Calibri" panose="020F0502020204030204" pitchFamily="34" charset="0"/>
                <a:ea typeface="Calibri" panose="020F0502020204030204" pitchFamily="34" charset="0"/>
                <a:cs typeface="Times New Roman" panose="02020603050405020304" pitchFamily="18" charset="0"/>
              </a:rPr>
              <a:t>-Αντλίες Θερμότητας Αέρα-Αέρα (αερόψυκτες)</a:t>
            </a:r>
          </a:p>
          <a:p>
            <a:pPr marL="457200" marR="0" algn="just">
              <a:lnSpc>
                <a:spcPct val="107000"/>
              </a:lnSpc>
              <a:spcBef>
                <a:spcPts val="0"/>
              </a:spcBef>
              <a:spcAft>
                <a:spcPts val="0"/>
              </a:spcAft>
            </a:pPr>
            <a:r>
              <a:rPr lang="el-GR" sz="1800" dirty="0">
                <a:latin typeface="Calibri" panose="020F0502020204030204" pitchFamily="34" charset="0"/>
                <a:ea typeface="Calibri" panose="020F0502020204030204" pitchFamily="34" charset="0"/>
                <a:cs typeface="Times New Roman" panose="02020603050405020304" pitchFamily="18" charset="0"/>
              </a:rPr>
              <a:t>Ο αέρας αποτελεί την πηγή θερμότητας και χρησιμοποιείται επίσης αέρας για να διοχετευθεί η θέρμανση ή η ψύξη. </a:t>
            </a:r>
          </a:p>
          <a:p>
            <a:pPr marL="457200" marR="0" algn="just">
              <a:lnSpc>
                <a:spcPct val="107000"/>
              </a:lnSpc>
              <a:spcBef>
                <a:spcPts val="0"/>
              </a:spcBef>
              <a:spcAft>
                <a:spcPts val="0"/>
              </a:spcAft>
            </a:pPr>
            <a:r>
              <a:rPr lang="el-GR" sz="1800" b="1" dirty="0">
                <a:latin typeface="Calibri" panose="020F0502020204030204" pitchFamily="34" charset="0"/>
                <a:ea typeface="Calibri" panose="020F0502020204030204" pitchFamily="34" charset="0"/>
                <a:cs typeface="Times New Roman" panose="02020603050405020304" pitchFamily="18" charset="0"/>
              </a:rPr>
              <a:t>-Αντλίες Θερμότητας Αέρα-Νερού (αερόψυκτες)</a:t>
            </a:r>
          </a:p>
          <a:p>
            <a:pPr marL="457200" marR="0" algn="just">
              <a:lnSpc>
                <a:spcPct val="107000"/>
              </a:lnSpc>
              <a:spcBef>
                <a:spcPts val="0"/>
              </a:spcBef>
              <a:spcAft>
                <a:spcPts val="0"/>
              </a:spcAft>
            </a:pPr>
            <a:r>
              <a:rPr lang="el-GR" sz="1800" dirty="0">
                <a:latin typeface="Calibri" panose="020F0502020204030204" pitchFamily="34" charset="0"/>
                <a:ea typeface="Calibri" panose="020F0502020204030204" pitchFamily="34" charset="0"/>
                <a:cs typeface="Times New Roman" panose="02020603050405020304" pitchFamily="18" charset="0"/>
              </a:rPr>
              <a:t>Ο αέρας χρησιμοποιείται ως πηγή θερμότητας και το νερό ως μέσο μεταφοράς</a:t>
            </a:r>
          </a:p>
          <a:p>
            <a:pPr marL="457200" marR="0" algn="just">
              <a:lnSpc>
                <a:spcPct val="107000"/>
              </a:lnSpc>
              <a:spcBef>
                <a:spcPts val="0"/>
              </a:spcBef>
              <a:spcAft>
                <a:spcPts val="0"/>
              </a:spcAft>
            </a:pPr>
            <a:r>
              <a:rPr lang="el-GR" sz="1800" b="1" dirty="0">
                <a:latin typeface="Calibri" panose="020F0502020204030204" pitchFamily="34" charset="0"/>
                <a:ea typeface="Calibri" panose="020F0502020204030204" pitchFamily="34" charset="0"/>
                <a:cs typeface="Times New Roman" panose="02020603050405020304" pitchFamily="18" charset="0"/>
              </a:rPr>
              <a:t>-Αντλίες Θερμότητας Νερού (για </a:t>
            </a:r>
            <a:r>
              <a:rPr lang="el-GR" sz="1800" b="1" dirty="0" err="1">
                <a:latin typeface="Calibri" panose="020F0502020204030204" pitchFamily="34" charset="0"/>
                <a:ea typeface="Calibri" panose="020F0502020204030204" pitchFamily="34" charset="0"/>
                <a:cs typeface="Times New Roman" panose="02020603050405020304" pitchFamily="18" charset="0"/>
              </a:rPr>
              <a:t>γεωεναλλάκτη</a:t>
            </a:r>
            <a:r>
              <a:rPr lang="el-GR" sz="1800" b="1" dirty="0">
                <a:latin typeface="Calibri" panose="020F0502020204030204" pitchFamily="34" charset="0"/>
                <a:ea typeface="Calibri" panose="020F0502020204030204" pitchFamily="34" charset="0"/>
                <a:cs typeface="Times New Roman" panose="02020603050405020304" pitchFamily="18" charset="0"/>
              </a:rPr>
              <a:t>) - Αέρα </a:t>
            </a: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θερμότητα αντλείται από το νερό και ο αέρας αποτελεί το μέ</a:t>
            </a:r>
            <a:r>
              <a:rPr lang="el-GR" sz="1800" dirty="0">
                <a:latin typeface="Calibri" panose="020F0502020204030204" pitchFamily="34" charset="0"/>
                <a:ea typeface="Calibri" panose="020F0502020204030204" pitchFamily="34" charset="0"/>
                <a:cs typeface="Times New Roman" panose="02020603050405020304" pitchFamily="18" charset="0"/>
              </a:rPr>
              <a:t>σο μεταφοράς</a:t>
            </a:r>
          </a:p>
          <a:p>
            <a:pPr marL="457200" marR="0" algn="just">
              <a:lnSpc>
                <a:spcPct val="107000"/>
              </a:lnSpc>
              <a:spcBef>
                <a:spcPts val="0"/>
              </a:spcBef>
              <a:spcAft>
                <a:spcPts val="0"/>
              </a:spcAft>
            </a:pPr>
            <a:r>
              <a:rPr lang="el-GR" sz="1800" b="1" dirty="0">
                <a:latin typeface="Calibri" panose="020F0502020204030204" pitchFamily="34" charset="0"/>
                <a:ea typeface="Calibri" panose="020F0502020204030204" pitchFamily="34" charset="0"/>
                <a:cs typeface="Times New Roman" panose="02020603050405020304" pitchFamily="18" charset="0"/>
              </a:rPr>
              <a:t>-Αντλίες Θερμότητας Νερού (για </a:t>
            </a:r>
            <a:r>
              <a:rPr lang="el-GR" sz="1800" b="1" dirty="0" err="1">
                <a:latin typeface="Calibri" panose="020F0502020204030204" pitchFamily="34" charset="0"/>
                <a:ea typeface="Calibri" panose="020F0502020204030204" pitchFamily="34" charset="0"/>
                <a:cs typeface="Times New Roman" panose="02020603050405020304" pitchFamily="18" charset="0"/>
              </a:rPr>
              <a:t>γεωεναλλάκτη</a:t>
            </a:r>
            <a:r>
              <a:rPr lang="el-GR" sz="1800" b="1" dirty="0">
                <a:latin typeface="Calibri" panose="020F0502020204030204" pitchFamily="34" charset="0"/>
                <a:ea typeface="Calibri" panose="020F0502020204030204" pitchFamily="34" charset="0"/>
                <a:cs typeface="Times New Roman" panose="02020603050405020304" pitchFamily="18" charset="0"/>
              </a:rPr>
              <a:t>) - Νερού</a:t>
            </a: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θερμότητα αντλείται από το νερό και </a:t>
            </a:r>
            <a:r>
              <a:rPr lang="el-GR" sz="1800" dirty="0">
                <a:latin typeface="Calibri" panose="020F0502020204030204" pitchFamily="34" charset="0"/>
                <a:ea typeface="Calibri" panose="020F0502020204030204" pitchFamily="34" charset="0"/>
                <a:cs typeface="Times New Roman" panose="02020603050405020304" pitchFamily="18" charset="0"/>
              </a:rPr>
              <a:t>το νερό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αποτελεί επίσης το μέ</a:t>
            </a:r>
            <a:r>
              <a:rPr lang="el-GR" sz="1800" dirty="0">
                <a:latin typeface="Calibri" panose="020F0502020204030204" pitchFamily="34" charset="0"/>
                <a:ea typeface="Calibri" panose="020F0502020204030204" pitchFamily="34" charset="0"/>
                <a:cs typeface="Times New Roman" panose="02020603050405020304" pitchFamily="18" charset="0"/>
              </a:rPr>
              <a:t>σο μεταφοράς</a:t>
            </a:r>
          </a:p>
          <a:p>
            <a:pPr marL="457200" marR="0" algn="just">
              <a:lnSpc>
                <a:spcPct val="107000"/>
              </a:lnSpc>
              <a:spcBef>
                <a:spcPts val="0"/>
              </a:spcBef>
              <a:spcAft>
                <a:spcPts val="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346383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1258594"/>
          </a:xfrm>
        </p:spPr>
        <p:txBody>
          <a:bodyPr>
            <a:normAutofit/>
          </a:bodyPr>
          <a:lstStyle/>
          <a:p>
            <a:r>
              <a:rPr lang="el-GR" sz="4000" b="1" dirty="0">
                <a:latin typeface="+mn-lt"/>
              </a:rPr>
              <a:t>Λειτουργία της Αντλίας Θερμότητας για Θέρμανση Σπιτιού</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7" name="Picture 6" descr="Diagram&#10;&#10;Description automatically generated">
            <a:extLst>
              <a:ext uri="{FF2B5EF4-FFF2-40B4-BE49-F238E27FC236}">
                <a16:creationId xmlns:a16="http://schemas.microsoft.com/office/drawing/2014/main" xmlns="" id="{1AB2A1D3-B35D-4A8A-AE8F-DD2D32456AD6}"/>
              </a:ext>
            </a:extLst>
          </p:cNvPr>
          <p:cNvPicPr/>
          <p:nvPr/>
        </p:nvPicPr>
        <p:blipFill>
          <a:blip r:embed="rId3"/>
          <a:stretch>
            <a:fillRect/>
          </a:stretch>
        </p:blipFill>
        <p:spPr>
          <a:xfrm>
            <a:off x="782783" y="1706478"/>
            <a:ext cx="6819020" cy="4278609"/>
          </a:xfrm>
          <a:prstGeom prst="rect">
            <a:avLst/>
          </a:prstGeom>
        </p:spPr>
      </p:pic>
      <p:sp>
        <p:nvSpPr>
          <p:cNvPr id="8" name="Στρογγυλεμένο ορθογώνιο 3">
            <a:extLst>
              <a:ext uri="{FF2B5EF4-FFF2-40B4-BE49-F238E27FC236}">
                <a16:creationId xmlns:a16="http://schemas.microsoft.com/office/drawing/2014/main" xmlns="" id="{9DFCB840-ABFB-4818-A452-1079BF8C7450}"/>
              </a:ext>
            </a:extLst>
          </p:cNvPr>
          <p:cNvSpPr/>
          <p:nvPr/>
        </p:nvSpPr>
        <p:spPr>
          <a:xfrm>
            <a:off x="8687354" y="841841"/>
            <a:ext cx="2866030" cy="14739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b="1"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Εξατμιστής-Ατμοποιητής</a:t>
            </a:r>
            <a:r>
              <a:rPr lang="en-US"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Ψύξη</a:t>
            </a:r>
          </a:p>
          <a:p>
            <a:pPr algn="just"/>
            <a:r>
              <a:rPr lang="el-GR" b="1" dirty="0" smtClean="0">
                <a:solidFill>
                  <a:schemeClr val="tx1"/>
                </a:solidFill>
                <a:latin typeface="Calibri" panose="020F0502020204030204" pitchFamily="34" charset="0"/>
                <a:cs typeface="Times New Roman" panose="02020603050405020304" pitchFamily="18" charset="0"/>
              </a:rPr>
              <a:t>-Συμπυκνωτής</a:t>
            </a:r>
            <a:r>
              <a:rPr lang="en-US" b="1" dirty="0" smtClean="0">
                <a:solidFill>
                  <a:schemeClr val="tx1"/>
                </a:solidFill>
                <a:latin typeface="Calibri" panose="020F0502020204030204" pitchFamily="34" charset="0"/>
                <a:cs typeface="Times New Roman" panose="02020603050405020304" pitchFamily="18" charset="0"/>
              </a:rPr>
              <a:t>:</a:t>
            </a:r>
            <a:endParaRPr lang="el-GR" b="1" dirty="0" smtClean="0">
              <a:solidFill>
                <a:schemeClr val="tx1"/>
              </a:solidFill>
              <a:latin typeface="Calibri" panose="020F0502020204030204" pitchFamily="34" charset="0"/>
              <a:cs typeface="Times New Roman" panose="02020603050405020304" pitchFamily="18" charset="0"/>
            </a:endParaRPr>
          </a:p>
          <a:p>
            <a:pPr algn="just"/>
            <a:r>
              <a:rPr lang="el-GR" dirty="0" smtClean="0">
                <a:solidFill>
                  <a:schemeClr val="tx1"/>
                </a:solidFill>
                <a:latin typeface="Calibri" panose="020F0502020204030204" pitchFamily="34" charset="0"/>
                <a:cs typeface="Times New Roman" panose="02020603050405020304" pitchFamily="18" charset="0"/>
              </a:rPr>
              <a:t>Θέρμανση</a:t>
            </a:r>
            <a:endParaRPr lang="it-IT" dirty="0">
              <a:solidFill>
                <a:schemeClr val="tx1"/>
              </a:solidFill>
            </a:endParaRPr>
          </a:p>
        </p:txBody>
      </p:sp>
      <p:sp>
        <p:nvSpPr>
          <p:cNvPr id="11" name="Subtitle 2">
            <a:extLst>
              <a:ext uri="{FF2B5EF4-FFF2-40B4-BE49-F238E27FC236}">
                <a16:creationId xmlns:a16="http://schemas.microsoft.com/office/drawing/2014/main" xmlns="" id="{8C99DC39-C40D-4D32-88CC-F0F54143E5D0}"/>
              </a:ext>
            </a:extLst>
          </p:cNvPr>
          <p:cNvSpPr txBox="1">
            <a:spLocks/>
          </p:cNvSpPr>
          <p:nvPr/>
        </p:nvSpPr>
        <p:spPr>
          <a:xfrm>
            <a:off x="7988070" y="2452536"/>
            <a:ext cx="3848670" cy="45867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smtClean="0">
                <a:latin typeface="Calibri" panose="020F0502020204030204" pitchFamily="34" charset="0"/>
                <a:cs typeface="Times New Roman" panose="02020603050405020304" pitchFamily="18" charset="0"/>
              </a:rPr>
              <a:t>-Διαφορά Θέρμανσης και Ψύξης</a:t>
            </a:r>
          </a:p>
          <a:p>
            <a:pPr algn="just">
              <a:lnSpc>
                <a:spcPct val="107000"/>
              </a:lnSpc>
              <a:spcBef>
                <a:spcPts val="0"/>
              </a:spcBef>
              <a:spcAft>
                <a:spcPts val="800"/>
              </a:spcAft>
            </a:pPr>
            <a:r>
              <a:rPr lang="el-GR" sz="1800" dirty="0" smtClean="0"/>
              <a:t>Το μόνο που αντιστρέφεται είναι ο ρόλος του συμπυκνωτή με το ρόλο του </a:t>
            </a:r>
            <a:r>
              <a:rPr lang="el-GR" sz="1800" dirty="0" err="1" smtClean="0"/>
              <a:t>ατμοποιητή</a:t>
            </a:r>
            <a:r>
              <a:rPr lang="el-GR" sz="1800" dirty="0" smtClean="0"/>
              <a:t>. Το καλοκαίρι το εσωτερικό στοιχείο λειτουργεί ως </a:t>
            </a:r>
            <a:r>
              <a:rPr lang="el-GR" sz="1800" dirty="0" err="1" smtClean="0"/>
              <a:t>ατμοποιητής</a:t>
            </a:r>
            <a:r>
              <a:rPr lang="el-GR" sz="1800" dirty="0" smtClean="0"/>
              <a:t> και είναι τοποθετημένος μέσα στον ψυχόμενο χώρο και τον ψύχει, ενώ το χειμώνα ως συμπυκνωτής και τον θερμαίνει. Αντί λοιπόν να μεταφέρονται οι συσκευές </a:t>
            </a:r>
            <a:r>
              <a:rPr lang="el-GR" sz="1800" dirty="0" err="1" smtClean="0"/>
              <a:t>ατμοποιητής</a:t>
            </a:r>
            <a:r>
              <a:rPr lang="el-GR" sz="1800" dirty="0" smtClean="0"/>
              <a:t> – συμπυκνωτής, η αντλία θερμότητας με τη χρήση της </a:t>
            </a:r>
            <a:r>
              <a:rPr lang="el-GR" sz="1800" dirty="0" err="1" smtClean="0"/>
              <a:t>τετράοδης</a:t>
            </a:r>
            <a:r>
              <a:rPr lang="el-GR" sz="1800" dirty="0" smtClean="0"/>
              <a:t> βαλβίδας αντιστρέφει τη ροή του ψυκτικού μέσου.</a:t>
            </a:r>
            <a:endParaRPr lang="el-GR" sz="1800" dirty="0"/>
          </a:p>
        </p:txBody>
      </p:sp>
    </p:spTree>
    <p:extLst>
      <p:ext uri="{BB962C8B-B14F-4D97-AF65-F5344CB8AC3E}">
        <p14:creationId xmlns:p14="http://schemas.microsoft.com/office/powerpoint/2010/main" val="391369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660218" y="112421"/>
            <a:ext cx="9742641" cy="1097929"/>
          </a:xfrm>
        </p:spPr>
        <p:txBody>
          <a:bodyPr>
            <a:noAutofit/>
          </a:bodyPr>
          <a:lstStyle/>
          <a:p>
            <a:r>
              <a:rPr lang="el-GR" sz="4000" b="1" dirty="0" smtClean="0">
                <a:latin typeface="+mn-lt"/>
              </a:rPr>
              <a:t>Μελέτη του κύκλου λειτουργίας για θέρμανση και ψύξη</a:t>
            </a:r>
            <a:endParaRPr lang="en-US" sz="4000" b="1" dirty="0">
              <a:latin typeface="+mn-lt"/>
            </a:endParaRPr>
          </a:p>
        </p:txBody>
      </p:sp>
      <p:sp>
        <p:nvSpPr>
          <p:cNvPr id="6" name="Subtitle 2">
            <a:extLst>
              <a:ext uri="{FF2B5EF4-FFF2-40B4-BE49-F238E27FC236}">
                <a16:creationId xmlns:a16="http://schemas.microsoft.com/office/drawing/2014/main" xmlns="" id="{8C99DC39-C40D-4D32-88CC-F0F54143E5D0}"/>
              </a:ext>
            </a:extLst>
          </p:cNvPr>
          <p:cNvSpPr txBox="1">
            <a:spLocks/>
          </p:cNvSpPr>
          <p:nvPr/>
        </p:nvSpPr>
        <p:spPr>
          <a:xfrm>
            <a:off x="559558" y="1352246"/>
            <a:ext cx="11382233" cy="54228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dirty="0" smtClean="0"/>
              <a:t>Η </a:t>
            </a:r>
            <a:r>
              <a:rPr lang="el-GR" sz="1800" dirty="0"/>
              <a:t>μελέτη του κύκλου για ψύξη </a:t>
            </a:r>
            <a:r>
              <a:rPr lang="el-GR" sz="1800" dirty="0" smtClean="0"/>
              <a:t>εκτελείται </a:t>
            </a:r>
            <a:r>
              <a:rPr lang="el-GR" sz="1800" dirty="0"/>
              <a:t>ξεκινώντας από οποιοδήποτε σημείο του συστήματος. </a:t>
            </a:r>
            <a:endParaRPr lang="el-GR" sz="1800" dirty="0" smtClean="0"/>
          </a:p>
          <a:p>
            <a:pPr algn="just">
              <a:lnSpc>
                <a:spcPct val="107000"/>
              </a:lnSpc>
              <a:spcBef>
                <a:spcPts val="0"/>
              </a:spcBef>
              <a:spcAft>
                <a:spcPts val="800"/>
              </a:spcAft>
            </a:pPr>
            <a:r>
              <a:rPr lang="el-GR" sz="1800" dirty="0" smtClean="0"/>
              <a:t>Αρχίζοντας </a:t>
            </a:r>
            <a:r>
              <a:rPr lang="el-GR" sz="1800" dirty="0"/>
              <a:t>π.χ. από τη στιγμή που το ψυκτικό υγρό εισέρχεται στον </a:t>
            </a:r>
            <a:r>
              <a:rPr lang="el-GR" sz="1800" dirty="0" err="1"/>
              <a:t>ατμοποιητή</a:t>
            </a:r>
            <a:r>
              <a:rPr lang="el-GR" sz="1800" dirty="0"/>
              <a:t>.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Η </a:t>
            </a:r>
            <a:r>
              <a:rPr lang="el-GR" sz="1800" dirty="0"/>
              <a:t>είσοδος του ψυκτικού υγρού στον </a:t>
            </a:r>
            <a:r>
              <a:rPr lang="el-GR" sz="1800" dirty="0" err="1"/>
              <a:t>ατμοποιητή</a:t>
            </a:r>
            <a:r>
              <a:rPr lang="el-GR" sz="1800" dirty="0"/>
              <a:t> ελέγχεται από άεργη εκτονωτική - στραγγαλιστική βαλβίδα. Η βαλβίδα αυτή ελαττώνει την πίεση του υγρού, το οποίο ατμοποιείται σε χαμηλή θερμοκρασία. Κατά την ατμοποίηση, ποσά θερμότητας προσδίδονται στο αέριο, το οποίο αποκτά υψηλή πίεση και θερμοκρασία στο συμπιεστή.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Το </a:t>
            </a:r>
            <a:r>
              <a:rPr lang="el-GR" sz="1800" dirty="0"/>
              <a:t>συμπιεσμένο αέριο φθάνει στο συμπυκνωτή και προσδίδει ποσά θερμότητας στο μέσο συμπύκνωσης (αέρας ή νερό). Καθώς ο ατμός ψυκτικού υψηλής πίεσης και θερμοκρασίας διέρχεται από το συμπυκνωτή, υγροποιείται και εξέρχεται ως ψυκτικό υγρό υψηλής πίεσης και θερμοκρασίας. Με την υγροποίηση του ατμού αφαιρείται θερμότητα από αυτόν.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Το </a:t>
            </a:r>
            <a:r>
              <a:rPr lang="el-GR" sz="1800" dirty="0"/>
              <a:t>ψυκτικό υγρό οδηγείται στην εκτονωτική βαλβίδα. Κατά τη φάση της εκτόνωσης το συμπυκνωμένο ψυκτικό υγρό υψηλής πίεσης περνάει μέσα από μία εκτονωτική διάταξη, όπου μειώνεται η πίεση και η θερμοκρασία του και μετατρέπεται σε ένα μίγμα από υγρό και ατμό χαμηλής πίεσης και θερμοκρασίας και ο κύκλος ξαναρχίζει</a:t>
            </a:r>
            <a:r>
              <a:rPr lang="el-GR" sz="1800" dirty="0" smtClean="0"/>
              <a:t>.</a:t>
            </a:r>
          </a:p>
          <a:p>
            <a:pPr algn="just">
              <a:lnSpc>
                <a:spcPct val="107000"/>
              </a:lnSpc>
              <a:spcBef>
                <a:spcPts val="0"/>
              </a:spcBef>
              <a:spcAft>
                <a:spcPts val="800"/>
              </a:spcAft>
            </a:pPr>
            <a:endParaRPr lang="el-GR" sz="1800" dirty="0" smtClean="0"/>
          </a:p>
          <a:p>
            <a:pPr algn="just">
              <a:lnSpc>
                <a:spcPct val="107000"/>
              </a:lnSpc>
              <a:spcBef>
                <a:spcPts val="0"/>
              </a:spcBef>
              <a:spcAft>
                <a:spcPts val="800"/>
              </a:spcAft>
            </a:pPr>
            <a:r>
              <a:rPr lang="el-GR" sz="1800" dirty="0"/>
              <a:t>Ο κύκλος θέρμανσης </a:t>
            </a:r>
            <a:r>
              <a:rPr lang="el-GR" sz="1800" dirty="0" smtClean="0"/>
              <a:t>περιλαμβάνει </a:t>
            </a:r>
            <a:r>
              <a:rPr lang="el-GR" sz="1800" dirty="0"/>
              <a:t>τα ίδια στάδια με τον κύκλο ψύξης. Μόνο που στην περίπτωση αυτή το στοιχείο που εκτελούσε ατμοποίηση εκτελεί συμπύκνωση και το αντίστροφο. </a:t>
            </a: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82707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660218" y="120993"/>
            <a:ext cx="9742641" cy="1097929"/>
          </a:xfrm>
        </p:spPr>
        <p:txBody>
          <a:bodyPr>
            <a:noAutofit/>
          </a:bodyPr>
          <a:lstStyle/>
          <a:p>
            <a:r>
              <a:rPr lang="el-GR" sz="4000" b="1" dirty="0">
                <a:latin typeface="+mn-lt"/>
              </a:rPr>
              <a:t>Σχηματικό Διάγραμμα της Αντλίας Θερμότητας </a:t>
            </a:r>
            <a:r>
              <a:rPr lang="el-GR" sz="4000" b="1" dirty="0" smtClean="0">
                <a:latin typeface="+mn-lt"/>
              </a:rPr>
              <a:t>για Θέρμανση και Ψύξη</a:t>
            </a:r>
            <a:endParaRPr lang="en-US" sz="4000" b="1" dirty="0">
              <a:latin typeface="+mn-lt"/>
            </a:endParaRPr>
          </a:p>
        </p:txBody>
      </p:sp>
      <p:pic>
        <p:nvPicPr>
          <p:cNvPr id="2" name="Εικόνα 1"/>
          <p:cNvPicPr>
            <a:picLocks noChangeAspect="1"/>
          </p:cNvPicPr>
          <p:nvPr/>
        </p:nvPicPr>
        <p:blipFill>
          <a:blip r:embed="rId3"/>
          <a:stretch>
            <a:fillRect/>
          </a:stretch>
        </p:blipFill>
        <p:spPr>
          <a:xfrm>
            <a:off x="247451" y="1652586"/>
            <a:ext cx="6276180" cy="3915701"/>
          </a:xfrm>
          <a:prstGeom prst="rect">
            <a:avLst/>
          </a:prstGeom>
        </p:spPr>
      </p:pic>
      <p:sp>
        <p:nvSpPr>
          <p:cNvPr id="8" name="Subtitle 2">
            <a:extLst>
              <a:ext uri="{FF2B5EF4-FFF2-40B4-BE49-F238E27FC236}">
                <a16:creationId xmlns:a16="http://schemas.microsoft.com/office/drawing/2014/main" xmlns="" id="{8C99DC39-C40D-4D32-88CC-F0F54143E5D0}"/>
              </a:ext>
            </a:extLst>
          </p:cNvPr>
          <p:cNvSpPr txBox="1">
            <a:spLocks/>
          </p:cNvSpPr>
          <p:nvPr/>
        </p:nvSpPr>
        <p:spPr>
          <a:xfrm>
            <a:off x="2856233" y="5660661"/>
            <a:ext cx="1401869"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Για θέρμανση</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Εικόνα 10"/>
          <p:cNvPicPr>
            <a:picLocks noChangeAspect="1"/>
          </p:cNvPicPr>
          <p:nvPr/>
        </p:nvPicPr>
        <p:blipFill>
          <a:blip r:embed="rId4"/>
          <a:stretch>
            <a:fillRect/>
          </a:stretch>
        </p:blipFill>
        <p:spPr>
          <a:xfrm>
            <a:off x="6731748" y="1599855"/>
            <a:ext cx="5268486" cy="4060806"/>
          </a:xfrm>
          <a:prstGeom prst="rect">
            <a:avLst/>
          </a:prstGeom>
        </p:spPr>
      </p:pic>
      <p:sp>
        <p:nvSpPr>
          <p:cNvPr id="12" name="Subtitle 2">
            <a:extLst>
              <a:ext uri="{FF2B5EF4-FFF2-40B4-BE49-F238E27FC236}">
                <a16:creationId xmlns:a16="http://schemas.microsoft.com/office/drawing/2014/main" xmlns="" id="{8C99DC39-C40D-4D32-88CC-F0F54143E5D0}"/>
              </a:ext>
            </a:extLst>
          </p:cNvPr>
          <p:cNvSpPr txBox="1">
            <a:spLocks/>
          </p:cNvSpPr>
          <p:nvPr/>
        </p:nvSpPr>
        <p:spPr>
          <a:xfrm>
            <a:off x="8795284" y="5700304"/>
            <a:ext cx="1401869"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smtClean="0">
                <a:latin typeface="Calibri" panose="020F0502020204030204" pitchFamily="34" charset="0"/>
                <a:ea typeface="Calibri" panose="020F0502020204030204" pitchFamily="34" charset="0"/>
                <a:cs typeface="Times New Roman" panose="02020603050405020304" pitchFamily="18" charset="0"/>
              </a:rPr>
              <a:t>Για ψύξη</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90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1258594"/>
          </a:xfrm>
        </p:spPr>
        <p:txBody>
          <a:bodyPr>
            <a:normAutofit/>
          </a:bodyPr>
          <a:lstStyle/>
          <a:p>
            <a:r>
              <a:rPr lang="el-GR" sz="4000" b="1" dirty="0">
                <a:latin typeface="+mn-lt"/>
              </a:rPr>
              <a:t>Σχηματικό Διάγραμμα της Αντλίας Θερμότητας </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3" name="Picture 2" descr="Diagram&#10;&#10;Description automatically generated">
            <a:extLst>
              <a:ext uri="{FF2B5EF4-FFF2-40B4-BE49-F238E27FC236}">
                <a16:creationId xmlns:a16="http://schemas.microsoft.com/office/drawing/2014/main" xmlns="" id="{6CE284F5-1A9D-41B9-9F6C-1B7903F05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057" y="1752741"/>
            <a:ext cx="5981699" cy="4664753"/>
          </a:xfrm>
          <a:prstGeom prst="rect">
            <a:avLst/>
          </a:prstGeom>
        </p:spPr>
      </p:pic>
      <p:sp>
        <p:nvSpPr>
          <p:cNvPr id="11" name="Στρογγυλεμένο ορθογώνιο 3">
            <a:extLst>
              <a:ext uri="{FF2B5EF4-FFF2-40B4-BE49-F238E27FC236}">
                <a16:creationId xmlns:a16="http://schemas.microsoft.com/office/drawing/2014/main" xmlns="" id="{578DC61B-02EB-49B2-A303-2ABF529DF203}"/>
              </a:ext>
            </a:extLst>
          </p:cNvPr>
          <p:cNvSpPr/>
          <p:nvPr/>
        </p:nvSpPr>
        <p:spPr>
          <a:xfrm>
            <a:off x="114300" y="2162174"/>
            <a:ext cx="5638799" cy="441007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anose="020B0604020202020204" pitchFamily="34" charset="0"/>
              <a:buChar char="•"/>
            </a:pPr>
            <a:r>
              <a:rPr lang="el-GR" sz="1700" dirty="0">
                <a:solidFill>
                  <a:schemeClr val="tx1"/>
                </a:solidFill>
              </a:rPr>
              <a:t>Το </a:t>
            </a:r>
            <a:r>
              <a:rPr lang="el-GR" sz="1700" b="1" dirty="0">
                <a:solidFill>
                  <a:schemeClr val="tx1"/>
                </a:solidFill>
              </a:rPr>
              <a:t>διάλυμα νερού με αντιψυκτικό</a:t>
            </a:r>
            <a:r>
              <a:rPr lang="el-GR" sz="1700" dirty="0">
                <a:solidFill>
                  <a:schemeClr val="tx1"/>
                </a:solidFill>
              </a:rPr>
              <a:t> που κυκλοφορεί στο κύκλωμα </a:t>
            </a:r>
            <a:r>
              <a:rPr lang="el-GR" sz="1700" dirty="0" err="1">
                <a:solidFill>
                  <a:schemeClr val="tx1"/>
                </a:solidFill>
              </a:rPr>
              <a:t>γεωεναλλάκτη</a:t>
            </a:r>
            <a:r>
              <a:rPr lang="el-GR" sz="1700" dirty="0">
                <a:solidFill>
                  <a:schemeClr val="tx1"/>
                </a:solidFill>
              </a:rPr>
              <a:t> παίρνει την ενέργεια από το έδαφος, τα υπόγεια νερά ή τον αέρα.</a:t>
            </a:r>
          </a:p>
          <a:p>
            <a:pPr algn="just">
              <a:buFont typeface="Arial" panose="020B0604020202020204" pitchFamily="34" charset="0"/>
              <a:buChar char="•"/>
            </a:pPr>
            <a:r>
              <a:rPr lang="el-GR" sz="1700" b="0" i="0" dirty="0" smtClean="0">
                <a:solidFill>
                  <a:schemeClr val="tx1"/>
                </a:solidFill>
                <a:effectLst/>
              </a:rPr>
              <a:t>Στον</a:t>
            </a:r>
            <a:r>
              <a:rPr lang="el-GR" sz="1700" b="0" i="0" dirty="0">
                <a:solidFill>
                  <a:schemeClr val="tx1"/>
                </a:solidFill>
                <a:effectLst/>
              </a:rPr>
              <a:t> </a:t>
            </a:r>
            <a:r>
              <a:rPr lang="el-GR" sz="1700" b="1" i="0" dirty="0" err="1">
                <a:solidFill>
                  <a:schemeClr val="tx1"/>
                </a:solidFill>
                <a:effectLst/>
              </a:rPr>
              <a:t>Εξατμιστή</a:t>
            </a:r>
            <a:r>
              <a:rPr lang="el-GR" sz="1700" b="0" i="0" dirty="0">
                <a:solidFill>
                  <a:schemeClr val="tx1"/>
                </a:solidFill>
                <a:effectLst/>
              </a:rPr>
              <a:t>, η ενέργεια μεταδίδεται σε ένα οικολογικό ψυκτικό μέσο με χαμηλό σημείο βρασμού, το οποίο μετατρέπεται σε αέριο για να κυκλοφορήσει σε ένα κλειστό κύκλωμα.</a:t>
            </a:r>
          </a:p>
          <a:p>
            <a:pPr algn="just">
              <a:buFont typeface="Arial" panose="020B0604020202020204" pitchFamily="34" charset="0"/>
              <a:buChar char="•"/>
            </a:pPr>
            <a:r>
              <a:rPr lang="el-GR" sz="1700" b="0" i="0" dirty="0">
                <a:solidFill>
                  <a:schemeClr val="tx1"/>
                </a:solidFill>
                <a:effectLst/>
              </a:rPr>
              <a:t>Στο </a:t>
            </a:r>
            <a:r>
              <a:rPr lang="el-GR" sz="1700" b="1" i="0" dirty="0">
                <a:solidFill>
                  <a:schemeClr val="tx1"/>
                </a:solidFill>
                <a:effectLst/>
              </a:rPr>
              <a:t>Συμπιεστή</a:t>
            </a:r>
            <a:r>
              <a:rPr lang="el-GR" sz="1700" b="0" i="0" dirty="0">
                <a:solidFill>
                  <a:schemeClr val="tx1"/>
                </a:solidFill>
                <a:effectLst/>
              </a:rPr>
              <a:t>, αυξάνεται η πίεση του ψυκτικού μέσου, καθώς και θερμοκρασία του που φθάνει σε επίπεδο κατάλληλο για θέρμανση.</a:t>
            </a:r>
          </a:p>
          <a:p>
            <a:pPr algn="just">
              <a:buFont typeface="Arial" panose="020B0604020202020204" pitchFamily="34" charset="0"/>
              <a:buChar char="•"/>
            </a:pPr>
            <a:r>
              <a:rPr lang="el-GR" sz="1700" b="0" i="0" dirty="0" smtClean="0">
                <a:solidFill>
                  <a:schemeClr val="tx1"/>
                </a:solidFill>
                <a:effectLst/>
              </a:rPr>
              <a:t>Στο</a:t>
            </a:r>
            <a:r>
              <a:rPr lang="el-GR" sz="1700" b="0" i="0" dirty="0">
                <a:solidFill>
                  <a:schemeClr val="tx1"/>
                </a:solidFill>
                <a:effectLst/>
              </a:rPr>
              <a:t> </a:t>
            </a:r>
            <a:r>
              <a:rPr lang="el-GR" sz="1700" b="1" i="0" dirty="0">
                <a:solidFill>
                  <a:schemeClr val="tx1"/>
                </a:solidFill>
                <a:effectLst/>
              </a:rPr>
              <a:t>Συμπυκνωτή</a:t>
            </a:r>
            <a:r>
              <a:rPr lang="el-GR" sz="1700" b="0" i="0" dirty="0">
                <a:solidFill>
                  <a:schemeClr val="tx1"/>
                </a:solidFill>
                <a:effectLst/>
              </a:rPr>
              <a:t>, η θερμότητα από το ψυκτικό μέσο αποδίδεται στο κύκλωμα θέρμανσης της κατοικίας.</a:t>
            </a:r>
          </a:p>
          <a:p>
            <a:pPr algn="just">
              <a:buFont typeface="Arial" panose="020B0604020202020204" pitchFamily="34" charset="0"/>
              <a:buChar char="•"/>
            </a:pPr>
            <a:r>
              <a:rPr lang="el-GR" sz="1700" b="0" i="0" dirty="0">
                <a:solidFill>
                  <a:schemeClr val="tx1"/>
                </a:solidFill>
                <a:effectLst/>
              </a:rPr>
              <a:t>Η πίεση του ψυκτικού μέσου εκτονώνεται στη βαλβίδα εκτόνωσης.</a:t>
            </a:r>
          </a:p>
          <a:p>
            <a:pPr algn="just">
              <a:buFont typeface="Arial" panose="020B0604020202020204" pitchFamily="34" charset="0"/>
              <a:buChar char="•"/>
            </a:pPr>
            <a:r>
              <a:rPr lang="el-GR" sz="1700" b="0" i="0" dirty="0">
                <a:solidFill>
                  <a:schemeClr val="tx1"/>
                </a:solidFill>
                <a:effectLst/>
              </a:rPr>
              <a:t>Το ψυκτικό μέσο ρέει πάλι προς τον </a:t>
            </a:r>
            <a:r>
              <a:rPr lang="el-GR" sz="1700" b="0" i="0" dirty="0" err="1">
                <a:solidFill>
                  <a:schemeClr val="tx1"/>
                </a:solidFill>
                <a:effectLst/>
              </a:rPr>
              <a:t>εξατμιστή</a:t>
            </a:r>
            <a:r>
              <a:rPr lang="el-GR" sz="1700" b="0" i="0" dirty="0">
                <a:solidFill>
                  <a:schemeClr val="tx1"/>
                </a:solidFill>
                <a:effectLst/>
              </a:rPr>
              <a:t> και η διεργασία επαναλαμβάνεται.</a:t>
            </a:r>
          </a:p>
        </p:txBody>
      </p:sp>
      <p:sp>
        <p:nvSpPr>
          <p:cNvPr id="8" name="Στρογγυλεμένο ορθογώνιο 3">
            <a:extLst>
              <a:ext uri="{FF2B5EF4-FFF2-40B4-BE49-F238E27FC236}">
                <a16:creationId xmlns:a16="http://schemas.microsoft.com/office/drawing/2014/main" xmlns="" id="{9DFCB840-ABFB-4818-A452-1079BF8C7450}"/>
              </a:ext>
            </a:extLst>
          </p:cNvPr>
          <p:cNvSpPr/>
          <p:nvPr/>
        </p:nvSpPr>
        <p:spPr>
          <a:xfrm>
            <a:off x="8687354" y="841841"/>
            <a:ext cx="2866030" cy="147395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b="1"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Εξατμιστής-Ατμοποιητής</a:t>
            </a:r>
            <a:r>
              <a:rPr lang="en-US"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Ψύξη</a:t>
            </a:r>
          </a:p>
          <a:p>
            <a:pPr algn="just"/>
            <a:r>
              <a:rPr lang="el-GR" b="1" dirty="0" smtClean="0">
                <a:solidFill>
                  <a:schemeClr val="tx1"/>
                </a:solidFill>
                <a:latin typeface="Calibri" panose="020F0502020204030204" pitchFamily="34" charset="0"/>
                <a:cs typeface="Times New Roman" panose="02020603050405020304" pitchFamily="18" charset="0"/>
              </a:rPr>
              <a:t>-Συμπυκνωτής</a:t>
            </a:r>
            <a:r>
              <a:rPr lang="en-US" b="1" dirty="0" smtClean="0">
                <a:solidFill>
                  <a:schemeClr val="tx1"/>
                </a:solidFill>
                <a:latin typeface="Calibri" panose="020F0502020204030204" pitchFamily="34" charset="0"/>
                <a:cs typeface="Times New Roman" panose="02020603050405020304" pitchFamily="18" charset="0"/>
              </a:rPr>
              <a:t>:</a:t>
            </a:r>
            <a:endParaRPr lang="el-GR" b="1" dirty="0" smtClean="0">
              <a:solidFill>
                <a:schemeClr val="tx1"/>
              </a:solidFill>
              <a:latin typeface="Calibri" panose="020F0502020204030204" pitchFamily="34" charset="0"/>
              <a:cs typeface="Times New Roman" panose="02020603050405020304" pitchFamily="18" charset="0"/>
            </a:endParaRPr>
          </a:p>
          <a:p>
            <a:pPr algn="just"/>
            <a:r>
              <a:rPr lang="el-GR" dirty="0" smtClean="0">
                <a:solidFill>
                  <a:schemeClr val="tx1"/>
                </a:solidFill>
                <a:latin typeface="Calibri" panose="020F0502020204030204" pitchFamily="34" charset="0"/>
                <a:cs typeface="Times New Roman" panose="02020603050405020304" pitchFamily="18" charset="0"/>
              </a:rPr>
              <a:t>Θέρμανση</a:t>
            </a:r>
            <a:endParaRPr lang="it-IT" dirty="0">
              <a:solidFill>
                <a:schemeClr val="tx1"/>
              </a:solidFill>
            </a:endParaRPr>
          </a:p>
        </p:txBody>
      </p:sp>
    </p:spTree>
    <p:extLst>
      <p:ext uri="{BB962C8B-B14F-4D97-AF65-F5344CB8AC3E}">
        <p14:creationId xmlns:p14="http://schemas.microsoft.com/office/powerpoint/2010/main" val="38048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1442124"/>
          </a:xfrm>
        </p:spPr>
        <p:txBody>
          <a:bodyPr>
            <a:normAutofit/>
          </a:bodyPr>
          <a:lstStyle/>
          <a:p>
            <a:r>
              <a:rPr lang="el-GR" sz="4000" b="1" dirty="0">
                <a:latin typeface="+mn-lt"/>
              </a:rPr>
              <a:t>Λειτουργία της Αντλίας Θερμότητας για </a:t>
            </a:r>
            <a:r>
              <a:rPr lang="el-GR" sz="4000" b="1" dirty="0" smtClean="0">
                <a:latin typeface="+mn-lt"/>
              </a:rPr>
              <a:t>Θέρμανση Σπιτιού</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8" name="Picture 7" descr="Diagram&#10;&#10;Description automatically generated">
            <a:extLst>
              <a:ext uri="{FF2B5EF4-FFF2-40B4-BE49-F238E27FC236}">
                <a16:creationId xmlns:a16="http://schemas.microsoft.com/office/drawing/2014/main" xmlns="" id="{352CFABA-EFDB-41B1-9C95-8380E8183D17}"/>
              </a:ext>
            </a:extLst>
          </p:cNvPr>
          <p:cNvPicPr/>
          <p:nvPr/>
        </p:nvPicPr>
        <p:blipFill>
          <a:blip r:embed="rId3"/>
          <a:stretch>
            <a:fillRect/>
          </a:stretch>
        </p:blipFill>
        <p:spPr>
          <a:xfrm>
            <a:off x="1428750" y="1625917"/>
            <a:ext cx="9010650" cy="4651058"/>
          </a:xfrm>
          <a:prstGeom prst="rect">
            <a:avLst/>
          </a:prstGeom>
        </p:spPr>
      </p:pic>
    </p:spTree>
    <p:extLst>
      <p:ext uri="{BB962C8B-B14F-4D97-AF65-F5344CB8AC3E}">
        <p14:creationId xmlns:p14="http://schemas.microsoft.com/office/powerpoint/2010/main" val="19105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1442124"/>
          </a:xfrm>
        </p:spPr>
        <p:txBody>
          <a:bodyPr>
            <a:normAutofit/>
          </a:bodyPr>
          <a:lstStyle/>
          <a:p>
            <a:r>
              <a:rPr lang="el-GR" sz="4000" b="1" dirty="0">
                <a:latin typeface="+mn-lt"/>
              </a:rPr>
              <a:t>Λειτουργία της Αντλίας Θερμότητας για </a:t>
            </a:r>
            <a:r>
              <a:rPr lang="el-GR" sz="4000" b="1" dirty="0" smtClean="0">
                <a:latin typeface="+mn-lt"/>
              </a:rPr>
              <a:t>Ψύξη Σπιτιού</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11" name="Picture 10" descr="Diagram&#10;&#10;Description automatically generated">
            <a:extLst>
              <a:ext uri="{FF2B5EF4-FFF2-40B4-BE49-F238E27FC236}">
                <a16:creationId xmlns:a16="http://schemas.microsoft.com/office/drawing/2014/main" xmlns="" id="{57B25662-51C2-4F43-93B8-32BE2CBD3829}"/>
              </a:ext>
            </a:extLst>
          </p:cNvPr>
          <p:cNvPicPr/>
          <p:nvPr/>
        </p:nvPicPr>
        <p:blipFill>
          <a:blip r:embed="rId3"/>
          <a:stretch>
            <a:fillRect/>
          </a:stretch>
        </p:blipFill>
        <p:spPr>
          <a:xfrm>
            <a:off x="2276476" y="1643062"/>
            <a:ext cx="8047190" cy="4672013"/>
          </a:xfrm>
          <a:prstGeom prst="rect">
            <a:avLst/>
          </a:prstGeom>
        </p:spPr>
      </p:pic>
    </p:spTree>
    <p:extLst>
      <p:ext uri="{BB962C8B-B14F-4D97-AF65-F5344CB8AC3E}">
        <p14:creationId xmlns:p14="http://schemas.microsoft.com/office/powerpoint/2010/main" val="29956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670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latin typeface="Calibri" panose="020F0502020204030204" pitchFamily="34" charset="0"/>
                <a:ea typeface="Calibri" panose="020F0502020204030204" pitchFamily="34" charset="0"/>
                <a:cs typeface="Times New Roman" panose="02020603050405020304" pitchFamily="18" charset="0"/>
              </a:rPr>
              <a:t>-Τι είναι η κανονική, ομαλή ή αβαθής γεωθερμική ενέργεια?</a:t>
            </a:r>
          </a:p>
          <a:p>
            <a:pPr algn="just">
              <a:lnSpc>
                <a:spcPct val="107000"/>
              </a:lnSpc>
              <a:spcBef>
                <a:spcPts val="0"/>
              </a:spcBef>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Είναι η ενέργεια που προέρχεται από την εκμετάλλευση της θερμότητας των γεωλογικών σχηματισμών και των νερών, επιφανειακών και υπογείων, που δε χαρακτηρίζονται ως γεωθερμικό δυναμικό και βρίσκονται σε μικρό βάθος.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Δηλαδή με </a:t>
            </a:r>
            <a:r>
              <a:rPr lang="el-GR" sz="1800" dirty="0">
                <a:latin typeface="Calibri" panose="020F0502020204030204" pitchFamily="34" charset="0"/>
                <a:ea typeface="Calibri" panose="020F0502020204030204" pitchFamily="34" charset="0"/>
                <a:cs typeface="Times New Roman" panose="02020603050405020304" pitchFamily="18" charset="0"/>
              </a:rPr>
              <a:t>άλλα λόγια πρόκειται για τ</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μορφή της γεωθερμικής ενέργειας κατά την οποία ενέργεια λαμβάνεται (ή απορρίπτεται) από μικρά βάθη με τη χρήση αντλιών θερμότητας.</a:t>
            </a:r>
          </a:p>
          <a:p>
            <a:pPr algn="just">
              <a:lnSpc>
                <a:spcPct val="107000"/>
              </a:lnSpc>
              <a:spcBef>
                <a:spcPts val="0"/>
              </a:spcBef>
              <a:spcAft>
                <a:spcPts val="800"/>
              </a:spcAft>
            </a:pP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2" name="TextBox 11">
            <a:extLst>
              <a:ext uri="{FF2B5EF4-FFF2-40B4-BE49-F238E27FC236}">
                <a16:creationId xmlns:a16="http://schemas.microsoft.com/office/drawing/2014/main" xmlns="" id="{39B021C5-1CF9-4016-9819-B0BE6C72D3B6}"/>
              </a:ext>
            </a:extLst>
          </p:cNvPr>
          <p:cNvSpPr txBox="1"/>
          <p:nvPr/>
        </p:nvSpPr>
        <p:spPr>
          <a:xfrm>
            <a:off x="1868334" y="2961484"/>
            <a:ext cx="9814680" cy="3896516"/>
          </a:xfrm>
          <a:prstGeom prst="rect">
            <a:avLst/>
          </a:prstGeom>
          <a:noFill/>
        </p:spPr>
        <p:txBody>
          <a:bodyPr wrap="square">
            <a:spAutoFit/>
          </a:bodyPr>
          <a:lstStyle/>
          <a:p>
            <a:pPr algn="just">
              <a:lnSpc>
                <a:spcPct val="107000"/>
              </a:lnSpc>
              <a:spcBef>
                <a:spcPts val="0"/>
              </a:spcBef>
              <a:spcAft>
                <a:spcPts val="800"/>
              </a:spcAft>
            </a:pPr>
            <a:r>
              <a:rPr lang="el-GR" sz="1800" b="1" dirty="0">
                <a:latin typeface="Calibri" panose="020F0502020204030204" pitchFamily="34" charset="0"/>
                <a:ea typeface="Calibri" panose="020F0502020204030204" pitchFamily="34" charset="0"/>
                <a:cs typeface="Times New Roman" panose="02020603050405020304" pitchFamily="18" charset="0"/>
              </a:rPr>
              <a:t>-Πως αξιοποιείται η αβαθής γεωθερμική ενέργεια?</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Με αντλίες θερμότητας τοποθετημένες στο έδαφος για θέρμανση και ψύξη κτιρίων και παραγωγή ζεστού νερού.</a:t>
            </a:r>
          </a:p>
          <a:p>
            <a:pPr algn="just">
              <a:lnSpc>
                <a:spcPct val="107000"/>
              </a:lnSpc>
              <a:spcBef>
                <a:spcPts val="0"/>
              </a:spcBef>
              <a:spcAft>
                <a:spcPts val="800"/>
              </a:spcAft>
            </a:pPr>
            <a:endParaRPr lang="el-GR" sz="900" dirty="0">
              <a:latin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Η εκμετάλλευση αυτής της μορφής ενέργειας γίνεται χρησιμοποιώντας ως πηγή ενέργειας</a:t>
            </a:r>
            <a:r>
              <a:rPr lang="en-US" sz="1800" dirty="0">
                <a:latin typeface="Calibri" panose="020F0502020204030204" pitchFamily="34" charset="0"/>
                <a:cs typeface="Times New Roman" panose="02020603050405020304" pitchFamily="18" charset="0"/>
              </a:rPr>
              <a:t>:</a:t>
            </a: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cs typeface="Times New Roman" panose="02020603050405020304" pitchFamily="18" charset="0"/>
              </a:rPr>
              <a:t>Τα αβαθή υπόγεια νερά</a:t>
            </a: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cs typeface="Times New Roman" panose="02020603050405020304" pitchFamily="18" charset="0"/>
              </a:rPr>
              <a:t>Τη θερμοκρασία των πετρωμάτων μικρού βάθους</a:t>
            </a:r>
          </a:p>
          <a:p>
            <a:pPr marL="285750" indent="-285750" algn="just">
              <a:lnSpc>
                <a:spcPct val="107000"/>
              </a:lnSpc>
              <a:spcBef>
                <a:spcPts val="0"/>
              </a:spcBef>
              <a:spcAft>
                <a:spcPts val="800"/>
              </a:spcAft>
              <a:buFont typeface="Arial" panose="020B0604020202020204" pitchFamily="34" charset="0"/>
              <a:buChar char="•"/>
            </a:pPr>
            <a:endParaRPr lang="el-GR" sz="800" dirty="0">
              <a:latin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a:latin typeface="Calibri" panose="020F0502020204030204" pitchFamily="34" charset="0"/>
                <a:cs typeface="Times New Roman" panose="02020603050405020304" pitchFamily="18" charset="0"/>
              </a:rPr>
              <a:t>-Πλεονέκτημα της αβαθούς γεωθερμικής ενέργειας</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Σταθερές θερμοκρασίες καθ’ όλη τη διάρκεια του έτους, αφού δεν επηρεάζονται από τις θερμοκρασιακές και μετεωρολογικές μεταβολές  που συμβαίνουν στην επιφάνεια της γης.</a:t>
            </a:r>
          </a:p>
        </p:txBody>
      </p:sp>
    </p:spTree>
    <p:extLst>
      <p:ext uri="{BB962C8B-B14F-4D97-AF65-F5344CB8AC3E}">
        <p14:creationId xmlns:p14="http://schemas.microsoft.com/office/powerpoint/2010/main" val="36780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420659" y="-18039"/>
            <a:ext cx="9144000" cy="877351"/>
          </a:xfrm>
        </p:spPr>
        <p:txBody>
          <a:bodyPr>
            <a:normAutofit/>
          </a:bodyPr>
          <a:lstStyle/>
          <a:p>
            <a:r>
              <a:rPr lang="el-GR" sz="4000" b="1" dirty="0">
                <a:latin typeface="+mn-lt"/>
              </a:rPr>
              <a:t>Ισοζύγιο Ενέργειας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sp>
        <p:nvSpPr>
          <p:cNvPr id="11" name="Subtitle 2">
            <a:extLst>
              <a:ext uri="{FF2B5EF4-FFF2-40B4-BE49-F238E27FC236}">
                <a16:creationId xmlns:a16="http://schemas.microsoft.com/office/drawing/2014/main" xmlns="" id="{DA360A83-3344-4556-8D2D-8BBEC4FBA7C2}"/>
              </a:ext>
            </a:extLst>
          </p:cNvPr>
          <p:cNvSpPr txBox="1">
            <a:spLocks/>
          </p:cNvSpPr>
          <p:nvPr/>
        </p:nvSpPr>
        <p:spPr>
          <a:xfrm>
            <a:off x="2165043" y="6192546"/>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a:t>
            </a:r>
            <a:r>
              <a:rPr lang="el-GR" sz="1600" dirty="0">
                <a:latin typeface="Calibri" panose="020F0502020204030204" pitchFamily="34" charset="0"/>
                <a:ea typeface="Calibri" panose="020F0502020204030204" pitchFamily="34" charset="0"/>
                <a:cs typeface="Times New Roman" panose="02020603050405020304" pitchFamily="18" charset="0"/>
              </a:rPr>
              <a:t>2. Ισοζύγιο Ενέργειας [4]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D6E5AAB2-22ED-4CFC-A9C2-AE673F2935FC}"/>
              </a:ext>
            </a:extLst>
          </p:cNvPr>
          <p:cNvPicPr>
            <a:picLocks noChangeAspect="1"/>
          </p:cNvPicPr>
          <p:nvPr/>
        </p:nvPicPr>
        <p:blipFill>
          <a:blip r:embed="rId3"/>
          <a:stretch>
            <a:fillRect/>
          </a:stretch>
        </p:blipFill>
        <p:spPr>
          <a:xfrm>
            <a:off x="1868334" y="982279"/>
            <a:ext cx="6370791" cy="4971736"/>
          </a:xfrm>
          <a:prstGeom prst="rect">
            <a:avLst/>
          </a:prstGeom>
        </p:spPr>
      </p:pic>
      <p:sp>
        <p:nvSpPr>
          <p:cNvPr id="9" name="Στρογγυλεμένο ορθογώνιο 3">
            <a:extLst>
              <a:ext uri="{FF2B5EF4-FFF2-40B4-BE49-F238E27FC236}">
                <a16:creationId xmlns:a16="http://schemas.microsoft.com/office/drawing/2014/main" xmlns="" id="{C7149E74-1915-4436-8986-D38430830C24}"/>
              </a:ext>
            </a:extLst>
          </p:cNvPr>
          <p:cNvSpPr/>
          <p:nvPr/>
        </p:nvSpPr>
        <p:spPr>
          <a:xfrm>
            <a:off x="8467725" y="2276475"/>
            <a:ext cx="3589569" cy="27241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solidFill>
                  <a:schemeClr val="tx1"/>
                </a:solidFill>
              </a:rPr>
              <a:t>Μόνο το 20% της συνολικής αποδιδόμενης ενέργειας από Γεωθερμική Αντλία Θερμότητας προέρχεται από ηλεκτρική ενέργεια. Με άλλα λόγια ηλεκτρική ενέργεια καταναλώνεται μόνο για τη λειτουργία των μηχανικών μερών.</a:t>
            </a:r>
            <a:endParaRPr lang="it-IT" dirty="0">
              <a:solidFill>
                <a:schemeClr val="tx1"/>
              </a:solidFill>
            </a:endParaRPr>
          </a:p>
        </p:txBody>
      </p:sp>
    </p:spTree>
    <p:extLst>
      <p:ext uri="{BB962C8B-B14F-4D97-AF65-F5344CB8AC3E}">
        <p14:creationId xmlns:p14="http://schemas.microsoft.com/office/powerpoint/2010/main" val="62937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r>
              <a:rPr lang="el-GR" sz="1800" dirty="0"/>
              <a:t>Η λειτουργία της αντλίας θερμότητας στηρίζεται στην αρχή της αντιστρεπτής θερμικής μηχανής του </a:t>
            </a:r>
            <a:r>
              <a:rPr lang="el-GR" sz="1800" dirty="0" err="1"/>
              <a:t>Carnot</a:t>
            </a:r>
            <a:r>
              <a:rPr lang="el-GR" sz="1800" dirty="0"/>
              <a:t> όταν λειτουργήσει </a:t>
            </a:r>
            <a:r>
              <a:rPr lang="el-GR" sz="1800" dirty="0" smtClean="0"/>
              <a:t>αντίστροφα. </a:t>
            </a:r>
          </a:p>
          <a:p>
            <a:pPr algn="just">
              <a:lnSpc>
                <a:spcPct val="107000"/>
              </a:lnSpc>
              <a:spcBef>
                <a:spcPts val="0"/>
              </a:spcBef>
              <a:spcAft>
                <a:spcPts val="800"/>
              </a:spcAft>
            </a:pPr>
            <a:r>
              <a:rPr lang="el-GR" sz="1800" dirty="0" smtClean="0"/>
              <a:t>Η </a:t>
            </a:r>
            <a:r>
              <a:rPr lang="el-GR" sz="1800" dirty="0"/>
              <a:t>αντίστροφη μηχανή </a:t>
            </a:r>
            <a:r>
              <a:rPr lang="el-GR" sz="1800" dirty="0" err="1"/>
              <a:t>Carnot</a:t>
            </a:r>
            <a:r>
              <a:rPr lang="el-GR" sz="1800" dirty="0"/>
              <a:t> μπορεί να λειτουργεί, είτε ως αντλία θερμότητας, είτε ως ψυκτική μηχανή. </a:t>
            </a:r>
            <a:endParaRPr lang="el-GR" sz="1800" dirty="0" smtClean="0"/>
          </a:p>
          <a:p>
            <a:pPr algn="just">
              <a:lnSpc>
                <a:spcPct val="107000"/>
              </a:lnSpc>
              <a:spcBef>
                <a:spcPts val="0"/>
              </a:spcBef>
              <a:spcAft>
                <a:spcPts val="800"/>
              </a:spcAft>
            </a:pPr>
            <a:r>
              <a:rPr lang="el-GR" sz="1800" dirty="0" smtClean="0"/>
              <a:t>Στην </a:t>
            </a:r>
            <a:r>
              <a:rPr lang="el-GR" sz="1800" dirty="0"/>
              <a:t>κατάσταση θέρμανσης η αντλία θερμότητας αντλεί από το ψυχρό περιβάλλον ποσότητα θερμότητας (ενέργειας) Q1, προσθέτει μηχανικό έργο (W) στο συμπιεστή και αποδίδει ποσό θερμότητας (ενέργειας) Q2 στο χώρο</a:t>
            </a:r>
            <a:r>
              <a:rPr lang="el-GR" sz="1800" dirty="0" smtClean="0"/>
              <a:t>. </a:t>
            </a:r>
            <a:r>
              <a:rPr lang="el-GR" sz="1800" dirty="0"/>
              <a:t>Όταν η αντλία λειτουργεί σε κατάσταση θέρμανσης, το θερμό είναι ο χώρος, το ψυχρό το περιβάλλον και το ζητούμενο είναι το Q2. </a:t>
            </a:r>
            <a:endParaRPr lang="el-GR" sz="1800" dirty="0" smtClean="0"/>
          </a:p>
          <a:p>
            <a:pPr algn="just">
              <a:lnSpc>
                <a:spcPct val="107000"/>
              </a:lnSpc>
              <a:spcBef>
                <a:spcPts val="0"/>
              </a:spcBef>
              <a:spcAft>
                <a:spcPts val="800"/>
              </a:spcAft>
            </a:pPr>
            <a:r>
              <a:rPr lang="el-GR" sz="1800" dirty="0" smtClean="0"/>
              <a:t>Στην </a:t>
            </a:r>
            <a:r>
              <a:rPr lang="el-GR" sz="1800" dirty="0"/>
              <a:t>περίπτωση της ψύξης η αντλία θερμότητας αντλεί από το χώρο μια ποσότητα θερμότητας (ενέργειας) Q1, προσθέτει μηχανικό έργο (W) στο συμπιεστή και αποδίδει ποσό θερμότητας (ενέργειας) Q2 στο περιβάλλον. Σε αυτή την περίπτωση, το ψυχρό είναι ο χώρος, το θερμό είναι το περιβάλλον και το επιδιωκόμενο αποτέλεσμα είναι το Q1.</a:t>
            </a:r>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smtClean="0">
                <a:latin typeface="+mn-lt"/>
              </a:rPr>
              <a:t>Συντελεστής Απόδοσης</a:t>
            </a:r>
            <a:endParaRPr lang="en-US" sz="4000" b="1" dirty="0">
              <a:latin typeface="+mn-lt"/>
            </a:endParaRPr>
          </a:p>
        </p:txBody>
      </p:sp>
      <p:sp>
        <p:nvSpPr>
          <p:cNvPr id="6" name="Subtitle 2">
            <a:extLst>
              <a:ext uri="{FF2B5EF4-FFF2-40B4-BE49-F238E27FC236}">
                <a16:creationId xmlns:a16="http://schemas.microsoft.com/office/drawing/2014/main" xmlns="" xmlns:a14="http://schemas.microsoft.com/office/drawing/2010/main" xmlns:mc="http://schemas.openxmlformats.org/markup-compatibility/2006" id="{E616DC29-7D7E-4270-A830-1CEE3AD72B18}"/>
              </a:ext>
            </a:extLst>
          </p:cNvPr>
          <p:cNvSpPr txBox="1">
            <a:spLocks/>
          </p:cNvSpPr>
          <p:nvPr/>
        </p:nvSpPr>
        <p:spPr>
          <a:xfrm>
            <a:off x="1868334" y="978578"/>
            <a:ext cx="9144000" cy="58794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p>
        </p:txBody>
      </p:sp>
    </p:spTree>
    <p:extLst>
      <p:ext uri="{BB962C8B-B14F-4D97-AF65-F5344CB8AC3E}">
        <p14:creationId xmlns:p14="http://schemas.microsoft.com/office/powerpoint/2010/main" val="410103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smtClean="0">
                <a:latin typeface="+mn-lt"/>
              </a:rPr>
              <a:t>Συντελεστής Απόδοσης</a:t>
            </a:r>
            <a:endParaRPr lang="en-US" sz="4000" b="1" dirty="0">
              <a:latin typeface="+mn-lt"/>
            </a:endParaRP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8794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Q</a:t>
                </a:r>
                <a:r>
                  <a:rPr lang="en-US" baseline="-25000" dirty="0">
                    <a:effectLst/>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 = Q</a:t>
                </a:r>
                <a:r>
                  <a:rPr lang="en-US" baseline="-25000"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 + W</a:t>
                </a:r>
              </a:p>
              <a:p>
                <a:pPr marL="457200" marR="0" algn="just">
                  <a:lnSpc>
                    <a:spcPct val="107000"/>
                  </a:lnSpc>
                  <a:spcBef>
                    <a:spcPts val="0"/>
                  </a:spcBef>
                  <a:spcAft>
                    <a:spcPts val="800"/>
                  </a:spcAft>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Συντελεστής απόδοσης ή λειτουργίας (COP,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oefficient</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latin typeface="Calibri" panose="020F0502020204030204" pitchFamily="34" charset="0"/>
                    <a:ea typeface="Calibri" panose="020F0502020204030204" pitchFamily="34" charset="0"/>
                    <a:cs typeface="Times New Roman" panose="02020603050405020304" pitchFamily="18" charset="0"/>
                  </a:rPr>
                  <a:t>O</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f </a:t>
                </a:r>
                <a:r>
                  <a:rPr lang="en-US" sz="1800" b="1" i="1" dirty="0">
                    <a:latin typeface="Calibri" panose="020F0502020204030204" pitchFamily="34" charset="0"/>
                    <a:ea typeface="Calibri" panose="020F0502020204030204" pitchFamily="34" charset="0"/>
                    <a:cs typeface="Times New Roman" panose="02020603050405020304" pitchFamily="18" charset="0"/>
                  </a:rPr>
                  <a:t>P</a:t>
                </a:r>
                <a:r>
                  <a:rPr lang="el-GR" sz="1800" b="1" i="1" dirty="0" err="1">
                    <a:effectLst/>
                    <a:latin typeface="Calibri" panose="020F0502020204030204" pitchFamily="34" charset="0"/>
                    <a:ea typeface="Calibri" panose="020F0502020204030204" pitchFamily="34" charset="0"/>
                    <a:cs typeface="Times New Roman" panose="02020603050405020304" pitchFamily="18" charset="0"/>
                  </a:rPr>
                  <a:t>erformance</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dirty="0" err="1">
                    <a:ea typeface="Calibri" panose="020F0502020204030204" pitchFamily="34" charset="0"/>
                    <a:cs typeface="Calibri" panose="020F0502020204030204" pitchFamily="34" charset="0"/>
                  </a:rPr>
                  <a:t>COP</a:t>
                </a:r>
                <a:r>
                  <a:rPr lang="en-US" baseline="-25000" dirty="0" err="1">
                    <a:ea typeface="Calibri" panose="020F0502020204030204" pitchFamily="34" charset="0"/>
                    <a:cs typeface="Calibri" panose="020F0502020204030204" pitchFamily="34" charset="0"/>
                  </a:rPr>
                  <a:t>heating</a:t>
                </a:r>
                <a:r>
                  <a:rPr lang="en-US" baseline="-25000" dirty="0">
                    <a:ea typeface="Calibri" panose="020F0502020204030204" pitchFamily="34" charset="0"/>
                    <a:cs typeface="Calibri" panose="020F0502020204030204" pitchFamily="34" charset="0"/>
                  </a:rPr>
                  <a:t> </a:t>
                </a:r>
                <a:r>
                  <a:rPr lang="el-GR" dirty="0"/>
                  <a:t>=</a:t>
                </a:r>
                <a14:m>
                  <m:oMath xmlns:m="http://schemas.openxmlformats.org/officeDocument/2006/math">
                    <m:f>
                      <m:fPr>
                        <m:ctrlPr>
                          <a:rPr lang="en-US" i="1">
                            <a:latin typeface="Cambria Math" panose="02040503050406030204" pitchFamily="18" charset="0"/>
                          </a:rPr>
                        </m:ctrlPr>
                      </m:fPr>
                      <m:num>
                        <m:r>
                          <m:rPr>
                            <m:sty m:val="p"/>
                          </m:rPr>
                          <a:rPr lang="el-GR" b="0" i="0">
                            <a:latin typeface="Cambria Math" panose="02040503050406030204" pitchFamily="18" charset="0"/>
                          </a:rPr>
                          <m:t>Θερμό</m:t>
                        </m:r>
                        <m:r>
                          <a:rPr lang="el-GR" b="0" i="0">
                            <a:latin typeface="Cambria Math" panose="02040503050406030204" pitchFamily="18" charset="0"/>
                          </a:rPr>
                          <m:t> </m:t>
                        </m:r>
                        <m:r>
                          <m:rPr>
                            <m:sty m:val="p"/>
                          </m:rPr>
                          <a:rPr lang="el-GR" b="0" i="0">
                            <a:latin typeface="Cambria Math" panose="02040503050406030204" pitchFamily="18" charset="0"/>
                          </a:rPr>
                          <m:t>Αποτέλεσμα</m:t>
                        </m:r>
                      </m:num>
                      <m:den>
                        <m:r>
                          <a:rPr lang="el-GR" b="0" i="0">
                            <a:latin typeface="Cambria Math" panose="02040503050406030204" pitchFamily="18" charset="0"/>
                          </a:rPr>
                          <m:t>Έ</m:t>
                        </m:r>
                        <m:r>
                          <m:rPr>
                            <m:sty m:val="p"/>
                          </m:rPr>
                          <a:rPr lang="el-GR" b="0" i="0">
                            <a:latin typeface="Cambria Math" panose="02040503050406030204" pitchFamily="18" charset="0"/>
                          </a:rPr>
                          <m:t>ργο</m:t>
                        </m:r>
                        <m:r>
                          <a:rPr lang="el-GR" b="0" i="0">
                            <a:latin typeface="Cambria Math" panose="02040503050406030204" pitchFamily="18" charset="0"/>
                          </a:rPr>
                          <m:t> </m:t>
                        </m:r>
                        <m:r>
                          <m:rPr>
                            <m:sty m:val="p"/>
                          </m:rPr>
                          <a:rPr lang="el-GR" b="0" i="0" smtClean="0">
                            <a:latin typeface="Cambria Math" panose="02040503050406030204" pitchFamily="18" charset="0"/>
                          </a:rPr>
                          <m:t>Ε</m:t>
                        </m:r>
                        <m:r>
                          <m:rPr>
                            <m:sty m:val="p"/>
                          </m:rPr>
                          <a:rPr lang="el-GR" b="0" i="0">
                            <a:latin typeface="Cambria Math" panose="02040503050406030204" pitchFamily="18" charset="0"/>
                          </a:rPr>
                          <m:t>ισόδου</m:t>
                        </m:r>
                      </m:den>
                    </m:f>
                    <m:r>
                      <a:rPr lang="el-GR" b="0"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b="0" i="0">
                                <a:latin typeface="Cambria Math" panose="02040503050406030204" pitchFamily="18" charset="0"/>
                              </a:rPr>
                              <m:t>Q</m:t>
                            </m:r>
                          </m:e>
                          <m:sub>
                            <m:r>
                              <m:rPr>
                                <m:sty m:val="p"/>
                              </m:rPr>
                              <a:rPr lang="en-US" b="0" i="0">
                                <a:latin typeface="Cambria Math" panose="02040503050406030204" pitchFamily="18" charset="0"/>
                              </a:rPr>
                              <m:t>H</m:t>
                            </m:r>
                          </m:sub>
                        </m:sSub>
                      </m:num>
                      <m:den>
                        <m:r>
                          <m:rPr>
                            <m:sty m:val="p"/>
                          </m:rPr>
                          <a:rPr lang="el-GR" b="0" i="0">
                            <a:latin typeface="Cambria Math" panose="02040503050406030204" pitchFamily="18" charset="0"/>
                          </a:rPr>
                          <m:t>W</m:t>
                        </m:r>
                      </m:den>
                    </m:f>
                  </m:oMath>
                </a14:m>
                <a:endParaRPr lang="en-US" dirty="0">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dirty="0">
                  <a:ea typeface="Calibri" panose="020F0502020204030204" pitchFamily="34" charset="0"/>
                  <a:cs typeface="Times New Roman" panose="02020603050405020304" pitchFamily="18" charset="0"/>
                </a:endParaRPr>
              </a:p>
              <a:p>
                <a:pPr marL="457200" algn="just">
                  <a:lnSpc>
                    <a:spcPct val="107000"/>
                  </a:lnSpc>
                  <a:spcBef>
                    <a:spcPts val="0"/>
                  </a:spcBef>
                  <a:spcAft>
                    <a:spcPts val="800"/>
                  </a:spcAft>
                </a:pPr>
                <a:r>
                  <a:rPr lang="en-US" sz="2400" dirty="0">
                    <a:effectLst/>
                    <a:ea typeface="Calibri" panose="020F0502020204030204" pitchFamily="34" charset="0"/>
                    <a:cs typeface="Calibri" panose="020F0502020204030204" pitchFamily="34" charset="0"/>
                  </a:rPr>
                  <a:t>COP</a:t>
                </a:r>
                <a:r>
                  <a:rPr lang="en-US" sz="2400" baseline="-25000" dirty="0" err="1">
                    <a:effectLst/>
                    <a:ea typeface="Calibri" panose="020F0502020204030204" pitchFamily="34" charset="0"/>
                    <a:cs typeface="Calibri" panose="020F0502020204030204" pitchFamily="34" charset="0"/>
                  </a:rPr>
                  <a:t>heating</a:t>
                </a:r>
                <a:r>
                  <a:rPr lang="en-US" sz="2400" dirty="0">
                    <a:effectLst/>
                    <a:ea typeface="Calibri" panose="020F0502020204030204" pitchFamily="34" charset="0"/>
                    <a:cs typeface="Calibri" panose="020F0502020204030204" pitchFamily="34"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Q</m:t>
                            </m:r>
                          </m:e>
                          <m:sub>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H</m:t>
                            </m:r>
                          </m:sub>
                        </m:sSub>
                      </m:num>
                      <m:den>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Q</m:t>
                            </m:r>
                          </m:e>
                          <m:sub>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H</m:t>
                            </m:r>
                          </m:sub>
                        </m:sSub>
                        <m:r>
                          <a:rPr lang="el-GR" sz="2400" b="0" i="0" smtClean="0">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Q</m:t>
                            </m:r>
                          </m:e>
                          <m:sub>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C</m:t>
                            </m:r>
                          </m:sub>
                        </m:sSub>
                      </m:den>
                    </m:f>
                    <m:r>
                      <a:rPr lang="en-US" sz="2400" b="0" i="0" smtClean="0">
                        <a:effectLst/>
                        <a:latin typeface="Cambria Math" panose="02040503050406030204" pitchFamily="18" charset="0"/>
                        <a:ea typeface="Calibri" panose="020F0502020204030204" pitchFamily="34" charset="0"/>
                        <a:cs typeface="Calibri" panose="020F0502020204030204" pitchFamily="34" charset="0"/>
                      </a:rPr>
                      <m:t>=</m:t>
                    </m:r>
                    <m:f>
                      <m:fPr>
                        <m:ctrlPr>
                          <a:rPr lang="en-US" sz="2400"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2400" b="0" i="0" smtClean="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n-US" sz="2400" b="0" i="0" smtClean="0">
                                <a:effectLst/>
                                <a:latin typeface="Cambria Math" panose="02040503050406030204" pitchFamily="18" charset="0"/>
                                <a:ea typeface="Calibri" panose="020F0502020204030204" pitchFamily="34" charset="0"/>
                                <a:cs typeface="Calibri" panose="020F0502020204030204" pitchFamily="34" charset="0"/>
                              </a:rPr>
                              <m:t>H</m:t>
                            </m:r>
                          </m:sub>
                        </m:sSub>
                      </m:num>
                      <m:den>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H</m:t>
                            </m:r>
                          </m:sub>
                        </m:sSub>
                        <m:r>
                          <a:rPr lang="el-GR" sz="2400" b="0" i="0" smtClean="0">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l-GR" sz="2400" b="0" i="0" smtClean="0">
                                <a:effectLst/>
                                <a:latin typeface="Cambria Math" panose="02040503050406030204" pitchFamily="18" charset="0"/>
                                <a:ea typeface="Calibri" panose="020F0502020204030204" pitchFamily="34" charset="0"/>
                                <a:cs typeface="Calibri" panose="020F0502020204030204" pitchFamily="34" charset="0"/>
                              </a:rPr>
                              <m:t>C</m:t>
                            </m:r>
                          </m:sub>
                        </m:sSub>
                      </m:den>
                    </m:f>
                  </m:oMath>
                </a14:m>
                <a:r>
                  <a:rPr lang="el-GR"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l-GR" dirty="0">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mc:Choice>
        <mc:Fallback xmlns="">
          <p:sp>
            <p:nvSpPr>
              <p:cNvPr id="6" name="Subtitle 2">
                <a:extLst>
                  <a:ext uri="{FF2B5EF4-FFF2-40B4-BE49-F238E27FC236}">
                    <a16:creationId xmlns:a16="http://schemas.microsoft.com/office/drawing/2014/main" id="{E616DC29-7D7E-4270-A830-1CEE3AD72B18}"/>
                  </a:ext>
                </a:extLst>
              </p:cNvPr>
              <p:cNvSpPr txBox="1">
                <a:spLocks noRot="1" noChangeAspect="1" noMove="1" noResize="1" noEditPoints="1" noAdjustHandles="1" noChangeArrowheads="1" noChangeShapeType="1" noTextEdit="1"/>
              </p:cNvSpPr>
              <p:nvPr/>
            </p:nvSpPr>
            <p:spPr>
              <a:xfrm>
                <a:off x="1868334" y="978578"/>
                <a:ext cx="9144000" cy="58794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0F5D68C0-B439-443F-8EF1-0FAE3AD82D5B}"/>
                  </a:ext>
                </a:extLst>
              </p:cNvPr>
              <p:cNvSpPr txBox="1"/>
              <p:nvPr/>
            </p:nvSpPr>
            <p:spPr>
              <a:xfrm>
                <a:off x="1868334" y="4964240"/>
                <a:ext cx="6094520" cy="1483740"/>
              </a:xfrm>
              <a:prstGeom prst="rect">
                <a:avLst/>
              </a:prstGeom>
              <a:noFill/>
            </p:spPr>
            <p:txBody>
              <a:bodyPr wrap="square">
                <a:spAutoFit/>
              </a:bodyPr>
              <a:lstStyle/>
              <a:p>
                <a:pPr marL="457200" marR="0" algn="just">
                  <a:lnSpc>
                    <a:spcPct val="107000"/>
                  </a:lnSpc>
                  <a:spcBef>
                    <a:spcPts val="0"/>
                  </a:spcBef>
                  <a:spcAft>
                    <a:spcPts val="0"/>
                  </a:spcAft>
                </a:pPr>
                <a:r>
                  <a:rPr lang="en-US" sz="2400" dirty="0">
                    <a:effectLst/>
                    <a:ea typeface="Calibri" panose="020F0502020204030204" pitchFamily="34" charset="0"/>
                    <a:cs typeface="Calibri" panose="020F0502020204030204" pitchFamily="34" charset="0"/>
                  </a:rPr>
                  <a:t>COP</a:t>
                </a:r>
                <a:r>
                  <a:rPr lang="en-US" sz="2400" baseline="-25000" dirty="0" err="1">
                    <a:effectLst/>
                    <a:ea typeface="Calibri" panose="020F0502020204030204" pitchFamily="34" charset="0"/>
                    <a:cs typeface="Calibri" panose="020F0502020204030204" pitchFamily="34" charset="0"/>
                  </a:rPr>
                  <a:t>cooling</a:t>
                </a:r>
                <a:r>
                  <a:rPr lang="en-US" sz="2400" dirty="0">
                    <a:effectLst/>
                    <a:ea typeface="Calibri" panose="020F0502020204030204" pitchFamily="34" charset="0"/>
                    <a:cs typeface="Calibri" panose="020F0502020204030204" pitchFamily="34" charset="0"/>
                  </a:rPr>
                  <a:t>=</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C</m:t>
                            </m:r>
                          </m:sub>
                        </m:sSub>
                      </m:num>
                      <m:den>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H</m:t>
                            </m:r>
                          </m:sub>
                        </m:sSub>
                        <m:r>
                          <a:rPr lang="en-US" sz="2400" b="0" i="0">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40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T</m:t>
                            </m:r>
                          </m:e>
                          <m:sub>
                            <m:r>
                              <m:rPr>
                                <m:sty m:val="p"/>
                              </m:rPr>
                              <a:rPr lang="el-GR" sz="2400" b="0" i="0">
                                <a:effectLst/>
                                <a:latin typeface="Cambria Math" panose="02040503050406030204" pitchFamily="18" charset="0"/>
                                <a:ea typeface="Calibri" panose="020F0502020204030204" pitchFamily="34" charset="0"/>
                                <a:cs typeface="Calibri" panose="020F0502020204030204" pitchFamily="34" charset="0"/>
                              </a:rPr>
                              <m:t>C</m:t>
                            </m:r>
                          </m:sub>
                        </m:sSub>
                      </m:den>
                    </m:f>
                  </m:oMath>
                </a14:m>
                <a:endParaRPr lang="en-US" sz="2400" dirty="0">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457200" marR="0" algn="just">
                  <a:lnSpc>
                    <a:spcPct val="107000"/>
                  </a:lnSpc>
                  <a:spcBef>
                    <a:spcPts val="0"/>
                  </a:spcBef>
                  <a:spcAft>
                    <a:spcPts val="800"/>
                  </a:spcAft>
                </a:pPr>
                <a:r>
                  <a:rPr lang="en-US" sz="2400" dirty="0" err="1">
                    <a:effectLst/>
                    <a:ea typeface="Calibri" panose="020F0502020204030204" pitchFamily="34" charset="0"/>
                    <a:cs typeface="Calibri" panose="020F0502020204030204" pitchFamily="34" charset="0"/>
                  </a:rPr>
                  <a:t>COP</a:t>
                </a:r>
                <a:r>
                  <a:rPr lang="en-US" sz="2400" baseline="-25000" dirty="0" err="1">
                    <a:effectLst/>
                    <a:ea typeface="Calibri" panose="020F0502020204030204" pitchFamily="34" charset="0"/>
                    <a:cs typeface="Calibri" panose="020F0502020204030204" pitchFamily="34" charset="0"/>
                  </a:rPr>
                  <a:t>heating</a:t>
                </a:r>
                <a:r>
                  <a:rPr lang="el-GR" sz="2400" dirty="0">
                    <a:effectLst/>
                    <a:ea typeface="Calibri" panose="020F0502020204030204" pitchFamily="34" charset="0"/>
                    <a:cs typeface="Calibri" panose="020F0502020204030204" pitchFamily="34" charset="0"/>
                  </a:rPr>
                  <a:t> = </a:t>
                </a:r>
                <a:r>
                  <a:rPr lang="en-US" sz="2400" dirty="0" err="1">
                    <a:effectLst/>
                    <a:ea typeface="Calibri" panose="020F0502020204030204" pitchFamily="34" charset="0"/>
                    <a:cs typeface="Calibri" panose="020F0502020204030204" pitchFamily="34" charset="0"/>
                  </a:rPr>
                  <a:t>COP</a:t>
                </a:r>
                <a:r>
                  <a:rPr lang="en-US" sz="2400" baseline="-25000" dirty="0" err="1">
                    <a:effectLst/>
                    <a:ea typeface="Calibri" panose="020F0502020204030204" pitchFamily="34" charset="0"/>
                    <a:cs typeface="Calibri" panose="020F0502020204030204" pitchFamily="34" charset="0"/>
                  </a:rPr>
                  <a:t>cooling</a:t>
                </a:r>
                <a:r>
                  <a:rPr lang="el-GR" sz="2400" dirty="0">
                    <a:effectLst/>
                    <a:ea typeface="Calibri" panose="020F0502020204030204" pitchFamily="34" charset="0"/>
                    <a:cs typeface="Calibri" panose="020F0502020204030204" pitchFamily="34" charset="0"/>
                  </a:rPr>
                  <a:t> - 1</a:t>
                </a:r>
                <a:endParaRPr lang="en-US" sz="2400" dirty="0">
                  <a:effectLs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F5D68C0-B439-443F-8EF1-0FAE3AD82D5B}"/>
                  </a:ext>
                </a:extLst>
              </p:cNvPr>
              <p:cNvSpPr txBox="1">
                <a:spLocks noRot="1" noChangeAspect="1" noMove="1" noResize="1" noEditPoints="1" noAdjustHandles="1" noChangeArrowheads="1" noChangeShapeType="1" noTextEdit="1"/>
              </p:cNvSpPr>
              <p:nvPr/>
            </p:nvSpPr>
            <p:spPr>
              <a:xfrm>
                <a:off x="1868334" y="4964240"/>
                <a:ext cx="6094520" cy="1483740"/>
              </a:xfrm>
              <a:prstGeom prst="rect">
                <a:avLst/>
              </a:prstGeom>
              <a:blipFill>
                <a:blip r:embed="rId4"/>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72046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04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Θερμοκρασίες υπόγειων νερών και πετρωμάτων συνήθως κατώτερες από 25 </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συνήθη βάθη είναι 0-200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t>
            </a:r>
          </a:p>
          <a:p>
            <a:pPr algn="just">
              <a:lnSpc>
                <a:spcPct val="107000"/>
              </a:lnSpc>
              <a:spcBef>
                <a:spcPts val="0"/>
              </a:spcBef>
              <a:spcAft>
                <a:spcPts val="8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Στη </a:t>
            </a:r>
            <a:r>
              <a:rPr lang="el-GR" sz="1800" dirty="0">
                <a:latin typeface="Calibri" panose="020F0502020204030204" pitchFamily="34" charset="0"/>
                <a:ea typeface="Calibri" panose="020F0502020204030204" pitchFamily="34" charset="0"/>
                <a:cs typeface="Times New Roman" panose="02020603050405020304" pitchFamily="18" charset="0"/>
              </a:rPr>
              <a:t>χώρα μας η ετήσια θερμοκρασία υπεδάφους σε βάθος &gt;2 m είναι </a:t>
            </a:r>
            <a:r>
              <a:rPr lang="el-GR" sz="1800" dirty="0" smtClean="0">
                <a:latin typeface="Calibri" panose="020F0502020204030204" pitchFamily="34" charset="0"/>
                <a:ea typeface="Calibri" panose="020F0502020204030204" pitchFamily="34" charset="0"/>
                <a:cs typeface="Times New Roman" panose="02020603050405020304" pitchFamily="18" charset="0"/>
              </a:rPr>
              <a:t>16-20</a:t>
            </a:r>
            <a:r>
              <a:rPr lang="el-GR" sz="1800" baseline="30000" dirty="0">
                <a:latin typeface="Calibri" panose="020F0502020204030204" pitchFamily="34" charset="0"/>
                <a:ea typeface="Calibri" panose="020F0502020204030204" pitchFamily="34" charset="0"/>
                <a:cs typeface="Times New Roman" panose="02020603050405020304" pitchFamily="18" charset="0"/>
              </a:rPr>
              <a:t> ο</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l-GR" sz="1800"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Κύριος </a:t>
            </a:r>
            <a:r>
              <a:rPr lang="el-GR" sz="1800" dirty="0">
                <a:latin typeface="Calibri" panose="020F0502020204030204" pitchFamily="34" charset="0"/>
                <a:ea typeface="Calibri" panose="020F0502020204030204" pitchFamily="34" charset="0"/>
                <a:cs typeface="Times New Roman" panose="02020603050405020304" pitchFamily="18" charset="0"/>
              </a:rPr>
              <a:t>λόγος για την εγκατάσταση συστήματος ΓΑΘ είναι η εξοικονόμηση ενέργειας (που μπορεί να φτάσει ακόμη και το 60</a:t>
            </a:r>
            <a:r>
              <a:rPr lang="el-GR"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Οι </a:t>
            </a:r>
            <a:r>
              <a:rPr lang="el-GR" sz="1800" dirty="0">
                <a:latin typeface="Calibri" panose="020F0502020204030204" pitchFamily="34" charset="0"/>
                <a:ea typeface="Calibri" panose="020F0502020204030204" pitchFamily="34" charset="0"/>
                <a:cs typeface="Times New Roman" panose="02020603050405020304" pitchFamily="18" charset="0"/>
              </a:rPr>
              <a:t>ΓΑΘ γνωρίζουν σήμερα πραγματική άνθηση, σημειώνοντας σε παγκόσμια κλίμακα ετήσια αύξηση σχεδόν μεγαλύτερη του 25%</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405379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296834" y="1093491"/>
            <a:ext cx="9144000" cy="47859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-Πλεον</a:t>
            </a:r>
            <a:r>
              <a:rPr lang="el-GR" sz="1800" b="1" dirty="0">
                <a:latin typeface="Calibri" panose="020F0502020204030204" pitchFamily="34" charset="0"/>
                <a:ea typeface="Calibri" panose="020F0502020204030204" pitchFamily="34" charset="0"/>
                <a:cs typeface="Times New Roman" panose="02020603050405020304" pitchFamily="18" charset="0"/>
              </a:rPr>
              <a:t>εκτήματα μιας Γεωθερμικής Αντλίας Θερμότητας (ΓΑΘ)</a:t>
            </a:r>
          </a:p>
          <a:p>
            <a:pPr marL="742950" marR="0" indent="-285750" algn="just">
              <a:lnSpc>
                <a:spcPct val="107000"/>
              </a:lnSpc>
              <a:spcBef>
                <a:spcPts val="0"/>
              </a:spcBef>
              <a:spcAft>
                <a:spcPts val="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Ορθολογικότερη χρήση της ενέργειας</a:t>
            </a:r>
          </a:p>
          <a:p>
            <a:pPr marL="742950" marR="0" indent="-285750" algn="just">
              <a:lnSpc>
                <a:spcPct val="107000"/>
              </a:lnSpc>
              <a:spcBef>
                <a:spcPts val="0"/>
              </a:spcBef>
              <a:spcAft>
                <a:spcPts val="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Μειωμένα φορτία αιχμής για κλιματισμό</a:t>
            </a:r>
          </a:p>
          <a:p>
            <a:pPr marL="742950" indent="-285750" algn="just">
              <a:lnSpc>
                <a:spcPct val="107000"/>
              </a:lnSpc>
              <a:spcBef>
                <a:spcPts val="0"/>
              </a:spcBef>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Μείωση του κόστους λειτουργίας και συντήρησης (κατά 25-60%). Για τις μεσογειακές χώρες, αποδεικνύεται τα συστήματα ΓΑΘ ότι είναι κατά 40-60% πιο οικονομικά στο κύκλο της ψύξης, σε σχέση με τις συμβατικές αντλίες αέρα-αέρα ή αέρα-νερού.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Βελτίωση του εσωτερικού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περιβάλλοντος μιας και δ</a:t>
            </a:r>
            <a:r>
              <a:rPr lang="el-GR" sz="1800" dirty="0" smtClean="0">
                <a:latin typeface="Calibri" panose="020F0502020204030204" pitchFamily="34" charset="0"/>
                <a:ea typeface="Calibri" panose="020F0502020204030204" pitchFamily="34" charset="0"/>
                <a:cs typeface="Times New Roman" panose="02020603050405020304" pitchFamily="18" charset="0"/>
              </a:rPr>
              <a:t>εν </a:t>
            </a:r>
            <a:r>
              <a:rPr lang="el-GR" sz="1800" dirty="0">
                <a:latin typeface="Calibri" panose="020F0502020204030204" pitchFamily="34" charset="0"/>
                <a:ea typeface="Calibri" panose="020F0502020204030204" pitchFamily="34" charset="0"/>
                <a:cs typeface="Times New Roman" panose="02020603050405020304" pitchFamily="18" charset="0"/>
              </a:rPr>
              <a:t>απαιτείται δεξαμενή αποθήκευσης</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καυσίμου, λεβητοστάσιο και καπνοδόχος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Υψηλότερος δείκτης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ασφάλειας, γιατί δεν υπάρχει καύση</a:t>
            </a:r>
          </a:p>
          <a:p>
            <a:pPr marL="742950" marR="0" indent="-285750" algn="just">
              <a:lnSpc>
                <a:spcPct val="107000"/>
              </a:lnSpc>
              <a:spcBef>
                <a:spcPts val="0"/>
              </a:spcBef>
              <a:spcAft>
                <a:spcPts val="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Α</a:t>
            </a:r>
            <a:r>
              <a:rPr lang="el-GR" sz="1800" dirty="0">
                <a:effectLst/>
                <a:latin typeface="Calibri" panose="020F0502020204030204" pitchFamily="34" charset="0"/>
                <a:ea typeface="Calibri" panose="020F0502020204030204" pitchFamily="34" charset="0"/>
                <a:cs typeface="Times New Roman" panose="02020603050405020304" pitchFamily="18" charset="0"/>
              </a:rPr>
              <a:t>πουσία εξωτερικών εγκαταστάσεων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Απεξάρτηση από τη διακύμανση των συμβατικών καυσίμων</a:t>
            </a:r>
          </a:p>
          <a:p>
            <a:pPr marL="742950" indent="-285750" algn="just">
              <a:lnSpc>
                <a:spcPct val="107000"/>
              </a:lnSpc>
              <a:spcBef>
                <a:spcPts val="0"/>
              </a:spcBef>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Μείωση εκπομπών α</a:t>
            </a:r>
            <a:r>
              <a:rPr lang="el-GR" sz="1800" dirty="0">
                <a:latin typeface="Calibri" panose="020F0502020204030204" pitchFamily="34" charset="0"/>
                <a:ea typeface="Calibri" panose="020F0502020204030204" pitchFamily="34" charset="0"/>
                <a:cs typeface="Times New Roman" panose="02020603050405020304" pitchFamily="18" charset="0"/>
              </a:rPr>
              <a:t>ερίων ρύπων</a:t>
            </a:r>
          </a:p>
          <a:p>
            <a:pPr marL="742950" indent="-285750" algn="just">
              <a:lnSpc>
                <a:spcPct val="107000"/>
              </a:lnSpc>
              <a:spcBef>
                <a:spcPts val="0"/>
              </a:spcBef>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Μ</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είωση θορύβου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Φορολογικά κίνητρα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Ύπαρξη </a:t>
            </a:r>
            <a:r>
              <a:rPr lang="el-GR" sz="1800" dirty="0">
                <a:latin typeface="Calibri" panose="020F0502020204030204" pitchFamily="34" charset="0"/>
                <a:ea typeface="Calibri" panose="020F0502020204030204" pitchFamily="34" charset="0"/>
                <a:cs typeface="Times New Roman" panose="02020603050405020304" pitchFamily="18" charset="0"/>
              </a:rPr>
              <a:t>ε</a:t>
            </a:r>
            <a:r>
              <a:rPr lang="el-GR" sz="1800" dirty="0">
                <a:effectLst/>
                <a:latin typeface="Calibri" panose="020F0502020204030204" pitchFamily="34" charset="0"/>
                <a:ea typeface="Calibri" panose="020F0502020204030204" pitchFamily="34" charset="0"/>
                <a:cs typeface="Times New Roman" panose="02020603050405020304" pitchFamily="18" charset="0"/>
              </a:rPr>
              <a:t>πιδοτούμενων προγραμμάτων</a:t>
            </a: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pic>
        <p:nvPicPr>
          <p:cNvPr id="7" name="Picture 6" descr="Diagram&#10;&#10;Description automatically generated">
            <a:extLst>
              <a:ext uri="{FF2B5EF4-FFF2-40B4-BE49-F238E27FC236}">
                <a16:creationId xmlns:a16="http://schemas.microsoft.com/office/drawing/2014/main" xmlns="" id="{04DDCF9F-CDE1-40F3-B587-7AE801C7E0C5}"/>
              </a:ext>
            </a:extLst>
          </p:cNvPr>
          <p:cNvPicPr/>
          <p:nvPr/>
        </p:nvPicPr>
        <p:blipFill>
          <a:blip r:embed="rId3"/>
          <a:stretch>
            <a:fillRect/>
          </a:stretch>
        </p:blipFill>
        <p:spPr>
          <a:xfrm>
            <a:off x="7985372" y="3539289"/>
            <a:ext cx="3968503" cy="2947387"/>
          </a:xfrm>
          <a:prstGeom prst="rect">
            <a:avLst/>
          </a:prstGeom>
        </p:spPr>
      </p:pic>
    </p:spTree>
    <p:extLst>
      <p:ext uri="{BB962C8B-B14F-4D97-AF65-F5344CB8AC3E}">
        <p14:creationId xmlns:p14="http://schemas.microsoft.com/office/powerpoint/2010/main" val="193628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6984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-Πλεον</a:t>
            </a:r>
            <a:r>
              <a:rPr lang="el-GR" sz="1800" b="1" dirty="0">
                <a:latin typeface="Calibri" panose="020F0502020204030204" pitchFamily="34" charset="0"/>
                <a:ea typeface="Calibri" panose="020F0502020204030204" pitchFamily="34" charset="0"/>
                <a:cs typeface="Times New Roman" panose="02020603050405020304" pitchFamily="18" charset="0"/>
              </a:rPr>
              <a:t>εκτήματα μιας Γεωθερμικής Αντλίας Θερμότητας (ΓΑΘ)</a:t>
            </a:r>
          </a:p>
          <a:p>
            <a:pPr marL="742950" marR="0" indent="-285750" algn="just">
              <a:lnSpc>
                <a:spcPct val="107000"/>
              </a:lnSpc>
              <a:spcBef>
                <a:spcPts val="0"/>
              </a:spcBef>
              <a:spcAft>
                <a:spcPts val="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Η χρήση της τεχνολογίας μεταβλητών στροφών (</a:t>
            </a:r>
            <a:r>
              <a:rPr lang="en-US" sz="1800" dirty="0">
                <a:latin typeface="Calibri" panose="020F0502020204030204" pitchFamily="34" charset="0"/>
                <a:ea typeface="Calibri" panose="020F0502020204030204" pitchFamily="34" charset="0"/>
                <a:cs typeface="Times New Roman" panose="02020603050405020304" pitchFamily="18" charset="0"/>
              </a:rPr>
              <a:t>Inverter) </a:t>
            </a:r>
            <a:r>
              <a:rPr lang="el-GR" sz="1800" dirty="0">
                <a:latin typeface="Calibri" panose="020F0502020204030204" pitchFamily="34" charset="0"/>
                <a:ea typeface="Calibri" panose="020F0502020204030204" pitchFamily="34" charset="0"/>
                <a:cs typeface="Times New Roman" panose="02020603050405020304" pitchFamily="18" charset="0"/>
              </a:rPr>
              <a:t>επιτρέπει την ακόμα μεγαλύτερη εξοικονόμηση ενέργειας καθώς αυξάνει βαθμιαία την ισχύ που απαιτείται για να επιτευχθεί η επιθυμητή θερμοκρασία</a:t>
            </a:r>
          </a:p>
          <a:p>
            <a:pPr marL="742950" marR="0" indent="-285750" algn="just">
              <a:lnSpc>
                <a:spcPct val="107000"/>
              </a:lnSpc>
              <a:spcBef>
                <a:spcPts val="0"/>
              </a:spcBef>
              <a:spcAft>
                <a:spcPts val="0"/>
              </a:spcAft>
              <a:buFont typeface="Arial" panose="020B0604020202020204" pitchFamily="34" charset="0"/>
              <a:buChar char="•"/>
            </a:pPr>
            <a:r>
              <a:rPr lang="el-GR" sz="1800" b="0" i="0" dirty="0">
                <a:solidFill>
                  <a:srgbClr val="000000"/>
                </a:solidFill>
                <a:effectLst/>
              </a:rPr>
              <a:t>Από τη στιγμή που χρησιμοποιούν ηλεκτρικό ρεύμα από το δίκτυο, αποτελούν ιδανική πηγή θερμότητας σε οικίες και υποστατικά όπου υπάρχει εγκατεστημένο </a:t>
            </a:r>
            <a:r>
              <a:rPr lang="el-GR" sz="1800" b="0" i="0" dirty="0" err="1">
                <a:solidFill>
                  <a:srgbClr val="000000"/>
                </a:solidFill>
                <a:effectLst/>
              </a:rPr>
              <a:t>φωτοβολταϊκό</a:t>
            </a:r>
            <a:r>
              <a:rPr lang="el-GR" sz="1800" b="0" i="0" dirty="0">
                <a:solidFill>
                  <a:srgbClr val="000000"/>
                </a:solidFill>
                <a:effectLst/>
              </a:rPr>
              <a:t> σύστημα </a:t>
            </a:r>
            <a:r>
              <a:rPr lang="el-GR" sz="1800" b="0" i="0" dirty="0" smtClean="0">
                <a:solidFill>
                  <a:srgbClr val="000000"/>
                </a:solidFill>
                <a:effectLst/>
              </a:rPr>
              <a:t>συμψηφισμού </a:t>
            </a:r>
            <a:r>
              <a:rPr lang="el-GR" sz="1800" b="0" i="0" dirty="0">
                <a:solidFill>
                  <a:srgbClr val="000000"/>
                </a:solidFill>
                <a:effectLst/>
              </a:rPr>
              <a:t>(</a:t>
            </a:r>
            <a:r>
              <a:rPr lang="el-GR" sz="1800" dirty="0" err="1">
                <a:solidFill>
                  <a:srgbClr val="000000"/>
                </a:solidFill>
              </a:rPr>
              <a:t>Ν</a:t>
            </a:r>
            <a:r>
              <a:rPr lang="el-GR" sz="1800" b="0" i="0" dirty="0" err="1">
                <a:solidFill>
                  <a:srgbClr val="000000"/>
                </a:solidFill>
                <a:effectLst/>
              </a:rPr>
              <a:t>et</a:t>
            </a:r>
            <a:r>
              <a:rPr lang="el-GR" sz="1800" b="0" i="0" dirty="0">
                <a:solidFill>
                  <a:srgbClr val="000000"/>
                </a:solidFill>
                <a:effectLst/>
              </a:rPr>
              <a:t> </a:t>
            </a:r>
            <a:r>
              <a:rPr lang="el-GR" sz="1800" b="0" i="0" dirty="0" err="1">
                <a:solidFill>
                  <a:srgbClr val="000000"/>
                </a:solidFill>
                <a:effectLst/>
              </a:rPr>
              <a:t>metering</a:t>
            </a:r>
            <a:r>
              <a:rPr lang="el-GR" sz="1800" b="0" i="0" dirty="0">
                <a:solidFill>
                  <a:srgbClr val="000000"/>
                </a:solidFill>
                <a:effectLst/>
              </a:rPr>
              <a:t>)</a:t>
            </a:r>
            <a:endParaRPr lang="en-US" sz="1800" dirty="0">
              <a:effectLst/>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134913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6031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a:latin typeface="Calibri" panose="020F0502020204030204" pitchFamily="34" charset="0"/>
                <a:ea typeface="Calibri" panose="020F0502020204030204" pitchFamily="34" charset="0"/>
                <a:cs typeface="Times New Roman" panose="02020603050405020304" pitchFamily="18" charset="0"/>
              </a:rPr>
              <a:t>-Μειονεκτήματα μιας Γεωθερμικής Αντλίας Θερμότητας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Υ</a:t>
            </a:r>
            <a:r>
              <a:rPr lang="el-GR" sz="1800" dirty="0">
                <a:effectLst/>
                <a:latin typeface="Calibri" panose="020F0502020204030204" pitchFamily="34" charset="0"/>
                <a:ea typeface="Calibri" panose="020F0502020204030204" pitchFamily="34" charset="0"/>
                <a:cs typeface="Times New Roman" panose="02020603050405020304" pitchFamily="18" charset="0"/>
              </a:rPr>
              <a:t>ψηλότερο κόστος εγκατάστασης σε σχέση με τις συμβατικές τεχνολογίες</a:t>
            </a:r>
          </a:p>
          <a:p>
            <a:pPr marL="742950" marR="0" indent="-285750" algn="just">
              <a:lnSpc>
                <a:spcPct val="107000"/>
              </a:lnSpc>
              <a:spcBef>
                <a:spcPts val="0"/>
              </a:spcBef>
              <a:spcAft>
                <a:spcPts val="0"/>
              </a:spcAft>
              <a:buFont typeface="Arial" panose="020B0604020202020204" pitchFamily="34" charset="0"/>
              <a:buChar char="•"/>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-Εφαρμογές των Γεωθερμικών Αντλιών Θερμότητας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Κυρίως για θέρμανση-ψύξη σε διάφορους χώρους (σπίτια, σχολεία, εμπορικά κτίρια κτλ.)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Παραγωγή ζεστού νερού χρήσης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Θέρμανση θερμοκηπίων, κολυμβητηρίων</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Αφύγρανση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χώματος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204149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Σύγκριση ΓΑΘ με </a:t>
            </a:r>
            <a:r>
              <a:rPr lang="el-GR" sz="4000" b="1" dirty="0" smtClean="0">
                <a:latin typeface="+mn-lt"/>
              </a:rPr>
              <a:t>Συμβατικές </a:t>
            </a:r>
            <a:r>
              <a:rPr lang="el-GR" sz="4000" b="1" dirty="0">
                <a:latin typeface="+mn-lt"/>
              </a:rPr>
              <a:t>ΑΘ</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-Πλεονεκτήματα</a:t>
            </a: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Καταναλώνουν μικρότερη ενέργεια για τη λειτουργία τους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απαιτείται συμπληρωματική ενέργεια σε ακραίες θερμοκρασίες περιβάλλοντος</a:t>
            </a: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Χρησιμοποιούν λιγότερες ποσότητες ψυκτικού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υπάρχουν μονάδες που εκτίθενται στις ατμοσφαιρικές συνθήκες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Μεγαλύτερος χρόνος ζωής</a:t>
            </a: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-Μειονεκτήματα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Υψηλότερο αρχικό κόστος εγκατάστασης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Έλλειψη πεπειραμένων σχεδιαστών και εγκαταστατών συστημάτων ΓΑΘ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Έλλειψη κατανόησης από την πολιτεία για την υποστήριξη αυτής της τεχνολογίας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410654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fontScale="90000"/>
          </a:bodyPr>
          <a:lstStyle/>
          <a:p>
            <a:r>
              <a:rPr lang="el-GR" sz="4000" b="1" dirty="0">
                <a:latin typeface="+mn-lt"/>
              </a:rPr>
              <a:t>Αντλίες Θερμότητας Συνδεδεμένες στο Έδαφος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4412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latin typeface="Calibri" panose="020F0502020204030204" pitchFamily="34" charset="0"/>
                <a:cs typeface="Times New Roman" panose="02020603050405020304" pitchFamily="18" charset="0"/>
              </a:rPr>
              <a:t>-Χρησιμοποιούν το νερό που προέρχεται από</a:t>
            </a:r>
            <a:r>
              <a:rPr lang="en-US" sz="1800" b="1" dirty="0">
                <a:latin typeface="Calibri" panose="020F0502020204030204" pitchFamily="34" charset="0"/>
                <a:cs typeface="Times New Roman" panose="02020603050405020304" pitchFamily="18" charset="0"/>
              </a:rPr>
              <a:t>:</a:t>
            </a: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cs typeface="Times New Roman" panose="02020603050405020304" pitchFamily="18" charset="0"/>
              </a:rPr>
              <a:t>Υπόγειες πηγές με θερμοκρασία 10-30 </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endParaRPr lang="el-GR" sz="1800" dirty="0">
              <a:latin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latin typeface="Calibri" panose="020F0502020204030204" pitchFamily="34" charset="0"/>
                <a:cs typeface="Times New Roman" panose="02020603050405020304" pitchFamily="18" charset="0"/>
              </a:rPr>
              <a:t>   1. </a:t>
            </a:r>
            <a:r>
              <a:rPr lang="el-GR" sz="1800" dirty="0">
                <a:latin typeface="Calibri" panose="020F0502020204030204" pitchFamily="34" charset="0"/>
                <a:cs typeface="Times New Roman" panose="02020603050405020304" pitchFamily="18" charset="0"/>
              </a:rPr>
              <a:t>Κρύες Γεωτρήσεις</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2. Χλιαρές Γεωτρήσεις</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3. Θερμές Γεωτρήσεις</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4. Εγκαταλελειμμένα Ορυχεία</a:t>
            </a:r>
          </a:p>
          <a:p>
            <a:pPr algn="just">
              <a:lnSpc>
                <a:spcPct val="107000"/>
              </a:lnSpc>
              <a:spcBef>
                <a:spcPts val="0"/>
              </a:spcBef>
              <a:spcAft>
                <a:spcPts val="800"/>
              </a:spcAft>
            </a:pPr>
            <a:endParaRPr lang="en-US" sz="1800" dirty="0">
              <a:latin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cs typeface="Times New Roman" panose="02020603050405020304" pitchFamily="18" charset="0"/>
              </a:rPr>
              <a:t>Επιφανειακές πηγές με θερμοκρασία 5-25 </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1. Λίμνες</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2. Ποταμοί</a:t>
            </a: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    3. Θάλασσες</a:t>
            </a:r>
          </a:p>
          <a:p>
            <a:pPr algn="just">
              <a:lnSpc>
                <a:spcPct val="107000"/>
              </a:lnSpc>
              <a:spcBef>
                <a:spcPts val="0"/>
              </a:spcBef>
              <a:spcAft>
                <a:spcPts val="800"/>
              </a:spcAft>
            </a:pPr>
            <a:endParaRPr lang="el-GR" sz="1800" dirty="0">
              <a:latin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Έχουν υψηλή αποδοτικότητα με συντελεστή </a:t>
            </a:r>
            <a:r>
              <a:rPr lang="en-US" sz="1800" dirty="0">
                <a:latin typeface="Calibri" panose="020F0502020204030204" pitchFamily="34" charset="0"/>
                <a:cs typeface="Times New Roman" panose="02020603050405020304" pitchFamily="18" charset="0"/>
              </a:rPr>
              <a:t>COP </a:t>
            </a:r>
            <a:r>
              <a:rPr lang="el-GR" sz="1800" dirty="0">
                <a:latin typeface="Calibri" panose="020F0502020204030204" pitchFamily="34" charset="0"/>
                <a:cs typeface="Times New Roman" panose="02020603050405020304" pitchFamily="18" charset="0"/>
              </a:rPr>
              <a:t>3 για τις εγκατεστημένες μονάδες και μεγαλύτερο του 4 για τις νέες μονάδες. </a:t>
            </a:r>
          </a:p>
          <a:p>
            <a:pPr algn="just">
              <a:lnSpc>
                <a:spcPct val="107000"/>
              </a:lnSpc>
              <a:spcBef>
                <a:spcPts val="0"/>
              </a:spcBef>
              <a:spcAft>
                <a:spcPts val="800"/>
              </a:spcAft>
            </a:pPr>
            <a:endParaRPr lang="el-GR" sz="1800" b="1" dirty="0"/>
          </a:p>
        </p:txBody>
      </p:sp>
    </p:spTree>
    <p:extLst>
      <p:ext uri="{BB962C8B-B14F-4D97-AF65-F5344CB8AC3E}">
        <p14:creationId xmlns:p14="http://schemas.microsoft.com/office/powerpoint/2010/main" val="317337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fontScale="90000"/>
          </a:bodyPr>
          <a:lstStyle/>
          <a:p>
            <a:r>
              <a:rPr lang="el-GR" sz="4000" b="1" dirty="0">
                <a:latin typeface="+mn-lt"/>
              </a:rPr>
              <a:t>Αντλίες Θερμότητας Συνδεδεμένες στο Έδαφος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latin typeface="Calibri" panose="020F0502020204030204" pitchFamily="34" charset="0"/>
                <a:cs typeface="Times New Roman" panose="02020603050405020304" pitchFamily="18" charset="0"/>
              </a:rPr>
              <a:t>-Από τι αποτελείται το Σύστημα Γεωθερμικής Αντλίας Θερμότητας</a:t>
            </a:r>
            <a:endParaRPr lang="en-US" sz="1800" b="1" dirty="0">
              <a:latin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a:t>Μηχανική μονάδα της Αντλίας Θερμότητας</a:t>
            </a:r>
          </a:p>
          <a:p>
            <a:pPr marL="285750" indent="-285750" algn="just">
              <a:lnSpc>
                <a:spcPct val="107000"/>
              </a:lnSpc>
              <a:spcBef>
                <a:spcPts val="0"/>
              </a:spcBef>
              <a:spcAft>
                <a:spcPts val="800"/>
              </a:spcAft>
              <a:buFont typeface="Arial" panose="020B0604020202020204" pitchFamily="34" charset="0"/>
              <a:buChar char="•"/>
            </a:pPr>
            <a:r>
              <a:rPr lang="el-GR" sz="1800" dirty="0" err="1"/>
              <a:t>Εναλλάκτης</a:t>
            </a:r>
            <a:r>
              <a:rPr lang="el-GR" sz="1800" dirty="0"/>
              <a:t> θερμότητας κλειστού ή ανοιχτού συστήματος</a:t>
            </a:r>
          </a:p>
          <a:p>
            <a:pPr marL="285750" indent="-285750" algn="just">
              <a:lnSpc>
                <a:spcPct val="107000"/>
              </a:lnSpc>
              <a:spcBef>
                <a:spcPts val="0"/>
              </a:spcBef>
              <a:spcAft>
                <a:spcPts val="800"/>
              </a:spcAft>
              <a:buFont typeface="Arial" panose="020B0604020202020204" pitchFamily="34" charset="0"/>
              <a:buChar char="•"/>
            </a:pPr>
            <a:r>
              <a:rPr lang="el-GR" sz="1800" dirty="0"/>
              <a:t>Σύστημα κυκλοφορίας νερού στο κτήριο</a:t>
            </a:r>
            <a:endParaRPr lang="en-US" sz="1000" dirty="0"/>
          </a:p>
          <a:p>
            <a:pPr algn="just">
              <a:lnSpc>
                <a:spcPct val="107000"/>
              </a:lnSpc>
              <a:spcBef>
                <a:spcPts val="0"/>
              </a:spcBef>
              <a:spcAft>
                <a:spcPts val="800"/>
              </a:spcAft>
            </a:pPr>
            <a:r>
              <a:rPr lang="el-GR" sz="1800" dirty="0"/>
              <a:t>Οι αντλίες θερμότητας συνδεδεμένες στο έδαφος μπορούν να παράγουν νερό θερμοκρασίας 40-60 </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Συνεπώς συνδυάζονται με συστήματα θέρμανσης χαμηλής θερμοκρασίας (</a:t>
            </a:r>
            <a:r>
              <a:rPr lang="en-US" sz="1800" dirty="0">
                <a:effectLst/>
                <a:latin typeface="Calibri" panose="020F0502020204030204" pitchFamily="34" charset="0"/>
                <a:ea typeface="Calibri" panose="020F0502020204030204" pitchFamily="34" charset="0"/>
                <a:cs typeface="Times New Roman" panose="02020603050405020304" pitchFamily="18" charset="0"/>
              </a:rPr>
              <a:t>fan coils),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τη θέρμανση δαπέδων κτλ. Επίσης παρέχουν ψύξη κατά τη διάρκεια της θερινής περι</a:t>
            </a:r>
            <a:r>
              <a:rPr lang="el-GR" sz="1800" dirty="0">
                <a:latin typeface="Calibri" panose="020F0502020204030204" pitchFamily="34" charset="0"/>
                <a:ea typeface="Calibri" panose="020F0502020204030204" pitchFamily="34" charset="0"/>
                <a:cs typeface="Times New Roman" panose="02020603050405020304" pitchFamily="18" charset="0"/>
              </a:rPr>
              <a:t>όδου για τα θερμότερα κλίματα.</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a:latin typeface="Calibri" panose="020F0502020204030204" pitchFamily="34" charset="0"/>
                <a:ea typeface="Calibri" panose="020F0502020204030204" pitchFamily="34" charset="0"/>
                <a:cs typeface="Times New Roman" panose="02020603050405020304" pitchFamily="18" charset="0"/>
              </a:rPr>
              <a:t>-Είδη Γεωθερμικών Αντλιών Θερμότητας</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Ανοιχτό Κύκλ</a:t>
            </a:r>
            <a:r>
              <a:rPr lang="el-GR" sz="1800" dirty="0">
                <a:latin typeface="Calibri" panose="020F0502020204030204" pitchFamily="34" charset="0"/>
                <a:ea typeface="Calibri" panose="020F0502020204030204" pitchFamily="34" charset="0"/>
                <a:cs typeface="Times New Roman" panose="02020603050405020304" pitchFamily="18" charset="0"/>
              </a:rPr>
              <a:t>ωμα</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Κλειστό Κύκλωμα</a:t>
            </a:r>
          </a:p>
          <a:p>
            <a:pPr algn="just">
              <a:lnSpc>
                <a:spcPct val="107000"/>
              </a:lnSpc>
              <a:spcBef>
                <a:spcPts val="0"/>
              </a:spcBef>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1. Οριζόντιο</a:t>
            </a:r>
          </a:p>
          <a:p>
            <a:pPr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2. Κατακόρυφο</a:t>
            </a:r>
          </a:p>
          <a:p>
            <a:pPr algn="just">
              <a:lnSpc>
                <a:spcPct val="107000"/>
              </a:lnSpc>
              <a:spcBef>
                <a:spcPts val="0"/>
              </a:spcBef>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   3. Σπειροειδές</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4. </a:t>
            </a:r>
            <a:r>
              <a:rPr lang="el-GR" sz="1800" dirty="0">
                <a:latin typeface="Calibri" panose="020F0502020204030204" pitchFamily="34" charset="0"/>
                <a:ea typeface="Calibri" panose="020F0502020204030204" pitchFamily="34" charset="0"/>
                <a:cs typeface="Times New Roman" panose="02020603050405020304" pitchFamily="18" charset="0"/>
              </a:rPr>
              <a:t>Τύπου πλέγματος</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
        <p:nvSpPr>
          <p:cNvPr id="7" name="Στρογγυλεμένο ορθογώνιο 3">
            <a:extLst>
              <a:ext uri="{FF2B5EF4-FFF2-40B4-BE49-F238E27FC236}">
                <a16:creationId xmlns:a16="http://schemas.microsoft.com/office/drawing/2014/main" xmlns="" id="{C31139E6-0FC0-4E7F-93CE-6BACDA357690}"/>
              </a:ext>
            </a:extLst>
          </p:cNvPr>
          <p:cNvSpPr/>
          <p:nvPr/>
        </p:nvSpPr>
        <p:spPr>
          <a:xfrm>
            <a:off x="4229100" y="4295775"/>
            <a:ext cx="7962900" cy="22704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0" i="0" dirty="0">
                <a:solidFill>
                  <a:srgbClr val="202122"/>
                </a:solidFill>
                <a:effectLst/>
              </a:rPr>
              <a:t>Ο </a:t>
            </a:r>
            <a:r>
              <a:rPr lang="el-GR" b="1" i="0" dirty="0" err="1">
                <a:solidFill>
                  <a:srgbClr val="202122"/>
                </a:solidFill>
                <a:effectLst/>
              </a:rPr>
              <a:t>εναλλάκτης</a:t>
            </a:r>
            <a:r>
              <a:rPr lang="el-GR" b="1" i="0" dirty="0">
                <a:solidFill>
                  <a:srgbClr val="202122"/>
                </a:solidFill>
                <a:effectLst/>
              </a:rPr>
              <a:t> θερμότητας</a:t>
            </a:r>
            <a:r>
              <a:rPr lang="el-GR" b="0" i="0" dirty="0">
                <a:solidFill>
                  <a:srgbClr val="202122"/>
                </a:solidFill>
                <a:effectLst/>
              </a:rPr>
              <a:t> είναι η συσκευή που χρησιμοποιείται για τη μεταφορά της θερμικής ενέργειας μεταξύ </a:t>
            </a:r>
            <a:r>
              <a:rPr lang="el-GR" b="0" i="0" dirty="0">
                <a:solidFill>
                  <a:schemeClr val="tx1"/>
                </a:solidFill>
                <a:effectLst/>
              </a:rPr>
              <a:t>δύο </a:t>
            </a:r>
            <a:r>
              <a:rPr lang="el-GR" dirty="0">
                <a:solidFill>
                  <a:schemeClr val="tx1"/>
                </a:solidFill>
              </a:rPr>
              <a:t>ρευστών</a:t>
            </a:r>
            <a:r>
              <a:rPr lang="el-GR" b="0" i="0" dirty="0">
                <a:solidFill>
                  <a:schemeClr val="tx1"/>
                </a:solidFill>
                <a:effectLst/>
              </a:rPr>
              <a:t> που έχουν διαφορετική θερμοκρασία. Διακρίνονται δύο τύποι </a:t>
            </a:r>
            <a:r>
              <a:rPr lang="el-GR" b="0" i="0" dirty="0" err="1">
                <a:solidFill>
                  <a:schemeClr val="tx1"/>
                </a:solidFill>
                <a:effectLst/>
              </a:rPr>
              <a:t>εναλλακτών</a:t>
            </a:r>
            <a:r>
              <a:rPr lang="el-GR" b="0" i="0" dirty="0">
                <a:solidFill>
                  <a:schemeClr val="tx1"/>
                </a:solidFill>
                <a:effectLst/>
              </a:rPr>
              <a:t> θερμότητας: ο άμεσης επαφής και ο έμμεσης επαφής. Στον </a:t>
            </a:r>
            <a:r>
              <a:rPr lang="el-GR" b="0" i="0" dirty="0">
                <a:solidFill>
                  <a:srgbClr val="202122"/>
                </a:solidFill>
                <a:effectLst/>
              </a:rPr>
              <a:t>άμεσης επαφής υπάρχουν ρευστά σε διαφορετική φάση που έρχονται σε άμεση επαφή, ανταλλάσσουν θερμότητα και στη συνέχεια διαχωρίζονται πάλι. Στον έμμεσης επαφής, τα δύο ρευστά παραμένουν συνεχώς χωρισμένα και η θερμότητα μεταφέρεται μέσω διαχωριστικής επιφάνειας.</a:t>
            </a:r>
            <a:endParaRPr lang="it-IT" dirty="0">
              <a:solidFill>
                <a:schemeClr val="tx1"/>
              </a:solidFill>
            </a:endParaRPr>
          </a:p>
        </p:txBody>
      </p:sp>
    </p:spTree>
    <p:extLst>
      <p:ext uri="{BB962C8B-B14F-4D97-AF65-F5344CB8AC3E}">
        <p14:creationId xmlns:p14="http://schemas.microsoft.com/office/powerpoint/2010/main" val="386559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148298"/>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670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a:latin typeface="Calibri" panose="020F0502020204030204" pitchFamily="34" charset="0"/>
                <a:ea typeface="Calibri" panose="020F0502020204030204" pitchFamily="34" charset="0"/>
                <a:cs typeface="Times New Roman" panose="02020603050405020304" pitchFamily="18" charset="0"/>
              </a:rPr>
              <a:t>-Αντλία Θερμότητας</a:t>
            </a: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pic>
        <p:nvPicPr>
          <p:cNvPr id="7" name="Picture 6">
            <a:extLst>
              <a:ext uri="{FF2B5EF4-FFF2-40B4-BE49-F238E27FC236}">
                <a16:creationId xmlns:a16="http://schemas.microsoft.com/office/drawing/2014/main" xmlns="" id="{12BBDD4D-D971-48EB-AD52-341D236C79D1}"/>
              </a:ext>
            </a:extLst>
          </p:cNvPr>
          <p:cNvPicPr>
            <a:picLocks noChangeAspect="1"/>
          </p:cNvPicPr>
          <p:nvPr/>
        </p:nvPicPr>
        <p:blipFill>
          <a:blip r:embed="rId3"/>
          <a:stretch>
            <a:fillRect/>
          </a:stretch>
        </p:blipFill>
        <p:spPr>
          <a:xfrm>
            <a:off x="1606581" y="1951360"/>
            <a:ext cx="3481388" cy="2634726"/>
          </a:xfrm>
          <a:prstGeom prst="rect">
            <a:avLst/>
          </a:prstGeom>
        </p:spPr>
      </p:pic>
      <p:sp>
        <p:nvSpPr>
          <p:cNvPr id="8" name="Στρογγυλεμένο ορθογώνιο 3">
            <a:extLst>
              <a:ext uri="{FF2B5EF4-FFF2-40B4-BE49-F238E27FC236}">
                <a16:creationId xmlns:a16="http://schemas.microsoft.com/office/drawing/2014/main" xmlns="" id="{342CBE9C-4D32-4965-BB69-8CED939FC6B6}"/>
              </a:ext>
            </a:extLst>
          </p:cNvPr>
          <p:cNvSpPr/>
          <p:nvPr/>
        </p:nvSpPr>
        <p:spPr>
          <a:xfrm>
            <a:off x="5591983" y="2480465"/>
            <a:ext cx="6075285" cy="237921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solidFill>
                  <a:schemeClr val="tx1"/>
                </a:solidFill>
              </a:rPr>
              <a:t>Ως </a:t>
            </a:r>
            <a:r>
              <a:rPr lang="el-GR" b="1" dirty="0">
                <a:solidFill>
                  <a:schemeClr val="tx1"/>
                </a:solidFill>
              </a:rPr>
              <a:t>Αντλία Θερμότητας </a:t>
            </a:r>
            <a:r>
              <a:rPr lang="el-GR" dirty="0">
                <a:solidFill>
                  <a:schemeClr val="tx1"/>
                </a:solidFill>
              </a:rPr>
              <a:t>ορίζουμε τη μηχανολογική διάταξη που μας επιτρέπει να μεταφέρουμε ενέργεια από έναν χώρο χαμηλής θερμοκρασίας, σε έναν χώρο υψηλότερης θερμοκρασίας (παράδειγμα το ψυγείο). Ήδη από τον ορισμό, γίνεται φανερό ότι οι αντλίες θερμότητας σχεδιάζονται για να μεταφέρουν θερμότητα (θερμική ενέργεια) με φορά αντίθετη από αυτήν της φυσικής ροής. Για την μεταφορά αυτή, απαιτείται κατανάλωση ενέργειας.</a:t>
            </a:r>
            <a:endParaRPr lang="it-IT" dirty="0">
              <a:solidFill>
                <a:schemeClr val="tx1"/>
              </a:solidFill>
            </a:endParaRPr>
          </a:p>
        </p:txBody>
      </p:sp>
      <p:sp>
        <p:nvSpPr>
          <p:cNvPr id="11" name="Στρογγυλεμένο ορθογώνιο 3">
            <a:extLst>
              <a:ext uri="{FF2B5EF4-FFF2-40B4-BE49-F238E27FC236}">
                <a16:creationId xmlns:a16="http://schemas.microsoft.com/office/drawing/2014/main" xmlns="" id="{9DFCB840-ABFB-4818-A452-1079BF8C7450}"/>
              </a:ext>
            </a:extLst>
          </p:cNvPr>
          <p:cNvSpPr/>
          <p:nvPr/>
        </p:nvSpPr>
        <p:spPr>
          <a:xfrm>
            <a:off x="5796170" y="1322773"/>
            <a:ext cx="5666913" cy="9284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a:solidFill>
                  <a:schemeClr val="tx1"/>
                </a:solidFill>
                <a:latin typeface="Calibri" panose="020F0502020204030204" pitchFamily="34" charset="0"/>
                <a:ea typeface="Calibri" panose="020F0502020204030204" pitchFamily="34" charset="0"/>
                <a:cs typeface="Times New Roman" panose="02020603050405020304" pitchFamily="18" charset="0"/>
              </a:rPr>
              <a:t>-Φυσική Ροή</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l-GR"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chemeClr val="tx1"/>
                </a:solidFill>
                <a:latin typeface="Calibri" panose="020F0502020204030204" pitchFamily="34" charset="0"/>
                <a:ea typeface="Calibri" panose="020F0502020204030204" pitchFamily="34" charset="0"/>
                <a:cs typeface="Times New Roman" panose="02020603050405020304" pitchFamily="18" charset="0"/>
              </a:rPr>
              <a:t>Η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θερμότητα κανονικά ρέει από περιοχές με υψηλότερη θερμοκρασία σε περιοχές με χαμηλότερη θερμοκρασία.</a:t>
            </a:r>
            <a:endParaRPr lang="it-IT" dirty="0">
              <a:solidFill>
                <a:schemeClr val="tx1"/>
              </a:solidFill>
            </a:endParaRPr>
          </a:p>
        </p:txBody>
      </p:sp>
      <p:sp>
        <p:nvSpPr>
          <p:cNvPr id="12" name="Στρογγυλεμένο ορθογώνιο 3">
            <a:extLst>
              <a:ext uri="{FF2B5EF4-FFF2-40B4-BE49-F238E27FC236}">
                <a16:creationId xmlns:a16="http://schemas.microsoft.com/office/drawing/2014/main" xmlns="" id="{83D0DAF1-9912-4306-A262-86C58494033E}"/>
              </a:ext>
            </a:extLst>
          </p:cNvPr>
          <p:cNvSpPr/>
          <p:nvPr/>
        </p:nvSpPr>
        <p:spPr>
          <a:xfrm>
            <a:off x="850790" y="5153525"/>
            <a:ext cx="5666913" cy="14958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0" i="0" dirty="0">
                <a:solidFill>
                  <a:srgbClr val="333333"/>
                </a:solidFill>
                <a:effectLst/>
              </a:rPr>
              <a:t>Η κύρια διαφορά της με τον λέβητα είναι πως δεν παράγει θερμότητα καίγοντας κάποιο καύσιμο αλλά την μεταφέρει. Εξ ου και η ονομασία της. Αντλεί θερμότητα από το περιβάλλον και την μεταφέρει στον χώρο μας ή το αντίστροφο.</a:t>
            </a:r>
            <a:endParaRPr lang="it-IT" dirty="0">
              <a:solidFill>
                <a:schemeClr val="tx1"/>
              </a:solidFill>
            </a:endParaRPr>
          </a:p>
        </p:txBody>
      </p:sp>
    </p:spTree>
    <p:extLst>
      <p:ext uri="{BB962C8B-B14F-4D97-AF65-F5344CB8AC3E}">
        <p14:creationId xmlns:p14="http://schemas.microsoft.com/office/powerpoint/2010/main" val="198363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660218" y="0"/>
            <a:ext cx="9742641" cy="1327211"/>
          </a:xfrm>
        </p:spPr>
        <p:txBody>
          <a:bodyPr>
            <a:normAutofit/>
          </a:bodyPr>
          <a:lstStyle/>
          <a:p>
            <a:r>
              <a:rPr lang="el-GR" sz="4000" b="1" dirty="0" smtClean="0">
                <a:latin typeface="+mn-lt"/>
              </a:rPr>
              <a:t>Σύγκριση Γεωθερμικής Αντλίας Ανοιχτού και Κλειστού </a:t>
            </a:r>
            <a:r>
              <a:rPr lang="el-GR" sz="4000" b="1" dirty="0">
                <a:latin typeface="+mn-lt"/>
              </a:rPr>
              <a:t>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295128" y="1501254"/>
            <a:ext cx="9717206" cy="48577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dirty="0"/>
              <a:t>Ανοιχτά ονομάζονται τα συστήματα που αξιοποιούν άμεσα τη θερμότητα που υπάρχει στα υπόγεια νερά. </a:t>
            </a:r>
            <a:endParaRPr lang="el-GR" sz="1800" dirty="0" smtClean="0"/>
          </a:p>
          <a:p>
            <a:pPr algn="just">
              <a:lnSpc>
                <a:spcPct val="107000"/>
              </a:lnSpc>
              <a:spcBef>
                <a:spcPts val="0"/>
              </a:spcBef>
              <a:spcAft>
                <a:spcPts val="800"/>
              </a:spcAft>
            </a:pPr>
            <a:r>
              <a:rPr lang="el-GR" sz="1800" dirty="0" smtClean="0"/>
              <a:t>Κλειστά </a:t>
            </a:r>
            <a:r>
              <a:rPr lang="el-GR" sz="1800" dirty="0"/>
              <a:t>είναι τα συστήματα που αξιοποιούν τη θερμότητα του εδάφους, χωρίς να έρχονται σε άμεση επαφή με τον υδροφόρο ορίζοντα. </a:t>
            </a:r>
          </a:p>
        </p:txBody>
      </p:sp>
    </p:spTree>
    <p:extLst>
      <p:ext uri="{BB962C8B-B14F-4D97-AF65-F5344CB8AC3E}">
        <p14:creationId xmlns:p14="http://schemas.microsoft.com/office/powerpoint/2010/main" val="31217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660218" y="115476"/>
            <a:ext cx="9742641" cy="888775"/>
          </a:xfrm>
        </p:spPr>
        <p:txBody>
          <a:bodyPr>
            <a:normAutofit/>
          </a:bodyPr>
          <a:lstStyle/>
          <a:p>
            <a:r>
              <a:rPr lang="el-GR" sz="4000" b="1" dirty="0" smtClean="0">
                <a:latin typeface="+mn-lt"/>
              </a:rPr>
              <a:t>Γεωθερμική Αντλία Ανοιχτού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660218" y="1119727"/>
            <a:ext cx="9717206" cy="5199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7000"/>
              </a:lnSpc>
              <a:spcBef>
                <a:spcPts val="0"/>
              </a:spcBef>
              <a:spcAft>
                <a:spcPts val="800"/>
              </a:spcAft>
              <a:buFont typeface="Arial" panose="020B0604020202020204" pitchFamily="34" charset="0"/>
              <a:buChar char="•"/>
            </a:pPr>
            <a:r>
              <a:rPr lang="el-GR" sz="1800" dirty="0" err="1"/>
              <a:t>Tα</a:t>
            </a:r>
            <a:r>
              <a:rPr lang="el-GR" sz="1800" dirty="0"/>
              <a:t> ανοιχτά συστήματα βασίζονται στην ύπαρξη υδροφόρου </a:t>
            </a:r>
            <a:r>
              <a:rPr lang="el-GR" sz="1800" dirty="0" smtClean="0"/>
              <a:t>ορίζοντα. </a:t>
            </a:r>
          </a:p>
          <a:p>
            <a:pPr marL="285750" indent="-285750" algn="just">
              <a:lnSpc>
                <a:spcPct val="107000"/>
              </a:lnSpc>
              <a:spcBef>
                <a:spcPts val="0"/>
              </a:spcBef>
              <a:spcAft>
                <a:spcPts val="800"/>
              </a:spcAft>
              <a:buFont typeface="Arial" panose="020B0604020202020204" pitchFamily="34" charset="0"/>
              <a:buChar char="•"/>
            </a:pPr>
            <a:r>
              <a:rPr lang="el-GR" sz="1800" dirty="0" smtClean="0"/>
              <a:t>Ο </a:t>
            </a:r>
            <a:r>
              <a:rPr lang="el-GR" sz="1800" dirty="0" err="1"/>
              <a:t>γεωεναλλάκτης</a:t>
            </a:r>
            <a:r>
              <a:rPr lang="el-GR" sz="1800" dirty="0"/>
              <a:t>, στο ανοιχτό σύστημα, αποτελείται από δύο </a:t>
            </a:r>
            <a:r>
              <a:rPr lang="el-GR" sz="1800" dirty="0" err="1" smtClean="0"/>
              <a:t>υδρογεωτρήσεις</a:t>
            </a:r>
            <a:r>
              <a:rPr lang="el-GR" sz="1800" dirty="0"/>
              <a:t>: Η μία είναι άντλησης του νερού και η άλλη είναι </a:t>
            </a:r>
            <a:r>
              <a:rPr lang="el-GR" sz="1800" dirty="0" err="1"/>
              <a:t>επαναεισαγωγής</a:t>
            </a:r>
            <a:r>
              <a:rPr lang="el-GR" sz="1800" dirty="0"/>
              <a:t> του.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Η </a:t>
            </a:r>
            <a:r>
              <a:rPr lang="el-GR" sz="1800" dirty="0"/>
              <a:t>ποσότητα νερού που αντλείται οδηγείται στη γεωθερμική αντλία θερμότητας, όπου γίνεται η συνδιαλλαγή της θερμότητας με τον ψυκτικό κύκλο.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Στη </a:t>
            </a:r>
            <a:r>
              <a:rPr lang="el-GR" sz="1800" dirty="0"/>
              <a:t>συνέχεια η ίδια ποσότητα νερού </a:t>
            </a:r>
            <a:r>
              <a:rPr lang="el-GR" sz="1800" dirty="0" err="1"/>
              <a:t>επαναεισάγεται</a:t>
            </a:r>
            <a:r>
              <a:rPr lang="el-GR" sz="1800" dirty="0"/>
              <a:t> στον υδροφόρο ορίζοντα, από όπου προήλθε.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Με </a:t>
            </a:r>
            <a:r>
              <a:rPr lang="el-GR" sz="1800" dirty="0"/>
              <a:t>δοκιμαστική άντληση ελέγχεται, αν η παροχή του υδροφόρου ορίζοντα επαρκεί για να μας δώσει τη θερμική και ψυκτική ισχύ που επιθυμούμε. Επίσης ελέγχεται η ποιότητα των υπόγειων νερών. Για παράδειγμα ένα νερό με πολλά άλατα δεν συνιστάται, γιατί είναι επικίνδυνο να προκαλέσει φθορές στη γεωθερμική αντλία θερμότητας. Ωστόσο αν η ποιότητα του νερού δεν είναι η ενδεικνυόμενη, μπορούμε να παρέμβουμε τεχνικά, ώστε να ξεπεραστεί το πρόβλημα. </a:t>
            </a:r>
            <a:r>
              <a:rPr lang="el-GR" sz="1800" dirty="0" smtClean="0"/>
              <a:t>Στην </a:t>
            </a:r>
            <a:r>
              <a:rPr lang="el-GR" sz="1800" dirty="0"/>
              <a:t>παραπάνω περίπτωση π.χ. πρέπει μεταξύ των </a:t>
            </a:r>
            <a:r>
              <a:rPr lang="el-GR" sz="1800" dirty="0" err="1"/>
              <a:t>υδρογεωτρήσεων</a:t>
            </a:r>
            <a:r>
              <a:rPr lang="el-GR" sz="1800" dirty="0"/>
              <a:t> και της γεωθερμικής αντλίας θερμότητας (</a:t>
            </a:r>
            <a:r>
              <a:rPr lang="el-GR" sz="1800" dirty="0" smtClean="0"/>
              <a:t>ΓΑΘ</a:t>
            </a:r>
            <a:r>
              <a:rPr lang="el-GR" sz="1800" dirty="0"/>
              <a:t>) να παρεμβληθεί ένας </a:t>
            </a:r>
            <a:r>
              <a:rPr lang="el-GR" sz="1800" dirty="0" err="1"/>
              <a:t>εναλλάκτης</a:t>
            </a:r>
            <a:r>
              <a:rPr lang="el-GR" sz="1800" dirty="0"/>
              <a:t> τιτανίου.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Τα </a:t>
            </a:r>
            <a:r>
              <a:rPr lang="el-GR" sz="1800" dirty="0"/>
              <a:t>ανοιχτά συστήματα, όπως αντιλαμβανόμαστε, βρίσκουν εφαρμογές σε παραθαλάσσιες περιοχές, όπου συνήθως υποψιαζόμαστε την ύπαρξη υδροφόρου ορίζοντα.</a:t>
            </a:r>
          </a:p>
        </p:txBody>
      </p:sp>
    </p:spTree>
    <p:extLst>
      <p:ext uri="{BB962C8B-B14F-4D97-AF65-F5344CB8AC3E}">
        <p14:creationId xmlns:p14="http://schemas.microsoft.com/office/powerpoint/2010/main" val="127642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Ανοιχτού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-Συστήματα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ανοικτού βρόχου ή κυκλώματος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open</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loop</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systems</a:t>
            </a: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Χρησιμοποιείται νερό από γεωτρήσεις, ποτάμια, θάλασσα, λίμνες, εγκαταλειμμένα ορυχεία,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σήραγγες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κτλ.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l-GR"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-Κύριο πλεονέκτημα</a:t>
            </a:r>
          </a:p>
          <a:p>
            <a:pPr marL="742950" marR="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Α</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ποδοτικότερη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μεταφορά θερμότητας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150256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Ανοιχτού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-Αρχή Λειτουργίας</a:t>
            </a:r>
          </a:p>
          <a:p>
            <a:pPr algn="just">
              <a:lnSpc>
                <a:spcPct val="107000"/>
              </a:lnSpc>
              <a:spcBef>
                <a:spcPts val="0"/>
              </a:spcBef>
              <a:spcAft>
                <a:spcPts val="800"/>
              </a:spcAft>
            </a:pPr>
            <a:r>
              <a:rPr lang="el-GR" sz="1800" dirty="0"/>
              <a:t>Το ανοιχτό κάθετο σύστημα χρησιμοποιεί μια γεώτρηση για να παρέχει το υπόγειο νερό στην αντλία θερμότητας και ανάλογα με τις ανάγκες το νερό μπορεί να χρησιμοποιηθεί μέσα στο κτίριο, να εκφορτιστεί στην επιφάνεια ή να εισαχθεί σε μια δεύτερη γεώτρηση.</a:t>
            </a:r>
          </a:p>
        </p:txBody>
      </p:sp>
      <p:pic>
        <p:nvPicPr>
          <p:cNvPr id="3" name="Picture 2">
            <a:extLst>
              <a:ext uri="{FF2B5EF4-FFF2-40B4-BE49-F238E27FC236}">
                <a16:creationId xmlns:a16="http://schemas.microsoft.com/office/drawing/2014/main" xmlns="" id="{2C649F28-CD09-49E9-A3A4-56087415E20E}"/>
              </a:ext>
            </a:extLst>
          </p:cNvPr>
          <p:cNvPicPr>
            <a:picLocks noChangeAspect="1"/>
          </p:cNvPicPr>
          <p:nvPr/>
        </p:nvPicPr>
        <p:blipFill>
          <a:blip r:embed="rId3"/>
          <a:stretch>
            <a:fillRect/>
          </a:stretch>
        </p:blipFill>
        <p:spPr>
          <a:xfrm>
            <a:off x="3276599" y="2506769"/>
            <a:ext cx="5724525" cy="3829050"/>
          </a:xfrm>
          <a:prstGeom prst="rect">
            <a:avLst/>
          </a:prstGeom>
        </p:spPr>
      </p:pic>
      <p:sp>
        <p:nvSpPr>
          <p:cNvPr id="12" name="Subtitle 2">
            <a:extLst>
              <a:ext uri="{FF2B5EF4-FFF2-40B4-BE49-F238E27FC236}">
                <a16:creationId xmlns:a16="http://schemas.microsoft.com/office/drawing/2014/main" xmlns="" id="{438B55A1-AEC7-42DB-97A3-00B49E2D73E1}"/>
              </a:ext>
            </a:extLst>
          </p:cNvPr>
          <p:cNvSpPr txBox="1">
            <a:spLocks/>
          </p:cNvSpPr>
          <p:nvPr/>
        </p:nvSpPr>
        <p:spPr>
          <a:xfrm>
            <a:off x="3276599" y="6335819"/>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16</a:t>
            </a:r>
            <a:r>
              <a:rPr lang="el-GR" sz="1600" dirty="0">
                <a:latin typeface="Calibri" panose="020F0502020204030204" pitchFamily="34" charset="0"/>
                <a:ea typeface="Calibri" panose="020F0502020204030204" pitchFamily="34" charset="0"/>
                <a:cs typeface="Times New Roman" panose="02020603050405020304" pitchFamily="18" charset="0"/>
              </a:rPr>
              <a:t>. Σύγκριση συστημάτων ανοιχτού και κλειστού βρόχου [11]</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81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a:t>
            </a:r>
            <a:r>
              <a:rPr lang="el-GR" sz="1800" b="1" dirty="0">
                <a:latin typeface="Calibri" panose="020F0502020204030204" pitchFamily="34" charset="0"/>
                <a:ea typeface="Calibri" panose="020F0502020204030204" pitchFamily="34" charset="0"/>
                <a:cs typeface="Times New Roman" panose="02020603050405020304" pitchFamily="18" charset="0"/>
              </a:rPr>
              <a:t>Συστήματα κλειστού βρόχου ή κλειστού κυκλώματος (</a:t>
            </a:r>
            <a:r>
              <a:rPr lang="el-GR" sz="1800" b="1" dirty="0" err="1">
                <a:latin typeface="Calibri" panose="020F0502020204030204" pitchFamily="34" charset="0"/>
                <a:ea typeface="Calibri" panose="020F0502020204030204" pitchFamily="34" charset="0"/>
                <a:cs typeface="Times New Roman" panose="02020603050405020304" pitchFamily="18" charset="0"/>
              </a:rPr>
              <a:t>closed</a:t>
            </a:r>
            <a:r>
              <a:rPr lang="el-GR" sz="1800" b="1" dirty="0">
                <a:latin typeface="Calibri" panose="020F0502020204030204" pitchFamily="34" charset="0"/>
                <a:ea typeface="Calibri" panose="020F0502020204030204" pitchFamily="34" charset="0"/>
                <a:cs typeface="Times New Roman" panose="02020603050405020304" pitchFamily="18" charset="0"/>
              </a:rPr>
              <a:t> </a:t>
            </a:r>
            <a:r>
              <a:rPr lang="el-GR" sz="1800" b="1" dirty="0" err="1">
                <a:latin typeface="Calibri" panose="020F0502020204030204" pitchFamily="34" charset="0"/>
                <a:ea typeface="Calibri" panose="020F0502020204030204" pitchFamily="34" charset="0"/>
                <a:cs typeface="Times New Roman" panose="02020603050405020304" pitchFamily="18" charset="0"/>
              </a:rPr>
              <a:t>loop</a:t>
            </a:r>
            <a:r>
              <a:rPr lang="el-GR" sz="1800" b="1" dirty="0">
                <a:latin typeface="Calibri" panose="020F0502020204030204" pitchFamily="34" charset="0"/>
                <a:ea typeface="Calibri" panose="020F0502020204030204" pitchFamily="34" charset="0"/>
                <a:cs typeface="Times New Roman" panose="02020603050405020304" pitchFamily="18" charset="0"/>
              </a:rPr>
              <a:t> </a:t>
            </a:r>
            <a:r>
              <a:rPr lang="el-GR" sz="1800" b="1" dirty="0" err="1">
                <a:latin typeface="Calibri" panose="020F0502020204030204" pitchFamily="34" charset="0"/>
                <a:ea typeface="Calibri" panose="020F0502020204030204" pitchFamily="34" charset="0"/>
                <a:cs typeface="Times New Roman" panose="02020603050405020304" pitchFamily="18" charset="0"/>
              </a:rPr>
              <a:t>systems</a:t>
            </a:r>
            <a:r>
              <a:rPr lang="el-GR" sz="1800" b="1" dirty="0">
                <a:latin typeface="Calibri" panose="020F0502020204030204" pitchFamily="34" charset="0"/>
                <a:ea typeface="Calibri" panose="020F0502020204030204" pitchFamily="34" charset="0"/>
                <a:cs typeface="Times New Roman" panose="02020603050405020304" pitchFamily="18" charset="0"/>
              </a:rPr>
              <a:t>) ή συστήματα συζευγμένα με το υπέδαφος (</a:t>
            </a:r>
            <a:r>
              <a:rPr lang="el-GR" sz="1800" b="1" dirty="0" err="1">
                <a:latin typeface="Calibri" panose="020F0502020204030204" pitchFamily="34" charset="0"/>
                <a:ea typeface="Calibri" panose="020F0502020204030204" pitchFamily="34" charset="0"/>
                <a:cs typeface="Times New Roman" panose="02020603050405020304" pitchFamily="18" charset="0"/>
              </a:rPr>
              <a:t>ground-coupled</a:t>
            </a:r>
            <a:r>
              <a:rPr lang="el-GR" sz="1800" b="1" dirty="0">
                <a:latin typeface="Calibri" panose="020F0502020204030204" pitchFamily="34" charset="0"/>
                <a:ea typeface="Calibri" panose="020F0502020204030204" pitchFamily="34" charset="0"/>
                <a:cs typeface="Times New Roman" panose="02020603050405020304" pitchFamily="18" charset="0"/>
              </a:rPr>
              <a:t> </a:t>
            </a:r>
            <a:r>
              <a:rPr lang="el-GR" sz="1800" b="1" dirty="0" err="1">
                <a:latin typeface="Calibri" panose="020F0502020204030204" pitchFamily="34" charset="0"/>
                <a:ea typeface="Calibri" panose="020F0502020204030204" pitchFamily="34" charset="0"/>
                <a:cs typeface="Times New Roman" panose="02020603050405020304" pitchFamily="18" charset="0"/>
              </a:rPr>
              <a:t>systems</a:t>
            </a:r>
            <a:r>
              <a:rPr lang="el-GR" sz="1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p>
          <a:p>
            <a:pPr marL="285750" indent="-285750" algn="just">
              <a:lnSpc>
                <a:spcPct val="107000"/>
              </a:lnSpc>
              <a:spcBef>
                <a:spcPts val="0"/>
              </a:spcBef>
              <a:spcAft>
                <a:spcPts val="800"/>
              </a:spcAft>
              <a:buFont typeface="Arial" panose="020B0604020202020204" pitchFamily="34" charset="0"/>
              <a:buChar char="•"/>
            </a:pPr>
            <a:r>
              <a:rPr lang="el-GR" sz="1800" dirty="0" smtClean="0"/>
              <a:t>Στα </a:t>
            </a:r>
            <a:r>
              <a:rPr lang="el-GR" sz="1800" dirty="0"/>
              <a:t>κλειστά συστήματα το ρόλο του </a:t>
            </a:r>
            <a:r>
              <a:rPr lang="el-GR" sz="1800" dirty="0" err="1"/>
              <a:t>γεωεναλλάκτη</a:t>
            </a:r>
            <a:r>
              <a:rPr lang="el-GR" sz="1800" dirty="0"/>
              <a:t> παίζουν σωλήνες πολυπροπυλενίου, οι οποίοι </a:t>
            </a:r>
            <a:r>
              <a:rPr lang="el-GR" sz="1800" dirty="0" smtClean="0"/>
              <a:t>τοποθετούνται </a:t>
            </a:r>
            <a:r>
              <a:rPr lang="el-GR" sz="1800" dirty="0"/>
              <a:t>μέσα στο </a:t>
            </a:r>
            <a:r>
              <a:rPr lang="el-GR" sz="1800" dirty="0" smtClean="0"/>
              <a:t>έδαφος. </a:t>
            </a:r>
          </a:p>
          <a:p>
            <a:pPr marL="285750" indent="-285750" algn="just">
              <a:lnSpc>
                <a:spcPct val="107000"/>
              </a:lnSpc>
              <a:spcBef>
                <a:spcPts val="0"/>
              </a:spcBef>
              <a:spcAft>
                <a:spcPts val="800"/>
              </a:spcAft>
              <a:buFont typeface="Arial" panose="020B0604020202020204" pitchFamily="34" charset="0"/>
              <a:buChar char="•"/>
            </a:pPr>
            <a:r>
              <a:rPr lang="el-GR" sz="1800" dirty="0" smtClean="0"/>
              <a:t>Μέσα </a:t>
            </a:r>
            <a:r>
              <a:rPr lang="el-GR" sz="1800" dirty="0"/>
              <a:t>στο </a:t>
            </a:r>
            <a:r>
              <a:rPr lang="el-GR" sz="1800" dirty="0" err="1"/>
              <a:t>γεωεναλλάκτη</a:t>
            </a:r>
            <a:r>
              <a:rPr lang="el-GR" sz="1800" dirty="0"/>
              <a:t> </a:t>
            </a:r>
            <a:r>
              <a:rPr lang="el-GR" sz="1800" dirty="0" smtClean="0"/>
              <a:t>δεν </a:t>
            </a:r>
            <a:r>
              <a:rPr lang="el-GR" sz="1800" dirty="0"/>
              <a:t>ρέει πια νερό από τον υδροφόρο ορίζοντα, αλλά ρέει διάλυμα νερού.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Τα </a:t>
            </a:r>
            <a:r>
              <a:rPr lang="el-GR" sz="1800" dirty="0"/>
              <a:t>οριζόντια κλειστά συστήματα είναι τα πιο «εύκολα», ως προς την εγκατάσταση, συστήματα γεωθερμίας, καθώς δεν απαιτούνται γεωτρήσεις.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Στα </a:t>
            </a:r>
            <a:r>
              <a:rPr lang="el-GR" sz="1800" dirty="0"/>
              <a:t>οριζόντια συστήματα ο </a:t>
            </a:r>
            <a:r>
              <a:rPr lang="el-GR" sz="1800" dirty="0" err="1" smtClean="0"/>
              <a:t>γεωεναλλάκτης</a:t>
            </a:r>
            <a:r>
              <a:rPr lang="el-GR" sz="1800" dirty="0" smtClean="0"/>
              <a:t>, </a:t>
            </a:r>
            <a:r>
              <a:rPr lang="el-GR" sz="1800" dirty="0"/>
              <a:t>δηλαδή οι εύκαμπτοι σωλήνες, εγκιβωτίζονται στο έδαφος σε ένα σκάμμα βάθους 1.5 μέτρων. Η κυριότερη πηγή ενέργειας σε αυτά τα συστήματα είναι η ακτινοβολία του ήλιου στην επιφάνεια της γης. Γι’ αυτό το λόγο ο χώρος που τοποθετείται ο οριζόντιος </a:t>
            </a:r>
            <a:r>
              <a:rPr lang="el-GR" sz="1800" dirty="0" err="1"/>
              <a:t>γεωεναλλάκτης</a:t>
            </a:r>
            <a:r>
              <a:rPr lang="el-GR" sz="1800" dirty="0"/>
              <a:t> δεν πρέπει να καλύπτεται με μπετόν ή με φυτά που δημιουργούν σκίαση. </a:t>
            </a:r>
            <a:endParaRPr lang="el-GR"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Το </a:t>
            </a:r>
            <a:r>
              <a:rPr lang="el-GR" sz="1800" dirty="0"/>
              <a:t>μειονέκτημα του συγκεκριμένου συστήματος είναι ότι απαιτείται μεγάλη έκταση. Για παράδειγμα για ένα σπίτι καλά μονωμένο, επιφάνειας 100 </a:t>
            </a:r>
            <a:r>
              <a:rPr lang="en-US" sz="1800" dirty="0" smtClean="0"/>
              <a:t>m</a:t>
            </a:r>
            <a:r>
              <a:rPr lang="en-US" sz="1800" baseline="30000" dirty="0" smtClean="0"/>
              <a:t>2</a:t>
            </a:r>
            <a:r>
              <a:rPr lang="it-IT" sz="1800" dirty="0"/>
              <a:t> </a:t>
            </a:r>
            <a:r>
              <a:rPr lang="el-GR" sz="1800" dirty="0" smtClean="0"/>
              <a:t>χρειαζόμαστε </a:t>
            </a:r>
            <a:r>
              <a:rPr lang="el-GR" sz="1800" dirty="0"/>
              <a:t>έκταση 270 </a:t>
            </a:r>
            <a:r>
              <a:rPr lang="en-US" sz="1800" dirty="0" smtClean="0"/>
              <a:t>m</a:t>
            </a:r>
            <a:r>
              <a:rPr lang="en-US" sz="1800" baseline="30000" dirty="0" smtClean="0"/>
              <a:t>2</a:t>
            </a:r>
            <a:r>
              <a:rPr lang="el-GR" sz="1800" dirty="0" smtClean="0"/>
              <a:t>. </a:t>
            </a:r>
            <a:endParaRPr lang="el-GR" sz="1800" dirty="0"/>
          </a:p>
        </p:txBody>
      </p:sp>
    </p:spTree>
    <p:extLst>
      <p:ext uri="{BB962C8B-B14F-4D97-AF65-F5344CB8AC3E}">
        <p14:creationId xmlns:p14="http://schemas.microsoft.com/office/powerpoint/2010/main" val="366159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07000"/>
              </a:lnSpc>
              <a:spcBef>
                <a:spcPts val="0"/>
              </a:spcBef>
              <a:spcAft>
                <a:spcPts val="800"/>
              </a:spcAft>
              <a:buFont typeface="Arial" panose="020B0604020202020204" pitchFamily="34" charset="0"/>
              <a:buChar char="•"/>
            </a:pPr>
            <a:r>
              <a:rPr lang="el-GR" sz="1800" dirty="0" smtClean="0"/>
              <a:t>Τα </a:t>
            </a:r>
            <a:r>
              <a:rPr lang="el-GR" sz="1800" dirty="0"/>
              <a:t>κάθετα κλειστά συστήματα βασίζουν τη λειτουργία τους στο ότι η θερμοκρασία του εδάφους μετά από ένα ορισμένο βάθος παραμένει σταθερή καθ’ όλη τη διάρκεια του </a:t>
            </a:r>
            <a:r>
              <a:rPr lang="el-GR" sz="1800" dirty="0" smtClean="0"/>
              <a:t>έτους.</a:t>
            </a:r>
            <a:endParaRPr lang="en-US"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Σε </a:t>
            </a:r>
            <a:r>
              <a:rPr lang="el-GR" sz="1800" dirty="0"/>
              <a:t>αυτή την περίπτωση πραγματοποιούνται κάθετες γεωτρήσεις. </a:t>
            </a:r>
            <a:endParaRPr lang="en-US"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Μέσα </a:t>
            </a:r>
            <a:r>
              <a:rPr lang="el-GR" sz="1800" dirty="0"/>
              <a:t>στις γεωτρήσεις τοποθετούνται οι σωλήνες του </a:t>
            </a:r>
            <a:r>
              <a:rPr lang="el-GR" sz="1800" dirty="0" err="1"/>
              <a:t>γεωεναλλάκτη</a:t>
            </a:r>
            <a:r>
              <a:rPr lang="el-GR" sz="1800" dirty="0"/>
              <a:t> σε σχηματισμό «διπλού U». Το μέγιστο βάθος της γεώτρησης δεν μπορεί να ξεπερνάει τα 110 m. </a:t>
            </a:r>
            <a:endParaRPr lang="en-US" sz="1800" dirty="0" smtClean="0"/>
          </a:p>
          <a:p>
            <a:pPr marL="285750" indent="-285750" algn="just">
              <a:lnSpc>
                <a:spcPct val="107000"/>
              </a:lnSpc>
              <a:spcBef>
                <a:spcPts val="0"/>
              </a:spcBef>
              <a:spcAft>
                <a:spcPts val="800"/>
              </a:spcAft>
              <a:buFont typeface="Arial" panose="020B0604020202020204" pitchFamily="34" charset="0"/>
              <a:buChar char="•"/>
            </a:pPr>
            <a:r>
              <a:rPr lang="el-GR" sz="1800" dirty="0" smtClean="0"/>
              <a:t>H </a:t>
            </a:r>
            <a:r>
              <a:rPr lang="el-GR" sz="1800" dirty="0"/>
              <a:t>γεώτρηση </a:t>
            </a:r>
            <a:r>
              <a:rPr lang="el-GR" sz="1800" dirty="0" err="1"/>
              <a:t>πληρούται</a:t>
            </a:r>
            <a:r>
              <a:rPr lang="el-GR" sz="1800" dirty="0"/>
              <a:t> με </a:t>
            </a:r>
            <a:r>
              <a:rPr lang="el-GR" sz="1800" dirty="0" err="1"/>
              <a:t>μπετονίτη</a:t>
            </a:r>
            <a:r>
              <a:rPr lang="el-GR" sz="1800" dirty="0"/>
              <a:t>, αγώγιμο υλικό που επιτρέπει τη μεταφορά θερμότητας μεταξύ του </a:t>
            </a:r>
            <a:r>
              <a:rPr lang="el-GR" sz="1800" dirty="0" err="1"/>
              <a:t>γεωεναλλάκτη</a:t>
            </a:r>
            <a:r>
              <a:rPr lang="el-GR" sz="1800" dirty="0"/>
              <a:t> και του εδάφους.</a:t>
            </a: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363844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3" y="1093491"/>
            <a:ext cx="9521909"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1093490"/>
            <a:ext cx="9144000" cy="55930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algn="just">
              <a:lnSpc>
                <a:spcPct val="107000"/>
              </a:lnSpc>
              <a:spcBef>
                <a:spcPts val="0"/>
              </a:spcBef>
              <a:spcAft>
                <a:spcPts val="0"/>
              </a:spcAft>
            </a:pP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-Κυριότερο πλεονέκτημα</a:t>
            </a:r>
          </a:p>
          <a:p>
            <a:pPr marL="742950" marR="0" indent="-285750" algn="just">
              <a:lnSpc>
                <a:spcPct val="107000"/>
              </a:lnSpc>
              <a:spcBef>
                <a:spcPts val="0"/>
              </a:spcBef>
              <a:spcAft>
                <a:spcPts val="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 Α</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νεξαρτησία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από την ύπαρξη υδροφορίας και από την ποιότητα του νερού. </a:t>
            </a:r>
            <a:endParaRPr lang="el-GR"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-Κατηγορίες συστημάτων</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800"/>
              </a:spcAft>
              <a:buFont typeface="Arial" panose="020B0604020202020204" pitchFamily="34" charset="0"/>
              <a:buChar char="•"/>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Κατακόρυφα συστήματα</a:t>
            </a:r>
          </a:p>
          <a:p>
            <a:pPr marL="742950" marR="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Ο</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ριζόντια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συστήματα </a:t>
            </a:r>
            <a:endParaRPr lang="el-GR"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Συστήματα με κωνικό εναλλάκτη</a:t>
            </a:r>
          </a:p>
          <a:p>
            <a:pPr marL="742950" marR="0" indent="-285750" algn="just">
              <a:lnSpc>
                <a:spcPct val="107000"/>
              </a:lnSpc>
              <a:spcBef>
                <a:spcPts val="0"/>
              </a:spcBef>
              <a:spcAft>
                <a:spcPts val="800"/>
              </a:spcAft>
              <a:buFont typeface="Arial" panose="020B0604020202020204" pitchFamily="34" charset="0"/>
              <a:buChar char="•"/>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Συστ</a:t>
            </a:r>
            <a:r>
              <a:rPr lang="el-GR" sz="1800" dirty="0" smtClean="0">
                <a:latin typeface="Calibri" panose="020F0502020204030204" pitchFamily="34" charset="0"/>
                <a:ea typeface="Calibri" panose="020F0502020204030204" pitchFamily="34" charset="0"/>
                <a:cs typeface="Times New Roman" panose="02020603050405020304" pitchFamily="18" charset="0"/>
              </a:rPr>
              <a:t>ήματα με γεώτρηση με κλίση</a:t>
            </a:r>
          </a:p>
          <a:p>
            <a:pPr marL="742950" marR="0" indent="-285750" algn="just">
              <a:lnSpc>
                <a:spcPct val="107000"/>
              </a:lnSpc>
              <a:spcBef>
                <a:spcPts val="0"/>
              </a:spcBef>
              <a:spcAft>
                <a:spcPts val="800"/>
              </a:spcAft>
              <a:buFont typeface="Arial" panose="020B0604020202020204" pitchFamily="34" charset="0"/>
              <a:buChar char="•"/>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Συστήματα με πασσάλους (</a:t>
            </a:r>
            <a:r>
              <a:rPr lang="el-GR" sz="1800" dirty="0" err="1" smtClean="0">
                <a:effectLst/>
                <a:latin typeface="Calibri" panose="020F0502020204030204" pitchFamily="34" charset="0"/>
                <a:ea typeface="Calibri" panose="020F0502020204030204" pitchFamily="34" charset="0"/>
                <a:cs typeface="Times New Roman" panose="02020603050405020304" pitchFamily="18" charset="0"/>
              </a:rPr>
              <a:t>energy</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smtClean="0">
                <a:effectLst/>
                <a:latin typeface="Calibri" panose="020F0502020204030204" pitchFamily="34" charset="0"/>
                <a:ea typeface="Calibri" panose="020F0502020204030204" pitchFamily="34" charset="0"/>
                <a:cs typeface="Times New Roman" panose="02020603050405020304" pitchFamily="18" charset="0"/>
              </a:rPr>
              <a:t>piles</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Συστήματα</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άμεσης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εξάτμισης </a:t>
            </a:r>
            <a:r>
              <a:rPr lang="el-GR" sz="1800" dirty="0">
                <a:latin typeface="Calibri" panose="020F0502020204030204" pitchFamily="34" charset="0"/>
                <a:ea typeface="Calibri" panose="020F0502020204030204" pitchFamily="34" charset="0"/>
                <a:cs typeface="Times New Roman" panose="02020603050405020304" pitchFamily="18" charset="0"/>
              </a:rPr>
              <a:t>χωρίς τη χρήση </a:t>
            </a:r>
            <a:r>
              <a:rPr lang="el-GR" sz="1800" dirty="0" smtClean="0">
                <a:latin typeface="Calibri" panose="020F0502020204030204" pitchFamily="34" charset="0"/>
                <a:ea typeface="Calibri" panose="020F0502020204030204" pitchFamily="34" charset="0"/>
                <a:cs typeface="Times New Roman" panose="02020603050405020304" pitchFamily="18" charset="0"/>
              </a:rPr>
              <a:t>εναλλάκτη</a:t>
            </a:r>
            <a:r>
              <a:rPr lang="el-GR"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smtClean="0">
                <a:effectLst/>
                <a:latin typeface="Calibri" panose="020F0502020204030204" pitchFamily="34" charset="0"/>
                <a:ea typeface="Calibri" panose="020F0502020204030204" pitchFamily="34" charset="0"/>
                <a:cs typeface="Times New Roman" panose="02020603050405020304" pitchFamily="18" charset="0"/>
              </a:rPr>
              <a:t>Direct</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smtClean="0">
                <a:effectLst/>
                <a:latin typeface="Calibri" panose="020F0502020204030204" pitchFamily="34" charset="0"/>
                <a:ea typeface="Calibri" panose="020F0502020204030204" pitchFamily="34" charset="0"/>
                <a:cs typeface="Times New Roman" panose="02020603050405020304" pitchFamily="18" charset="0"/>
              </a:rPr>
              <a:t>expansion</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p>
        </p:txBody>
      </p:sp>
    </p:spTree>
    <p:extLst>
      <p:ext uri="{BB962C8B-B14F-4D97-AF65-F5344CB8AC3E}">
        <p14:creationId xmlns:p14="http://schemas.microsoft.com/office/powerpoint/2010/main" val="206361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-Αρχή Λειτουργίας</a:t>
            </a:r>
          </a:p>
          <a:p>
            <a:pPr algn="just">
              <a:lnSpc>
                <a:spcPct val="107000"/>
              </a:lnSpc>
              <a:spcBef>
                <a:spcPts val="0"/>
              </a:spcBef>
              <a:spcAft>
                <a:spcPts val="800"/>
              </a:spcAft>
            </a:pPr>
            <a:r>
              <a:rPr lang="el-GR" sz="1800" dirty="0"/>
              <a:t>Νερό ή μείγμα νερού κυκλοφορεί μέσω ενός σωλήνα απάγει θερμότητα από το περιβάλλον ή απορρίπτει θερμότητα στο περιβάλλον</a:t>
            </a:r>
          </a:p>
          <a:p>
            <a:pPr algn="just">
              <a:lnSpc>
                <a:spcPct val="107000"/>
              </a:lnSpc>
              <a:spcBef>
                <a:spcPts val="0"/>
              </a:spcBef>
              <a:spcAft>
                <a:spcPts val="800"/>
              </a:spcAft>
            </a:pPr>
            <a:endParaRPr lang="el-GR" sz="1000" dirty="0"/>
          </a:p>
          <a:p>
            <a:pPr algn="just">
              <a:lnSpc>
                <a:spcPct val="107000"/>
              </a:lnSpc>
              <a:spcBef>
                <a:spcPts val="0"/>
              </a:spcBef>
              <a:spcAft>
                <a:spcPts val="800"/>
              </a:spcAft>
            </a:pPr>
            <a:r>
              <a:rPr lang="el-GR" sz="1800" dirty="0"/>
              <a:t>Δεν υπάρχει επαφή μεταξύ του σωλήνα κλειστού βρόχου και του υπόγειου νερού ή του εδάφους.</a:t>
            </a:r>
          </a:p>
          <a:p>
            <a:pPr algn="just">
              <a:lnSpc>
                <a:spcPct val="107000"/>
              </a:lnSpc>
              <a:spcBef>
                <a:spcPts val="0"/>
              </a:spcBef>
              <a:spcAft>
                <a:spcPts val="800"/>
              </a:spcAft>
            </a:pPr>
            <a:endParaRPr lang="el-GR" sz="1000" dirty="0"/>
          </a:p>
          <a:p>
            <a:pPr algn="just">
              <a:lnSpc>
                <a:spcPct val="107000"/>
              </a:lnSpc>
              <a:spcBef>
                <a:spcPts val="0"/>
              </a:spcBef>
              <a:spcAft>
                <a:spcPts val="800"/>
              </a:spcAft>
            </a:pPr>
            <a:r>
              <a:rPr lang="el-GR" sz="1800" b="1" dirty="0"/>
              <a:t>-Οριζόντια</a:t>
            </a:r>
          </a:p>
          <a:p>
            <a:pPr algn="just">
              <a:lnSpc>
                <a:spcPct val="107000"/>
              </a:lnSpc>
              <a:spcBef>
                <a:spcPts val="0"/>
              </a:spcBef>
              <a:spcAft>
                <a:spcPts val="800"/>
              </a:spcAft>
            </a:pPr>
            <a:r>
              <a:rPr lang="el-GR" sz="1800" dirty="0"/>
              <a:t>Οι βρόχοι του </a:t>
            </a:r>
            <a:r>
              <a:rPr lang="el-GR" sz="1800" dirty="0" err="1"/>
              <a:t>εναλλάκτη</a:t>
            </a:r>
            <a:r>
              <a:rPr lang="el-GR" sz="1800" dirty="0"/>
              <a:t> θερμότητας μπορεί να είναι συνδεδεμένοι είτε σε σειρά είτε παράλληλα</a:t>
            </a: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pic>
        <p:nvPicPr>
          <p:cNvPr id="3" name="Picture 2">
            <a:extLst>
              <a:ext uri="{FF2B5EF4-FFF2-40B4-BE49-F238E27FC236}">
                <a16:creationId xmlns:a16="http://schemas.microsoft.com/office/drawing/2014/main" xmlns="" id="{759E4BAB-330B-4EB6-A380-B2353B9287C0}"/>
              </a:ext>
            </a:extLst>
          </p:cNvPr>
          <p:cNvPicPr>
            <a:picLocks noChangeAspect="1"/>
          </p:cNvPicPr>
          <p:nvPr/>
        </p:nvPicPr>
        <p:blipFill>
          <a:blip r:embed="rId3"/>
          <a:stretch>
            <a:fillRect/>
          </a:stretch>
        </p:blipFill>
        <p:spPr>
          <a:xfrm>
            <a:off x="3655168" y="4429931"/>
            <a:ext cx="7577138" cy="2020994"/>
          </a:xfrm>
          <a:prstGeom prst="rect">
            <a:avLst/>
          </a:prstGeom>
        </p:spPr>
      </p:pic>
      <p:sp>
        <p:nvSpPr>
          <p:cNvPr id="8" name="Subtitle 2">
            <a:extLst>
              <a:ext uri="{FF2B5EF4-FFF2-40B4-BE49-F238E27FC236}">
                <a16:creationId xmlns:a16="http://schemas.microsoft.com/office/drawing/2014/main" xmlns="" id="{39DB7C76-B23A-4E53-B4EE-A0E6E1989A7B}"/>
              </a:ext>
            </a:extLst>
          </p:cNvPr>
          <p:cNvSpPr txBox="1">
            <a:spLocks/>
          </p:cNvSpPr>
          <p:nvPr/>
        </p:nvSpPr>
        <p:spPr>
          <a:xfrm>
            <a:off x="3691834" y="6450925"/>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a:t>
            </a:r>
            <a:r>
              <a:rPr lang="el-GR" sz="1600" dirty="0">
                <a:latin typeface="Calibri" panose="020F0502020204030204" pitchFamily="34" charset="0"/>
                <a:ea typeface="Calibri" panose="020F0502020204030204" pitchFamily="34" charset="0"/>
                <a:cs typeface="Times New Roman" panose="02020603050405020304" pitchFamily="18" charset="0"/>
              </a:rPr>
              <a:t>3. Οριζόντιο σύστημα συνδεδεμένο σε σειρά και παράλληλα αντίστοιχα [4]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64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-Οριζόντια</a:t>
            </a:r>
            <a:endParaRPr lang="en-US" sz="1800" b="1" dirty="0"/>
          </a:p>
          <a:p>
            <a:pPr algn="just">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θερμοκρασία του εδάφους </a:t>
            </a:r>
            <a:r>
              <a:rPr lang="el-GR" sz="1800" dirty="0" smtClean="0">
                <a:latin typeface="Calibri" panose="020F0502020204030204" pitchFamily="34" charset="0"/>
                <a:ea typeface="Calibri" panose="020F0502020204030204" pitchFamily="34" charset="0"/>
                <a:cs typeface="Times New Roman" panose="02020603050405020304" pitchFamily="18" charset="0"/>
              </a:rPr>
              <a:t>δίνεται από την παρακάτω σχέση</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Τ</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g</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η μέση θερμοκρασία στην επιφάνεια του εδάφους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Α</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s</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ετήσια διακύμανση της θερμοκρασίας στην επιφάνεια του εδάφους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g,max</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g,min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σταθερά φάσης (σε ημέρες)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 θερμική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διαχυτότητα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εδάφους (=k/</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ρC</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k θερμική αγωγιμότητα του εδάφους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ρ πυκνότητα του εδάφους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c</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ειδική θερμότητά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του</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εδάφους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pic>
        <p:nvPicPr>
          <p:cNvPr id="11" name="Picture 10" descr="Diagram&#10;&#10;Description automatically generated with low confidence">
            <a:extLst>
              <a:ext uri="{FF2B5EF4-FFF2-40B4-BE49-F238E27FC236}">
                <a16:creationId xmlns:a16="http://schemas.microsoft.com/office/drawing/2014/main" xmlns="" id="{4EFC0BEF-D72F-41E9-A1D5-59B82C052AEB}"/>
              </a:ext>
            </a:extLst>
          </p:cNvPr>
          <p:cNvPicPr/>
          <p:nvPr/>
        </p:nvPicPr>
        <p:blipFill>
          <a:blip r:embed="rId3"/>
          <a:stretch>
            <a:fillRect/>
          </a:stretch>
        </p:blipFill>
        <p:spPr>
          <a:xfrm>
            <a:off x="1868334" y="1887202"/>
            <a:ext cx="7606815" cy="1111733"/>
          </a:xfrm>
          <a:prstGeom prst="rect">
            <a:avLst/>
          </a:prstGeom>
        </p:spPr>
      </p:pic>
    </p:spTree>
    <p:extLst>
      <p:ext uri="{BB962C8B-B14F-4D97-AF65-F5344CB8AC3E}">
        <p14:creationId xmlns:p14="http://schemas.microsoft.com/office/powerpoint/2010/main" val="409395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pic>
        <p:nvPicPr>
          <p:cNvPr id="8" name="Picture 7" descr="Diagram&#10;&#10;Description automatically generated">
            <a:extLst>
              <a:ext uri="{FF2B5EF4-FFF2-40B4-BE49-F238E27FC236}">
                <a16:creationId xmlns:a16="http://schemas.microsoft.com/office/drawing/2014/main" xmlns="" id="{EAC4A30E-7247-4ED4-B8C4-04EA2145C5BC}"/>
              </a:ext>
            </a:extLst>
          </p:cNvPr>
          <p:cNvPicPr/>
          <p:nvPr/>
        </p:nvPicPr>
        <p:blipFill>
          <a:blip r:embed="rId3"/>
          <a:stretch>
            <a:fillRect/>
          </a:stretch>
        </p:blipFill>
        <p:spPr>
          <a:xfrm>
            <a:off x="1763558" y="978578"/>
            <a:ext cx="8934921" cy="5707971"/>
          </a:xfrm>
          <a:prstGeom prst="rect">
            <a:avLst/>
          </a:prstGeom>
        </p:spPr>
      </p:pic>
    </p:spTree>
    <p:extLst>
      <p:ext uri="{BB962C8B-B14F-4D97-AF65-F5344CB8AC3E}">
        <p14:creationId xmlns:p14="http://schemas.microsoft.com/office/powerpoint/2010/main" val="35767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148298"/>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Γεωθερμία πολύ Χαμηλής Ενθαλπίας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661386"/>
            <a:ext cx="9144000" cy="5670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3" name="TextBox 12">
            <a:extLst>
              <a:ext uri="{FF2B5EF4-FFF2-40B4-BE49-F238E27FC236}">
                <a16:creationId xmlns:a16="http://schemas.microsoft.com/office/drawing/2014/main" xmlns="" id="{39B021C5-1CF9-4016-9819-B0BE6C72D3B6}"/>
              </a:ext>
            </a:extLst>
          </p:cNvPr>
          <p:cNvSpPr txBox="1"/>
          <p:nvPr/>
        </p:nvSpPr>
        <p:spPr>
          <a:xfrm>
            <a:off x="1868334" y="1429360"/>
            <a:ext cx="9255122" cy="4923271"/>
          </a:xfrm>
          <a:prstGeom prst="rect">
            <a:avLst/>
          </a:prstGeom>
          <a:noFill/>
        </p:spPr>
        <p:txBody>
          <a:bodyPr wrap="square">
            <a:spAutoFit/>
          </a:bodyPr>
          <a:lstStyle/>
          <a:p>
            <a:pPr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a:t>
            </a:r>
            <a:r>
              <a:rPr lang="el-GR" b="1" dirty="0" smtClean="0">
                <a:latin typeface="Calibri" panose="020F0502020204030204" pitchFamily="34" charset="0"/>
                <a:ea typeface="Calibri" panose="020F0502020204030204" pitchFamily="34" charset="0"/>
                <a:cs typeface="Times New Roman" panose="02020603050405020304" pitchFamily="18" charset="0"/>
              </a:rPr>
              <a:t>Αντλία Θερμότητας-Λειτουργία θέρμανσης</a:t>
            </a:r>
            <a:endParaRPr lang="it-IT" dirty="0"/>
          </a:p>
          <a:p>
            <a:pPr algn="just"/>
            <a:r>
              <a:rPr lang="el-GR" dirty="0" smtClean="0"/>
              <a:t>Στη</a:t>
            </a:r>
            <a:r>
              <a:rPr lang="en-US" dirty="0" smtClean="0"/>
              <a:t> </a:t>
            </a:r>
            <a:r>
              <a:rPr lang="el-GR" dirty="0" smtClean="0"/>
              <a:t>λειτουργία</a:t>
            </a:r>
            <a:r>
              <a:rPr lang="en-US" dirty="0" smtClean="0"/>
              <a:t> </a:t>
            </a:r>
            <a:r>
              <a:rPr lang="el-GR" dirty="0" smtClean="0"/>
              <a:t>θέρμανσης </a:t>
            </a:r>
            <a:r>
              <a:rPr lang="el-GR" dirty="0"/>
              <a:t>οι αντλίες θερμότητας αντλούν τη λανθάνουσα θερμότητα από τον αέρα του </a:t>
            </a:r>
            <a:r>
              <a:rPr lang="el-GR" dirty="0" smtClean="0"/>
              <a:t>περιβάλλοντος </a:t>
            </a:r>
            <a:r>
              <a:rPr lang="el-GR" dirty="0"/>
              <a:t>και τη μεταφέρουν στο εσωτερικό για τη θέρμανση του χώρου. </a:t>
            </a:r>
            <a:endParaRPr lang="en-US" dirty="0" smtClean="0"/>
          </a:p>
          <a:p>
            <a:pPr algn="just"/>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b="1" dirty="0" smtClean="0">
                <a:latin typeface="Calibri" panose="020F0502020204030204" pitchFamily="34" charset="0"/>
                <a:ea typeface="Calibri" panose="020F0502020204030204" pitchFamily="34" charset="0"/>
                <a:cs typeface="Times New Roman" panose="02020603050405020304" pitchFamily="18" charset="0"/>
              </a:rPr>
              <a:t>-Αντλία Θερμότητας-Λειτουργία Ψύξης</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a:t>Στη λειτουργία ψύξης, οι αντλίες θερμότητας μεταφέρουν τη θερμότητα από το δωμάτιο ή τον εσωτερικό χώρο στον αέρα του περιβάλλοντος, ψύχοντας έτσι τον εσωτερικό χώρο</a:t>
            </a:r>
            <a:r>
              <a:rPr lang="el-GR" dirty="0" smtClean="0"/>
              <a:t>.</a:t>
            </a:r>
          </a:p>
          <a:p>
            <a:pPr algn="just"/>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l-GR" b="1" dirty="0" smtClean="0">
                <a:latin typeface="Calibri" panose="020F0502020204030204" pitchFamily="34" charset="0"/>
                <a:ea typeface="Calibri" panose="020F0502020204030204" pitchFamily="34" charset="0"/>
                <a:cs typeface="Times New Roman" panose="02020603050405020304" pitchFamily="18" charset="0"/>
              </a:rPr>
              <a:t>-Αρχή λειτουργίας Γεωθερμικού Συστήματος</a:t>
            </a:r>
          </a:p>
          <a:p>
            <a:pPr algn="just"/>
            <a:r>
              <a:rPr lang="el-GR" dirty="0"/>
              <a:t>Ένα γεωθερμικό σύστημα αξιοποιεί την </a:t>
            </a:r>
            <a:r>
              <a:rPr lang="el-GR" dirty="0" smtClean="0"/>
              <a:t>υπάρχουσα </a:t>
            </a:r>
            <a:r>
              <a:rPr lang="el-GR" dirty="0"/>
              <a:t>θερμοκρασία του </a:t>
            </a:r>
            <a:r>
              <a:rPr lang="el-GR" dirty="0" smtClean="0"/>
              <a:t>εδάφους. </a:t>
            </a:r>
            <a:r>
              <a:rPr lang="el-GR" dirty="0"/>
              <a:t>Κατά τη χειμερινή περίοδο απορροφά τη θερμότητα από το έδαφος και την αποδίδει στο κτήριο. Αντίστοιχα τη θερινή περίοδο απάγει τη θερμότητα από το κτήριο και την αποδίδει στο έδαφος. Το γεωθερμικό σύστημα είναι, λοιπόν, σε θέση να παράγει θέρμανση και ψύξη. Ένα γεωθερμικό σύστημα αποτελείται από το </a:t>
            </a:r>
            <a:r>
              <a:rPr lang="el-GR" dirty="0" err="1"/>
              <a:t>γεωεναλλάκτη</a:t>
            </a:r>
            <a:r>
              <a:rPr lang="el-GR" dirty="0"/>
              <a:t>, τη γεωθερμική αντλία θερμότητας και τις τερματικές μονάδες απόδοσης θέρμανσης και ψύξης .</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el-GR" b="1"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682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pic>
        <p:nvPicPr>
          <p:cNvPr id="7" name="Picture 6" descr="Diagram&#10;&#10;Description automatically generated">
            <a:extLst>
              <a:ext uri="{FF2B5EF4-FFF2-40B4-BE49-F238E27FC236}">
                <a16:creationId xmlns:a16="http://schemas.microsoft.com/office/drawing/2014/main" xmlns="" id="{78F2F7CA-0345-4386-80C1-CA47F9802F78}"/>
              </a:ext>
            </a:extLst>
          </p:cNvPr>
          <p:cNvPicPr/>
          <p:nvPr/>
        </p:nvPicPr>
        <p:blipFill>
          <a:blip r:embed="rId3"/>
          <a:stretch>
            <a:fillRect/>
          </a:stretch>
        </p:blipFill>
        <p:spPr>
          <a:xfrm>
            <a:off x="745461" y="1523260"/>
            <a:ext cx="5814365" cy="3882796"/>
          </a:xfrm>
          <a:prstGeom prst="rect">
            <a:avLst/>
          </a:prstGeom>
        </p:spPr>
      </p:pic>
      <p:sp>
        <p:nvSpPr>
          <p:cNvPr id="11" name="TextBox 10">
            <a:extLst>
              <a:ext uri="{FF2B5EF4-FFF2-40B4-BE49-F238E27FC236}">
                <a16:creationId xmlns:a16="http://schemas.microsoft.com/office/drawing/2014/main" xmlns="" id="{B77687C2-CDEF-48CC-9624-854BAD0C00FD}"/>
              </a:ext>
            </a:extLst>
          </p:cNvPr>
          <p:cNvSpPr txBox="1"/>
          <p:nvPr/>
        </p:nvSpPr>
        <p:spPr>
          <a:xfrm>
            <a:off x="6303857" y="1788494"/>
            <a:ext cx="5665230" cy="3352328"/>
          </a:xfrm>
          <a:prstGeom prst="rect">
            <a:avLst/>
          </a:prstGeom>
          <a:noFill/>
        </p:spPr>
        <p:txBody>
          <a:bodyPr wrap="square">
            <a:spAutoFit/>
          </a:bodyPr>
          <a:lstStyle/>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σωληνώσεις για την κυκλοφορία του νερού είναι από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HDPE</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(High-density </a:t>
            </a:r>
            <a:r>
              <a:rPr lang="en-US" dirty="0" smtClean="0">
                <a:latin typeface="Calibri" panose="020F0502020204030204" pitchFamily="34" charset="0"/>
                <a:ea typeface="Calibri" panose="020F0502020204030204" pitchFamily="34" charset="0"/>
                <a:cs typeface="Times New Roman" panose="02020603050405020304" pitchFamily="18" charset="0"/>
              </a:rPr>
              <a:t>polyethylene)</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ή PP</a:t>
            </a:r>
            <a:r>
              <a:rPr lang="en-US" dirty="0">
                <a:latin typeface="Calibri" panose="020F0502020204030204" pitchFamily="34" charset="0"/>
                <a:ea typeface="Calibri" panose="020F0502020204030204" pitchFamily="34" charset="0"/>
                <a:cs typeface="Times New Roman" panose="02020603050405020304" pitchFamily="18" charset="0"/>
              </a:rPr>
              <a:t> (Polypropylene</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Φ5-40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mm</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τοποθετούνται στο έδαφος με διάφορες γεωμετρίες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δίκτυο των αγωγών τοποθετείται σε βάθος 1-2 m, ή και βαθύτερα, αν το επιτρέπει το κόστος των εκσκαφών.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εκσκαφή μπορεί να γίνει με τη μορφή ορυγμάτων, συνήθως πλάτους 20-60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ή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την μορφή της ολικής απομάκρυνσης του εδάφους.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95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
        <p:nvSpPr>
          <p:cNvPr id="11" name="TextBox 10">
            <a:extLst>
              <a:ext uri="{FF2B5EF4-FFF2-40B4-BE49-F238E27FC236}">
                <a16:creationId xmlns:a16="http://schemas.microsoft.com/office/drawing/2014/main" xmlns="" id="{B77687C2-CDEF-48CC-9624-854BAD0C00FD}"/>
              </a:ext>
            </a:extLst>
          </p:cNvPr>
          <p:cNvSpPr txBox="1"/>
          <p:nvPr/>
        </p:nvSpPr>
        <p:spPr>
          <a:xfrm>
            <a:off x="616226" y="1177783"/>
            <a:ext cx="11233096" cy="4742965"/>
          </a:xfrm>
          <a:prstGeom prst="rect">
            <a:avLst/>
          </a:prstGeom>
          <a:noFill/>
        </p:spPr>
        <p:txBody>
          <a:bodyPr wrap="square">
            <a:spAutoFit/>
          </a:bodyPr>
          <a:lstStyle/>
          <a:p>
            <a:pPr marL="457200" marR="0" algn="just">
              <a:lnSpc>
                <a:spcPct val="107000"/>
              </a:lnSpc>
              <a:spcBef>
                <a:spcPts val="0"/>
              </a:spcBef>
              <a:spcAft>
                <a:spcPts val="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b="1" dirty="0" smtClean="0">
                <a:latin typeface="Calibri" panose="020F0502020204030204" pitchFamily="34" charset="0"/>
                <a:ea typeface="Calibri" panose="020F0502020204030204" pitchFamily="34" charset="0"/>
                <a:cs typeface="Times New Roman" panose="02020603050405020304" pitchFamily="18" charset="0"/>
              </a:rPr>
              <a:t>-Π</a:t>
            </a: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λεονεκτήματα</a:t>
            </a:r>
          </a:p>
          <a:p>
            <a:pPr marL="742950" marR="0" indent="-285750" algn="just">
              <a:lnSpc>
                <a:spcPct val="107000"/>
              </a:lnSpc>
              <a:spcBef>
                <a:spcPts val="0"/>
              </a:spcBef>
              <a:spcAft>
                <a:spcPts val="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Μ</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ικρότερο </a:t>
            </a:r>
            <a:r>
              <a:rPr lang="el-GR" sz="1800" dirty="0">
                <a:effectLst/>
                <a:latin typeface="Calibri" panose="020F0502020204030204" pitchFamily="34" charset="0"/>
                <a:ea typeface="Calibri" panose="020F0502020204030204" pitchFamily="34" charset="0"/>
                <a:cs typeface="Times New Roman" panose="02020603050405020304" pitchFamily="18" charset="0"/>
              </a:rPr>
              <a:t>κόστος εγκατάστασης σε σχέση με τα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κατακόρυφα συστήματα</a:t>
            </a:r>
          </a:p>
          <a:p>
            <a:pPr marL="742950" marR="0" indent="-285750" algn="just">
              <a:lnSpc>
                <a:spcPct val="107000"/>
              </a:lnSpc>
              <a:spcBef>
                <a:spcPts val="0"/>
              </a:spcBef>
              <a:spcAft>
                <a:spcPts val="0"/>
              </a:spcAft>
              <a:buFont typeface="Arial" panose="020B0604020202020204" pitchFamily="34" charset="0"/>
              <a:buChar char="•"/>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Ιδιαίτερα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ελκυστικά σε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καινούρια,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μικρά σχετικά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κτίρια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 επάρκεια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χώρου </a:t>
            </a:r>
          </a:p>
          <a:p>
            <a:pPr marL="742950" marR="0" indent="-285750" algn="just">
              <a:lnSpc>
                <a:spcPct val="107000"/>
              </a:lnSpc>
              <a:spcBef>
                <a:spcPts val="0"/>
              </a:spcBef>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Στο σύστημα δεν παρουσιάζονται προβλήματα </a:t>
            </a:r>
            <a:r>
              <a:rPr lang="el-GR" dirty="0" err="1">
                <a:latin typeface="Calibri" panose="020F0502020204030204" pitchFamily="34" charset="0"/>
                <a:ea typeface="Calibri" panose="020F0502020204030204" pitchFamily="34" charset="0"/>
                <a:cs typeface="Times New Roman" panose="02020603050405020304" pitchFamily="18" charset="0"/>
              </a:rPr>
              <a:t>επικαθίσεων</a:t>
            </a:r>
            <a:r>
              <a:rPr lang="el-GR" dirty="0">
                <a:latin typeface="Calibri" panose="020F0502020204030204" pitchFamily="34" charset="0"/>
                <a:ea typeface="Calibri" panose="020F0502020204030204" pitchFamily="34" charset="0"/>
                <a:cs typeface="Times New Roman" panose="02020603050405020304" pitchFamily="18" charset="0"/>
              </a:rPr>
              <a:t> αλάτων και </a:t>
            </a:r>
            <a:r>
              <a:rPr lang="el-GR" dirty="0" smtClean="0">
                <a:latin typeface="Calibri" panose="020F0502020204030204" pitchFamily="34" charset="0"/>
                <a:ea typeface="Calibri" panose="020F0502020204030204" pitchFamily="34" charset="0"/>
                <a:cs typeface="Times New Roman" panose="02020603050405020304" pitchFamily="18" charset="0"/>
              </a:rPr>
              <a:t>διάβρωσης</a:t>
            </a:r>
          </a:p>
          <a:p>
            <a:pPr marL="742950" marR="0" indent="-285750" algn="just">
              <a:lnSpc>
                <a:spcPct val="107000"/>
              </a:lnSpc>
              <a:spcBef>
                <a:spcPts val="0"/>
              </a:spcBef>
              <a:spcAft>
                <a:spcPts val="800"/>
              </a:spcAft>
              <a:buFont typeface="Arial" panose="020B0604020202020204" pitchFamily="34" charset="0"/>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Μικρό κόστος συντήρησης</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b="1" dirty="0" smtClean="0">
                <a:latin typeface="Calibri" panose="020F0502020204030204" pitchFamily="34" charset="0"/>
                <a:ea typeface="Calibri" panose="020F0502020204030204" pitchFamily="34" charset="0"/>
                <a:cs typeface="Times New Roman" panose="02020603050405020304" pitchFamily="18" charset="0"/>
              </a:rPr>
              <a:t>-Μ</a:t>
            </a: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ειονέκτημα</a:t>
            </a:r>
          </a:p>
          <a:p>
            <a:pPr marL="742950" marR="0" indent="-285750" algn="just">
              <a:lnSpc>
                <a:spcPct val="107000"/>
              </a:lnSpc>
              <a:spcBef>
                <a:spcPts val="0"/>
              </a:spcBef>
              <a:spcAft>
                <a:spcPts val="0"/>
              </a:spcAft>
              <a:buFont typeface="Arial" panose="020B0604020202020204" pitchFamily="34" charset="0"/>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Α</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νάγκη </a:t>
            </a:r>
            <a:r>
              <a:rPr lang="el-GR" sz="1800" dirty="0">
                <a:effectLst/>
                <a:latin typeface="Calibri" panose="020F0502020204030204" pitchFamily="34" charset="0"/>
                <a:ea typeface="Calibri" panose="020F0502020204030204" pitchFamily="34" charset="0"/>
                <a:cs typeface="Times New Roman" panose="02020603050405020304" pitchFamily="18" charset="0"/>
              </a:rPr>
              <a:t>ύπαρξης ικανού χώρου για την τοποθέτηση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υπεδάφιων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σωληνώσεων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-Για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το σχεδιασμό οριζόντιου συστήματος ΓΑΘ πρέπει να ξέρουμε: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Τ</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μέγιστο θερμικό ή/και ψυκτικό φορτίο που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απαιτείται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Τ</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θερμοκρασία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του εδάφους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Τ</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ην </a:t>
            </a:r>
            <a:r>
              <a:rPr lang="el-GR" sz="1800" dirty="0">
                <a:effectLst/>
                <a:latin typeface="Calibri" panose="020F0502020204030204" pitchFamily="34" charset="0"/>
                <a:ea typeface="Calibri" panose="020F0502020204030204" pitchFamily="34" charset="0"/>
                <a:cs typeface="Times New Roman" panose="02020603050405020304" pitchFamily="18" charset="0"/>
              </a:rPr>
              <a:t>επάρκεια χώρου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algn="just">
              <a:lnSpc>
                <a:spcPct val="107000"/>
              </a:lnSpc>
              <a:spcBef>
                <a:spcPts val="0"/>
              </a:spcBef>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Times New Roman" panose="02020603050405020304" pitchFamily="18" charset="0"/>
              </a:rPr>
              <a:t>Τ</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a:effectLst/>
                <a:latin typeface="Calibri" panose="020F0502020204030204" pitchFamily="34" charset="0"/>
                <a:ea typeface="Calibri" panose="020F0502020204030204" pitchFamily="34" charset="0"/>
                <a:cs typeface="Times New Roman" panose="02020603050405020304" pitchFamily="18" charset="0"/>
              </a:rPr>
              <a:t>κόστος των συσκευών , των δικτύων κτλ.</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552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-Κατακόρυφη</a:t>
            </a:r>
          </a:p>
          <a:p>
            <a:pPr algn="just">
              <a:lnSpc>
                <a:spcPct val="107000"/>
              </a:lnSpc>
              <a:spcBef>
                <a:spcPts val="0"/>
              </a:spcBef>
              <a:spcAft>
                <a:spcPts val="800"/>
              </a:spcAft>
            </a:pPr>
            <a:r>
              <a:rPr lang="el-GR" sz="1800" dirty="0"/>
              <a:t>Ο βρόχος του </a:t>
            </a:r>
            <a:r>
              <a:rPr lang="el-GR" sz="1800" dirty="0" err="1"/>
              <a:t>εναλλάκτη</a:t>
            </a:r>
            <a:r>
              <a:rPr lang="el-GR" sz="1800" dirty="0"/>
              <a:t> θερμότητας είναι σωλήνας σχήματος </a:t>
            </a:r>
            <a:r>
              <a:rPr lang="en-US" sz="1800" dirty="0"/>
              <a:t>U, </a:t>
            </a:r>
            <a:r>
              <a:rPr lang="el-GR" sz="1800" dirty="0"/>
              <a:t>ο οποίος τοποθετείται σε μια γεώτρηση βάθους 50-150 </a:t>
            </a:r>
            <a:r>
              <a:rPr lang="en-US" sz="1800" dirty="0"/>
              <a:t>m.</a:t>
            </a: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
        <p:nvSpPr>
          <p:cNvPr id="8" name="Subtitle 2">
            <a:extLst>
              <a:ext uri="{FF2B5EF4-FFF2-40B4-BE49-F238E27FC236}">
                <a16:creationId xmlns:a16="http://schemas.microsoft.com/office/drawing/2014/main" xmlns="" id="{39DB7C76-B23A-4E53-B4EE-A0E6E1989A7B}"/>
              </a:ext>
            </a:extLst>
          </p:cNvPr>
          <p:cNvSpPr txBox="1">
            <a:spLocks/>
          </p:cNvSpPr>
          <p:nvPr/>
        </p:nvSpPr>
        <p:spPr>
          <a:xfrm>
            <a:off x="2435750" y="4949040"/>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14</a:t>
            </a:r>
            <a:r>
              <a:rPr lang="el-GR" sz="1600" dirty="0">
                <a:latin typeface="Calibri" panose="020F0502020204030204" pitchFamily="34" charset="0"/>
                <a:ea typeface="Calibri" panose="020F0502020204030204" pitchFamily="34" charset="0"/>
                <a:cs typeface="Times New Roman" panose="02020603050405020304" pitchFamily="18" charset="0"/>
              </a:rPr>
              <a:t>. Κατακόρυφο σύστημα [4]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E9E0309D-5DFE-4FA1-A348-819115688A9F}"/>
              </a:ext>
            </a:extLst>
          </p:cNvPr>
          <p:cNvPicPr>
            <a:picLocks noChangeAspect="1"/>
          </p:cNvPicPr>
          <p:nvPr/>
        </p:nvPicPr>
        <p:blipFill>
          <a:blip r:embed="rId3"/>
          <a:stretch>
            <a:fillRect/>
          </a:stretch>
        </p:blipFill>
        <p:spPr>
          <a:xfrm>
            <a:off x="1868334" y="2329665"/>
            <a:ext cx="6905625" cy="2619375"/>
          </a:xfrm>
          <a:prstGeom prst="rect">
            <a:avLst/>
          </a:prstGeom>
        </p:spPr>
      </p:pic>
    </p:spTree>
    <p:extLst>
      <p:ext uri="{BB962C8B-B14F-4D97-AF65-F5344CB8AC3E}">
        <p14:creationId xmlns:p14="http://schemas.microsoft.com/office/powerpoint/2010/main" val="418755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Γεωθερμική Αντλία Κλειστού Βρόχου</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-Σπειροειδής</a:t>
            </a:r>
          </a:p>
          <a:p>
            <a:pPr algn="just">
              <a:lnSpc>
                <a:spcPct val="107000"/>
              </a:lnSpc>
              <a:spcBef>
                <a:spcPts val="0"/>
              </a:spcBef>
              <a:spcAft>
                <a:spcPts val="800"/>
              </a:spcAft>
            </a:pPr>
            <a:r>
              <a:rPr lang="el-GR" sz="1800" dirty="0"/>
              <a:t>Ο εύκαμπτος σωλήνας σπειροειδούς σχήματος (</a:t>
            </a:r>
            <a:r>
              <a:rPr lang="en-US" sz="1800" dirty="0"/>
              <a:t>Slinky) </a:t>
            </a:r>
            <a:r>
              <a:rPr lang="el-GR" sz="1800" dirty="0"/>
              <a:t>τοποθετείται μέσα σε όρυγμα και μπορεί να χρησιμοποιηθεί για να αυξήσει την απόδοση του επιφανειακού </a:t>
            </a:r>
            <a:r>
              <a:rPr lang="el-GR" sz="1800" dirty="0" err="1"/>
              <a:t>εναλλάκτη</a:t>
            </a:r>
            <a:r>
              <a:rPr lang="el-GR" sz="1800" dirty="0"/>
              <a:t> θερμότητας κατά 40%</a:t>
            </a:r>
            <a:r>
              <a:rPr lang="en-US" sz="1800" dirty="0"/>
              <a:t>.</a:t>
            </a: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
        <p:nvSpPr>
          <p:cNvPr id="8" name="Subtitle 2">
            <a:extLst>
              <a:ext uri="{FF2B5EF4-FFF2-40B4-BE49-F238E27FC236}">
                <a16:creationId xmlns:a16="http://schemas.microsoft.com/office/drawing/2014/main" xmlns="" id="{39DB7C76-B23A-4E53-B4EE-A0E6E1989A7B}"/>
              </a:ext>
            </a:extLst>
          </p:cNvPr>
          <p:cNvSpPr txBox="1">
            <a:spLocks/>
          </p:cNvSpPr>
          <p:nvPr/>
        </p:nvSpPr>
        <p:spPr>
          <a:xfrm>
            <a:off x="4293125" y="5419718"/>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a:t>
            </a:r>
            <a:r>
              <a:rPr lang="el-GR" sz="1600" dirty="0">
                <a:latin typeface="Calibri" panose="020F0502020204030204" pitchFamily="34" charset="0"/>
                <a:ea typeface="Calibri" panose="020F0502020204030204" pitchFamily="34" charset="0"/>
                <a:cs typeface="Times New Roman" panose="02020603050405020304" pitchFamily="18" charset="0"/>
              </a:rPr>
              <a:t>5. Σπειροειδές σύστημα [4]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CE1AA3CC-5EAD-4F74-B1AC-F55428FC9E2B}"/>
              </a:ext>
            </a:extLst>
          </p:cNvPr>
          <p:cNvPicPr>
            <a:picLocks noChangeAspect="1"/>
          </p:cNvPicPr>
          <p:nvPr/>
        </p:nvPicPr>
        <p:blipFill>
          <a:blip r:embed="rId3"/>
          <a:stretch>
            <a:fillRect/>
          </a:stretch>
        </p:blipFill>
        <p:spPr>
          <a:xfrm>
            <a:off x="4186237" y="2867170"/>
            <a:ext cx="3471863" cy="2552548"/>
          </a:xfrm>
          <a:prstGeom prst="rect">
            <a:avLst/>
          </a:prstGeom>
        </p:spPr>
      </p:pic>
    </p:spTree>
    <p:extLst>
      <p:ext uri="{BB962C8B-B14F-4D97-AF65-F5344CB8AC3E}">
        <p14:creationId xmlns:p14="http://schemas.microsoft.com/office/powerpoint/2010/main" val="181536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Σωληνώσεις</a:t>
            </a:r>
            <a:endParaRPr lang="en-US" sz="4000" b="1" dirty="0">
              <a:latin typeface="+mn-lt"/>
            </a:endParaRPr>
          </a:p>
        </p:txBody>
      </p:sp>
      <p:pic>
        <p:nvPicPr>
          <p:cNvPr id="4" name="Picture 3">
            <a:extLst>
              <a:ext uri="{FF2B5EF4-FFF2-40B4-BE49-F238E27FC236}">
                <a16:creationId xmlns:a16="http://schemas.microsoft.com/office/drawing/2014/main" xmlns="" id="{D8152929-69E3-4132-AE2F-62955969EA46}"/>
              </a:ext>
            </a:extLst>
          </p:cNvPr>
          <p:cNvPicPr>
            <a:picLocks noChangeAspect="1"/>
          </p:cNvPicPr>
          <p:nvPr/>
        </p:nvPicPr>
        <p:blipFill>
          <a:blip r:embed="rId3"/>
          <a:stretch>
            <a:fillRect/>
          </a:stretch>
        </p:blipFill>
        <p:spPr>
          <a:xfrm>
            <a:off x="2050743" y="1093491"/>
            <a:ext cx="8869669" cy="5488284"/>
          </a:xfrm>
          <a:prstGeom prst="rect">
            <a:avLst/>
          </a:prstGeom>
        </p:spPr>
      </p:pic>
    </p:spTree>
    <p:extLst>
      <p:ext uri="{BB962C8B-B14F-4D97-AF65-F5344CB8AC3E}">
        <p14:creationId xmlns:p14="http://schemas.microsoft.com/office/powerpoint/2010/main" val="40964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Τη θερμοκρασία</a:t>
            </a: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Τον τύπο και την υγρασία του εδάφους</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είδος της κάλυψης</a:t>
            </a:r>
          </a:p>
          <a:p>
            <a:pPr marL="285750" indent="-285750" algn="just">
              <a:lnSpc>
                <a:spcPct val="107000"/>
              </a:lnSpc>
              <a:spcBef>
                <a:spcPts val="0"/>
              </a:spcBef>
              <a:spcAft>
                <a:spcPts val="800"/>
              </a:spcAf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Το βάθος τοποθέτησης των σωληνώσεων</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Την απ</a:t>
            </a:r>
            <a:r>
              <a:rPr lang="el-GR" sz="1800" dirty="0">
                <a:latin typeface="Calibri" panose="020F0502020204030204" pitchFamily="34" charset="0"/>
                <a:ea typeface="Calibri" panose="020F0502020204030204" pitchFamily="34" charset="0"/>
                <a:cs typeface="Times New Roman" panose="02020603050405020304" pitchFamily="18" charset="0"/>
              </a:rPr>
              <a:t>όσταση μεταξύ των ορυγμάτων</a:t>
            </a:r>
          </a:p>
          <a:p>
            <a:pPr marL="285750" indent="-285750" algn="just">
              <a:lnSpc>
                <a:spcPct val="107000"/>
              </a:lnSpc>
              <a:spcBef>
                <a:spcPts val="0"/>
              </a:spcBef>
              <a:spcAft>
                <a:spcPts val="800"/>
              </a:spcAft>
              <a:buFont typeface="Arial" panose="020B0604020202020204" pitchFamily="34" charset="0"/>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Συνήθως οι σωληνώσεις έχουν μήκος 30-60 </a:t>
            </a:r>
            <a:r>
              <a:rPr lang="en-US" sz="1800" dirty="0">
                <a:latin typeface="Calibri" panose="020F0502020204030204" pitchFamily="34" charset="0"/>
                <a:ea typeface="Calibri" panose="020F0502020204030204" pitchFamily="34" charset="0"/>
                <a:cs typeface="Times New Roman" panose="02020603050405020304" pitchFamily="18" charset="0"/>
              </a:rPr>
              <a:t>m/kW </a:t>
            </a:r>
            <a:r>
              <a:rPr lang="el-GR" sz="1800" dirty="0">
                <a:latin typeface="Calibri" panose="020F0502020204030204" pitchFamily="34" charset="0"/>
                <a:ea typeface="Calibri" panose="020F0502020204030204" pitchFamily="34" charset="0"/>
                <a:cs typeface="Times New Roman" panose="02020603050405020304" pitchFamily="18" charset="0"/>
              </a:rPr>
              <a:t>και η επιφάνεια που καλύπτουν είναι 30-50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/kW.</a:t>
            </a: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Σωληνώσεις</a:t>
            </a:r>
            <a:endParaRPr lang="en-US" sz="4000" b="1" dirty="0">
              <a:latin typeface="+mn-lt"/>
            </a:endParaRPr>
          </a:p>
        </p:txBody>
      </p:sp>
      <p:sp>
        <p:nvSpPr>
          <p:cNvPr id="6" name="Subtitle 2">
            <a:extLst>
              <a:ext uri="{FF2B5EF4-FFF2-40B4-BE49-F238E27FC236}">
                <a16:creationId xmlns:a16="http://schemas.microsoft.com/office/drawing/2014/main" xmlns="" id="{49EBE303-CE16-4998-BA11-34DC401DBC8C}"/>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-Το μήκος των σωληνώσεων εξαρτάται από</a:t>
            </a:r>
            <a:r>
              <a:rPr lang="en-US" sz="1800" b="1" dirty="0"/>
              <a:t>:</a:t>
            </a:r>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164556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Μήκος Σωληνώσεων για Θέρμανση</a:t>
            </a:r>
            <a:endParaRPr lang="en-US" sz="4000" b="1" dirty="0">
              <a:latin typeface="+mn-lt"/>
            </a:endParaRPr>
          </a:p>
        </p:txBody>
      </p:sp>
      <p:sp>
        <p:nvSpPr>
          <p:cNvPr id="6" name="Subtitle 2">
            <a:extLst>
              <a:ext uri="{FF2B5EF4-FFF2-40B4-BE49-F238E27FC236}">
                <a16:creationId xmlns:a16="http://schemas.microsoft.com/office/drawing/2014/main" xmlns="" id="{49EBE303-CE16-4998-BA11-34DC401DBC8C}"/>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n-US" sz="1800" b="1" dirty="0"/>
          </a:p>
          <a:p>
            <a:pPr algn="just">
              <a:lnSpc>
                <a:spcPct val="107000"/>
              </a:lnSpc>
              <a:spcBef>
                <a:spcPts val="0"/>
              </a:spcBef>
              <a:spcAft>
                <a:spcPts val="800"/>
              </a:spcAft>
            </a:pPr>
            <a:endParaRPr lang="el-GR" sz="1800" dirty="0"/>
          </a:p>
        </p:txBody>
      </p:sp>
      <p:pic>
        <p:nvPicPr>
          <p:cNvPr id="3" name="Picture 2">
            <a:extLst>
              <a:ext uri="{FF2B5EF4-FFF2-40B4-BE49-F238E27FC236}">
                <a16:creationId xmlns:a16="http://schemas.microsoft.com/office/drawing/2014/main" xmlns="" id="{DCB26C37-C81D-461E-B070-8A32092C1E12}"/>
              </a:ext>
            </a:extLst>
          </p:cNvPr>
          <p:cNvPicPr>
            <a:picLocks noChangeAspect="1"/>
          </p:cNvPicPr>
          <p:nvPr/>
        </p:nvPicPr>
        <p:blipFill>
          <a:blip r:embed="rId3"/>
          <a:stretch>
            <a:fillRect/>
          </a:stretch>
        </p:blipFill>
        <p:spPr>
          <a:xfrm>
            <a:off x="1975403" y="1204706"/>
            <a:ext cx="3928440" cy="1588190"/>
          </a:xfrm>
          <a:prstGeom prst="rect">
            <a:avLst/>
          </a:prstGeom>
        </p:spPr>
      </p:pic>
      <p:sp>
        <p:nvSpPr>
          <p:cNvPr id="11" name="TextBox 10">
            <a:extLst>
              <a:ext uri="{FF2B5EF4-FFF2-40B4-BE49-F238E27FC236}">
                <a16:creationId xmlns:a16="http://schemas.microsoft.com/office/drawing/2014/main" xmlns="" id="{A418EECF-F525-4C77-B12D-B08E21561B6F}"/>
              </a:ext>
            </a:extLst>
          </p:cNvPr>
          <p:cNvSpPr txBox="1"/>
          <p:nvPr/>
        </p:nvSpPr>
        <p:spPr>
          <a:xfrm>
            <a:off x="1154806" y="3305554"/>
            <a:ext cx="10571056" cy="2166875"/>
          </a:xfrm>
          <a:prstGeom prst="rect">
            <a:avLst/>
          </a:prstGeom>
          <a:noFill/>
        </p:spPr>
        <p:txBody>
          <a:bodyPr wrap="square">
            <a:spAutoFit/>
          </a:bodyPr>
          <a:lstStyle/>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COP</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συντελεστή</a:t>
            </a:r>
            <a:r>
              <a:rPr lang="el-GR" dirty="0" smtClean="0">
                <a:latin typeface="Calibri" panose="020F0502020204030204" pitchFamily="34" charset="0"/>
                <a:ea typeface="Calibri" panose="020F0502020204030204" pitchFamily="34" charset="0"/>
                <a:cs typeface="Times New Roman" panose="02020603050405020304" pitchFamily="18" charset="0"/>
              </a:rPr>
              <a:t>ς</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απόδοσης της αντλίας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 θερμική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αντίσταση του αγωγού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m·K</a:t>
            </a:r>
            <a:r>
              <a:rPr lang="el-GR" sz="1800" dirty="0">
                <a:effectLst/>
                <a:latin typeface="Calibri" panose="020F0502020204030204" pitchFamily="34" charset="0"/>
                <a:ea typeface="Calibri" panose="020F0502020204030204" pitchFamily="34" charset="0"/>
                <a:cs typeface="Times New Roman" panose="02020603050405020304" pitchFamily="18" charset="0"/>
              </a:rPr>
              <a:t>/W),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s</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 θερμική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αντίσταση του εδάφους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m·K</a:t>
            </a:r>
            <a:r>
              <a:rPr lang="el-GR" sz="1800" dirty="0">
                <a:effectLst/>
                <a:latin typeface="Calibri" panose="020F0502020204030204" pitchFamily="34" charset="0"/>
                <a:ea typeface="Calibri" panose="020F0502020204030204" pitchFamily="34" charset="0"/>
                <a:cs typeface="Times New Roman" panose="02020603050405020304" pitchFamily="18" charset="0"/>
              </a:rPr>
              <a:t>/W)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h</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το κλάσμα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φορτίου (ο λόγος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των </a:t>
            </a:r>
            <a:r>
              <a:rPr lang="el-GR" sz="1800" dirty="0">
                <a:effectLst/>
                <a:latin typeface="Calibri" panose="020F0502020204030204" pitchFamily="34" charset="0"/>
                <a:ea typeface="Calibri" panose="020F0502020204030204" pitchFamily="34" charset="0"/>
                <a:cs typeface="Times New Roman" panose="02020603050405020304" pitchFamily="18" charset="0"/>
              </a:rPr>
              <a:t>ωρών που το σύστημα λειτουργεί στο φορτίο σχεδιασμού προς το σύνολο των ωρών)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a:t>
            </a:r>
            <a:r>
              <a:rPr lang="el-GR" sz="1800" baseline="-25000" dirty="0" err="1">
                <a:effectLst/>
                <a:latin typeface="Calibri" panose="020F0502020204030204" pitchFamily="34" charset="0"/>
                <a:ea typeface="Calibri" panose="020F0502020204030204" pitchFamily="34" charset="0"/>
                <a:cs typeface="Times New Roman" panose="02020603050405020304" pitchFamily="18" charset="0"/>
              </a:rPr>
              <a:t>ewt,min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ελάχιστη εισερχόμενη θερμοκρασία στην αντλία (περίπου </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Τg,min-8</a:t>
            </a:r>
            <a:r>
              <a:rPr lang="el-GR" dirty="0"/>
              <a:t>°C</a:t>
            </a: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οποία αποτελεί μία κρίσιμη σχεδιαστική μεταβλητή.</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54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Κόστος Γεωθερμικής Αντλίας Θερμότητας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-Κόστος Κεφαλαίου</a:t>
            </a:r>
          </a:p>
          <a:p>
            <a:pPr marL="285750" indent="-285750" algn="just">
              <a:lnSpc>
                <a:spcPct val="107000"/>
              </a:lnSpc>
              <a:spcBef>
                <a:spcPts val="0"/>
              </a:spcBef>
              <a:spcAft>
                <a:spcPts val="800"/>
              </a:spcAft>
              <a:buFont typeface="Arial" panose="020B0604020202020204" pitchFamily="34" charset="0"/>
              <a:buChar char="•"/>
            </a:pPr>
            <a:r>
              <a:rPr lang="el-GR" sz="1800" dirty="0"/>
              <a:t>Μονάδες που χρησιμοποιούν υπόγειο ή επιφανειακό νερό</a:t>
            </a:r>
            <a:r>
              <a:rPr lang="en-US" sz="1800" dirty="0"/>
              <a:t>: 500-1000 </a:t>
            </a:r>
            <a:r>
              <a:rPr lang="el-GR" sz="1800" dirty="0"/>
              <a:t>ευρώ/εγκατεστημένο </a:t>
            </a:r>
            <a:r>
              <a:rPr lang="en-US" sz="1800" dirty="0" err="1"/>
              <a:t>kWth</a:t>
            </a:r>
            <a:endParaRPr lang="en-US" sz="1800" dirty="0"/>
          </a:p>
          <a:p>
            <a:pPr marL="285750" indent="-285750" algn="just">
              <a:lnSpc>
                <a:spcPct val="107000"/>
              </a:lnSpc>
              <a:spcBef>
                <a:spcPts val="0"/>
              </a:spcBef>
              <a:spcAft>
                <a:spcPts val="800"/>
              </a:spcAft>
              <a:buFont typeface="Arial" panose="020B0604020202020204" pitchFamily="34" charset="0"/>
              <a:buChar char="•"/>
            </a:pPr>
            <a:r>
              <a:rPr lang="el-GR" sz="1800" dirty="0"/>
              <a:t>Μονάδες που συνδέονται με γεωτρήσεις και </a:t>
            </a:r>
            <a:r>
              <a:rPr lang="el-GR" sz="1800" dirty="0" err="1"/>
              <a:t>εναλλάκτες</a:t>
            </a:r>
            <a:r>
              <a:rPr lang="el-GR" sz="1800" dirty="0"/>
              <a:t> θερμότητας</a:t>
            </a:r>
            <a:r>
              <a:rPr lang="en-US" sz="1800" dirty="0"/>
              <a:t>: 1000-1500 </a:t>
            </a:r>
            <a:r>
              <a:rPr lang="el-GR" sz="1800" dirty="0"/>
              <a:t>ευρώ/εγκατεστημένο </a:t>
            </a:r>
            <a:r>
              <a:rPr lang="en-US" sz="1800" dirty="0" err="1"/>
              <a:t>kWth</a:t>
            </a:r>
            <a:endParaRPr lang="en-US"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r>
              <a:rPr lang="el-GR" sz="1800" b="1" dirty="0"/>
              <a:t>-Κόστος Παραγωγής</a:t>
            </a:r>
            <a:r>
              <a:rPr lang="en-US" sz="1800" b="1" dirty="0"/>
              <a:t> (</a:t>
            </a:r>
            <a:r>
              <a:rPr lang="el-GR" sz="1800" b="1" dirty="0"/>
              <a:t>στις τιμές συμπεριλαμβάνονται και οι αποσβέσεις)</a:t>
            </a:r>
          </a:p>
          <a:p>
            <a:pPr marL="285750" indent="-285750" algn="just">
              <a:lnSpc>
                <a:spcPct val="107000"/>
              </a:lnSpc>
              <a:spcBef>
                <a:spcPts val="0"/>
              </a:spcBef>
              <a:spcAft>
                <a:spcPts val="800"/>
              </a:spcAft>
              <a:buFont typeface="Arial" panose="020B0604020202020204" pitchFamily="34" charset="0"/>
              <a:buChar char="•"/>
            </a:pPr>
            <a:r>
              <a:rPr lang="el-GR" sz="1800" dirty="0"/>
              <a:t>Μονάδες που χρησιμοποιούν υπόγειο ή επιφανειακό νερό</a:t>
            </a:r>
            <a:r>
              <a:rPr lang="en-US" sz="1800" dirty="0"/>
              <a:t>: </a:t>
            </a:r>
            <a:r>
              <a:rPr lang="el-GR" sz="1800" dirty="0"/>
              <a:t>0,015</a:t>
            </a:r>
            <a:r>
              <a:rPr lang="en-US" sz="1800" dirty="0"/>
              <a:t>-</a:t>
            </a:r>
            <a:r>
              <a:rPr lang="el-GR" sz="1800" dirty="0"/>
              <a:t>0,055</a:t>
            </a:r>
            <a:r>
              <a:rPr lang="en-US" sz="1800" dirty="0"/>
              <a:t> </a:t>
            </a:r>
            <a:r>
              <a:rPr lang="el-GR" sz="1800" dirty="0"/>
              <a:t>ευρώ/εγκατεστημένο </a:t>
            </a:r>
            <a:r>
              <a:rPr lang="en-US" sz="1800" dirty="0" err="1"/>
              <a:t>kWth</a:t>
            </a:r>
            <a:endParaRPr lang="en-US" sz="1800" dirty="0"/>
          </a:p>
          <a:p>
            <a:pPr marL="285750" indent="-285750" algn="just">
              <a:lnSpc>
                <a:spcPct val="107000"/>
              </a:lnSpc>
              <a:spcBef>
                <a:spcPts val="0"/>
              </a:spcBef>
              <a:spcAft>
                <a:spcPts val="800"/>
              </a:spcAft>
              <a:buFont typeface="Arial" panose="020B0604020202020204" pitchFamily="34" charset="0"/>
              <a:buChar char="•"/>
            </a:pPr>
            <a:r>
              <a:rPr lang="el-GR" sz="1800" dirty="0"/>
              <a:t>Μονάδες που συνδέονται με γεωτρήσεις και </a:t>
            </a:r>
            <a:r>
              <a:rPr lang="el-GR" sz="1800" dirty="0" err="1"/>
              <a:t>εναλλάκτες</a:t>
            </a:r>
            <a:r>
              <a:rPr lang="el-GR" sz="1800" dirty="0"/>
              <a:t> θερμότητας</a:t>
            </a:r>
            <a:r>
              <a:rPr lang="en-US" sz="1800" dirty="0"/>
              <a:t>: </a:t>
            </a:r>
            <a:r>
              <a:rPr lang="el-GR" sz="1800" dirty="0"/>
              <a:t>0,03</a:t>
            </a:r>
            <a:r>
              <a:rPr lang="en-US" sz="1800" dirty="0"/>
              <a:t>-</a:t>
            </a:r>
            <a:r>
              <a:rPr lang="el-GR" sz="1800" dirty="0"/>
              <a:t>0,10</a:t>
            </a:r>
            <a:r>
              <a:rPr lang="en-US" sz="1800" dirty="0"/>
              <a:t> </a:t>
            </a:r>
            <a:r>
              <a:rPr lang="el-GR" sz="1800" dirty="0"/>
              <a:t>ευρώ/εγκατεστημένο </a:t>
            </a:r>
            <a:r>
              <a:rPr lang="en-US" sz="1800" dirty="0" err="1"/>
              <a:t>kWth</a:t>
            </a:r>
            <a:endParaRPr lang="el-GR" sz="1800" dirty="0"/>
          </a:p>
          <a:p>
            <a:pPr marL="285750" indent="-285750" algn="just">
              <a:lnSpc>
                <a:spcPct val="107000"/>
              </a:lnSpc>
              <a:spcBef>
                <a:spcPts val="0"/>
              </a:spcBef>
              <a:spcAft>
                <a:spcPts val="800"/>
              </a:spcAft>
              <a:buFont typeface="Arial" panose="020B0604020202020204" pitchFamily="34" charset="0"/>
              <a:buChar char="•"/>
            </a:pPr>
            <a:endParaRPr lang="el-GR" sz="1800" dirty="0"/>
          </a:p>
          <a:p>
            <a:pPr algn="just">
              <a:lnSpc>
                <a:spcPct val="107000"/>
              </a:lnSpc>
              <a:spcBef>
                <a:spcPts val="0"/>
              </a:spcBef>
              <a:spcAft>
                <a:spcPts val="800"/>
              </a:spcAft>
            </a:pPr>
            <a:r>
              <a:rPr lang="el-GR" sz="1800" dirty="0"/>
              <a:t>-Συνολική παγκόσμια εγκατεστημένη ισχύς για αντλίες θερμότητας το 2005 15.379,29 </a:t>
            </a:r>
            <a:r>
              <a:rPr lang="en-US" sz="1800" dirty="0" err="1"/>
              <a:t>MWth</a:t>
            </a:r>
            <a:r>
              <a:rPr lang="en-US" sz="1800" dirty="0"/>
              <a:t>.</a:t>
            </a:r>
            <a:endParaRPr lang="el-GR" sz="1800" dirty="0"/>
          </a:p>
          <a:p>
            <a:pPr algn="just">
              <a:lnSpc>
                <a:spcPct val="107000"/>
              </a:lnSpc>
              <a:spcBef>
                <a:spcPts val="0"/>
              </a:spcBef>
              <a:spcAft>
                <a:spcPts val="800"/>
              </a:spcAft>
            </a:pPr>
            <a:r>
              <a:rPr lang="el-GR" sz="1800" dirty="0"/>
              <a:t>-Εγκατεστημένη ισχύς στην Ευρώπη το 2005 7.100,39 </a:t>
            </a:r>
            <a:r>
              <a:rPr lang="en-US" sz="1800" dirty="0" err="1"/>
              <a:t>MWth</a:t>
            </a:r>
            <a:r>
              <a:rPr lang="el-GR" sz="1800" dirty="0"/>
              <a:t> αντλιών θερμότητας συνδεδεμένες στο έδαφος που λειτουργούν κυρίως για θέρμανση και στην Ελλάδα μόλις 4 </a:t>
            </a:r>
            <a:r>
              <a:rPr lang="en-US" sz="1800" dirty="0" err="1"/>
              <a:t>MWth</a:t>
            </a:r>
            <a:r>
              <a:rPr lang="el-GR" sz="1800" dirty="0"/>
              <a:t>.</a:t>
            </a:r>
          </a:p>
          <a:p>
            <a:pPr marL="285750" indent="-285750" algn="just">
              <a:lnSpc>
                <a:spcPct val="107000"/>
              </a:lnSpc>
              <a:spcBef>
                <a:spcPts val="0"/>
              </a:spcBef>
              <a:spcAft>
                <a:spcPts val="800"/>
              </a:spcAft>
              <a:buFont typeface="Arial" panose="020B0604020202020204" pitchFamily="34" charset="0"/>
              <a:buChar char="•"/>
            </a:pPr>
            <a:endParaRPr lang="en-US"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353069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smtClean="0">
                <a:latin typeface="+mn-lt"/>
              </a:rPr>
              <a:t>Σύγκριση τρόπου </a:t>
            </a:r>
            <a:r>
              <a:rPr lang="el-GR" sz="4000" b="1" dirty="0">
                <a:latin typeface="+mn-lt"/>
              </a:rPr>
              <a:t>Σύνδεσης με τη Γη</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-Κάθετος</a:t>
            </a:r>
          </a:p>
          <a:p>
            <a:pPr marL="285750" indent="-285750" algn="just">
              <a:lnSpc>
                <a:spcPct val="107000"/>
              </a:lnSpc>
              <a:spcBef>
                <a:spcPts val="0"/>
              </a:spcBef>
              <a:spcAft>
                <a:spcPts val="800"/>
              </a:spcAft>
              <a:buFont typeface="Arial" panose="020B0604020202020204" pitchFamily="34" charset="0"/>
              <a:buChar char="•"/>
            </a:pPr>
            <a:r>
              <a:rPr lang="el-GR" sz="1800" dirty="0"/>
              <a:t>Πετρώδες έδαφος</a:t>
            </a:r>
          </a:p>
          <a:p>
            <a:pPr marL="285750" indent="-285750" algn="just">
              <a:lnSpc>
                <a:spcPct val="107000"/>
              </a:lnSpc>
              <a:spcBef>
                <a:spcPts val="0"/>
              </a:spcBef>
              <a:spcAft>
                <a:spcPts val="800"/>
              </a:spcAft>
              <a:buFont typeface="Arial" panose="020B0604020202020204" pitchFamily="34" charset="0"/>
              <a:buChar char="•"/>
            </a:pPr>
            <a:r>
              <a:rPr lang="el-GR" sz="1800" dirty="0"/>
              <a:t>Αυξημένο κόστος</a:t>
            </a:r>
          </a:p>
          <a:p>
            <a:pPr marL="285750" indent="-285750" algn="just">
              <a:lnSpc>
                <a:spcPct val="107000"/>
              </a:lnSpc>
              <a:spcBef>
                <a:spcPts val="0"/>
              </a:spcBef>
              <a:spcAft>
                <a:spcPts val="800"/>
              </a:spcAft>
              <a:buFont typeface="Arial" panose="020B0604020202020204" pitchFamily="34" charset="0"/>
              <a:buChar char="•"/>
            </a:pPr>
            <a:r>
              <a:rPr lang="el-GR" sz="1800" dirty="0"/>
              <a:t>Μικρή χρήση γης</a:t>
            </a:r>
          </a:p>
          <a:p>
            <a:pPr marL="285750" indent="-285750" algn="just">
              <a:lnSpc>
                <a:spcPct val="107000"/>
              </a:lnSpc>
              <a:spcBef>
                <a:spcPts val="0"/>
              </a:spcBef>
              <a:spcAft>
                <a:spcPts val="800"/>
              </a:spcAft>
              <a:buFont typeface="Arial" panose="020B0604020202020204" pitchFamily="34" charset="0"/>
              <a:buChar char="•"/>
            </a:pPr>
            <a:r>
              <a:rPr lang="el-GR" sz="1800" dirty="0"/>
              <a:t>Υψηλή αποδοτικότητα</a:t>
            </a:r>
          </a:p>
          <a:p>
            <a:pPr marL="285750" indent="-285750" algn="just">
              <a:lnSpc>
                <a:spcPct val="107000"/>
              </a:lnSpc>
              <a:spcBef>
                <a:spcPts val="0"/>
              </a:spcBef>
              <a:spcAft>
                <a:spcPts val="800"/>
              </a:spcAft>
              <a:buFont typeface="Arial" panose="020B0604020202020204" pitchFamily="34" charset="0"/>
              <a:buChar char="•"/>
            </a:pPr>
            <a:endParaRPr lang="el-GR" sz="1800" dirty="0"/>
          </a:p>
          <a:p>
            <a:pPr algn="just">
              <a:lnSpc>
                <a:spcPct val="107000"/>
              </a:lnSpc>
              <a:spcBef>
                <a:spcPts val="0"/>
              </a:spcBef>
              <a:spcAft>
                <a:spcPts val="800"/>
              </a:spcAft>
            </a:pPr>
            <a:r>
              <a:rPr lang="el-GR" sz="1800" b="1" dirty="0"/>
              <a:t>-Οριζόντιος</a:t>
            </a:r>
            <a:endParaRPr lang="el-GR" sz="1800" dirty="0"/>
          </a:p>
          <a:p>
            <a:pPr marL="285750" indent="-285750" algn="just">
              <a:lnSpc>
                <a:spcPct val="107000"/>
              </a:lnSpc>
              <a:spcBef>
                <a:spcPts val="0"/>
              </a:spcBef>
              <a:spcAft>
                <a:spcPts val="800"/>
              </a:spcAft>
              <a:buFont typeface="Arial" panose="020B0604020202020204" pitchFamily="34" charset="0"/>
              <a:buChar char="•"/>
            </a:pPr>
            <a:r>
              <a:rPr lang="el-GR" sz="1800" dirty="0"/>
              <a:t>Μεγάλη χρήση γης</a:t>
            </a:r>
          </a:p>
          <a:p>
            <a:pPr marL="285750" indent="-285750" algn="just">
              <a:lnSpc>
                <a:spcPct val="107000"/>
              </a:lnSpc>
              <a:spcBef>
                <a:spcPts val="0"/>
              </a:spcBef>
              <a:spcAft>
                <a:spcPts val="800"/>
              </a:spcAft>
              <a:buFont typeface="Arial" panose="020B0604020202020204" pitchFamily="34" charset="0"/>
              <a:buChar char="•"/>
            </a:pPr>
            <a:r>
              <a:rPr lang="el-GR" sz="1800" dirty="0"/>
              <a:t>Μειωμένο κόστος</a:t>
            </a:r>
          </a:p>
          <a:p>
            <a:pPr marL="285750" indent="-285750" algn="just">
              <a:lnSpc>
                <a:spcPct val="107000"/>
              </a:lnSpc>
              <a:spcBef>
                <a:spcPts val="0"/>
              </a:spcBef>
              <a:spcAft>
                <a:spcPts val="800"/>
              </a:spcAft>
              <a:buFont typeface="Arial" panose="020B0604020202020204" pitchFamily="34" charset="0"/>
              <a:buChar char="•"/>
            </a:pPr>
            <a:r>
              <a:rPr lang="el-GR" sz="1800" dirty="0"/>
              <a:t>Μικρά κτήρια</a:t>
            </a:r>
          </a:p>
          <a:p>
            <a:pPr marL="285750" indent="-285750" algn="just">
              <a:lnSpc>
                <a:spcPct val="107000"/>
              </a:lnSpc>
              <a:spcBef>
                <a:spcPts val="0"/>
              </a:spcBef>
              <a:spcAft>
                <a:spcPts val="800"/>
              </a:spcAft>
              <a:buFont typeface="Arial" panose="020B0604020202020204" pitchFamily="34" charset="0"/>
              <a:buChar char="•"/>
            </a:pPr>
            <a:r>
              <a:rPr lang="el-GR" sz="1800" dirty="0"/>
              <a:t>Μεταβολή θερμοκρασίας</a:t>
            </a:r>
            <a:endParaRPr lang="en-US"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209196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8" y="-4438"/>
            <a:ext cx="9742641" cy="877351"/>
          </a:xfrm>
        </p:spPr>
        <p:txBody>
          <a:bodyPr>
            <a:normAutofit/>
          </a:bodyPr>
          <a:lstStyle/>
          <a:p>
            <a:r>
              <a:rPr lang="el-GR" sz="4000" b="1" dirty="0">
                <a:latin typeface="+mn-lt"/>
              </a:rPr>
              <a:t>Τρόπος Σύνδεσης με τη Γη</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5707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b="1" dirty="0"/>
              <a:t>-Υπόγειων ή Επιφανειακών Υδάτων</a:t>
            </a:r>
          </a:p>
          <a:p>
            <a:pPr marL="285750" indent="-285750" algn="just">
              <a:lnSpc>
                <a:spcPct val="107000"/>
              </a:lnSpc>
              <a:spcBef>
                <a:spcPts val="0"/>
              </a:spcBef>
              <a:spcAft>
                <a:spcPts val="800"/>
              </a:spcAft>
              <a:buFont typeface="Arial" panose="020B0604020202020204" pitchFamily="34" charset="0"/>
              <a:buChar char="•"/>
            </a:pPr>
            <a:r>
              <a:rPr lang="el-GR" sz="1800" dirty="0" smtClean="0"/>
              <a:t>Χρήση υδροφόρου Ορίζοντα</a:t>
            </a:r>
            <a:endParaRPr lang="el-GR" sz="1800" dirty="0"/>
          </a:p>
          <a:p>
            <a:pPr marL="285750" indent="-285750" algn="just">
              <a:lnSpc>
                <a:spcPct val="107000"/>
              </a:lnSpc>
              <a:spcBef>
                <a:spcPts val="0"/>
              </a:spcBef>
              <a:spcAft>
                <a:spcPts val="800"/>
              </a:spcAft>
              <a:buFont typeface="Arial" panose="020B0604020202020204" pitchFamily="34" charset="0"/>
              <a:buChar char="•"/>
            </a:pPr>
            <a:r>
              <a:rPr lang="el-GR" sz="1800" dirty="0"/>
              <a:t>Μικρότερο κόστος</a:t>
            </a:r>
          </a:p>
          <a:p>
            <a:pPr marL="285750" indent="-285750" algn="just">
              <a:lnSpc>
                <a:spcPct val="107000"/>
              </a:lnSpc>
              <a:spcBef>
                <a:spcPts val="0"/>
              </a:spcBef>
              <a:spcAft>
                <a:spcPts val="800"/>
              </a:spcAft>
              <a:buFont typeface="Arial" panose="020B0604020202020204" pitchFamily="34" charset="0"/>
              <a:buChar char="•"/>
            </a:pPr>
            <a:r>
              <a:rPr lang="el-GR" sz="1800" dirty="0" smtClean="0"/>
              <a:t>Υπόκεινται σε διατάξεις και νόμους</a:t>
            </a:r>
            <a:endParaRPr lang="el-GR" sz="1800" dirty="0"/>
          </a:p>
          <a:p>
            <a:pPr marL="285750" indent="-285750" algn="just">
              <a:lnSpc>
                <a:spcPct val="107000"/>
              </a:lnSpc>
              <a:spcBef>
                <a:spcPts val="0"/>
              </a:spcBef>
              <a:spcAft>
                <a:spcPts val="800"/>
              </a:spcAft>
              <a:buFont typeface="Arial" panose="020B0604020202020204" pitchFamily="34" charset="0"/>
              <a:buChar char="•"/>
            </a:pPr>
            <a:r>
              <a:rPr lang="el-GR" sz="1800" dirty="0"/>
              <a:t>Ρύπανση </a:t>
            </a:r>
            <a:r>
              <a:rPr lang="el-GR" sz="1800" dirty="0" err="1"/>
              <a:t>Εναλλακτών</a:t>
            </a:r>
            <a:endParaRPr lang="el-GR" sz="1800" dirty="0"/>
          </a:p>
          <a:p>
            <a:pPr marL="285750" indent="-285750" algn="just">
              <a:lnSpc>
                <a:spcPct val="107000"/>
              </a:lnSpc>
              <a:spcBef>
                <a:spcPts val="0"/>
              </a:spcBef>
              <a:spcAft>
                <a:spcPts val="800"/>
              </a:spcAft>
              <a:buFont typeface="Arial" panose="020B0604020202020204" pitchFamily="34" charset="0"/>
              <a:buChar char="•"/>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258183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0"/>
            <a:ext cx="9742641" cy="742646"/>
          </a:xfrm>
        </p:spPr>
        <p:txBody>
          <a:bodyPr>
            <a:normAutofit/>
          </a:bodyPr>
          <a:lstStyle/>
          <a:p>
            <a:r>
              <a:rPr lang="el-GR" sz="4000" b="1" dirty="0" smtClean="0">
                <a:latin typeface="+mn-lt"/>
              </a:rPr>
              <a:t>Αντλίες Θερμότητας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773083" y="900308"/>
            <a:ext cx="9837891"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Ένα γεωθερμικό σύστημα αντλιών θερμότητας μπορεί να χρησιμοποιήσει αυτή τη σταθερή θερμοκρασία για να θερμάνει ή να δροσίσει ένα κτίριο.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Οι σωλήνες θάβονται στ</a:t>
            </a:r>
            <a:r>
              <a:rPr lang="el-GR" sz="1800" dirty="0" smtClean="0">
                <a:latin typeface="Calibri" panose="020F0502020204030204" pitchFamily="34" charset="0"/>
                <a:ea typeface="Calibri" panose="020F0502020204030204" pitchFamily="34" charset="0"/>
                <a:cs typeface="Times New Roman" panose="02020603050405020304" pitchFamily="18" charset="0"/>
              </a:rPr>
              <a:t>ο έδαφος κοντά στο κτίριο. Μέσα σε αυτούς τους σωλήνες κυκλοφορεί ένα ρευστό, όπως το αντιψυκτικό στο ψυγείο των αυτοκινήτων. </a:t>
            </a:r>
          </a:p>
          <a:p>
            <a:pPr marL="0" marR="0" algn="just">
              <a:lnSpc>
                <a:spcPct val="107000"/>
              </a:lnSpc>
              <a:spcBef>
                <a:spcPts val="0"/>
              </a:spcBef>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Η θερμότητα που αφαιρείται κατά τη διάρκεια του καλοκαιριού μπορεί επίσης να χρησιμοποιηθεί για να θερμάνει νερό σε έναν ειδικό θερμοσίφωνα.</a:t>
            </a:r>
          </a:p>
          <a:p>
            <a:pPr marL="0" marR="0" algn="just">
              <a:lnSpc>
                <a:spcPct val="107000"/>
              </a:lnSpc>
              <a:spcBef>
                <a:spcPts val="0"/>
              </a:spcBef>
              <a:spcAft>
                <a:spcPts val="800"/>
              </a:spcAft>
            </a:pPr>
            <a:endParaRPr lang="el-GR"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b="1" dirty="0" smtClean="0">
                <a:effectLst/>
                <a:latin typeface="Calibri" panose="020F0502020204030204" pitchFamily="34" charset="0"/>
                <a:ea typeface="Calibri" panose="020F0502020204030204" pitchFamily="34" charset="0"/>
                <a:cs typeface="Times New Roman" panose="02020603050405020304" pitchFamily="18" charset="0"/>
              </a:rPr>
              <a:t>-Το Χειμώνα</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l-GR"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Η θερμότητα από το θερμότερο έδαφος (δεξαμενή θερμότητας) περνά από τον εναλλάκτη θερμότητας μιας αντλίας θερμότητας, η οποία στέλνει το θερμό αέρα στο κτίριο.</a:t>
            </a:r>
          </a:p>
          <a:p>
            <a:pPr marL="0"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a:latin typeface="Calibri" panose="020F0502020204030204" pitchFamily="34" charset="0"/>
                <a:ea typeface="Calibri" panose="020F0502020204030204" pitchFamily="34" charset="0"/>
                <a:cs typeface="Times New Roman" panose="02020603050405020304" pitchFamily="18" charset="0"/>
              </a:rPr>
              <a:t>-Το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Καλοκαίρι</a:t>
            </a:r>
            <a:r>
              <a:rPr lang="en-US" sz="18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Ο ζεστός αέρας μέσα από το κτίριο περνά από τον εναλλάκτη θερμότητας και μεταφέρεται στο έδαφος (αποθήκη </a:t>
            </a:r>
            <a:r>
              <a:rPr lang="el-GR" sz="1800" dirty="0">
                <a:latin typeface="Calibri" panose="020F0502020204030204" pitchFamily="34" charset="0"/>
                <a:ea typeface="Calibri" panose="020F0502020204030204" pitchFamily="34" charset="0"/>
                <a:cs typeface="Times New Roman" panose="02020603050405020304" pitchFamily="18" charset="0"/>
              </a:rPr>
              <a:t>θερμότητας</a:t>
            </a:r>
            <a:r>
              <a:rPr lang="el-GR" sz="1800" dirty="0" smtClean="0">
                <a:latin typeface="Calibri" panose="020F0502020204030204" pitchFamily="34" charset="0"/>
                <a:ea typeface="Calibri" panose="020F0502020204030204" pitchFamily="34" charset="0"/>
                <a:cs typeface="Times New Roman" panose="02020603050405020304" pitchFamily="18" charset="0"/>
              </a:rPr>
              <a:t>).</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55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4" y="241329"/>
            <a:ext cx="9742641" cy="768322"/>
          </a:xfrm>
        </p:spPr>
        <p:txBody>
          <a:bodyPr>
            <a:normAutofit/>
          </a:bodyPr>
          <a:lstStyle/>
          <a:p>
            <a:r>
              <a:rPr lang="el-GR" sz="4000" b="1" dirty="0">
                <a:latin typeface="+mn-lt"/>
              </a:rPr>
              <a:t>Κατακόρυφος Γεωθερμικός </a:t>
            </a:r>
            <a:r>
              <a:rPr lang="el-GR" sz="4000" b="1" dirty="0" err="1">
                <a:latin typeface="+mn-lt"/>
              </a:rPr>
              <a:t>Εναλλάκτης</a:t>
            </a:r>
            <a:endParaRPr lang="en-US" sz="4000" b="1" dirty="0">
              <a:latin typeface="+mn-lt"/>
            </a:endParaRPr>
          </a:p>
        </p:txBody>
      </p:sp>
      <p:pic>
        <p:nvPicPr>
          <p:cNvPr id="3" name="Picture 2">
            <a:extLst>
              <a:ext uri="{FF2B5EF4-FFF2-40B4-BE49-F238E27FC236}">
                <a16:creationId xmlns:a16="http://schemas.microsoft.com/office/drawing/2014/main" xmlns="" id="{106B2FF6-D48A-4403-989B-935759F4B84E}"/>
              </a:ext>
            </a:extLst>
          </p:cNvPr>
          <p:cNvPicPr>
            <a:picLocks noChangeAspect="1"/>
          </p:cNvPicPr>
          <p:nvPr/>
        </p:nvPicPr>
        <p:blipFill>
          <a:blip r:embed="rId3"/>
          <a:stretch>
            <a:fillRect/>
          </a:stretch>
        </p:blipFill>
        <p:spPr>
          <a:xfrm>
            <a:off x="1590675" y="1406613"/>
            <a:ext cx="9553575" cy="4662314"/>
          </a:xfrm>
          <a:prstGeom prst="rect">
            <a:avLst/>
          </a:prstGeom>
        </p:spPr>
      </p:pic>
      <p:sp>
        <p:nvSpPr>
          <p:cNvPr id="8" name="Subtitle 2">
            <a:extLst>
              <a:ext uri="{FF2B5EF4-FFF2-40B4-BE49-F238E27FC236}">
                <a16:creationId xmlns:a16="http://schemas.microsoft.com/office/drawing/2014/main" xmlns="" id="{29D70DAE-38A8-4548-8602-25107AE11842}"/>
              </a:ext>
            </a:extLst>
          </p:cNvPr>
          <p:cNvSpPr txBox="1">
            <a:spLocks/>
          </p:cNvSpPr>
          <p:nvPr/>
        </p:nvSpPr>
        <p:spPr>
          <a:xfrm>
            <a:off x="2780084" y="6068927"/>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a:t>
            </a:r>
            <a:r>
              <a:rPr lang="el-GR" sz="1600" dirty="0">
                <a:latin typeface="Calibri" panose="020F0502020204030204" pitchFamily="34" charset="0"/>
                <a:ea typeface="Calibri" panose="020F0502020204030204" pitchFamily="34" charset="0"/>
                <a:cs typeface="Times New Roman" panose="02020603050405020304" pitchFamily="18" charset="0"/>
              </a:rPr>
              <a:t>7. Δομή κατακόρυφου γεωθερμικού </a:t>
            </a:r>
            <a:r>
              <a:rPr lang="el-GR" sz="1600" dirty="0" err="1">
                <a:latin typeface="Calibri" panose="020F0502020204030204" pitchFamily="34" charset="0"/>
                <a:ea typeface="Calibri" panose="020F0502020204030204" pitchFamily="34" charset="0"/>
                <a:cs typeface="Times New Roman" panose="02020603050405020304" pitchFamily="18" charset="0"/>
              </a:rPr>
              <a:t>εναλλάκτη</a:t>
            </a:r>
            <a:r>
              <a:rPr lang="el-GR" sz="1600" dirty="0">
                <a:latin typeface="Calibri" panose="020F0502020204030204" pitchFamily="34" charset="0"/>
                <a:ea typeface="Calibri" panose="020F0502020204030204" pitchFamily="34" charset="0"/>
                <a:cs typeface="Times New Roman" panose="02020603050405020304" pitchFamily="18" charset="0"/>
              </a:rPr>
              <a:t>[4]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78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4" y="241328"/>
            <a:ext cx="9742641" cy="1081445"/>
          </a:xfrm>
        </p:spPr>
        <p:txBody>
          <a:bodyPr>
            <a:normAutofit fontScale="90000"/>
          </a:bodyPr>
          <a:lstStyle/>
          <a:p>
            <a:r>
              <a:rPr lang="el-GR" sz="4000" b="1" dirty="0">
                <a:latin typeface="+mn-lt"/>
              </a:rPr>
              <a:t>Μεταβολή θερμοκρασίας εδάφους συναρτήσει του βάθους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773084" y="1564101"/>
            <a:ext cx="9144000" cy="48915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800" dirty="0"/>
              <a:t>-Οι ατμοσφαιρικές συνθήκες επηρεάζουν τη θερμοκρασία του εδάφους σε σχετικά μικρό βάθος, συνήθως μέχρι τα 5 </a:t>
            </a:r>
            <a:r>
              <a:rPr lang="en-US" sz="1800" dirty="0"/>
              <a:t>m</a:t>
            </a:r>
            <a:r>
              <a:rPr lang="el-GR" sz="1800" dirty="0"/>
              <a:t>, ενώ έχουν αμελητέα επιρροή για βάθη μεγαλύτερα από 31 </a:t>
            </a:r>
            <a:r>
              <a:rPr lang="en-US" sz="1800" dirty="0"/>
              <a:t>m.</a:t>
            </a:r>
          </a:p>
          <a:p>
            <a:pPr algn="just">
              <a:lnSpc>
                <a:spcPct val="107000"/>
              </a:lnSpc>
              <a:spcBef>
                <a:spcPts val="0"/>
              </a:spcBef>
              <a:spcAft>
                <a:spcPts val="800"/>
              </a:spcAft>
            </a:pPr>
            <a:endParaRPr lang="en-US" sz="1800" dirty="0"/>
          </a:p>
          <a:p>
            <a:pPr algn="just">
              <a:lnSpc>
                <a:spcPct val="107000"/>
              </a:lnSpc>
              <a:spcBef>
                <a:spcPts val="0"/>
              </a:spcBef>
              <a:spcAft>
                <a:spcPts val="800"/>
              </a:spcAft>
            </a:pPr>
            <a:r>
              <a:rPr lang="en-US" sz="1800" dirty="0"/>
              <a:t>-</a:t>
            </a:r>
            <a:r>
              <a:rPr lang="el-GR" sz="1800" dirty="0"/>
              <a:t>Στα 2 </a:t>
            </a:r>
            <a:r>
              <a:rPr lang="en-US" sz="1800" dirty="0"/>
              <a:t>m</a:t>
            </a:r>
            <a:r>
              <a:rPr lang="el-GR" sz="1800" dirty="0"/>
              <a:t> βάθος από την επιφάνεια του εδάφους η θερμοκρασία δε μεταβάλλεται περισσότερο από </a:t>
            </a:r>
            <a:r>
              <a:rPr lang="el-GR" sz="1800" dirty="0">
                <a:effectLst/>
                <a:latin typeface="Calibri" panose="020F0502020204030204" pitchFamily="34" charset="0"/>
                <a:ea typeface="Calibri" panose="020F0502020204030204" pitchFamily="34"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2 </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κατά τη διάρκεια του έτους.</a:t>
            </a:r>
          </a:p>
          <a:p>
            <a:pPr algn="just">
              <a:lnSpc>
                <a:spcPct val="107000"/>
              </a:lnSpc>
              <a:spcBef>
                <a:spcPts val="0"/>
              </a:spcBef>
              <a:spcAft>
                <a:spcPts val="800"/>
              </a:spcAft>
            </a:pPr>
            <a:endParaRPr lang="el-GR" sz="1800" dirty="0">
              <a:latin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dirty="0">
                <a:latin typeface="Calibri" panose="020F0502020204030204" pitchFamily="34" charset="0"/>
                <a:cs typeface="Times New Roman" panose="02020603050405020304" pitchFamily="18" charset="0"/>
              </a:rPr>
              <a:t>-Ωστόσο σε κάθε περίπτωση υπάρχει εξάρτηση από τις </a:t>
            </a:r>
            <a:r>
              <a:rPr lang="el-GR" sz="1800" dirty="0" err="1">
                <a:latin typeface="Calibri" panose="020F0502020204030204" pitchFamily="34" charset="0"/>
                <a:cs typeface="Times New Roman" panose="02020603050405020304" pitchFamily="18" charset="0"/>
              </a:rPr>
              <a:t>θερμοφυσικές</a:t>
            </a:r>
            <a:r>
              <a:rPr lang="el-GR" sz="1800" dirty="0">
                <a:latin typeface="Calibri" panose="020F0502020204030204" pitchFamily="34" charset="0"/>
                <a:cs typeface="Times New Roman" panose="02020603050405020304" pitchFamily="18" charset="0"/>
              </a:rPr>
              <a:t> ιδιότητες του υλικού του υπεδάφους.</a:t>
            </a:r>
            <a:endParaRPr lang="el-GR" sz="1800" dirty="0"/>
          </a:p>
          <a:p>
            <a:pPr algn="just">
              <a:lnSpc>
                <a:spcPct val="107000"/>
              </a:lnSpc>
              <a:spcBef>
                <a:spcPts val="0"/>
              </a:spcBef>
              <a:spcAft>
                <a:spcPts val="800"/>
              </a:spcAft>
            </a:pPr>
            <a:endParaRPr lang="el-GR" sz="1800" dirty="0"/>
          </a:p>
          <a:p>
            <a:pPr algn="just">
              <a:lnSpc>
                <a:spcPct val="107000"/>
              </a:lnSpc>
              <a:spcBef>
                <a:spcPts val="0"/>
              </a:spcBef>
              <a:spcAft>
                <a:spcPts val="800"/>
              </a:spcAft>
            </a:pPr>
            <a:endParaRPr lang="el-GR" sz="1800" dirty="0"/>
          </a:p>
        </p:txBody>
      </p:sp>
    </p:spTree>
    <p:extLst>
      <p:ext uri="{BB962C8B-B14F-4D97-AF65-F5344CB8AC3E}">
        <p14:creationId xmlns:p14="http://schemas.microsoft.com/office/powerpoint/2010/main" val="160120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0"/>
            <a:ext cx="9742641" cy="742646"/>
          </a:xfrm>
        </p:spPr>
        <p:txBody>
          <a:bodyPr>
            <a:normAutofit/>
          </a:bodyPr>
          <a:lstStyle/>
          <a:p>
            <a:r>
              <a:rPr lang="el-GR" sz="4000" b="1" dirty="0" smtClean="0">
                <a:latin typeface="+mn-lt"/>
              </a:rPr>
              <a:t>Αντλίες Θερμότητας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773083" y="900308"/>
            <a:ext cx="9837891"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r>
              <a:rPr lang="el-GR" sz="1800" dirty="0" smtClean="0">
                <a:effectLst/>
                <a:latin typeface="Calibri" panose="020F0502020204030204" pitchFamily="34" charset="0"/>
                <a:ea typeface="Calibri" panose="020F0502020204030204" pitchFamily="34" charset="0"/>
                <a:cs typeface="Times New Roman" panose="02020603050405020304" pitchFamily="18" charset="0"/>
              </a:rPr>
              <a:t>Άρα η αντλία θερμότητας είναι μια μηχανή που μπορεί να μεταφέρει τη θερμότητα από τον ψυχρό χώρο στο θερμό ή από μια θερμή δεξαμενή σε μια ψυχρή δεξαμενή.</a:t>
            </a:r>
          </a:p>
          <a:p>
            <a:pPr marL="0"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-Διατύπωση </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Clausius</a:t>
            </a:r>
            <a:r>
              <a:rPr lang="en-US" sz="1800" b="1" dirty="0" smtClean="0">
                <a:latin typeface="Calibri" panose="020F0502020204030204" pitchFamily="34" charset="0"/>
                <a:ea typeface="Calibri" panose="020F0502020204030204" pitchFamily="34" charset="0"/>
                <a:cs typeface="Times New Roman" panose="02020603050405020304" pitchFamily="18" charset="0"/>
              </a:rPr>
              <a:t> /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Δεύτερος </a:t>
            </a:r>
            <a:r>
              <a:rPr lang="el-GR" sz="1800" b="1" dirty="0" err="1" smtClean="0">
                <a:latin typeface="Calibri" panose="020F0502020204030204" pitchFamily="34" charset="0"/>
                <a:ea typeface="Calibri" panose="020F0502020204030204" pitchFamily="34" charset="0"/>
                <a:cs typeface="Times New Roman" panose="02020603050405020304" pitchFamily="18" charset="0"/>
              </a:rPr>
              <a:t>Θερμοδυναμικός</a:t>
            </a:r>
            <a:r>
              <a:rPr lang="el-GR" sz="1800" b="1" dirty="0" smtClean="0">
                <a:latin typeface="Calibri" panose="020F0502020204030204" pitchFamily="34" charset="0"/>
                <a:ea typeface="Calibri" panose="020F0502020204030204" pitchFamily="34" charset="0"/>
                <a:cs typeface="Times New Roman" panose="02020603050405020304" pitchFamily="18" charset="0"/>
              </a:rPr>
              <a:t> Νόμος</a:t>
            </a:r>
          </a:p>
          <a:p>
            <a:pPr marL="0"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Είναι αδύνατο να μεταφερθεί θερμότητα από ένα ψυχρό μέρος σε ένα θερμό χωρίς την καταβολή έργου. </a:t>
            </a:r>
          </a:p>
          <a:p>
            <a:pPr marL="0" marR="0" algn="just">
              <a:lnSpc>
                <a:spcPct val="107000"/>
              </a:lnSpc>
              <a:spcBef>
                <a:spcPts val="0"/>
              </a:spcBef>
              <a:spcAft>
                <a:spcPts val="800"/>
              </a:spcAft>
            </a:pP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45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1"/>
            <a:ext cx="9742641" cy="1399682"/>
          </a:xfrm>
        </p:spPr>
        <p:txBody>
          <a:bodyPr>
            <a:normAutofit/>
          </a:bodyPr>
          <a:lstStyle/>
          <a:p>
            <a:r>
              <a:rPr lang="el-GR" sz="4000" b="1" dirty="0" smtClean="0">
                <a:latin typeface="+mn-lt"/>
              </a:rPr>
              <a:t>Σύστημα Εκμετάλλευσης της Αβαθούς Γεωθερμίας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29689" y="1584762"/>
            <a:ext cx="3643821"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endParaRPr lang="en-US" sz="18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-Αποτελείται από τρία μέρη</a:t>
            </a:r>
            <a:r>
              <a:rPr lang="en-US" sz="1800" b="1" dirty="0" smtClean="0">
                <a:latin typeface="Calibri" panose="020F0502020204030204" pitchFamily="34" charset="0"/>
                <a:ea typeface="Calibri" panose="020F0502020204030204" pitchFamily="34" charset="0"/>
                <a:cs typeface="Times New Roman" panose="02020603050405020304" pitchFamily="18" charset="0"/>
              </a:rPr>
              <a:t>:</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Γεωθερμικός Εναλλάκτης ή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Γεωεναλλάκτης</a:t>
            </a: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Γεωθερμική Αντλία Θερμότητας</a:t>
            </a:r>
          </a:p>
          <a:p>
            <a:pPr marL="285750" marR="0" indent="-285750" algn="just">
              <a:lnSpc>
                <a:spcPct val="107000"/>
              </a:lnSpc>
              <a:spcBef>
                <a:spcPts val="0"/>
              </a:spcBef>
              <a:spcAft>
                <a:spcPts val="800"/>
              </a:spcAft>
              <a:buFont typeface="Arial" panose="020B0604020202020204" pitchFamily="34" charset="0"/>
              <a:buChar char="•"/>
            </a:pPr>
            <a:r>
              <a:rPr lang="el-GR" sz="1800" dirty="0" smtClean="0">
                <a:latin typeface="Calibri" panose="020F0502020204030204" pitchFamily="34" charset="0"/>
                <a:ea typeface="Calibri" panose="020F0502020204030204" pitchFamily="34" charset="0"/>
                <a:cs typeface="Times New Roman" panose="02020603050405020304" pitchFamily="18" charset="0"/>
              </a:rPr>
              <a:t>Σύστημα Διανομής Θερμότητας ή Δροσισμού ή Παραγωγής Ζεστού Νερού</a:t>
            </a:r>
            <a:endParaRPr lang="it-IT"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Εικόνα 1"/>
          <p:cNvPicPr>
            <a:picLocks noChangeAspect="1"/>
          </p:cNvPicPr>
          <p:nvPr/>
        </p:nvPicPr>
        <p:blipFill>
          <a:blip r:embed="rId3"/>
          <a:stretch>
            <a:fillRect/>
          </a:stretch>
        </p:blipFill>
        <p:spPr>
          <a:xfrm>
            <a:off x="4456090" y="1496176"/>
            <a:ext cx="7366716" cy="4759604"/>
          </a:xfrm>
          <a:prstGeom prst="rect">
            <a:avLst/>
          </a:prstGeom>
        </p:spPr>
      </p:pic>
    </p:spTree>
    <p:extLst>
      <p:ext uri="{BB962C8B-B14F-4D97-AF65-F5344CB8AC3E}">
        <p14:creationId xmlns:p14="http://schemas.microsoft.com/office/powerpoint/2010/main" val="358031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763559" y="-4438"/>
            <a:ext cx="9144000" cy="877351"/>
          </a:xfrm>
        </p:spPr>
        <p:txBody>
          <a:bodyPr>
            <a:normAutofit/>
          </a:bodyPr>
          <a:lstStyle/>
          <a:p>
            <a:r>
              <a:rPr lang="el-GR" sz="4000" b="1" dirty="0">
                <a:latin typeface="+mn-lt"/>
              </a:rPr>
              <a:t>Αρχή Λειτουργίας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868334" y="978578"/>
            <a:ext cx="9144000" cy="4869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endParaRPr lang="el-GR" sz="1800" b="1" dirty="0"/>
          </a:p>
        </p:txBody>
      </p:sp>
      <p:pic>
        <p:nvPicPr>
          <p:cNvPr id="7" name="Picture 6">
            <a:extLst>
              <a:ext uri="{FF2B5EF4-FFF2-40B4-BE49-F238E27FC236}">
                <a16:creationId xmlns:a16="http://schemas.microsoft.com/office/drawing/2014/main" xmlns="" id="{CD6CD9EE-3B99-41C5-A9A4-3A2CECA0FAEA}"/>
              </a:ext>
            </a:extLst>
          </p:cNvPr>
          <p:cNvPicPr>
            <a:picLocks noChangeAspect="1"/>
          </p:cNvPicPr>
          <p:nvPr/>
        </p:nvPicPr>
        <p:blipFill>
          <a:blip r:embed="rId3"/>
          <a:stretch>
            <a:fillRect/>
          </a:stretch>
        </p:blipFill>
        <p:spPr>
          <a:xfrm>
            <a:off x="1509284" y="1056073"/>
            <a:ext cx="9503050" cy="5058978"/>
          </a:xfrm>
          <a:prstGeom prst="rect">
            <a:avLst/>
          </a:prstGeom>
        </p:spPr>
      </p:pic>
      <p:sp>
        <p:nvSpPr>
          <p:cNvPr id="11" name="Subtitle 2">
            <a:extLst>
              <a:ext uri="{FF2B5EF4-FFF2-40B4-BE49-F238E27FC236}">
                <a16:creationId xmlns:a16="http://schemas.microsoft.com/office/drawing/2014/main" xmlns="" id="{DA360A83-3344-4556-8D2D-8BBEC4FBA7C2}"/>
              </a:ext>
            </a:extLst>
          </p:cNvPr>
          <p:cNvSpPr txBox="1">
            <a:spLocks/>
          </p:cNvSpPr>
          <p:nvPr/>
        </p:nvSpPr>
        <p:spPr>
          <a:xfrm>
            <a:off x="2165043" y="6192546"/>
            <a:ext cx="7320500" cy="68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Bef>
                <a:spcPts val="0"/>
              </a:spcBef>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Σχήμα </a:t>
            </a:r>
            <a:r>
              <a:rPr lang="en-US" sz="1600" dirty="0">
                <a:latin typeface="Calibri" panose="020F0502020204030204" pitchFamily="34" charset="0"/>
                <a:ea typeface="Calibri" panose="020F0502020204030204" pitchFamily="34" charset="0"/>
                <a:cs typeface="Times New Roman" panose="02020603050405020304" pitchFamily="18" charset="0"/>
              </a:rPr>
              <a:t>1</a:t>
            </a:r>
            <a:r>
              <a:rPr lang="el-GR" sz="1600" dirty="0">
                <a:latin typeface="Calibri" panose="020F0502020204030204" pitchFamily="34" charset="0"/>
                <a:ea typeface="Calibri" panose="020F0502020204030204" pitchFamily="34" charset="0"/>
                <a:cs typeface="Times New Roman" panose="02020603050405020304" pitchFamily="18" charset="0"/>
              </a:rPr>
              <a:t>1. Αρχή Λειτουργίας [4]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96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xmlns="" id="{12443A41-8D8B-4E1E-97FC-742A5AEFC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050742" cy="1322773"/>
          </a:xfrm>
          <a:prstGeom prst="rect">
            <a:avLst/>
          </a:prstGeom>
        </p:spPr>
      </p:pic>
      <p:sp>
        <p:nvSpPr>
          <p:cNvPr id="9" name="Subtitle 2">
            <a:extLst>
              <a:ext uri="{FF2B5EF4-FFF2-40B4-BE49-F238E27FC236}">
                <a16:creationId xmlns:a16="http://schemas.microsoft.com/office/drawing/2014/main" xmlns="" id="{8C99DC39-C40D-4D32-88CC-F0F54143E5D0}"/>
              </a:ext>
            </a:extLst>
          </p:cNvPr>
          <p:cNvSpPr>
            <a:spLocks noGrp="1"/>
          </p:cNvSpPr>
          <p:nvPr>
            <p:ph type="subTitle" idx="1"/>
          </p:nvPr>
        </p:nvSpPr>
        <p:spPr>
          <a:xfrm>
            <a:off x="1868334" y="1093491"/>
            <a:ext cx="9144000" cy="4891596"/>
          </a:xfrm>
        </p:spPr>
        <p:txBody>
          <a:bodyPr>
            <a:noAutofit/>
          </a:bodyPr>
          <a:lstStyle/>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el-GR" sz="1800" dirty="0"/>
          </a:p>
        </p:txBody>
      </p:sp>
      <p:sp>
        <p:nvSpPr>
          <p:cNvPr id="10" name="Title 1">
            <a:extLst>
              <a:ext uri="{FF2B5EF4-FFF2-40B4-BE49-F238E27FC236}">
                <a16:creationId xmlns:a16="http://schemas.microsoft.com/office/drawing/2014/main" xmlns="" id="{DE8295C7-2C0E-4601-8C72-B867435E73B8}"/>
              </a:ext>
            </a:extLst>
          </p:cNvPr>
          <p:cNvSpPr>
            <a:spLocks noGrp="1"/>
          </p:cNvSpPr>
          <p:nvPr>
            <p:ph type="ctrTitle"/>
          </p:nvPr>
        </p:nvSpPr>
        <p:spPr>
          <a:xfrm>
            <a:off x="1868333" y="-81261"/>
            <a:ext cx="9742641" cy="1399682"/>
          </a:xfrm>
        </p:spPr>
        <p:txBody>
          <a:bodyPr>
            <a:normAutofit/>
          </a:bodyPr>
          <a:lstStyle/>
          <a:p>
            <a:r>
              <a:rPr lang="el-GR" sz="4000" b="1" dirty="0" smtClean="0">
                <a:latin typeface="+mn-lt"/>
              </a:rPr>
              <a:t>Σύστημα Εκμετάλλευσης της Αβαθούς Γεωθερμίας</a:t>
            </a:r>
            <a:endParaRPr lang="en-US" sz="4000" b="1" dirty="0">
              <a:latin typeface="+mn-lt"/>
            </a:endParaRPr>
          </a:p>
        </p:txBody>
      </p:sp>
      <p:sp>
        <p:nvSpPr>
          <p:cNvPr id="6" name="Subtitle 2">
            <a:extLst>
              <a:ext uri="{FF2B5EF4-FFF2-40B4-BE49-F238E27FC236}">
                <a16:creationId xmlns:a16="http://schemas.microsoft.com/office/drawing/2014/main" xmlns="" id="{E616DC29-7D7E-4270-A830-1CEE3AD72B18}"/>
              </a:ext>
            </a:extLst>
          </p:cNvPr>
          <p:cNvSpPr txBox="1">
            <a:spLocks/>
          </p:cNvSpPr>
          <p:nvPr/>
        </p:nvSpPr>
        <p:spPr>
          <a:xfrm>
            <a:off x="1004552" y="1584762"/>
            <a:ext cx="10606422" cy="46710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-Γεωθερμικός Εναλλάκτης ή </a:t>
            </a:r>
            <a:r>
              <a:rPr lang="el-GR" sz="1800" b="1" dirty="0" err="1" smtClean="0">
                <a:latin typeface="Calibri" panose="020F0502020204030204" pitchFamily="34" charset="0"/>
                <a:ea typeface="Calibri" panose="020F0502020204030204" pitchFamily="34" charset="0"/>
                <a:cs typeface="Times New Roman" panose="02020603050405020304" pitchFamily="18" charset="0"/>
              </a:rPr>
              <a:t>Γεωεναλλάκτης</a:t>
            </a:r>
            <a:endParaRPr lang="el-GR" sz="1800" b="1" dirty="0" smtClean="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Ένας γεωθερμικός εναλλάκτης (εναλλάκτης τοποθετημένος μέσα στο έδαφος) αποτελείται από δίκτυο σωληνώσεων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πολυαιθυλένιου</a:t>
            </a:r>
            <a:r>
              <a:rPr lang="el-GR" sz="1800" dirty="0" smtClean="0">
                <a:latin typeface="Calibri" panose="020F0502020204030204" pitchFamily="34" charset="0"/>
                <a:ea typeface="Calibri" panose="020F0502020204030204" pitchFamily="34" charset="0"/>
                <a:cs typeface="Times New Roman" panose="02020603050405020304" pitchFamily="18" charset="0"/>
              </a:rPr>
              <a:t> (κλειστό σύστημα) ενσωματωμένο στο έδαφος στο οποίο κυκλοφορεί μίγμα νερού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γλυκόλης</a:t>
            </a:r>
            <a:r>
              <a:rPr lang="el-GR" sz="1800" dirty="0" smtClean="0">
                <a:latin typeface="Calibri" panose="020F0502020204030204" pitchFamily="34" charset="0"/>
                <a:ea typeface="Calibri" panose="020F0502020204030204" pitchFamily="34" charset="0"/>
                <a:cs typeface="Times New Roman" panose="02020603050405020304" pitchFamily="18" charset="0"/>
              </a:rPr>
              <a:t> (αντιψυκτικό) ή προσαγωγή, επιστροφή νερού στο γεωθερμικό πεδίο (ανοικτό σύστημα). Το κύκλωμα του </a:t>
            </a:r>
            <a:r>
              <a:rPr lang="el-GR" sz="1800" dirty="0" err="1" smtClean="0">
                <a:latin typeface="Calibri" panose="020F0502020204030204" pitchFamily="34" charset="0"/>
                <a:ea typeface="Calibri" panose="020F0502020204030204" pitchFamily="34" charset="0"/>
                <a:cs typeface="Times New Roman" panose="02020603050405020304" pitchFamily="18" charset="0"/>
              </a:rPr>
              <a:t>γεωεναλλάκτη</a:t>
            </a:r>
            <a:r>
              <a:rPr lang="el-GR" sz="1800" dirty="0" smtClean="0">
                <a:latin typeface="Calibri" panose="020F0502020204030204" pitchFamily="34" charset="0"/>
                <a:ea typeface="Calibri" panose="020F0502020204030204" pitchFamily="34" charset="0"/>
                <a:cs typeface="Times New Roman" panose="02020603050405020304" pitchFamily="18" charset="0"/>
              </a:rPr>
              <a:t> είναι χαμηλής πίεσης και συνδέει το γεωθερμικό πεδίο με τον εναλλάκτη του πρωτεύοντος κυκλώματος.</a:t>
            </a: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l-GR" sz="1800" b="1" dirty="0" smtClean="0">
                <a:latin typeface="Calibri" panose="020F0502020204030204" pitchFamily="34" charset="0"/>
                <a:ea typeface="Calibri" panose="020F0502020204030204" pitchFamily="34" charset="0"/>
                <a:cs typeface="Times New Roman" panose="02020603050405020304" pitchFamily="18" charset="0"/>
              </a:rPr>
              <a:t>-Γεωθερμική </a:t>
            </a:r>
            <a:r>
              <a:rPr lang="el-GR" sz="1800" b="1" dirty="0">
                <a:latin typeface="Calibri" panose="020F0502020204030204" pitchFamily="34" charset="0"/>
                <a:ea typeface="Calibri" panose="020F0502020204030204" pitchFamily="34" charset="0"/>
                <a:cs typeface="Times New Roman" panose="02020603050405020304" pitchFamily="18" charset="0"/>
              </a:rPr>
              <a:t>Αντλία </a:t>
            </a:r>
            <a:r>
              <a:rPr lang="el-GR" sz="1800" b="1" dirty="0" smtClean="0">
                <a:latin typeface="Calibri" panose="020F0502020204030204" pitchFamily="34" charset="0"/>
                <a:ea typeface="Calibri" panose="020F0502020204030204" pitchFamily="34" charset="0"/>
                <a:cs typeface="Times New Roman" panose="02020603050405020304" pitchFamily="18" charset="0"/>
              </a:rPr>
              <a:t>Θερμότητας</a:t>
            </a: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r>
              <a:rPr lang="el-GR" sz="1800" dirty="0" smtClean="0">
                <a:latin typeface="Calibri" panose="020F0502020204030204" pitchFamily="34" charset="0"/>
                <a:ea typeface="Calibri" panose="020F0502020204030204" pitchFamily="34" charset="0"/>
                <a:cs typeface="Times New Roman" panose="02020603050405020304" pitchFamily="18" charset="0"/>
              </a:rPr>
              <a:t>Συνδέει τον εναλλάκτη του πρωτεύοντος κυκλώματος με τον εναλλάκτη του δευτερεύοντος κυκλώματος το οποίο τελικά θερμαίνει ή ψύχει τους χώρους ενδιαφέροντος. Η γεωθερμική αντλία θερμότητας πρακτικά είναι μια συσκευή που με τη βοήθεια ηλεκτρικής ενέργειας μπορεί να μεταφέρει θερμότητα από έναν ψυχρότερο χώρο σε έναν θερμότερο.</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it-IT"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l-GR"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26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8673</TotalTime>
  <Words>3480</Words>
  <Application>Microsoft Office PowerPoint</Application>
  <PresentationFormat>Ευρεία οθόνη</PresentationFormat>
  <Paragraphs>473</Paragraphs>
  <Slides>51</Slides>
  <Notes>0</Notes>
  <HiddenSlides>50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Arial</vt:lpstr>
      <vt:lpstr>Calibri</vt:lpstr>
      <vt:lpstr>Calibri Light</vt:lpstr>
      <vt:lpstr>Cambria Math</vt:lpstr>
      <vt:lpstr>Times New Roman</vt:lpstr>
      <vt:lpstr>Office Theme</vt:lpstr>
      <vt:lpstr>ΓΕΩΘΕΡΜΙΑ</vt:lpstr>
      <vt:lpstr>Γεωθερμία πολύ Χαμηλής Ενθαλπίας</vt:lpstr>
      <vt:lpstr>Γεωθερμία πολύ Χαμηλής Ενθαλπίας</vt:lpstr>
      <vt:lpstr>Γεωθερμία πολύ Χαμηλής Ενθαλπίας</vt:lpstr>
      <vt:lpstr>Αντλίες Θερμότητας</vt:lpstr>
      <vt:lpstr>Αντλίες Θερμότητας</vt:lpstr>
      <vt:lpstr>Σύστημα Εκμετάλλευσης της Αβαθούς Γεωθερμίας</vt:lpstr>
      <vt:lpstr>Αρχή Λειτουργίας</vt:lpstr>
      <vt:lpstr>Σύστημα Εκμετάλλευσης της Αβαθούς Γεωθερμίας</vt:lpstr>
      <vt:lpstr>Σύστημα Εκμετάλλευσης της Αβαθούς Γεωθερμίας</vt:lpstr>
      <vt:lpstr>Σύστημα Εκμετάλλευσης της Αβαθούς Γεωθερμίας</vt:lpstr>
      <vt:lpstr>Τρόποι Διανομής Θέρμανσης-Ψύξης</vt:lpstr>
      <vt:lpstr>Είδη Αντλιών Θερμότητας</vt:lpstr>
      <vt:lpstr>Λειτουργία της Αντλίας Θερμότητας για Θέρμανση Σπιτιού</vt:lpstr>
      <vt:lpstr>Μελέτη του κύκλου λειτουργίας για θέρμανση και ψύξη</vt:lpstr>
      <vt:lpstr>Σχηματικό Διάγραμμα της Αντλίας Θερμότητας για Θέρμανση και Ψύξη</vt:lpstr>
      <vt:lpstr>Σχηματικό Διάγραμμα της Αντλίας Θερμότητας </vt:lpstr>
      <vt:lpstr>Λειτουργία της Αντλίας Θερμότητας για Θέρμανση Σπιτιού</vt:lpstr>
      <vt:lpstr>Λειτουργία της Αντλίας Θερμότητας για Ψύξη Σπιτιού</vt:lpstr>
      <vt:lpstr>Ισοζύγιο Ενέργειας</vt:lpstr>
      <vt:lpstr>Συντελεστής Απόδοσης</vt:lpstr>
      <vt:lpstr>Συντελεστής Απόδοσης</vt:lpstr>
      <vt:lpstr>Γεωθερμία πολύ Χαμηλής Ενθαλπίας</vt:lpstr>
      <vt:lpstr>Γεωθερμία πολύ Χαμηλής Ενθαλπίας</vt:lpstr>
      <vt:lpstr>Γεωθερμία πολύ Χαμηλής Ενθαλπίας</vt:lpstr>
      <vt:lpstr>Γεωθερμία πολύ Χαμηλής Ενθαλπίας</vt:lpstr>
      <vt:lpstr>Σύγκριση ΓΑΘ με Συμβατικές ΑΘ</vt:lpstr>
      <vt:lpstr>Αντλίες Θερμότητας Συνδεδεμένες στο Έδαφος</vt:lpstr>
      <vt:lpstr>Αντλίες Θερμότητας Συνδεδεμένες στο Έδαφος</vt:lpstr>
      <vt:lpstr>Σύγκριση Γεωθερμικής Αντλίας Ανοιχτού και Κλειστού Βρόχου</vt:lpstr>
      <vt:lpstr>Γεωθερμική Αντλία Ανοιχτού Βρόχου</vt:lpstr>
      <vt:lpstr>Γεωθερμική Αντλία Ανοιχτού Βρόχου</vt:lpstr>
      <vt:lpstr>Γεωθερμική Αντλία Ανοιχτού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Γεωθερμική Αντλία Κλειστού Βρόχου</vt:lpstr>
      <vt:lpstr>Σωληνώσεις</vt:lpstr>
      <vt:lpstr>Σωληνώσεις</vt:lpstr>
      <vt:lpstr>Μήκος Σωληνώσεων για Θέρμανση</vt:lpstr>
      <vt:lpstr>Κόστος Γεωθερμικής Αντλίας Θερμότητας</vt:lpstr>
      <vt:lpstr>Σύγκριση τρόπου Σύνδεσης με τη Γη</vt:lpstr>
      <vt:lpstr>Τρόπος Σύνδεσης με τη Γη</vt:lpstr>
      <vt:lpstr>Κατακόρυφος Γεωθερμικός Εναλλάκτης</vt:lpstr>
      <vt:lpstr>Μεταβολή θερμοκρασίας εδάφους συναρτήσει του βάθους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ΓΕΩΘΕΡΜΙΑ</dc:title>
  <dc:creator>Jason</dc:creator>
  <cp:lastModifiedBy>Alexandra Barmpatza</cp:lastModifiedBy>
  <cp:revision>352</cp:revision>
  <dcterms:created xsi:type="dcterms:W3CDTF">2021-09-20T11:31:00Z</dcterms:created>
  <dcterms:modified xsi:type="dcterms:W3CDTF">2022-10-15T20:52:46Z</dcterms:modified>
</cp:coreProperties>
</file>