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3" r:id="rId2"/>
    <p:sldId id="264" r:id="rId3"/>
    <p:sldId id="296" r:id="rId4"/>
    <p:sldId id="297" r:id="rId5"/>
    <p:sldId id="291" r:id="rId6"/>
    <p:sldId id="265" r:id="rId7"/>
    <p:sldId id="266" r:id="rId8"/>
    <p:sldId id="267" r:id="rId9"/>
    <p:sldId id="292" r:id="rId10"/>
    <p:sldId id="268" r:id="rId11"/>
    <p:sldId id="303" r:id="rId12"/>
    <p:sldId id="269" r:id="rId13"/>
    <p:sldId id="270" r:id="rId14"/>
    <p:sldId id="271" r:id="rId15"/>
    <p:sldId id="272" r:id="rId16"/>
    <p:sldId id="279" r:id="rId17"/>
    <p:sldId id="280" r:id="rId18"/>
    <p:sldId id="273" r:id="rId19"/>
    <p:sldId id="293" r:id="rId20"/>
    <p:sldId id="275" r:id="rId21"/>
    <p:sldId id="274" r:id="rId22"/>
    <p:sldId id="277" r:id="rId23"/>
    <p:sldId id="278" r:id="rId24"/>
    <p:sldId id="294" r:id="rId25"/>
    <p:sldId id="298" r:id="rId26"/>
    <p:sldId id="299" r:id="rId27"/>
    <p:sldId id="300" r:id="rId28"/>
    <p:sldId id="281" r:id="rId29"/>
    <p:sldId id="282" r:id="rId30"/>
    <p:sldId id="283" r:id="rId31"/>
    <p:sldId id="285" r:id="rId32"/>
    <p:sldId id="284" r:id="rId33"/>
    <p:sldId id="295" r:id="rId34"/>
    <p:sldId id="286" r:id="rId35"/>
    <p:sldId id="288" r:id="rId36"/>
    <p:sldId id="301" r:id="rId37"/>
    <p:sldId id="287" r:id="rId38"/>
    <p:sldId id="289" r:id="rId39"/>
    <p:sldId id="290" r:id="rId40"/>
    <p:sldId id="302" r:id="rId41"/>
    <p:sldId id="304" r:id="rId42"/>
    <p:sldId id="305" r:id="rId43"/>
    <p:sldId id="306" r:id="rId44"/>
    <p:sldId id="307" r:id="rId45"/>
    <p:sldId id="309" r:id="rId46"/>
    <p:sldId id="310" r:id="rId47"/>
    <p:sldId id="311" r:id="rId48"/>
    <p:sldId id="312" r:id="rId4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828"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9CD2B-9177-4A40-8715-ACF7B0AEF441}" type="datetimeFigureOut">
              <a:rPr lang="el-GR" smtClean="0"/>
              <a:t>1/12/2025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DF0BA-B170-49BA-9A73-45F6B630594F}" type="slidenum">
              <a:rPr lang="el-GR" smtClean="0"/>
              <a:t>‹#›</a:t>
            </a:fld>
            <a:endParaRPr lang="el-GR"/>
          </a:p>
        </p:txBody>
      </p:sp>
    </p:spTree>
    <p:extLst>
      <p:ext uri="{BB962C8B-B14F-4D97-AF65-F5344CB8AC3E}">
        <p14:creationId xmlns:p14="http://schemas.microsoft.com/office/powerpoint/2010/main" val="11154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80DF0BA-B170-49BA-9A73-45F6B630594F}" type="slidenum">
              <a:rPr lang="el-GR" smtClean="0"/>
              <a:t>7</a:t>
            </a:fld>
            <a:endParaRPr lang="el-GR"/>
          </a:p>
        </p:txBody>
      </p:sp>
    </p:spTree>
    <p:extLst>
      <p:ext uri="{BB962C8B-B14F-4D97-AF65-F5344CB8AC3E}">
        <p14:creationId xmlns:p14="http://schemas.microsoft.com/office/powerpoint/2010/main" val="223086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349DC4-59FC-484A-8D40-C601BFE022E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6AA3772-72DF-4770-83A9-806E388DF1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D371BFD-61F1-4F24-9058-315C0B268285}"/>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5" name="Θέση υποσέλιδου 4">
            <a:extLst>
              <a:ext uri="{FF2B5EF4-FFF2-40B4-BE49-F238E27FC236}">
                <a16:creationId xmlns:a16="http://schemas.microsoft.com/office/drawing/2014/main" id="{8A2F1C83-F397-44B6-AEF9-E9FC5D8F3C8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BC0D3B-EB1C-4A07-9B02-E5464A019481}"/>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178171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C795FC-D72B-4C9B-9D34-8485BCAA63B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D359AA0-72E6-4FA6-AFD0-81B38E50263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3667606-4DB0-4695-9983-2BCD9D337909}"/>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5" name="Θέση υποσέλιδου 4">
            <a:extLst>
              <a:ext uri="{FF2B5EF4-FFF2-40B4-BE49-F238E27FC236}">
                <a16:creationId xmlns:a16="http://schemas.microsoft.com/office/drawing/2014/main" id="{8C279863-FB58-4261-A8D7-7DCE680582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7E09F4F-3EDA-4A33-8E64-3922718EB16B}"/>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226728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84EC817-6AA1-43AC-ADE3-AE45F3C8F28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A28775D-D962-46D0-B95A-052F7971C0A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F370D9C-153C-463D-BC36-0EC29E1C0A05}"/>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5" name="Θέση υποσέλιδου 4">
            <a:extLst>
              <a:ext uri="{FF2B5EF4-FFF2-40B4-BE49-F238E27FC236}">
                <a16:creationId xmlns:a16="http://schemas.microsoft.com/office/drawing/2014/main" id="{D1544555-2097-4C56-A149-97792757452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06A675D-7631-4FC7-8C57-D62402C8F641}"/>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89309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556861-609F-4753-8DBA-13C5EE2A1C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F2F419-F19D-48DB-A25E-B64F38B6FD1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C583682-BA2D-40EB-8396-2B2AF764C6F1}"/>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5" name="Θέση υποσέλιδου 4">
            <a:extLst>
              <a:ext uri="{FF2B5EF4-FFF2-40B4-BE49-F238E27FC236}">
                <a16:creationId xmlns:a16="http://schemas.microsoft.com/office/drawing/2014/main" id="{8FB10303-DB50-4C75-B922-466CDE8D618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EC3D52-DB64-43C4-8238-3424B09E061B}"/>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196361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00D2FE-4FE4-4C2D-B929-F3369D43115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FD97D17-0429-4533-835B-2BBF369DB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481E691-2663-4C9E-80CA-E8ADB23BC3AB}"/>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5" name="Θέση υποσέλιδου 4">
            <a:extLst>
              <a:ext uri="{FF2B5EF4-FFF2-40B4-BE49-F238E27FC236}">
                <a16:creationId xmlns:a16="http://schemas.microsoft.com/office/drawing/2014/main" id="{D917531D-FFA5-4DE7-8FD4-018163E2F51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DE7BDEB-9FEA-4C91-B2CF-BBC67F205A8A}"/>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77289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D47F37-6D83-4F80-B979-0004688BA8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21A3D7C-CCB7-429D-B262-0AC13077260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468B636-0AE3-408A-AAD6-851D1D4CA9F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DDE105C-66C5-45F6-B4A5-79A066EC7F34}"/>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6" name="Θέση υποσέλιδου 5">
            <a:extLst>
              <a:ext uri="{FF2B5EF4-FFF2-40B4-BE49-F238E27FC236}">
                <a16:creationId xmlns:a16="http://schemas.microsoft.com/office/drawing/2014/main" id="{5ED3EB71-AA9A-4EAD-BC9E-A5A3AEDD4C6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2D02744-119E-4953-81CF-35F6FD9AD922}"/>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377984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79DF4E-E705-4CC0-BDDF-42DD58312D3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BE20EE0-2D05-4F81-ADB7-9AFA74B43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563B24A-1419-4DC4-ABD8-6180214ADA3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22E1E0C-19A0-41C0-9D77-5014F85A2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8F6F04D-2664-4245-A700-D0AF3B5F62E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21379A0-31F3-4374-B753-394DD59853C6}"/>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8" name="Θέση υποσέλιδου 7">
            <a:extLst>
              <a:ext uri="{FF2B5EF4-FFF2-40B4-BE49-F238E27FC236}">
                <a16:creationId xmlns:a16="http://schemas.microsoft.com/office/drawing/2014/main" id="{98456942-49F2-40B3-93C4-136559CDD69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EF47EEE-1EF1-47D4-8A99-943517B9FA8F}"/>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337324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636E1-C2BB-42A5-A286-0EEE208D71B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4484CD5-3837-466B-8520-EB8A3D7A89F7}"/>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4" name="Θέση υποσέλιδου 3">
            <a:extLst>
              <a:ext uri="{FF2B5EF4-FFF2-40B4-BE49-F238E27FC236}">
                <a16:creationId xmlns:a16="http://schemas.microsoft.com/office/drawing/2014/main" id="{FB485308-2754-4F57-B940-C6DDFAEEB07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C314DD7-4D6D-4403-ADA1-085B0B008E4D}"/>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27159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E45ED1C-ED3B-4B34-82F4-CBFFF37894A9}"/>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3" name="Θέση υποσέλιδου 2">
            <a:extLst>
              <a:ext uri="{FF2B5EF4-FFF2-40B4-BE49-F238E27FC236}">
                <a16:creationId xmlns:a16="http://schemas.microsoft.com/office/drawing/2014/main" id="{BBE704BD-6BC3-4352-A696-24580ED88E4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1C4B9EA-D0E8-4C24-BAE8-61DA219C1684}"/>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298314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5CA033-38E4-4D93-88BF-E79F926F8E1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50A43E2-EA3A-488F-94B5-F6F1CAB5F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D097C3C-8841-457A-B9F2-500A6B657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8273EAB-9DFE-45F9-BC7E-52DFE8231426}"/>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6" name="Θέση υποσέλιδου 5">
            <a:extLst>
              <a:ext uri="{FF2B5EF4-FFF2-40B4-BE49-F238E27FC236}">
                <a16:creationId xmlns:a16="http://schemas.microsoft.com/office/drawing/2014/main" id="{45560FF4-C876-4DB8-82B8-444FD1A217A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FC843D6-C494-4188-972F-D2D2FB15026E}"/>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404660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2DE405-A354-4ECC-B86B-2DFD0FFCAF4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038DC29-2AC0-487B-9410-59336C7C2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044CF50-9B12-48DF-8354-CE9F9E3B3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6D77AA8-451B-4373-B11D-E1C9A2525829}"/>
              </a:ext>
            </a:extLst>
          </p:cNvPr>
          <p:cNvSpPr>
            <a:spLocks noGrp="1"/>
          </p:cNvSpPr>
          <p:nvPr>
            <p:ph type="dt" sz="half" idx="10"/>
          </p:nvPr>
        </p:nvSpPr>
        <p:spPr/>
        <p:txBody>
          <a:bodyPr/>
          <a:lstStyle/>
          <a:p>
            <a:fld id="{B4080133-4449-42E0-BA18-866D49590102}" type="datetimeFigureOut">
              <a:rPr lang="el-GR" smtClean="0"/>
              <a:t>1/12/2025</a:t>
            </a:fld>
            <a:endParaRPr lang="el-GR"/>
          </a:p>
        </p:txBody>
      </p:sp>
      <p:sp>
        <p:nvSpPr>
          <p:cNvPr id="6" name="Θέση υποσέλιδου 5">
            <a:extLst>
              <a:ext uri="{FF2B5EF4-FFF2-40B4-BE49-F238E27FC236}">
                <a16:creationId xmlns:a16="http://schemas.microsoft.com/office/drawing/2014/main" id="{60587D45-8888-4F1B-BBE0-BB5CCE8396B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7793904-4516-4C15-9EC0-AC3EFD4D71BD}"/>
              </a:ext>
            </a:extLst>
          </p:cNvPr>
          <p:cNvSpPr>
            <a:spLocks noGrp="1"/>
          </p:cNvSpPr>
          <p:nvPr>
            <p:ph type="sldNum" sz="quarter" idx="12"/>
          </p:nvPr>
        </p:nvSpPr>
        <p:spPr/>
        <p:txBody>
          <a:bodyPr/>
          <a:lstStyle/>
          <a:p>
            <a:fld id="{9949127F-E579-4DD2-B1D1-864354AC123D}" type="slidenum">
              <a:rPr lang="el-GR" smtClean="0"/>
              <a:t>‹#›</a:t>
            </a:fld>
            <a:endParaRPr lang="el-GR"/>
          </a:p>
        </p:txBody>
      </p:sp>
    </p:spTree>
    <p:extLst>
      <p:ext uri="{BB962C8B-B14F-4D97-AF65-F5344CB8AC3E}">
        <p14:creationId xmlns:p14="http://schemas.microsoft.com/office/powerpoint/2010/main" val="969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B8E4B99-C31D-4367-B562-BF4EE8D64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12ECE56-8FD1-47C5-81B0-BE588E63B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49CC1F5-FE24-4FF0-AA61-4F1CE8C79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80133-4449-42E0-BA18-866D49590102}" type="datetimeFigureOut">
              <a:rPr lang="el-GR" smtClean="0"/>
              <a:t>1/12/2025</a:t>
            </a:fld>
            <a:endParaRPr lang="el-GR"/>
          </a:p>
        </p:txBody>
      </p:sp>
      <p:sp>
        <p:nvSpPr>
          <p:cNvPr id="5" name="Θέση υποσέλιδου 4">
            <a:extLst>
              <a:ext uri="{FF2B5EF4-FFF2-40B4-BE49-F238E27FC236}">
                <a16:creationId xmlns:a16="http://schemas.microsoft.com/office/drawing/2014/main" id="{D06069FE-28D3-4468-A350-B5306C559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26B41B3-C80D-4A97-9580-32C6DBFF11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9127F-E579-4DD2-B1D1-864354AC123D}" type="slidenum">
              <a:rPr lang="el-GR" smtClean="0"/>
              <a:t>‹#›</a:t>
            </a:fld>
            <a:endParaRPr lang="el-GR"/>
          </a:p>
        </p:txBody>
      </p:sp>
    </p:spTree>
    <p:extLst>
      <p:ext uri="{BB962C8B-B14F-4D97-AF65-F5344CB8AC3E}">
        <p14:creationId xmlns:p14="http://schemas.microsoft.com/office/powerpoint/2010/main" val="888351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0.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50.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0.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589314" y="1200230"/>
            <a:ext cx="9144000" cy="1794897"/>
          </a:xfrm>
        </p:spPr>
        <p:txBody>
          <a:bodyPr>
            <a:normAutofit/>
          </a:bodyPr>
          <a:lstStyle/>
          <a:p>
            <a:r>
              <a:rPr lang="el-GR" dirty="0"/>
              <a:t>Εισαγωγή</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a:t>
            </a:fld>
            <a:endParaRPr lang="el-GR" dirty="0"/>
          </a:p>
        </p:txBody>
      </p:sp>
    </p:spTree>
    <p:extLst>
      <p:ext uri="{BB962C8B-B14F-4D97-AF65-F5344CB8AC3E}">
        <p14:creationId xmlns:p14="http://schemas.microsoft.com/office/powerpoint/2010/main" val="398573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Αποθέματα και πόροι πετρελαίου</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10</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58959" y="936846"/>
            <a:ext cx="4223656" cy="540180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300" i="1" dirty="0">
                <a:solidFill>
                  <a:srgbClr val="FF0000"/>
                </a:solidFill>
              </a:rPr>
              <a:t>Αποθέματα (</a:t>
            </a:r>
            <a:r>
              <a:rPr lang="en-US" sz="2300" i="1" dirty="0">
                <a:solidFill>
                  <a:srgbClr val="FF0000"/>
                </a:solidFill>
              </a:rPr>
              <a:t>reserves</a:t>
            </a:r>
            <a:r>
              <a:rPr lang="el-GR" sz="2300" dirty="0">
                <a:solidFill>
                  <a:srgbClr val="FF0000"/>
                </a:solidFill>
              </a:rPr>
              <a:t>) </a:t>
            </a:r>
            <a:r>
              <a:rPr lang="el-GR" sz="2300" dirty="0"/>
              <a:t>είναι πιθανά (έως βεβαιωμένα) γεωλογικά κοιτάσματα καυσίμων, τα οποία μπορεί να εξορυχθούν με την υπάρχουσα τεχνολογία και με σχετικά χαμηλό κόστος.</a:t>
            </a:r>
          </a:p>
          <a:p>
            <a:pPr marL="342900" indent="-342900" algn="l">
              <a:buFont typeface="Wingdings" panose="05000000000000000000" pitchFamily="2" charset="2"/>
              <a:buChar char="§"/>
            </a:pPr>
            <a:endParaRPr lang="el-GR" sz="2300" dirty="0"/>
          </a:p>
          <a:p>
            <a:pPr marL="342900" indent="-342900" algn="l">
              <a:buFont typeface="Wingdings" panose="05000000000000000000" pitchFamily="2" charset="2"/>
              <a:buChar char="§"/>
            </a:pPr>
            <a:r>
              <a:rPr lang="el-GR" sz="2300" i="1" dirty="0">
                <a:solidFill>
                  <a:srgbClr val="FF0000"/>
                </a:solidFill>
              </a:rPr>
              <a:t>Πόροι </a:t>
            </a:r>
            <a:r>
              <a:rPr lang="en-US" sz="2300" i="1" dirty="0">
                <a:solidFill>
                  <a:srgbClr val="FF0000"/>
                </a:solidFill>
              </a:rPr>
              <a:t>(resources)</a:t>
            </a:r>
            <a:r>
              <a:rPr lang="el-GR" sz="2300" i="1" dirty="0">
                <a:solidFill>
                  <a:srgbClr val="FF0000"/>
                </a:solidFill>
              </a:rPr>
              <a:t> </a:t>
            </a:r>
            <a:r>
              <a:rPr lang="el-GR" sz="2300" dirty="0"/>
              <a:t>είναι  γεωλογικά κοιτάσματα καυσίμων, τα οποία είναι είτε τεχνικά αδύνατο, είτε οικονομικά ασύμφορο να εξορυχθούν με την υπάρχουσα τεχνολογία. </a:t>
            </a:r>
          </a:p>
          <a:p>
            <a:pPr marL="342900" indent="-342900" algn="l">
              <a:buFont typeface="Wingdings" panose="05000000000000000000" pitchFamily="2" charset="2"/>
              <a:buChar char="§"/>
            </a:pPr>
            <a:endParaRPr lang="el-GR" sz="2300" dirty="0"/>
          </a:p>
          <a:p>
            <a:pPr marL="342900" indent="-342900" algn="l">
              <a:buFont typeface="Wingdings" panose="05000000000000000000" pitchFamily="2" charset="2"/>
              <a:buChar char="§"/>
            </a:pPr>
            <a:r>
              <a:rPr lang="el-GR" sz="2300" dirty="0"/>
              <a:t>Σημείωση: Το όριο μεταξύ ασύμφορου και οικονομικά εφικτού δεν είναι απόλυτα καθορισμένο. Στο παρελθόν έχει αλλάξει δραματικά και πιθανότατα θα αλλάξει και στο μέλλον. </a:t>
            </a:r>
            <a:endParaRPr lang="en-US" sz="2300" dirty="0"/>
          </a:p>
          <a:p>
            <a:pPr marL="342900" indent="-342900" algn="just">
              <a:buFont typeface="Wingdings" panose="05000000000000000000" pitchFamily="2" charset="2"/>
              <a:buChar char="§"/>
            </a:pPr>
            <a:endParaRPr lang="en-US" sz="2000" dirty="0"/>
          </a:p>
          <a:p>
            <a:pPr algn="just"/>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2" name="TextBox 11">
            <a:extLst>
              <a:ext uri="{FF2B5EF4-FFF2-40B4-BE49-F238E27FC236}">
                <a16:creationId xmlns:a16="http://schemas.microsoft.com/office/drawing/2014/main" id="{801A595D-1A0B-46A1-88F1-79B25F49CEA6}"/>
              </a:ext>
            </a:extLst>
          </p:cNvPr>
          <p:cNvSpPr txBox="1"/>
          <p:nvPr/>
        </p:nvSpPr>
        <p:spPr>
          <a:xfrm>
            <a:off x="7971453" y="6230932"/>
            <a:ext cx="2348204" cy="215444"/>
          </a:xfrm>
          <a:prstGeom prst="rect">
            <a:avLst/>
          </a:prstGeom>
          <a:noFill/>
        </p:spPr>
        <p:txBody>
          <a:bodyPr wrap="square" rtlCol="0">
            <a:spAutoFit/>
          </a:bodyPr>
          <a:lstStyle/>
          <a:p>
            <a:r>
              <a:rPr lang="el-GR" sz="800" dirty="0"/>
              <a:t>Πηγή</a:t>
            </a:r>
            <a:r>
              <a:rPr lang="en-US" sz="800" dirty="0"/>
              <a:t>: </a:t>
            </a:r>
            <a:r>
              <a:rPr lang="en-US" sz="800" dirty="0">
                <a:latin typeface="+mn-lt"/>
              </a:rPr>
              <a:t>https://ourworldindata.org/fossil-fuels</a:t>
            </a:r>
            <a:endParaRPr lang="el-GR" sz="800" dirty="0"/>
          </a:p>
        </p:txBody>
      </p:sp>
      <p:pic>
        <p:nvPicPr>
          <p:cNvPr id="6" name="Εικόνα 5">
            <a:extLst>
              <a:ext uri="{FF2B5EF4-FFF2-40B4-BE49-F238E27FC236}">
                <a16:creationId xmlns:a16="http://schemas.microsoft.com/office/drawing/2014/main" id="{188E9E5F-4E52-4A9B-8AC3-919787A26460}"/>
              </a:ext>
            </a:extLst>
          </p:cNvPr>
          <p:cNvPicPr>
            <a:picLocks noChangeAspect="1"/>
          </p:cNvPicPr>
          <p:nvPr/>
        </p:nvPicPr>
        <p:blipFill>
          <a:blip r:embed="rId2"/>
          <a:srcRect r="1404"/>
          <a:stretch/>
        </p:blipFill>
        <p:spPr>
          <a:xfrm>
            <a:off x="4290271" y="923423"/>
            <a:ext cx="7862648" cy="4970529"/>
          </a:xfrm>
          <a:prstGeom prst="rect">
            <a:avLst/>
          </a:prstGeom>
        </p:spPr>
      </p:pic>
    </p:spTree>
    <p:extLst>
      <p:ext uri="{BB962C8B-B14F-4D97-AF65-F5344CB8AC3E}">
        <p14:creationId xmlns:p14="http://schemas.microsoft.com/office/powerpoint/2010/main" val="302616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Αποθέματα και πόροι πετρελαίου</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11</a:t>
            </a:fld>
            <a:endParaRPr lang="el-GR" dirty="0"/>
          </a:p>
        </p:txBody>
      </p:sp>
      <p:pic>
        <p:nvPicPr>
          <p:cNvPr id="9" name="Εικόνα 8">
            <a:extLst>
              <a:ext uri="{FF2B5EF4-FFF2-40B4-BE49-F238E27FC236}">
                <a16:creationId xmlns:a16="http://schemas.microsoft.com/office/drawing/2014/main" id="{6F7A7A1F-A836-4CE6-825F-142CE57CBA7E}"/>
              </a:ext>
            </a:extLst>
          </p:cNvPr>
          <p:cNvPicPr>
            <a:picLocks noChangeAspect="1"/>
          </p:cNvPicPr>
          <p:nvPr/>
        </p:nvPicPr>
        <p:blipFill>
          <a:blip r:embed="rId2"/>
          <a:stretch>
            <a:fillRect/>
          </a:stretch>
        </p:blipFill>
        <p:spPr>
          <a:xfrm>
            <a:off x="4531548" y="877054"/>
            <a:ext cx="7621371" cy="4460570"/>
          </a:xfrm>
          <a:prstGeom prst="rect">
            <a:avLst/>
          </a:prstGeom>
        </p:spPr>
      </p:pic>
      <p:grpSp>
        <p:nvGrpSpPr>
          <p:cNvPr id="6" name="Ομάδα 5">
            <a:extLst>
              <a:ext uri="{FF2B5EF4-FFF2-40B4-BE49-F238E27FC236}">
                <a16:creationId xmlns:a16="http://schemas.microsoft.com/office/drawing/2014/main" id="{CF3427A3-13BE-B731-F03C-0FB60D362D98}"/>
              </a:ext>
            </a:extLst>
          </p:cNvPr>
          <p:cNvGrpSpPr/>
          <p:nvPr/>
        </p:nvGrpSpPr>
        <p:grpSpPr>
          <a:xfrm>
            <a:off x="80282" y="1322510"/>
            <a:ext cx="4223656" cy="3787724"/>
            <a:chOff x="80282" y="1009563"/>
            <a:chExt cx="4223656" cy="3787724"/>
          </a:xfrm>
        </p:grpSpPr>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80282" y="1009563"/>
              <a:ext cx="4223656" cy="37877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Τα παγκόσμια αποθέματα του πετρελαίου είναι 243 </a:t>
              </a:r>
              <a:r>
                <a:rPr lang="en-US" sz="2000" dirty="0"/>
                <a:t>Gt. </a:t>
              </a:r>
              <a:r>
                <a:rPr lang="el-GR" sz="2000" dirty="0"/>
                <a:t>Το 2017 καταναλώθηκαν 4</a:t>
              </a:r>
              <a:r>
                <a:rPr lang="en-US" sz="2000" dirty="0"/>
                <a:t>.</a:t>
              </a:r>
              <a:r>
                <a:rPr lang="el-GR" sz="2000" dirty="0"/>
                <a:t>4 </a:t>
              </a:r>
              <a:r>
                <a:rPr lang="en-US" sz="2000" dirty="0"/>
                <a:t>Gt.</a:t>
              </a:r>
            </a:p>
            <a:p>
              <a:pPr marL="342900" indent="-342900" algn="just">
                <a:buFont typeface="Wingdings" panose="05000000000000000000" pitchFamily="2" charset="2"/>
                <a:buChar char="§"/>
              </a:pPr>
              <a:endParaRPr lang="en-US" sz="2000" dirty="0"/>
            </a:p>
            <a:p>
              <a:pPr marL="342900" indent="-342900" algn="just">
                <a:buFont typeface="Wingdings" panose="05000000000000000000" pitchFamily="2" charset="2"/>
                <a:buChar char="§"/>
              </a:pPr>
              <a:endParaRPr lang="en-US" sz="2000" dirty="0"/>
            </a:p>
            <a:p>
              <a:pPr marL="342900" indent="-342900" algn="just">
                <a:buFont typeface="Wingdings" panose="05000000000000000000" pitchFamily="2" charset="2"/>
                <a:buChar char="§"/>
              </a:pPr>
              <a:endParaRPr lang="en-US" sz="2000" dirty="0"/>
            </a:p>
            <a:p>
              <a:pPr marL="342900" indent="-342900" algn="just">
                <a:buFont typeface="Wingdings" panose="05000000000000000000" pitchFamily="2" charset="2"/>
                <a:buChar char="§"/>
              </a:pPr>
              <a:r>
                <a:rPr lang="el-GR" sz="2000" dirty="0"/>
                <a:t>Με την υπάρχουσα τεχνολογία εξορύξεων, το πετρέλαιο θα είναι διαθέσιμο στον πλανήτη για ακόμα </a:t>
              </a:r>
              <a:r>
                <a:rPr lang="el-GR" sz="2000" u="sng" dirty="0"/>
                <a:t>50 χρόνια</a:t>
              </a:r>
              <a:r>
                <a:rPr lang="el-GR" sz="2000" dirty="0"/>
                <a:t>, αν και οι εκτιμήσεις διαφέρουν. </a:t>
              </a:r>
            </a:p>
            <a:p>
              <a:pPr algn="just"/>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3" name="Βέλος: Κάτω 2">
              <a:extLst>
                <a:ext uri="{FF2B5EF4-FFF2-40B4-BE49-F238E27FC236}">
                  <a16:creationId xmlns:a16="http://schemas.microsoft.com/office/drawing/2014/main" id="{ED1AFB07-286D-49B8-9702-087E7B0C6FDC}"/>
                </a:ext>
              </a:extLst>
            </p:cNvPr>
            <p:cNvSpPr/>
            <p:nvPr/>
          </p:nvSpPr>
          <p:spPr>
            <a:xfrm>
              <a:off x="1804889" y="2192695"/>
              <a:ext cx="774441" cy="6251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TextBox 6">
            <a:extLst>
              <a:ext uri="{FF2B5EF4-FFF2-40B4-BE49-F238E27FC236}">
                <a16:creationId xmlns:a16="http://schemas.microsoft.com/office/drawing/2014/main" id="{D4763543-8758-4096-9357-A78E6FB80A76}"/>
              </a:ext>
            </a:extLst>
          </p:cNvPr>
          <p:cNvSpPr txBox="1"/>
          <p:nvPr/>
        </p:nvSpPr>
        <p:spPr>
          <a:xfrm>
            <a:off x="10269311" y="5097190"/>
            <a:ext cx="1842407" cy="215444"/>
          </a:xfrm>
          <a:prstGeom prst="rect">
            <a:avLst/>
          </a:prstGeom>
          <a:noFill/>
        </p:spPr>
        <p:txBody>
          <a:bodyPr wrap="square" rtlCol="0">
            <a:spAutoFit/>
          </a:bodyPr>
          <a:lstStyle/>
          <a:p>
            <a:r>
              <a:rPr lang="el-GR" sz="800" dirty="0"/>
              <a:t>Πηγή</a:t>
            </a:r>
            <a:r>
              <a:rPr lang="en-US" sz="800" dirty="0"/>
              <a:t>: BGR (2020). Energiestudie 2019</a:t>
            </a:r>
            <a:endParaRPr lang="el-GR" sz="800" dirty="0"/>
          </a:p>
        </p:txBody>
      </p:sp>
      <p:sp>
        <p:nvSpPr>
          <p:cNvPr id="10" name="TextBox 9">
            <a:extLst>
              <a:ext uri="{FF2B5EF4-FFF2-40B4-BE49-F238E27FC236}">
                <a16:creationId xmlns:a16="http://schemas.microsoft.com/office/drawing/2014/main" id="{21AA430F-266D-80CA-4DF5-067786393273}"/>
              </a:ext>
            </a:extLst>
          </p:cNvPr>
          <p:cNvSpPr txBox="1"/>
          <p:nvPr/>
        </p:nvSpPr>
        <p:spPr>
          <a:xfrm>
            <a:off x="5068956" y="5337624"/>
            <a:ext cx="7035958" cy="738664"/>
          </a:xfrm>
          <a:prstGeom prst="rect">
            <a:avLst/>
          </a:prstGeom>
          <a:noFill/>
        </p:spPr>
        <p:txBody>
          <a:bodyPr wrap="square" rtlCol="0">
            <a:spAutoFit/>
          </a:bodyPr>
          <a:lstStyle/>
          <a:p>
            <a:r>
              <a:rPr lang="el-GR" sz="1400" i="1" dirty="0"/>
              <a:t>Τα αποθέματα είναι το μέρος του πετρελαίου που μπορεί να εξαχθεί σήμερα με βεβαιότητα. Οι συμβατικοί πόροι είναι όλο το “εύκολο” πετρέλαιο που εικάζεται ότι υπάρχει, ενώ οι μη συμβατικοί πόροι είναι τα δύσκολα/ακριβά στην εξόρυξη κοιτάσματα</a:t>
            </a:r>
            <a:r>
              <a:rPr lang="en-US" sz="1400" i="1" dirty="0"/>
              <a:t> (</a:t>
            </a:r>
            <a:r>
              <a:rPr lang="el-GR" sz="1400" i="1" dirty="0"/>
              <a:t>π.χ. σχιστολιθικά</a:t>
            </a:r>
            <a:r>
              <a:rPr lang="en-US" sz="1400" i="1" dirty="0"/>
              <a:t>)</a:t>
            </a:r>
            <a:r>
              <a:rPr lang="el-GR" sz="1400" i="1" dirty="0"/>
              <a:t>.</a:t>
            </a:r>
          </a:p>
        </p:txBody>
      </p:sp>
    </p:spTree>
    <p:extLst>
      <p:ext uri="{BB962C8B-B14F-4D97-AF65-F5344CB8AC3E}">
        <p14:creationId xmlns:p14="http://schemas.microsoft.com/office/powerpoint/2010/main" val="37932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Αποθέματα και πόροι φυσικού αερίου</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12</a:t>
            </a:fld>
            <a:endParaRPr lang="el-GR" dirty="0"/>
          </a:p>
        </p:txBody>
      </p:sp>
      <p:sp>
        <p:nvSpPr>
          <p:cNvPr id="11" name="TextBox 10">
            <a:extLst>
              <a:ext uri="{FF2B5EF4-FFF2-40B4-BE49-F238E27FC236}">
                <a16:creationId xmlns:a16="http://schemas.microsoft.com/office/drawing/2014/main" id="{D4763543-8758-4096-9357-A78E6FB80A76}"/>
              </a:ext>
            </a:extLst>
          </p:cNvPr>
          <p:cNvSpPr txBox="1"/>
          <p:nvPr/>
        </p:nvSpPr>
        <p:spPr>
          <a:xfrm>
            <a:off x="10138099" y="5846954"/>
            <a:ext cx="1842407" cy="215444"/>
          </a:xfrm>
          <a:prstGeom prst="rect">
            <a:avLst/>
          </a:prstGeom>
          <a:noFill/>
        </p:spPr>
        <p:txBody>
          <a:bodyPr wrap="square" rtlCol="0">
            <a:spAutoFit/>
          </a:bodyPr>
          <a:lstStyle/>
          <a:p>
            <a:r>
              <a:rPr lang="el-GR" sz="800" dirty="0"/>
              <a:t>Πηγή</a:t>
            </a:r>
            <a:r>
              <a:rPr lang="en-US" sz="800" dirty="0"/>
              <a:t>: BGR (2020). Energiestudie 2019</a:t>
            </a:r>
            <a:endParaRPr lang="el-GR" sz="800" dirty="0"/>
          </a:p>
        </p:txBody>
      </p:sp>
      <p:pic>
        <p:nvPicPr>
          <p:cNvPr id="6" name="Εικόνα 5">
            <a:extLst>
              <a:ext uri="{FF2B5EF4-FFF2-40B4-BE49-F238E27FC236}">
                <a16:creationId xmlns:a16="http://schemas.microsoft.com/office/drawing/2014/main" id="{DA80B4DB-503A-447D-B412-2936BB589811}"/>
              </a:ext>
            </a:extLst>
          </p:cNvPr>
          <p:cNvPicPr>
            <a:picLocks noChangeAspect="1"/>
          </p:cNvPicPr>
          <p:nvPr/>
        </p:nvPicPr>
        <p:blipFill>
          <a:blip r:embed="rId2"/>
          <a:stretch>
            <a:fillRect/>
          </a:stretch>
        </p:blipFill>
        <p:spPr>
          <a:xfrm>
            <a:off x="2784993" y="1126898"/>
            <a:ext cx="6791325" cy="4248150"/>
          </a:xfrm>
          <a:prstGeom prst="rect">
            <a:avLst/>
          </a:prstGeom>
        </p:spPr>
      </p:pic>
    </p:spTree>
    <p:extLst>
      <p:ext uri="{BB962C8B-B14F-4D97-AF65-F5344CB8AC3E}">
        <p14:creationId xmlns:p14="http://schemas.microsoft.com/office/powerpoint/2010/main" val="266750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Αποθέματα και πόροι λιγνίτη</a:t>
            </a:r>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13</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64368" y="923424"/>
            <a:ext cx="4520291" cy="45629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200" dirty="0"/>
              <a:t>Τα αποθέματα λιγνίτη είναι πολύ μεγαλύτερα σε σύγκριση με το φυσικό αέριο  και το πετρέλαιο και θα διαρκέσουν για μερικές εκατοντάδες χρόνια. </a:t>
            </a:r>
          </a:p>
          <a:p>
            <a:pPr marL="342900" indent="-342900" algn="l">
              <a:buFont typeface="Wingdings" panose="05000000000000000000" pitchFamily="2" charset="2"/>
              <a:buChar char="§"/>
            </a:pPr>
            <a:endParaRPr lang="el-GR" sz="2200" dirty="0"/>
          </a:p>
          <a:p>
            <a:pPr marL="342900" indent="-342900" algn="l">
              <a:buFont typeface="Wingdings" panose="05000000000000000000" pitchFamily="2" charset="2"/>
              <a:buChar char="§"/>
            </a:pPr>
            <a:r>
              <a:rPr lang="el-GR" sz="2200" dirty="0"/>
              <a:t>Μεγάλες ποσότητες άνθρακα υπάρχουν και στην Ευρώπη. </a:t>
            </a:r>
          </a:p>
          <a:p>
            <a:pPr marL="342900" indent="-342900" algn="l">
              <a:buFont typeface="Wingdings" panose="05000000000000000000" pitchFamily="2" charset="2"/>
              <a:buChar char="§"/>
            </a:pPr>
            <a:endParaRPr lang="el-GR" sz="2200" dirty="0"/>
          </a:p>
          <a:p>
            <a:pPr marL="342900" indent="-342900" algn="l">
              <a:buFont typeface="Wingdings" panose="05000000000000000000" pitchFamily="2" charset="2"/>
              <a:buChar char="§"/>
            </a:pPr>
            <a:r>
              <a:rPr lang="el-GR" sz="2200" dirty="0"/>
              <a:t>Ωστόσο είναι η πιο ρυπογόνος μορφή ενέργειας, με τις μεγαλύτερες εκπομπές διοξειδίου του άνθρακα.</a:t>
            </a:r>
          </a:p>
          <a:p>
            <a:pPr marL="342900" indent="-342900" algn="just">
              <a:buFont typeface="Wingdings" panose="05000000000000000000" pitchFamily="2" charset="2"/>
              <a:buChar char="§"/>
            </a:pPr>
            <a:endParaRPr lang="el-GR" sz="1900" dirty="0"/>
          </a:p>
          <a:p>
            <a:pPr marL="342900" indent="-342900" algn="just">
              <a:buFont typeface="Wingdings" panose="05000000000000000000" pitchFamily="2" charset="2"/>
              <a:buChar char="§"/>
            </a:pPr>
            <a:endParaRPr lang="el-GR" sz="1900" dirty="0"/>
          </a:p>
          <a:p>
            <a:pPr marL="342900" indent="-342900" algn="just">
              <a:buFont typeface="Wingdings" panose="05000000000000000000" pitchFamily="2" charset="2"/>
              <a:buChar char="§"/>
            </a:pPr>
            <a:endParaRPr lang="el-GR" sz="1900" dirty="0"/>
          </a:p>
          <a:p>
            <a:pPr marL="342900" indent="-342900" algn="just">
              <a:buFont typeface="Wingdings" panose="05000000000000000000" pitchFamily="2" charset="2"/>
              <a:buChar char="§"/>
            </a:pPr>
            <a:endParaRPr lang="el-GR" sz="1600" dirty="0"/>
          </a:p>
          <a:p>
            <a:pPr algn="just"/>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D4763543-8758-4096-9357-A78E6FB80A76}"/>
              </a:ext>
            </a:extLst>
          </p:cNvPr>
          <p:cNvSpPr txBox="1"/>
          <p:nvPr/>
        </p:nvSpPr>
        <p:spPr>
          <a:xfrm>
            <a:off x="10138099" y="5846954"/>
            <a:ext cx="1842407" cy="215444"/>
          </a:xfrm>
          <a:prstGeom prst="rect">
            <a:avLst/>
          </a:prstGeom>
          <a:noFill/>
        </p:spPr>
        <p:txBody>
          <a:bodyPr wrap="square" rtlCol="0">
            <a:spAutoFit/>
          </a:bodyPr>
          <a:lstStyle/>
          <a:p>
            <a:r>
              <a:rPr lang="el-GR" sz="800" dirty="0"/>
              <a:t>Πηγή</a:t>
            </a:r>
            <a:r>
              <a:rPr lang="en-US" sz="800" dirty="0"/>
              <a:t>: BGR (2020). Energiestudie 2019</a:t>
            </a:r>
            <a:endParaRPr lang="el-GR" sz="800" dirty="0"/>
          </a:p>
        </p:txBody>
      </p:sp>
      <p:pic>
        <p:nvPicPr>
          <p:cNvPr id="7" name="Εικόνα 6">
            <a:extLst>
              <a:ext uri="{FF2B5EF4-FFF2-40B4-BE49-F238E27FC236}">
                <a16:creationId xmlns:a16="http://schemas.microsoft.com/office/drawing/2014/main" id="{9807348D-39FB-4600-8B28-FE2BED6C8E1B}"/>
              </a:ext>
            </a:extLst>
          </p:cNvPr>
          <p:cNvPicPr>
            <a:picLocks noChangeAspect="1"/>
          </p:cNvPicPr>
          <p:nvPr/>
        </p:nvPicPr>
        <p:blipFill>
          <a:blip r:embed="rId2"/>
          <a:stretch>
            <a:fillRect/>
          </a:stretch>
        </p:blipFill>
        <p:spPr>
          <a:xfrm>
            <a:off x="5486400" y="1260903"/>
            <a:ext cx="6705600" cy="3990975"/>
          </a:xfrm>
          <a:prstGeom prst="rect">
            <a:avLst/>
          </a:prstGeom>
        </p:spPr>
      </p:pic>
    </p:spTree>
    <p:extLst>
      <p:ext uri="{BB962C8B-B14F-4D97-AF65-F5344CB8AC3E}">
        <p14:creationId xmlns:p14="http://schemas.microsoft.com/office/powerpoint/2010/main" val="78794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Αποθέματα και πόροι λιθάνθρακα</a:t>
            </a:r>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59993"/>
            <a:ext cx="2743200" cy="365125"/>
          </a:xfrm>
        </p:spPr>
        <p:txBody>
          <a:bodyPr/>
          <a:lstStyle/>
          <a:p>
            <a:fld id="{49588FE8-D3B6-4031-942D-3598318BA2DA}" type="slidenum">
              <a:rPr lang="el-GR" smtClean="0"/>
              <a:t>14</a:t>
            </a:fld>
            <a:endParaRPr lang="el-GR" dirty="0"/>
          </a:p>
        </p:txBody>
      </p:sp>
      <p:sp>
        <p:nvSpPr>
          <p:cNvPr id="11" name="TextBox 10">
            <a:extLst>
              <a:ext uri="{FF2B5EF4-FFF2-40B4-BE49-F238E27FC236}">
                <a16:creationId xmlns:a16="http://schemas.microsoft.com/office/drawing/2014/main" id="{D4763543-8758-4096-9357-A78E6FB80A76}"/>
              </a:ext>
            </a:extLst>
          </p:cNvPr>
          <p:cNvSpPr txBox="1"/>
          <p:nvPr/>
        </p:nvSpPr>
        <p:spPr>
          <a:xfrm>
            <a:off x="8296047" y="5843071"/>
            <a:ext cx="1842407" cy="215444"/>
          </a:xfrm>
          <a:prstGeom prst="rect">
            <a:avLst/>
          </a:prstGeom>
          <a:noFill/>
        </p:spPr>
        <p:txBody>
          <a:bodyPr wrap="square" rtlCol="0">
            <a:spAutoFit/>
          </a:bodyPr>
          <a:lstStyle/>
          <a:p>
            <a:r>
              <a:rPr lang="el-GR" sz="800" dirty="0"/>
              <a:t>Πηγή</a:t>
            </a:r>
            <a:r>
              <a:rPr lang="en-US" sz="800" dirty="0"/>
              <a:t>: BGR (2020). Energiestudie 2019</a:t>
            </a:r>
            <a:endParaRPr lang="el-GR" sz="800" dirty="0"/>
          </a:p>
        </p:txBody>
      </p:sp>
      <p:pic>
        <p:nvPicPr>
          <p:cNvPr id="6" name="Εικόνα 5">
            <a:extLst>
              <a:ext uri="{FF2B5EF4-FFF2-40B4-BE49-F238E27FC236}">
                <a16:creationId xmlns:a16="http://schemas.microsoft.com/office/drawing/2014/main" id="{C67DECE3-A35C-4CF9-B338-293333DE1575}"/>
              </a:ext>
            </a:extLst>
          </p:cNvPr>
          <p:cNvPicPr>
            <a:picLocks noChangeAspect="1"/>
          </p:cNvPicPr>
          <p:nvPr/>
        </p:nvPicPr>
        <p:blipFill>
          <a:blip r:embed="rId2"/>
          <a:stretch>
            <a:fillRect/>
          </a:stretch>
        </p:blipFill>
        <p:spPr>
          <a:xfrm>
            <a:off x="2469502" y="1154582"/>
            <a:ext cx="7843620" cy="4692371"/>
          </a:xfrm>
          <a:prstGeom prst="rect">
            <a:avLst/>
          </a:prstGeom>
        </p:spPr>
      </p:pic>
    </p:spTree>
    <p:extLst>
      <p:ext uri="{BB962C8B-B14F-4D97-AF65-F5344CB8AC3E}">
        <p14:creationId xmlns:p14="http://schemas.microsoft.com/office/powerpoint/2010/main" val="246764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Αποθέματα και πόροι ουρανίου</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15</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0" y="1399128"/>
            <a:ext cx="5147387" cy="3094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200" dirty="0"/>
              <a:t>Με τους σημερινού ρυθμούς κατανάλωσης, τα βεβαιωμένα αποθέματα ουρανίου θα εξαντληθούν σε </a:t>
            </a:r>
            <a:r>
              <a:rPr lang="el-GR" sz="2200" u="sng" dirty="0"/>
              <a:t>περίπου 30 χρόνια</a:t>
            </a:r>
            <a:r>
              <a:rPr lang="el-GR" sz="2200" dirty="0"/>
              <a:t>. </a:t>
            </a:r>
          </a:p>
          <a:p>
            <a:pPr marL="342900" indent="-342900" algn="l">
              <a:buFont typeface="Wingdings" panose="05000000000000000000" pitchFamily="2" charset="2"/>
              <a:buChar char="§"/>
            </a:pPr>
            <a:endParaRPr lang="el-GR" sz="2200" dirty="0"/>
          </a:p>
          <a:p>
            <a:pPr marL="342900" indent="-342900" algn="l">
              <a:buFont typeface="Wingdings" panose="05000000000000000000" pitchFamily="2" charset="2"/>
              <a:buChar char="§"/>
            </a:pPr>
            <a:r>
              <a:rPr lang="el-GR" sz="2200" dirty="0"/>
              <a:t>Μετά την εξάντληση των βεβαιωμένων αποθεμάτων, νέοι ακριβότεροι τρόποι εξόρυξης θα πρέπει να εφαρμοστούν εκτοξεύοντας το κόστος του ουρανίου.</a:t>
            </a:r>
          </a:p>
          <a:p>
            <a:pPr algn="just"/>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D4763543-8758-4096-9357-A78E6FB80A76}"/>
              </a:ext>
            </a:extLst>
          </p:cNvPr>
          <p:cNvSpPr txBox="1"/>
          <p:nvPr/>
        </p:nvSpPr>
        <p:spPr>
          <a:xfrm>
            <a:off x="10171230" y="5481829"/>
            <a:ext cx="1842407" cy="215444"/>
          </a:xfrm>
          <a:prstGeom prst="rect">
            <a:avLst/>
          </a:prstGeom>
          <a:noFill/>
        </p:spPr>
        <p:txBody>
          <a:bodyPr wrap="square" rtlCol="0">
            <a:spAutoFit/>
          </a:bodyPr>
          <a:lstStyle/>
          <a:p>
            <a:r>
              <a:rPr lang="el-GR" sz="800" dirty="0"/>
              <a:t>Πηγή</a:t>
            </a:r>
            <a:r>
              <a:rPr lang="en-US" sz="800" dirty="0"/>
              <a:t>: BGR (2020). Energiestudie 2019</a:t>
            </a:r>
            <a:endParaRPr lang="el-GR" sz="800" dirty="0"/>
          </a:p>
        </p:txBody>
      </p:sp>
      <p:pic>
        <p:nvPicPr>
          <p:cNvPr id="7" name="Εικόνα 6">
            <a:extLst>
              <a:ext uri="{FF2B5EF4-FFF2-40B4-BE49-F238E27FC236}">
                <a16:creationId xmlns:a16="http://schemas.microsoft.com/office/drawing/2014/main" id="{660C0E2A-1481-4349-933D-AD2CF44FF6F3}"/>
              </a:ext>
            </a:extLst>
          </p:cNvPr>
          <p:cNvPicPr>
            <a:picLocks noChangeAspect="1"/>
          </p:cNvPicPr>
          <p:nvPr/>
        </p:nvPicPr>
        <p:blipFill>
          <a:blip r:embed="rId2"/>
          <a:stretch>
            <a:fillRect/>
          </a:stretch>
        </p:blipFill>
        <p:spPr>
          <a:xfrm>
            <a:off x="5274365" y="1069872"/>
            <a:ext cx="6917635" cy="4237831"/>
          </a:xfrm>
          <a:prstGeom prst="rect">
            <a:avLst/>
          </a:prstGeom>
        </p:spPr>
      </p:pic>
    </p:spTree>
    <p:extLst>
      <p:ext uri="{BB962C8B-B14F-4D97-AF65-F5344CB8AC3E}">
        <p14:creationId xmlns:p14="http://schemas.microsoft.com/office/powerpoint/2010/main" val="251536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Παγκόσμιος πληθυσμός</a:t>
            </a:r>
            <a:r>
              <a:rPr lang="en-US" sz="3200" b="1" dirty="0">
                <a:latin typeface="+mn-lt"/>
              </a:rPr>
              <a:t> </a:t>
            </a:r>
            <a:r>
              <a:rPr lang="el-GR" sz="3200" b="1" dirty="0">
                <a:latin typeface="+mn-lt"/>
              </a:rPr>
              <a:t>και ενεργειακή κατανάλωση</a:t>
            </a:r>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16</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0" y="1247274"/>
            <a:ext cx="4310742" cy="5064626"/>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3100" dirty="0"/>
              <a:t>Ο παγκόσμιος πληθυσμός αυξάνει σχεδόν εκθετικά από το 1900 (σχήμα 1). </a:t>
            </a:r>
          </a:p>
          <a:p>
            <a:pPr marL="342900" indent="-342900" algn="l">
              <a:buFont typeface="Wingdings" panose="05000000000000000000" pitchFamily="2" charset="2"/>
              <a:buChar char="§"/>
            </a:pPr>
            <a:endParaRPr lang="el-GR" sz="3100" dirty="0"/>
          </a:p>
          <a:p>
            <a:pPr marL="342900" indent="-342900" algn="l">
              <a:buFont typeface="Wingdings" panose="05000000000000000000" pitchFamily="2" charset="2"/>
              <a:buChar char="§"/>
            </a:pPr>
            <a:r>
              <a:rPr lang="el-GR" sz="3100" dirty="0"/>
              <a:t>Οι ενεργειακές ανάγκες του πλανήτη τις επόμενες δεκαετίες αναμένεται να αυξηθούν σημαντικά λόγω</a:t>
            </a:r>
            <a:r>
              <a:rPr lang="en-US" sz="3100" dirty="0"/>
              <a:t>:</a:t>
            </a:r>
          </a:p>
          <a:p>
            <a:pPr marL="800100" lvl="1" indent="-342900" algn="l">
              <a:buFont typeface="Arial" panose="020B0604020202020204" pitchFamily="34" charset="0"/>
              <a:buChar char="•"/>
            </a:pPr>
            <a:r>
              <a:rPr lang="el-GR" sz="3100" dirty="0"/>
              <a:t>της αύξηση του πληθυσμού των αναπτυσσόμενων κρατών.</a:t>
            </a:r>
          </a:p>
          <a:p>
            <a:pPr marL="800100" lvl="1" indent="-342900" algn="l">
              <a:buFont typeface="Arial" panose="020B0604020202020204" pitchFamily="34" charset="0"/>
              <a:buChar char="•"/>
            </a:pPr>
            <a:r>
              <a:rPr lang="el-GR" sz="3100" dirty="0"/>
              <a:t>της αύξηση του βιοτικού επιπέδου των αναπτυσσόμενων κρατών, που συνεπάγεται την ευκολότερη πρόσβαση των πολιτών σε ενεργοβόρες συσκευές (σχήμα 2). </a:t>
            </a:r>
          </a:p>
          <a:p>
            <a:pPr marL="1028700" lvl="1" indent="-571500" algn="l">
              <a:buFont typeface="Courier New" panose="02070309020205020404" pitchFamily="49" charset="0"/>
              <a:buChar char="o"/>
            </a:pPr>
            <a:endParaRPr lang="el-GR" sz="3100" dirty="0"/>
          </a:p>
          <a:p>
            <a:pPr marL="571500" indent="-571500" algn="l">
              <a:buFont typeface="Wingdings" panose="05000000000000000000" pitchFamily="2" charset="2"/>
              <a:buChar char="§"/>
            </a:pPr>
            <a:r>
              <a:rPr lang="el-GR" sz="3100" dirty="0"/>
              <a:t>Με βάση μελέτη της </a:t>
            </a:r>
            <a:r>
              <a:rPr lang="en-US" sz="3100" dirty="0"/>
              <a:t>ExxonMobil,  </a:t>
            </a:r>
            <a:r>
              <a:rPr lang="el-GR" sz="3100" dirty="0"/>
              <a:t>η παγκόσμια κατανάλωση ενέργειας θα αυξηθεί κατά 80 % έως το 2040.</a:t>
            </a:r>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pic>
        <p:nvPicPr>
          <p:cNvPr id="11" name="Εικόνα 10">
            <a:extLst>
              <a:ext uri="{FF2B5EF4-FFF2-40B4-BE49-F238E27FC236}">
                <a16:creationId xmlns:a16="http://schemas.microsoft.com/office/drawing/2014/main" id="{C00A1D45-53B8-4A13-9681-918BDF495A4E}"/>
              </a:ext>
            </a:extLst>
          </p:cNvPr>
          <p:cNvPicPr>
            <a:picLocks noChangeAspect="1"/>
          </p:cNvPicPr>
          <p:nvPr/>
        </p:nvPicPr>
        <p:blipFill>
          <a:blip r:embed="rId2"/>
          <a:stretch>
            <a:fillRect/>
          </a:stretch>
        </p:blipFill>
        <p:spPr>
          <a:xfrm>
            <a:off x="4541835" y="1368850"/>
            <a:ext cx="5010538" cy="3583486"/>
          </a:xfrm>
          <a:prstGeom prst="rect">
            <a:avLst/>
          </a:prstGeom>
        </p:spPr>
      </p:pic>
      <p:sp>
        <p:nvSpPr>
          <p:cNvPr id="14" name="TextBox 13">
            <a:extLst>
              <a:ext uri="{FF2B5EF4-FFF2-40B4-BE49-F238E27FC236}">
                <a16:creationId xmlns:a16="http://schemas.microsoft.com/office/drawing/2014/main" id="{B057DE96-4838-412C-A6B9-6384ABCC3EEC}"/>
              </a:ext>
            </a:extLst>
          </p:cNvPr>
          <p:cNvSpPr txBox="1"/>
          <p:nvPr/>
        </p:nvSpPr>
        <p:spPr>
          <a:xfrm>
            <a:off x="10151706" y="6418230"/>
            <a:ext cx="2293774" cy="338554"/>
          </a:xfrm>
          <a:prstGeom prst="rect">
            <a:avLst/>
          </a:prstGeom>
          <a:noFill/>
        </p:spPr>
        <p:txBody>
          <a:bodyPr wrap="square" rtlCol="0">
            <a:spAutoFit/>
          </a:bodyPr>
          <a:lstStyle/>
          <a:p>
            <a:r>
              <a:rPr lang="el-GR" sz="800" dirty="0"/>
              <a:t>Πηγή</a:t>
            </a:r>
            <a:r>
              <a:rPr lang="en-US" sz="800" dirty="0"/>
              <a:t>: 2012 The Outlook for Energy: A View to 2040, ExxonMobil.</a:t>
            </a:r>
            <a:endParaRPr lang="el-GR" sz="800" dirty="0"/>
          </a:p>
        </p:txBody>
      </p:sp>
      <p:pic>
        <p:nvPicPr>
          <p:cNvPr id="16" name="Εικόνα 15">
            <a:extLst>
              <a:ext uri="{FF2B5EF4-FFF2-40B4-BE49-F238E27FC236}">
                <a16:creationId xmlns:a16="http://schemas.microsoft.com/office/drawing/2014/main" id="{B15B89BD-4821-478F-AC29-DA86A1126E86}"/>
              </a:ext>
            </a:extLst>
          </p:cNvPr>
          <p:cNvPicPr>
            <a:picLocks noChangeAspect="1"/>
          </p:cNvPicPr>
          <p:nvPr/>
        </p:nvPicPr>
        <p:blipFill>
          <a:blip r:embed="rId3"/>
          <a:stretch>
            <a:fillRect/>
          </a:stretch>
        </p:blipFill>
        <p:spPr>
          <a:xfrm>
            <a:off x="9920481" y="1393223"/>
            <a:ext cx="2184433" cy="3704039"/>
          </a:xfrm>
          <a:prstGeom prst="rect">
            <a:avLst/>
          </a:prstGeom>
        </p:spPr>
      </p:pic>
      <p:sp>
        <p:nvSpPr>
          <p:cNvPr id="17" name="TextBox 16">
            <a:extLst>
              <a:ext uri="{FF2B5EF4-FFF2-40B4-BE49-F238E27FC236}">
                <a16:creationId xmlns:a16="http://schemas.microsoft.com/office/drawing/2014/main" id="{DAF2BA51-9BE7-4D4C-B190-7DF279CC4F62}"/>
              </a:ext>
            </a:extLst>
          </p:cNvPr>
          <p:cNvSpPr txBox="1"/>
          <p:nvPr/>
        </p:nvSpPr>
        <p:spPr>
          <a:xfrm>
            <a:off x="9726822" y="4974151"/>
            <a:ext cx="2571750" cy="584775"/>
          </a:xfrm>
          <a:prstGeom prst="rect">
            <a:avLst/>
          </a:prstGeom>
          <a:noFill/>
        </p:spPr>
        <p:txBody>
          <a:bodyPr wrap="square" rtlCol="0">
            <a:spAutoFit/>
          </a:bodyPr>
          <a:lstStyle/>
          <a:p>
            <a:pPr algn="ctr"/>
            <a:r>
              <a:rPr lang="el-GR" sz="1600" dirty="0"/>
              <a:t>Σχ.2</a:t>
            </a:r>
            <a:r>
              <a:rPr lang="en-US" sz="1600" dirty="0"/>
              <a:t>: </a:t>
            </a:r>
            <a:r>
              <a:rPr lang="el-GR" sz="1600" dirty="0"/>
              <a:t>Αύξηση καυσίμων στον τομέα των μεταφορών</a:t>
            </a:r>
          </a:p>
        </p:txBody>
      </p:sp>
      <p:sp>
        <p:nvSpPr>
          <p:cNvPr id="18" name="TextBox 17">
            <a:extLst>
              <a:ext uri="{FF2B5EF4-FFF2-40B4-BE49-F238E27FC236}">
                <a16:creationId xmlns:a16="http://schemas.microsoft.com/office/drawing/2014/main" id="{5FF02AE9-0FA0-4535-9F15-82019F8F3C1B}"/>
              </a:ext>
            </a:extLst>
          </p:cNvPr>
          <p:cNvSpPr txBox="1"/>
          <p:nvPr/>
        </p:nvSpPr>
        <p:spPr>
          <a:xfrm>
            <a:off x="5504493" y="5097262"/>
            <a:ext cx="3512507" cy="338554"/>
          </a:xfrm>
          <a:prstGeom prst="rect">
            <a:avLst/>
          </a:prstGeom>
          <a:noFill/>
        </p:spPr>
        <p:txBody>
          <a:bodyPr wrap="square" rtlCol="0">
            <a:spAutoFit/>
          </a:bodyPr>
          <a:lstStyle/>
          <a:p>
            <a:r>
              <a:rPr lang="el-GR" sz="1600" dirty="0"/>
              <a:t>Σχ.1</a:t>
            </a:r>
            <a:r>
              <a:rPr lang="en-US" sz="1600" dirty="0"/>
              <a:t>: </a:t>
            </a:r>
            <a:r>
              <a:rPr lang="el-GR" sz="1600" dirty="0"/>
              <a:t>Παγκόσμια αύξηση πληθυσμού</a:t>
            </a:r>
          </a:p>
        </p:txBody>
      </p:sp>
    </p:spTree>
    <p:extLst>
      <p:ext uri="{BB962C8B-B14F-4D97-AF65-F5344CB8AC3E}">
        <p14:creationId xmlns:p14="http://schemas.microsoft.com/office/powerpoint/2010/main" val="66019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Βιοτικό επίπεδο και κατανάλωση ενέργειας</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17</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50703" y="1924814"/>
            <a:ext cx="5851973" cy="32802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1700" dirty="0"/>
              <a:t>Το σχήμα δείχνει ότι η κατανομή της ενέργειας στον πλανήτη είναι πολύ άνιση.</a:t>
            </a:r>
          </a:p>
          <a:p>
            <a:pPr marL="800100" lvl="1" indent="-342900" algn="l">
              <a:buFont typeface="Arial" panose="020B0604020202020204" pitchFamily="34" charset="0"/>
              <a:buChar char="•"/>
            </a:pPr>
            <a:r>
              <a:rPr lang="el-GR" sz="1700" dirty="0"/>
              <a:t>Οι πολίτες των ανεπτυγμένων χωρών, που αντιστοιχούν στο 17 % του παγκόσμιου πληθυσμού, καταναλώνουν το 40 % της παγκόσμιας ενέργειας.</a:t>
            </a:r>
          </a:p>
          <a:p>
            <a:pPr marL="800100" lvl="1" indent="-342900" algn="l">
              <a:buFont typeface="Arial" panose="020B0604020202020204" pitchFamily="34" charset="0"/>
              <a:buChar char="•"/>
            </a:pPr>
            <a:r>
              <a:rPr lang="el-GR" sz="1700" dirty="0"/>
              <a:t>Οι αναπτυσσόμενες χώρες (83% του παγκόσμιου πληθυσμού) καταναλώνουν το 60 % της παγκόσμιας ενέργειας.</a:t>
            </a:r>
          </a:p>
          <a:p>
            <a:pPr marL="342900" indent="-342900" algn="l">
              <a:buFont typeface="Wingdings" panose="05000000000000000000" pitchFamily="2" charset="2"/>
              <a:buChar char="§"/>
            </a:pPr>
            <a:r>
              <a:rPr lang="el-GR" sz="1700" dirty="0"/>
              <a:t>Στο μέλλον, οι αναπτυσσόμενες χώρες θα φτάσουν την κατανάλωση ενέργειας των αναπτυγμένων χωρών, με αποτέλεσμα την εκρηκτική αύξηση της παγκόσμιας κατανάλωσης.</a:t>
            </a:r>
            <a:endParaRPr lang="el-GR" sz="22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pic>
        <p:nvPicPr>
          <p:cNvPr id="6" name="Εικόνα 5">
            <a:extLst>
              <a:ext uri="{FF2B5EF4-FFF2-40B4-BE49-F238E27FC236}">
                <a16:creationId xmlns:a16="http://schemas.microsoft.com/office/drawing/2014/main" id="{FDB1AB51-D29D-4E71-9186-35DE434FCF3F}"/>
              </a:ext>
            </a:extLst>
          </p:cNvPr>
          <p:cNvPicPr>
            <a:picLocks noChangeAspect="1"/>
          </p:cNvPicPr>
          <p:nvPr/>
        </p:nvPicPr>
        <p:blipFill>
          <a:blip r:embed="rId2"/>
          <a:stretch>
            <a:fillRect/>
          </a:stretch>
        </p:blipFill>
        <p:spPr>
          <a:xfrm>
            <a:off x="5902676" y="1363721"/>
            <a:ext cx="6238621" cy="3394107"/>
          </a:xfrm>
          <a:prstGeom prst="rect">
            <a:avLst/>
          </a:prstGeom>
        </p:spPr>
      </p:pic>
      <p:sp>
        <p:nvSpPr>
          <p:cNvPr id="13" name="TextBox 12">
            <a:extLst>
              <a:ext uri="{FF2B5EF4-FFF2-40B4-BE49-F238E27FC236}">
                <a16:creationId xmlns:a16="http://schemas.microsoft.com/office/drawing/2014/main" id="{DBB8C3B9-30EF-456F-8BD7-1F859DA959E6}"/>
              </a:ext>
            </a:extLst>
          </p:cNvPr>
          <p:cNvSpPr txBox="1"/>
          <p:nvPr/>
        </p:nvSpPr>
        <p:spPr>
          <a:xfrm>
            <a:off x="7889547" y="5205090"/>
            <a:ext cx="2264877" cy="215444"/>
          </a:xfrm>
          <a:prstGeom prst="rect">
            <a:avLst/>
          </a:prstGeom>
          <a:noFill/>
        </p:spPr>
        <p:txBody>
          <a:bodyPr wrap="square" rtlCol="0">
            <a:spAutoFit/>
          </a:bodyPr>
          <a:lstStyle/>
          <a:p>
            <a:r>
              <a:rPr lang="el-GR" sz="800" dirty="0"/>
              <a:t>Πηγή</a:t>
            </a:r>
            <a:r>
              <a:rPr lang="en-US" sz="800" dirty="0"/>
              <a:t>: Statistical review of world energy</a:t>
            </a:r>
            <a:r>
              <a:rPr lang="el-GR" sz="800" dirty="0"/>
              <a:t>,</a:t>
            </a:r>
            <a:r>
              <a:rPr lang="en-US" sz="800" dirty="0"/>
              <a:t> </a:t>
            </a:r>
            <a:r>
              <a:rPr lang="el-GR" sz="800" dirty="0"/>
              <a:t>Β</a:t>
            </a:r>
            <a:r>
              <a:rPr lang="en-US" sz="800" dirty="0"/>
              <a:t>P, 2020</a:t>
            </a:r>
            <a:endParaRPr lang="el-GR" sz="800" dirty="0"/>
          </a:p>
        </p:txBody>
      </p:sp>
    </p:spTree>
    <p:extLst>
      <p:ext uri="{BB962C8B-B14F-4D97-AF65-F5344CB8AC3E}">
        <p14:creationId xmlns:p14="http://schemas.microsoft.com/office/powerpoint/2010/main" val="34083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763543-8758-4096-9357-A78E6FB80A76}"/>
              </a:ext>
            </a:extLst>
          </p:cNvPr>
          <p:cNvSpPr txBox="1"/>
          <p:nvPr/>
        </p:nvSpPr>
        <p:spPr>
          <a:xfrm>
            <a:off x="8283608" y="4795291"/>
            <a:ext cx="2892490" cy="215444"/>
          </a:xfrm>
          <a:prstGeom prst="rect">
            <a:avLst/>
          </a:prstGeom>
          <a:noFill/>
        </p:spPr>
        <p:txBody>
          <a:bodyPr wrap="square" rtlCol="0">
            <a:spAutoFit/>
          </a:bodyPr>
          <a:lstStyle/>
          <a:p>
            <a:r>
              <a:rPr lang="el-GR" sz="800" dirty="0"/>
              <a:t>Πηγή</a:t>
            </a:r>
            <a:r>
              <a:rPr lang="en-US" sz="800" dirty="0"/>
              <a:t>: </a:t>
            </a:r>
            <a:r>
              <a:rPr lang="de-DE" sz="800" dirty="0"/>
              <a:t>Petry, L. (2011). Regenerative Energien. FH Darmstadt. </a:t>
            </a:r>
            <a:endParaRPr lang="el-GR" sz="800" dirty="0"/>
          </a:p>
        </p:txBody>
      </p:sp>
      <p:pic>
        <p:nvPicPr>
          <p:cNvPr id="6" name="Εικόνα 5">
            <a:extLst>
              <a:ext uri="{FF2B5EF4-FFF2-40B4-BE49-F238E27FC236}">
                <a16:creationId xmlns:a16="http://schemas.microsoft.com/office/drawing/2014/main" id="{24EE47FA-4852-4FAD-8E48-ADEBD054273E}"/>
              </a:ext>
            </a:extLst>
          </p:cNvPr>
          <p:cNvPicPr>
            <a:picLocks noChangeAspect="1"/>
          </p:cNvPicPr>
          <p:nvPr/>
        </p:nvPicPr>
        <p:blipFill>
          <a:blip r:embed="rId2"/>
          <a:stretch>
            <a:fillRect/>
          </a:stretch>
        </p:blipFill>
        <p:spPr>
          <a:xfrm>
            <a:off x="6423436" y="1188405"/>
            <a:ext cx="5681478" cy="3616941"/>
          </a:xfrm>
          <a:prstGeom prst="rect">
            <a:avLst/>
          </a:prstGeom>
          <a:ln>
            <a:noFill/>
          </a:ln>
          <a:effectLst>
            <a:softEdge rad="112500"/>
          </a:effectLst>
        </p:spPr>
      </p:pic>
      <p:sp>
        <p:nvSpPr>
          <p:cNvPr id="9" name="Ορθογώνιο 8">
            <a:extLst>
              <a:ext uri="{FF2B5EF4-FFF2-40B4-BE49-F238E27FC236}">
                <a16:creationId xmlns:a16="http://schemas.microsoft.com/office/drawing/2014/main" id="{7F948F26-58E0-425F-AA54-6B7E3563A28D}"/>
              </a:ext>
            </a:extLst>
          </p:cNvPr>
          <p:cNvSpPr/>
          <p:nvPr/>
        </p:nvSpPr>
        <p:spPr>
          <a:xfrm>
            <a:off x="615820" y="5482901"/>
            <a:ext cx="11112760" cy="10636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ln w="0"/>
                <a:solidFill>
                  <a:schemeClr val="tx1"/>
                </a:solidFill>
                <a:effectLst>
                  <a:outerShdw blurRad="38100" dist="19050" dir="2700000" algn="tl" rotWithShape="0">
                    <a:schemeClr val="dk1">
                      <a:alpha val="40000"/>
                    </a:schemeClr>
                  </a:outerShdw>
                </a:effectLst>
              </a:rPr>
              <a:t>Παρόλο που τα αποθέματα πετρελαίου, φυσικού αερίου, άνθρακα και ουρανίου είναι περιορισμένα, καταναλώνονται με εξαιρετικά γρήγορους ρυθμούς, σαν να πρόκειται να κρατήσουν για πάντα. </a:t>
            </a:r>
          </a:p>
        </p:txBody>
      </p:sp>
      <p:pic>
        <p:nvPicPr>
          <p:cNvPr id="15" name="Εικόνα 14">
            <a:extLst>
              <a:ext uri="{FF2B5EF4-FFF2-40B4-BE49-F238E27FC236}">
                <a16:creationId xmlns:a16="http://schemas.microsoft.com/office/drawing/2014/main" id="{1C4D9DD1-2D23-4607-9CCA-80B29EA1F873}"/>
              </a:ext>
            </a:extLst>
          </p:cNvPr>
          <p:cNvPicPr>
            <a:picLocks noChangeAspect="1"/>
          </p:cNvPicPr>
          <p:nvPr/>
        </p:nvPicPr>
        <p:blipFill>
          <a:blip r:embed="rId3"/>
          <a:srcRect t="4051"/>
          <a:stretch/>
        </p:blipFill>
        <p:spPr>
          <a:xfrm>
            <a:off x="214008" y="938856"/>
            <a:ext cx="5093521" cy="4116037"/>
          </a:xfrm>
          <a:prstGeom prst="rect">
            <a:avLst/>
          </a:prstGeom>
        </p:spPr>
      </p:pic>
      <p:sp>
        <p:nvSpPr>
          <p:cNvPr id="16" name="TextBox 15">
            <a:extLst>
              <a:ext uri="{FF2B5EF4-FFF2-40B4-BE49-F238E27FC236}">
                <a16:creationId xmlns:a16="http://schemas.microsoft.com/office/drawing/2014/main" id="{05E80BB8-8EB0-4E51-8EBC-D3C96E73D0DB}"/>
              </a:ext>
            </a:extLst>
          </p:cNvPr>
          <p:cNvSpPr txBox="1"/>
          <p:nvPr/>
        </p:nvSpPr>
        <p:spPr>
          <a:xfrm>
            <a:off x="1171989" y="4903013"/>
            <a:ext cx="3461657" cy="215444"/>
          </a:xfrm>
          <a:prstGeom prst="rect">
            <a:avLst/>
          </a:prstGeom>
          <a:noFill/>
        </p:spPr>
        <p:txBody>
          <a:bodyPr wrap="square" rtlCol="0">
            <a:spAutoFit/>
          </a:bodyPr>
          <a:lstStyle/>
          <a:p>
            <a:r>
              <a:rPr lang="el-GR" sz="800" dirty="0"/>
              <a:t>Πηγή</a:t>
            </a:r>
            <a:r>
              <a:rPr lang="en-US" sz="800" dirty="0"/>
              <a:t>: 2012 The Outlook for Energy: A View to 2040, ExxonMobil.</a:t>
            </a:r>
            <a:endParaRPr lang="el-GR" sz="800" dirty="0"/>
          </a:p>
        </p:txBody>
      </p:sp>
      <p:sp>
        <p:nvSpPr>
          <p:cNvPr id="20" name="Τίτλος 1">
            <a:extLst>
              <a:ext uri="{FF2B5EF4-FFF2-40B4-BE49-F238E27FC236}">
                <a16:creationId xmlns:a16="http://schemas.microsoft.com/office/drawing/2014/main" id="{5482623E-8A5E-4944-892A-1715103FA7BB}"/>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Εξάντληση φυσικών πόρων</a:t>
            </a:r>
          </a:p>
        </p:txBody>
      </p:sp>
    </p:spTree>
    <p:extLst>
      <p:ext uri="{BB962C8B-B14F-4D97-AF65-F5344CB8AC3E}">
        <p14:creationId xmlns:p14="http://schemas.microsoft.com/office/powerpoint/2010/main" val="879308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589314" y="1200230"/>
            <a:ext cx="9144000" cy="1794897"/>
          </a:xfrm>
        </p:spPr>
        <p:txBody>
          <a:bodyPr>
            <a:normAutofit/>
          </a:bodyPr>
          <a:lstStyle/>
          <a:p>
            <a:r>
              <a:rPr lang="el-GR" dirty="0"/>
              <a:t>Εκπομπές αερίων</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19</a:t>
            </a:fld>
            <a:endParaRPr lang="el-GR" dirty="0"/>
          </a:p>
        </p:txBody>
      </p:sp>
    </p:spTree>
    <p:extLst>
      <p:ext uri="{BB962C8B-B14F-4D97-AF65-F5344CB8AC3E}">
        <p14:creationId xmlns:p14="http://schemas.microsoft.com/office/powerpoint/2010/main" val="278045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Σημασία ενέργειας για το ανθρώπινο είδος</a:t>
            </a:r>
          </a:p>
        </p:txBody>
      </p:sp>
      <p:sp>
        <p:nvSpPr>
          <p:cNvPr id="3" name="Υπότιτλος 2">
            <a:extLst>
              <a:ext uri="{FF2B5EF4-FFF2-40B4-BE49-F238E27FC236}">
                <a16:creationId xmlns:a16="http://schemas.microsoft.com/office/drawing/2014/main" id="{F7CD4B40-E911-4D67-A067-68B28B3DA05A}"/>
              </a:ext>
            </a:extLst>
          </p:cNvPr>
          <p:cNvSpPr>
            <a:spLocks noGrp="1"/>
          </p:cNvSpPr>
          <p:nvPr>
            <p:ph type="subTitle" idx="1"/>
          </p:nvPr>
        </p:nvSpPr>
        <p:spPr>
          <a:xfrm>
            <a:off x="111967" y="1016422"/>
            <a:ext cx="11625943" cy="5401808"/>
          </a:xfrm>
        </p:spPr>
        <p:txBody>
          <a:bodyPr>
            <a:normAutofit/>
          </a:bodyPr>
          <a:lstStyle/>
          <a:p>
            <a:pPr marL="342900" indent="-342900" algn="just">
              <a:buFont typeface="Wingdings" panose="05000000000000000000" pitchFamily="2" charset="2"/>
              <a:buChar char="§"/>
            </a:pPr>
            <a:r>
              <a:rPr lang="el-GR" dirty="0"/>
              <a:t>Βασικές ανάγκες ανθρώπινου είδους και στόχοι ανθρώπινων δραστηριοτήτων</a:t>
            </a:r>
            <a:r>
              <a:rPr lang="en-US" dirty="0"/>
              <a:t>:</a:t>
            </a:r>
          </a:p>
          <a:p>
            <a:pPr marL="800100" lvl="1" indent="-342900" algn="just">
              <a:buFont typeface="Courier New" panose="02070309020205020404" pitchFamily="49" charset="0"/>
              <a:buChar char="o"/>
            </a:pPr>
            <a:r>
              <a:rPr lang="el-GR" sz="2400" dirty="0"/>
              <a:t>Διατήρηση ζωής</a:t>
            </a:r>
          </a:p>
          <a:p>
            <a:pPr marL="800100" lvl="1" indent="-342900" algn="just">
              <a:buFont typeface="Courier New" panose="02070309020205020404" pitchFamily="49" charset="0"/>
              <a:buChar char="o"/>
            </a:pPr>
            <a:r>
              <a:rPr lang="el-GR" sz="2400" dirty="0"/>
              <a:t>Διασφάλιση του χώρου διαβίωσης</a:t>
            </a:r>
          </a:p>
          <a:p>
            <a:pPr marL="800100" lvl="1" indent="-342900" algn="just">
              <a:buFont typeface="Courier New" panose="02070309020205020404" pitchFamily="49" charset="0"/>
              <a:buChar char="o"/>
            </a:pPr>
            <a:r>
              <a:rPr lang="el-GR" sz="2400" dirty="0"/>
              <a:t>Βελτίωση της ποιότητας ζωής</a:t>
            </a:r>
          </a:p>
          <a:p>
            <a:pPr marL="800100" lvl="1" indent="-342900" algn="just">
              <a:buFont typeface="Courier New" panose="02070309020205020404" pitchFamily="49" charset="0"/>
              <a:buChar char="o"/>
            </a:pPr>
            <a:endParaRPr lang="el-GR" sz="2400" dirty="0"/>
          </a:p>
          <a:p>
            <a:pPr marL="800100" lvl="1"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l-GR" dirty="0"/>
          </a:p>
          <a:p>
            <a:pPr marL="342900" indent="-342900" algn="just">
              <a:buFont typeface="Wingdings" panose="05000000000000000000" pitchFamily="2" charset="2"/>
              <a:buChar char="§"/>
            </a:pPr>
            <a:r>
              <a:rPr lang="el-GR" dirty="0"/>
              <a:t>Απαραίτητες προϋποθέσεις για την επίτευξη των παραπάνω στόχων</a:t>
            </a:r>
            <a:r>
              <a:rPr lang="en-US" dirty="0"/>
              <a:t>:</a:t>
            </a:r>
          </a:p>
          <a:p>
            <a:pPr marL="800100" lvl="1" indent="-342900" algn="just">
              <a:buFont typeface="Courier New" panose="02070309020205020404" pitchFamily="49" charset="0"/>
              <a:buChar char="o"/>
            </a:pPr>
            <a:r>
              <a:rPr lang="el-GR" sz="2400" dirty="0"/>
              <a:t>Υλικά (διατροφή, νερό, κατασκευαστικά υλικά, εργαλεία κ.α)</a:t>
            </a:r>
          </a:p>
          <a:p>
            <a:pPr marL="800100" lvl="1" indent="-342900" algn="just">
              <a:buFont typeface="Courier New" panose="02070309020205020404" pitchFamily="49" charset="0"/>
              <a:buChar char="o"/>
            </a:pPr>
            <a:r>
              <a:rPr lang="el-GR" sz="2400" dirty="0"/>
              <a:t>Πληροφορία (λόγος, γραφή, εικόνες, επικοινωνία κ.α)</a:t>
            </a:r>
          </a:p>
          <a:p>
            <a:pPr marL="800100" lvl="1" indent="-342900" algn="just">
              <a:buFont typeface="Courier New" panose="02070309020205020404" pitchFamily="49" charset="0"/>
              <a:buChar char="o"/>
            </a:pPr>
            <a:r>
              <a:rPr lang="el-GR" sz="2400" dirty="0">
                <a:solidFill>
                  <a:srgbClr val="FF0000"/>
                </a:solidFill>
              </a:rPr>
              <a:t>Ενέργεια</a:t>
            </a:r>
            <a:r>
              <a:rPr lang="en-US" sz="2400" dirty="0">
                <a:solidFill>
                  <a:srgbClr val="FF0000"/>
                </a:solidFill>
              </a:rPr>
              <a:t> (</a:t>
            </a:r>
            <a:r>
              <a:rPr lang="el-GR" sz="2400" dirty="0">
                <a:solidFill>
                  <a:srgbClr val="FF0000"/>
                </a:solidFill>
              </a:rPr>
              <a:t>μηχανική ενέργεια, θερμική ενέργεια, φως κ.α</a:t>
            </a:r>
            <a:r>
              <a:rPr lang="en-US" sz="2400" dirty="0">
                <a:solidFill>
                  <a:srgbClr val="FF0000"/>
                </a:solidFill>
              </a:rPr>
              <a:t>)</a:t>
            </a:r>
            <a:endParaRPr lang="el-GR" sz="2400" dirty="0">
              <a:solidFill>
                <a:srgbClr val="FF0000"/>
              </a:solidFill>
            </a:endParaRPr>
          </a:p>
          <a:p>
            <a:pPr marL="742950" lvl="1" indent="-285750" algn="just">
              <a:buFont typeface="Courier New" panose="02070309020205020404" pitchFamily="49" charset="0"/>
              <a:buChar char="o"/>
            </a:pPr>
            <a:endParaRPr lang="el-GR" sz="1600" dirty="0"/>
          </a:p>
          <a:p>
            <a:pPr marL="742950" lvl="1" indent="-285750" algn="just">
              <a:buFont typeface="Courier New" panose="02070309020205020404" pitchFamily="49" charset="0"/>
              <a:buChar char="o"/>
            </a:pPr>
            <a:endParaRPr lang="el-GR" sz="1600" dirty="0"/>
          </a:p>
          <a:p>
            <a:pPr marL="742950" lvl="1" indent="-285750" algn="just">
              <a:buFont typeface="Courier New" panose="02070309020205020404" pitchFamily="49" charset="0"/>
              <a:buChar char="o"/>
            </a:pPr>
            <a:endParaRPr lang="el-GR" sz="1800" dirty="0"/>
          </a:p>
          <a:p>
            <a:pPr marL="800100" lvl="1" indent="-342900" algn="just">
              <a:buFont typeface="Courier New" panose="02070309020205020404" pitchFamily="49" charset="0"/>
              <a:buChar char="o"/>
            </a:pPr>
            <a:endParaRPr lang="el-GR" sz="1600" dirty="0"/>
          </a:p>
          <a:p>
            <a:pPr marL="800100" lvl="1" indent="-342900" algn="just">
              <a:buFont typeface="Courier New" panose="02070309020205020404" pitchFamily="49" charset="0"/>
              <a:buChar char="o"/>
            </a:pPr>
            <a:endParaRPr lang="en-US" sz="1600" dirty="0"/>
          </a:p>
          <a:p>
            <a:pPr marL="1028700" lvl="1" indent="-571500" algn="just">
              <a:buFont typeface="Courier New" panose="02070309020205020404" pitchFamily="49" charset="0"/>
              <a:buChar char="o"/>
            </a:pPr>
            <a:endParaRPr lang="el-GR" sz="18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2</a:t>
            </a:fld>
            <a:endParaRPr lang="el-GR" dirty="0"/>
          </a:p>
        </p:txBody>
      </p:sp>
    </p:spTree>
    <p:extLst>
      <p:ext uri="{BB962C8B-B14F-4D97-AF65-F5344CB8AC3E}">
        <p14:creationId xmlns:p14="http://schemas.microsoft.com/office/powerpoint/2010/main" val="358274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Εκπομπές διοξειδίου του άνθρακα</a:t>
            </a:r>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11967" y="1218034"/>
            <a:ext cx="5147387" cy="39635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200" dirty="0"/>
              <a:t>Οι συνολικές εκπομπές CO2 στον κόσμο αυξήθηκαν από το 1970 (14,5 δισ. τόνους) έως το 2019 (34,17 δισ. τόνους) 2,36 φορές.</a:t>
            </a:r>
            <a:endParaRPr lang="en-US" sz="2200" dirty="0"/>
          </a:p>
          <a:p>
            <a:pPr marL="342900" indent="-342900" algn="l">
              <a:buFont typeface="Wingdings" panose="05000000000000000000" pitchFamily="2" charset="2"/>
              <a:buChar char="§"/>
            </a:pPr>
            <a:endParaRPr lang="en-US" sz="2200" dirty="0"/>
          </a:p>
          <a:p>
            <a:pPr marL="342900" indent="-342900" algn="l">
              <a:buFont typeface="Wingdings" panose="05000000000000000000" pitchFamily="2" charset="2"/>
              <a:buChar char="§"/>
            </a:pPr>
            <a:endParaRPr lang="el-GR" sz="2200" dirty="0"/>
          </a:p>
          <a:p>
            <a:pPr marL="342900" indent="-342900" algn="l">
              <a:buFont typeface="Wingdings" panose="05000000000000000000" pitchFamily="2" charset="2"/>
              <a:buChar char="§"/>
            </a:pPr>
            <a:r>
              <a:rPr lang="el-GR" sz="2200" dirty="0"/>
              <a:t>Παρόλο που ο ΟΗΕ οργάνωσε 24 συνέδρια για το κλίμα (το πρώτο στο Ρίο ντε Τζανέιρο το 1992, το τελευταίο στη Μαδρίτη το 2019), οι εκπομπές CO2 εξακολουθούν να αυξάνονται.</a:t>
            </a:r>
          </a:p>
          <a:p>
            <a:pPr marL="800100" lvl="1" indent="-342900" algn="just">
              <a:buFont typeface="Arial" panose="020B0604020202020204" pitchFamily="34" charset="0"/>
              <a:buChar char="•"/>
            </a:pPr>
            <a:endParaRPr lang="el-GR" sz="1200" dirty="0"/>
          </a:p>
          <a:p>
            <a:pPr marL="342900" indent="-342900" algn="just">
              <a:buFont typeface="Wingdings" panose="05000000000000000000" pitchFamily="2" charset="2"/>
              <a:buChar char="§"/>
            </a:pPr>
            <a:endParaRPr lang="el-GR" sz="1600" dirty="0"/>
          </a:p>
          <a:p>
            <a:pPr marL="342900" indent="-342900" algn="just">
              <a:buFont typeface="Wingdings" panose="05000000000000000000" pitchFamily="2" charset="2"/>
              <a:buChar char="§"/>
            </a:pPr>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2" name="TextBox 11">
            <a:extLst>
              <a:ext uri="{FF2B5EF4-FFF2-40B4-BE49-F238E27FC236}">
                <a16:creationId xmlns:a16="http://schemas.microsoft.com/office/drawing/2014/main" id="{801A595D-1A0B-46A1-88F1-79B25F49CEA6}"/>
              </a:ext>
            </a:extLst>
          </p:cNvPr>
          <p:cNvSpPr txBox="1"/>
          <p:nvPr/>
        </p:nvSpPr>
        <p:spPr>
          <a:xfrm>
            <a:off x="7055109" y="4810990"/>
            <a:ext cx="3670041" cy="307777"/>
          </a:xfrm>
          <a:prstGeom prst="rect">
            <a:avLst/>
          </a:prstGeom>
          <a:noFill/>
        </p:spPr>
        <p:txBody>
          <a:bodyPr wrap="square" rtlCol="0">
            <a:spAutoFit/>
          </a:bodyPr>
          <a:lstStyle/>
          <a:p>
            <a:r>
              <a:rPr lang="el-GR" sz="1400" dirty="0">
                <a:latin typeface="+mn-lt"/>
              </a:rPr>
              <a:t>Εκπομ</a:t>
            </a:r>
            <a:r>
              <a:rPr lang="el-GR" sz="1400" dirty="0"/>
              <a:t>πές διοξειδίου του άνθρακα (δισ. τόνοι)</a:t>
            </a:r>
          </a:p>
        </p:txBody>
      </p:sp>
      <p:pic>
        <p:nvPicPr>
          <p:cNvPr id="6" name="Εικόνα 5">
            <a:extLst>
              <a:ext uri="{FF2B5EF4-FFF2-40B4-BE49-F238E27FC236}">
                <a16:creationId xmlns:a16="http://schemas.microsoft.com/office/drawing/2014/main" id="{A7AE61F4-F52C-4339-B375-B1AE20D8BEC5}"/>
              </a:ext>
            </a:extLst>
          </p:cNvPr>
          <p:cNvPicPr>
            <a:picLocks noChangeAspect="1"/>
          </p:cNvPicPr>
          <p:nvPr/>
        </p:nvPicPr>
        <p:blipFill>
          <a:blip r:embed="rId2"/>
          <a:stretch>
            <a:fillRect/>
          </a:stretch>
        </p:blipFill>
        <p:spPr>
          <a:xfrm>
            <a:off x="5328691" y="1080538"/>
            <a:ext cx="6776223" cy="3711205"/>
          </a:xfrm>
          <a:prstGeom prst="rect">
            <a:avLst/>
          </a:prstGeom>
        </p:spPr>
      </p:pic>
      <p:sp>
        <p:nvSpPr>
          <p:cNvPr id="13" name="TextBox 12">
            <a:extLst>
              <a:ext uri="{FF2B5EF4-FFF2-40B4-BE49-F238E27FC236}">
                <a16:creationId xmlns:a16="http://schemas.microsoft.com/office/drawing/2014/main" id="{CEE91912-EEBC-4048-8474-97379A3D6ABF}"/>
              </a:ext>
            </a:extLst>
          </p:cNvPr>
          <p:cNvSpPr txBox="1"/>
          <p:nvPr/>
        </p:nvSpPr>
        <p:spPr>
          <a:xfrm>
            <a:off x="9433249" y="5950407"/>
            <a:ext cx="2304661" cy="215444"/>
          </a:xfrm>
          <a:prstGeom prst="rect">
            <a:avLst/>
          </a:prstGeom>
          <a:noFill/>
        </p:spPr>
        <p:txBody>
          <a:bodyPr wrap="square" rtlCol="0">
            <a:spAutoFit/>
          </a:bodyPr>
          <a:lstStyle/>
          <a:p>
            <a:r>
              <a:rPr lang="el-GR" sz="800" dirty="0"/>
              <a:t>Πηγή</a:t>
            </a:r>
            <a:r>
              <a:rPr lang="en-US" sz="800" dirty="0"/>
              <a:t>: Statistical review of world energy</a:t>
            </a:r>
            <a:r>
              <a:rPr lang="el-GR" sz="800" dirty="0"/>
              <a:t>,</a:t>
            </a:r>
            <a:r>
              <a:rPr lang="en-US" sz="800" dirty="0"/>
              <a:t> </a:t>
            </a:r>
            <a:r>
              <a:rPr lang="el-GR" sz="800" dirty="0"/>
              <a:t>Β</a:t>
            </a:r>
            <a:r>
              <a:rPr lang="en-US" sz="800" dirty="0"/>
              <a:t>P, 2020</a:t>
            </a:r>
            <a:endParaRPr lang="el-GR" sz="800" dirty="0"/>
          </a:p>
        </p:txBody>
      </p:sp>
    </p:spTree>
    <p:extLst>
      <p:ext uri="{BB962C8B-B14F-4D97-AF65-F5344CB8AC3E}">
        <p14:creationId xmlns:p14="http://schemas.microsoft.com/office/powerpoint/2010/main" val="85559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Εκπομπές διοξειδίου του άνθρακα</a:t>
            </a:r>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21</a:t>
            </a:fld>
            <a:endParaRPr lang="el-GR" dirty="0"/>
          </a:p>
        </p:txBody>
      </p:sp>
      <mc:AlternateContent xmlns:mc="http://schemas.openxmlformats.org/markup-compatibility/2006">
        <mc:Choice xmlns:a14="http://schemas.microsoft.com/office/drawing/2010/main" Requires="a14">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68425" y="1387686"/>
                <a:ext cx="5208425" cy="4816264"/>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6800" dirty="0"/>
                  <a:t>Το διοξείδιο του άνθρακα (</a:t>
                </a:r>
                <a14:m>
                  <m:oMath xmlns:m="http://schemas.openxmlformats.org/officeDocument/2006/math">
                    <m:sSub>
                      <m:sSubPr>
                        <m:ctrlPr>
                          <a:rPr lang="el-GR" sz="6800" i="1" smtClean="0">
                            <a:latin typeface="Cambria Math" panose="02040503050406030204" pitchFamily="18" charset="0"/>
                          </a:rPr>
                        </m:ctrlPr>
                      </m:sSubPr>
                      <m:e>
                        <m:r>
                          <m:rPr>
                            <m:sty m:val="p"/>
                          </m:rPr>
                          <a:rPr lang="en-US" sz="6800" b="0" i="0" smtClean="0">
                            <a:latin typeface="Cambria Math" panose="02040503050406030204" pitchFamily="18" charset="0"/>
                          </a:rPr>
                          <m:t>CO</m:t>
                        </m:r>
                      </m:e>
                      <m:sub>
                        <m:r>
                          <a:rPr lang="en-US" sz="6800" b="0" i="1" smtClean="0">
                            <a:latin typeface="Cambria Math" panose="02040503050406030204" pitchFamily="18" charset="0"/>
                          </a:rPr>
                          <m:t>2</m:t>
                        </m:r>
                      </m:sub>
                    </m:sSub>
                  </m:oMath>
                </a14:m>
                <a:r>
                  <a:rPr lang="el-GR" sz="6800" dirty="0"/>
                  <a:t>) είναι το κύριο αέριο θερμοκηπίου που υπάρχει στην ατμόσφαιρα ως μέρος του κύκλου άνθρακα της γης.</a:t>
                </a:r>
              </a:p>
              <a:p>
                <a:pPr marL="342900" indent="-342900" algn="l">
                  <a:buFont typeface="Wingdings" panose="05000000000000000000" pitchFamily="2" charset="2"/>
                  <a:buChar char="§"/>
                </a:pPr>
                <a:endParaRPr lang="en-US" sz="6800" dirty="0"/>
              </a:p>
              <a:p>
                <a:pPr marL="342900" indent="-342900" algn="l">
                  <a:buFont typeface="Arial" panose="020B0604020202020204" pitchFamily="34" charset="0"/>
                  <a:buChar char="•"/>
                </a:pPr>
                <a:r>
                  <a:rPr lang="el-GR" sz="6800" dirty="0"/>
                  <a:t>Οι ανθρώπινες δραστηριότητες μεταβάλλουν τον κύκλο του άνθρακα - τόσο με την προσθήκη περισσότερου </a:t>
                </a:r>
                <a14:m>
                  <m:oMath xmlns:m="http://schemas.openxmlformats.org/officeDocument/2006/math">
                    <m:sSub>
                      <m:sSubPr>
                        <m:ctrlPr>
                          <a:rPr lang="el-GR" sz="6800" i="1" smtClean="0">
                            <a:latin typeface="Cambria Math" panose="02040503050406030204" pitchFamily="18" charset="0"/>
                          </a:rPr>
                        </m:ctrlPr>
                      </m:sSubPr>
                      <m:e>
                        <m:r>
                          <m:rPr>
                            <m:sty m:val="p"/>
                          </m:rPr>
                          <a:rPr lang="en-US" sz="6800" b="0" i="0" smtClean="0">
                            <a:latin typeface="Cambria Math" panose="02040503050406030204" pitchFamily="18" charset="0"/>
                          </a:rPr>
                          <m:t>CO</m:t>
                        </m:r>
                      </m:e>
                      <m:sub>
                        <m:r>
                          <a:rPr lang="en-US" sz="6800" b="0" i="1" smtClean="0">
                            <a:latin typeface="Cambria Math" panose="02040503050406030204" pitchFamily="18" charset="0"/>
                          </a:rPr>
                          <m:t>2</m:t>
                        </m:r>
                      </m:sub>
                    </m:sSub>
                  </m:oMath>
                </a14:m>
                <a:r>
                  <a:rPr lang="el-GR" sz="6800" dirty="0"/>
                  <a:t> στη ατμόσφαιρα όσο και με την επίδραση στην ικανότητα των φυτών, να απομακρύνουν το </a:t>
                </a:r>
                <a14:m>
                  <m:oMath xmlns:m="http://schemas.openxmlformats.org/officeDocument/2006/math">
                    <m:sSub>
                      <m:sSubPr>
                        <m:ctrlPr>
                          <a:rPr lang="el-GR" sz="6800" i="1">
                            <a:latin typeface="Cambria Math" panose="02040503050406030204" pitchFamily="18" charset="0"/>
                          </a:rPr>
                        </m:ctrlPr>
                      </m:sSubPr>
                      <m:e>
                        <m:r>
                          <m:rPr>
                            <m:sty m:val="p"/>
                          </m:rPr>
                          <a:rPr lang="en-US" sz="6800">
                            <a:latin typeface="Cambria Math" panose="02040503050406030204" pitchFamily="18" charset="0"/>
                          </a:rPr>
                          <m:t>CO</m:t>
                        </m:r>
                      </m:e>
                      <m:sub>
                        <m:r>
                          <a:rPr lang="en-US" sz="6800" i="1">
                            <a:latin typeface="Cambria Math" panose="02040503050406030204" pitchFamily="18" charset="0"/>
                          </a:rPr>
                          <m:t>2</m:t>
                        </m:r>
                      </m:sub>
                    </m:sSub>
                  </m:oMath>
                </a14:m>
                <a:r>
                  <a:rPr lang="en-US" sz="6800" dirty="0"/>
                  <a:t> </a:t>
                </a:r>
                <a:r>
                  <a:rPr lang="el-GR" sz="6800" dirty="0"/>
                  <a:t>από την ατμόσφαιρα.</a:t>
                </a:r>
              </a:p>
              <a:p>
                <a:pPr marL="342900" indent="-342900" algn="l">
                  <a:buFont typeface="Arial" panose="020B0604020202020204" pitchFamily="34" charset="0"/>
                  <a:buChar char="•"/>
                </a:pPr>
                <a:endParaRPr lang="en-US" sz="6800" dirty="0"/>
              </a:p>
              <a:p>
                <a:pPr marL="342900" indent="-342900" algn="l">
                  <a:buFont typeface="Arial" panose="020B0604020202020204" pitchFamily="34" charset="0"/>
                  <a:buChar char="•"/>
                </a:pPr>
                <a:r>
                  <a:rPr lang="el-GR" sz="6800" dirty="0"/>
                  <a:t>Ενώ οι εκπομπές </a:t>
                </a:r>
                <a14:m>
                  <m:oMath xmlns:m="http://schemas.openxmlformats.org/officeDocument/2006/math">
                    <m:sSub>
                      <m:sSubPr>
                        <m:ctrlPr>
                          <a:rPr lang="el-GR" sz="6800" i="1" smtClean="0">
                            <a:latin typeface="Cambria Math" panose="02040503050406030204" pitchFamily="18" charset="0"/>
                          </a:rPr>
                        </m:ctrlPr>
                      </m:sSubPr>
                      <m:e>
                        <m:r>
                          <m:rPr>
                            <m:sty m:val="p"/>
                          </m:rPr>
                          <a:rPr lang="en-US" sz="6800" b="0" i="0" smtClean="0">
                            <a:latin typeface="Cambria Math" panose="02040503050406030204" pitchFamily="18" charset="0"/>
                          </a:rPr>
                          <m:t>CO</m:t>
                        </m:r>
                      </m:e>
                      <m:sub>
                        <m:r>
                          <a:rPr lang="en-US" sz="6800" b="0" i="1" smtClean="0">
                            <a:latin typeface="Cambria Math" panose="02040503050406030204" pitchFamily="18" charset="0"/>
                          </a:rPr>
                          <m:t>2</m:t>
                        </m:r>
                      </m:sub>
                    </m:sSub>
                  </m:oMath>
                </a14:m>
                <a:r>
                  <a:rPr lang="el-GR" sz="6800" dirty="0"/>
                  <a:t> προέρχονται από μια ποικιλία φυσικών πηγών, εκπομπές που σχετίζονται με τον άνθρωπο είναι υπεύθυνοι για την αύξηση που συνέβη στην ατμόσφαιρα από την εποχή της βιομηχανικής επανάστασης.</a:t>
                </a:r>
              </a:p>
              <a:p>
                <a:pPr marL="342900" indent="-342900" algn="l">
                  <a:buFont typeface="Arial" panose="020B0604020202020204" pitchFamily="34" charset="0"/>
                  <a:buChar char="•"/>
                </a:pPr>
                <a:endParaRPr lang="el-GR" sz="6800" dirty="0"/>
              </a:p>
              <a:p>
                <a:pPr marL="342900" indent="-342900" algn="l">
                  <a:buFont typeface="Arial" panose="020B0604020202020204" pitchFamily="34" charset="0"/>
                  <a:buChar char="•"/>
                </a:pPr>
                <a:r>
                  <a:rPr lang="el-GR" sz="6800" dirty="0"/>
                  <a:t>Η κύρια πηγή εκπομπής </a:t>
                </a:r>
                <a14:m>
                  <m:oMath xmlns:m="http://schemas.openxmlformats.org/officeDocument/2006/math">
                    <m:sSub>
                      <m:sSubPr>
                        <m:ctrlPr>
                          <a:rPr lang="el-GR" sz="6800" i="1" smtClean="0">
                            <a:latin typeface="Cambria Math" panose="02040503050406030204" pitchFamily="18" charset="0"/>
                          </a:rPr>
                        </m:ctrlPr>
                      </m:sSubPr>
                      <m:e>
                        <m:r>
                          <m:rPr>
                            <m:sty m:val="p"/>
                          </m:rPr>
                          <a:rPr lang="en-US" sz="6800" b="0" i="0" smtClean="0">
                            <a:latin typeface="Cambria Math" panose="02040503050406030204" pitchFamily="18" charset="0"/>
                          </a:rPr>
                          <m:t>CO</m:t>
                        </m:r>
                      </m:e>
                      <m:sub>
                        <m:r>
                          <a:rPr lang="en-US" sz="6800" b="0" i="1" smtClean="0">
                            <a:latin typeface="Cambria Math" panose="02040503050406030204" pitchFamily="18" charset="0"/>
                          </a:rPr>
                          <m:t>2</m:t>
                        </m:r>
                      </m:sub>
                    </m:sSub>
                  </m:oMath>
                </a14:m>
                <a:r>
                  <a:rPr lang="el-GR" sz="6800" dirty="0"/>
                  <a:t> είναι η καύση ορυκτών καυσίμων (άνθρακας, φυσικό αέριο, και πετρέλαιο) για ενέργεια και μεταφορές,</a:t>
                </a:r>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mc:Choice>
        <mc:Fallback>
          <p:sp>
            <p:nvSpPr>
              <p:cNvPr id="8" name="Υπότιτλος 2">
                <a:extLst>
                  <a:ext uri="{FF2B5EF4-FFF2-40B4-BE49-F238E27FC236}">
                    <a16:creationId xmlns:a16="http://schemas.microsoft.com/office/drawing/2014/main" id="{F2CD655E-2E05-423C-A96C-82D096E91F08}"/>
                  </a:ext>
                </a:extLst>
              </p:cNvPr>
              <p:cNvSpPr txBox="1">
                <a:spLocks noRot="1" noChangeAspect="1" noMove="1" noResize="1" noEditPoints="1" noAdjustHandles="1" noChangeArrowheads="1" noChangeShapeType="1" noTextEdit="1"/>
              </p:cNvSpPr>
              <p:nvPr/>
            </p:nvSpPr>
            <p:spPr>
              <a:xfrm>
                <a:off x="68425" y="1387686"/>
                <a:ext cx="5208425" cy="4816264"/>
              </a:xfrm>
              <a:prstGeom prst="rect">
                <a:avLst/>
              </a:prstGeom>
              <a:blipFill>
                <a:blip r:embed="rId2"/>
                <a:stretch>
                  <a:fillRect l="-585" t="-1899" r="-351"/>
                </a:stretch>
              </a:blipFill>
            </p:spPr>
            <p:txBody>
              <a:bodyPr/>
              <a:lstStyle/>
              <a:p>
                <a:r>
                  <a:rPr lang="el-GR">
                    <a:noFill/>
                  </a:rPr>
                  <a:t> </a:t>
                </a:r>
              </a:p>
            </p:txBody>
          </p:sp>
        </mc:Fallback>
      </mc:AlternateContent>
      <p:sp>
        <p:nvSpPr>
          <p:cNvPr id="12" name="TextBox 11">
            <a:extLst>
              <a:ext uri="{FF2B5EF4-FFF2-40B4-BE49-F238E27FC236}">
                <a16:creationId xmlns:a16="http://schemas.microsoft.com/office/drawing/2014/main" id="{801A595D-1A0B-46A1-88F1-79B25F49CEA6}"/>
              </a:ext>
            </a:extLst>
          </p:cNvPr>
          <p:cNvSpPr txBox="1"/>
          <p:nvPr/>
        </p:nvSpPr>
        <p:spPr>
          <a:xfrm>
            <a:off x="7510624" y="5128353"/>
            <a:ext cx="3702180" cy="307777"/>
          </a:xfrm>
          <a:prstGeom prst="rect">
            <a:avLst/>
          </a:prstGeom>
          <a:noFill/>
        </p:spPr>
        <p:txBody>
          <a:bodyPr wrap="square" rtlCol="0">
            <a:spAutoFit/>
          </a:bodyPr>
          <a:lstStyle/>
          <a:p>
            <a:r>
              <a:rPr lang="el-GR" sz="1400" dirty="0">
                <a:latin typeface="+mn-lt"/>
              </a:rPr>
              <a:t>Εκπομ</a:t>
            </a:r>
            <a:r>
              <a:rPr lang="el-GR" sz="1400" dirty="0"/>
              <a:t>πές διοξειδίου του άνθρακα (δισ. τόνοι)</a:t>
            </a:r>
          </a:p>
        </p:txBody>
      </p:sp>
      <p:pic>
        <p:nvPicPr>
          <p:cNvPr id="6" name="Εικόνα 5">
            <a:extLst>
              <a:ext uri="{FF2B5EF4-FFF2-40B4-BE49-F238E27FC236}">
                <a16:creationId xmlns:a16="http://schemas.microsoft.com/office/drawing/2014/main" id="{A7AE61F4-F52C-4339-B375-B1AE20D8BEC5}"/>
              </a:ext>
            </a:extLst>
          </p:cNvPr>
          <p:cNvPicPr>
            <a:picLocks noChangeAspect="1"/>
          </p:cNvPicPr>
          <p:nvPr/>
        </p:nvPicPr>
        <p:blipFill>
          <a:blip r:embed="rId3"/>
          <a:stretch>
            <a:fillRect/>
          </a:stretch>
        </p:blipFill>
        <p:spPr>
          <a:xfrm>
            <a:off x="5608847" y="1638720"/>
            <a:ext cx="6371659" cy="3489633"/>
          </a:xfrm>
          <a:prstGeom prst="rect">
            <a:avLst/>
          </a:prstGeom>
        </p:spPr>
      </p:pic>
      <p:sp>
        <p:nvSpPr>
          <p:cNvPr id="13" name="TextBox 12">
            <a:extLst>
              <a:ext uri="{FF2B5EF4-FFF2-40B4-BE49-F238E27FC236}">
                <a16:creationId xmlns:a16="http://schemas.microsoft.com/office/drawing/2014/main" id="{CEE91912-EEBC-4048-8474-97379A3D6ABF}"/>
              </a:ext>
            </a:extLst>
          </p:cNvPr>
          <p:cNvSpPr txBox="1"/>
          <p:nvPr/>
        </p:nvSpPr>
        <p:spPr>
          <a:xfrm>
            <a:off x="9235750" y="6502257"/>
            <a:ext cx="2304661" cy="215444"/>
          </a:xfrm>
          <a:prstGeom prst="rect">
            <a:avLst/>
          </a:prstGeom>
          <a:noFill/>
        </p:spPr>
        <p:txBody>
          <a:bodyPr wrap="square" rtlCol="0">
            <a:spAutoFit/>
          </a:bodyPr>
          <a:lstStyle/>
          <a:p>
            <a:r>
              <a:rPr lang="el-GR" sz="800" dirty="0"/>
              <a:t>Πηγή</a:t>
            </a:r>
            <a:r>
              <a:rPr lang="en-US" sz="800" dirty="0"/>
              <a:t>: Statistical review of world energy</a:t>
            </a:r>
            <a:r>
              <a:rPr lang="el-GR" sz="800" dirty="0"/>
              <a:t>,</a:t>
            </a:r>
            <a:r>
              <a:rPr lang="en-US" sz="800" dirty="0"/>
              <a:t> </a:t>
            </a:r>
            <a:r>
              <a:rPr lang="el-GR" sz="800" dirty="0"/>
              <a:t>Β</a:t>
            </a:r>
            <a:r>
              <a:rPr lang="en-US" sz="800" dirty="0"/>
              <a:t>P, 2020</a:t>
            </a:r>
            <a:endParaRPr lang="el-GR" sz="800" dirty="0"/>
          </a:p>
        </p:txBody>
      </p:sp>
    </p:spTree>
    <p:extLst>
      <p:ext uri="{BB962C8B-B14F-4D97-AF65-F5344CB8AC3E}">
        <p14:creationId xmlns:p14="http://schemas.microsoft.com/office/powerpoint/2010/main" val="251800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Εκπομπές διοξειδίου του άνθρακα</a:t>
            </a:r>
          </a:p>
        </p:txBody>
      </p:sp>
      <mc:AlternateContent xmlns:mc="http://schemas.openxmlformats.org/markup-compatibility/2006" xmlns:a14="http://schemas.microsoft.com/office/drawing/2010/main">
        <mc:Choice Requires="a14">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7694" y="1499022"/>
                <a:ext cx="5147387" cy="40127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Η βιομηχανία ενέργειας παράγει το μεγαλύτερο μερίδιο εκπομπών </a:t>
                </a:r>
                <a14:m>
                  <m:oMath xmlns:m="http://schemas.openxmlformats.org/officeDocument/2006/math">
                    <m:sSub>
                      <m:sSubPr>
                        <m:ctrlPr>
                          <a:rPr lang="el-GR" sz="2000" i="1" smtClean="0">
                            <a:latin typeface="Cambria Math" panose="02040503050406030204" pitchFamily="18" charset="0"/>
                          </a:rPr>
                        </m:ctrlPr>
                      </m:sSubPr>
                      <m:e>
                        <m:r>
                          <m:rPr>
                            <m:sty m:val="p"/>
                          </m:rPr>
                          <a:rPr lang="en-US" sz="2000">
                            <a:latin typeface="Cambria Math" panose="02040503050406030204" pitchFamily="18" charset="0"/>
                          </a:rPr>
                          <m:t>CO</m:t>
                        </m:r>
                      </m:e>
                      <m:sub>
                        <m:r>
                          <a:rPr lang="en-US" sz="2000" i="1">
                            <a:latin typeface="Cambria Math" panose="02040503050406030204" pitchFamily="18" charset="0"/>
                          </a:rPr>
                          <m:t>2</m:t>
                        </m:r>
                      </m:sub>
                    </m:sSub>
                  </m:oMath>
                </a14:m>
                <a:r>
                  <a:rPr lang="el-GR" sz="2000" dirty="0"/>
                  <a:t>, κάτι που δεν αποτελεί έκπληξη.</a:t>
                </a:r>
                <a:endParaRPr lang="en-US" sz="2000" dirty="0"/>
              </a:p>
              <a:p>
                <a:pPr marL="342900" indent="-342900" algn="just">
                  <a:buFont typeface="Wingdings" panose="05000000000000000000" pitchFamily="2" charset="2"/>
                  <a:buChar char="§"/>
                </a:pPr>
                <a:endParaRPr lang="en-US" sz="2000" dirty="0"/>
              </a:p>
              <a:p>
                <a:pPr marL="342900" indent="-342900" algn="just">
                  <a:buFont typeface="Wingdings" panose="05000000000000000000" pitchFamily="2" charset="2"/>
                  <a:buChar char="§"/>
                </a:pPr>
                <a:r>
                  <a:rPr lang="el-GR" sz="2000" dirty="0"/>
                  <a:t>Ειδικότερα στις βόρειες χώρες οι εκπομπές από κτίρια είναι πολύ υψηλές και μπορούν να φτάσουν</a:t>
                </a:r>
                <a:r>
                  <a:rPr lang="en-US" sz="2000" dirty="0"/>
                  <a:t> </a:t>
                </a:r>
                <a:r>
                  <a:rPr lang="el-GR" sz="2000" dirty="0"/>
                  <a:t>50 % του συνόλου.</a:t>
                </a:r>
                <a:endParaRPr lang="en-US" sz="2000" dirty="0"/>
              </a:p>
              <a:p>
                <a:pPr marL="342900" indent="-342900" algn="just">
                  <a:buFont typeface="Wingdings" panose="05000000000000000000" pitchFamily="2" charset="2"/>
                  <a:buChar char="§"/>
                </a:pPr>
                <a:endParaRPr lang="en-US" sz="2000" dirty="0"/>
              </a:p>
              <a:p>
                <a:pPr marL="342900" indent="-342900" algn="just">
                  <a:buFont typeface="Wingdings" panose="05000000000000000000" pitchFamily="2" charset="2"/>
                  <a:buChar char="§"/>
                </a:pPr>
                <a:r>
                  <a:rPr lang="el-GR" sz="2000" dirty="0"/>
                  <a:t>Λόγω της ακραίας οικονομικής ανάπτυξης στην Κίνα, οι εκπομπές αυξήθηκαν μαζικά.</a:t>
                </a:r>
                <a:r>
                  <a:rPr lang="en-US" sz="2000" dirty="0"/>
                  <a:t> </a:t>
                </a:r>
                <a:r>
                  <a:rPr lang="el-GR" sz="2000" dirty="0"/>
                  <a:t>Σήμερα, η Κίνα είναι ο μεγαλύτερος εκπομπός </a:t>
                </a:r>
                <a14:m>
                  <m:oMath xmlns:m="http://schemas.openxmlformats.org/officeDocument/2006/math">
                    <m:sSub>
                      <m:sSubPr>
                        <m:ctrlPr>
                          <a:rPr lang="el-GR" sz="2000" i="1" smtClean="0">
                            <a:latin typeface="Cambria Math" panose="02040503050406030204" pitchFamily="18" charset="0"/>
                          </a:rPr>
                        </m:ctrlPr>
                      </m:sSubPr>
                      <m:e>
                        <m:r>
                          <m:rPr>
                            <m:sty m:val="p"/>
                          </m:rPr>
                          <a:rPr lang="en-US" sz="2000">
                            <a:latin typeface="Cambria Math" panose="02040503050406030204" pitchFamily="18" charset="0"/>
                          </a:rPr>
                          <m:t>CO</m:t>
                        </m:r>
                      </m:e>
                      <m:sub>
                        <m:r>
                          <a:rPr lang="en-US" sz="2000" i="1">
                            <a:latin typeface="Cambria Math" panose="02040503050406030204" pitchFamily="18" charset="0"/>
                          </a:rPr>
                          <m:t>2</m:t>
                        </m:r>
                      </m:sub>
                    </m:sSub>
                  </m:oMath>
                </a14:m>
                <a:r>
                  <a:rPr lang="el-GR" sz="2000" dirty="0"/>
                  <a:t>.</a:t>
                </a:r>
                <a:endParaRPr lang="en-US" sz="2000" dirty="0"/>
              </a:p>
              <a:p>
                <a:pPr marL="342900" indent="-342900" algn="just">
                  <a:buFont typeface="Wingdings" panose="05000000000000000000" pitchFamily="2" charset="2"/>
                  <a:buChar char="§"/>
                </a:pPr>
                <a:endParaRPr lang="en-US" sz="1600" dirty="0"/>
              </a:p>
              <a:p>
                <a:pPr marL="342900" indent="-342900" algn="just">
                  <a:buFont typeface="Wingdings" panose="05000000000000000000" pitchFamily="2" charset="2"/>
                  <a:buChar char="§"/>
                </a:pPr>
                <a:endParaRPr lang="el-GR" sz="1600" dirty="0"/>
              </a:p>
              <a:p>
                <a:pPr marL="342900" indent="-342900" algn="just">
                  <a:buFont typeface="Wingdings" panose="05000000000000000000" pitchFamily="2" charset="2"/>
                  <a:buChar char="§"/>
                </a:pPr>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mc:Choice>
        <mc:Fallback xmlns="">
          <p:sp>
            <p:nvSpPr>
              <p:cNvPr id="8" name="Υπότιτλος 2">
                <a:extLst>
                  <a:ext uri="{FF2B5EF4-FFF2-40B4-BE49-F238E27FC236}">
                    <a16:creationId xmlns:a16="http://schemas.microsoft.com/office/drawing/2014/main" id="{F2CD655E-2E05-423C-A96C-82D096E91F08}"/>
                  </a:ext>
                </a:extLst>
              </p:cNvPr>
              <p:cNvSpPr txBox="1">
                <a:spLocks noRot="1" noChangeAspect="1" noMove="1" noResize="1" noEditPoints="1" noAdjustHandles="1" noChangeArrowheads="1" noChangeShapeType="1" noTextEdit="1"/>
              </p:cNvSpPr>
              <p:nvPr/>
            </p:nvSpPr>
            <p:spPr>
              <a:xfrm>
                <a:off x="287694" y="1499022"/>
                <a:ext cx="5147387" cy="4012778"/>
              </a:xfrm>
              <a:prstGeom prst="rect">
                <a:avLst/>
              </a:prstGeom>
              <a:blipFill>
                <a:blip r:embed="rId2"/>
                <a:stretch>
                  <a:fillRect l="-1065" t="-1672" r="-1183"/>
                </a:stretch>
              </a:blipFill>
            </p:spPr>
            <p:txBody>
              <a:bodyPr/>
              <a:lstStyle/>
              <a:p>
                <a:r>
                  <a:rPr lang="el-GR">
                    <a:noFill/>
                  </a:rPr>
                  <a:t> </a:t>
                </a:r>
              </a:p>
            </p:txBody>
          </p:sp>
        </mc:Fallback>
      </mc:AlternateContent>
      <p:sp>
        <p:nvSpPr>
          <p:cNvPr id="13" name="TextBox 12">
            <a:extLst>
              <a:ext uri="{FF2B5EF4-FFF2-40B4-BE49-F238E27FC236}">
                <a16:creationId xmlns:a16="http://schemas.microsoft.com/office/drawing/2014/main" id="{CEE91912-EEBC-4048-8474-97379A3D6ABF}"/>
              </a:ext>
            </a:extLst>
          </p:cNvPr>
          <p:cNvSpPr txBox="1"/>
          <p:nvPr/>
        </p:nvSpPr>
        <p:spPr>
          <a:xfrm>
            <a:off x="7679093" y="6554394"/>
            <a:ext cx="3573625" cy="215444"/>
          </a:xfrm>
          <a:prstGeom prst="rect">
            <a:avLst/>
          </a:prstGeom>
          <a:noFill/>
        </p:spPr>
        <p:txBody>
          <a:bodyPr wrap="square" rtlCol="0">
            <a:spAutoFit/>
          </a:bodyPr>
          <a:lstStyle/>
          <a:p>
            <a:r>
              <a:rPr lang="el-GR" sz="800" dirty="0"/>
              <a:t>Πηγή</a:t>
            </a:r>
            <a:r>
              <a:rPr lang="en-US" sz="800" dirty="0"/>
              <a:t>: Emission Database for Global Atmospheric Research</a:t>
            </a:r>
            <a:r>
              <a:rPr lang="el-GR" sz="800" dirty="0"/>
              <a:t>,</a:t>
            </a:r>
            <a:r>
              <a:rPr lang="en-US" sz="800" dirty="0"/>
              <a:t> </a:t>
            </a:r>
            <a:r>
              <a:rPr lang="el-GR" sz="800" dirty="0"/>
              <a:t> </a:t>
            </a:r>
            <a:r>
              <a:rPr lang="en-US" sz="800" dirty="0"/>
              <a:t>EDGAR (2020)</a:t>
            </a:r>
            <a:endParaRPr lang="el-GR" sz="800" dirty="0"/>
          </a:p>
        </p:txBody>
      </p:sp>
      <p:pic>
        <p:nvPicPr>
          <p:cNvPr id="7" name="Εικόνα 6">
            <a:extLst>
              <a:ext uri="{FF2B5EF4-FFF2-40B4-BE49-F238E27FC236}">
                <a16:creationId xmlns:a16="http://schemas.microsoft.com/office/drawing/2014/main" id="{C44BBA1F-1947-4034-9745-E6D05D7D9223}"/>
              </a:ext>
            </a:extLst>
          </p:cNvPr>
          <p:cNvPicPr>
            <a:picLocks noChangeAspect="1"/>
          </p:cNvPicPr>
          <p:nvPr/>
        </p:nvPicPr>
        <p:blipFill>
          <a:blip r:embed="rId3"/>
          <a:stretch>
            <a:fillRect/>
          </a:stretch>
        </p:blipFill>
        <p:spPr>
          <a:xfrm>
            <a:off x="6316823" y="857261"/>
            <a:ext cx="5502340" cy="5683619"/>
          </a:xfrm>
          <a:prstGeom prst="rect">
            <a:avLst/>
          </a:prstGeom>
        </p:spPr>
      </p:pic>
    </p:spTree>
    <p:extLst>
      <p:ext uri="{BB962C8B-B14F-4D97-AF65-F5344CB8AC3E}">
        <p14:creationId xmlns:p14="http://schemas.microsoft.com/office/powerpoint/2010/main" val="3469784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Εκπομπές διοξειδίου του άνθρακα</a:t>
            </a:r>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11967" y="1753022"/>
            <a:ext cx="4911012" cy="25141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Οι υψηλότερες κατά κεφαλήν εκπομπές παρατηρούνται στις ΗΠΑ.</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Η Κίνα έχει μόνο περίπου το 50 % των κατά κεφαλήν εκπομπών σε σχέση με τις ΗΠΑ, αλλά υψηλότερες εκπομπές από την ΕΕ.</a:t>
            </a:r>
          </a:p>
          <a:p>
            <a:pPr marL="342900" indent="-342900" algn="just">
              <a:buFont typeface="Wingdings" panose="05000000000000000000" pitchFamily="2" charset="2"/>
              <a:buChar char="§"/>
            </a:pPr>
            <a:endParaRPr lang="el-GR" sz="16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pic>
        <p:nvPicPr>
          <p:cNvPr id="6" name="Εικόνα 5">
            <a:extLst>
              <a:ext uri="{FF2B5EF4-FFF2-40B4-BE49-F238E27FC236}">
                <a16:creationId xmlns:a16="http://schemas.microsoft.com/office/drawing/2014/main" id="{CB852717-2359-4317-9784-8259CDE48FA3}"/>
              </a:ext>
            </a:extLst>
          </p:cNvPr>
          <p:cNvPicPr>
            <a:picLocks noChangeAspect="1"/>
          </p:cNvPicPr>
          <p:nvPr/>
        </p:nvPicPr>
        <p:blipFill>
          <a:blip r:embed="rId2"/>
          <a:stretch>
            <a:fillRect/>
          </a:stretch>
        </p:blipFill>
        <p:spPr>
          <a:xfrm>
            <a:off x="5293715" y="1444432"/>
            <a:ext cx="6898285" cy="3513462"/>
          </a:xfrm>
          <a:prstGeom prst="rect">
            <a:avLst/>
          </a:prstGeom>
        </p:spPr>
      </p:pic>
      <p:sp>
        <p:nvSpPr>
          <p:cNvPr id="10" name="TextBox 9">
            <a:extLst>
              <a:ext uri="{FF2B5EF4-FFF2-40B4-BE49-F238E27FC236}">
                <a16:creationId xmlns:a16="http://schemas.microsoft.com/office/drawing/2014/main" id="{A65DE524-3A18-4BB1-8258-2879A73253C6}"/>
              </a:ext>
            </a:extLst>
          </p:cNvPr>
          <p:cNvSpPr txBox="1"/>
          <p:nvPr/>
        </p:nvSpPr>
        <p:spPr>
          <a:xfrm>
            <a:off x="7574901" y="4957894"/>
            <a:ext cx="3573625" cy="215444"/>
          </a:xfrm>
          <a:prstGeom prst="rect">
            <a:avLst/>
          </a:prstGeom>
          <a:noFill/>
        </p:spPr>
        <p:txBody>
          <a:bodyPr wrap="square" rtlCol="0">
            <a:spAutoFit/>
          </a:bodyPr>
          <a:lstStyle/>
          <a:p>
            <a:r>
              <a:rPr lang="el-GR" sz="800" dirty="0"/>
              <a:t>Πηγή</a:t>
            </a:r>
            <a:r>
              <a:rPr lang="en-US" sz="800" dirty="0"/>
              <a:t>: Emission Database for Global Atmospheric Research</a:t>
            </a:r>
            <a:r>
              <a:rPr lang="el-GR" sz="800" dirty="0"/>
              <a:t>,</a:t>
            </a:r>
            <a:r>
              <a:rPr lang="en-US" sz="800" dirty="0"/>
              <a:t> </a:t>
            </a:r>
            <a:r>
              <a:rPr lang="el-GR" sz="800" dirty="0"/>
              <a:t> </a:t>
            </a:r>
            <a:r>
              <a:rPr lang="en-US" sz="800" dirty="0"/>
              <a:t>EDGAR (2020)</a:t>
            </a:r>
            <a:endParaRPr lang="el-GR" sz="800" dirty="0"/>
          </a:p>
        </p:txBody>
      </p:sp>
    </p:spTree>
    <p:extLst>
      <p:ext uri="{BB962C8B-B14F-4D97-AF65-F5344CB8AC3E}">
        <p14:creationId xmlns:p14="http://schemas.microsoft.com/office/powerpoint/2010/main" val="412069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589314" y="1200230"/>
            <a:ext cx="9144000" cy="1794897"/>
          </a:xfrm>
        </p:spPr>
        <p:txBody>
          <a:bodyPr>
            <a:normAutofit/>
          </a:bodyPr>
          <a:lstStyle/>
          <a:p>
            <a:r>
              <a:rPr lang="el-GR" dirty="0"/>
              <a:t>Κλιματική αλλαγή</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24</a:t>
            </a:fld>
            <a:endParaRPr lang="el-GR" dirty="0"/>
          </a:p>
        </p:txBody>
      </p:sp>
    </p:spTree>
    <p:extLst>
      <p:ext uri="{BB962C8B-B14F-4D97-AF65-F5344CB8AC3E}">
        <p14:creationId xmlns:p14="http://schemas.microsoft.com/office/powerpoint/2010/main" val="63082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8313576" cy="755780"/>
          </a:xfrm>
        </p:spPr>
        <p:txBody>
          <a:bodyPr>
            <a:normAutofit/>
          </a:bodyPr>
          <a:lstStyle/>
          <a:p>
            <a:pPr algn="just"/>
            <a:r>
              <a:rPr lang="el-GR" sz="3200" b="1" dirty="0">
                <a:latin typeface="+mn-lt"/>
              </a:rPr>
              <a:t>Φυσικό φαινόμενο θερμοκηπίου</a:t>
            </a:r>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29607" y="984313"/>
            <a:ext cx="7404456" cy="54018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1700" dirty="0"/>
              <a:t>Το διοξείδιο του άνθρακα εκπέμπεται από όλες τις διαδικασίες καύσης σε τεράστιους όγκους. Ωστόσο, δεν προκαλεί σε πρώτη φάση καμία άμεση βλαβερή επίδραση.</a:t>
            </a:r>
          </a:p>
          <a:p>
            <a:pPr marL="342900" indent="-342900" algn="l">
              <a:buFont typeface="Wingdings" panose="05000000000000000000" pitchFamily="2" charset="2"/>
              <a:buChar char="§"/>
            </a:pPr>
            <a:r>
              <a:rPr lang="el-GR" sz="1700" dirty="0"/>
              <a:t>Στην ατμόσφαιρα υπάρχουν εκ φύσεως διάφορα αέρια (υδρατμοί, διοξείδιο του άνθρακα κ.α). Τα αέρια αυτά ρυθμίζουν την θερμοκρασία της γης και κάνουν το κλίμα βιώσιμο. Αυτό ονομάζεται φυσικό φαινόμενο θερμοκηπίου και είναι απολύτως επιθυμητό. </a:t>
            </a:r>
          </a:p>
          <a:p>
            <a:pPr marL="342900" indent="-342900" algn="l">
              <a:buFont typeface="Wingdings" panose="05000000000000000000" pitchFamily="2" charset="2"/>
              <a:buChar char="§"/>
            </a:pPr>
            <a:r>
              <a:rPr lang="el-GR" sz="1700" u="sng" dirty="0"/>
              <a:t>Τα αέρια της ατμοσφαίρας επιτρέπουν την μικρού-μήκους κύματος ηλιακή ακτινοβολία να περάσει ανεμπόδιστη στη γη. Ωστόσο, αντανακλούν την μεγάλου-μήκους κύματος ακτινοβολία που εκπέμπεται από τη γη προς την ατμόσφαιρα</a:t>
            </a:r>
            <a:r>
              <a:rPr lang="el-GR" sz="1700" dirty="0"/>
              <a:t>. Με αυτό τον τρόπο, η γη θερμαίνεται όπως ένα θερμοκήπιο.</a:t>
            </a:r>
          </a:p>
          <a:p>
            <a:pPr marL="342900" indent="-342900" algn="l">
              <a:buFont typeface="Wingdings" panose="05000000000000000000" pitchFamily="2" charset="2"/>
              <a:buChar char="§"/>
            </a:pPr>
            <a:r>
              <a:rPr lang="el-GR" sz="1700" dirty="0"/>
              <a:t>Σε περίπτωση που δεν υπήρχαν τα αέρια αυτά, η μέση θερμοκρασία της γης θα ήταν -18 ο</a:t>
            </a:r>
            <a:r>
              <a:rPr lang="en-US" sz="1700" dirty="0"/>
              <a:t>C</a:t>
            </a:r>
            <a:r>
              <a:rPr lang="el-GR" sz="1700" dirty="0"/>
              <a:t>. </a:t>
            </a:r>
          </a:p>
          <a:p>
            <a:pPr marL="342900" indent="-342900" algn="l">
              <a:buFont typeface="Wingdings" panose="05000000000000000000" pitchFamily="2" charset="2"/>
              <a:buChar char="§"/>
            </a:pPr>
            <a:r>
              <a:rPr lang="el-GR" sz="1700" dirty="0"/>
              <a:t>Συμβολή αερίων στο φυσικό φαινόμενο του θερμοκηπίου:</a:t>
            </a:r>
          </a:p>
          <a:p>
            <a:pPr marL="800100" lvl="1" indent="-342900" algn="l">
              <a:buFont typeface="Arial" panose="020B0604020202020204" pitchFamily="34" charset="0"/>
              <a:buChar char="•"/>
            </a:pPr>
            <a:r>
              <a:rPr lang="el-GR" sz="1700" dirty="0"/>
              <a:t>Υδρατμοί</a:t>
            </a:r>
            <a:r>
              <a:rPr lang="en-US" sz="1700" dirty="0"/>
              <a:t>:</a:t>
            </a:r>
            <a:r>
              <a:rPr lang="el-GR" sz="1700" dirty="0"/>
              <a:t> + 20,5 ° C </a:t>
            </a:r>
          </a:p>
          <a:p>
            <a:pPr marL="800100" lvl="1" indent="-342900" algn="l">
              <a:buFont typeface="Arial" panose="020B0604020202020204" pitchFamily="34" charset="0"/>
              <a:buChar char="•"/>
            </a:pPr>
            <a:r>
              <a:rPr lang="el-GR" sz="1700" dirty="0"/>
              <a:t>Διοξείδιο του άνθρακα</a:t>
            </a:r>
            <a:r>
              <a:rPr lang="en-US" sz="1700" dirty="0"/>
              <a:t>:</a:t>
            </a:r>
            <a:r>
              <a:rPr lang="el-GR" sz="1700" dirty="0"/>
              <a:t> + 7,5 ° C</a:t>
            </a:r>
          </a:p>
          <a:p>
            <a:pPr marL="800100" lvl="1" indent="-342900" algn="l">
              <a:buFont typeface="Arial" panose="020B0604020202020204" pitchFamily="34" charset="0"/>
              <a:buChar char="•"/>
            </a:pPr>
            <a:r>
              <a:rPr lang="el-GR" sz="1700" dirty="0"/>
              <a:t>Όζον</a:t>
            </a:r>
            <a:r>
              <a:rPr lang="en-US" sz="1700" dirty="0"/>
              <a:t>:</a:t>
            </a:r>
            <a:r>
              <a:rPr lang="el-GR" sz="1700" dirty="0"/>
              <a:t> + 2,5 ° C</a:t>
            </a:r>
          </a:p>
          <a:p>
            <a:pPr marL="800100" lvl="1" indent="-342900" algn="l">
              <a:buFont typeface="Arial" panose="020B0604020202020204" pitchFamily="34" charset="0"/>
              <a:buChar char="•"/>
            </a:pPr>
            <a:r>
              <a:rPr lang="el-GR" sz="1700" dirty="0"/>
              <a:t>Υποξείδιο του αζώτου</a:t>
            </a:r>
            <a:r>
              <a:rPr lang="en-US" sz="1700" dirty="0"/>
              <a:t>:</a:t>
            </a:r>
            <a:r>
              <a:rPr lang="el-GR" sz="1700" dirty="0"/>
              <a:t> + 1,5 ° C</a:t>
            </a:r>
          </a:p>
          <a:p>
            <a:pPr marL="800100" lvl="1" indent="-342900" algn="l">
              <a:buFont typeface="Arial" panose="020B0604020202020204" pitchFamily="34" charset="0"/>
              <a:buChar char="•"/>
            </a:pPr>
            <a:r>
              <a:rPr lang="el-GR" sz="1700" dirty="0"/>
              <a:t>Μεθάνιο</a:t>
            </a:r>
            <a:r>
              <a:rPr lang="en-US" sz="1700" dirty="0"/>
              <a:t>:</a:t>
            </a:r>
            <a:r>
              <a:rPr lang="el-GR" sz="1700" dirty="0"/>
              <a:t> + 1,0 ° C</a:t>
            </a:r>
            <a:endParaRPr lang="el-GR" sz="1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pic>
        <p:nvPicPr>
          <p:cNvPr id="6" name="Εικόνα 5">
            <a:extLst>
              <a:ext uri="{FF2B5EF4-FFF2-40B4-BE49-F238E27FC236}">
                <a16:creationId xmlns:a16="http://schemas.microsoft.com/office/drawing/2014/main" id="{E1E23F9C-9BCB-476B-8AA6-2AD798A49129}"/>
              </a:ext>
            </a:extLst>
          </p:cNvPr>
          <p:cNvPicPr>
            <a:picLocks noChangeAspect="1"/>
          </p:cNvPicPr>
          <p:nvPr/>
        </p:nvPicPr>
        <p:blipFill>
          <a:blip r:embed="rId2"/>
          <a:stretch>
            <a:fillRect/>
          </a:stretch>
        </p:blipFill>
        <p:spPr>
          <a:xfrm>
            <a:off x="7875814" y="975522"/>
            <a:ext cx="4229100" cy="4343400"/>
          </a:xfrm>
          <a:prstGeom prst="rect">
            <a:avLst/>
          </a:prstGeom>
        </p:spPr>
      </p:pic>
    </p:spTree>
    <p:extLst>
      <p:ext uri="{BB962C8B-B14F-4D97-AF65-F5344CB8AC3E}">
        <p14:creationId xmlns:p14="http://schemas.microsoft.com/office/powerpoint/2010/main" val="198984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8313576" cy="755780"/>
          </a:xfrm>
        </p:spPr>
        <p:txBody>
          <a:bodyPr>
            <a:normAutofit/>
          </a:bodyPr>
          <a:lstStyle/>
          <a:p>
            <a:pPr algn="just"/>
            <a:r>
              <a:rPr lang="el-GR" sz="3200" b="1" dirty="0">
                <a:latin typeface="+mn-lt"/>
              </a:rPr>
              <a:t>Ανθρωπογενές φαινόμενο θερμοκηπίου</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26</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11967" y="1753041"/>
            <a:ext cx="5743607" cy="27774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000" dirty="0"/>
              <a:t>Οι ανθρώπινες δραστηριότητες έχουν οδηγήσει σε πρόσθετες εκπομπές αερίων, τα οποία συσσωρεύονται στην ατμόσφαιρα.</a:t>
            </a:r>
          </a:p>
          <a:p>
            <a:pPr marL="342900" indent="-342900" algn="l">
              <a:buFont typeface="Wingdings" panose="05000000000000000000" pitchFamily="2" charset="2"/>
              <a:buChar char="§"/>
            </a:pPr>
            <a:endParaRPr lang="el-GR" sz="2000" dirty="0"/>
          </a:p>
          <a:p>
            <a:pPr marL="342900" indent="-342900" algn="l">
              <a:buFont typeface="Wingdings" panose="05000000000000000000" pitchFamily="2" charset="2"/>
              <a:buChar char="§"/>
            </a:pPr>
            <a:r>
              <a:rPr lang="el-GR" sz="2000" dirty="0"/>
              <a:t>Η συσσώρευση πρόσθετων αερίων αυξάνουν την επίδραση του φαινομένου του θερμοκηπίου, και συνεπώς τη μέση θερμοκρασία του πλανήτη.</a:t>
            </a: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8" name="TextBox 17">
            <a:extLst>
              <a:ext uri="{FF2B5EF4-FFF2-40B4-BE49-F238E27FC236}">
                <a16:creationId xmlns:a16="http://schemas.microsoft.com/office/drawing/2014/main" id="{5FF02AE9-0FA0-4535-9F15-82019F8F3C1B}"/>
              </a:ext>
            </a:extLst>
          </p:cNvPr>
          <p:cNvSpPr txBox="1"/>
          <p:nvPr/>
        </p:nvSpPr>
        <p:spPr>
          <a:xfrm>
            <a:off x="7069497" y="1473715"/>
            <a:ext cx="3795388" cy="369332"/>
          </a:xfrm>
          <a:prstGeom prst="rect">
            <a:avLst/>
          </a:prstGeom>
          <a:noFill/>
        </p:spPr>
        <p:txBody>
          <a:bodyPr wrap="square" rtlCol="0">
            <a:spAutoFit/>
          </a:bodyPr>
          <a:lstStyle/>
          <a:p>
            <a:pPr algn="ctr"/>
            <a:r>
              <a:rPr lang="el-GR" i="1" dirty="0"/>
              <a:t>Ανθρωπογενείς εκπομπές αερίων</a:t>
            </a:r>
          </a:p>
        </p:txBody>
      </p:sp>
      <p:pic>
        <p:nvPicPr>
          <p:cNvPr id="10" name="Εικόνα 9">
            <a:extLst>
              <a:ext uri="{FF2B5EF4-FFF2-40B4-BE49-F238E27FC236}">
                <a16:creationId xmlns:a16="http://schemas.microsoft.com/office/drawing/2014/main" id="{853B6DFF-5447-47DF-8FBA-9C9D15FABBBB}"/>
              </a:ext>
            </a:extLst>
          </p:cNvPr>
          <p:cNvPicPr>
            <a:picLocks noChangeAspect="1"/>
          </p:cNvPicPr>
          <p:nvPr/>
        </p:nvPicPr>
        <p:blipFill>
          <a:blip r:embed="rId2"/>
          <a:stretch>
            <a:fillRect/>
          </a:stretch>
        </p:blipFill>
        <p:spPr>
          <a:xfrm>
            <a:off x="5958509" y="1753041"/>
            <a:ext cx="6286500" cy="3600450"/>
          </a:xfrm>
          <a:prstGeom prst="rect">
            <a:avLst/>
          </a:prstGeom>
        </p:spPr>
      </p:pic>
    </p:spTree>
    <p:extLst>
      <p:ext uri="{BB962C8B-B14F-4D97-AF65-F5344CB8AC3E}">
        <p14:creationId xmlns:p14="http://schemas.microsoft.com/office/powerpoint/2010/main" val="44532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8313576" cy="755780"/>
          </a:xfrm>
        </p:spPr>
        <p:txBody>
          <a:bodyPr>
            <a:normAutofit/>
          </a:bodyPr>
          <a:lstStyle/>
          <a:p>
            <a:pPr algn="just"/>
            <a:r>
              <a:rPr lang="el-GR" sz="3200" b="1" dirty="0">
                <a:latin typeface="+mn-lt"/>
              </a:rPr>
              <a:t>Ανθρωπογενές φαινόμενο θερμοκηπίου</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27</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11967" y="1016422"/>
            <a:ext cx="5743607" cy="540180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1800" dirty="0"/>
              <a:t>Το σχήμα δείχνει την αύξηση της συγκέντρωσης του διοξειδίου του άνθρακα στην ατμόσφαιρα. </a:t>
            </a:r>
          </a:p>
          <a:p>
            <a:pPr marL="800100" lvl="1" indent="-342900" algn="just">
              <a:buFont typeface="Arial" panose="020B0604020202020204" pitchFamily="34" charset="0"/>
              <a:buChar char="•"/>
            </a:pPr>
            <a:r>
              <a:rPr lang="el-GR" sz="1800" dirty="0"/>
              <a:t>Η συγκέντρωση συνεχώς αυξάνει από το 1960, ως αποτέλεσμα των ανθρώπινων δραστηριοτήτων.</a:t>
            </a:r>
          </a:p>
          <a:p>
            <a:pPr marL="800100" lvl="1" indent="-342900" algn="just">
              <a:buFont typeface="Arial" panose="020B0604020202020204" pitchFamily="34" charset="0"/>
              <a:buChar char="•"/>
            </a:pPr>
            <a:r>
              <a:rPr lang="el-GR" sz="1800" dirty="0"/>
              <a:t>Παρατηρείται επίσης μια εποχική μεταβολή κάθε χρόνο στη συγκέντρωση του διοξειδίου του άνθρακα, με μέγιστη τιμή τον Μάιο.</a:t>
            </a:r>
          </a:p>
          <a:p>
            <a:pPr marL="800100" lvl="1" indent="-342900" algn="just">
              <a:buFont typeface="Arial" panose="020B0604020202020204" pitchFamily="34" charset="0"/>
              <a:buChar char="•"/>
            </a:pPr>
            <a:endParaRPr lang="el-GR" sz="1800" dirty="0"/>
          </a:p>
          <a:p>
            <a:pPr marL="342900" indent="-342900" algn="just">
              <a:buFont typeface="Wingdings" panose="05000000000000000000" pitchFamily="2" charset="2"/>
              <a:buChar char="§"/>
            </a:pPr>
            <a:r>
              <a:rPr lang="el-GR" sz="1800" dirty="0"/>
              <a:t>Μερικοί ενδεικτικοί αριθμοί</a:t>
            </a:r>
            <a:r>
              <a:rPr lang="en-US" sz="1800" dirty="0"/>
              <a:t>:</a:t>
            </a:r>
          </a:p>
          <a:p>
            <a:pPr marL="800100" lvl="1" indent="-342900" algn="just">
              <a:buFont typeface="Arial" panose="020B0604020202020204" pitchFamily="34" charset="0"/>
              <a:buChar char="•"/>
            </a:pPr>
            <a:r>
              <a:rPr lang="en-US" sz="1800" dirty="0"/>
              <a:t>1765: 279 ppm</a:t>
            </a:r>
          </a:p>
          <a:p>
            <a:pPr marL="800100" lvl="1" indent="-342900" algn="just">
              <a:buFont typeface="Arial" panose="020B0604020202020204" pitchFamily="34" charset="0"/>
              <a:buChar char="•"/>
            </a:pPr>
            <a:r>
              <a:rPr lang="en-US" sz="1800" dirty="0"/>
              <a:t>1900: 296 ppm </a:t>
            </a:r>
          </a:p>
          <a:p>
            <a:pPr marL="800100" lvl="1" indent="-342900" algn="just">
              <a:buFont typeface="Arial" panose="020B0604020202020204" pitchFamily="34" charset="0"/>
              <a:buChar char="•"/>
            </a:pPr>
            <a:r>
              <a:rPr lang="en-US" sz="1800" dirty="0"/>
              <a:t>1960: 316 ppm</a:t>
            </a:r>
          </a:p>
          <a:p>
            <a:pPr marL="800100" lvl="1" indent="-342900" algn="just">
              <a:buFont typeface="Arial" panose="020B0604020202020204" pitchFamily="34" charset="0"/>
              <a:buChar char="•"/>
            </a:pPr>
            <a:r>
              <a:rPr lang="en-US" sz="1800" dirty="0"/>
              <a:t>1970: 325 ppm</a:t>
            </a:r>
          </a:p>
          <a:p>
            <a:pPr marL="800100" lvl="1" indent="-342900" algn="just">
              <a:buFont typeface="Arial" panose="020B0604020202020204" pitchFamily="34" charset="0"/>
              <a:buChar char="•"/>
            </a:pPr>
            <a:r>
              <a:rPr lang="en-US" sz="1800" dirty="0"/>
              <a:t>1980: 338 ppm</a:t>
            </a:r>
          </a:p>
          <a:p>
            <a:pPr marL="800100" lvl="1" indent="-342900" algn="just">
              <a:buFont typeface="Arial" panose="020B0604020202020204" pitchFamily="34" charset="0"/>
              <a:buChar char="•"/>
            </a:pPr>
            <a:r>
              <a:rPr lang="en-US" sz="1800" dirty="0"/>
              <a:t>1990: 354 ppm</a:t>
            </a:r>
          </a:p>
          <a:p>
            <a:pPr marL="800100" lvl="1" indent="-342900" algn="just">
              <a:buFont typeface="Arial" panose="020B0604020202020204" pitchFamily="34" charset="0"/>
              <a:buChar char="•"/>
            </a:pPr>
            <a:r>
              <a:rPr lang="en-US" sz="1800" dirty="0"/>
              <a:t>2000: 369 ppm</a:t>
            </a:r>
          </a:p>
          <a:p>
            <a:pPr marL="800100" lvl="1" indent="-342900" algn="just">
              <a:buFont typeface="Arial" panose="020B0604020202020204" pitchFamily="34" charset="0"/>
              <a:buChar char="•"/>
            </a:pPr>
            <a:r>
              <a:rPr lang="en-US" sz="1800" dirty="0"/>
              <a:t>2010: 386 ppm</a:t>
            </a:r>
          </a:p>
          <a:p>
            <a:pPr marL="800100" lvl="1" indent="-342900" algn="just">
              <a:buFont typeface="Arial" panose="020B0604020202020204" pitchFamily="34" charset="0"/>
              <a:buChar char="•"/>
            </a:pPr>
            <a:r>
              <a:rPr lang="en-US" sz="1800" dirty="0"/>
              <a:t>2018: 408 ppm</a:t>
            </a:r>
          </a:p>
          <a:p>
            <a:pPr marL="800100" lvl="1" indent="-342900" algn="just">
              <a:buFont typeface="Arial" panose="020B0604020202020204" pitchFamily="34" charset="0"/>
              <a:buChar char="•"/>
            </a:pPr>
            <a:r>
              <a:rPr lang="en-US" sz="1800" dirty="0"/>
              <a:t>2020: 415 ppm</a:t>
            </a:r>
            <a:endParaRPr lang="el-GR" sz="1800" dirty="0"/>
          </a:p>
          <a:p>
            <a:pPr marL="800100" lvl="1" indent="-342900" algn="just">
              <a:buFont typeface="Arial" panose="020B0604020202020204" pitchFamily="34" charset="0"/>
              <a:buChar char="•"/>
            </a:pPr>
            <a:endParaRPr lang="el-GR" sz="1400" dirty="0"/>
          </a:p>
          <a:p>
            <a:pPr marL="800100" lvl="1" indent="-342900" algn="just">
              <a:buFont typeface="Arial" panose="020B0604020202020204" pitchFamily="34" charset="0"/>
              <a:buChar char="•"/>
            </a:pPr>
            <a:endParaRPr lang="el-GR" sz="14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8" name="TextBox 17">
            <a:extLst>
              <a:ext uri="{FF2B5EF4-FFF2-40B4-BE49-F238E27FC236}">
                <a16:creationId xmlns:a16="http://schemas.microsoft.com/office/drawing/2014/main" id="{5FF02AE9-0FA0-4535-9F15-82019F8F3C1B}"/>
              </a:ext>
            </a:extLst>
          </p:cNvPr>
          <p:cNvSpPr txBox="1"/>
          <p:nvPr/>
        </p:nvSpPr>
        <p:spPr>
          <a:xfrm>
            <a:off x="7147249" y="5200216"/>
            <a:ext cx="4665306" cy="646331"/>
          </a:xfrm>
          <a:prstGeom prst="rect">
            <a:avLst/>
          </a:prstGeom>
          <a:noFill/>
        </p:spPr>
        <p:txBody>
          <a:bodyPr wrap="square" rtlCol="0">
            <a:spAutoFit/>
          </a:bodyPr>
          <a:lstStyle/>
          <a:p>
            <a:pPr algn="ctr"/>
            <a:r>
              <a:rPr lang="el-GR" dirty="0"/>
              <a:t>Συγκέντρωση διοξειδίου του άνθρακα από το 1960 έως σήμερα.</a:t>
            </a:r>
          </a:p>
        </p:txBody>
      </p:sp>
      <p:pic>
        <p:nvPicPr>
          <p:cNvPr id="6" name="Εικόνα 5">
            <a:extLst>
              <a:ext uri="{FF2B5EF4-FFF2-40B4-BE49-F238E27FC236}">
                <a16:creationId xmlns:a16="http://schemas.microsoft.com/office/drawing/2014/main" id="{8B901588-7E30-410E-A221-779DCBD7966C}"/>
              </a:ext>
            </a:extLst>
          </p:cNvPr>
          <p:cNvPicPr>
            <a:picLocks noChangeAspect="1"/>
          </p:cNvPicPr>
          <p:nvPr/>
        </p:nvPicPr>
        <p:blipFill>
          <a:blip r:embed="rId2"/>
          <a:stretch>
            <a:fillRect/>
          </a:stretch>
        </p:blipFill>
        <p:spPr>
          <a:xfrm>
            <a:off x="6275106" y="1171135"/>
            <a:ext cx="5916894" cy="3879792"/>
          </a:xfrm>
          <a:prstGeom prst="rect">
            <a:avLst/>
          </a:prstGeom>
        </p:spPr>
      </p:pic>
    </p:spTree>
    <p:extLst>
      <p:ext uri="{BB962C8B-B14F-4D97-AF65-F5344CB8AC3E}">
        <p14:creationId xmlns:p14="http://schemas.microsoft.com/office/powerpoint/2010/main" val="1847895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561458"/>
          </a:xfrm>
        </p:spPr>
        <p:txBody>
          <a:bodyPr>
            <a:normAutofit/>
          </a:bodyPr>
          <a:lstStyle/>
          <a:p>
            <a:pPr algn="just"/>
            <a:r>
              <a:rPr lang="en-US" sz="3200" b="1" dirty="0">
                <a:latin typeface="+mn-lt"/>
              </a:rPr>
              <a:t>Y</a:t>
            </a:r>
            <a:r>
              <a:rPr lang="el-GR" sz="3200" b="1" dirty="0">
                <a:latin typeface="+mn-lt"/>
              </a:rPr>
              <a:t>περθέρμανση του πλανήτη</a:t>
            </a:r>
          </a:p>
        </p:txBody>
      </p:sp>
      <mc:AlternateContent xmlns:mc="http://schemas.openxmlformats.org/markup-compatibility/2006" xmlns:a14="http://schemas.microsoft.com/office/drawing/2010/main">
        <mc:Choice Requires="a14">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11967" y="1166643"/>
                <a:ext cx="6555370" cy="46954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000" dirty="0"/>
                  <a:t>Υπάρχει σαφής απόδειξη, ότι τα επίπεδα του ατμοσφαιρικού διοξειδίου του άνθρακα αυξάνονταν συνεχώς από την αρχή της βιομηχανικής επανάστασης.</a:t>
                </a:r>
              </a:p>
              <a:p>
                <a:pPr marL="342900" indent="-342900" algn="l">
                  <a:buFont typeface="Wingdings" panose="05000000000000000000" pitchFamily="2" charset="2"/>
                  <a:buChar char="§"/>
                </a:pPr>
                <a:endParaRPr lang="el-GR" sz="2000" dirty="0"/>
              </a:p>
              <a:p>
                <a:pPr marL="342900" indent="-342900" algn="l">
                  <a:buFont typeface="Wingdings" panose="05000000000000000000" pitchFamily="2" charset="2"/>
                  <a:buChar char="§"/>
                </a:pPr>
                <a:r>
                  <a:rPr lang="el-GR" sz="2000" dirty="0"/>
                  <a:t>Οι πρώτες μετρήσεις των συγκεντρώσεων </a:t>
                </a:r>
                <a14:m>
                  <m:oMath xmlns:m="http://schemas.openxmlformats.org/officeDocument/2006/math">
                    <m:sSub>
                      <m:sSubPr>
                        <m:ctrlPr>
                          <a:rPr lang="el-GR" sz="2000" i="1" smtClean="0">
                            <a:latin typeface="Cambria Math" panose="02040503050406030204" pitchFamily="18" charset="0"/>
                          </a:rPr>
                        </m:ctrlPr>
                      </m:sSubPr>
                      <m:e>
                        <m:r>
                          <m:rPr>
                            <m:sty m:val="p"/>
                          </m:rPr>
                          <a:rPr lang="en-US" sz="2000" b="0" i="0" smtClean="0">
                            <a:latin typeface="Cambria Math" panose="02040503050406030204" pitchFamily="18" charset="0"/>
                          </a:rPr>
                          <m:t>CO</m:t>
                        </m:r>
                      </m:e>
                      <m:sub>
                        <m:r>
                          <a:rPr lang="en-US" sz="2000" b="0" i="1" smtClean="0">
                            <a:latin typeface="Cambria Math" panose="02040503050406030204" pitchFamily="18" charset="0"/>
                          </a:rPr>
                          <m:t>2</m:t>
                        </m:r>
                      </m:sub>
                    </m:sSub>
                  </m:oMath>
                </a14:m>
                <a:r>
                  <a:rPr lang="el-GR" sz="2000" dirty="0"/>
                  <a:t> στην ατμόσφαιρα, ξεκίνησαν το 1958 σε υψόμετρο περίπου </a:t>
                </a:r>
                <a:r>
                  <a:rPr lang="en-US" sz="2000" dirty="0"/>
                  <a:t>34</a:t>
                </a:r>
                <a:r>
                  <a:rPr lang="el-GR" sz="2000" dirty="0"/>
                  <a:t>00 μέτρων</a:t>
                </a:r>
                <a:r>
                  <a:rPr lang="en-US" sz="2000" dirty="0"/>
                  <a:t>,</a:t>
                </a:r>
                <a:r>
                  <a:rPr lang="el-GR" sz="2000" dirty="0"/>
                  <a:t> στην κορυφή του βουνού Mauna Loa στη Χαβάη.</a:t>
                </a:r>
              </a:p>
              <a:p>
                <a:pPr marL="342900" indent="-342900" algn="l">
                  <a:buFont typeface="Wingdings" panose="05000000000000000000" pitchFamily="2" charset="2"/>
                  <a:buChar char="§"/>
                </a:pPr>
                <a:endParaRPr lang="el-GR" sz="2000" dirty="0"/>
              </a:p>
              <a:p>
                <a:pPr marL="342900" indent="-342900" algn="l">
                  <a:buFont typeface="Wingdings" panose="05000000000000000000" pitchFamily="2" charset="2"/>
                  <a:buChar char="§"/>
                </a:pPr>
                <a:r>
                  <a:rPr lang="el-GR" sz="2000" dirty="0"/>
                  <a:t>Οι μετρήσεις γίνονται στο μέρος αυτό ώστε να είναι μακριά από τις τοπικές πηγές ρύπανσης. Με βάση τις μετρήσεις, οι ατμοσφαιρικές συγκεντρώσεις </a:t>
                </a:r>
                <a14:m>
                  <m:oMath xmlns:m="http://schemas.openxmlformats.org/officeDocument/2006/math">
                    <m:sSub>
                      <m:sSubPr>
                        <m:ctrlPr>
                          <a:rPr lang="el-GR" sz="2000" i="1" smtClean="0">
                            <a:latin typeface="Cambria Math" panose="02040503050406030204" pitchFamily="18" charset="0"/>
                          </a:rPr>
                        </m:ctrlPr>
                      </m:sSubPr>
                      <m:e>
                        <m:r>
                          <m:rPr>
                            <m:sty m:val="p"/>
                          </m:rPr>
                          <a:rPr lang="en-US" sz="2000" b="0" i="0" smtClean="0">
                            <a:latin typeface="Cambria Math" panose="02040503050406030204" pitchFamily="18" charset="0"/>
                          </a:rPr>
                          <m:t>CO</m:t>
                        </m:r>
                      </m:e>
                      <m:sub>
                        <m:r>
                          <a:rPr lang="en-US" sz="2000" b="0" i="1" smtClean="0">
                            <a:latin typeface="Cambria Math" panose="02040503050406030204" pitchFamily="18" charset="0"/>
                          </a:rPr>
                          <m:t>2</m:t>
                        </m:r>
                      </m:sub>
                    </m:sSub>
                    <m:r>
                      <a:rPr lang="el-GR" sz="2000" b="0" i="0" smtClean="0">
                        <a:latin typeface="Cambria Math" panose="02040503050406030204" pitchFamily="18" charset="0"/>
                      </a:rPr>
                      <m:t> </m:t>
                    </m:r>
                  </m:oMath>
                </a14:m>
                <a:r>
                  <a:rPr lang="el-GR" sz="2000" dirty="0"/>
                  <a:t>αυξάνονται κάθε χρόνο από το 1958. </a:t>
                </a: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mc:Choice>
        <mc:Fallback xmlns="">
          <p:sp>
            <p:nvSpPr>
              <p:cNvPr id="8" name="Υπότιτλος 2">
                <a:extLst>
                  <a:ext uri="{FF2B5EF4-FFF2-40B4-BE49-F238E27FC236}">
                    <a16:creationId xmlns:a16="http://schemas.microsoft.com/office/drawing/2014/main" id="{F2CD655E-2E05-423C-A96C-82D096E91F08}"/>
                  </a:ext>
                </a:extLst>
              </p:cNvPr>
              <p:cNvSpPr txBox="1">
                <a:spLocks noRot="1" noChangeAspect="1" noMove="1" noResize="1" noEditPoints="1" noAdjustHandles="1" noChangeArrowheads="1" noChangeShapeType="1" noTextEdit="1"/>
              </p:cNvSpPr>
              <p:nvPr/>
            </p:nvSpPr>
            <p:spPr>
              <a:xfrm>
                <a:off x="111967" y="1166643"/>
                <a:ext cx="6555370" cy="4695497"/>
              </a:xfrm>
              <a:prstGeom prst="rect">
                <a:avLst/>
              </a:prstGeom>
              <a:blipFill>
                <a:blip r:embed="rId2"/>
                <a:stretch>
                  <a:fillRect l="-836" t="-1297"/>
                </a:stretch>
              </a:blipFill>
            </p:spPr>
            <p:txBody>
              <a:bodyPr/>
              <a:lstStyle/>
              <a:p>
                <a:r>
                  <a:rPr lang="el-GR">
                    <a:noFill/>
                  </a:rPr>
                  <a:t> </a:t>
                </a:r>
              </a:p>
            </p:txBody>
          </p:sp>
        </mc:Fallback>
      </mc:AlternateContent>
      <p:sp>
        <p:nvSpPr>
          <p:cNvPr id="18" name="TextBox 17">
            <a:extLst>
              <a:ext uri="{FF2B5EF4-FFF2-40B4-BE49-F238E27FC236}">
                <a16:creationId xmlns:a16="http://schemas.microsoft.com/office/drawing/2014/main" id="{5FF02AE9-0FA0-4535-9F15-82019F8F3C1B}"/>
              </a:ext>
            </a:extLst>
          </p:cNvPr>
          <p:cNvSpPr txBox="1"/>
          <p:nvPr/>
        </p:nvSpPr>
        <p:spPr>
          <a:xfrm>
            <a:off x="7433388" y="4800518"/>
            <a:ext cx="4609322" cy="646331"/>
          </a:xfrm>
          <a:prstGeom prst="rect">
            <a:avLst/>
          </a:prstGeom>
          <a:noFill/>
        </p:spPr>
        <p:txBody>
          <a:bodyPr wrap="square" rtlCol="0">
            <a:spAutoFit/>
          </a:bodyPr>
          <a:lstStyle/>
          <a:p>
            <a:pPr algn="ctr"/>
            <a:r>
              <a:rPr lang="el-GR" dirty="0"/>
              <a:t>Συσχέτιση μεταξύ κατανάλωσης και βιοτικού επιπέδου</a:t>
            </a:r>
          </a:p>
        </p:txBody>
      </p:sp>
      <p:sp>
        <p:nvSpPr>
          <p:cNvPr id="13" name="TextBox 12">
            <a:extLst>
              <a:ext uri="{FF2B5EF4-FFF2-40B4-BE49-F238E27FC236}">
                <a16:creationId xmlns:a16="http://schemas.microsoft.com/office/drawing/2014/main" id="{DBB8C3B9-30EF-456F-8BD7-1F859DA959E6}"/>
              </a:ext>
            </a:extLst>
          </p:cNvPr>
          <p:cNvSpPr txBox="1"/>
          <p:nvPr/>
        </p:nvSpPr>
        <p:spPr>
          <a:xfrm>
            <a:off x="8785920" y="5862140"/>
            <a:ext cx="2357535" cy="215444"/>
          </a:xfrm>
          <a:prstGeom prst="rect">
            <a:avLst/>
          </a:prstGeom>
          <a:noFill/>
        </p:spPr>
        <p:txBody>
          <a:bodyPr wrap="square" rtlCol="0">
            <a:spAutoFit/>
          </a:bodyPr>
          <a:lstStyle/>
          <a:p>
            <a:r>
              <a:rPr lang="el-GR" sz="800" dirty="0"/>
              <a:t>Πηγή</a:t>
            </a:r>
            <a:r>
              <a:rPr lang="en-US" sz="800" dirty="0"/>
              <a:t>:</a:t>
            </a:r>
            <a:r>
              <a:rPr lang="el-GR" sz="800" dirty="0"/>
              <a:t> </a:t>
            </a:r>
            <a:r>
              <a:rPr lang="en-US" sz="800" dirty="0"/>
              <a:t>https://data.giss.nasa.gov/gistemp/</a:t>
            </a:r>
            <a:endParaRPr lang="el-GR" sz="800" dirty="0"/>
          </a:p>
        </p:txBody>
      </p:sp>
      <p:pic>
        <p:nvPicPr>
          <p:cNvPr id="7" name="Εικόνα 6">
            <a:extLst>
              <a:ext uri="{FF2B5EF4-FFF2-40B4-BE49-F238E27FC236}">
                <a16:creationId xmlns:a16="http://schemas.microsoft.com/office/drawing/2014/main" id="{521FAC32-BD35-4BB2-AAF8-86880529E39C}"/>
              </a:ext>
            </a:extLst>
          </p:cNvPr>
          <p:cNvPicPr>
            <a:picLocks noChangeAspect="1"/>
          </p:cNvPicPr>
          <p:nvPr/>
        </p:nvPicPr>
        <p:blipFill>
          <a:blip r:embed="rId3"/>
          <a:stretch>
            <a:fillRect/>
          </a:stretch>
        </p:blipFill>
        <p:spPr>
          <a:xfrm>
            <a:off x="6720847" y="1067715"/>
            <a:ext cx="5471153" cy="3639805"/>
          </a:xfrm>
          <a:prstGeom prst="rect">
            <a:avLst/>
          </a:prstGeom>
        </p:spPr>
      </p:pic>
    </p:spTree>
    <p:extLst>
      <p:ext uri="{BB962C8B-B14F-4D97-AF65-F5344CB8AC3E}">
        <p14:creationId xmlns:p14="http://schemas.microsoft.com/office/powerpoint/2010/main" val="442315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4658816" cy="520753"/>
          </a:xfrm>
        </p:spPr>
        <p:txBody>
          <a:bodyPr>
            <a:normAutofit fontScale="90000"/>
          </a:bodyPr>
          <a:lstStyle/>
          <a:p>
            <a:pPr algn="just"/>
            <a:r>
              <a:rPr lang="en-US" sz="3200" b="1" dirty="0">
                <a:latin typeface="+mn-lt"/>
              </a:rPr>
              <a:t>Y</a:t>
            </a:r>
            <a:r>
              <a:rPr lang="el-GR" sz="3200" b="1" dirty="0">
                <a:latin typeface="+mn-lt"/>
              </a:rPr>
              <a:t>περθέρμανση του πλανήτη</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29</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11967" y="1127589"/>
            <a:ext cx="6462064" cy="499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Οι εκτιμήσεις υποδηλώνουν μέση αύξηση της θερμοκρασίας κατά 1.4-5.8 ο</a:t>
            </a:r>
            <a:r>
              <a:rPr lang="en-US" sz="2000" dirty="0"/>
              <a:t>C</a:t>
            </a:r>
            <a:r>
              <a:rPr lang="el-GR" sz="2000" dirty="0"/>
              <a:t>, συνεπάγοντας</a:t>
            </a:r>
            <a:r>
              <a:rPr lang="en-US" sz="2000" dirty="0"/>
              <a:t>:</a:t>
            </a:r>
          </a:p>
          <a:p>
            <a:pPr marL="800100" lvl="1" indent="-342900" algn="just">
              <a:buFont typeface="Courier New" panose="02070309020205020404" pitchFamily="49" charset="0"/>
              <a:buChar char="o"/>
            </a:pPr>
            <a:r>
              <a:rPr lang="el-GR" dirty="0"/>
              <a:t>αύξηση της στάθμης της θάλασσας της τάξης του ενός μέτρου, </a:t>
            </a:r>
            <a:endParaRPr lang="en-US" dirty="0"/>
          </a:p>
          <a:p>
            <a:pPr marL="800100" lvl="1" indent="-342900" algn="just">
              <a:buFont typeface="Courier New" panose="02070309020205020404" pitchFamily="49" charset="0"/>
              <a:buChar char="o"/>
            </a:pPr>
            <a:r>
              <a:rPr lang="el-GR" dirty="0"/>
              <a:t>σημαντικές αλλαγές στις καιρικές συνθήκες </a:t>
            </a:r>
            <a:endParaRPr lang="en-US" dirty="0"/>
          </a:p>
          <a:p>
            <a:pPr marL="800100" lvl="1" indent="-342900" algn="just">
              <a:buFont typeface="Courier New" panose="02070309020205020404" pitchFamily="49" charset="0"/>
              <a:buChar char="o"/>
            </a:pPr>
            <a:r>
              <a:rPr lang="el-GR" dirty="0"/>
              <a:t>ακραία κλιματικά γεγονότα.</a:t>
            </a:r>
            <a:endParaRPr lang="en-US" dirty="0"/>
          </a:p>
          <a:p>
            <a:pPr marL="342900" indent="-342900" algn="just">
              <a:buFont typeface="Wingdings" panose="05000000000000000000" pitchFamily="2" charset="2"/>
              <a:buChar char="§"/>
            </a:pPr>
            <a:endParaRPr lang="en-US" sz="2000" dirty="0"/>
          </a:p>
          <a:p>
            <a:pPr marL="342900" indent="-342900" algn="just">
              <a:buFont typeface="Wingdings" panose="05000000000000000000" pitchFamily="2" charset="2"/>
              <a:buChar char="§"/>
            </a:pPr>
            <a:r>
              <a:rPr lang="el-GR" sz="2000" dirty="0"/>
              <a:t>Η πιο λογική προσέγγιση για την πρόληψη των χειρότερων επιπτώσεων της υπερθέρμανσης του πλανήτη είναι η</a:t>
            </a:r>
            <a:r>
              <a:rPr lang="en-US" sz="2000" dirty="0"/>
              <a:t> </a:t>
            </a:r>
            <a:r>
              <a:rPr lang="el-GR" sz="2000" dirty="0"/>
              <a:t>μείωση των εκπομπών διοξειδίου του άνθρακα. </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Οι επιστήμονες πιστεύουν ότι απαιτείται περικοπή μεταξύ 60% - 80% για την αποφυγή των χειρότερων επιπτώσεων της υπερθέρμανσης του πλανήτη.</a:t>
            </a:r>
            <a:endParaRPr lang="el-GR" sz="1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8" name="TextBox 17">
            <a:extLst>
              <a:ext uri="{FF2B5EF4-FFF2-40B4-BE49-F238E27FC236}">
                <a16:creationId xmlns:a16="http://schemas.microsoft.com/office/drawing/2014/main" id="{5FF02AE9-0FA0-4535-9F15-82019F8F3C1B}"/>
              </a:ext>
            </a:extLst>
          </p:cNvPr>
          <p:cNvSpPr txBox="1"/>
          <p:nvPr/>
        </p:nvSpPr>
        <p:spPr>
          <a:xfrm>
            <a:off x="7470711" y="5239709"/>
            <a:ext cx="4609322" cy="646331"/>
          </a:xfrm>
          <a:prstGeom prst="rect">
            <a:avLst/>
          </a:prstGeom>
          <a:noFill/>
        </p:spPr>
        <p:txBody>
          <a:bodyPr wrap="square" rtlCol="0">
            <a:spAutoFit/>
          </a:bodyPr>
          <a:lstStyle/>
          <a:p>
            <a:pPr algn="ctr"/>
            <a:r>
              <a:rPr lang="el-GR" dirty="0"/>
              <a:t>Συσχέτιση μεταξύ κατανάλωσης και βιοτικού επιπέδου</a:t>
            </a:r>
          </a:p>
        </p:txBody>
      </p:sp>
      <p:sp>
        <p:nvSpPr>
          <p:cNvPr id="13" name="TextBox 12">
            <a:extLst>
              <a:ext uri="{FF2B5EF4-FFF2-40B4-BE49-F238E27FC236}">
                <a16:creationId xmlns:a16="http://schemas.microsoft.com/office/drawing/2014/main" id="{DBB8C3B9-30EF-456F-8BD7-1F859DA959E6}"/>
              </a:ext>
            </a:extLst>
          </p:cNvPr>
          <p:cNvSpPr txBox="1"/>
          <p:nvPr/>
        </p:nvSpPr>
        <p:spPr>
          <a:xfrm>
            <a:off x="8812425" y="6277431"/>
            <a:ext cx="2357535" cy="215444"/>
          </a:xfrm>
          <a:prstGeom prst="rect">
            <a:avLst/>
          </a:prstGeom>
          <a:noFill/>
        </p:spPr>
        <p:txBody>
          <a:bodyPr wrap="square" rtlCol="0">
            <a:spAutoFit/>
          </a:bodyPr>
          <a:lstStyle/>
          <a:p>
            <a:r>
              <a:rPr lang="el-GR" sz="800" dirty="0"/>
              <a:t>Πηγή</a:t>
            </a:r>
            <a:r>
              <a:rPr lang="en-US" sz="800" dirty="0"/>
              <a:t>:</a:t>
            </a:r>
            <a:r>
              <a:rPr lang="el-GR" sz="800" dirty="0"/>
              <a:t> </a:t>
            </a:r>
            <a:r>
              <a:rPr lang="en-US" sz="800" dirty="0"/>
              <a:t>https://data.giss.nasa.gov/gistemp/</a:t>
            </a:r>
            <a:endParaRPr lang="el-GR" sz="800" dirty="0"/>
          </a:p>
        </p:txBody>
      </p:sp>
      <p:pic>
        <p:nvPicPr>
          <p:cNvPr id="7" name="Εικόνα 6">
            <a:extLst>
              <a:ext uri="{FF2B5EF4-FFF2-40B4-BE49-F238E27FC236}">
                <a16:creationId xmlns:a16="http://schemas.microsoft.com/office/drawing/2014/main" id="{521FAC32-BD35-4BB2-AAF8-86880529E39C}"/>
              </a:ext>
            </a:extLst>
          </p:cNvPr>
          <p:cNvPicPr>
            <a:picLocks noChangeAspect="1"/>
          </p:cNvPicPr>
          <p:nvPr/>
        </p:nvPicPr>
        <p:blipFill>
          <a:blip r:embed="rId2"/>
          <a:srcRect r="1592"/>
          <a:stretch/>
        </p:blipFill>
        <p:spPr>
          <a:xfrm>
            <a:off x="6720847" y="1599904"/>
            <a:ext cx="5384067" cy="3639805"/>
          </a:xfrm>
          <a:prstGeom prst="rect">
            <a:avLst/>
          </a:prstGeom>
        </p:spPr>
      </p:pic>
    </p:spTree>
    <p:extLst>
      <p:ext uri="{BB962C8B-B14F-4D97-AF65-F5344CB8AC3E}">
        <p14:creationId xmlns:p14="http://schemas.microsoft.com/office/powerpoint/2010/main" val="283749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Σύστημα παροχής ενέργειας</a:t>
            </a:r>
          </a:p>
        </p:txBody>
      </p:sp>
      <p:sp>
        <p:nvSpPr>
          <p:cNvPr id="3" name="Υπότιτλος 2">
            <a:extLst>
              <a:ext uri="{FF2B5EF4-FFF2-40B4-BE49-F238E27FC236}">
                <a16:creationId xmlns:a16="http://schemas.microsoft.com/office/drawing/2014/main" id="{F7CD4B40-E911-4D67-A067-68B28B3DA05A}"/>
              </a:ext>
            </a:extLst>
          </p:cNvPr>
          <p:cNvSpPr>
            <a:spLocks noGrp="1"/>
          </p:cNvSpPr>
          <p:nvPr>
            <p:ph type="subTitle" idx="1"/>
          </p:nvPr>
        </p:nvSpPr>
        <p:spPr>
          <a:xfrm>
            <a:off x="111968" y="1016422"/>
            <a:ext cx="6083560" cy="5401808"/>
          </a:xfrm>
        </p:spPr>
        <p:txBody>
          <a:bodyPr>
            <a:normAutofit lnSpcReduction="10000"/>
          </a:bodyPr>
          <a:lstStyle/>
          <a:p>
            <a:pPr marL="342900" indent="-342900" algn="just">
              <a:buFont typeface="Wingdings" panose="05000000000000000000" pitchFamily="2" charset="2"/>
              <a:buChar char="§"/>
            </a:pPr>
            <a:r>
              <a:rPr lang="el-GR" sz="2200" dirty="0"/>
              <a:t>Η παροχή φυσικής ενέργειας και η ανθρώπινη ενεργειακή ζήτηση γενικά δεν ευθυγραμμίζονται (μορφή ενέργειας, τοποθεσία και ώρα). Για να γεφυρωθούν οι διαφορές, έχουν εγκαθιδρυθεί ενεργειακά συστήματα τροφοδοσίας.</a:t>
            </a:r>
          </a:p>
          <a:p>
            <a:pPr marL="800100" lvl="1" indent="-342900" algn="just">
              <a:buFont typeface="Courier New" panose="02070309020205020404" pitchFamily="49" charset="0"/>
              <a:buChar char="o"/>
            </a:pPr>
            <a:endParaRPr lang="en-US" sz="2200" dirty="0"/>
          </a:p>
          <a:p>
            <a:pPr marL="342900" indent="-342900" algn="just">
              <a:buFont typeface="Wingdings" panose="05000000000000000000" pitchFamily="2" charset="2"/>
              <a:buChar char="§"/>
            </a:pPr>
            <a:r>
              <a:rPr lang="el-GR" sz="2200" dirty="0"/>
              <a:t>Επειδή η ενέργεια είναι σπάνιο αγαθό, η ενεργειακή οικονομία έχει αναπτυχθεί ως μέρος της εθνικής οικονομίας.</a:t>
            </a:r>
          </a:p>
          <a:p>
            <a:pPr marL="342900" indent="-342900" algn="just">
              <a:buFont typeface="Wingdings" panose="05000000000000000000" pitchFamily="2" charset="2"/>
              <a:buChar char="§"/>
            </a:pPr>
            <a:endParaRPr lang="el-GR" sz="2200" dirty="0"/>
          </a:p>
          <a:p>
            <a:pPr marL="342900" indent="-342900" algn="just">
              <a:buFont typeface="Wingdings" panose="05000000000000000000" pitchFamily="2" charset="2"/>
              <a:buChar char="§"/>
            </a:pPr>
            <a:r>
              <a:rPr lang="el-GR" sz="2200" dirty="0"/>
              <a:t>Ορισμός της «ενεργειακής οικονομίας»:</a:t>
            </a:r>
          </a:p>
          <a:p>
            <a:pPr marL="800100" lvl="1" indent="-342900" algn="just">
              <a:buFont typeface="Arial" panose="020B0604020202020204" pitchFamily="34" charset="0"/>
              <a:buChar char="•"/>
            </a:pPr>
            <a:r>
              <a:rPr lang="el-GR" sz="2200" dirty="0"/>
              <a:t>Ολόκληρο το σύνολο των ανθρώπινων προσπαθειών και μέτρων που ελήφθησαν για να γεφυρώσει το χάσμα μεταξύ ζήτησης και προσφοράς ενέργειας.</a:t>
            </a:r>
          </a:p>
          <a:p>
            <a:pPr marL="742950" lvl="1" indent="-285750" algn="just">
              <a:buFont typeface="Courier New" panose="02070309020205020404" pitchFamily="49" charset="0"/>
              <a:buChar char="o"/>
            </a:pPr>
            <a:endParaRPr lang="el-GR" sz="1600" dirty="0"/>
          </a:p>
          <a:p>
            <a:pPr marL="742950" lvl="1" indent="-285750" algn="just">
              <a:buFont typeface="Courier New" panose="02070309020205020404" pitchFamily="49" charset="0"/>
              <a:buChar char="o"/>
            </a:pPr>
            <a:endParaRPr lang="el-GR" sz="1800" dirty="0"/>
          </a:p>
          <a:p>
            <a:pPr marL="800100" lvl="1" indent="-342900" algn="just">
              <a:buFont typeface="Courier New" panose="02070309020205020404" pitchFamily="49" charset="0"/>
              <a:buChar char="o"/>
            </a:pPr>
            <a:endParaRPr lang="el-GR" sz="1600" dirty="0"/>
          </a:p>
          <a:p>
            <a:pPr marL="800100" lvl="1" indent="-342900" algn="just">
              <a:buFont typeface="Courier New" panose="02070309020205020404" pitchFamily="49" charset="0"/>
              <a:buChar char="o"/>
            </a:pPr>
            <a:endParaRPr lang="en-US" sz="1600" dirty="0"/>
          </a:p>
          <a:p>
            <a:pPr marL="1028700" lvl="1" indent="-571500" algn="just">
              <a:buFont typeface="Courier New" panose="02070309020205020404" pitchFamily="49" charset="0"/>
              <a:buChar char="o"/>
            </a:pPr>
            <a:endParaRPr lang="el-GR" sz="18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a:t>
            </a:fld>
            <a:endParaRPr lang="el-GR" dirty="0"/>
          </a:p>
        </p:txBody>
      </p:sp>
      <p:pic>
        <p:nvPicPr>
          <p:cNvPr id="7" name="Εικόνα 6">
            <a:extLst>
              <a:ext uri="{FF2B5EF4-FFF2-40B4-BE49-F238E27FC236}">
                <a16:creationId xmlns:a16="http://schemas.microsoft.com/office/drawing/2014/main" id="{C897D91B-4CA2-4CEF-A9A8-3B8E453AC878}"/>
              </a:ext>
            </a:extLst>
          </p:cNvPr>
          <p:cNvPicPr>
            <a:picLocks noChangeAspect="1"/>
          </p:cNvPicPr>
          <p:nvPr/>
        </p:nvPicPr>
        <p:blipFill>
          <a:blip r:embed="rId2"/>
          <a:stretch>
            <a:fillRect/>
          </a:stretch>
        </p:blipFill>
        <p:spPr>
          <a:xfrm>
            <a:off x="6307882" y="1288791"/>
            <a:ext cx="5772150" cy="4000500"/>
          </a:xfrm>
          <a:prstGeom prst="rect">
            <a:avLst/>
          </a:prstGeom>
        </p:spPr>
      </p:pic>
    </p:spTree>
    <p:extLst>
      <p:ext uri="{BB962C8B-B14F-4D97-AF65-F5344CB8AC3E}">
        <p14:creationId xmlns:p14="http://schemas.microsoft.com/office/powerpoint/2010/main" val="2273578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561458"/>
          </a:xfrm>
        </p:spPr>
        <p:txBody>
          <a:bodyPr>
            <a:normAutofit/>
          </a:bodyPr>
          <a:lstStyle/>
          <a:p>
            <a:pPr algn="just"/>
            <a:r>
              <a:rPr lang="el-GR" sz="3200" b="1" dirty="0">
                <a:latin typeface="+mn-lt"/>
              </a:rPr>
              <a:t>Επιπτώσεις της υπερθέρμανσης του πλανήτη</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30</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50702" y="923424"/>
            <a:ext cx="7292489" cy="54018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200" dirty="0"/>
              <a:t>Οικολογικές επιπτώσεις</a:t>
            </a:r>
          </a:p>
          <a:p>
            <a:pPr marL="800100" lvl="1" indent="-342900" algn="just">
              <a:buFont typeface="Arial" panose="020B0604020202020204" pitchFamily="34" charset="0"/>
              <a:buChar char="•"/>
            </a:pPr>
            <a:r>
              <a:rPr lang="el-GR" sz="2200" dirty="0"/>
              <a:t>Μετατόπιση κλιματικών ζωνών</a:t>
            </a:r>
          </a:p>
          <a:p>
            <a:pPr marL="800100" lvl="1" indent="-342900" algn="just">
              <a:buFont typeface="Arial" panose="020B0604020202020204" pitchFamily="34" charset="0"/>
              <a:buChar char="•"/>
            </a:pPr>
            <a:r>
              <a:rPr lang="el-GR" sz="2200" dirty="0"/>
              <a:t>Αύξηση στάθμης της θάλασσας</a:t>
            </a:r>
          </a:p>
          <a:p>
            <a:pPr marL="800100" lvl="1" indent="-342900" algn="just">
              <a:buFont typeface="Arial" panose="020B0604020202020204" pitchFamily="34" charset="0"/>
              <a:buChar char="•"/>
            </a:pPr>
            <a:r>
              <a:rPr lang="el-GR" sz="2200" dirty="0"/>
              <a:t>Αύξηση της θερμοκρασίας των Ωκεανών και των θαλασσών</a:t>
            </a:r>
          </a:p>
          <a:p>
            <a:pPr marL="800100" lvl="1" indent="-342900" algn="just">
              <a:buFont typeface="Arial" panose="020B0604020202020204" pitchFamily="34" charset="0"/>
              <a:buChar char="•"/>
            </a:pPr>
            <a:r>
              <a:rPr lang="el-GR" sz="2200" dirty="0"/>
              <a:t>Αύξηση καταστροφικών καιρικών φαινομένων </a:t>
            </a:r>
          </a:p>
          <a:p>
            <a:pPr marL="800100" lvl="1" indent="-342900" algn="just">
              <a:buFont typeface="Arial" panose="020B0604020202020204" pitchFamily="34" charset="0"/>
              <a:buChar char="•"/>
            </a:pPr>
            <a:r>
              <a:rPr lang="el-GR" sz="2200" dirty="0"/>
              <a:t>Μεταβολή βροχοπτώσεων</a:t>
            </a:r>
          </a:p>
          <a:p>
            <a:pPr marL="800100" lvl="1" indent="-342900" algn="just">
              <a:buFont typeface="Arial" panose="020B0604020202020204" pitchFamily="34" charset="0"/>
              <a:buChar char="•"/>
            </a:pPr>
            <a:r>
              <a:rPr lang="el-GR" sz="2200" dirty="0"/>
              <a:t>Μείωση ποσότητας πάγων στους πόλους</a:t>
            </a:r>
          </a:p>
          <a:p>
            <a:pPr marL="800100" lvl="1" indent="-342900" algn="just">
              <a:buFont typeface="Arial" panose="020B0604020202020204" pitchFamily="34" charset="0"/>
              <a:buChar char="•"/>
            </a:pPr>
            <a:endParaRPr lang="el-GR" sz="2200" dirty="0"/>
          </a:p>
          <a:p>
            <a:pPr marL="342900" indent="-342900" algn="just">
              <a:buFont typeface="Wingdings" panose="05000000000000000000" pitchFamily="2" charset="2"/>
              <a:buChar char="§"/>
            </a:pPr>
            <a:r>
              <a:rPr lang="el-GR" sz="2200" dirty="0"/>
              <a:t>Πολιτικές και κοινωνικές επιπτώσεις</a:t>
            </a:r>
          </a:p>
          <a:p>
            <a:pPr marL="800100" lvl="1" indent="-342900" algn="just">
              <a:buFont typeface="Arial" panose="020B0604020202020204" pitchFamily="34" charset="0"/>
              <a:buChar char="•"/>
            </a:pPr>
            <a:r>
              <a:rPr lang="el-GR" sz="2200" dirty="0"/>
              <a:t>Περιβαλλοντικοί πρόσφυγες</a:t>
            </a:r>
          </a:p>
          <a:p>
            <a:pPr marL="800100" lvl="1" indent="-342900" algn="just">
              <a:buFont typeface="Arial" panose="020B0604020202020204" pitchFamily="34" charset="0"/>
              <a:buChar char="•"/>
            </a:pPr>
            <a:r>
              <a:rPr lang="el-GR" sz="2200" dirty="0"/>
              <a:t>Οικονομικές ζημιές</a:t>
            </a:r>
          </a:p>
          <a:p>
            <a:pPr marL="800100" lvl="1" indent="-342900" algn="just">
              <a:buFont typeface="Arial" panose="020B0604020202020204" pitchFamily="34" charset="0"/>
              <a:buChar char="•"/>
            </a:pPr>
            <a:r>
              <a:rPr lang="el-GR" sz="2200" dirty="0"/>
              <a:t>Μείωση παραγωγής τροφίμων</a:t>
            </a:r>
          </a:p>
          <a:p>
            <a:pPr marL="800100" lvl="1" indent="-342900" algn="just">
              <a:buFont typeface="Arial" panose="020B0604020202020204" pitchFamily="34" charset="0"/>
              <a:buChar char="•"/>
            </a:pPr>
            <a:r>
              <a:rPr lang="el-GR" sz="2200" dirty="0"/>
              <a:t>Μείωση πόσιμου νερού</a:t>
            </a:r>
          </a:p>
          <a:p>
            <a:pPr marL="800100" lvl="1" indent="-342900" algn="just">
              <a:buFont typeface="Arial" panose="020B0604020202020204" pitchFamily="34" charset="0"/>
              <a:buChar char="•"/>
            </a:pPr>
            <a:endParaRPr lang="el-GR" sz="22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pic>
        <p:nvPicPr>
          <p:cNvPr id="6" name="Εικόνα 5">
            <a:extLst>
              <a:ext uri="{FF2B5EF4-FFF2-40B4-BE49-F238E27FC236}">
                <a16:creationId xmlns:a16="http://schemas.microsoft.com/office/drawing/2014/main" id="{C0F00FD7-E72C-47B2-8AD2-E3CCE8950643}"/>
              </a:ext>
            </a:extLst>
          </p:cNvPr>
          <p:cNvPicPr>
            <a:picLocks noChangeAspect="1"/>
          </p:cNvPicPr>
          <p:nvPr/>
        </p:nvPicPr>
        <p:blipFill>
          <a:blip r:embed="rId2"/>
          <a:stretch>
            <a:fillRect/>
          </a:stretch>
        </p:blipFill>
        <p:spPr>
          <a:xfrm>
            <a:off x="7937289" y="830426"/>
            <a:ext cx="4142744" cy="5332244"/>
          </a:xfrm>
          <a:prstGeom prst="rect">
            <a:avLst/>
          </a:prstGeom>
        </p:spPr>
      </p:pic>
    </p:spTree>
    <p:extLst>
      <p:ext uri="{BB962C8B-B14F-4D97-AF65-F5344CB8AC3E}">
        <p14:creationId xmlns:p14="http://schemas.microsoft.com/office/powerpoint/2010/main" val="368603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Επιπτώσεις της υπερθέρμανσης του πλανήτη ανά περιοχή</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31</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50703" y="923424"/>
            <a:ext cx="7264498" cy="540180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1700" i="1" dirty="0"/>
              <a:t>Βόρεια Αμερική</a:t>
            </a:r>
            <a:r>
              <a:rPr lang="en-US" sz="1700" dirty="0"/>
              <a:t>: </a:t>
            </a:r>
          </a:p>
          <a:p>
            <a:pPr marL="800100" lvl="1" indent="-342900" algn="just">
              <a:buFont typeface="Arial" panose="020B0604020202020204" pitchFamily="34" charset="0"/>
              <a:buChar char="•"/>
            </a:pPr>
            <a:r>
              <a:rPr lang="el-GR" sz="1700" dirty="0"/>
              <a:t>Μείωση στη χιονόπτωση των δυτικών βουνών</a:t>
            </a:r>
          </a:p>
          <a:p>
            <a:pPr marL="800100" lvl="1" indent="-342900" algn="just">
              <a:buFont typeface="Arial" panose="020B0604020202020204" pitchFamily="34" charset="0"/>
              <a:buChar char="•"/>
            </a:pPr>
            <a:r>
              <a:rPr lang="el-GR" sz="1700" dirty="0"/>
              <a:t>5-20% αύξηση στην απόδοση ορισμένων καλλιεργειών</a:t>
            </a:r>
          </a:p>
          <a:p>
            <a:pPr marL="800100" lvl="1" indent="-342900" algn="just">
              <a:buFont typeface="Arial" panose="020B0604020202020204" pitchFamily="34" charset="0"/>
              <a:buChar char="•"/>
            </a:pPr>
            <a:r>
              <a:rPr lang="el-GR" sz="1700" dirty="0"/>
              <a:t>Εντονότεροι καύσωνες</a:t>
            </a:r>
          </a:p>
          <a:p>
            <a:pPr lvl="1" algn="just"/>
            <a:endParaRPr lang="el-GR" sz="1700" dirty="0"/>
          </a:p>
          <a:p>
            <a:pPr marL="342900" indent="-342900" algn="just">
              <a:buFont typeface="Wingdings" panose="05000000000000000000" pitchFamily="2" charset="2"/>
              <a:buChar char="§"/>
            </a:pPr>
            <a:r>
              <a:rPr lang="el-GR" sz="1700" i="1" dirty="0"/>
              <a:t>Λατινική Αμερική</a:t>
            </a:r>
            <a:r>
              <a:rPr lang="en-US" sz="1700" dirty="0"/>
              <a:t>: </a:t>
            </a:r>
          </a:p>
          <a:p>
            <a:pPr marL="800100" lvl="1" indent="-342900" algn="just">
              <a:buFont typeface="Arial" panose="020B0604020202020204" pitchFamily="34" charset="0"/>
              <a:buChar char="•"/>
            </a:pPr>
            <a:r>
              <a:rPr lang="el-GR" sz="1700" dirty="0"/>
              <a:t>Σταδιακή μετατροπή του ανατολικού Αμαζονίου σαβάνα</a:t>
            </a:r>
          </a:p>
          <a:p>
            <a:pPr marL="800100" lvl="1" indent="-342900" algn="just">
              <a:buFont typeface="Arial" panose="020B0604020202020204" pitchFamily="34" charset="0"/>
              <a:buChar char="•"/>
            </a:pPr>
            <a:r>
              <a:rPr lang="el-GR" sz="1700" dirty="0"/>
              <a:t>Εξαφάνιση ορισμένων ειδών</a:t>
            </a:r>
          </a:p>
          <a:p>
            <a:pPr marL="800100" lvl="1" indent="-342900" algn="just">
              <a:buFont typeface="Arial" panose="020B0604020202020204" pitchFamily="34" charset="0"/>
              <a:buChar char="•"/>
            </a:pPr>
            <a:r>
              <a:rPr lang="el-GR" sz="1700" dirty="0"/>
              <a:t>Μεταβολές στην ποσότητα του νερού ύδρευσης και άρδευσης</a:t>
            </a:r>
          </a:p>
          <a:p>
            <a:pPr marL="800100" lvl="1" indent="-342900" algn="just">
              <a:buFont typeface="Arial" panose="020B0604020202020204" pitchFamily="34" charset="0"/>
              <a:buChar char="•"/>
            </a:pPr>
            <a:r>
              <a:rPr lang="el-GR" sz="1700" dirty="0"/>
              <a:t>Μεταβολές στις αγροκτηνοτροφικές δραστηριότητες και στην παραγωγή ενέργειας</a:t>
            </a:r>
          </a:p>
          <a:p>
            <a:pPr lvl="1" algn="just"/>
            <a:r>
              <a:rPr lang="el-GR" sz="1700" dirty="0"/>
              <a:t>     </a:t>
            </a:r>
          </a:p>
          <a:p>
            <a:pPr marL="342900" indent="-342900" algn="just">
              <a:buFont typeface="Wingdings" panose="05000000000000000000" pitchFamily="2" charset="2"/>
              <a:buChar char="§"/>
            </a:pPr>
            <a:r>
              <a:rPr lang="el-GR" sz="1700" i="1" dirty="0"/>
              <a:t>Ευρώπη</a:t>
            </a:r>
            <a:r>
              <a:rPr lang="en-US" sz="1700" dirty="0"/>
              <a:t>: </a:t>
            </a:r>
          </a:p>
          <a:p>
            <a:pPr marL="800100" lvl="1" indent="-342900" algn="just">
              <a:buFont typeface="Arial" panose="020B0604020202020204" pitchFamily="34" charset="0"/>
              <a:buChar char="•"/>
            </a:pPr>
            <a:r>
              <a:rPr lang="el-GR" sz="1700" dirty="0"/>
              <a:t>Αύξηση πλημυρών</a:t>
            </a:r>
          </a:p>
          <a:p>
            <a:pPr marL="800100" lvl="1" indent="-342900" algn="just">
              <a:buFont typeface="Arial" panose="020B0604020202020204" pitchFamily="34" charset="0"/>
              <a:buChar char="•"/>
            </a:pPr>
            <a:r>
              <a:rPr lang="el-GR" sz="1700" dirty="0"/>
              <a:t>Μείωση χιονιού στα βουνά</a:t>
            </a:r>
          </a:p>
          <a:p>
            <a:pPr marL="800100" lvl="1" indent="-342900" algn="just">
              <a:buFont typeface="Arial" panose="020B0604020202020204" pitchFamily="34" charset="0"/>
              <a:buChar char="•"/>
            </a:pPr>
            <a:r>
              <a:rPr lang="el-GR" sz="1700" dirty="0"/>
              <a:t>Μείωση του χειμερινού τουρισμού</a:t>
            </a:r>
          </a:p>
          <a:p>
            <a:pPr marL="800100" lvl="1" indent="-342900" algn="just">
              <a:buFont typeface="Arial" panose="020B0604020202020204" pitchFamily="34" charset="0"/>
              <a:buChar char="•"/>
            </a:pPr>
            <a:r>
              <a:rPr lang="el-GR" sz="1700" dirty="0"/>
              <a:t>Εξαφάνιση διαφόρων ειδών</a:t>
            </a:r>
          </a:p>
          <a:p>
            <a:pPr marL="800100" lvl="1" indent="-342900" algn="just">
              <a:buFont typeface="Arial" panose="020B0604020202020204" pitchFamily="34" charset="0"/>
              <a:buChar char="•"/>
            </a:pPr>
            <a:r>
              <a:rPr lang="el-GR" sz="1700" dirty="0"/>
              <a:t>Μείωση αποδόσεων των γεωργικών καλλιεργειών στη νότια Ευρώπη</a:t>
            </a:r>
          </a:p>
          <a:p>
            <a:pPr lvl="1" algn="just"/>
            <a:endParaRPr lang="el-GR" sz="17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pic>
        <p:nvPicPr>
          <p:cNvPr id="7" name="Εικόνα 6">
            <a:extLst>
              <a:ext uri="{FF2B5EF4-FFF2-40B4-BE49-F238E27FC236}">
                <a16:creationId xmlns:a16="http://schemas.microsoft.com/office/drawing/2014/main" id="{015191E3-BCA2-449D-9CC0-723985A7EE7D}"/>
              </a:ext>
            </a:extLst>
          </p:cNvPr>
          <p:cNvPicPr>
            <a:picLocks noChangeAspect="1"/>
          </p:cNvPicPr>
          <p:nvPr/>
        </p:nvPicPr>
        <p:blipFill>
          <a:blip r:embed="rId2"/>
          <a:stretch>
            <a:fillRect/>
          </a:stretch>
        </p:blipFill>
        <p:spPr>
          <a:xfrm>
            <a:off x="7373035" y="1293396"/>
            <a:ext cx="4668871" cy="42712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51342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Επιπτώσεις της υπερθέρμανσης του πλανήτη ανά περιοχή</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32</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50702" y="923425"/>
            <a:ext cx="7647053" cy="31781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1700" i="1" dirty="0"/>
              <a:t>Αφρική</a:t>
            </a:r>
            <a:r>
              <a:rPr lang="en-US" sz="1700" i="1" dirty="0"/>
              <a:t>:</a:t>
            </a:r>
          </a:p>
          <a:p>
            <a:pPr marL="800100" lvl="1" indent="-342900" algn="just">
              <a:buFont typeface="Arial" panose="020B0604020202020204" pitchFamily="34" charset="0"/>
              <a:buChar char="•"/>
            </a:pPr>
            <a:r>
              <a:rPr lang="en-US" sz="1700" i="1" dirty="0"/>
              <a:t>75 </a:t>
            </a:r>
            <a:r>
              <a:rPr lang="el-GR" sz="1700" i="1" dirty="0"/>
              <a:t>έως 250 εκ. άνθρωποι θα έχουν έλλειψη νερού</a:t>
            </a:r>
          </a:p>
          <a:p>
            <a:pPr marL="800100" lvl="1" indent="-342900" algn="just">
              <a:buFont typeface="Arial" panose="020B0604020202020204" pitchFamily="34" charset="0"/>
              <a:buChar char="•"/>
            </a:pPr>
            <a:r>
              <a:rPr lang="el-GR" sz="1700" i="1" dirty="0"/>
              <a:t>Μείωσή έως 50 % στην απόδοση ορισμένων γεωργικών καλλιεργειών</a:t>
            </a:r>
          </a:p>
          <a:p>
            <a:pPr marL="800100" lvl="1" indent="-342900" algn="just">
              <a:buFont typeface="Arial" panose="020B0604020202020204" pitchFamily="34" charset="0"/>
              <a:buChar char="•"/>
            </a:pPr>
            <a:r>
              <a:rPr lang="el-GR" sz="1700" i="1" dirty="0"/>
              <a:t>Αύξηση λιμοκτονιών </a:t>
            </a:r>
            <a:r>
              <a:rPr lang="en-US" sz="1700" i="1" dirty="0"/>
              <a:t>  </a:t>
            </a:r>
            <a:endParaRPr lang="el-GR" sz="1700" i="1" dirty="0"/>
          </a:p>
          <a:p>
            <a:pPr marL="800100" lvl="1" indent="-342900" algn="just">
              <a:buFont typeface="Arial" panose="020B0604020202020204" pitchFamily="34" charset="0"/>
              <a:buChar char="•"/>
            </a:pPr>
            <a:endParaRPr lang="el-GR" sz="1800" i="1" dirty="0"/>
          </a:p>
          <a:p>
            <a:pPr marL="800100" lvl="1" indent="-342900" algn="just">
              <a:buFont typeface="Arial" panose="020B0604020202020204" pitchFamily="34" charset="0"/>
              <a:buChar char="•"/>
            </a:pPr>
            <a:endParaRPr lang="el-GR" sz="1800" dirty="0"/>
          </a:p>
          <a:p>
            <a:pPr marL="342900" indent="-342900" algn="just">
              <a:buFont typeface="Wingdings" panose="05000000000000000000" pitchFamily="2" charset="2"/>
              <a:buChar char="§"/>
            </a:pPr>
            <a:r>
              <a:rPr lang="el-GR" sz="1700" i="1" dirty="0"/>
              <a:t>Ασία</a:t>
            </a:r>
            <a:r>
              <a:rPr lang="en-US" sz="1700" i="1" dirty="0"/>
              <a:t>:</a:t>
            </a:r>
          </a:p>
          <a:p>
            <a:pPr marL="800100" lvl="1" indent="-342900" algn="just">
              <a:buFont typeface="Arial" panose="020B0604020202020204" pitchFamily="34" charset="0"/>
              <a:buChar char="•"/>
            </a:pPr>
            <a:r>
              <a:rPr lang="el-GR" sz="1700" i="1" dirty="0"/>
              <a:t>Έλλειψη νερού στην κεντρική, νότια και ανατολική Ασία έως το 2050.</a:t>
            </a:r>
          </a:p>
          <a:p>
            <a:pPr marL="800100" lvl="1" indent="-342900" algn="just">
              <a:buFont typeface="Arial" panose="020B0604020202020204" pitchFamily="34" charset="0"/>
              <a:buChar char="•"/>
            </a:pPr>
            <a:r>
              <a:rPr lang="el-GR" sz="1700" i="1" dirty="0"/>
              <a:t>Αύξηση πλημμυρών</a:t>
            </a:r>
          </a:p>
          <a:p>
            <a:pPr marL="800100" lvl="1" indent="-342900" algn="just">
              <a:buFont typeface="Arial" panose="020B0604020202020204" pitchFamily="34" charset="0"/>
              <a:buChar char="•"/>
            </a:pPr>
            <a:r>
              <a:rPr lang="el-GR" sz="1700" i="1" dirty="0"/>
              <a:t>Αύξηση λιμών εξαιτίας της ξηρασίας και των πλημμυρών</a:t>
            </a:r>
          </a:p>
          <a:p>
            <a:pPr marL="800100" lvl="1" indent="-342900" algn="just">
              <a:buFont typeface="Arial" panose="020B0604020202020204" pitchFamily="34" charset="0"/>
              <a:buChar char="•"/>
            </a:pPr>
            <a:endParaRPr lang="el-GR" sz="17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E5E0ADEC-6683-482D-9240-429BBFBA4BC8}"/>
              </a:ext>
            </a:extLst>
          </p:cNvPr>
          <p:cNvSpPr txBox="1"/>
          <p:nvPr/>
        </p:nvSpPr>
        <p:spPr>
          <a:xfrm>
            <a:off x="2865739" y="4212351"/>
            <a:ext cx="1097878" cy="215444"/>
          </a:xfrm>
          <a:prstGeom prst="rect">
            <a:avLst/>
          </a:prstGeom>
          <a:noFill/>
        </p:spPr>
        <p:txBody>
          <a:bodyPr wrap="square" rtlCol="0">
            <a:spAutoFit/>
          </a:bodyPr>
          <a:lstStyle/>
          <a:p>
            <a:r>
              <a:rPr lang="el-GR" sz="800" dirty="0"/>
              <a:t>Πηγή</a:t>
            </a:r>
            <a:r>
              <a:rPr lang="en-US" sz="800" dirty="0"/>
              <a:t>: IPCC 2007</a:t>
            </a:r>
            <a:endParaRPr lang="el-GR" sz="800" dirty="0"/>
          </a:p>
        </p:txBody>
      </p:sp>
      <p:pic>
        <p:nvPicPr>
          <p:cNvPr id="9" name="Εικόνα 8">
            <a:extLst>
              <a:ext uri="{FF2B5EF4-FFF2-40B4-BE49-F238E27FC236}">
                <a16:creationId xmlns:a16="http://schemas.microsoft.com/office/drawing/2014/main" id="{73D9C707-D5B8-485A-89C0-4119E3D12BFC}"/>
              </a:ext>
            </a:extLst>
          </p:cNvPr>
          <p:cNvPicPr>
            <a:picLocks noChangeAspect="1"/>
          </p:cNvPicPr>
          <p:nvPr/>
        </p:nvPicPr>
        <p:blipFill>
          <a:blip r:embed="rId2"/>
          <a:stretch>
            <a:fillRect/>
          </a:stretch>
        </p:blipFill>
        <p:spPr>
          <a:xfrm>
            <a:off x="7296895" y="1244849"/>
            <a:ext cx="4668871" cy="42712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7996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589314" y="1200230"/>
            <a:ext cx="9144000" cy="1794897"/>
          </a:xfrm>
        </p:spPr>
        <p:txBody>
          <a:bodyPr>
            <a:normAutofit/>
          </a:bodyPr>
          <a:lstStyle/>
          <a:p>
            <a:r>
              <a:rPr lang="el-GR" dirty="0"/>
              <a:t>Στροφή προς τις ΑΠΕ</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33</a:t>
            </a:fld>
            <a:endParaRPr lang="el-GR" dirty="0"/>
          </a:p>
        </p:txBody>
      </p:sp>
    </p:spTree>
    <p:extLst>
      <p:ext uri="{BB962C8B-B14F-4D97-AF65-F5344CB8AC3E}">
        <p14:creationId xmlns:p14="http://schemas.microsoft.com/office/powerpoint/2010/main" val="58888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Στροφή προς τις ανανεώσιμες πηγές ενέργειας</a:t>
            </a:r>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34</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0" y="1766330"/>
            <a:ext cx="5485462" cy="27592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200" dirty="0"/>
              <a:t>Η προέλευση της ενέργειας του πλανήτη προέχεται από 3 βασικές πηγές</a:t>
            </a:r>
            <a:r>
              <a:rPr lang="en-US" sz="2200" dirty="0"/>
              <a:t>:</a:t>
            </a:r>
          </a:p>
          <a:p>
            <a:pPr marL="800100" lvl="1" indent="-342900" algn="just">
              <a:buFont typeface="Arial" panose="020B0604020202020204" pitchFamily="34" charset="0"/>
              <a:buChar char="•"/>
            </a:pPr>
            <a:r>
              <a:rPr lang="el-GR" sz="2200" dirty="0"/>
              <a:t>Πυρηνική σύντηξη στον ήλιο</a:t>
            </a:r>
          </a:p>
          <a:p>
            <a:pPr marL="800100" lvl="1" indent="-342900" algn="just">
              <a:buFont typeface="Arial" panose="020B0604020202020204" pitchFamily="34" charset="0"/>
              <a:buChar char="•"/>
            </a:pPr>
            <a:r>
              <a:rPr lang="el-GR" sz="2200" dirty="0"/>
              <a:t>Πυρηνική σχάση στο εσωτερικό της γης</a:t>
            </a:r>
          </a:p>
          <a:p>
            <a:pPr marL="800100" lvl="1" indent="-342900" algn="just">
              <a:buFont typeface="Arial" panose="020B0604020202020204" pitchFamily="34" charset="0"/>
              <a:buChar char="•"/>
            </a:pPr>
            <a:r>
              <a:rPr lang="el-GR" sz="2200" dirty="0"/>
              <a:t>Βαρύτητα της γης και της σελήνης</a:t>
            </a:r>
          </a:p>
          <a:p>
            <a:pPr marL="800100" lvl="1" indent="-342900" algn="just">
              <a:buFont typeface="Arial" panose="020B0604020202020204" pitchFamily="34" charset="0"/>
              <a:buChar char="•"/>
            </a:pPr>
            <a:endParaRPr lang="el-GR" sz="2200" dirty="0"/>
          </a:p>
          <a:p>
            <a:pPr marL="342900" indent="-342900" algn="just">
              <a:buFont typeface="Wingdings" panose="05000000000000000000" pitchFamily="2" charset="2"/>
              <a:buChar char="§"/>
            </a:pPr>
            <a:r>
              <a:rPr lang="el-GR" sz="2200" dirty="0"/>
              <a:t>Οι πηγές αυτές είναι ανεξάντλητες !!</a:t>
            </a: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pic>
        <p:nvPicPr>
          <p:cNvPr id="7" name="Εικόνα 6">
            <a:extLst>
              <a:ext uri="{FF2B5EF4-FFF2-40B4-BE49-F238E27FC236}">
                <a16:creationId xmlns:a16="http://schemas.microsoft.com/office/drawing/2014/main" id="{4F2229EF-E36B-4A19-8297-C6C389DEEDCE}"/>
              </a:ext>
            </a:extLst>
          </p:cNvPr>
          <p:cNvPicPr>
            <a:picLocks noChangeAspect="1"/>
          </p:cNvPicPr>
          <p:nvPr/>
        </p:nvPicPr>
        <p:blipFill>
          <a:blip r:embed="rId2"/>
          <a:stretch>
            <a:fillRect/>
          </a:stretch>
        </p:blipFill>
        <p:spPr>
          <a:xfrm>
            <a:off x="5630446" y="1291010"/>
            <a:ext cx="6474468" cy="3857234"/>
          </a:xfrm>
          <a:prstGeom prst="rect">
            <a:avLst/>
          </a:prstGeom>
        </p:spPr>
      </p:pic>
      <p:sp>
        <p:nvSpPr>
          <p:cNvPr id="9" name="TextBox 8">
            <a:extLst>
              <a:ext uri="{FF2B5EF4-FFF2-40B4-BE49-F238E27FC236}">
                <a16:creationId xmlns:a16="http://schemas.microsoft.com/office/drawing/2014/main" id="{BAFEDDAE-1EE5-40EB-8B89-B5E9A0FD1FE1}"/>
              </a:ext>
            </a:extLst>
          </p:cNvPr>
          <p:cNvSpPr txBox="1"/>
          <p:nvPr/>
        </p:nvSpPr>
        <p:spPr>
          <a:xfrm>
            <a:off x="7047113" y="5422749"/>
            <a:ext cx="4152123" cy="215444"/>
          </a:xfrm>
          <a:prstGeom prst="rect">
            <a:avLst/>
          </a:prstGeom>
          <a:noFill/>
        </p:spPr>
        <p:txBody>
          <a:bodyPr wrap="square" rtlCol="0">
            <a:spAutoFit/>
          </a:bodyPr>
          <a:lstStyle/>
          <a:p>
            <a:r>
              <a:rPr lang="el-GR" sz="800" dirty="0"/>
              <a:t>Πηγή</a:t>
            </a:r>
            <a:r>
              <a:rPr lang="en-US" sz="800" dirty="0"/>
              <a:t>: https://anoixtosxoleio.weebly.com/-epsilonnuepsilonrhogammaepsiloniotaalpha.html</a:t>
            </a:r>
            <a:endParaRPr lang="el-GR" sz="800" dirty="0"/>
          </a:p>
        </p:txBody>
      </p:sp>
    </p:spTree>
    <p:extLst>
      <p:ext uri="{BB962C8B-B14F-4D97-AF65-F5344CB8AC3E}">
        <p14:creationId xmlns:p14="http://schemas.microsoft.com/office/powerpoint/2010/main" val="1217814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Διαθεσιμότητα ΑΠΕ</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35</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29" y="1216364"/>
            <a:ext cx="5784041" cy="4986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Η συνολική ηλιακή ενέργεια που προσπίπτει στην επιφάνεια της γης κάθε χρόνο είναι 1554.9  </a:t>
            </a:r>
            <a:r>
              <a:rPr lang="en-US" sz="2000" dirty="0"/>
              <a:t>EWh.</a:t>
            </a:r>
            <a:r>
              <a:rPr lang="el-GR" sz="2000" dirty="0"/>
              <a:t> Μεταξύ αυτών</a:t>
            </a:r>
            <a:r>
              <a:rPr lang="en-US" sz="2000" dirty="0"/>
              <a:t>: </a:t>
            </a:r>
            <a:endParaRPr lang="el-GR" sz="2000" dirty="0"/>
          </a:p>
          <a:p>
            <a:pPr marL="800100" lvl="1" indent="-342900" algn="just">
              <a:buFont typeface="Arial" panose="020B0604020202020204" pitchFamily="34" charset="0"/>
              <a:buChar char="•"/>
            </a:pPr>
            <a:r>
              <a:rPr lang="el-GR" dirty="0"/>
              <a:t>472.2 </a:t>
            </a:r>
            <a:r>
              <a:rPr lang="en-US" dirty="0"/>
              <a:t>EWh</a:t>
            </a:r>
            <a:r>
              <a:rPr lang="el-GR" dirty="0"/>
              <a:t> αντανακλώνται</a:t>
            </a:r>
          </a:p>
          <a:p>
            <a:pPr marL="800100" lvl="1" indent="-342900" algn="just">
              <a:buFont typeface="Arial" panose="020B0604020202020204" pitchFamily="34" charset="0"/>
              <a:buChar char="•"/>
            </a:pPr>
            <a:r>
              <a:rPr lang="el-GR" dirty="0"/>
              <a:t>333.8 </a:t>
            </a:r>
            <a:r>
              <a:rPr lang="en-US" dirty="0"/>
              <a:t>EWh </a:t>
            </a:r>
            <a:r>
              <a:rPr lang="el-GR" dirty="0"/>
              <a:t>εξατμίζουν το νερό</a:t>
            </a:r>
          </a:p>
          <a:p>
            <a:pPr marL="800100" lvl="1" indent="-342900" algn="just">
              <a:buFont typeface="Arial" panose="020B0604020202020204" pitchFamily="34" charset="0"/>
              <a:buChar char="•"/>
            </a:pPr>
            <a:r>
              <a:rPr lang="el-GR" dirty="0"/>
              <a:t>39.1 </a:t>
            </a:r>
            <a:r>
              <a:rPr lang="en-US" dirty="0"/>
              <a:t>EWh </a:t>
            </a:r>
            <a:r>
              <a:rPr lang="el-GR" dirty="0"/>
              <a:t>προκαλούν τον αέρα</a:t>
            </a:r>
          </a:p>
          <a:p>
            <a:pPr marL="800100" lvl="1" indent="-342900" algn="just">
              <a:buFont typeface="Arial" panose="020B0604020202020204" pitchFamily="34" charset="0"/>
              <a:buChar char="•"/>
            </a:pPr>
            <a:r>
              <a:rPr lang="el-GR" dirty="0"/>
              <a:t>44.8 </a:t>
            </a:r>
            <a:r>
              <a:rPr lang="en-US" dirty="0"/>
              <a:t>EWh </a:t>
            </a:r>
            <a:r>
              <a:rPr lang="el-GR" dirty="0"/>
              <a:t>κινούν το νερό </a:t>
            </a:r>
            <a:endParaRPr lang="en-US" dirty="0"/>
          </a:p>
          <a:p>
            <a:pPr marL="800100" lvl="1" indent="-342900" algn="just">
              <a:buFont typeface="Arial" panose="020B0604020202020204" pitchFamily="34" charset="0"/>
              <a:buChar char="•"/>
            </a:pPr>
            <a:r>
              <a:rPr lang="el-GR" dirty="0"/>
              <a:t>1.6 </a:t>
            </a:r>
            <a:r>
              <a:rPr lang="en-US" dirty="0"/>
              <a:t>EWh </a:t>
            </a:r>
            <a:r>
              <a:rPr lang="el-GR" dirty="0"/>
              <a:t>παράγει βιομάζα</a:t>
            </a:r>
          </a:p>
          <a:p>
            <a:pPr marL="800100" lvl="1" indent="-342900" algn="just">
              <a:buFont typeface="Arial" panose="020B0604020202020204" pitchFamily="34" charset="0"/>
              <a:buChar char="•"/>
            </a:pPr>
            <a:r>
              <a:rPr lang="el-GR" dirty="0"/>
              <a:t>700.1 </a:t>
            </a:r>
            <a:r>
              <a:rPr lang="en-US" dirty="0"/>
              <a:t>EWh </a:t>
            </a:r>
            <a:r>
              <a:rPr lang="el-GR" dirty="0"/>
              <a:t>διατηρεί τη θερμοκρασία της γης</a:t>
            </a:r>
          </a:p>
          <a:p>
            <a:pPr marL="342900" indent="-342900" algn="just">
              <a:buFont typeface="Wingdings" panose="05000000000000000000" pitchFamily="2" charset="2"/>
              <a:buChar char="§"/>
            </a:pPr>
            <a:r>
              <a:rPr lang="el-GR" sz="2000" dirty="0"/>
              <a:t>Η γεωθερμική ενέργεια της γης είναι 0</a:t>
            </a:r>
            <a:r>
              <a:rPr lang="en-US" sz="2000" dirty="0"/>
              <a:t>.</a:t>
            </a:r>
            <a:r>
              <a:rPr lang="el-GR" sz="2000" dirty="0"/>
              <a:t>28 Ε</a:t>
            </a:r>
            <a:r>
              <a:rPr lang="en-US" sz="2000" dirty="0"/>
              <a:t>Wh.</a:t>
            </a:r>
          </a:p>
          <a:p>
            <a:pPr marL="342900" indent="-342900" algn="just">
              <a:buFont typeface="Wingdings" panose="05000000000000000000" pitchFamily="2" charset="2"/>
              <a:buChar char="§"/>
            </a:pPr>
            <a:endParaRPr lang="en-US" sz="2000" i="1" dirty="0"/>
          </a:p>
          <a:p>
            <a:pPr marL="800100" lvl="1" indent="-342900" algn="just">
              <a:buFont typeface="Arial" panose="020B0604020202020204" pitchFamily="34" charset="0"/>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0" name="TextBox 9">
            <a:extLst>
              <a:ext uri="{FF2B5EF4-FFF2-40B4-BE49-F238E27FC236}">
                <a16:creationId xmlns:a16="http://schemas.microsoft.com/office/drawing/2014/main" id="{F79718D0-6DAC-474D-912E-AE6A890B5C4B}"/>
              </a:ext>
            </a:extLst>
          </p:cNvPr>
          <p:cNvSpPr txBox="1"/>
          <p:nvPr/>
        </p:nvSpPr>
        <p:spPr>
          <a:xfrm>
            <a:off x="8004499" y="6202786"/>
            <a:ext cx="2892490" cy="215444"/>
          </a:xfrm>
          <a:prstGeom prst="rect">
            <a:avLst/>
          </a:prstGeom>
          <a:noFill/>
        </p:spPr>
        <p:txBody>
          <a:bodyPr wrap="square" rtlCol="0">
            <a:spAutoFit/>
          </a:bodyPr>
          <a:lstStyle/>
          <a:p>
            <a:r>
              <a:rPr lang="el-GR" sz="800" dirty="0"/>
              <a:t>Πηγή</a:t>
            </a:r>
            <a:r>
              <a:rPr lang="en-US" sz="800" dirty="0"/>
              <a:t>: </a:t>
            </a:r>
            <a:r>
              <a:rPr lang="de-DE" sz="800" dirty="0"/>
              <a:t>Petry, L. (2011). Regenerative Energien. FH Darmstadt. </a:t>
            </a:r>
            <a:endParaRPr lang="el-GR" sz="800" dirty="0"/>
          </a:p>
        </p:txBody>
      </p:sp>
      <p:sp>
        <p:nvSpPr>
          <p:cNvPr id="11" name="TextBox 10">
            <a:extLst>
              <a:ext uri="{FF2B5EF4-FFF2-40B4-BE49-F238E27FC236}">
                <a16:creationId xmlns:a16="http://schemas.microsoft.com/office/drawing/2014/main" id="{D8EA5E9B-EE33-44AD-9778-2B7605E4B11F}"/>
              </a:ext>
            </a:extLst>
          </p:cNvPr>
          <p:cNvSpPr txBox="1"/>
          <p:nvPr/>
        </p:nvSpPr>
        <p:spPr>
          <a:xfrm>
            <a:off x="6495192" y="5333034"/>
            <a:ext cx="5141168" cy="646331"/>
          </a:xfrm>
          <a:prstGeom prst="rect">
            <a:avLst/>
          </a:prstGeom>
          <a:noFill/>
        </p:spPr>
        <p:txBody>
          <a:bodyPr wrap="square" rtlCol="0">
            <a:spAutoFit/>
          </a:bodyPr>
          <a:lstStyle/>
          <a:p>
            <a:pPr algn="ctr"/>
            <a:r>
              <a:rPr lang="el-GR" dirty="0"/>
              <a:t>Δυναμικό διαφόρων πηγών ενέργειας στον πλανήτη το χρόνο</a:t>
            </a:r>
          </a:p>
        </p:txBody>
      </p:sp>
      <p:sp>
        <p:nvSpPr>
          <p:cNvPr id="12" name="Ορθογώνιο 11">
            <a:extLst>
              <a:ext uri="{FF2B5EF4-FFF2-40B4-BE49-F238E27FC236}">
                <a16:creationId xmlns:a16="http://schemas.microsoft.com/office/drawing/2014/main" id="{20C6FD15-F8EC-49E5-A799-E227EF403A0C}"/>
              </a:ext>
            </a:extLst>
          </p:cNvPr>
          <p:cNvSpPr/>
          <p:nvPr/>
        </p:nvSpPr>
        <p:spPr>
          <a:xfrm>
            <a:off x="475861" y="5374433"/>
            <a:ext cx="4767943" cy="7557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E3EA7694-2EA6-4567-A4E7-0D4F8BE79131}"/>
              </a:ext>
            </a:extLst>
          </p:cNvPr>
          <p:cNvSpPr txBox="1"/>
          <p:nvPr/>
        </p:nvSpPr>
        <p:spPr>
          <a:xfrm>
            <a:off x="555640" y="5429157"/>
            <a:ext cx="4432041" cy="646331"/>
          </a:xfrm>
          <a:prstGeom prst="rect">
            <a:avLst/>
          </a:prstGeom>
          <a:noFill/>
        </p:spPr>
        <p:txBody>
          <a:bodyPr wrap="square" rtlCol="0">
            <a:spAutoFit/>
          </a:bodyPr>
          <a:lstStyle/>
          <a:p>
            <a:pPr algn="ctr"/>
            <a:r>
              <a:rPr lang="el-GR" sz="1800" i="1" dirty="0">
                <a:ln w="0"/>
                <a:effectLst>
                  <a:outerShdw blurRad="38100" dist="19050" dir="2700000" algn="tl" rotWithShape="0">
                    <a:schemeClr val="dk1">
                      <a:alpha val="40000"/>
                    </a:schemeClr>
                  </a:outerShdw>
                </a:effectLst>
              </a:rPr>
              <a:t>Για σύγκριση, η κατανάλωση πρωτογενούς ενέργειας το 2019 ήταν 0.162 Ε</a:t>
            </a:r>
            <a:r>
              <a:rPr lang="en-US" sz="1800" i="1" dirty="0">
                <a:ln w="0"/>
                <a:effectLst>
                  <a:outerShdw blurRad="38100" dist="19050" dir="2700000" algn="tl" rotWithShape="0">
                    <a:schemeClr val="dk1">
                      <a:alpha val="40000"/>
                    </a:schemeClr>
                  </a:outerShdw>
                </a:effectLst>
              </a:rPr>
              <a:t>Wh.</a:t>
            </a:r>
            <a:r>
              <a:rPr lang="el-GR" sz="1800" i="1" dirty="0">
                <a:ln w="0"/>
                <a:effectLst>
                  <a:outerShdw blurRad="38100" dist="19050" dir="2700000" algn="tl" rotWithShape="0">
                    <a:schemeClr val="dk1">
                      <a:alpha val="40000"/>
                    </a:schemeClr>
                  </a:outerShdw>
                </a:effectLst>
              </a:rPr>
              <a:t> </a:t>
            </a:r>
          </a:p>
        </p:txBody>
      </p:sp>
      <p:pic>
        <p:nvPicPr>
          <p:cNvPr id="7" name="Εικόνα 6">
            <a:extLst>
              <a:ext uri="{FF2B5EF4-FFF2-40B4-BE49-F238E27FC236}">
                <a16:creationId xmlns:a16="http://schemas.microsoft.com/office/drawing/2014/main" id="{CB830D3F-6688-4C6B-875D-488FE72E459B}"/>
              </a:ext>
            </a:extLst>
          </p:cNvPr>
          <p:cNvPicPr>
            <a:picLocks noChangeAspect="1"/>
          </p:cNvPicPr>
          <p:nvPr/>
        </p:nvPicPr>
        <p:blipFill>
          <a:blip r:embed="rId2"/>
          <a:stretch>
            <a:fillRect/>
          </a:stretch>
        </p:blipFill>
        <p:spPr>
          <a:xfrm>
            <a:off x="6096000" y="1343936"/>
            <a:ext cx="6067425" cy="4000500"/>
          </a:xfrm>
          <a:prstGeom prst="rect">
            <a:avLst/>
          </a:prstGeom>
        </p:spPr>
      </p:pic>
      <p:sp>
        <p:nvSpPr>
          <p:cNvPr id="9" name="Βέλος: Κάτω 8">
            <a:extLst>
              <a:ext uri="{FF2B5EF4-FFF2-40B4-BE49-F238E27FC236}">
                <a16:creationId xmlns:a16="http://schemas.microsoft.com/office/drawing/2014/main" id="{D0201D34-2168-403F-B720-5C1734E25303}"/>
              </a:ext>
            </a:extLst>
          </p:cNvPr>
          <p:cNvSpPr/>
          <p:nvPr/>
        </p:nvSpPr>
        <p:spPr>
          <a:xfrm>
            <a:off x="2547257" y="4674637"/>
            <a:ext cx="457200" cy="484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2125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Διαθεσιμότητα ΑΠΕ</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36</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30" y="1216364"/>
            <a:ext cx="5410817" cy="4986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Τεχνικά αξιοποιήσιμο δυναμικό ΑΠΕ είναι το δυναμικό το οποίο μπορεί να αξιοποιηθεί με την υπάρχουσα τεχνολογία. Νομικοί κανόνες, περιβαλλοντικοί περιορισμοί κ.λπ. λαμβάνονται επίσης υπόψη.</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Το τεχνικά αξιοποιήσιμο δυναμικό των ΑΠΕ αρκεί για να καλύψει την παγκόσμια ζήτηση ενέργειας.</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Φυσικά, το τεχνικά αξιοποιήσιμο δυναμικό δεν συνεπάγεται ότι είναι και οικονομικά βιώσιμο.</a:t>
            </a:r>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0" name="TextBox 9">
            <a:extLst>
              <a:ext uri="{FF2B5EF4-FFF2-40B4-BE49-F238E27FC236}">
                <a16:creationId xmlns:a16="http://schemas.microsoft.com/office/drawing/2014/main" id="{F79718D0-6DAC-474D-912E-AE6A890B5C4B}"/>
              </a:ext>
            </a:extLst>
          </p:cNvPr>
          <p:cNvSpPr txBox="1"/>
          <p:nvPr/>
        </p:nvSpPr>
        <p:spPr>
          <a:xfrm>
            <a:off x="6963746" y="5809855"/>
            <a:ext cx="5141168" cy="215444"/>
          </a:xfrm>
          <a:prstGeom prst="rect">
            <a:avLst/>
          </a:prstGeom>
          <a:noFill/>
        </p:spPr>
        <p:txBody>
          <a:bodyPr wrap="square" rtlCol="0">
            <a:spAutoFit/>
          </a:bodyPr>
          <a:lstStyle/>
          <a:p>
            <a:r>
              <a:rPr lang="el-GR" sz="800" dirty="0"/>
              <a:t>Πηγή</a:t>
            </a:r>
            <a:r>
              <a:rPr lang="en-US" sz="800" dirty="0"/>
              <a:t>: BMU, 2004, </a:t>
            </a:r>
            <a:r>
              <a:rPr lang="de-DE" sz="800" dirty="0"/>
              <a:t>https://www.bmu.de/en/service/publications-and-downloads/publications. </a:t>
            </a:r>
            <a:endParaRPr lang="el-GR" sz="800" dirty="0"/>
          </a:p>
        </p:txBody>
      </p:sp>
      <p:sp>
        <p:nvSpPr>
          <p:cNvPr id="11" name="TextBox 10">
            <a:extLst>
              <a:ext uri="{FF2B5EF4-FFF2-40B4-BE49-F238E27FC236}">
                <a16:creationId xmlns:a16="http://schemas.microsoft.com/office/drawing/2014/main" id="{D8EA5E9B-EE33-44AD-9778-2B7605E4B11F}"/>
              </a:ext>
            </a:extLst>
          </p:cNvPr>
          <p:cNvSpPr txBox="1"/>
          <p:nvPr/>
        </p:nvSpPr>
        <p:spPr>
          <a:xfrm>
            <a:off x="6467200" y="5047593"/>
            <a:ext cx="5141168" cy="369332"/>
          </a:xfrm>
          <a:prstGeom prst="rect">
            <a:avLst/>
          </a:prstGeom>
          <a:noFill/>
        </p:spPr>
        <p:txBody>
          <a:bodyPr wrap="square" rtlCol="0">
            <a:spAutoFit/>
          </a:bodyPr>
          <a:lstStyle/>
          <a:p>
            <a:pPr algn="ctr"/>
            <a:r>
              <a:rPr lang="el-GR" dirty="0"/>
              <a:t>Τεχνικά αξιοποιήσιμο δυναμικό ΑΠΕ</a:t>
            </a:r>
          </a:p>
        </p:txBody>
      </p:sp>
      <p:pic>
        <p:nvPicPr>
          <p:cNvPr id="6" name="Εικόνα 5">
            <a:extLst>
              <a:ext uri="{FF2B5EF4-FFF2-40B4-BE49-F238E27FC236}">
                <a16:creationId xmlns:a16="http://schemas.microsoft.com/office/drawing/2014/main" id="{65A07359-D0E7-4B91-8410-9090600C9906}"/>
              </a:ext>
            </a:extLst>
          </p:cNvPr>
          <p:cNvPicPr>
            <a:picLocks noChangeAspect="1"/>
          </p:cNvPicPr>
          <p:nvPr/>
        </p:nvPicPr>
        <p:blipFill>
          <a:blip r:embed="rId2"/>
          <a:stretch>
            <a:fillRect/>
          </a:stretch>
        </p:blipFill>
        <p:spPr>
          <a:xfrm>
            <a:off x="5870721" y="1509908"/>
            <a:ext cx="6334125" cy="3200400"/>
          </a:xfrm>
          <a:prstGeom prst="rect">
            <a:avLst/>
          </a:prstGeom>
        </p:spPr>
      </p:pic>
    </p:spTree>
    <p:extLst>
      <p:ext uri="{BB962C8B-B14F-4D97-AF65-F5344CB8AC3E}">
        <p14:creationId xmlns:p14="http://schemas.microsoft.com/office/powerpoint/2010/main" val="1088282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fontScale="90000"/>
          </a:bodyPr>
          <a:lstStyle/>
          <a:p>
            <a:pPr algn="just"/>
            <a:r>
              <a:rPr lang="el-GR" sz="3200" b="1" dirty="0">
                <a:latin typeface="+mn-lt"/>
              </a:rPr>
              <a:t>Μερίδιο ΑΠΕ στην παγκόσμια παραγωγή ηλεκτρικής ενέργειας</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37</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30" y="1216364"/>
            <a:ext cx="4432041" cy="4986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Ένα σημαντικό ποσοστό της ενέργειας  του πλανήτη παράγεται ήδη από ανανεώσιμες πηγές.</a:t>
            </a:r>
          </a:p>
          <a:p>
            <a:pPr marL="800100" lvl="1" indent="-342900" algn="just">
              <a:buFont typeface="Arial" panose="020B0604020202020204" pitchFamily="34" charset="0"/>
              <a:buChar char="•"/>
            </a:pPr>
            <a:r>
              <a:rPr lang="el-GR" dirty="0"/>
              <a:t>Κυρίως στην Ευρώπη και στην λατινική Αμερική.</a:t>
            </a:r>
          </a:p>
          <a:p>
            <a:pPr marL="800100" lvl="1" indent="-342900" algn="just">
              <a:buFont typeface="Arial" panose="020B0604020202020204" pitchFamily="34" charset="0"/>
              <a:buChar char="•"/>
            </a:pPr>
            <a:r>
              <a:rPr lang="el-GR" dirty="0"/>
              <a:t>Το μεγαλύτερο ποσοστό ΑΠΕ παράγεται από μεγάλα υδροηλεκτρικά εργοστάσια. Αυτό προϋποθέτει μεγάλα ποτάμια.</a:t>
            </a:r>
          </a:p>
          <a:p>
            <a:pPr marL="800100" lvl="1" indent="-342900" algn="just">
              <a:buFont typeface="Arial" panose="020B0604020202020204" pitchFamily="34" charset="0"/>
              <a:buChar char="•"/>
            </a:pPr>
            <a:r>
              <a:rPr lang="el-GR" dirty="0"/>
              <a:t>Οι νέες μορφές ΑΠΕ (ηλιακή, αιολική) έχουν προς το παρόν μικρό μερίδιο.</a:t>
            </a:r>
          </a:p>
          <a:p>
            <a:pPr lvl="1" algn="just"/>
            <a:r>
              <a:rPr lang="el-GR" sz="1600" dirty="0"/>
              <a:t> </a:t>
            </a:r>
          </a:p>
          <a:p>
            <a:pPr marL="800100" lvl="1" indent="-342900" algn="just">
              <a:buFont typeface="Arial" panose="020B0604020202020204" pitchFamily="34" charset="0"/>
              <a:buChar char="•"/>
            </a:pPr>
            <a:endParaRPr lang="el-GR" sz="1600" dirty="0"/>
          </a:p>
          <a:p>
            <a:pPr marL="342900" indent="-342900" algn="just">
              <a:buFont typeface="Wingdings" panose="05000000000000000000" pitchFamily="2" charset="2"/>
              <a:buChar char="§"/>
            </a:pPr>
            <a:endParaRPr lang="el-GR" sz="2000" i="1" dirty="0"/>
          </a:p>
          <a:p>
            <a:pPr marL="342900" indent="-342900" algn="just">
              <a:buFont typeface="Wingdings" panose="05000000000000000000" pitchFamily="2" charset="2"/>
              <a:buChar char="§"/>
            </a:pPr>
            <a:endParaRPr lang="en-US" sz="2000" i="1" dirty="0"/>
          </a:p>
          <a:p>
            <a:pPr marL="800100" lvl="1" indent="-342900" algn="just">
              <a:buFont typeface="Arial" panose="020B0604020202020204" pitchFamily="34" charset="0"/>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D8EA5E9B-EE33-44AD-9778-2B7605E4B11F}"/>
              </a:ext>
            </a:extLst>
          </p:cNvPr>
          <p:cNvSpPr txBox="1"/>
          <p:nvPr/>
        </p:nvSpPr>
        <p:spPr>
          <a:xfrm>
            <a:off x="5337110" y="5790561"/>
            <a:ext cx="6299250" cy="646331"/>
          </a:xfrm>
          <a:prstGeom prst="rect">
            <a:avLst/>
          </a:prstGeom>
          <a:noFill/>
        </p:spPr>
        <p:txBody>
          <a:bodyPr wrap="square" rtlCol="0">
            <a:spAutoFit/>
          </a:bodyPr>
          <a:lstStyle/>
          <a:p>
            <a:pPr algn="ctr"/>
            <a:r>
              <a:rPr lang="el-GR" dirty="0"/>
              <a:t>Παραγωγή ηλεκτρικής ενέργειας από ορυκτά καύσιμα, ΑΠΕ και πυρηνικά καύσιμα το 2019</a:t>
            </a:r>
          </a:p>
        </p:txBody>
      </p:sp>
      <p:pic>
        <p:nvPicPr>
          <p:cNvPr id="15" name="Εικόνα 14">
            <a:extLst>
              <a:ext uri="{FF2B5EF4-FFF2-40B4-BE49-F238E27FC236}">
                <a16:creationId xmlns:a16="http://schemas.microsoft.com/office/drawing/2014/main" id="{A0E93379-144A-4C28-B9D9-100AA55F86F8}"/>
              </a:ext>
            </a:extLst>
          </p:cNvPr>
          <p:cNvPicPr>
            <a:picLocks noChangeAspect="1"/>
          </p:cNvPicPr>
          <p:nvPr/>
        </p:nvPicPr>
        <p:blipFill>
          <a:blip r:embed="rId2"/>
          <a:stretch>
            <a:fillRect/>
          </a:stretch>
        </p:blipFill>
        <p:spPr>
          <a:xfrm>
            <a:off x="4590695" y="1019027"/>
            <a:ext cx="7572375" cy="4457700"/>
          </a:xfrm>
          <a:prstGeom prst="rect">
            <a:avLst/>
          </a:prstGeom>
        </p:spPr>
      </p:pic>
    </p:spTree>
    <p:extLst>
      <p:ext uri="{BB962C8B-B14F-4D97-AF65-F5344CB8AC3E}">
        <p14:creationId xmlns:p14="http://schemas.microsoft.com/office/powerpoint/2010/main" val="1036084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Συνολικές επενδύσεις στις ΑΠΕ</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38</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30" y="1216364"/>
            <a:ext cx="4850980" cy="4986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1800" dirty="0"/>
              <a:t>Το μεγαλύτερο μέρος όλων των επενδύσεων στην παραγωγή ηλεκτρικής ενέργειας προορίζεται για ανανεώσιμες πηγές ενέργειας. Ωστόσο, το αρχικό κόστος εγκατάστασης τους είναι υψηλό, και έχουν περιορισμένο χρόνο λειτουργίας. Συνεπώς, το μερίδιο τους στην παραγωγή ενέργειας είναι μικρότερο από τις επενδύσεις.</a:t>
            </a:r>
          </a:p>
          <a:p>
            <a:pPr marL="342900" indent="-342900" algn="just">
              <a:buFont typeface="Wingdings" panose="05000000000000000000" pitchFamily="2" charset="2"/>
              <a:buChar char="§"/>
            </a:pPr>
            <a:endParaRPr lang="el-GR" sz="1800" dirty="0"/>
          </a:p>
          <a:p>
            <a:pPr marL="342900" indent="-342900" algn="just">
              <a:buFont typeface="Wingdings" panose="05000000000000000000" pitchFamily="2" charset="2"/>
              <a:buChar char="§"/>
            </a:pPr>
            <a:r>
              <a:rPr lang="el-GR" sz="1800" dirty="0"/>
              <a:t>Οι επενδύσεις στα ορυκτά καύσιμα μειώνονται. Εξαίρεση αποτελεί μόνο η πυρηνική ενέργεια. </a:t>
            </a:r>
          </a:p>
          <a:p>
            <a:pPr marL="342900" indent="-342900" algn="just">
              <a:buFont typeface="Wingdings" panose="05000000000000000000" pitchFamily="2" charset="2"/>
              <a:buChar char="§"/>
            </a:pPr>
            <a:endParaRPr lang="el-GR" sz="1800" dirty="0"/>
          </a:p>
          <a:p>
            <a:pPr marL="342900" indent="-342900" algn="just">
              <a:buFont typeface="Wingdings" panose="05000000000000000000" pitchFamily="2" charset="2"/>
              <a:buChar char="§"/>
            </a:pPr>
            <a:r>
              <a:rPr lang="el-GR" sz="1800" dirty="0"/>
              <a:t>Το μεγαλύτερο μερίδιο επενδύσεων έχουν οι τα ηλεκτρικά δίκτυα (επέκταση, αναβάθμιση κ.α)</a:t>
            </a:r>
            <a:endParaRPr lang="en-US" sz="1800" dirty="0"/>
          </a:p>
          <a:p>
            <a:pPr marL="342900" indent="-342900" algn="just">
              <a:buFont typeface="Wingdings" panose="05000000000000000000" pitchFamily="2" charset="2"/>
              <a:buChar char="§"/>
            </a:pPr>
            <a:endParaRPr lang="el-GR" sz="1800" dirty="0"/>
          </a:p>
          <a:p>
            <a:pPr marL="800100" lvl="1" indent="-342900" algn="just">
              <a:buFont typeface="Arial" panose="020B0604020202020204" pitchFamily="34" charset="0"/>
              <a:buChar char="•"/>
            </a:pPr>
            <a:endParaRPr lang="el-GR" sz="1600" dirty="0"/>
          </a:p>
          <a:p>
            <a:pPr marL="342900" indent="-342900" algn="just">
              <a:buFont typeface="Wingdings" panose="05000000000000000000" pitchFamily="2" charset="2"/>
              <a:buChar char="§"/>
            </a:pPr>
            <a:endParaRPr lang="el-GR" sz="2000" i="1" dirty="0"/>
          </a:p>
          <a:p>
            <a:pPr marL="342900" indent="-342900" algn="just">
              <a:buFont typeface="Wingdings" panose="05000000000000000000" pitchFamily="2" charset="2"/>
              <a:buChar char="§"/>
            </a:pPr>
            <a:endParaRPr lang="en-US" sz="2000" i="1" dirty="0"/>
          </a:p>
          <a:p>
            <a:pPr marL="800100" lvl="1" indent="-342900" algn="just">
              <a:buFont typeface="Arial" panose="020B0604020202020204" pitchFamily="34" charset="0"/>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D8EA5E9B-EE33-44AD-9778-2B7605E4B11F}"/>
              </a:ext>
            </a:extLst>
          </p:cNvPr>
          <p:cNvSpPr txBox="1"/>
          <p:nvPr/>
        </p:nvSpPr>
        <p:spPr>
          <a:xfrm>
            <a:off x="5509846" y="5059979"/>
            <a:ext cx="6299250" cy="369332"/>
          </a:xfrm>
          <a:prstGeom prst="rect">
            <a:avLst/>
          </a:prstGeom>
          <a:noFill/>
        </p:spPr>
        <p:txBody>
          <a:bodyPr wrap="square" rtlCol="0">
            <a:spAutoFit/>
          </a:bodyPr>
          <a:lstStyle/>
          <a:p>
            <a:pPr algn="ctr"/>
            <a:r>
              <a:rPr lang="el-GR" dirty="0"/>
              <a:t>Επενδύσεις στην ηλεκτρική ενέργεια</a:t>
            </a:r>
          </a:p>
        </p:txBody>
      </p:sp>
      <p:pic>
        <p:nvPicPr>
          <p:cNvPr id="6" name="Εικόνα 5">
            <a:extLst>
              <a:ext uri="{FF2B5EF4-FFF2-40B4-BE49-F238E27FC236}">
                <a16:creationId xmlns:a16="http://schemas.microsoft.com/office/drawing/2014/main" id="{F8974E59-A1B4-43AF-A2BE-4752DAB05FB7}"/>
              </a:ext>
            </a:extLst>
          </p:cNvPr>
          <p:cNvPicPr>
            <a:picLocks noChangeAspect="1"/>
          </p:cNvPicPr>
          <p:nvPr/>
        </p:nvPicPr>
        <p:blipFill>
          <a:blip r:embed="rId2"/>
          <a:stretch>
            <a:fillRect/>
          </a:stretch>
        </p:blipFill>
        <p:spPr>
          <a:xfrm>
            <a:off x="5031481" y="1410256"/>
            <a:ext cx="6838807" cy="3618944"/>
          </a:xfrm>
          <a:prstGeom prst="rect">
            <a:avLst/>
          </a:prstGeom>
        </p:spPr>
      </p:pic>
    </p:spTree>
    <p:extLst>
      <p:ext uri="{BB962C8B-B14F-4D97-AF65-F5344CB8AC3E}">
        <p14:creationId xmlns:p14="http://schemas.microsoft.com/office/powerpoint/2010/main" val="1227932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Επενδύσεις στις ΑΠΕ ανά χώρα</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39</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30" y="1216364"/>
            <a:ext cx="4661603" cy="4986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Τις μεγαλύτερες επενδύσεις σε ΑΠΕ τις διαθέτει η Κίνα, ΗΠΑ και Ευρωπαϊκή ένωση. </a:t>
            </a:r>
          </a:p>
          <a:p>
            <a:pPr marL="342900" indent="-342900" algn="just">
              <a:buFont typeface="Wingdings" panose="05000000000000000000" pitchFamily="2" charset="2"/>
              <a:buChar char="§"/>
            </a:pPr>
            <a:r>
              <a:rPr lang="el-GR" sz="2000" dirty="0"/>
              <a:t>Η αϊολική και ηλιακή ενέργεια κυριαρχούν μεταξύ των ΑΠΕ. Στην Ευρώπη σημαντικό μερίδιο επενδύσεων καταλαμβάνουν και οι λοιπές ΑΠΕ, όπως γεωθερμία, βιομάζα κ.α.</a:t>
            </a:r>
            <a:endParaRPr lang="el-GR" dirty="0"/>
          </a:p>
          <a:p>
            <a:pPr marL="342900" indent="-342900" algn="just">
              <a:buFont typeface="Wingdings" panose="05000000000000000000" pitchFamily="2" charset="2"/>
              <a:buChar char="§"/>
            </a:pPr>
            <a:r>
              <a:rPr lang="el-GR" sz="2000" dirty="0"/>
              <a:t>Ο άνθρακας έχει πολύ μικρό μερίδιο επενδύσεων σε όλο τον κόσμο, εκτός των Ασιατικών χωρών.</a:t>
            </a:r>
          </a:p>
          <a:p>
            <a:pPr marL="342900" indent="-342900" algn="just">
              <a:buFont typeface="Wingdings" panose="05000000000000000000" pitchFamily="2" charset="2"/>
              <a:buChar char="§"/>
            </a:pPr>
            <a:r>
              <a:rPr lang="el-GR" sz="2000" dirty="0"/>
              <a:t>Το φυσικό αέριο και το πετρέλαιο έχει μεγάλο μερίδιο επενδύσεων μόνο στις χώρες με πλούσια αποθέματα (ΗΠΑ, μέση ανατολή, Ρωσία). </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endParaRPr lang="en-US" sz="2000" i="1" dirty="0"/>
          </a:p>
          <a:p>
            <a:pPr marL="800100" lvl="1" indent="-342900" algn="just">
              <a:buFont typeface="Arial" panose="020B0604020202020204" pitchFamily="34" charset="0"/>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D8EA5E9B-EE33-44AD-9778-2B7605E4B11F}"/>
              </a:ext>
            </a:extLst>
          </p:cNvPr>
          <p:cNvSpPr txBox="1"/>
          <p:nvPr/>
        </p:nvSpPr>
        <p:spPr>
          <a:xfrm>
            <a:off x="5734709" y="5109822"/>
            <a:ext cx="6299250" cy="369332"/>
          </a:xfrm>
          <a:prstGeom prst="rect">
            <a:avLst/>
          </a:prstGeom>
          <a:noFill/>
        </p:spPr>
        <p:txBody>
          <a:bodyPr wrap="square" rtlCol="0">
            <a:spAutoFit/>
          </a:bodyPr>
          <a:lstStyle/>
          <a:p>
            <a:pPr algn="ctr"/>
            <a:r>
              <a:rPr lang="el-GR" dirty="0"/>
              <a:t>Επενδύσεις στην ηλεκτρική ενέργεια ανά χώρα το 2019</a:t>
            </a:r>
          </a:p>
        </p:txBody>
      </p:sp>
      <p:sp>
        <p:nvSpPr>
          <p:cNvPr id="3" name="TextBox 2">
            <a:extLst>
              <a:ext uri="{FF2B5EF4-FFF2-40B4-BE49-F238E27FC236}">
                <a16:creationId xmlns:a16="http://schemas.microsoft.com/office/drawing/2014/main" id="{DFF3766B-E22B-4F22-870D-6ECA70235E87}"/>
              </a:ext>
            </a:extLst>
          </p:cNvPr>
          <p:cNvSpPr txBox="1"/>
          <p:nvPr/>
        </p:nvSpPr>
        <p:spPr>
          <a:xfrm>
            <a:off x="7229669" y="5662848"/>
            <a:ext cx="4264090" cy="215444"/>
          </a:xfrm>
          <a:prstGeom prst="rect">
            <a:avLst/>
          </a:prstGeom>
          <a:noFill/>
        </p:spPr>
        <p:txBody>
          <a:bodyPr wrap="square" rtlCol="0">
            <a:spAutoFit/>
          </a:bodyPr>
          <a:lstStyle/>
          <a:p>
            <a:r>
              <a:rPr lang="en-US" sz="800" dirty="0"/>
              <a:t>https://www.iea.org/reports/world-energy-investment-2019/power-sector</a:t>
            </a:r>
            <a:endParaRPr lang="el-GR" sz="800" dirty="0"/>
          </a:p>
        </p:txBody>
      </p:sp>
      <p:pic>
        <p:nvPicPr>
          <p:cNvPr id="9" name="Εικόνα 8">
            <a:extLst>
              <a:ext uri="{FF2B5EF4-FFF2-40B4-BE49-F238E27FC236}">
                <a16:creationId xmlns:a16="http://schemas.microsoft.com/office/drawing/2014/main" id="{DA57351C-94E0-4E94-80CB-E2501496E395}"/>
              </a:ext>
            </a:extLst>
          </p:cNvPr>
          <p:cNvPicPr>
            <a:picLocks noChangeAspect="1"/>
          </p:cNvPicPr>
          <p:nvPr/>
        </p:nvPicPr>
        <p:blipFill>
          <a:blip r:embed="rId2"/>
          <a:stretch>
            <a:fillRect/>
          </a:stretch>
        </p:blipFill>
        <p:spPr>
          <a:xfrm>
            <a:off x="4614333" y="1139391"/>
            <a:ext cx="7419626" cy="3846132"/>
          </a:xfrm>
          <a:prstGeom prst="rect">
            <a:avLst/>
          </a:prstGeom>
        </p:spPr>
      </p:pic>
    </p:spTree>
    <p:extLst>
      <p:ext uri="{BB962C8B-B14F-4D97-AF65-F5344CB8AC3E}">
        <p14:creationId xmlns:p14="http://schemas.microsoft.com/office/powerpoint/2010/main" val="345998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Συγκρουόμενοι στόχοι συστήματος παροχής ενέργειας</a:t>
            </a:r>
          </a:p>
        </p:txBody>
      </p:sp>
      <p:sp>
        <p:nvSpPr>
          <p:cNvPr id="3" name="Υπότιτλος 2">
            <a:extLst>
              <a:ext uri="{FF2B5EF4-FFF2-40B4-BE49-F238E27FC236}">
                <a16:creationId xmlns:a16="http://schemas.microsoft.com/office/drawing/2014/main" id="{F7CD4B40-E911-4D67-A067-68B28B3DA05A}"/>
              </a:ext>
            </a:extLst>
          </p:cNvPr>
          <p:cNvSpPr>
            <a:spLocks noGrp="1"/>
          </p:cNvSpPr>
          <p:nvPr>
            <p:ph type="subTitle" idx="1"/>
          </p:nvPr>
        </p:nvSpPr>
        <p:spPr>
          <a:xfrm>
            <a:off x="111968" y="1016422"/>
            <a:ext cx="6450386" cy="5401808"/>
          </a:xfrm>
        </p:spPr>
        <p:txBody>
          <a:bodyPr>
            <a:normAutofit/>
          </a:bodyPr>
          <a:lstStyle/>
          <a:p>
            <a:pPr marL="342900" indent="-342900" algn="just">
              <a:spcAft>
                <a:spcPts val="600"/>
              </a:spcAft>
              <a:buFont typeface="Wingdings" panose="05000000000000000000" pitchFamily="2" charset="2"/>
              <a:buChar char="§"/>
            </a:pPr>
            <a:r>
              <a:rPr lang="el-GR" sz="1800" dirty="0"/>
              <a:t>Η χρήση ενέργειας αναπόφευκτα έχει αντίκτυπο στο περιβάλλον. Υπάρχει μια σύγκρουση μεταξύ των στόχων</a:t>
            </a:r>
            <a:r>
              <a:rPr lang="en-US" sz="1800" dirty="0"/>
              <a:t>:</a:t>
            </a:r>
            <a:endParaRPr lang="el-GR" sz="1800" dirty="0"/>
          </a:p>
          <a:p>
            <a:pPr marL="800100" lvl="1" indent="-342900" algn="just">
              <a:buFont typeface="Arial" panose="020B0604020202020204" pitchFamily="34" charset="0"/>
              <a:buChar char="•"/>
            </a:pPr>
            <a:r>
              <a:rPr lang="el-GR" sz="1800" dirty="0"/>
              <a:t>Ασφάλεια ενεργειακού εφοδιασμού</a:t>
            </a:r>
          </a:p>
          <a:p>
            <a:pPr marL="800100" lvl="1" indent="-342900" algn="just">
              <a:buFont typeface="Arial" panose="020B0604020202020204" pitchFamily="34" charset="0"/>
              <a:buChar char="•"/>
            </a:pPr>
            <a:r>
              <a:rPr lang="en-US" sz="1800" dirty="0"/>
              <a:t>B</a:t>
            </a:r>
            <a:r>
              <a:rPr lang="el-GR" sz="1800" dirty="0"/>
              <a:t>ιώσιμο κόστος</a:t>
            </a:r>
          </a:p>
          <a:p>
            <a:pPr marL="800100" lvl="1" indent="-342900" algn="just">
              <a:buFont typeface="Arial" panose="020B0604020202020204" pitchFamily="34" charset="0"/>
              <a:buChar char="•"/>
            </a:pPr>
            <a:r>
              <a:rPr lang="el-GR" sz="1800" dirty="0"/>
              <a:t>Προστασία του περιβάλλοντος</a:t>
            </a:r>
          </a:p>
          <a:p>
            <a:pPr marL="800100" lvl="1" indent="-342900" algn="just">
              <a:buFont typeface="Arial" panose="020B0604020202020204" pitchFamily="34" charset="0"/>
              <a:buChar char="•"/>
            </a:pPr>
            <a:endParaRPr lang="el-GR" sz="1800" dirty="0"/>
          </a:p>
          <a:p>
            <a:pPr marL="800100" lvl="1" indent="-342900" algn="just">
              <a:buFont typeface="Courier New" panose="02070309020205020404" pitchFamily="49" charset="0"/>
              <a:buChar char="o"/>
            </a:pPr>
            <a:endParaRPr lang="el-GR" sz="1600" dirty="0"/>
          </a:p>
          <a:p>
            <a:pPr marL="800100" lvl="1" indent="-342900" algn="just">
              <a:buFont typeface="Courier New" panose="02070309020205020404" pitchFamily="49" charset="0"/>
              <a:buChar char="o"/>
            </a:pPr>
            <a:endParaRPr lang="en-US" sz="1600" dirty="0"/>
          </a:p>
          <a:p>
            <a:pPr marL="1028700" lvl="1" indent="-571500" algn="just">
              <a:buFont typeface="Courier New" panose="02070309020205020404" pitchFamily="49" charset="0"/>
              <a:buChar char="o"/>
            </a:pPr>
            <a:endParaRPr lang="el-GR" sz="18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a:t>
            </a:fld>
            <a:endParaRPr lang="el-GR" dirty="0"/>
          </a:p>
        </p:txBody>
      </p:sp>
      <p:pic>
        <p:nvPicPr>
          <p:cNvPr id="8" name="Εικόνα 7">
            <a:extLst>
              <a:ext uri="{FF2B5EF4-FFF2-40B4-BE49-F238E27FC236}">
                <a16:creationId xmlns:a16="http://schemas.microsoft.com/office/drawing/2014/main" id="{60C363EE-49B5-4C59-A41F-B98597AB4542}"/>
              </a:ext>
            </a:extLst>
          </p:cNvPr>
          <p:cNvPicPr>
            <a:picLocks noChangeAspect="1"/>
          </p:cNvPicPr>
          <p:nvPr/>
        </p:nvPicPr>
        <p:blipFill>
          <a:blip r:embed="rId2"/>
          <a:stretch>
            <a:fillRect/>
          </a:stretch>
        </p:blipFill>
        <p:spPr>
          <a:xfrm>
            <a:off x="6847450" y="1665968"/>
            <a:ext cx="5257464" cy="3215173"/>
          </a:xfrm>
          <a:prstGeom prst="rect">
            <a:avLst/>
          </a:prstGeom>
        </p:spPr>
      </p:pic>
      <p:sp>
        <p:nvSpPr>
          <p:cNvPr id="9" name="Ορθογώνιο 8">
            <a:extLst>
              <a:ext uri="{FF2B5EF4-FFF2-40B4-BE49-F238E27FC236}">
                <a16:creationId xmlns:a16="http://schemas.microsoft.com/office/drawing/2014/main" id="{2BF3AC1C-4E92-4C68-9FB2-B0922178392C}"/>
              </a:ext>
            </a:extLst>
          </p:cNvPr>
          <p:cNvSpPr/>
          <p:nvPr/>
        </p:nvSpPr>
        <p:spPr>
          <a:xfrm>
            <a:off x="212752" y="2695782"/>
            <a:ext cx="6349602" cy="36933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8A7E515F-F744-4B3D-ABA9-871395B95551}"/>
              </a:ext>
            </a:extLst>
          </p:cNvPr>
          <p:cNvSpPr txBox="1"/>
          <p:nvPr/>
        </p:nvSpPr>
        <p:spPr>
          <a:xfrm>
            <a:off x="0" y="2657992"/>
            <a:ext cx="6261437" cy="3693319"/>
          </a:xfrm>
          <a:prstGeom prst="rect">
            <a:avLst/>
          </a:prstGeom>
          <a:noFill/>
        </p:spPr>
        <p:txBody>
          <a:bodyPr wrap="square" rtlCol="0">
            <a:spAutoFit/>
          </a:bodyPr>
          <a:lstStyle/>
          <a:p>
            <a:pPr lvl="1" algn="ctr"/>
            <a:r>
              <a:rPr lang="el-GR" sz="1800" b="1" dirty="0"/>
              <a:t>Παράδειγμα</a:t>
            </a:r>
            <a:endParaRPr lang="en-US" sz="1800" b="1" dirty="0"/>
          </a:p>
          <a:p>
            <a:pPr marL="742950" lvl="1" indent="-285750" algn="just">
              <a:buFont typeface="Wingdings" panose="05000000000000000000" pitchFamily="2" charset="2"/>
              <a:buChar char="§"/>
            </a:pPr>
            <a:r>
              <a:rPr lang="en-US" sz="1800" dirty="0"/>
              <a:t>H </a:t>
            </a:r>
            <a:r>
              <a:rPr lang="el-GR" sz="1800" dirty="0"/>
              <a:t>ηλιακή ενέργεια έχει πλέον βιώσιμο κόστος εγκατάστασης και λειτουργίας, παρέχοντας φτηνή ενέργεια. Ωστόσο, υστερεί στην ασφάλεια παροχής ενέργειας, καθώς εξαρτάται άμεσα από τις καιρικές συνθήκες που είναι απρόβλεπτες.</a:t>
            </a:r>
          </a:p>
          <a:p>
            <a:pPr marL="742950" lvl="1" indent="-285750" algn="just">
              <a:buFont typeface="Wingdings" panose="05000000000000000000" pitchFamily="2" charset="2"/>
              <a:buChar char="§"/>
            </a:pPr>
            <a:endParaRPr lang="el-GR" sz="1800" dirty="0"/>
          </a:p>
          <a:p>
            <a:pPr marL="742950" lvl="1" indent="-285750" algn="just">
              <a:buFont typeface="Wingdings" panose="05000000000000000000" pitchFamily="2" charset="2"/>
              <a:buChar char="§"/>
            </a:pPr>
            <a:r>
              <a:rPr lang="el-GR" sz="1800" dirty="0"/>
              <a:t>Από την άλλη, ο άνθρακας έχει βιώσιμο κόστος παρέχοντας φτηνή ενέργεια. Επίσης, παρέχει υψηλή ασφάλεια στην παροχή ενέργειας, καθώς η παραγωγή είναι πλήρως ελεγχόμενη. Ωστόσο, υστερεί στην προστασία του περιβάλλοντος, λόγω των υψηλών εκπομπών ρύπων. </a:t>
            </a:r>
          </a:p>
        </p:txBody>
      </p:sp>
      <p:sp>
        <p:nvSpPr>
          <p:cNvPr id="6" name="Δεξί άγκιστρο 5">
            <a:extLst>
              <a:ext uri="{FF2B5EF4-FFF2-40B4-BE49-F238E27FC236}">
                <a16:creationId xmlns:a16="http://schemas.microsoft.com/office/drawing/2014/main" id="{0143FF8B-F53E-BE51-CD74-299C0427D9C0}"/>
              </a:ext>
            </a:extLst>
          </p:cNvPr>
          <p:cNvSpPr/>
          <p:nvPr/>
        </p:nvSpPr>
        <p:spPr>
          <a:xfrm>
            <a:off x="4456382" y="1665968"/>
            <a:ext cx="404191" cy="806028"/>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TextBox 6">
            <a:extLst>
              <a:ext uri="{FF2B5EF4-FFF2-40B4-BE49-F238E27FC236}">
                <a16:creationId xmlns:a16="http://schemas.microsoft.com/office/drawing/2014/main" id="{4A60681F-52F0-5770-2E7E-384CF2ABE6C8}"/>
              </a:ext>
            </a:extLst>
          </p:cNvPr>
          <p:cNvSpPr txBox="1"/>
          <p:nvPr/>
        </p:nvSpPr>
        <p:spPr>
          <a:xfrm>
            <a:off x="4873487" y="1607317"/>
            <a:ext cx="2445026" cy="923330"/>
          </a:xfrm>
          <a:prstGeom prst="rect">
            <a:avLst/>
          </a:prstGeom>
          <a:noFill/>
        </p:spPr>
        <p:txBody>
          <a:bodyPr wrap="square" rtlCol="0">
            <a:spAutoFit/>
          </a:bodyPr>
          <a:lstStyle/>
          <a:p>
            <a:r>
              <a:rPr lang="el-GR" dirty="0">
                <a:solidFill>
                  <a:srgbClr val="FF0000"/>
                </a:solidFill>
                <a:effectLst>
                  <a:outerShdw blurRad="38100" dist="38100" dir="2700000" algn="tl">
                    <a:srgbClr val="000000">
                      <a:alpha val="43137"/>
                    </a:srgbClr>
                  </a:outerShdw>
                </a:effectLst>
              </a:rPr>
              <a:t>Δυστυχώς, δεν υπάρχει πηγή να πληροί όλα τα κριτήρια</a:t>
            </a:r>
          </a:p>
        </p:txBody>
      </p:sp>
    </p:spTree>
    <p:extLst>
      <p:ext uri="{BB962C8B-B14F-4D97-AF65-F5344CB8AC3E}">
        <p14:creationId xmlns:p14="http://schemas.microsoft.com/office/powerpoint/2010/main" val="1523496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Εκτιμώμενη ανάπτυξη των ΑΠΕ</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40</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30" y="1216364"/>
            <a:ext cx="5690735" cy="4986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Το σχήμα δίνει μια εκτίμηση της ανάπτυξης της χρήσης ενεργειακών πηγών, παγκοσμίως, έως το 2050, σύμφωνα με μελέτη της SHELL-AG</a:t>
            </a:r>
          </a:p>
          <a:p>
            <a:pPr marL="342900" indent="-342900" algn="just">
              <a:buFont typeface="Wingdings" panose="05000000000000000000" pitchFamily="2" charset="2"/>
              <a:buChar char="§"/>
            </a:pPr>
            <a:r>
              <a:rPr lang="el-GR" sz="2000" dirty="0"/>
              <a:t>Μερικές παρατηρήσεις:</a:t>
            </a:r>
          </a:p>
          <a:p>
            <a:pPr marL="800100" lvl="1" indent="-342900" algn="just">
              <a:buFont typeface="Arial" panose="020B0604020202020204" pitchFamily="34" charset="0"/>
              <a:buChar char="•"/>
            </a:pPr>
            <a:r>
              <a:rPr lang="el-GR" dirty="0"/>
              <a:t>Η συνολική ζήτηση ενέργειας αυξάνεται εκθετικά,</a:t>
            </a:r>
          </a:p>
          <a:p>
            <a:pPr marL="800100" lvl="1" indent="-342900" algn="just">
              <a:buFont typeface="Arial" panose="020B0604020202020204" pitchFamily="34" charset="0"/>
              <a:buChar char="•"/>
            </a:pPr>
            <a:r>
              <a:rPr lang="el-GR" dirty="0"/>
              <a:t>Το μερίδιο των ανανεώσιμων πηγών ενέργειας αυξάνεται σημαντικά και καλύπτει περισσότερο από το ήμισυ της ενεργειακής ζήτησης το 2050, </a:t>
            </a:r>
          </a:p>
          <a:p>
            <a:pPr marL="800100" lvl="1" indent="-342900" algn="just">
              <a:buFont typeface="Arial" panose="020B0604020202020204" pitchFamily="34" charset="0"/>
              <a:buChar char="•"/>
            </a:pPr>
            <a:r>
              <a:rPr lang="el-GR" dirty="0"/>
              <a:t>Η μέγιστη χρήση των συμβατικών ορυκτών πόρων επιτυγχάνεται περίπου το 2020,</a:t>
            </a:r>
          </a:p>
          <a:p>
            <a:pPr marL="800100" lvl="1" indent="-342900" algn="just">
              <a:buFont typeface="Arial" panose="020B0604020202020204" pitchFamily="34" charset="0"/>
              <a:buChar char="•"/>
            </a:pPr>
            <a:r>
              <a:rPr lang="el-GR" dirty="0"/>
              <a:t>Η χρήση ορυκτών πόρων το 2050 εκτιμάται ελαφρώς χαμηλότερη από τη σημερινή,</a:t>
            </a:r>
          </a:p>
          <a:p>
            <a:pPr marL="800100" lvl="1" indent="-342900" algn="just">
              <a:buFont typeface="Arial" panose="020B0604020202020204" pitchFamily="34" charset="0"/>
              <a:buChar char="•"/>
            </a:pPr>
            <a:r>
              <a:rPr lang="el-GR" dirty="0"/>
              <a:t>Η χρήση πυρηνικής ενέργειας θα αυξηθεί περαιτέρω.</a:t>
            </a:r>
          </a:p>
          <a:p>
            <a:pPr marL="342900" indent="-342900" algn="just">
              <a:buFont typeface="Wingdings" panose="05000000000000000000" pitchFamily="2" charset="2"/>
              <a:buChar char="§"/>
            </a:pPr>
            <a:endParaRPr lang="en-US" sz="2000" i="1" dirty="0"/>
          </a:p>
          <a:p>
            <a:pPr marL="800100" lvl="1" indent="-342900" algn="just">
              <a:buFont typeface="Arial" panose="020B0604020202020204" pitchFamily="34" charset="0"/>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D8EA5E9B-EE33-44AD-9778-2B7605E4B11F}"/>
              </a:ext>
            </a:extLst>
          </p:cNvPr>
          <p:cNvSpPr txBox="1"/>
          <p:nvPr/>
        </p:nvSpPr>
        <p:spPr>
          <a:xfrm>
            <a:off x="6704514" y="5062305"/>
            <a:ext cx="5070719" cy="369332"/>
          </a:xfrm>
          <a:prstGeom prst="rect">
            <a:avLst/>
          </a:prstGeom>
          <a:noFill/>
        </p:spPr>
        <p:txBody>
          <a:bodyPr wrap="square" rtlCol="0">
            <a:spAutoFit/>
          </a:bodyPr>
          <a:lstStyle/>
          <a:p>
            <a:pPr algn="ctr"/>
            <a:r>
              <a:rPr lang="el-GR" dirty="0"/>
              <a:t>Εκτίμηση ανάπτυξης των ΑΠΕ έως το 2050</a:t>
            </a:r>
          </a:p>
        </p:txBody>
      </p:sp>
      <p:pic>
        <p:nvPicPr>
          <p:cNvPr id="7" name="Εικόνα 6">
            <a:extLst>
              <a:ext uri="{FF2B5EF4-FFF2-40B4-BE49-F238E27FC236}">
                <a16:creationId xmlns:a16="http://schemas.microsoft.com/office/drawing/2014/main" id="{72BFB4F4-EC4D-419B-AC6A-A77A1E87E6E6}"/>
              </a:ext>
            </a:extLst>
          </p:cNvPr>
          <p:cNvPicPr>
            <a:picLocks noChangeAspect="1"/>
          </p:cNvPicPr>
          <p:nvPr/>
        </p:nvPicPr>
        <p:blipFill>
          <a:blip r:embed="rId2"/>
          <a:stretch>
            <a:fillRect/>
          </a:stretch>
        </p:blipFill>
        <p:spPr>
          <a:xfrm>
            <a:off x="5821329" y="1378845"/>
            <a:ext cx="6405935" cy="3669419"/>
          </a:xfrm>
          <a:prstGeom prst="rect">
            <a:avLst/>
          </a:prstGeom>
        </p:spPr>
      </p:pic>
    </p:spTree>
    <p:extLst>
      <p:ext uri="{BB962C8B-B14F-4D97-AF65-F5344CB8AC3E}">
        <p14:creationId xmlns:p14="http://schemas.microsoft.com/office/powerpoint/2010/main" val="337481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589314" y="1200230"/>
            <a:ext cx="9144000" cy="1794897"/>
          </a:xfrm>
        </p:spPr>
        <p:txBody>
          <a:bodyPr>
            <a:normAutofit/>
          </a:bodyPr>
          <a:lstStyle/>
          <a:p>
            <a:r>
              <a:rPr lang="el-GR" dirty="0"/>
              <a:t>Πολιτικές συμφωνίες για το κλίμα</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41</a:t>
            </a:fld>
            <a:endParaRPr lang="el-GR" dirty="0"/>
          </a:p>
        </p:txBody>
      </p:sp>
    </p:spTree>
    <p:extLst>
      <p:ext uri="{BB962C8B-B14F-4D97-AF65-F5344CB8AC3E}">
        <p14:creationId xmlns:p14="http://schemas.microsoft.com/office/powerpoint/2010/main" val="2164033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6" y="74646"/>
            <a:ext cx="11168743" cy="755780"/>
          </a:xfrm>
        </p:spPr>
        <p:txBody>
          <a:bodyPr>
            <a:normAutofit/>
          </a:bodyPr>
          <a:lstStyle/>
          <a:p>
            <a:pPr algn="just"/>
            <a:r>
              <a:rPr lang="el-GR" sz="3200" b="1" dirty="0">
                <a:latin typeface="+mn-lt"/>
              </a:rPr>
              <a:t>Ιστορική αναδρομή πολιτικών συνδιασκέψεων για το κλίμα</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42</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30" y="1216364"/>
            <a:ext cx="11513037" cy="498642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n-US" sz="2200" dirty="0"/>
              <a:t> </a:t>
            </a:r>
            <a:r>
              <a:rPr lang="el-GR" sz="2200" dirty="0"/>
              <a:t>1979</a:t>
            </a:r>
            <a:r>
              <a:rPr lang="en-US" sz="2200" dirty="0"/>
              <a:t>: </a:t>
            </a:r>
            <a:r>
              <a:rPr lang="el-GR" sz="2200" dirty="0"/>
              <a:t>Η πρώτη παγκόσμια διάσκεψη για το κλίμα</a:t>
            </a:r>
            <a:r>
              <a:rPr lang="en-US" sz="2200" dirty="0"/>
              <a:t> </a:t>
            </a:r>
            <a:r>
              <a:rPr lang="el-GR" sz="2200" dirty="0"/>
              <a:t>στη Γενεύη.</a:t>
            </a:r>
            <a:endParaRPr lang="en-US" sz="2200" dirty="0"/>
          </a:p>
          <a:p>
            <a:pPr marL="342900" indent="-342900" algn="just">
              <a:buFont typeface="Wingdings" panose="05000000000000000000" pitchFamily="2" charset="2"/>
              <a:buChar char="§"/>
            </a:pPr>
            <a:endParaRPr lang="el-GR" sz="2200" dirty="0"/>
          </a:p>
          <a:p>
            <a:pPr marL="342900" indent="-342900" algn="just">
              <a:buFont typeface="Wingdings" panose="05000000000000000000" pitchFamily="2" charset="2"/>
              <a:buChar char="§"/>
            </a:pPr>
            <a:r>
              <a:rPr lang="el-GR" sz="2200" dirty="0"/>
              <a:t> 1988</a:t>
            </a:r>
            <a:r>
              <a:rPr lang="en-US" sz="2200" dirty="0"/>
              <a:t>: </a:t>
            </a:r>
            <a:r>
              <a:rPr lang="el-GR" sz="2200" dirty="0"/>
              <a:t>Ίδρυση της Διακυβερνητικής Επιτροπής για την Αλλαγή του κλίματος (IPCC) των Η.Ε. </a:t>
            </a:r>
            <a:endParaRPr lang="en-US" sz="2200" dirty="0"/>
          </a:p>
          <a:p>
            <a:pPr marL="342900" indent="-342900" algn="just">
              <a:buFont typeface="Wingdings" panose="05000000000000000000" pitchFamily="2" charset="2"/>
              <a:buChar char="§"/>
            </a:pPr>
            <a:endParaRPr lang="el-GR" sz="2200" dirty="0"/>
          </a:p>
          <a:p>
            <a:pPr marL="342900" indent="-342900" algn="just">
              <a:buFont typeface="Wingdings" panose="05000000000000000000" pitchFamily="2" charset="2"/>
              <a:buChar char="§"/>
            </a:pPr>
            <a:r>
              <a:rPr lang="el-GR" sz="2200" dirty="0"/>
              <a:t>1992: Σύµβαση – Πλαίσιο για την κλιματική Αλλαγή (UNFCCC). </a:t>
            </a:r>
            <a:endParaRPr lang="en-US" sz="2200" dirty="0"/>
          </a:p>
          <a:p>
            <a:pPr marL="800100" lvl="1" indent="-342900" algn="just">
              <a:buFont typeface="Arial" panose="020B0604020202020204" pitchFamily="34" charset="0"/>
              <a:buChar char="•"/>
            </a:pPr>
            <a:r>
              <a:rPr lang="el-GR" sz="2200" dirty="0"/>
              <a:t>Οι βιομηχανικά ανεπτυγμένες χώρες οι οποίες ευθύνονται για το φαινόμενο, καλούνται να μειώσουν τις εκπομπές αερίων στα επίπεδα του 1990. </a:t>
            </a:r>
            <a:endParaRPr lang="en-US" sz="2200" dirty="0"/>
          </a:p>
          <a:p>
            <a:pPr marL="800100" lvl="1" indent="-342900" algn="just">
              <a:buFont typeface="Arial" panose="020B0604020202020204" pitchFamily="34" charset="0"/>
              <a:buChar char="•"/>
            </a:pPr>
            <a:r>
              <a:rPr lang="el-GR" sz="2200" dirty="0"/>
              <a:t>Η σύμβαση όµως δεν είναι δεσμευτική.</a:t>
            </a:r>
            <a:endParaRPr lang="en-US" sz="2200" dirty="0"/>
          </a:p>
          <a:p>
            <a:pPr marL="800100" lvl="1" indent="-342900" algn="just">
              <a:buFont typeface="Arial" panose="020B0604020202020204" pitchFamily="34" charset="0"/>
              <a:buChar char="•"/>
            </a:pPr>
            <a:endParaRPr lang="en-US" sz="2200" dirty="0"/>
          </a:p>
          <a:p>
            <a:pPr marL="800100" lvl="1" indent="-342900" algn="just">
              <a:buFont typeface="Arial" panose="020B0604020202020204" pitchFamily="34" charset="0"/>
              <a:buChar char="•"/>
            </a:pPr>
            <a:endParaRPr lang="el-GR" sz="2200" dirty="0"/>
          </a:p>
          <a:p>
            <a:pPr marL="342900" indent="-342900" algn="just">
              <a:buFont typeface="Wingdings" panose="05000000000000000000" pitchFamily="2" charset="2"/>
              <a:buChar char="§"/>
            </a:pPr>
            <a:r>
              <a:rPr lang="el-GR" sz="2200" dirty="0">
                <a:solidFill>
                  <a:srgbClr val="00B050"/>
                </a:solidFill>
              </a:rPr>
              <a:t>1997: Πρωτόκολλο του Κιότο. </a:t>
            </a:r>
            <a:endParaRPr lang="en-US" sz="2200" dirty="0">
              <a:solidFill>
                <a:srgbClr val="00B050"/>
              </a:solidFill>
            </a:endParaRPr>
          </a:p>
          <a:p>
            <a:pPr marL="800100" lvl="1" indent="-342900" algn="just">
              <a:buFont typeface="Arial" panose="020B0604020202020204" pitchFamily="34" charset="0"/>
              <a:buChar char="•"/>
            </a:pPr>
            <a:r>
              <a:rPr lang="el-GR" sz="2200" dirty="0">
                <a:solidFill>
                  <a:srgbClr val="00B050"/>
                </a:solidFill>
              </a:rPr>
              <a:t>Θέτει σε εφαρμογή τη Σύµβαση-Πλαίσιο καθώς είναι δεσμευτικό για τις χώρες που το υπογράφουν.</a:t>
            </a:r>
            <a:endParaRPr lang="en-US" sz="2200" dirty="0">
              <a:solidFill>
                <a:srgbClr val="00B050"/>
              </a:solidFill>
            </a:endParaRPr>
          </a:p>
          <a:p>
            <a:pPr marL="800100" lvl="1" indent="-342900" algn="just">
              <a:buFont typeface="Arial" panose="020B0604020202020204" pitchFamily="34" charset="0"/>
              <a:buChar char="•"/>
            </a:pPr>
            <a:r>
              <a:rPr lang="el-GR" sz="2200" dirty="0">
                <a:solidFill>
                  <a:srgbClr val="00B050"/>
                </a:solidFill>
              </a:rPr>
              <a:t>Προβλέπει μείωση της εκπομπής αερίων του θερμοκηπίου από τις ανεπτυγμένες χώρες κατά 5% την περίοδο 2008-2012 σε σύγκριση µε τα επίπεδα του 1990. </a:t>
            </a:r>
            <a:endParaRPr lang="en-US" sz="2200" dirty="0">
              <a:solidFill>
                <a:srgbClr val="00B050"/>
              </a:solidFill>
            </a:endParaRPr>
          </a:p>
          <a:p>
            <a:pPr marL="800100" lvl="1" indent="-342900" algn="just">
              <a:buFont typeface="Arial" panose="020B0604020202020204" pitchFamily="34" charset="0"/>
              <a:buChar char="•"/>
            </a:pPr>
            <a:r>
              <a:rPr lang="el-GR" sz="2200" dirty="0">
                <a:solidFill>
                  <a:srgbClr val="00B050"/>
                </a:solidFill>
              </a:rPr>
              <a:t>Θεσπίζει την εμπορία δικαιωμάτων εκπομπής ρύπων. </a:t>
            </a:r>
            <a:endParaRPr lang="en-US" sz="2200" dirty="0">
              <a:solidFill>
                <a:srgbClr val="00B050"/>
              </a:solidFill>
            </a:endParaRPr>
          </a:p>
          <a:p>
            <a:pPr marL="342900" indent="-342900" algn="just">
              <a:buFont typeface="Arial" panose="020B0604020202020204" pitchFamily="34" charset="0"/>
              <a:buChar char="•"/>
            </a:pPr>
            <a:endParaRPr lang="el-GR" sz="2200" dirty="0"/>
          </a:p>
          <a:p>
            <a:pPr marL="800100" lvl="1" indent="-342900" algn="just">
              <a:buFont typeface="Arial" panose="020B0604020202020204" pitchFamily="34" charset="0"/>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6" name="TextBox 5">
            <a:extLst>
              <a:ext uri="{FF2B5EF4-FFF2-40B4-BE49-F238E27FC236}">
                <a16:creationId xmlns:a16="http://schemas.microsoft.com/office/drawing/2014/main" id="{B8676422-DDF6-4B49-AC29-A15EE58A0E61}"/>
              </a:ext>
            </a:extLst>
          </p:cNvPr>
          <p:cNvSpPr txBox="1"/>
          <p:nvPr/>
        </p:nvSpPr>
        <p:spPr>
          <a:xfrm>
            <a:off x="5439747" y="6273225"/>
            <a:ext cx="5551714" cy="584775"/>
          </a:xfrm>
          <a:prstGeom prst="rect">
            <a:avLst/>
          </a:prstGeom>
          <a:noFill/>
        </p:spPr>
        <p:txBody>
          <a:bodyPr wrap="square" rtlCol="0">
            <a:spAutoFit/>
          </a:bodyPr>
          <a:lstStyle/>
          <a:p>
            <a:r>
              <a:rPr lang="el-GR" sz="800" dirty="0"/>
              <a:t>Πηγή</a:t>
            </a:r>
            <a:r>
              <a:rPr lang="en-US" sz="800" dirty="0"/>
              <a:t>: https://eclass.uoa.gr/modules/document/file.php/ECD203/%CE%9A%CE%9B%CE%99%CE%9C%CE%91%CE%A4%CE%99%CE%9A%CE%97%20%CE%91%CE%9B%CE%9B%CE%91%CE%93%CE%97%20-%20%CE%93%20-%20%CE%A4%CE%95%CE%9B%CE%99%CE%9A%CE%9F%5B1%5D.pdf</a:t>
            </a:r>
            <a:endParaRPr lang="el-GR" sz="800" dirty="0"/>
          </a:p>
        </p:txBody>
      </p:sp>
    </p:spTree>
    <p:extLst>
      <p:ext uri="{BB962C8B-B14F-4D97-AF65-F5344CB8AC3E}">
        <p14:creationId xmlns:p14="http://schemas.microsoft.com/office/powerpoint/2010/main" val="905891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6" y="74646"/>
            <a:ext cx="11168743" cy="755780"/>
          </a:xfrm>
        </p:spPr>
        <p:txBody>
          <a:bodyPr>
            <a:normAutofit/>
          </a:bodyPr>
          <a:lstStyle/>
          <a:p>
            <a:pPr algn="just"/>
            <a:r>
              <a:rPr lang="el-GR" sz="3200" b="1" dirty="0">
                <a:latin typeface="+mn-lt"/>
              </a:rPr>
              <a:t>Ιστορική αναδρομή πολιτικών συνδιασκέψεων για το κλίμα</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43</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30" y="1216364"/>
            <a:ext cx="11513037" cy="4986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2007: Οδικός χάρτης του Μπαλί</a:t>
            </a:r>
            <a:r>
              <a:rPr lang="en-US" sz="2000" dirty="0"/>
              <a:t>:</a:t>
            </a:r>
          </a:p>
          <a:p>
            <a:pPr marL="800100" lvl="1" indent="-342900" algn="just">
              <a:buFont typeface="Arial" panose="020B0604020202020204" pitchFamily="34" charset="0"/>
              <a:buChar char="•"/>
            </a:pPr>
            <a:r>
              <a:rPr lang="el-GR" dirty="0"/>
              <a:t>Αρχίζουν οι διαπραγματεύσεις για το τι θα γίνει μετά το 2012, ημερομηνία λήξης του Πρωτοκόλλου του Κιότο. </a:t>
            </a:r>
            <a:endParaRPr lang="en-US" dirty="0"/>
          </a:p>
          <a:p>
            <a:pPr marL="800100" lvl="1" indent="-342900" algn="just">
              <a:buFont typeface="Arial" panose="020B0604020202020204" pitchFamily="34" charset="0"/>
              <a:buChar char="•"/>
            </a:pPr>
            <a:r>
              <a:rPr lang="el-GR" dirty="0"/>
              <a:t>Οι ανεπτυγμένες χώρες δεσμεύονται για την παροχή τεχνολογικής και οικονομικής βοήθειας προς τις αναπτυσσόμενες. </a:t>
            </a:r>
            <a:endParaRPr lang="en-US" dirty="0"/>
          </a:p>
          <a:p>
            <a:pPr marL="800100" lvl="1" indent="-342900" algn="just">
              <a:buFont typeface="Arial" panose="020B0604020202020204" pitchFamily="34" charset="0"/>
              <a:buChar char="•"/>
            </a:pPr>
            <a:r>
              <a:rPr lang="el-GR" dirty="0"/>
              <a:t>Οι σημαντικές αποφάσεις μετατίθενται για το 2009. </a:t>
            </a:r>
            <a:endParaRPr lang="en-US" dirty="0"/>
          </a:p>
          <a:p>
            <a:pPr marL="342900" indent="-342900" algn="just">
              <a:buFont typeface="Wingdings" panose="05000000000000000000" pitchFamily="2" charset="2"/>
              <a:buChar char="§"/>
            </a:pPr>
            <a:endParaRPr lang="en-US" sz="2000" dirty="0"/>
          </a:p>
          <a:p>
            <a:pPr marL="342900" indent="-342900" algn="just">
              <a:buFont typeface="Wingdings" panose="05000000000000000000" pitchFamily="2" charset="2"/>
              <a:buChar char="§"/>
            </a:pPr>
            <a:r>
              <a:rPr lang="el-GR" sz="2000" dirty="0"/>
              <a:t>2009: Διάσκεψη της Κοπεγχάγης</a:t>
            </a:r>
            <a:r>
              <a:rPr lang="en-US" sz="2000" dirty="0"/>
              <a:t>:</a:t>
            </a:r>
            <a:r>
              <a:rPr lang="el-GR" sz="2000" dirty="0"/>
              <a:t> </a:t>
            </a:r>
          </a:p>
          <a:p>
            <a:pPr marL="800100" lvl="1" indent="-342900" algn="just">
              <a:buFont typeface="Arial" panose="020B0604020202020204" pitchFamily="34" charset="0"/>
              <a:buChar char="•"/>
            </a:pPr>
            <a:r>
              <a:rPr lang="el-GR" dirty="0"/>
              <a:t>Οι χώρες αποτυγχάνουν να καταλήξουν σε μια νέα νομικά δεσμευτική συμφωνία. </a:t>
            </a:r>
          </a:p>
          <a:p>
            <a:pPr marL="800100" lvl="1" indent="-342900" algn="just">
              <a:buFont typeface="Arial" panose="020B0604020202020204" pitchFamily="34" charset="0"/>
              <a:buChar char="•"/>
            </a:pPr>
            <a:r>
              <a:rPr lang="el-GR" dirty="0"/>
              <a:t>Οι αναπτυσσόμενες χώρες επιθυμούν επέκταση του πρωτοκόλλου του Κιότο για τις αναπτυγμένες βιομηχανικά χώρες και χρηματοδότηση των αναπτυσσόμενων χωρών. </a:t>
            </a:r>
          </a:p>
          <a:p>
            <a:pPr marL="800100" lvl="1" indent="-342900" algn="just">
              <a:buFont typeface="Arial" panose="020B0604020202020204" pitchFamily="34" charset="0"/>
              <a:buChar char="•"/>
            </a:pPr>
            <a:r>
              <a:rPr lang="el-GR" dirty="0"/>
              <a:t>Οι ανεπτυγμένες χώρες επιθυμούν αντικατάσταση του Κιότο µε νέα συμφωνία που θα περιλαμβάνει υποχρεώσεις για όλες τις χώρες του πλανήτη, ιδιαίτερα την Κίνα, την Ινδία και τη Βραζιλία.</a:t>
            </a:r>
            <a:endParaRPr lang="en-US" dirty="0"/>
          </a:p>
          <a:p>
            <a:pPr marL="800100" lvl="1" indent="-342900" algn="just">
              <a:buFont typeface="Arial" panose="020B0604020202020204" pitchFamily="34" charset="0"/>
              <a:buChar char="•"/>
            </a:pPr>
            <a:endParaRPr lang="el-GR" i="1" dirty="0"/>
          </a:p>
          <a:p>
            <a:pPr lvl="1" algn="just"/>
            <a:endParaRPr lang="el-GR"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6" name="TextBox 5">
            <a:extLst>
              <a:ext uri="{FF2B5EF4-FFF2-40B4-BE49-F238E27FC236}">
                <a16:creationId xmlns:a16="http://schemas.microsoft.com/office/drawing/2014/main" id="{97EB1DDB-B5D6-4747-831C-7A128F8E782C}"/>
              </a:ext>
            </a:extLst>
          </p:cNvPr>
          <p:cNvSpPr txBox="1"/>
          <p:nvPr/>
        </p:nvSpPr>
        <p:spPr>
          <a:xfrm>
            <a:off x="5439747" y="6273225"/>
            <a:ext cx="5551714" cy="584775"/>
          </a:xfrm>
          <a:prstGeom prst="rect">
            <a:avLst/>
          </a:prstGeom>
          <a:noFill/>
        </p:spPr>
        <p:txBody>
          <a:bodyPr wrap="square" rtlCol="0">
            <a:spAutoFit/>
          </a:bodyPr>
          <a:lstStyle/>
          <a:p>
            <a:r>
              <a:rPr lang="el-GR" sz="800" dirty="0"/>
              <a:t>Πηγή</a:t>
            </a:r>
            <a:r>
              <a:rPr lang="en-US" sz="800" dirty="0"/>
              <a:t>: https://eclass.uoa.gr/modules/document/file.php/ECD203/%CE%9A%CE%9B%CE%99%CE%9C%CE%91%CE%A4%CE%99%CE%9A%CE%97%20%CE%91%CE%9B%CE%9B%CE%91%CE%93%CE%97%20-%20%CE%93%20-%20%CE%A4%CE%95%CE%9B%CE%99%CE%9A%CE%9F%5B1%5D.pdf</a:t>
            </a:r>
            <a:endParaRPr lang="el-GR" sz="800" dirty="0"/>
          </a:p>
        </p:txBody>
      </p:sp>
    </p:spTree>
    <p:extLst>
      <p:ext uri="{BB962C8B-B14F-4D97-AF65-F5344CB8AC3E}">
        <p14:creationId xmlns:p14="http://schemas.microsoft.com/office/powerpoint/2010/main" val="945309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6" y="74646"/>
            <a:ext cx="11168743" cy="755780"/>
          </a:xfrm>
        </p:spPr>
        <p:txBody>
          <a:bodyPr>
            <a:normAutofit/>
          </a:bodyPr>
          <a:lstStyle/>
          <a:p>
            <a:pPr algn="just"/>
            <a:r>
              <a:rPr lang="el-GR" sz="3200" b="1" dirty="0">
                <a:latin typeface="+mn-lt"/>
              </a:rPr>
              <a:t>Ιστορική αναδρομή πολιτικών συνδιασκέψεων για το κλίμα</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44</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8930" y="830426"/>
            <a:ext cx="11513037" cy="53723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1960" dirty="0"/>
              <a:t>2010: Η συμφωνία του Cancun (Μεξικό)</a:t>
            </a:r>
            <a:r>
              <a:rPr lang="en-US" sz="1960" dirty="0"/>
              <a:t>:</a:t>
            </a:r>
          </a:p>
          <a:p>
            <a:pPr marL="800100" lvl="1" indent="-342900" algn="just">
              <a:buFont typeface="Arial" panose="020B0604020202020204" pitchFamily="34" charset="0"/>
              <a:buChar char="•"/>
            </a:pPr>
            <a:r>
              <a:rPr lang="el-GR" sz="1960" dirty="0"/>
              <a:t>Μπαίνουν τα θεμέλια για να ξεκινήσουν ξανά οι διαπραγματεύσεις μετά την αποτυχία της Κοπεγχάγης.</a:t>
            </a:r>
          </a:p>
          <a:p>
            <a:pPr marL="800100" lvl="1" indent="-342900" algn="just">
              <a:buFont typeface="Arial" panose="020B0604020202020204" pitchFamily="34" charset="0"/>
              <a:buChar char="•"/>
            </a:pPr>
            <a:r>
              <a:rPr lang="el-GR" sz="1960" dirty="0"/>
              <a:t>Αναγνωρίζεται ότι πρέπει να γίνουν μεγαλύτερες μειώσεις για να συγκρατηθεί η άνοδος της θερμοκρασίας κάτω από στους 2 °C.</a:t>
            </a:r>
          </a:p>
          <a:p>
            <a:pPr marL="800100" lvl="1" indent="-342900" algn="just">
              <a:buFont typeface="Arial" panose="020B0604020202020204" pitchFamily="34" charset="0"/>
              <a:buChar char="•"/>
            </a:pPr>
            <a:r>
              <a:rPr lang="el-GR" sz="1960" dirty="0"/>
              <a:t>Συστήνεται το πράσινο ταμείο για το κλίμα για τη χρηματοδότηση των αναπτυσσόμενων χωρών. Οι ανεπτυγμένες χώρες θα δίνουν 100 δισ. κάθε χρόνο.</a:t>
            </a:r>
          </a:p>
          <a:p>
            <a:pPr algn="just"/>
            <a:endParaRPr lang="en-US" sz="1960" dirty="0"/>
          </a:p>
          <a:p>
            <a:pPr marL="342900" indent="-342900" algn="just">
              <a:buFont typeface="Wingdings" panose="05000000000000000000" pitchFamily="2" charset="2"/>
              <a:buChar char="§"/>
            </a:pPr>
            <a:r>
              <a:rPr lang="el-GR" sz="1960" dirty="0"/>
              <a:t>2011: Η πλατφόρμα του Durban (Νότια Αφρική) </a:t>
            </a:r>
          </a:p>
          <a:p>
            <a:pPr marL="800100" lvl="1" indent="-342900" algn="just">
              <a:buFont typeface="Arial" panose="020B0604020202020204" pitchFamily="34" charset="0"/>
              <a:buChar char="•"/>
            </a:pPr>
            <a:r>
              <a:rPr lang="el-GR" sz="1960" dirty="0"/>
              <a:t>Τα συμμετέχοντα κράτη συμφωνούν ότι θα προχωρήσουν σε μια νέα παγκόσμια δεσμευτική συμφωνία που θα περιλαμβάνει και τις ανεπτυγμένες και τις αναπτυσσόμενες χώρες µε ισχύ από το 2020. </a:t>
            </a:r>
          </a:p>
          <a:p>
            <a:pPr algn="just"/>
            <a:endParaRPr lang="el-GR" sz="1960" dirty="0"/>
          </a:p>
          <a:p>
            <a:pPr marL="342900" indent="-342900" algn="just">
              <a:buFont typeface="Wingdings" panose="05000000000000000000" pitchFamily="2" charset="2"/>
              <a:buChar char="§"/>
            </a:pPr>
            <a:r>
              <a:rPr lang="el-GR" sz="1960" dirty="0">
                <a:solidFill>
                  <a:srgbClr val="00B050"/>
                </a:solidFill>
              </a:rPr>
              <a:t>2015: Συμφωνία των Παρισίων.</a:t>
            </a:r>
          </a:p>
          <a:p>
            <a:pPr marL="800100" lvl="1" indent="-342900" algn="just">
              <a:buFont typeface="Arial" panose="020B0604020202020204" pitchFamily="34" charset="0"/>
              <a:buChar char="•"/>
            </a:pPr>
            <a:r>
              <a:rPr lang="el-GR" sz="1960" dirty="0">
                <a:solidFill>
                  <a:srgbClr val="00B050"/>
                </a:solidFill>
              </a:rPr>
              <a:t>Είναι μια παγκόσμια συμφωνία για την κλιματική αλλαγή. </a:t>
            </a:r>
          </a:p>
          <a:p>
            <a:pPr marL="800100" lvl="1" indent="-342900" algn="just">
              <a:buFont typeface="Arial" panose="020B0604020202020204" pitchFamily="34" charset="0"/>
              <a:buChar char="•"/>
            </a:pPr>
            <a:r>
              <a:rPr lang="el-GR" sz="1960" dirty="0">
                <a:solidFill>
                  <a:srgbClr val="00B050"/>
                </a:solidFill>
              </a:rPr>
              <a:t>Συμφωνείται να συγκρατηθεί η αύξηση της θερμοκρασίας του πλανήτη κάτω από τους 2 °C.</a:t>
            </a:r>
          </a:p>
          <a:p>
            <a:pPr marL="800100" lvl="1" indent="-342900" algn="just">
              <a:buFont typeface="Arial" panose="020B0604020202020204" pitchFamily="34" charset="0"/>
              <a:buChar char="•"/>
            </a:pPr>
            <a:r>
              <a:rPr lang="el-GR" sz="1960" dirty="0">
                <a:solidFill>
                  <a:srgbClr val="00B050"/>
                </a:solidFill>
              </a:rPr>
              <a:t>Καλύπτει το διάστημα από το 2020 και μετά. </a:t>
            </a:r>
          </a:p>
          <a:p>
            <a:pPr marL="800100" lvl="1" indent="-342900" algn="just">
              <a:buFont typeface="Arial" panose="020B0604020202020204" pitchFamily="34" charset="0"/>
              <a:buChar char="•"/>
            </a:pPr>
            <a:endParaRPr lang="el-GR" sz="1900" dirty="0"/>
          </a:p>
          <a:p>
            <a:pPr marL="800100" lvl="1" indent="-342900" algn="just">
              <a:buFont typeface="Arial" panose="020B0604020202020204" pitchFamily="34" charset="0"/>
              <a:buChar char="•"/>
            </a:pPr>
            <a:endParaRPr lang="el-GR" sz="1900" dirty="0"/>
          </a:p>
          <a:p>
            <a:pPr marL="800100" lvl="1" indent="-342900" algn="just">
              <a:buFont typeface="Arial" panose="020B0604020202020204" pitchFamily="34" charset="0"/>
              <a:buChar char="•"/>
            </a:pPr>
            <a:endParaRPr lang="el-GR" sz="1900" dirty="0"/>
          </a:p>
          <a:p>
            <a:pPr algn="just"/>
            <a:endParaRPr lang="el-GR" sz="1900" dirty="0"/>
          </a:p>
          <a:p>
            <a:pPr marL="571500" indent="-571500" algn="just">
              <a:buFont typeface="Wingdings" panose="05000000000000000000" pitchFamily="2" charset="2"/>
              <a:buChar char="§"/>
            </a:pPr>
            <a:endParaRPr lang="el-GR" sz="1900" dirty="0"/>
          </a:p>
          <a:p>
            <a:pPr marL="571500" indent="-571500" algn="just">
              <a:buFont typeface="Wingdings" panose="05000000000000000000" pitchFamily="2" charset="2"/>
              <a:buChar char="§"/>
            </a:pPr>
            <a:endParaRPr lang="el-GR" sz="1900" dirty="0"/>
          </a:p>
          <a:p>
            <a:pPr marL="571500" indent="-571500" algn="just">
              <a:buFont typeface="Wingdings" panose="05000000000000000000" pitchFamily="2" charset="2"/>
              <a:buChar char="§"/>
            </a:pPr>
            <a:endParaRPr lang="el-GR" sz="1900" dirty="0"/>
          </a:p>
          <a:p>
            <a:pPr marL="571500" indent="-571500" algn="just">
              <a:buFont typeface="Wingdings" panose="05000000000000000000" pitchFamily="2" charset="2"/>
              <a:buChar char="§"/>
            </a:pPr>
            <a:endParaRPr lang="el-GR" sz="2000" dirty="0"/>
          </a:p>
        </p:txBody>
      </p:sp>
      <p:sp>
        <p:nvSpPr>
          <p:cNvPr id="6" name="TextBox 5">
            <a:extLst>
              <a:ext uri="{FF2B5EF4-FFF2-40B4-BE49-F238E27FC236}">
                <a16:creationId xmlns:a16="http://schemas.microsoft.com/office/drawing/2014/main" id="{97EB1DDB-B5D6-4747-831C-7A128F8E782C}"/>
              </a:ext>
            </a:extLst>
          </p:cNvPr>
          <p:cNvSpPr txBox="1"/>
          <p:nvPr/>
        </p:nvSpPr>
        <p:spPr>
          <a:xfrm>
            <a:off x="5136502" y="6369959"/>
            <a:ext cx="6578081" cy="461665"/>
          </a:xfrm>
          <a:prstGeom prst="rect">
            <a:avLst/>
          </a:prstGeom>
          <a:noFill/>
        </p:spPr>
        <p:txBody>
          <a:bodyPr wrap="square" rtlCol="0">
            <a:spAutoFit/>
          </a:bodyPr>
          <a:lstStyle/>
          <a:p>
            <a:r>
              <a:rPr lang="el-GR" sz="800" dirty="0"/>
              <a:t>Πηγή</a:t>
            </a:r>
            <a:r>
              <a:rPr lang="en-US" sz="800" dirty="0"/>
              <a:t>: https://eclass.uoa.gr/modules/document/file.php/ECD203/%CE%9A%CE%9B%CE%99%CE%9C%CE%91%CE%A4%CE%99%CE%9A%CE%97%20%CE%91%CE%9B%CE%9B%CE%91%CE%93%CE%97%20-%20%CE%93%20-%20%CE%A4%CE%95%CE%9B%CE%99%CE%9A%CE%9F%5B1%5D.pdf</a:t>
            </a:r>
            <a:endParaRPr lang="el-GR" sz="800" dirty="0"/>
          </a:p>
        </p:txBody>
      </p:sp>
    </p:spTree>
    <p:extLst>
      <p:ext uri="{BB962C8B-B14F-4D97-AF65-F5344CB8AC3E}">
        <p14:creationId xmlns:p14="http://schemas.microsoft.com/office/powerpoint/2010/main" val="2708304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Πρωτόκολλο του Κιότο</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45</a:t>
            </a:fld>
            <a:endParaRPr lang="el-GR" dirty="0"/>
          </a:p>
        </p:txBody>
      </p:sp>
      <mc:AlternateContent xmlns:mc="http://schemas.openxmlformats.org/markup-compatibility/2006" xmlns:a14="http://schemas.microsoft.com/office/drawing/2010/main">
        <mc:Choice Requires="a14">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 y="955107"/>
                <a:ext cx="7781732" cy="524975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500" dirty="0"/>
                  <a:t>Έθεσε ποσοτικούς στόχους μείωσης των εκπομπών μόνο για τις αναπτυγμένες χώρες και ορισμένες χώρες του πρώην ανατολικού συνασπισμού</a:t>
                </a:r>
              </a:p>
              <a:p>
                <a:pPr marL="342900" indent="-342900" algn="just">
                  <a:buFont typeface="Wingdings" panose="05000000000000000000" pitchFamily="2" charset="2"/>
                  <a:buChar char="§"/>
                </a:pPr>
                <a:endParaRPr lang="el-GR" sz="2500" dirty="0"/>
              </a:p>
              <a:p>
                <a:pPr marL="342900" indent="-342900" algn="just">
                  <a:buFont typeface="Wingdings" panose="05000000000000000000" pitchFamily="2" charset="2"/>
                  <a:buChar char="§"/>
                </a:pPr>
                <a:r>
                  <a:rPr lang="el-GR" sz="2500" dirty="0"/>
                  <a:t>Τέθηκε έτσι ένα συνολικό ποσοστό μείωσης των εκπομπών (5,2%) κατά την περίοδο 2008-2012, σε σχέση με τα επίπεδα του 1990, το οποίο επιμοιράστηκε μεταξύ των αναπτυγμένων κρατών</a:t>
                </a:r>
              </a:p>
              <a:p>
                <a:pPr marL="342900" indent="-342900" algn="just">
                  <a:buFont typeface="Wingdings" panose="05000000000000000000" pitchFamily="2" charset="2"/>
                  <a:buChar char="§"/>
                </a:pPr>
                <a:endParaRPr lang="el-GR" sz="2500" dirty="0"/>
              </a:p>
              <a:p>
                <a:pPr marL="342900" indent="-342900" algn="just">
                  <a:buFont typeface="Wingdings" panose="05000000000000000000" pitchFamily="2" charset="2"/>
                  <a:buChar char="§"/>
                </a:pPr>
                <a:r>
                  <a:rPr lang="el-GR" sz="2500" dirty="0"/>
                  <a:t>Εφαρμόζεται το σύστημα δικαιωμάτων ρύπων</a:t>
                </a:r>
                <a:r>
                  <a:rPr lang="en-US" sz="2500" dirty="0"/>
                  <a:t>: </a:t>
                </a:r>
              </a:p>
              <a:p>
                <a:pPr marL="800100" lvl="1" indent="-342900" algn="just">
                  <a:buFont typeface="Arial" panose="020B0604020202020204" pitchFamily="34" charset="0"/>
                  <a:buChar char="•"/>
                </a:pPr>
                <a:r>
                  <a:rPr lang="el-GR" sz="2500" dirty="0"/>
                  <a:t>Κάθε είδος ρύπου μετριέται έναντι του </a:t>
                </a:r>
                <a14:m>
                  <m:oMath xmlns:m="http://schemas.openxmlformats.org/officeDocument/2006/math">
                    <m:sSub>
                      <m:sSubPr>
                        <m:ctrlPr>
                          <a:rPr lang="el-GR" sz="2500" i="1" smtClean="0">
                            <a:latin typeface="Cambria Math" panose="02040503050406030204" pitchFamily="18" charset="0"/>
                          </a:rPr>
                        </m:ctrlPr>
                      </m:sSubPr>
                      <m:e>
                        <m:r>
                          <m:rPr>
                            <m:sty m:val="p"/>
                          </m:rPr>
                          <a:rPr lang="en-US" sz="2500" b="0" i="0" smtClean="0">
                            <a:latin typeface="Cambria Math" panose="02040503050406030204" pitchFamily="18" charset="0"/>
                          </a:rPr>
                          <m:t>CO</m:t>
                        </m:r>
                      </m:e>
                      <m:sub>
                        <m:r>
                          <a:rPr lang="en-US" sz="2500" b="0" i="1" smtClean="0">
                            <a:latin typeface="Cambria Math" panose="02040503050406030204" pitchFamily="18" charset="0"/>
                          </a:rPr>
                          <m:t>2</m:t>
                        </m:r>
                      </m:sub>
                    </m:sSub>
                  </m:oMath>
                </a14:m>
                <a:r>
                  <a:rPr lang="el-GR" sz="2500" dirty="0"/>
                  <a:t> σε σχέση με τις κλιματικές επιπτώσεις του</a:t>
                </a:r>
                <a:r>
                  <a:rPr lang="en-US" sz="2500" dirty="0"/>
                  <a:t> (</a:t>
                </a:r>
                <a:r>
                  <a:rPr lang="el-GR" sz="2500" dirty="0"/>
                  <a:t>σχήμα 1</a:t>
                </a:r>
                <a:r>
                  <a:rPr lang="en-US" sz="2500" dirty="0"/>
                  <a:t>)</a:t>
                </a:r>
                <a:endParaRPr lang="el-GR" sz="2500" dirty="0"/>
              </a:p>
              <a:p>
                <a:pPr marL="800100" lvl="1" indent="-342900" algn="just">
                  <a:buFont typeface="Arial" panose="020B0604020202020204" pitchFamily="34" charset="0"/>
                  <a:buChar char="•"/>
                </a:pPr>
                <a:r>
                  <a:rPr lang="el-GR" sz="2500" dirty="0"/>
                  <a:t>Χώρες ή επιχειρήσεις που υπερβαίνουν το επιτρεπόμενο όριο ρύπων, έχουν δικαίωμα να αγοράσουν δικαιώματα ρύπων από χώρες με πλεόνασμα ρύπων (σχήμα 2). Διαφορετικά, υποχρεούνται να πληρώσουν πρόστιμο υπέρβασης ορίου εκπομπής.</a:t>
                </a:r>
              </a:p>
              <a:p>
                <a:pPr marL="800100" lvl="1" indent="-342900" algn="just">
                  <a:buFont typeface="Arial" panose="020B0604020202020204" pitchFamily="34" charset="0"/>
                  <a:buChar char="•"/>
                </a:pPr>
                <a:endParaRPr lang="en-US" sz="1800" dirty="0"/>
              </a:p>
              <a:p>
                <a:pPr marL="800100" lvl="1" indent="-342900" algn="just">
                  <a:buFont typeface="Arial" panose="020B0604020202020204" pitchFamily="34" charset="0"/>
                  <a:buChar char="•"/>
                </a:pPr>
                <a:endParaRPr lang="el-GR" sz="1800" dirty="0"/>
              </a:p>
              <a:p>
                <a:pPr marL="342900" indent="-342900" algn="just">
                  <a:buFont typeface="Wingdings" panose="05000000000000000000" pitchFamily="2" charset="2"/>
                  <a:buChar char="§"/>
                </a:pPr>
                <a:endParaRPr lang="el-GR" sz="2000" i="1" dirty="0"/>
              </a:p>
              <a:p>
                <a:pPr marL="342900" indent="-342900" algn="just">
                  <a:buFont typeface="Wingdings" panose="05000000000000000000" pitchFamily="2" charset="2"/>
                  <a:buChar char="§"/>
                </a:pPr>
                <a:endParaRPr lang="en-US" sz="2000" i="1" dirty="0"/>
              </a:p>
              <a:p>
                <a:pPr marL="800100" lvl="1" indent="-342900" algn="just">
                  <a:buFont typeface="Arial" panose="020B0604020202020204" pitchFamily="34" charset="0"/>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mc:Choice>
        <mc:Fallback xmlns="">
          <p:sp>
            <p:nvSpPr>
              <p:cNvPr id="8" name="Υπότιτλος 2">
                <a:extLst>
                  <a:ext uri="{FF2B5EF4-FFF2-40B4-BE49-F238E27FC236}">
                    <a16:creationId xmlns:a16="http://schemas.microsoft.com/office/drawing/2014/main" id="{F2CD655E-2E05-423C-A96C-82D096E91F08}"/>
                  </a:ext>
                </a:extLst>
              </p:cNvPr>
              <p:cNvSpPr txBox="1">
                <a:spLocks noRot="1" noChangeAspect="1" noMove="1" noResize="1" noEditPoints="1" noAdjustHandles="1" noChangeArrowheads="1" noChangeShapeType="1" noTextEdit="1"/>
              </p:cNvSpPr>
              <p:nvPr/>
            </p:nvSpPr>
            <p:spPr>
              <a:xfrm>
                <a:off x="-1" y="955107"/>
                <a:ext cx="7781732" cy="5249750"/>
              </a:xfrm>
              <a:prstGeom prst="rect">
                <a:avLst/>
              </a:prstGeom>
              <a:blipFill>
                <a:blip r:embed="rId2"/>
                <a:stretch>
                  <a:fillRect l="-940" t="-2671" r="-1018"/>
                </a:stretch>
              </a:blipFill>
            </p:spPr>
            <p:txBody>
              <a:bodyPr/>
              <a:lstStyle/>
              <a:p>
                <a:r>
                  <a:rPr lang="el-GR">
                    <a:noFill/>
                  </a:rPr>
                  <a:t> </a:t>
                </a:r>
              </a:p>
            </p:txBody>
          </p:sp>
        </mc:Fallback>
      </mc:AlternateContent>
      <p:pic>
        <p:nvPicPr>
          <p:cNvPr id="15" name="Εικόνα 14">
            <a:extLst>
              <a:ext uri="{FF2B5EF4-FFF2-40B4-BE49-F238E27FC236}">
                <a16:creationId xmlns:a16="http://schemas.microsoft.com/office/drawing/2014/main" id="{8B026E9C-4047-4C4C-A7DC-FF0B38E00840}"/>
              </a:ext>
            </a:extLst>
          </p:cNvPr>
          <p:cNvPicPr>
            <a:picLocks noChangeAspect="1"/>
          </p:cNvPicPr>
          <p:nvPr/>
        </p:nvPicPr>
        <p:blipFill>
          <a:blip r:embed="rId3"/>
          <a:stretch>
            <a:fillRect/>
          </a:stretch>
        </p:blipFill>
        <p:spPr>
          <a:xfrm>
            <a:off x="8425543" y="65880"/>
            <a:ext cx="3101916" cy="266922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F768158-C85B-4232-AD05-5189AE26E84B}"/>
                  </a:ext>
                </a:extLst>
              </p:cNvPr>
              <p:cNvSpPr txBox="1"/>
              <p:nvPr/>
            </p:nvSpPr>
            <p:spPr>
              <a:xfrm>
                <a:off x="8060616" y="2735101"/>
                <a:ext cx="4180114" cy="307777"/>
              </a:xfrm>
              <a:prstGeom prst="rect">
                <a:avLst/>
              </a:prstGeom>
              <a:noFill/>
            </p:spPr>
            <p:txBody>
              <a:bodyPr wrap="square" rtlCol="0">
                <a:spAutoFit/>
              </a:bodyPr>
              <a:lstStyle/>
              <a:p>
                <a:pPr algn="ctr"/>
                <a:r>
                  <a:rPr lang="el-GR" sz="1400" dirty="0"/>
                  <a:t>Σχήμα 1</a:t>
                </a:r>
                <a:r>
                  <a:rPr lang="en-US" sz="1400" dirty="0"/>
                  <a:t>: </a:t>
                </a:r>
                <a:r>
                  <a:rPr lang="el-GR" sz="1400" dirty="0"/>
                  <a:t>Ισοδυναμία αέριων ρύπων ως προς το </a:t>
                </a:r>
                <a14:m>
                  <m:oMath xmlns:m="http://schemas.openxmlformats.org/officeDocument/2006/math">
                    <m:sSub>
                      <m:sSubPr>
                        <m:ctrlPr>
                          <a:rPr lang="el-GR" sz="1400" i="1" smtClean="0">
                            <a:latin typeface="Cambria Math" panose="02040503050406030204" pitchFamily="18" charset="0"/>
                          </a:rPr>
                        </m:ctrlPr>
                      </m:sSubPr>
                      <m:e>
                        <m:r>
                          <m:rPr>
                            <m:sty m:val="p"/>
                          </m:rPr>
                          <a:rPr lang="en-US" sz="1400" b="0" i="0" smtClean="0">
                            <a:latin typeface="Cambria Math" panose="02040503050406030204" pitchFamily="18" charset="0"/>
                          </a:rPr>
                          <m:t>CO</m:t>
                        </m:r>
                      </m:e>
                      <m:sub>
                        <m:r>
                          <a:rPr lang="en-US" sz="1400" b="0" i="1" smtClean="0">
                            <a:latin typeface="Cambria Math" panose="02040503050406030204" pitchFamily="18" charset="0"/>
                          </a:rPr>
                          <m:t>2</m:t>
                        </m:r>
                      </m:sub>
                    </m:sSub>
                  </m:oMath>
                </a14:m>
                <a:r>
                  <a:rPr lang="el-GR" sz="1400" dirty="0"/>
                  <a:t> </a:t>
                </a:r>
              </a:p>
            </p:txBody>
          </p:sp>
        </mc:Choice>
        <mc:Fallback xmlns="">
          <p:sp>
            <p:nvSpPr>
              <p:cNvPr id="16" name="TextBox 15">
                <a:extLst>
                  <a:ext uri="{FF2B5EF4-FFF2-40B4-BE49-F238E27FC236}">
                    <a16:creationId xmlns:a16="http://schemas.microsoft.com/office/drawing/2014/main" id="{CF768158-C85B-4232-AD05-5189AE26E84B}"/>
                  </a:ext>
                </a:extLst>
              </p:cNvPr>
              <p:cNvSpPr txBox="1">
                <a:spLocks noRot="1" noChangeAspect="1" noMove="1" noResize="1" noEditPoints="1" noAdjustHandles="1" noChangeArrowheads="1" noChangeShapeType="1" noTextEdit="1"/>
              </p:cNvSpPr>
              <p:nvPr/>
            </p:nvSpPr>
            <p:spPr>
              <a:xfrm>
                <a:off x="8060616" y="2735101"/>
                <a:ext cx="4180114" cy="307777"/>
              </a:xfrm>
              <a:prstGeom prst="rect">
                <a:avLst/>
              </a:prstGeom>
              <a:blipFill>
                <a:blip r:embed="rId4"/>
                <a:stretch>
                  <a:fillRect t="-4000" b="-20000"/>
                </a:stretch>
              </a:blipFill>
            </p:spPr>
            <p:txBody>
              <a:bodyPr/>
              <a:lstStyle/>
              <a:p>
                <a:r>
                  <a:rPr lang="el-GR">
                    <a:noFill/>
                  </a:rPr>
                  <a:t> </a:t>
                </a:r>
              </a:p>
            </p:txBody>
          </p:sp>
        </mc:Fallback>
      </mc:AlternateContent>
      <p:pic>
        <p:nvPicPr>
          <p:cNvPr id="18" name="Εικόνα 17">
            <a:extLst>
              <a:ext uri="{FF2B5EF4-FFF2-40B4-BE49-F238E27FC236}">
                <a16:creationId xmlns:a16="http://schemas.microsoft.com/office/drawing/2014/main" id="{E8BDEF42-7539-4963-951F-35576439394A}"/>
              </a:ext>
            </a:extLst>
          </p:cNvPr>
          <p:cNvPicPr>
            <a:picLocks noChangeAspect="1"/>
          </p:cNvPicPr>
          <p:nvPr/>
        </p:nvPicPr>
        <p:blipFill>
          <a:blip r:embed="rId5"/>
          <a:stretch>
            <a:fillRect/>
          </a:stretch>
        </p:blipFill>
        <p:spPr>
          <a:xfrm>
            <a:off x="7874003" y="3231963"/>
            <a:ext cx="4173893" cy="2997182"/>
          </a:xfrm>
          <a:prstGeom prst="rect">
            <a:avLst/>
          </a:prstGeom>
        </p:spPr>
      </p:pic>
      <p:sp>
        <p:nvSpPr>
          <p:cNvPr id="19" name="TextBox 18">
            <a:extLst>
              <a:ext uri="{FF2B5EF4-FFF2-40B4-BE49-F238E27FC236}">
                <a16:creationId xmlns:a16="http://schemas.microsoft.com/office/drawing/2014/main" id="{8506E30E-DB02-49E4-8117-AEAE0875E1FC}"/>
              </a:ext>
            </a:extLst>
          </p:cNvPr>
          <p:cNvSpPr txBox="1"/>
          <p:nvPr/>
        </p:nvSpPr>
        <p:spPr>
          <a:xfrm>
            <a:off x="7886444" y="6288629"/>
            <a:ext cx="4180114" cy="307777"/>
          </a:xfrm>
          <a:prstGeom prst="rect">
            <a:avLst/>
          </a:prstGeom>
          <a:noFill/>
        </p:spPr>
        <p:txBody>
          <a:bodyPr wrap="square" rtlCol="0">
            <a:spAutoFit/>
          </a:bodyPr>
          <a:lstStyle/>
          <a:p>
            <a:pPr algn="ctr"/>
            <a:r>
              <a:rPr lang="el-GR" sz="1400" dirty="0"/>
              <a:t>Σχήμα 2</a:t>
            </a:r>
            <a:r>
              <a:rPr lang="en-US" sz="1400" dirty="0"/>
              <a:t>: </a:t>
            </a:r>
            <a:r>
              <a:rPr lang="el-GR" sz="1400" dirty="0"/>
              <a:t>Σχηματική απεικόνιση εμπορίου ρύπων </a:t>
            </a:r>
          </a:p>
        </p:txBody>
      </p:sp>
    </p:spTree>
    <p:extLst>
      <p:ext uri="{BB962C8B-B14F-4D97-AF65-F5344CB8AC3E}">
        <p14:creationId xmlns:p14="http://schemas.microsoft.com/office/powerpoint/2010/main" val="3208187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Πρωτόκολλο του Κιότο</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46</a:t>
            </a:fld>
            <a:endParaRPr lang="el-GR" dirty="0"/>
          </a:p>
        </p:txBody>
      </p:sp>
      <mc:AlternateContent xmlns:mc="http://schemas.openxmlformats.org/markup-compatibility/2006" xmlns:a14="http://schemas.microsoft.com/office/drawing/2010/main">
        <mc:Choice Requires="a14">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 y="955107"/>
                <a:ext cx="5943765" cy="5249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200" dirty="0"/>
                  <a:t>Η τιμή δικαιωμάτων ρύπων συνεχώς αυξάνει τα τελευταία χρόνια.</a:t>
                </a:r>
              </a:p>
              <a:p>
                <a:pPr marL="800100" lvl="1" indent="-342900" algn="just">
                  <a:buFont typeface="Arial" panose="020B0604020202020204" pitchFamily="34" charset="0"/>
                  <a:buChar char="•"/>
                </a:pPr>
                <a:r>
                  <a:rPr lang="el-GR" sz="2200" dirty="0"/>
                  <a:t> Σήμερα η τιμή των ρύπων είναι περίπου 45</a:t>
                </a:r>
                <a:r>
                  <a:rPr lang="en-US" sz="2200" dirty="0"/>
                  <a:t> </a:t>
                </a:r>
                <a:r>
                  <a:rPr lang="el-GR" sz="2200" dirty="0"/>
                  <a:t>€/τόνο </a:t>
                </a:r>
                <a14:m>
                  <m:oMath xmlns:m="http://schemas.openxmlformats.org/officeDocument/2006/math">
                    <m:sSub>
                      <m:sSubPr>
                        <m:ctrlPr>
                          <a:rPr lang="el-GR" sz="2200" i="1" smtClean="0">
                            <a:latin typeface="Cambria Math" panose="02040503050406030204" pitchFamily="18" charset="0"/>
                          </a:rPr>
                        </m:ctrlPr>
                      </m:sSubPr>
                      <m:e>
                        <m:r>
                          <m:rPr>
                            <m:sty m:val="p"/>
                          </m:rPr>
                          <a:rPr lang="en-US" sz="2200" b="0" i="0" smtClean="0">
                            <a:latin typeface="Cambria Math" panose="02040503050406030204" pitchFamily="18" charset="0"/>
                          </a:rPr>
                          <m:t>CO</m:t>
                        </m:r>
                      </m:e>
                      <m:sub>
                        <m:r>
                          <a:rPr lang="en-US" sz="2200" b="0" i="1" smtClean="0">
                            <a:latin typeface="Cambria Math" panose="02040503050406030204" pitchFamily="18" charset="0"/>
                          </a:rPr>
                          <m:t>2</m:t>
                        </m:r>
                      </m:sub>
                    </m:sSub>
                  </m:oMath>
                </a14:m>
                <a:r>
                  <a:rPr lang="en-US" sz="2200" dirty="0"/>
                  <a:t>.</a:t>
                </a:r>
              </a:p>
              <a:p>
                <a:pPr marL="800100" lvl="1" indent="-342900" algn="just">
                  <a:buFont typeface="Arial" panose="020B0604020202020204" pitchFamily="34" charset="0"/>
                  <a:buChar char="•"/>
                </a:pPr>
                <a:r>
                  <a:rPr lang="el-GR" sz="2200" dirty="0"/>
                  <a:t>Το BloombergNEF εκτιμά ότι οι τιμές των δικαιωμάτων ρύπων θα φτάσουν τα 100 ευρώ έως το 2030</a:t>
                </a:r>
              </a:p>
              <a:p>
                <a:pPr marL="342900" indent="-342900" algn="just">
                  <a:buFont typeface="Wingdings" panose="05000000000000000000" pitchFamily="2" charset="2"/>
                  <a:buChar char="§"/>
                </a:pPr>
                <a:endParaRPr lang="el-GR" sz="2000" i="1" dirty="0"/>
              </a:p>
              <a:p>
                <a:pPr marL="342900" indent="-342900" algn="just">
                  <a:buFont typeface="Wingdings" panose="05000000000000000000" pitchFamily="2" charset="2"/>
                  <a:buChar char="§"/>
                </a:pPr>
                <a:r>
                  <a:rPr lang="el-GR" sz="2200" dirty="0"/>
                  <a:t>Με τόσο υψηλές τιμές δικαιωμάτων ρύπων, τα κράτη και οι ρυπογόνες επιχειρήσεις θα αναγκαστούν να επενδύσουν σε καθαρές μορφές ενέργειας, προκειμένου να αποφύγουν την αγορά δικαιωμάτων ρύπων σε τόσο υψηλές τιμές. </a:t>
                </a:r>
                <a:endParaRPr lang="en-US" sz="2000" i="1" dirty="0"/>
              </a:p>
              <a:p>
                <a:pPr marL="800100" lvl="1" indent="-342900" algn="just">
                  <a:buFont typeface="Arial" panose="020B0604020202020204" pitchFamily="34" charset="0"/>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mc:Choice>
        <mc:Fallback xmlns="">
          <p:sp>
            <p:nvSpPr>
              <p:cNvPr id="8" name="Υπότιτλος 2">
                <a:extLst>
                  <a:ext uri="{FF2B5EF4-FFF2-40B4-BE49-F238E27FC236}">
                    <a16:creationId xmlns:a16="http://schemas.microsoft.com/office/drawing/2014/main" id="{F2CD655E-2E05-423C-A96C-82D096E91F08}"/>
                  </a:ext>
                </a:extLst>
              </p:cNvPr>
              <p:cNvSpPr txBox="1">
                <a:spLocks noRot="1" noChangeAspect="1" noMove="1" noResize="1" noEditPoints="1" noAdjustHandles="1" noChangeArrowheads="1" noChangeShapeType="1" noTextEdit="1"/>
              </p:cNvSpPr>
              <p:nvPr/>
            </p:nvSpPr>
            <p:spPr>
              <a:xfrm>
                <a:off x="-2" y="955107"/>
                <a:ext cx="5943765" cy="5249750"/>
              </a:xfrm>
              <a:prstGeom prst="rect">
                <a:avLst/>
              </a:prstGeom>
              <a:blipFill>
                <a:blip r:embed="rId2"/>
                <a:stretch>
                  <a:fillRect l="-1128" t="-1510" r="-1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F768158-C85B-4232-AD05-5189AE26E84B}"/>
                  </a:ext>
                </a:extLst>
              </p:cNvPr>
              <p:cNvSpPr txBox="1"/>
              <p:nvPr/>
            </p:nvSpPr>
            <p:spPr>
              <a:xfrm>
                <a:off x="6478555" y="4303746"/>
                <a:ext cx="5579706" cy="307777"/>
              </a:xfrm>
              <a:prstGeom prst="rect">
                <a:avLst/>
              </a:prstGeom>
              <a:noFill/>
            </p:spPr>
            <p:txBody>
              <a:bodyPr wrap="square" rtlCol="0">
                <a:spAutoFit/>
              </a:bodyPr>
              <a:lstStyle/>
              <a:p>
                <a:pPr algn="ctr"/>
                <a:r>
                  <a:rPr lang="el-GR" sz="1400" dirty="0"/>
                  <a:t>Εξέλιξη τιμών δικαιωμάτων ρύπων σε €/τόνο </a:t>
                </a:r>
                <a14:m>
                  <m:oMath xmlns:m="http://schemas.openxmlformats.org/officeDocument/2006/math">
                    <m:sSub>
                      <m:sSubPr>
                        <m:ctrlPr>
                          <a:rPr lang="el-GR" sz="1400" i="1" smtClean="0">
                            <a:latin typeface="Cambria Math" panose="02040503050406030204" pitchFamily="18" charset="0"/>
                          </a:rPr>
                        </m:ctrlPr>
                      </m:sSubPr>
                      <m:e>
                        <m:r>
                          <m:rPr>
                            <m:sty m:val="p"/>
                          </m:rPr>
                          <a:rPr lang="en-US" sz="1400" b="0" i="0" smtClean="0">
                            <a:latin typeface="Cambria Math" panose="02040503050406030204" pitchFamily="18" charset="0"/>
                          </a:rPr>
                          <m:t>CO</m:t>
                        </m:r>
                      </m:e>
                      <m:sub>
                        <m:r>
                          <a:rPr lang="en-US" sz="1400" b="0" i="1" smtClean="0">
                            <a:latin typeface="Cambria Math" panose="02040503050406030204" pitchFamily="18" charset="0"/>
                          </a:rPr>
                          <m:t>2</m:t>
                        </m:r>
                      </m:sub>
                    </m:sSub>
                  </m:oMath>
                </a14:m>
                <a:r>
                  <a:rPr lang="el-GR" sz="1400" dirty="0"/>
                  <a:t> </a:t>
                </a:r>
              </a:p>
            </p:txBody>
          </p:sp>
        </mc:Choice>
        <mc:Fallback xmlns="">
          <p:sp>
            <p:nvSpPr>
              <p:cNvPr id="16" name="TextBox 15">
                <a:extLst>
                  <a:ext uri="{FF2B5EF4-FFF2-40B4-BE49-F238E27FC236}">
                    <a16:creationId xmlns:a16="http://schemas.microsoft.com/office/drawing/2014/main" id="{CF768158-C85B-4232-AD05-5189AE26E84B}"/>
                  </a:ext>
                </a:extLst>
              </p:cNvPr>
              <p:cNvSpPr txBox="1">
                <a:spLocks noRot="1" noChangeAspect="1" noMove="1" noResize="1" noEditPoints="1" noAdjustHandles="1" noChangeArrowheads="1" noChangeShapeType="1" noTextEdit="1"/>
              </p:cNvSpPr>
              <p:nvPr/>
            </p:nvSpPr>
            <p:spPr>
              <a:xfrm>
                <a:off x="6478555" y="4303746"/>
                <a:ext cx="5579706" cy="307777"/>
              </a:xfrm>
              <a:prstGeom prst="rect">
                <a:avLst/>
              </a:prstGeom>
              <a:blipFill>
                <a:blip r:embed="rId3"/>
                <a:stretch>
                  <a:fillRect t="-4000" b="-20000"/>
                </a:stretch>
              </a:blipFill>
            </p:spPr>
            <p:txBody>
              <a:bodyPr/>
              <a:lstStyle/>
              <a:p>
                <a:r>
                  <a:rPr lang="el-GR">
                    <a:noFill/>
                  </a:rPr>
                  <a:t> </a:t>
                </a:r>
              </a:p>
            </p:txBody>
          </p:sp>
        </mc:Fallback>
      </mc:AlternateContent>
      <p:sp>
        <p:nvSpPr>
          <p:cNvPr id="7" name="TextBox 6">
            <a:extLst>
              <a:ext uri="{FF2B5EF4-FFF2-40B4-BE49-F238E27FC236}">
                <a16:creationId xmlns:a16="http://schemas.microsoft.com/office/drawing/2014/main" id="{5625610E-0A7A-4DA9-942C-7B084DFB74D8}"/>
              </a:ext>
            </a:extLst>
          </p:cNvPr>
          <p:cNvSpPr txBox="1"/>
          <p:nvPr/>
        </p:nvSpPr>
        <p:spPr>
          <a:xfrm>
            <a:off x="6506547" y="5050430"/>
            <a:ext cx="5579706" cy="215444"/>
          </a:xfrm>
          <a:prstGeom prst="rect">
            <a:avLst/>
          </a:prstGeom>
          <a:noFill/>
        </p:spPr>
        <p:txBody>
          <a:bodyPr wrap="square" rtlCol="0">
            <a:spAutoFit/>
          </a:bodyPr>
          <a:lstStyle/>
          <a:p>
            <a:r>
              <a:rPr lang="el-GR" sz="800" dirty="0"/>
              <a:t>Πηγή</a:t>
            </a:r>
            <a:r>
              <a:rPr lang="en-US" sz="800" dirty="0"/>
              <a:t>: https://www.bloomberg.com/news/articles/2021-04-01/the-eu-s-carbon-market-is-about-to-enter-its-turbulent-20s</a:t>
            </a:r>
            <a:endParaRPr lang="el-GR" sz="800" dirty="0"/>
          </a:p>
        </p:txBody>
      </p:sp>
      <p:pic>
        <p:nvPicPr>
          <p:cNvPr id="10" name="Εικόνα 9">
            <a:extLst>
              <a:ext uri="{FF2B5EF4-FFF2-40B4-BE49-F238E27FC236}">
                <a16:creationId xmlns:a16="http://schemas.microsoft.com/office/drawing/2014/main" id="{A056E270-4D2A-4F86-8331-03AB70A51ED9}"/>
              </a:ext>
            </a:extLst>
          </p:cNvPr>
          <p:cNvPicPr>
            <a:picLocks noChangeAspect="1"/>
          </p:cNvPicPr>
          <p:nvPr/>
        </p:nvPicPr>
        <p:blipFill>
          <a:blip r:embed="rId4"/>
          <a:stretch>
            <a:fillRect/>
          </a:stretch>
        </p:blipFill>
        <p:spPr>
          <a:xfrm>
            <a:off x="6096000" y="1043799"/>
            <a:ext cx="5943765" cy="3173677"/>
          </a:xfrm>
          <a:prstGeom prst="rect">
            <a:avLst/>
          </a:prstGeom>
        </p:spPr>
      </p:pic>
    </p:spTree>
    <p:extLst>
      <p:ext uri="{BB962C8B-B14F-4D97-AF65-F5344CB8AC3E}">
        <p14:creationId xmlns:p14="http://schemas.microsoft.com/office/powerpoint/2010/main" val="523132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Συμφωνία των Παρισίων</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47</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 y="955107"/>
            <a:ext cx="7688426" cy="52497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Η πρώτη παγκόσμια δεσμευτική συμφωνία με καθολική συμμετοχή</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Θέτει τις ίδιες υποχρεώσεις για όλες τις χώρες</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Δεν έχει ημερομηνία λήξης</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Καθιερώνει μια δυναμική διαδικασία παρακολούθησης </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Θέτει προσδοκίες για προοδευτική διεύρυνση των στόχων </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Θέτει ένα μακροπρόθεσμο στόχο 2°C</a:t>
            </a:r>
          </a:p>
          <a:p>
            <a:pPr marL="342900" indent="-342900" algn="just">
              <a:buFont typeface="Wingdings" panose="05000000000000000000" pitchFamily="2" charset="2"/>
              <a:buChar char="§"/>
            </a:pPr>
            <a:endParaRPr lang="el-GR" sz="2000" dirty="0"/>
          </a:p>
          <a:p>
            <a:pPr marL="342900" indent="-342900" algn="just">
              <a:buFont typeface="Wingdings" panose="05000000000000000000" pitchFamily="2" charset="2"/>
              <a:buChar char="§"/>
            </a:pPr>
            <a:r>
              <a:rPr lang="el-GR" sz="2000" dirty="0"/>
              <a:t>Από το 2020 οι ανεπτυγμένες χώρες θα προσφέρουν βοήθεια 100 δισ. δολαρίων το χρόνο για να βοηθήσουν τις αναπτυσσόμενες χώρες να στραφούν σε καθαρές πηγές ενέργειας</a:t>
            </a:r>
          </a:p>
          <a:p>
            <a:pPr marL="342900" indent="-342900" algn="just">
              <a:buFont typeface="Wingdings" panose="05000000000000000000" pitchFamily="2" charset="2"/>
              <a:buChar char="§"/>
            </a:pPr>
            <a:endParaRPr lang="el-GR" sz="2200" i="1" dirty="0"/>
          </a:p>
          <a:p>
            <a:pPr marL="342900" indent="-342900" algn="just">
              <a:buFont typeface="Wingdings" panose="05000000000000000000" pitchFamily="2" charset="2"/>
              <a:buChar char="§"/>
            </a:pPr>
            <a:endParaRPr lang="el-GR" sz="1600" i="1" dirty="0"/>
          </a:p>
          <a:p>
            <a:pPr lvl="1" algn="just"/>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marL="800100" lvl="1" indent="-342900" algn="just">
              <a:buFont typeface="Arial" panose="020B0604020202020204" pitchFamily="34" charset="0"/>
              <a:buChar char="•"/>
            </a:pPr>
            <a:endParaRPr lang="el-GR" sz="1800" dirty="0"/>
          </a:p>
          <a:p>
            <a:pPr algn="just"/>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7" name="TextBox 6">
            <a:extLst>
              <a:ext uri="{FF2B5EF4-FFF2-40B4-BE49-F238E27FC236}">
                <a16:creationId xmlns:a16="http://schemas.microsoft.com/office/drawing/2014/main" id="{5625610E-0A7A-4DA9-942C-7B084DFB74D8}"/>
              </a:ext>
            </a:extLst>
          </p:cNvPr>
          <p:cNvSpPr txBox="1"/>
          <p:nvPr/>
        </p:nvSpPr>
        <p:spPr>
          <a:xfrm>
            <a:off x="7688424" y="3911523"/>
            <a:ext cx="5579706" cy="215444"/>
          </a:xfrm>
          <a:prstGeom prst="rect">
            <a:avLst/>
          </a:prstGeom>
          <a:noFill/>
        </p:spPr>
        <p:txBody>
          <a:bodyPr wrap="square" rtlCol="0">
            <a:spAutoFit/>
          </a:bodyPr>
          <a:lstStyle/>
          <a:p>
            <a:r>
              <a:rPr lang="el-GR" sz="800" dirty="0"/>
              <a:t>Πηγή</a:t>
            </a:r>
            <a:r>
              <a:rPr lang="en-US" sz="800" dirty="0"/>
              <a:t>: https://www.greenpeace.org.uk/news/what-is-paris-climate-agreement-and-why-does-it-matter/</a:t>
            </a:r>
            <a:endParaRPr lang="el-GR" sz="800" dirty="0"/>
          </a:p>
        </p:txBody>
      </p:sp>
      <p:pic>
        <p:nvPicPr>
          <p:cNvPr id="6" name="Εικόνα 5">
            <a:extLst>
              <a:ext uri="{FF2B5EF4-FFF2-40B4-BE49-F238E27FC236}">
                <a16:creationId xmlns:a16="http://schemas.microsoft.com/office/drawing/2014/main" id="{90FCDEDC-3854-4293-86D0-899C5017E13A}"/>
              </a:ext>
            </a:extLst>
          </p:cNvPr>
          <p:cNvPicPr>
            <a:picLocks noChangeAspect="1"/>
          </p:cNvPicPr>
          <p:nvPr/>
        </p:nvPicPr>
        <p:blipFill>
          <a:blip r:embed="rId2"/>
          <a:stretch>
            <a:fillRect/>
          </a:stretch>
        </p:blipFill>
        <p:spPr>
          <a:xfrm>
            <a:off x="7688424" y="1658285"/>
            <a:ext cx="4267200" cy="2215213"/>
          </a:xfrm>
          <a:prstGeom prst="rect">
            <a:avLst/>
          </a:prstGeom>
        </p:spPr>
      </p:pic>
    </p:spTree>
    <p:extLst>
      <p:ext uri="{BB962C8B-B14F-4D97-AF65-F5344CB8AC3E}">
        <p14:creationId xmlns:p14="http://schemas.microsoft.com/office/powerpoint/2010/main" val="3243102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Συμφωνία των Παρισίων και στόχοι Ευρωπαϊκής ένωσης</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48</a:t>
            </a:fld>
            <a:endParaRPr lang="el-GR" dirty="0"/>
          </a:p>
        </p:txBody>
      </p:sp>
      <p:pic>
        <p:nvPicPr>
          <p:cNvPr id="9" name="Εικόνα 8">
            <a:extLst>
              <a:ext uri="{FF2B5EF4-FFF2-40B4-BE49-F238E27FC236}">
                <a16:creationId xmlns:a16="http://schemas.microsoft.com/office/drawing/2014/main" id="{C91AB0E0-B976-4691-A313-DE276C26883A}"/>
              </a:ext>
            </a:extLst>
          </p:cNvPr>
          <p:cNvPicPr>
            <a:picLocks noChangeAspect="1"/>
          </p:cNvPicPr>
          <p:nvPr/>
        </p:nvPicPr>
        <p:blipFill>
          <a:blip r:embed="rId2"/>
          <a:stretch>
            <a:fillRect/>
          </a:stretch>
        </p:blipFill>
        <p:spPr>
          <a:xfrm>
            <a:off x="1412738" y="830426"/>
            <a:ext cx="9320576" cy="5583755"/>
          </a:xfrm>
          <a:prstGeom prst="rect">
            <a:avLst/>
          </a:prstGeom>
        </p:spPr>
      </p:pic>
      <p:sp>
        <p:nvSpPr>
          <p:cNvPr id="10" name="TextBox 9">
            <a:extLst>
              <a:ext uri="{FF2B5EF4-FFF2-40B4-BE49-F238E27FC236}">
                <a16:creationId xmlns:a16="http://schemas.microsoft.com/office/drawing/2014/main" id="{C9C11BD1-08EB-461B-92CF-DBDC8FBF2A80}"/>
              </a:ext>
            </a:extLst>
          </p:cNvPr>
          <p:cNvSpPr txBox="1"/>
          <p:nvPr/>
        </p:nvSpPr>
        <p:spPr>
          <a:xfrm>
            <a:off x="7212564" y="6027574"/>
            <a:ext cx="2976465" cy="215444"/>
          </a:xfrm>
          <a:prstGeom prst="rect">
            <a:avLst/>
          </a:prstGeom>
          <a:noFill/>
        </p:spPr>
        <p:txBody>
          <a:bodyPr wrap="square" rtlCol="0">
            <a:spAutoFit/>
          </a:bodyPr>
          <a:lstStyle/>
          <a:p>
            <a:r>
              <a:rPr lang="el-GR" sz="800" dirty="0"/>
              <a:t>Πηγή</a:t>
            </a:r>
            <a:r>
              <a:rPr lang="en-US" sz="800" dirty="0"/>
              <a:t>: </a:t>
            </a:r>
            <a:r>
              <a:rPr lang="el-GR" sz="800" dirty="0"/>
              <a:t>Ευρωπαϊκό συμβούλιο της Ευρωπαϊκής ένωσης</a:t>
            </a:r>
          </a:p>
        </p:txBody>
      </p:sp>
    </p:spTree>
    <p:extLst>
      <p:ext uri="{BB962C8B-B14F-4D97-AF65-F5344CB8AC3E}">
        <p14:creationId xmlns:p14="http://schemas.microsoft.com/office/powerpoint/2010/main" val="140785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589314" y="1200230"/>
            <a:ext cx="9144000" cy="1794897"/>
          </a:xfrm>
        </p:spPr>
        <p:txBody>
          <a:bodyPr>
            <a:normAutofit/>
          </a:bodyPr>
          <a:lstStyle/>
          <a:p>
            <a:r>
              <a:rPr lang="el-GR" dirty="0"/>
              <a:t>Κατανάλωση ενέργειας</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5</a:t>
            </a:fld>
            <a:endParaRPr lang="el-GR" dirty="0"/>
          </a:p>
        </p:txBody>
      </p:sp>
    </p:spTree>
    <p:extLst>
      <p:ext uri="{BB962C8B-B14F-4D97-AF65-F5344CB8AC3E}">
        <p14:creationId xmlns:p14="http://schemas.microsoft.com/office/powerpoint/2010/main" val="10389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568084"/>
          </a:xfrm>
        </p:spPr>
        <p:txBody>
          <a:bodyPr>
            <a:normAutofit/>
          </a:bodyPr>
          <a:lstStyle/>
          <a:p>
            <a:pPr algn="just"/>
            <a:r>
              <a:rPr lang="el-GR" sz="3200" b="1" dirty="0">
                <a:latin typeface="+mn-lt"/>
              </a:rPr>
              <a:t>Παγκόσμια κατανάλωση πρωτογενούς ενέργειας </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6</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32365" y="1091067"/>
            <a:ext cx="6879772" cy="54018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1700" dirty="0"/>
              <a:t>Η συνολική παγκόσμια κατανάλωση ενέργειας (χωρίς την καύση βιομάζας, π.χ., καυσόξυλα) ανέρχεται σε 162,19 PWh</a:t>
            </a:r>
            <a:r>
              <a:rPr lang="en-US" sz="1700" dirty="0"/>
              <a:t> </a:t>
            </a:r>
            <a:r>
              <a:rPr lang="el-GR" sz="1700" dirty="0"/>
              <a:t>(στοιχεία 2019). Πρόκειται για 12πλασιασμό σε σχέση με το 1920.</a:t>
            </a:r>
          </a:p>
          <a:p>
            <a:pPr marL="342900" indent="-342900" algn="just">
              <a:buFont typeface="Wingdings" panose="05000000000000000000" pitchFamily="2" charset="2"/>
              <a:buChar char="§"/>
            </a:pPr>
            <a:endParaRPr lang="el-GR" sz="1700" dirty="0"/>
          </a:p>
          <a:p>
            <a:pPr marL="342900" indent="-342900" algn="just">
              <a:buFont typeface="Wingdings" panose="05000000000000000000" pitchFamily="2" charset="2"/>
              <a:buChar char="§"/>
            </a:pPr>
            <a:r>
              <a:rPr lang="el-GR" sz="1700" dirty="0"/>
              <a:t>Αυξάνεται από την αρχή της εκβιομηχάνισης. Ωστόσο, η μεγαλύτερη αύξηση λαμβάνει χώρα στο δεύτερο μισό του 20ού αιώνα.</a:t>
            </a:r>
          </a:p>
          <a:p>
            <a:pPr algn="just"/>
            <a:endParaRPr lang="el-GR" sz="1700" dirty="0"/>
          </a:p>
          <a:p>
            <a:pPr marL="342900" indent="-342900" algn="just">
              <a:buFont typeface="Wingdings" panose="05000000000000000000" pitchFamily="2" charset="2"/>
              <a:buChar char="§"/>
            </a:pPr>
            <a:r>
              <a:rPr lang="el-GR" sz="1700" dirty="0"/>
              <a:t>Από το 1950 έως το 1995 τετραπλασιάστηκε. </a:t>
            </a:r>
          </a:p>
          <a:p>
            <a:pPr marL="342900" indent="-342900" algn="just">
              <a:buFont typeface="Wingdings" panose="05000000000000000000" pitchFamily="2" charset="2"/>
              <a:buChar char="§"/>
            </a:pPr>
            <a:endParaRPr lang="el-GR" sz="1700" dirty="0"/>
          </a:p>
          <a:p>
            <a:pPr marL="342900" indent="-342900" algn="just">
              <a:buFont typeface="Wingdings" panose="05000000000000000000" pitchFamily="2" charset="2"/>
              <a:buChar char="§"/>
            </a:pPr>
            <a:r>
              <a:rPr lang="el-GR" sz="1700" dirty="0"/>
              <a:t>Προς το παρόν ακόμη, υπάρχει  σημαντική διαφορά μεταξύ βορρά-νότου, αλλά το χάσμα συνεχώς μειώνεται.</a:t>
            </a:r>
          </a:p>
          <a:p>
            <a:pPr marL="342900" indent="-342900" algn="just">
              <a:buFont typeface="Wingdings" panose="05000000000000000000" pitchFamily="2" charset="2"/>
              <a:buChar char="§"/>
            </a:pPr>
            <a:endParaRPr lang="el-GR" sz="1700" dirty="0"/>
          </a:p>
          <a:p>
            <a:pPr marL="342900" indent="-342900" algn="just">
              <a:buFont typeface="Wingdings" panose="05000000000000000000" pitchFamily="2" charset="2"/>
              <a:buChar char="§"/>
            </a:pPr>
            <a:r>
              <a:rPr lang="el-GR" sz="1700" dirty="0"/>
              <a:t>Η κατανάλωση παραδοσιακής βιομάζας (καυσόξυλα κ.λπ.)</a:t>
            </a:r>
            <a:r>
              <a:rPr lang="en-US" sz="1700" dirty="0"/>
              <a:t>:</a:t>
            </a:r>
            <a:endParaRPr lang="el-GR" sz="1700" dirty="0"/>
          </a:p>
          <a:p>
            <a:pPr marL="800100" lvl="1" indent="-342900" algn="just">
              <a:buFont typeface="Arial" panose="020B0604020202020204" pitchFamily="34" charset="0"/>
              <a:buChar char="•"/>
            </a:pPr>
            <a:r>
              <a:rPr lang="el-GR" sz="1700" dirty="0"/>
              <a:t>ήταν 5,7 PWh</a:t>
            </a:r>
            <a:r>
              <a:rPr lang="en-US" sz="1700" dirty="0"/>
              <a:t> to 1971</a:t>
            </a:r>
            <a:r>
              <a:rPr lang="el-GR" sz="1700" dirty="0"/>
              <a:t>.</a:t>
            </a:r>
          </a:p>
          <a:p>
            <a:pPr marL="800100" lvl="1" indent="-342900" algn="just">
              <a:buFont typeface="Arial" panose="020B0604020202020204" pitchFamily="34" charset="0"/>
              <a:buChar char="•"/>
            </a:pPr>
            <a:r>
              <a:rPr lang="el-GR" sz="1700" dirty="0"/>
              <a:t>Αυξήθηκε στα 8,6 PWh το 2011, κυρίως λόγω του αυξανόμενου παγκόσμιου πληθυσμού.</a:t>
            </a:r>
          </a:p>
          <a:p>
            <a:pPr marL="800100" lvl="1" indent="-342900" algn="just">
              <a:buFont typeface="Arial" panose="020B0604020202020204" pitchFamily="34" charset="0"/>
              <a:buChar char="•"/>
            </a:pPr>
            <a:r>
              <a:rPr lang="el-GR" sz="1700" dirty="0"/>
              <a:t>Μειώθηκε στα 6,5 PWh το 2019.</a:t>
            </a:r>
          </a:p>
          <a:p>
            <a:pPr marL="342900" indent="-342900" algn="just">
              <a:buFont typeface="Wingdings" panose="05000000000000000000" pitchFamily="2" charset="2"/>
              <a:buChar char="§"/>
            </a:pPr>
            <a:endParaRPr lang="el-GR" sz="1600" dirty="0"/>
          </a:p>
          <a:p>
            <a:pPr marL="342900" indent="-342900" algn="just">
              <a:buFont typeface="Wingdings" panose="05000000000000000000" pitchFamily="2" charset="2"/>
              <a:buChar char="§"/>
            </a:pPr>
            <a:endParaRPr lang="el-GR" sz="1600" dirty="0"/>
          </a:p>
          <a:p>
            <a:pPr algn="just"/>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pic>
        <p:nvPicPr>
          <p:cNvPr id="10" name="Εικόνα 9">
            <a:extLst>
              <a:ext uri="{FF2B5EF4-FFF2-40B4-BE49-F238E27FC236}">
                <a16:creationId xmlns:a16="http://schemas.microsoft.com/office/drawing/2014/main" id="{21817115-3966-4D8F-92B6-874AEE620E17}"/>
              </a:ext>
            </a:extLst>
          </p:cNvPr>
          <p:cNvPicPr>
            <a:picLocks noChangeAspect="1"/>
          </p:cNvPicPr>
          <p:nvPr/>
        </p:nvPicPr>
        <p:blipFill>
          <a:blip r:embed="rId2"/>
          <a:stretch>
            <a:fillRect/>
          </a:stretch>
        </p:blipFill>
        <p:spPr>
          <a:xfrm>
            <a:off x="7263772" y="1537446"/>
            <a:ext cx="4803042" cy="2866604"/>
          </a:xfrm>
          <a:prstGeom prst="rect">
            <a:avLst/>
          </a:prstGeom>
        </p:spPr>
      </p:pic>
      <p:sp>
        <p:nvSpPr>
          <p:cNvPr id="11" name="TextBox 10">
            <a:extLst>
              <a:ext uri="{FF2B5EF4-FFF2-40B4-BE49-F238E27FC236}">
                <a16:creationId xmlns:a16="http://schemas.microsoft.com/office/drawing/2014/main" id="{D4763543-8758-4096-9357-A78E6FB80A76}"/>
              </a:ext>
            </a:extLst>
          </p:cNvPr>
          <p:cNvSpPr txBox="1"/>
          <p:nvPr/>
        </p:nvSpPr>
        <p:spPr>
          <a:xfrm>
            <a:off x="8773885" y="4767031"/>
            <a:ext cx="3228392" cy="215444"/>
          </a:xfrm>
          <a:prstGeom prst="rect">
            <a:avLst/>
          </a:prstGeom>
          <a:noFill/>
        </p:spPr>
        <p:txBody>
          <a:bodyPr wrap="square" rtlCol="0">
            <a:spAutoFit/>
          </a:bodyPr>
          <a:lstStyle/>
          <a:p>
            <a:r>
              <a:rPr lang="el-GR" sz="800" dirty="0"/>
              <a:t>Πηγή</a:t>
            </a:r>
            <a:r>
              <a:rPr lang="en-US" sz="800" dirty="0"/>
              <a:t>: Statistical review of world energy</a:t>
            </a:r>
            <a:r>
              <a:rPr lang="el-GR" sz="800" dirty="0"/>
              <a:t>,</a:t>
            </a:r>
            <a:r>
              <a:rPr lang="en-US" sz="800" dirty="0"/>
              <a:t> </a:t>
            </a:r>
            <a:r>
              <a:rPr lang="el-GR" sz="800" dirty="0"/>
              <a:t>Β</a:t>
            </a:r>
            <a:r>
              <a:rPr lang="en-US" sz="800" dirty="0"/>
              <a:t>P, 2020</a:t>
            </a:r>
            <a:endParaRPr lang="el-GR" sz="800" dirty="0"/>
          </a:p>
        </p:txBody>
      </p:sp>
      <p:sp>
        <p:nvSpPr>
          <p:cNvPr id="12" name="TextBox 11">
            <a:extLst>
              <a:ext uri="{FF2B5EF4-FFF2-40B4-BE49-F238E27FC236}">
                <a16:creationId xmlns:a16="http://schemas.microsoft.com/office/drawing/2014/main" id="{801A595D-1A0B-46A1-88F1-79B25F49CEA6}"/>
              </a:ext>
            </a:extLst>
          </p:cNvPr>
          <p:cNvSpPr txBox="1"/>
          <p:nvPr/>
        </p:nvSpPr>
        <p:spPr>
          <a:xfrm>
            <a:off x="8080311" y="4365816"/>
            <a:ext cx="4068146" cy="307777"/>
          </a:xfrm>
          <a:prstGeom prst="rect">
            <a:avLst/>
          </a:prstGeom>
          <a:noFill/>
        </p:spPr>
        <p:txBody>
          <a:bodyPr wrap="square" rtlCol="0">
            <a:spAutoFit/>
          </a:bodyPr>
          <a:lstStyle/>
          <a:p>
            <a:r>
              <a:rPr lang="el-GR" sz="1400" dirty="0">
                <a:latin typeface="+mn-lt"/>
              </a:rPr>
              <a:t>Παγκόσμια κατανάλωση πρωτογενούς ενέργειας </a:t>
            </a:r>
            <a:endParaRPr lang="el-GR" sz="1400" dirty="0"/>
          </a:p>
        </p:txBody>
      </p:sp>
    </p:spTree>
    <p:extLst>
      <p:ext uri="{BB962C8B-B14F-4D97-AF65-F5344CB8AC3E}">
        <p14:creationId xmlns:p14="http://schemas.microsoft.com/office/powerpoint/2010/main" val="390402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6924937" cy="582513"/>
          </a:xfrm>
        </p:spPr>
        <p:txBody>
          <a:bodyPr>
            <a:normAutofit/>
          </a:bodyPr>
          <a:lstStyle/>
          <a:p>
            <a:pPr algn="just"/>
            <a:r>
              <a:rPr lang="el-GR" sz="3200" b="1" dirty="0">
                <a:latin typeface="+mn-lt"/>
              </a:rPr>
              <a:t>Παγκόσμια κατανάλωση ανά καύσιμο</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7</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129996" y="836790"/>
            <a:ext cx="5492620" cy="540180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1900" dirty="0"/>
              <a:t>Κατανάλωση καυσίμου το 2019 ανά καύσιμο: </a:t>
            </a:r>
          </a:p>
          <a:p>
            <a:pPr marL="800100" lvl="1" indent="-342900" algn="just">
              <a:buFont typeface="Arial" panose="020B0604020202020204" pitchFamily="34" charset="0"/>
              <a:buChar char="•"/>
            </a:pPr>
            <a:r>
              <a:rPr lang="el-GR" sz="1900" i="1" dirty="0"/>
              <a:t>Πετρέλαιο</a:t>
            </a:r>
            <a:r>
              <a:rPr lang="el-GR" sz="1900" dirty="0"/>
              <a:t>: 53,6 PWh </a:t>
            </a:r>
          </a:p>
          <a:p>
            <a:pPr lvl="2" algn="just"/>
            <a:r>
              <a:rPr lang="el-GR" sz="1900" dirty="0"/>
              <a:t>- Αύξηση 202% από το 1965 έως το 2019</a:t>
            </a:r>
          </a:p>
          <a:p>
            <a:pPr marL="800100" lvl="1" indent="-342900" algn="just">
              <a:buFont typeface="Arial" panose="020B0604020202020204" pitchFamily="34" charset="0"/>
              <a:buChar char="•"/>
            </a:pPr>
            <a:r>
              <a:rPr lang="el-GR" sz="1900" i="1" dirty="0"/>
              <a:t>Άνθρακας</a:t>
            </a:r>
            <a:r>
              <a:rPr lang="el-GR" sz="1900" dirty="0"/>
              <a:t>: 43,8 PWh </a:t>
            </a:r>
          </a:p>
          <a:p>
            <a:pPr lvl="2" algn="just"/>
            <a:r>
              <a:rPr lang="el-GR" sz="1900" dirty="0"/>
              <a:t>-  Αύξηση 169% από το 1965 έως το 2019</a:t>
            </a:r>
          </a:p>
          <a:p>
            <a:pPr marL="800100" lvl="1" indent="-342900" algn="just">
              <a:buFont typeface="Arial" panose="020B0604020202020204" pitchFamily="34" charset="0"/>
              <a:buChar char="•"/>
            </a:pPr>
            <a:r>
              <a:rPr lang="el-GR" sz="1900" i="1" dirty="0"/>
              <a:t>Φυσικό αέριο</a:t>
            </a:r>
            <a:r>
              <a:rPr lang="el-GR" sz="1900" dirty="0"/>
              <a:t>: 33,8 PWh </a:t>
            </a:r>
          </a:p>
          <a:p>
            <a:pPr lvl="2" algn="just"/>
            <a:r>
              <a:rPr lang="el-GR" sz="1900" dirty="0"/>
              <a:t> -  Αύξηση 475% από το 1965 έως το 2019</a:t>
            </a:r>
          </a:p>
          <a:p>
            <a:pPr marL="800100" lvl="1" indent="-342900" algn="just">
              <a:buFont typeface="Arial" panose="020B0604020202020204" pitchFamily="34" charset="0"/>
              <a:buChar char="•"/>
            </a:pPr>
            <a:r>
              <a:rPr lang="el-GR" sz="1900" i="1" dirty="0"/>
              <a:t>Πυρηνική ενέργεια</a:t>
            </a:r>
            <a:r>
              <a:rPr lang="el-GR" sz="1900" dirty="0"/>
              <a:t>: 6,9 PWh </a:t>
            </a:r>
          </a:p>
          <a:p>
            <a:pPr lvl="2" algn="just"/>
            <a:r>
              <a:rPr lang="el-GR" sz="1900" dirty="0"/>
              <a:t> -  Αύξηση 10152% από το 1965 έως το 2019</a:t>
            </a:r>
          </a:p>
          <a:p>
            <a:pPr marL="800100" lvl="1" indent="-342900" algn="just">
              <a:buFont typeface="Arial" panose="020B0604020202020204" pitchFamily="34" charset="0"/>
              <a:buChar char="•"/>
            </a:pPr>
            <a:r>
              <a:rPr lang="el-GR" sz="1900" i="1" dirty="0"/>
              <a:t>Υδροηλεκτρική ενέργεια</a:t>
            </a:r>
            <a:r>
              <a:rPr lang="el-GR" sz="1900" dirty="0"/>
              <a:t>: 10,5 PWh</a:t>
            </a:r>
          </a:p>
          <a:p>
            <a:pPr lvl="2" algn="just"/>
            <a:r>
              <a:rPr lang="el-GR" sz="1900" dirty="0"/>
              <a:t> -  Αύξηση 332% από το 1965 έως το 2019</a:t>
            </a:r>
          </a:p>
          <a:p>
            <a:pPr marL="800100" lvl="1" indent="-342900" algn="just">
              <a:buFont typeface="Arial" panose="020B0604020202020204" pitchFamily="34" charset="0"/>
              <a:buChar char="•"/>
            </a:pPr>
            <a:r>
              <a:rPr lang="el-GR" sz="1900" i="1" dirty="0"/>
              <a:t>Άλλες ανανεώσιμες πηγές ενέργειας </a:t>
            </a:r>
            <a:r>
              <a:rPr lang="el-GR" sz="1900" dirty="0"/>
              <a:t>(συμπεριλαμβανομένων των αποβλήτων): 8.1 PWh</a:t>
            </a:r>
          </a:p>
          <a:p>
            <a:pPr marL="1200150" lvl="2" indent="-285750" algn="just">
              <a:buFontTx/>
              <a:buChar char="-"/>
            </a:pPr>
            <a:r>
              <a:rPr lang="el-GR" sz="1900" dirty="0">
                <a:solidFill>
                  <a:srgbClr val="FF0000"/>
                </a:solidFill>
                <a:effectLst>
                  <a:outerShdw blurRad="38100" dist="38100" dir="2700000" algn="tl">
                    <a:srgbClr val="000000">
                      <a:alpha val="43137"/>
                    </a:srgbClr>
                  </a:outerShdw>
                </a:effectLst>
              </a:rPr>
              <a:t>Αύξηση 160259% (!!) </a:t>
            </a:r>
            <a:r>
              <a:rPr lang="el-GR" sz="1900" dirty="0"/>
              <a:t>από το 1965 έως το 2019, αλλά ακόμα ένα μικρό μερίδιο του συνόλου κατανάλωση περίπου 5 %</a:t>
            </a:r>
          </a:p>
          <a:p>
            <a:pPr marL="1200150" lvl="2" indent="-285750" algn="just">
              <a:buFontTx/>
              <a:buChar char="-"/>
            </a:pPr>
            <a:r>
              <a:rPr lang="el-GR" sz="1900" dirty="0"/>
              <a:t>Δεν υπήρχε σχεδόν καθόλου παραγωγή και κατανάλωση βιοκαυσίμων το 1965</a:t>
            </a:r>
          </a:p>
          <a:p>
            <a:pPr marL="342900" indent="-342900" algn="just">
              <a:buFont typeface="Wingdings" panose="05000000000000000000" pitchFamily="2" charset="2"/>
              <a:buChar char="§"/>
            </a:pPr>
            <a:endParaRPr lang="el-GR" sz="1600" dirty="0"/>
          </a:p>
          <a:p>
            <a:pPr algn="just"/>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D4763543-8758-4096-9357-A78E6FB80A76}"/>
              </a:ext>
            </a:extLst>
          </p:cNvPr>
          <p:cNvSpPr txBox="1"/>
          <p:nvPr/>
        </p:nvSpPr>
        <p:spPr>
          <a:xfrm>
            <a:off x="8425543" y="5453912"/>
            <a:ext cx="3228392" cy="215444"/>
          </a:xfrm>
          <a:prstGeom prst="rect">
            <a:avLst/>
          </a:prstGeom>
          <a:noFill/>
        </p:spPr>
        <p:txBody>
          <a:bodyPr wrap="square" rtlCol="0">
            <a:spAutoFit/>
          </a:bodyPr>
          <a:lstStyle/>
          <a:p>
            <a:r>
              <a:rPr lang="el-GR" sz="800" dirty="0"/>
              <a:t>Πηγή</a:t>
            </a:r>
            <a:r>
              <a:rPr lang="en-US" sz="800" dirty="0"/>
              <a:t>: Statistical review of world energy</a:t>
            </a:r>
            <a:r>
              <a:rPr lang="el-GR" sz="800" dirty="0"/>
              <a:t>,</a:t>
            </a:r>
            <a:r>
              <a:rPr lang="en-US" sz="800" dirty="0"/>
              <a:t> </a:t>
            </a:r>
            <a:r>
              <a:rPr lang="el-GR" sz="800" dirty="0"/>
              <a:t>Β</a:t>
            </a:r>
            <a:r>
              <a:rPr lang="en-US" sz="800" dirty="0"/>
              <a:t>P, 2020</a:t>
            </a:r>
            <a:endParaRPr lang="el-GR" sz="800" dirty="0"/>
          </a:p>
        </p:txBody>
      </p:sp>
      <p:sp>
        <p:nvSpPr>
          <p:cNvPr id="12" name="TextBox 11">
            <a:extLst>
              <a:ext uri="{FF2B5EF4-FFF2-40B4-BE49-F238E27FC236}">
                <a16:creationId xmlns:a16="http://schemas.microsoft.com/office/drawing/2014/main" id="{801A595D-1A0B-46A1-88F1-79B25F49CEA6}"/>
              </a:ext>
            </a:extLst>
          </p:cNvPr>
          <p:cNvSpPr txBox="1"/>
          <p:nvPr/>
        </p:nvSpPr>
        <p:spPr>
          <a:xfrm>
            <a:off x="7144140" y="4888264"/>
            <a:ext cx="4702628" cy="307777"/>
          </a:xfrm>
          <a:prstGeom prst="rect">
            <a:avLst/>
          </a:prstGeom>
          <a:noFill/>
        </p:spPr>
        <p:txBody>
          <a:bodyPr wrap="square" rtlCol="0">
            <a:spAutoFit/>
          </a:bodyPr>
          <a:lstStyle/>
          <a:p>
            <a:r>
              <a:rPr lang="el-GR" sz="1400" dirty="0">
                <a:latin typeface="+mn-lt"/>
              </a:rPr>
              <a:t>Παγκόσμια κατανάλωση πρωτογενούς ενέργειας ανά καύσιμο </a:t>
            </a:r>
            <a:endParaRPr lang="el-GR" sz="1400" dirty="0"/>
          </a:p>
        </p:txBody>
      </p:sp>
      <p:pic>
        <p:nvPicPr>
          <p:cNvPr id="14" name="Εικόνα 13">
            <a:extLst>
              <a:ext uri="{FF2B5EF4-FFF2-40B4-BE49-F238E27FC236}">
                <a16:creationId xmlns:a16="http://schemas.microsoft.com/office/drawing/2014/main" id="{1C1097DF-3281-4E97-90A6-A1E783672191}"/>
              </a:ext>
            </a:extLst>
          </p:cNvPr>
          <p:cNvPicPr>
            <a:picLocks noChangeAspect="1"/>
          </p:cNvPicPr>
          <p:nvPr/>
        </p:nvPicPr>
        <p:blipFill>
          <a:blip r:embed="rId3"/>
          <a:stretch>
            <a:fillRect/>
          </a:stretch>
        </p:blipFill>
        <p:spPr>
          <a:xfrm>
            <a:off x="5880762" y="1406033"/>
            <a:ext cx="6224152" cy="3525707"/>
          </a:xfrm>
          <a:prstGeom prst="rect">
            <a:avLst/>
          </a:prstGeom>
        </p:spPr>
      </p:pic>
    </p:spTree>
    <p:extLst>
      <p:ext uri="{BB962C8B-B14F-4D97-AF65-F5344CB8AC3E}">
        <p14:creationId xmlns:p14="http://schemas.microsoft.com/office/powerpoint/2010/main" val="254849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11967" y="74646"/>
            <a:ext cx="10276114" cy="755780"/>
          </a:xfrm>
        </p:spPr>
        <p:txBody>
          <a:bodyPr>
            <a:normAutofit/>
          </a:bodyPr>
          <a:lstStyle/>
          <a:p>
            <a:pPr algn="just"/>
            <a:r>
              <a:rPr lang="el-GR" sz="3200" b="1" dirty="0">
                <a:latin typeface="+mn-lt"/>
              </a:rPr>
              <a:t>Κατανάλωση ενέργειας ανά κάτοικο</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8</a:t>
            </a:fld>
            <a:endParaRPr lang="el-GR" dirty="0"/>
          </a:p>
        </p:txBody>
      </p:sp>
      <p:sp>
        <p:nvSpPr>
          <p:cNvPr id="8" name="Υπότιτλος 2">
            <a:extLst>
              <a:ext uri="{FF2B5EF4-FFF2-40B4-BE49-F238E27FC236}">
                <a16:creationId xmlns:a16="http://schemas.microsoft.com/office/drawing/2014/main" id="{F2CD655E-2E05-423C-A96C-82D096E91F08}"/>
              </a:ext>
            </a:extLst>
          </p:cNvPr>
          <p:cNvSpPr txBox="1">
            <a:spLocks/>
          </p:cNvSpPr>
          <p:nvPr/>
        </p:nvSpPr>
        <p:spPr>
          <a:xfrm>
            <a:off x="264367" y="923424"/>
            <a:ext cx="5464629" cy="54018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1800" dirty="0"/>
              <a:t>Η κατανάλωση ενέργειας ανά κάτοικο διαφέρει σημαντικά ανά χώρα. Αντανακλά, εκτός από τις κλιματικές συνθήκες, την κοινωνική ανάπτυξη των κοινωνιών και τον τρόπο ζωής.</a:t>
            </a:r>
          </a:p>
          <a:p>
            <a:pPr algn="just"/>
            <a:endParaRPr lang="el-GR" sz="1600" dirty="0"/>
          </a:p>
          <a:p>
            <a:pPr marL="1028700" lvl="1" indent="-571500" algn="just">
              <a:buFont typeface="Courier New" panose="02070309020205020404" pitchFamily="49" charset="0"/>
              <a:buChar char="o"/>
            </a:pPr>
            <a:endParaRPr lang="el-GR" sz="16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a:p>
            <a:pPr marL="571500" indent="-571500" algn="just">
              <a:buFont typeface="Wingdings" panose="05000000000000000000" pitchFamily="2" charset="2"/>
              <a:buChar char="§"/>
            </a:pPr>
            <a:endParaRPr lang="el-GR" sz="2800" dirty="0"/>
          </a:p>
        </p:txBody>
      </p:sp>
      <p:sp>
        <p:nvSpPr>
          <p:cNvPr id="11" name="TextBox 10">
            <a:extLst>
              <a:ext uri="{FF2B5EF4-FFF2-40B4-BE49-F238E27FC236}">
                <a16:creationId xmlns:a16="http://schemas.microsoft.com/office/drawing/2014/main" id="{D4763543-8758-4096-9357-A78E6FB80A76}"/>
              </a:ext>
            </a:extLst>
          </p:cNvPr>
          <p:cNvSpPr txBox="1"/>
          <p:nvPr/>
        </p:nvSpPr>
        <p:spPr>
          <a:xfrm>
            <a:off x="8061649" y="5732722"/>
            <a:ext cx="3228392" cy="215444"/>
          </a:xfrm>
          <a:prstGeom prst="rect">
            <a:avLst/>
          </a:prstGeom>
          <a:noFill/>
        </p:spPr>
        <p:txBody>
          <a:bodyPr wrap="square" rtlCol="0">
            <a:spAutoFit/>
          </a:bodyPr>
          <a:lstStyle/>
          <a:p>
            <a:r>
              <a:rPr lang="el-GR" sz="800" dirty="0"/>
              <a:t>Πηγή</a:t>
            </a:r>
            <a:r>
              <a:rPr lang="en-US" sz="800" dirty="0"/>
              <a:t>: Statistical review of world energy</a:t>
            </a:r>
            <a:r>
              <a:rPr lang="el-GR" sz="800" dirty="0"/>
              <a:t>,</a:t>
            </a:r>
            <a:r>
              <a:rPr lang="en-US" sz="800" dirty="0"/>
              <a:t> </a:t>
            </a:r>
            <a:r>
              <a:rPr lang="el-GR" sz="800" dirty="0"/>
              <a:t>Β</a:t>
            </a:r>
            <a:r>
              <a:rPr lang="en-US" sz="800" dirty="0"/>
              <a:t>P, 2020</a:t>
            </a:r>
            <a:endParaRPr lang="el-GR" sz="800" dirty="0"/>
          </a:p>
        </p:txBody>
      </p:sp>
      <p:sp>
        <p:nvSpPr>
          <p:cNvPr id="12" name="TextBox 11">
            <a:extLst>
              <a:ext uri="{FF2B5EF4-FFF2-40B4-BE49-F238E27FC236}">
                <a16:creationId xmlns:a16="http://schemas.microsoft.com/office/drawing/2014/main" id="{801A595D-1A0B-46A1-88F1-79B25F49CEA6}"/>
              </a:ext>
            </a:extLst>
          </p:cNvPr>
          <p:cNvSpPr txBox="1"/>
          <p:nvPr/>
        </p:nvSpPr>
        <p:spPr>
          <a:xfrm>
            <a:off x="7165813" y="4686772"/>
            <a:ext cx="4702628" cy="307777"/>
          </a:xfrm>
          <a:prstGeom prst="rect">
            <a:avLst/>
          </a:prstGeom>
          <a:noFill/>
        </p:spPr>
        <p:txBody>
          <a:bodyPr wrap="square" rtlCol="0">
            <a:spAutoFit/>
          </a:bodyPr>
          <a:lstStyle/>
          <a:p>
            <a:r>
              <a:rPr lang="el-GR" sz="1400" dirty="0"/>
              <a:t>Ετήσια ε</a:t>
            </a:r>
            <a:r>
              <a:rPr lang="el-GR" sz="1400" dirty="0">
                <a:latin typeface="+mn-lt"/>
              </a:rPr>
              <a:t>νεργειακή κατανάλωση ανά κάτοικο</a:t>
            </a:r>
            <a:r>
              <a:rPr lang="en-US" sz="1400" dirty="0">
                <a:latin typeface="+mn-lt"/>
              </a:rPr>
              <a:t> (GJ/</a:t>
            </a:r>
            <a:r>
              <a:rPr lang="el-GR" sz="1400" dirty="0">
                <a:latin typeface="+mn-lt"/>
              </a:rPr>
              <a:t>κάτοικο</a:t>
            </a:r>
            <a:r>
              <a:rPr lang="en-US" sz="1400" dirty="0">
                <a:latin typeface="+mn-lt"/>
              </a:rPr>
              <a:t>)</a:t>
            </a:r>
            <a:r>
              <a:rPr lang="el-GR" sz="1400" dirty="0">
                <a:latin typeface="+mn-lt"/>
              </a:rPr>
              <a:t> </a:t>
            </a:r>
            <a:endParaRPr lang="el-GR" sz="1400" dirty="0"/>
          </a:p>
        </p:txBody>
      </p:sp>
      <p:pic>
        <p:nvPicPr>
          <p:cNvPr id="6" name="Εικόνα 5">
            <a:extLst>
              <a:ext uri="{FF2B5EF4-FFF2-40B4-BE49-F238E27FC236}">
                <a16:creationId xmlns:a16="http://schemas.microsoft.com/office/drawing/2014/main" id="{9544014B-23E5-464D-8418-FE561C9AFE8B}"/>
              </a:ext>
            </a:extLst>
          </p:cNvPr>
          <p:cNvPicPr>
            <a:picLocks noChangeAspect="1"/>
          </p:cNvPicPr>
          <p:nvPr/>
        </p:nvPicPr>
        <p:blipFill>
          <a:blip r:embed="rId2"/>
          <a:stretch>
            <a:fillRect/>
          </a:stretch>
        </p:blipFill>
        <p:spPr>
          <a:xfrm>
            <a:off x="5828328" y="718764"/>
            <a:ext cx="6363672" cy="3915343"/>
          </a:xfrm>
          <a:prstGeom prst="rect">
            <a:avLst/>
          </a:prstGeom>
        </p:spPr>
      </p:pic>
      <p:graphicFrame>
        <p:nvGraphicFramePr>
          <p:cNvPr id="9" name="Πίνακας 9">
            <a:extLst>
              <a:ext uri="{FF2B5EF4-FFF2-40B4-BE49-F238E27FC236}">
                <a16:creationId xmlns:a16="http://schemas.microsoft.com/office/drawing/2014/main" id="{DC8655EB-05C4-4FD5-8A59-77D10BD48128}"/>
              </a:ext>
            </a:extLst>
          </p:cNvPr>
          <p:cNvGraphicFramePr>
            <a:graphicFrameLocks noGrp="1"/>
          </p:cNvGraphicFramePr>
          <p:nvPr>
            <p:extLst>
              <p:ext uri="{D42A27DB-BD31-4B8C-83A1-F6EECF244321}">
                <p14:modId xmlns:p14="http://schemas.microsoft.com/office/powerpoint/2010/main" val="1682745839"/>
              </p:ext>
            </p:extLst>
          </p:nvPr>
        </p:nvGraphicFramePr>
        <p:xfrm>
          <a:off x="570722" y="2164712"/>
          <a:ext cx="4879912" cy="4160520"/>
        </p:xfrm>
        <a:graphic>
          <a:graphicData uri="http://schemas.openxmlformats.org/drawingml/2006/table">
            <a:tbl>
              <a:tblPr firstRow="1" bandRow="1">
                <a:tableStyleId>{5C22544A-7EE6-4342-B048-85BDC9FD1C3A}</a:tableStyleId>
              </a:tblPr>
              <a:tblGrid>
                <a:gridCol w="1845907">
                  <a:extLst>
                    <a:ext uri="{9D8B030D-6E8A-4147-A177-3AD203B41FA5}">
                      <a16:colId xmlns:a16="http://schemas.microsoft.com/office/drawing/2014/main" val="295396447"/>
                    </a:ext>
                  </a:extLst>
                </a:gridCol>
                <a:gridCol w="3034005">
                  <a:extLst>
                    <a:ext uri="{9D8B030D-6E8A-4147-A177-3AD203B41FA5}">
                      <a16:colId xmlns:a16="http://schemas.microsoft.com/office/drawing/2014/main" val="3382612279"/>
                    </a:ext>
                  </a:extLst>
                </a:gridCol>
              </a:tblGrid>
              <a:tr h="285857">
                <a:tc>
                  <a:txBody>
                    <a:bodyPr/>
                    <a:lstStyle/>
                    <a:p>
                      <a:pPr algn="ctr"/>
                      <a:r>
                        <a:rPr lang="el-GR" sz="1500" dirty="0"/>
                        <a:t>Χώρα</a:t>
                      </a:r>
                    </a:p>
                  </a:txBody>
                  <a:tcPr/>
                </a:tc>
                <a:tc>
                  <a:txBody>
                    <a:bodyPr/>
                    <a:lstStyle/>
                    <a:p>
                      <a:pPr algn="ctr"/>
                      <a:r>
                        <a:rPr lang="el-GR" sz="1500" dirty="0"/>
                        <a:t>Κατανάλωση (</a:t>
                      </a:r>
                      <a:r>
                        <a:rPr lang="en-US" sz="1500" dirty="0"/>
                        <a:t>GJ/</a:t>
                      </a:r>
                      <a:r>
                        <a:rPr lang="el-GR" sz="1500" dirty="0"/>
                        <a:t>κάτοικο)</a:t>
                      </a:r>
                    </a:p>
                  </a:txBody>
                  <a:tcPr/>
                </a:tc>
                <a:extLst>
                  <a:ext uri="{0D108BD9-81ED-4DB2-BD59-A6C34878D82A}">
                    <a16:rowId xmlns:a16="http://schemas.microsoft.com/office/drawing/2014/main" val="2968156213"/>
                  </a:ext>
                </a:extLst>
              </a:tr>
              <a:tr h="285857">
                <a:tc>
                  <a:txBody>
                    <a:bodyPr/>
                    <a:lstStyle/>
                    <a:p>
                      <a:pPr algn="ctr"/>
                      <a:r>
                        <a:rPr lang="el-GR" sz="1500" dirty="0"/>
                        <a:t>Καναδάς</a:t>
                      </a:r>
                    </a:p>
                  </a:txBody>
                  <a:tcPr/>
                </a:tc>
                <a:tc>
                  <a:txBody>
                    <a:bodyPr/>
                    <a:lstStyle/>
                    <a:p>
                      <a:pPr algn="ctr"/>
                      <a:r>
                        <a:rPr lang="en-US" sz="1500" dirty="0"/>
                        <a:t>361.1</a:t>
                      </a:r>
                      <a:endParaRPr lang="el-GR" sz="1500" dirty="0"/>
                    </a:p>
                  </a:txBody>
                  <a:tcPr/>
                </a:tc>
                <a:extLst>
                  <a:ext uri="{0D108BD9-81ED-4DB2-BD59-A6C34878D82A}">
                    <a16:rowId xmlns:a16="http://schemas.microsoft.com/office/drawing/2014/main" val="132422281"/>
                  </a:ext>
                </a:extLst>
              </a:tr>
              <a:tr h="285857">
                <a:tc>
                  <a:txBody>
                    <a:bodyPr/>
                    <a:lstStyle/>
                    <a:p>
                      <a:pPr algn="ctr"/>
                      <a:r>
                        <a:rPr lang="el-GR" sz="1500" dirty="0"/>
                        <a:t>Νορβηγία</a:t>
                      </a:r>
                    </a:p>
                  </a:txBody>
                  <a:tcPr/>
                </a:tc>
                <a:tc>
                  <a:txBody>
                    <a:bodyPr/>
                    <a:lstStyle/>
                    <a:p>
                      <a:pPr algn="ctr"/>
                      <a:r>
                        <a:rPr lang="en-US" sz="1500" dirty="0"/>
                        <a:t>356</a:t>
                      </a:r>
                      <a:endParaRPr lang="el-GR" sz="1500" dirty="0"/>
                    </a:p>
                  </a:txBody>
                  <a:tcPr/>
                </a:tc>
                <a:extLst>
                  <a:ext uri="{0D108BD9-81ED-4DB2-BD59-A6C34878D82A}">
                    <a16:rowId xmlns:a16="http://schemas.microsoft.com/office/drawing/2014/main" val="3992263823"/>
                  </a:ext>
                </a:extLst>
              </a:tr>
              <a:tr h="2858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dirty="0"/>
                        <a:t>Σ. Αραβία</a:t>
                      </a:r>
                    </a:p>
                  </a:txBody>
                  <a:tcPr/>
                </a:tc>
                <a:tc>
                  <a:txBody>
                    <a:bodyPr/>
                    <a:lstStyle/>
                    <a:p>
                      <a:pPr algn="ctr"/>
                      <a:r>
                        <a:rPr lang="en-US" sz="1500" dirty="0"/>
                        <a:t>303.3</a:t>
                      </a:r>
                      <a:endParaRPr lang="el-GR" sz="1500" dirty="0"/>
                    </a:p>
                  </a:txBody>
                  <a:tcPr/>
                </a:tc>
                <a:extLst>
                  <a:ext uri="{0D108BD9-81ED-4DB2-BD59-A6C34878D82A}">
                    <a16:rowId xmlns:a16="http://schemas.microsoft.com/office/drawing/2014/main" val="275657016"/>
                  </a:ext>
                </a:extLst>
              </a:tr>
              <a:tr h="285857">
                <a:tc>
                  <a:txBody>
                    <a:bodyPr/>
                    <a:lstStyle/>
                    <a:p>
                      <a:pPr algn="ctr"/>
                      <a:r>
                        <a:rPr lang="el-GR" sz="1500" dirty="0"/>
                        <a:t>Η.Π.Α</a:t>
                      </a:r>
                    </a:p>
                  </a:txBody>
                  <a:tcPr/>
                </a:tc>
                <a:tc>
                  <a:txBody>
                    <a:bodyPr/>
                    <a:lstStyle/>
                    <a:p>
                      <a:pPr algn="ctr"/>
                      <a:r>
                        <a:rPr lang="en-US" sz="1500" dirty="0"/>
                        <a:t>265.2</a:t>
                      </a:r>
                      <a:endParaRPr lang="el-GR" sz="1500" dirty="0"/>
                    </a:p>
                  </a:txBody>
                  <a:tcPr/>
                </a:tc>
                <a:extLst>
                  <a:ext uri="{0D108BD9-81ED-4DB2-BD59-A6C34878D82A}">
                    <a16:rowId xmlns:a16="http://schemas.microsoft.com/office/drawing/2014/main" val="2802986281"/>
                  </a:ext>
                </a:extLst>
              </a:tr>
              <a:tr h="285857">
                <a:tc>
                  <a:txBody>
                    <a:bodyPr/>
                    <a:lstStyle/>
                    <a:p>
                      <a:pPr algn="ctr"/>
                      <a:r>
                        <a:rPr lang="el-GR" sz="1500" dirty="0"/>
                        <a:t>Αυστραλία</a:t>
                      </a:r>
                    </a:p>
                  </a:txBody>
                  <a:tcPr/>
                </a:tc>
                <a:tc>
                  <a:txBody>
                    <a:bodyPr/>
                    <a:lstStyle/>
                    <a:p>
                      <a:pPr algn="ctr"/>
                      <a:r>
                        <a:rPr lang="en-US" sz="1500" dirty="0"/>
                        <a:t>218.4</a:t>
                      </a:r>
                      <a:endParaRPr lang="el-GR" sz="1500" dirty="0"/>
                    </a:p>
                  </a:txBody>
                  <a:tcPr/>
                </a:tc>
                <a:extLst>
                  <a:ext uri="{0D108BD9-81ED-4DB2-BD59-A6C34878D82A}">
                    <a16:rowId xmlns:a16="http://schemas.microsoft.com/office/drawing/2014/main" val="602278654"/>
                  </a:ext>
                </a:extLst>
              </a:tr>
              <a:tr h="285857">
                <a:tc>
                  <a:txBody>
                    <a:bodyPr/>
                    <a:lstStyle/>
                    <a:p>
                      <a:pPr algn="ctr"/>
                      <a:r>
                        <a:rPr lang="el-GR" sz="1500" dirty="0"/>
                        <a:t>Γερμανία </a:t>
                      </a:r>
                    </a:p>
                  </a:txBody>
                  <a:tcPr/>
                </a:tc>
                <a:tc>
                  <a:txBody>
                    <a:bodyPr/>
                    <a:lstStyle/>
                    <a:p>
                      <a:pPr algn="ctr"/>
                      <a:r>
                        <a:rPr lang="en-US" sz="1500" dirty="0"/>
                        <a:t>144.6</a:t>
                      </a:r>
                      <a:endParaRPr lang="el-GR" sz="1500" dirty="0"/>
                    </a:p>
                  </a:txBody>
                  <a:tcPr/>
                </a:tc>
                <a:extLst>
                  <a:ext uri="{0D108BD9-81ED-4DB2-BD59-A6C34878D82A}">
                    <a16:rowId xmlns:a16="http://schemas.microsoft.com/office/drawing/2014/main" val="3082625727"/>
                  </a:ext>
                </a:extLst>
              </a:tr>
              <a:tr h="285857">
                <a:tc>
                  <a:txBody>
                    <a:bodyPr/>
                    <a:lstStyle/>
                    <a:p>
                      <a:pPr algn="ctr"/>
                      <a:r>
                        <a:rPr lang="el-GR" sz="1500" dirty="0"/>
                        <a:t>Κίνα</a:t>
                      </a:r>
                    </a:p>
                  </a:txBody>
                  <a:tcPr/>
                </a:tc>
                <a:tc>
                  <a:txBody>
                    <a:bodyPr/>
                    <a:lstStyle/>
                    <a:p>
                      <a:pPr algn="ctr"/>
                      <a:r>
                        <a:rPr lang="en-US" sz="1500" dirty="0"/>
                        <a:t>101.1</a:t>
                      </a:r>
                      <a:endParaRPr lang="el-GR" sz="1500" dirty="0"/>
                    </a:p>
                  </a:txBody>
                  <a:tcPr/>
                </a:tc>
                <a:extLst>
                  <a:ext uri="{0D108BD9-81ED-4DB2-BD59-A6C34878D82A}">
                    <a16:rowId xmlns:a16="http://schemas.microsoft.com/office/drawing/2014/main" val="3195891178"/>
                  </a:ext>
                </a:extLst>
              </a:tr>
              <a:tr h="285857">
                <a:tc>
                  <a:txBody>
                    <a:bodyPr/>
                    <a:lstStyle/>
                    <a:p>
                      <a:pPr algn="ctr"/>
                      <a:r>
                        <a:rPr lang="el-GR" sz="1500" dirty="0"/>
                        <a:t>Ελλάδα</a:t>
                      </a:r>
                    </a:p>
                  </a:txBody>
                  <a:tcPr/>
                </a:tc>
                <a:tc>
                  <a:txBody>
                    <a:bodyPr/>
                    <a:lstStyle/>
                    <a:p>
                      <a:pPr algn="ctr"/>
                      <a:r>
                        <a:rPr lang="el-GR" sz="1500" dirty="0"/>
                        <a:t>96</a:t>
                      </a:r>
                    </a:p>
                  </a:txBody>
                  <a:tcPr/>
                </a:tc>
                <a:extLst>
                  <a:ext uri="{0D108BD9-81ED-4DB2-BD59-A6C34878D82A}">
                    <a16:rowId xmlns:a16="http://schemas.microsoft.com/office/drawing/2014/main" val="787831020"/>
                  </a:ext>
                </a:extLst>
              </a:tr>
              <a:tr h="285857">
                <a:tc>
                  <a:txBody>
                    <a:bodyPr/>
                    <a:lstStyle/>
                    <a:p>
                      <a:pPr algn="ctr"/>
                      <a:r>
                        <a:rPr lang="el-GR" sz="1500" dirty="0"/>
                        <a:t>Αλγερία</a:t>
                      </a:r>
                    </a:p>
                  </a:txBody>
                  <a:tcPr/>
                </a:tc>
                <a:tc>
                  <a:txBody>
                    <a:bodyPr/>
                    <a:lstStyle/>
                    <a:p>
                      <a:pPr algn="ctr"/>
                      <a:r>
                        <a:rPr lang="en-US" sz="1500" dirty="0"/>
                        <a:t>52.4</a:t>
                      </a:r>
                      <a:endParaRPr lang="el-GR" sz="1500" dirty="0"/>
                    </a:p>
                  </a:txBody>
                  <a:tcPr/>
                </a:tc>
                <a:extLst>
                  <a:ext uri="{0D108BD9-81ED-4DB2-BD59-A6C34878D82A}">
                    <a16:rowId xmlns:a16="http://schemas.microsoft.com/office/drawing/2014/main" val="3720021802"/>
                  </a:ext>
                </a:extLst>
              </a:tr>
              <a:tr h="285857">
                <a:tc>
                  <a:txBody>
                    <a:bodyPr/>
                    <a:lstStyle/>
                    <a:p>
                      <a:pPr algn="ctr"/>
                      <a:r>
                        <a:rPr lang="el-GR" sz="1500" dirty="0"/>
                        <a:t>Αίγυπτος</a:t>
                      </a:r>
                    </a:p>
                  </a:txBody>
                  <a:tcPr/>
                </a:tc>
                <a:tc>
                  <a:txBody>
                    <a:bodyPr/>
                    <a:lstStyle/>
                    <a:p>
                      <a:pPr algn="ctr"/>
                      <a:r>
                        <a:rPr lang="en-US" sz="1500" dirty="0"/>
                        <a:t>35.6</a:t>
                      </a:r>
                      <a:endParaRPr lang="el-GR" sz="1500" dirty="0"/>
                    </a:p>
                  </a:txBody>
                  <a:tcPr/>
                </a:tc>
                <a:extLst>
                  <a:ext uri="{0D108BD9-81ED-4DB2-BD59-A6C34878D82A}">
                    <a16:rowId xmlns:a16="http://schemas.microsoft.com/office/drawing/2014/main" val="4155059495"/>
                  </a:ext>
                </a:extLst>
              </a:tr>
              <a:tr h="285857">
                <a:tc>
                  <a:txBody>
                    <a:bodyPr/>
                    <a:lstStyle/>
                    <a:p>
                      <a:pPr algn="ctr"/>
                      <a:r>
                        <a:rPr lang="el-GR" sz="1500" dirty="0"/>
                        <a:t>Ινδία</a:t>
                      </a:r>
                    </a:p>
                  </a:txBody>
                  <a:tcPr/>
                </a:tc>
                <a:tc>
                  <a:txBody>
                    <a:bodyPr/>
                    <a:lstStyle/>
                    <a:p>
                      <a:pPr algn="ctr"/>
                      <a:r>
                        <a:rPr lang="en-US" sz="1500" dirty="0"/>
                        <a:t>23.2</a:t>
                      </a:r>
                      <a:endParaRPr lang="el-GR" sz="1500" dirty="0"/>
                    </a:p>
                  </a:txBody>
                  <a:tcPr/>
                </a:tc>
                <a:extLst>
                  <a:ext uri="{0D108BD9-81ED-4DB2-BD59-A6C34878D82A}">
                    <a16:rowId xmlns:a16="http://schemas.microsoft.com/office/drawing/2014/main" val="3521799301"/>
                  </a:ext>
                </a:extLst>
              </a:tr>
              <a:tr h="285857">
                <a:tc>
                  <a:txBody>
                    <a:bodyPr/>
                    <a:lstStyle/>
                    <a:p>
                      <a:pPr algn="ctr"/>
                      <a:r>
                        <a:rPr lang="el-GR" sz="1500" dirty="0"/>
                        <a:t>Μπαγκλαντές</a:t>
                      </a:r>
                    </a:p>
                  </a:txBody>
                  <a:tcPr/>
                </a:tc>
                <a:tc>
                  <a:txBody>
                    <a:bodyPr/>
                    <a:lstStyle/>
                    <a:p>
                      <a:pPr algn="ctr"/>
                      <a:r>
                        <a:rPr lang="el-GR" sz="1500" dirty="0"/>
                        <a:t>9.7</a:t>
                      </a:r>
                    </a:p>
                  </a:txBody>
                  <a:tcPr/>
                </a:tc>
                <a:extLst>
                  <a:ext uri="{0D108BD9-81ED-4DB2-BD59-A6C34878D82A}">
                    <a16:rowId xmlns:a16="http://schemas.microsoft.com/office/drawing/2014/main" val="1406937532"/>
                  </a:ext>
                </a:extLst>
              </a:tr>
            </a:tbl>
          </a:graphicData>
        </a:graphic>
      </p:graphicFrame>
    </p:spTree>
    <p:extLst>
      <p:ext uri="{BB962C8B-B14F-4D97-AF65-F5344CB8AC3E}">
        <p14:creationId xmlns:p14="http://schemas.microsoft.com/office/powerpoint/2010/main" val="86262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6B0E5-1FE3-436D-BC16-082749DCA13A}"/>
              </a:ext>
            </a:extLst>
          </p:cNvPr>
          <p:cNvSpPr>
            <a:spLocks noGrp="1"/>
          </p:cNvSpPr>
          <p:nvPr>
            <p:ph type="ctrTitle"/>
          </p:nvPr>
        </p:nvSpPr>
        <p:spPr>
          <a:xfrm>
            <a:off x="1589314" y="1200230"/>
            <a:ext cx="9144000" cy="1794897"/>
          </a:xfrm>
        </p:spPr>
        <p:txBody>
          <a:bodyPr>
            <a:normAutofit/>
          </a:bodyPr>
          <a:lstStyle/>
          <a:p>
            <a:r>
              <a:rPr lang="el-GR" dirty="0"/>
              <a:t>Αποθέματα φυσικών πόρων</a:t>
            </a:r>
          </a:p>
        </p:txBody>
      </p:sp>
      <p:sp>
        <p:nvSpPr>
          <p:cNvPr id="4" name="Θέση υποσέλιδου 3">
            <a:extLst>
              <a:ext uri="{FF2B5EF4-FFF2-40B4-BE49-F238E27FC236}">
                <a16:creationId xmlns:a16="http://schemas.microsoft.com/office/drawing/2014/main" id="{10F776F8-3E56-4217-911F-BD05BB60FD6F}"/>
              </a:ext>
            </a:extLst>
          </p:cNvPr>
          <p:cNvSpPr>
            <a:spLocks noGrp="1"/>
          </p:cNvSpPr>
          <p:nvPr>
            <p:ph type="ftr" sz="quarter" idx="11"/>
          </p:nvPr>
        </p:nvSpPr>
        <p:spPr>
          <a:xfrm>
            <a:off x="214008" y="6418230"/>
            <a:ext cx="8211535" cy="365125"/>
          </a:xfrm>
        </p:spPr>
        <p:txBody>
          <a:bodyPr/>
          <a:lstStyle/>
          <a:p>
            <a:pPr algn="l"/>
            <a:r>
              <a:rPr lang="el-GR" dirty="0"/>
              <a:t>Τμήμα</a:t>
            </a:r>
            <a:r>
              <a:rPr lang="en-US" dirty="0"/>
              <a:t>:</a:t>
            </a:r>
            <a:r>
              <a:rPr lang="el-GR" dirty="0"/>
              <a:t> Μηχανολόγων Μηχανικών Ελληνικού Μεσογειακού Πανεπιστημίου </a:t>
            </a:r>
          </a:p>
          <a:p>
            <a:pPr algn="l"/>
            <a:r>
              <a:rPr lang="el-GR" dirty="0"/>
              <a:t>Μάθημα</a:t>
            </a:r>
            <a:r>
              <a:rPr lang="en-US" dirty="0"/>
              <a:t>:</a:t>
            </a:r>
            <a:r>
              <a:rPr lang="el-GR" dirty="0"/>
              <a:t> </a:t>
            </a:r>
            <a:r>
              <a:rPr lang="el-GR" dirty="0">
                <a:effectLst/>
                <a:latin typeface="Calibri" panose="020F0502020204030204" pitchFamily="34" charset="0"/>
                <a:ea typeface="Calibri" panose="020F0502020204030204" pitchFamily="34" charset="0"/>
                <a:cs typeface="Arial" panose="020B0604020202020204" pitchFamily="34" charset="0"/>
              </a:rPr>
              <a:t>Λοιπές μορφές ΑΠΕ – Συμπαραγωγή – Έξυπνα δίκτυα </a:t>
            </a:r>
            <a:endParaRPr lang="el-GR" dirty="0"/>
          </a:p>
        </p:txBody>
      </p:sp>
      <p:sp>
        <p:nvSpPr>
          <p:cNvPr id="5" name="Θέση αριθμού διαφάνειας 4">
            <a:extLst>
              <a:ext uri="{FF2B5EF4-FFF2-40B4-BE49-F238E27FC236}">
                <a16:creationId xmlns:a16="http://schemas.microsoft.com/office/drawing/2014/main" id="{6129F905-94D4-4536-AA2A-7EAA4549F3C3}"/>
              </a:ext>
            </a:extLst>
          </p:cNvPr>
          <p:cNvSpPr>
            <a:spLocks noGrp="1"/>
          </p:cNvSpPr>
          <p:nvPr>
            <p:ph type="sldNum" sz="quarter" idx="12"/>
          </p:nvPr>
        </p:nvSpPr>
        <p:spPr>
          <a:xfrm>
            <a:off x="9361714" y="6492875"/>
            <a:ext cx="2743200" cy="365125"/>
          </a:xfrm>
        </p:spPr>
        <p:txBody>
          <a:bodyPr/>
          <a:lstStyle/>
          <a:p>
            <a:fld id="{49588FE8-D3B6-4031-942D-3598318BA2DA}" type="slidenum">
              <a:rPr lang="el-GR" smtClean="0"/>
              <a:t>9</a:t>
            </a:fld>
            <a:endParaRPr lang="el-GR" dirty="0"/>
          </a:p>
        </p:txBody>
      </p:sp>
    </p:spTree>
    <p:extLst>
      <p:ext uri="{BB962C8B-B14F-4D97-AF65-F5344CB8AC3E}">
        <p14:creationId xmlns:p14="http://schemas.microsoft.com/office/powerpoint/2010/main" val="423347265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3603</TotalTime>
  <Words>4713</Words>
  <Application>Microsoft Office PowerPoint</Application>
  <PresentationFormat>Ευρεία οθόνη</PresentationFormat>
  <Paragraphs>808</Paragraphs>
  <Slides>48</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48</vt:i4>
      </vt:variant>
    </vt:vector>
  </HeadingPairs>
  <TitlesOfParts>
    <vt:vector size="56" baseType="lpstr">
      <vt:lpstr>Aptos</vt:lpstr>
      <vt:lpstr>Arial</vt:lpstr>
      <vt:lpstr>Calibri</vt:lpstr>
      <vt:lpstr>Calibri Light</vt:lpstr>
      <vt:lpstr>Cambria Math</vt:lpstr>
      <vt:lpstr>Courier New</vt:lpstr>
      <vt:lpstr>Wingdings</vt:lpstr>
      <vt:lpstr>Θέμα του Office</vt:lpstr>
      <vt:lpstr>Εισαγωγή</vt:lpstr>
      <vt:lpstr>Σημασία ενέργειας για το ανθρώπινο είδος</vt:lpstr>
      <vt:lpstr>Σύστημα παροχής ενέργειας</vt:lpstr>
      <vt:lpstr>Συγκρουόμενοι στόχοι συστήματος παροχής ενέργειας</vt:lpstr>
      <vt:lpstr>Κατανάλωση ενέργειας</vt:lpstr>
      <vt:lpstr>Παγκόσμια κατανάλωση πρωτογενούς ενέργειας </vt:lpstr>
      <vt:lpstr>Παγκόσμια κατανάλωση ανά καύσιμο</vt:lpstr>
      <vt:lpstr>Κατανάλωση ενέργειας ανά κάτοικο</vt:lpstr>
      <vt:lpstr>Αποθέματα φυσικών πόρων</vt:lpstr>
      <vt:lpstr>Αποθέματα και πόροι πετρελαίου</vt:lpstr>
      <vt:lpstr>Αποθέματα και πόροι πετρελαίου</vt:lpstr>
      <vt:lpstr>Αποθέματα και πόροι φυσικού αερίου</vt:lpstr>
      <vt:lpstr>Αποθέματα και πόροι λιγνίτη</vt:lpstr>
      <vt:lpstr>Αποθέματα και πόροι λιθάνθρακα</vt:lpstr>
      <vt:lpstr>Αποθέματα και πόροι ουρανίου</vt:lpstr>
      <vt:lpstr>Παγκόσμιος πληθυσμός και ενεργειακή κατανάλωση</vt:lpstr>
      <vt:lpstr>Βιοτικό επίπεδο και κατανάλωση ενέργειας</vt:lpstr>
      <vt:lpstr>Εξάντληση φυσικών πόρων</vt:lpstr>
      <vt:lpstr>Εκπομπές αερίων</vt:lpstr>
      <vt:lpstr>Εκπομπές διοξειδίου του άνθρακα</vt:lpstr>
      <vt:lpstr>Εκπομπές διοξειδίου του άνθρακα</vt:lpstr>
      <vt:lpstr>Εκπομπές διοξειδίου του άνθρακα</vt:lpstr>
      <vt:lpstr>Εκπομπές διοξειδίου του άνθρακα</vt:lpstr>
      <vt:lpstr>Κλιματική αλλαγή</vt:lpstr>
      <vt:lpstr>Φυσικό φαινόμενο θερμοκηπίου</vt:lpstr>
      <vt:lpstr>Ανθρωπογενές φαινόμενο θερμοκηπίου</vt:lpstr>
      <vt:lpstr>Ανθρωπογενές φαινόμενο θερμοκηπίου</vt:lpstr>
      <vt:lpstr>Yπερθέρμανση του πλανήτη</vt:lpstr>
      <vt:lpstr>Yπερθέρμανση του πλανήτη</vt:lpstr>
      <vt:lpstr>Επιπτώσεις της υπερθέρμανσης του πλανήτη</vt:lpstr>
      <vt:lpstr>Επιπτώσεις της υπερθέρμανσης του πλανήτη ανά περιοχή</vt:lpstr>
      <vt:lpstr>Επιπτώσεις της υπερθέρμανσης του πλανήτη ανά περιοχή</vt:lpstr>
      <vt:lpstr>Στροφή προς τις ΑΠΕ</vt:lpstr>
      <vt:lpstr>Στροφή προς τις ανανεώσιμες πηγές ενέργειας</vt:lpstr>
      <vt:lpstr>Διαθεσιμότητα ΑΠΕ</vt:lpstr>
      <vt:lpstr>Διαθεσιμότητα ΑΠΕ</vt:lpstr>
      <vt:lpstr>Μερίδιο ΑΠΕ στην παγκόσμια παραγωγή ηλεκτρικής ενέργειας</vt:lpstr>
      <vt:lpstr>Συνολικές επενδύσεις στις ΑΠΕ</vt:lpstr>
      <vt:lpstr>Επενδύσεις στις ΑΠΕ ανά χώρα</vt:lpstr>
      <vt:lpstr>Εκτιμώμενη ανάπτυξη των ΑΠΕ</vt:lpstr>
      <vt:lpstr>Πολιτικές συμφωνίες για το κλίμα</vt:lpstr>
      <vt:lpstr>Ιστορική αναδρομή πολιτικών συνδιασκέψεων για το κλίμα</vt:lpstr>
      <vt:lpstr>Ιστορική αναδρομή πολιτικών συνδιασκέψεων για το κλίμα</vt:lpstr>
      <vt:lpstr>Ιστορική αναδρομή πολιτικών συνδιασκέψεων για το κλίμα</vt:lpstr>
      <vt:lpstr>Πρωτόκολλο του Κιότο</vt:lpstr>
      <vt:lpstr>Πρωτόκολλο του Κιότο</vt:lpstr>
      <vt:lpstr>Συμφωνία των Παρισίων</vt:lpstr>
      <vt:lpstr>Συμφωνία των Παρισίων και στόχοι Ευρωπαϊκής ένωσης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Μαθήματος - Κεφάλαιο 1 </dc:title>
  <dc:creator>bagelis bobodakis</dc:creator>
  <cp:lastModifiedBy>bagelis bobodakis</cp:lastModifiedBy>
  <cp:revision>168</cp:revision>
  <dcterms:created xsi:type="dcterms:W3CDTF">2021-08-19T14:11:11Z</dcterms:created>
  <dcterms:modified xsi:type="dcterms:W3CDTF">2025-12-01T14:43:50Z</dcterms:modified>
</cp:coreProperties>
</file>