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4" r:id="rId2"/>
    <p:sldId id="315" r:id="rId3"/>
    <p:sldId id="306" r:id="rId4"/>
    <p:sldId id="256" r:id="rId5"/>
    <p:sldId id="257" r:id="rId6"/>
    <p:sldId id="273" r:id="rId7"/>
    <p:sldId id="258" r:id="rId8"/>
    <p:sldId id="259" r:id="rId9"/>
    <p:sldId id="262" r:id="rId10"/>
    <p:sldId id="263" r:id="rId11"/>
    <p:sldId id="264" r:id="rId12"/>
    <p:sldId id="293" r:id="rId13"/>
    <p:sldId id="260" r:id="rId14"/>
    <p:sldId id="266" r:id="rId15"/>
    <p:sldId id="267" r:id="rId16"/>
    <p:sldId id="268" r:id="rId17"/>
    <p:sldId id="265" r:id="rId18"/>
    <p:sldId id="316" r:id="rId19"/>
    <p:sldId id="312" r:id="rId20"/>
    <p:sldId id="317" r:id="rId21"/>
    <p:sldId id="318" r:id="rId22"/>
    <p:sldId id="319" r:id="rId23"/>
    <p:sldId id="313" r:id="rId24"/>
    <p:sldId id="305" r:id="rId25"/>
    <p:sldId id="310" r:id="rId26"/>
    <p:sldId id="309"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Κεφ. 1. Εισαγωγή" id="{A814A64A-7BD3-451B-98AA-D149545C4C93}">
          <p14:sldIdLst>
            <p14:sldId id="314"/>
            <p14:sldId id="315"/>
            <p14:sldId id="306"/>
            <p14:sldId id="256"/>
            <p14:sldId id="257"/>
            <p14:sldId id="273"/>
            <p14:sldId id="258"/>
          </p14:sldIdLst>
        </p14:section>
        <p14:section name="Κεφ. 2. Επιπτώσεις ΑΠΕ στη συχνότητα" id="{E31DA37E-161D-4148-851F-10BC6DFDCBE1}">
          <p14:sldIdLst>
            <p14:sldId id="259"/>
            <p14:sldId id="262"/>
            <p14:sldId id="263"/>
            <p14:sldId id="264"/>
            <p14:sldId id="293"/>
            <p14:sldId id="260"/>
            <p14:sldId id="266"/>
            <p14:sldId id="267"/>
          </p14:sldIdLst>
        </p14:section>
        <p14:section name="Κεφ. 3. Επιπτώσεις ΑΠΕ στην τάση" id="{65E9A2CB-D051-438A-B106-DEC0EB42FD0D}">
          <p14:sldIdLst>
            <p14:sldId id="268"/>
            <p14:sldId id="265"/>
            <p14:sldId id="316"/>
          </p14:sldIdLst>
        </p14:section>
        <p14:section name="Κεφ. 4. Επιπτώσεις ΑΠΕ στην προστασία" id="{27B53B2C-ABE5-41A8-AF20-05E0DFDF02F9}">
          <p14:sldIdLst>
            <p14:sldId id="312"/>
            <p14:sldId id="317"/>
            <p14:sldId id="318"/>
            <p14:sldId id="319"/>
            <p14:sldId id="313"/>
            <p14:sldId id="305"/>
            <p14:sldId id="310"/>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76" autoAdjust="0"/>
    <p:restoredTop sz="94660"/>
  </p:normalViewPr>
  <p:slideViewPr>
    <p:cSldViewPr snapToGrid="0">
      <p:cViewPr varScale="1">
        <p:scale>
          <a:sx n="72" d="100"/>
          <a:sy n="72" d="100"/>
        </p:scale>
        <p:origin x="15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14A9A-7360-4D1D-B7B7-E0FB5EF684F6}" type="datetimeFigureOut">
              <a:rPr lang="el-GR" smtClean="0"/>
              <a:t>4/12/2025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F2A29-4273-4792-8DF3-191FC186C2EC}" type="slidenum">
              <a:rPr lang="el-GR" smtClean="0"/>
              <a:t>‹#›</a:t>
            </a:fld>
            <a:endParaRPr lang="el-GR"/>
          </a:p>
        </p:txBody>
      </p:sp>
    </p:spTree>
    <p:extLst>
      <p:ext uri="{BB962C8B-B14F-4D97-AF65-F5344CB8AC3E}">
        <p14:creationId xmlns:p14="http://schemas.microsoft.com/office/powerpoint/2010/main" val="390846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042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985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01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573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345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140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93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082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86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395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410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244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D0177-A827-4776-84FF-0741043E5A40}"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062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90ECD-D712-986E-33A6-847389EE360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66075CB-4742-9D8C-CD68-64B441DF0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E7FC7A0-08B2-9C58-8B4E-2B44D2809E7A}"/>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4ECA871A-E909-C660-7A2B-B76632C88E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A48ABF-4F92-496D-599B-4528F8CCC136}"/>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372135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3DC1CA-A67F-3BEC-3DA3-1153246EB09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E005B74-CA0A-C759-FB61-A2E185DCA5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27F9BB7-770A-E57B-ECCB-CF484881E137}"/>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213656E6-854E-041B-4DB5-5D7BA447E68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B6DDAA4-D890-8CA8-C857-72A6527047CA}"/>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423893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BC980AA-B6D5-5309-7E82-6376736C986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243A3A9-AB5D-C94A-5643-D387F4C04DA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D37AA6-165E-5C52-ACA9-BE298C5EDB77}"/>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7F7DD722-EE5A-2108-3438-F72F3BB00D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9134F9-BE11-F842-4773-D1C126DC8837}"/>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799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AC7F01-A4F7-B393-A4E0-CC1EA3CC4DD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D07FF13-FD22-8434-9715-929414DBF08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BE0EB2F-4B3F-8F19-2976-2C3B76670C21}"/>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33AD2F64-A985-6B5B-BF23-72DC5B1ED18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311593-70DB-9C1D-29A8-185016C53349}"/>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40344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70ACBF-608E-3955-6459-80E248F49E3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2FA6E6C-0D48-626B-3FF6-B90FA6765B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C2EBEDA-E506-29E3-852E-32736C6A29F3}"/>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AEC3DFA8-1AA0-87CA-2B3D-1F619E38C9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CE12251-C2FF-B30F-F6BF-F6779EDC40EB}"/>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172089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2D0EE-2EA3-92D8-922A-9C6019B79A8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EA7F5E-8D86-D3F7-7B1E-B5C79D0C0D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42B642C-FC96-9997-2BDD-B77BB72B7E6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544F91E-5320-3CA8-3813-0E8FA3DD3CE0}"/>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6" name="Θέση υποσέλιδου 5">
            <a:extLst>
              <a:ext uri="{FF2B5EF4-FFF2-40B4-BE49-F238E27FC236}">
                <a16:creationId xmlns:a16="http://schemas.microsoft.com/office/drawing/2014/main" id="{1AB98EEE-420C-3871-B315-AA556E57F5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7AF6F36-7B4A-ACA7-6A78-166253B361DC}"/>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30126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7BC874-CFE4-598A-96D8-B57963EC7F3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29D09B-1CB1-6380-976C-12CCB3A0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BDA6379-B577-0383-A3FE-9CC586DE78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40BBC63-CCD0-24E8-E6D2-68F56CC4D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79E8FC7-53C2-081B-F49A-E7B6831A559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961855D-7D04-0EE6-3355-8EC83F1D6390}"/>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8" name="Θέση υποσέλιδου 7">
            <a:extLst>
              <a:ext uri="{FF2B5EF4-FFF2-40B4-BE49-F238E27FC236}">
                <a16:creationId xmlns:a16="http://schemas.microsoft.com/office/drawing/2014/main" id="{5623E05F-D99C-B617-C842-F73675B1B3A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045B896-CE1A-41B2-7786-0DD5E652C828}"/>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80484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99BE84-C0DC-3E7E-A043-5AD7E3D40A9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656D716-DA82-2980-92FB-97EC324D716D}"/>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4" name="Θέση υποσέλιδου 3">
            <a:extLst>
              <a:ext uri="{FF2B5EF4-FFF2-40B4-BE49-F238E27FC236}">
                <a16:creationId xmlns:a16="http://schemas.microsoft.com/office/drawing/2014/main" id="{4FE41D3E-D5EC-0BD8-338A-F5A1A039E9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33E6209-E4D8-7877-F212-50A328BF8F91}"/>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28751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71DAEDB-2D1F-F62A-406C-3CC799705673}"/>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3" name="Θέση υποσέλιδου 2">
            <a:extLst>
              <a:ext uri="{FF2B5EF4-FFF2-40B4-BE49-F238E27FC236}">
                <a16:creationId xmlns:a16="http://schemas.microsoft.com/office/drawing/2014/main" id="{A3F3C064-7204-6E04-D32C-B0E571F834E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D5A76B1-28EA-2189-3466-B7BC77461192}"/>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102838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11EAE4-4AF6-6DB6-1D6B-89C0489807C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7BA3134-99BE-1CDF-7E61-D957CF2BD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787E527-22B6-84E3-DC65-5F58FEF1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11DADB9-253A-B333-E02E-E8265CF2B596}"/>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6" name="Θέση υποσέλιδου 5">
            <a:extLst>
              <a:ext uri="{FF2B5EF4-FFF2-40B4-BE49-F238E27FC236}">
                <a16:creationId xmlns:a16="http://schemas.microsoft.com/office/drawing/2014/main" id="{43E8958C-8695-67FC-3F09-3677039A7AC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FD26001-B8D4-B38A-E3EF-D7C2BBF08FA0}"/>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62517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B9B5E6-EB24-60E3-56E7-0E6CE605D4A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4B3F48E-3F9D-9EB3-58DE-E87C40595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DCA6123-7008-F97B-123B-F660CDA1B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6617F9F-4E09-834A-16AB-AFFE9B8113F2}"/>
              </a:ext>
            </a:extLst>
          </p:cNvPr>
          <p:cNvSpPr>
            <a:spLocks noGrp="1"/>
          </p:cNvSpPr>
          <p:nvPr>
            <p:ph type="dt" sz="half" idx="10"/>
          </p:nvPr>
        </p:nvSpPr>
        <p:spPr/>
        <p:txBody>
          <a:bodyPr/>
          <a:lstStyle/>
          <a:p>
            <a:fld id="{DBE89038-B589-4F15-980D-9F08CC4F0D47}" type="datetimeFigureOut">
              <a:rPr lang="el-GR" smtClean="0"/>
              <a:t>4/12/2025</a:t>
            </a:fld>
            <a:endParaRPr lang="el-GR"/>
          </a:p>
        </p:txBody>
      </p:sp>
      <p:sp>
        <p:nvSpPr>
          <p:cNvPr id="6" name="Θέση υποσέλιδου 5">
            <a:extLst>
              <a:ext uri="{FF2B5EF4-FFF2-40B4-BE49-F238E27FC236}">
                <a16:creationId xmlns:a16="http://schemas.microsoft.com/office/drawing/2014/main" id="{44F23ED1-4076-B6B4-ADE1-36042CAEF9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9AEB270-59B5-3D62-7347-03E9C0C9DF4B}"/>
              </a:ext>
            </a:extLst>
          </p:cNvPr>
          <p:cNvSpPr>
            <a:spLocks noGrp="1"/>
          </p:cNvSpPr>
          <p:nvPr>
            <p:ph type="sldNum" sz="quarter" idx="12"/>
          </p:nvPr>
        </p:nvSpPr>
        <p:spPr/>
        <p:txBody>
          <a:bodyPr/>
          <a:lstStyle/>
          <a:p>
            <a:fld id="{408D6C71-878C-4B31-B89D-FD2A146165A6}" type="slidenum">
              <a:rPr lang="el-GR" smtClean="0"/>
              <a:t>‹#›</a:t>
            </a:fld>
            <a:endParaRPr lang="el-GR"/>
          </a:p>
        </p:txBody>
      </p:sp>
    </p:spTree>
    <p:extLst>
      <p:ext uri="{BB962C8B-B14F-4D97-AF65-F5344CB8AC3E}">
        <p14:creationId xmlns:p14="http://schemas.microsoft.com/office/powerpoint/2010/main" val="212138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D242C10-DBDF-DBDC-2090-473F8B543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30A32E-398A-814B-5C9E-3E6E4F377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63F37D7-FE31-9F86-4A1F-6157B53C3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E89038-B589-4F15-980D-9F08CC4F0D47}" type="datetimeFigureOut">
              <a:rPr lang="el-GR" smtClean="0"/>
              <a:t>4/12/2025</a:t>
            </a:fld>
            <a:endParaRPr lang="el-GR"/>
          </a:p>
        </p:txBody>
      </p:sp>
      <p:sp>
        <p:nvSpPr>
          <p:cNvPr id="5" name="Θέση υποσέλιδου 4">
            <a:extLst>
              <a:ext uri="{FF2B5EF4-FFF2-40B4-BE49-F238E27FC236}">
                <a16:creationId xmlns:a16="http://schemas.microsoft.com/office/drawing/2014/main" id="{D2EEC3BF-2AD6-A95F-F1CD-AA5DB39B3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695E244-4A81-D5C1-AFCC-6956AAA6B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8D6C71-878C-4B31-B89D-FD2A146165A6}" type="slidenum">
              <a:rPr lang="el-GR" smtClean="0"/>
              <a:t>‹#›</a:t>
            </a:fld>
            <a:endParaRPr lang="el-GR"/>
          </a:p>
        </p:txBody>
      </p:sp>
    </p:spTree>
    <p:extLst>
      <p:ext uri="{BB962C8B-B14F-4D97-AF65-F5344CB8AC3E}">
        <p14:creationId xmlns:p14="http://schemas.microsoft.com/office/powerpoint/2010/main" val="45643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22sh6utd"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9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1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5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52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Ομάδα 25">
            <a:extLst>
              <a:ext uri="{FF2B5EF4-FFF2-40B4-BE49-F238E27FC236}">
                <a16:creationId xmlns:a16="http://schemas.microsoft.com/office/drawing/2014/main" id="{ED6AF888-D44D-395F-9600-48D7176F9013}"/>
              </a:ext>
            </a:extLst>
          </p:cNvPr>
          <p:cNvGrpSpPr/>
          <p:nvPr/>
        </p:nvGrpSpPr>
        <p:grpSpPr>
          <a:xfrm>
            <a:off x="239287" y="46694"/>
            <a:ext cx="11950665" cy="6811306"/>
            <a:chOff x="-85391" y="-171967"/>
            <a:chExt cx="11950665" cy="6811306"/>
          </a:xfrm>
        </p:grpSpPr>
        <p:sp>
          <p:nvSpPr>
            <p:cNvPr id="5" name="TextBox 4">
              <a:extLst>
                <a:ext uri="{FF2B5EF4-FFF2-40B4-BE49-F238E27FC236}">
                  <a16:creationId xmlns:a16="http://schemas.microsoft.com/office/drawing/2014/main" id="{EBAC4995-A296-FC94-7AA6-D1F06E3EE657}"/>
                </a:ext>
              </a:extLst>
            </p:cNvPr>
            <p:cNvSpPr txBox="1"/>
            <p:nvPr/>
          </p:nvSpPr>
          <p:spPr>
            <a:xfrm>
              <a:off x="3756992" y="-171967"/>
              <a:ext cx="4055165" cy="461665"/>
            </a:xfrm>
            <a:prstGeom prst="rect">
              <a:avLst/>
            </a:prstGeom>
            <a:noFill/>
          </p:spPr>
          <p:txBody>
            <a:bodyPr wrap="square">
              <a:spAutoFit/>
            </a:bodyPr>
            <a:lstStyle/>
            <a:p>
              <a:r>
                <a:rPr lang="el-GR" sz="2400" b="1" dirty="0">
                  <a:solidFill>
                    <a:srgbClr val="002060"/>
                  </a:solidFill>
                </a:rPr>
                <a:t>Δομή Ηλεκτρικού Δικτύου</a:t>
              </a:r>
            </a:p>
          </p:txBody>
        </p:sp>
        <p:pic>
          <p:nvPicPr>
            <p:cNvPr id="9" name="Εικόνα 8">
              <a:extLst>
                <a:ext uri="{FF2B5EF4-FFF2-40B4-BE49-F238E27FC236}">
                  <a16:creationId xmlns:a16="http://schemas.microsoft.com/office/drawing/2014/main" id="{AABD1362-56C6-9091-8028-FA965D2190B0}"/>
                </a:ext>
              </a:extLst>
            </p:cNvPr>
            <p:cNvPicPr>
              <a:picLocks noChangeAspect="1"/>
            </p:cNvPicPr>
            <p:nvPr/>
          </p:nvPicPr>
          <p:blipFill>
            <a:blip r:embed="rId2"/>
            <a:stretch>
              <a:fillRect/>
            </a:stretch>
          </p:blipFill>
          <p:spPr>
            <a:xfrm>
              <a:off x="-85391" y="399825"/>
              <a:ext cx="2884451" cy="1675470"/>
            </a:xfrm>
            <a:prstGeom prst="rect">
              <a:avLst/>
            </a:prstGeom>
          </p:spPr>
        </p:pic>
        <p:grpSp>
          <p:nvGrpSpPr>
            <p:cNvPr id="12" name="Ομάδα 11">
              <a:extLst>
                <a:ext uri="{FF2B5EF4-FFF2-40B4-BE49-F238E27FC236}">
                  <a16:creationId xmlns:a16="http://schemas.microsoft.com/office/drawing/2014/main" id="{12D84A78-6751-5799-36D8-C2F1A93B8F26}"/>
                </a:ext>
              </a:extLst>
            </p:cNvPr>
            <p:cNvGrpSpPr/>
            <p:nvPr/>
          </p:nvGrpSpPr>
          <p:grpSpPr>
            <a:xfrm>
              <a:off x="3347113" y="1219200"/>
              <a:ext cx="5154818" cy="5420139"/>
              <a:chOff x="3115650" y="781878"/>
              <a:chExt cx="5154818" cy="5420139"/>
            </a:xfrm>
          </p:grpSpPr>
          <p:pic>
            <p:nvPicPr>
              <p:cNvPr id="7" name="Εικόνα 6">
                <a:extLst>
                  <a:ext uri="{FF2B5EF4-FFF2-40B4-BE49-F238E27FC236}">
                    <a16:creationId xmlns:a16="http://schemas.microsoft.com/office/drawing/2014/main" id="{12848088-50BB-68F0-9417-4D8C7682B259}"/>
                  </a:ext>
                </a:extLst>
              </p:cNvPr>
              <p:cNvPicPr>
                <a:picLocks noChangeAspect="1"/>
              </p:cNvPicPr>
              <p:nvPr/>
            </p:nvPicPr>
            <p:blipFill>
              <a:blip r:embed="rId3"/>
              <a:stretch>
                <a:fillRect/>
              </a:stretch>
            </p:blipFill>
            <p:spPr>
              <a:xfrm>
                <a:off x="3115650" y="781878"/>
                <a:ext cx="5154818" cy="5420139"/>
              </a:xfrm>
              <a:prstGeom prst="rect">
                <a:avLst/>
              </a:prstGeom>
            </p:spPr>
          </p:pic>
          <p:sp>
            <p:nvSpPr>
              <p:cNvPr id="10" name="Οβάλ 9">
                <a:extLst>
                  <a:ext uri="{FF2B5EF4-FFF2-40B4-BE49-F238E27FC236}">
                    <a16:creationId xmlns:a16="http://schemas.microsoft.com/office/drawing/2014/main" id="{DF07602F-4C5C-DA92-CCC9-1B8C4EE9CA51}"/>
                  </a:ext>
                </a:extLst>
              </p:cNvPr>
              <p:cNvSpPr/>
              <p:nvPr/>
            </p:nvSpPr>
            <p:spPr>
              <a:xfrm>
                <a:off x="6175514" y="1364973"/>
                <a:ext cx="669235" cy="784029"/>
              </a:xfrm>
              <a:prstGeom prst="ellipse">
                <a:avLst/>
              </a:pr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31CAD459-C33D-E27F-1860-166FC15277CE}"/>
                  </a:ext>
                </a:extLst>
              </p:cNvPr>
              <p:cNvSpPr/>
              <p:nvPr/>
            </p:nvSpPr>
            <p:spPr>
              <a:xfrm>
                <a:off x="4790662" y="828262"/>
                <a:ext cx="1225826" cy="1404730"/>
              </a:xfrm>
              <a:prstGeom prst="ellipse">
                <a:avLst/>
              </a:pr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4" name="Εικόνα 13">
              <a:extLst>
                <a:ext uri="{FF2B5EF4-FFF2-40B4-BE49-F238E27FC236}">
                  <a16:creationId xmlns:a16="http://schemas.microsoft.com/office/drawing/2014/main" id="{29654656-EEE8-A709-C299-A1EFDB0D9F69}"/>
                </a:ext>
              </a:extLst>
            </p:cNvPr>
            <p:cNvPicPr>
              <a:picLocks noChangeAspect="1"/>
            </p:cNvPicPr>
            <p:nvPr/>
          </p:nvPicPr>
          <p:blipFill>
            <a:blip r:embed="rId4"/>
            <a:stretch>
              <a:fillRect/>
            </a:stretch>
          </p:blipFill>
          <p:spPr>
            <a:xfrm>
              <a:off x="8766316" y="539246"/>
              <a:ext cx="3098958" cy="1760006"/>
            </a:xfrm>
            <a:prstGeom prst="rect">
              <a:avLst/>
            </a:prstGeom>
          </p:spPr>
        </p:pic>
        <p:sp>
          <p:nvSpPr>
            <p:cNvPr id="17" name="Οβάλ 16">
              <a:extLst>
                <a:ext uri="{FF2B5EF4-FFF2-40B4-BE49-F238E27FC236}">
                  <a16:creationId xmlns:a16="http://schemas.microsoft.com/office/drawing/2014/main" id="{ED8A967D-22B8-74F2-3644-D214EB3F4254}"/>
                </a:ext>
              </a:extLst>
            </p:cNvPr>
            <p:cNvSpPr/>
            <p:nvPr/>
          </p:nvSpPr>
          <p:spPr>
            <a:xfrm>
              <a:off x="3756992" y="3611217"/>
              <a:ext cx="834886" cy="1080053"/>
            </a:xfrm>
            <a:prstGeom prst="ellipse">
              <a:avLst/>
            </a:pr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Γραμμή σύνδεσης: Καμπύλη 18">
              <a:extLst>
                <a:ext uri="{FF2B5EF4-FFF2-40B4-BE49-F238E27FC236}">
                  <a16:creationId xmlns:a16="http://schemas.microsoft.com/office/drawing/2014/main" id="{604D0BBE-FCA5-3532-2DBA-D4B4648F95D2}"/>
                </a:ext>
              </a:extLst>
            </p:cNvPr>
            <p:cNvCxnSpPr>
              <a:cxnSpLocks/>
              <a:stCxn id="11" idx="1"/>
            </p:cNvCxnSpPr>
            <p:nvPr/>
          </p:nvCxnSpPr>
          <p:spPr>
            <a:xfrm rot="16200000" flipV="1">
              <a:off x="3790051" y="59709"/>
              <a:ext cx="444256" cy="2378929"/>
            </a:xfrm>
            <a:prstGeom prst="curvedConnector2">
              <a:avLst/>
            </a:prstGeom>
            <a:ln w="127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Γραμμή σύνδεσης: Καμπύλη 19">
              <a:extLst>
                <a:ext uri="{FF2B5EF4-FFF2-40B4-BE49-F238E27FC236}">
                  <a16:creationId xmlns:a16="http://schemas.microsoft.com/office/drawing/2014/main" id="{45C14674-A000-4455-F6AE-8AB678634CB1}"/>
                </a:ext>
              </a:extLst>
            </p:cNvPr>
            <p:cNvCxnSpPr>
              <a:cxnSpLocks/>
              <a:stCxn id="10" idx="0"/>
            </p:cNvCxnSpPr>
            <p:nvPr/>
          </p:nvCxnSpPr>
          <p:spPr>
            <a:xfrm rot="5400000" flipH="1" flipV="1">
              <a:off x="7485601" y="521581"/>
              <a:ext cx="536709" cy="2024721"/>
            </a:xfrm>
            <a:prstGeom prst="curvedConnector2">
              <a:avLst/>
            </a:prstGeom>
            <a:ln w="127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Γραμμή σύνδεσης: Καμπύλη 22">
              <a:extLst>
                <a:ext uri="{FF2B5EF4-FFF2-40B4-BE49-F238E27FC236}">
                  <a16:creationId xmlns:a16="http://schemas.microsoft.com/office/drawing/2014/main" id="{75957197-E76D-2407-DFD1-16DC25AD03A9}"/>
                </a:ext>
              </a:extLst>
            </p:cNvPr>
            <p:cNvCxnSpPr>
              <a:cxnSpLocks/>
              <a:stCxn id="17" idx="2"/>
              <a:endCxn id="28" idx="3"/>
            </p:cNvCxnSpPr>
            <p:nvPr/>
          </p:nvCxnSpPr>
          <p:spPr>
            <a:xfrm rot="10800000" flipV="1">
              <a:off x="2506758" y="4151243"/>
              <a:ext cx="1250235" cy="561305"/>
            </a:xfrm>
            <a:prstGeom prst="curvedConnector3">
              <a:avLst>
                <a:gd name="adj1" fmla="val 50000"/>
              </a:avLst>
            </a:prstGeom>
            <a:ln w="127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grpSp>
      <p:pic>
        <p:nvPicPr>
          <p:cNvPr id="28" name="Εικόνα 27">
            <a:extLst>
              <a:ext uri="{FF2B5EF4-FFF2-40B4-BE49-F238E27FC236}">
                <a16:creationId xmlns:a16="http://schemas.microsoft.com/office/drawing/2014/main" id="{D560F834-D2E2-1D46-B6F4-1088BFF4CEE8}"/>
              </a:ext>
            </a:extLst>
          </p:cNvPr>
          <p:cNvPicPr>
            <a:picLocks noChangeAspect="1"/>
          </p:cNvPicPr>
          <p:nvPr/>
        </p:nvPicPr>
        <p:blipFill>
          <a:blip r:embed="rId5"/>
          <a:stretch>
            <a:fillRect/>
          </a:stretch>
        </p:blipFill>
        <p:spPr>
          <a:xfrm>
            <a:off x="171617" y="3622906"/>
            <a:ext cx="2659818" cy="2616608"/>
          </a:xfrm>
          <a:prstGeom prst="rect">
            <a:avLst/>
          </a:prstGeom>
        </p:spPr>
      </p:pic>
      <p:pic>
        <p:nvPicPr>
          <p:cNvPr id="31" name="Εικόνα 30">
            <a:extLst>
              <a:ext uri="{FF2B5EF4-FFF2-40B4-BE49-F238E27FC236}">
                <a16:creationId xmlns:a16="http://schemas.microsoft.com/office/drawing/2014/main" id="{03571BB1-D5E4-A707-C0AE-954A2B98741A}"/>
              </a:ext>
            </a:extLst>
          </p:cNvPr>
          <p:cNvPicPr>
            <a:picLocks noChangeAspect="1"/>
          </p:cNvPicPr>
          <p:nvPr/>
        </p:nvPicPr>
        <p:blipFill>
          <a:blip r:embed="rId6"/>
          <a:stretch>
            <a:fillRect/>
          </a:stretch>
        </p:blipFill>
        <p:spPr>
          <a:xfrm>
            <a:off x="9360565" y="3295109"/>
            <a:ext cx="2612774" cy="3360860"/>
          </a:xfrm>
          <a:prstGeom prst="rect">
            <a:avLst/>
          </a:prstGeom>
        </p:spPr>
      </p:pic>
      <p:cxnSp>
        <p:nvCxnSpPr>
          <p:cNvPr id="32" name="Γραμμή σύνδεσης: Καμπύλη 31">
            <a:extLst>
              <a:ext uri="{FF2B5EF4-FFF2-40B4-BE49-F238E27FC236}">
                <a16:creationId xmlns:a16="http://schemas.microsoft.com/office/drawing/2014/main" id="{27D42454-51E4-67B6-B79E-886D7E3EBD5F}"/>
              </a:ext>
            </a:extLst>
          </p:cNvPr>
          <p:cNvCxnSpPr>
            <a:cxnSpLocks/>
          </p:cNvCxnSpPr>
          <p:nvPr/>
        </p:nvCxnSpPr>
        <p:spPr>
          <a:xfrm>
            <a:off x="6731655" y="3829878"/>
            <a:ext cx="2606102" cy="974038"/>
          </a:xfrm>
          <a:prstGeom prst="curvedConnector3">
            <a:avLst>
              <a:gd name="adj1" fmla="val 50000"/>
            </a:avLst>
          </a:prstGeom>
          <a:ln w="127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4" name="Οβάλ 33">
            <a:extLst>
              <a:ext uri="{FF2B5EF4-FFF2-40B4-BE49-F238E27FC236}">
                <a16:creationId xmlns:a16="http://schemas.microsoft.com/office/drawing/2014/main" id="{41F8EBBF-294A-F509-64FA-D278420258F1}"/>
              </a:ext>
            </a:extLst>
          </p:cNvPr>
          <p:cNvSpPr/>
          <p:nvPr/>
        </p:nvSpPr>
        <p:spPr>
          <a:xfrm>
            <a:off x="5326435" y="2981739"/>
            <a:ext cx="1474069" cy="1186070"/>
          </a:xfrm>
          <a:prstGeom prst="ellipse">
            <a:avLst/>
          </a:pr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1969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Ευστάθεια συχνότητας</a:t>
            </a:r>
          </a:p>
        </p:txBody>
      </p:sp>
      <p:sp>
        <p:nvSpPr>
          <p:cNvPr id="2" name="TextBox 1">
            <a:extLst>
              <a:ext uri="{FF2B5EF4-FFF2-40B4-BE49-F238E27FC236}">
                <a16:creationId xmlns:a16="http://schemas.microsoft.com/office/drawing/2014/main" id="{7B919102-080F-4512-55E6-34EB4BD886D8}"/>
              </a:ext>
            </a:extLst>
          </p:cNvPr>
          <p:cNvSpPr txBox="1"/>
          <p:nvPr/>
        </p:nvSpPr>
        <p:spPr>
          <a:xfrm>
            <a:off x="10442714" y="1218093"/>
            <a:ext cx="1749286" cy="1631216"/>
          </a:xfrm>
          <a:prstGeom prst="rect">
            <a:avLst/>
          </a:prstGeom>
          <a:noFill/>
        </p:spPr>
        <p:txBody>
          <a:bodyPr wrap="square" rtlCol="0">
            <a:spAutoFit/>
          </a:bodyPr>
          <a:lstStyle/>
          <a:p>
            <a:r>
              <a:rPr lang="el-GR" sz="1000" b="1" dirty="0"/>
              <a:t>Πηγή</a:t>
            </a:r>
            <a:r>
              <a:rPr lang="en-US" sz="1000" dirty="0"/>
              <a:t>: </a:t>
            </a:r>
            <a:r>
              <a:rPr lang="en-US" sz="1000" dirty="0" err="1"/>
              <a:t>Rijo</a:t>
            </a:r>
            <a:r>
              <a:rPr lang="en-US" sz="1000" dirty="0"/>
              <a:t> Rajan  et al., “Impact of Distributed Virtual Inertia from Photovoltaic Sources on Frequency Regulation in Hybrid Power System”, 2nd International Conference on Innovative Mechanisms for Industry Applications (ICIMIA), March 2020. </a:t>
            </a:r>
            <a:endParaRPr lang="el-GR" sz="1000" dirty="0"/>
          </a:p>
        </p:txBody>
      </p:sp>
      <p:pic>
        <p:nvPicPr>
          <p:cNvPr id="8" name="Εικόνα 7">
            <a:extLst>
              <a:ext uri="{FF2B5EF4-FFF2-40B4-BE49-F238E27FC236}">
                <a16:creationId xmlns:a16="http://schemas.microsoft.com/office/drawing/2014/main" id="{8767345E-A31A-5989-F4CF-86AE1493A33C}"/>
              </a:ext>
            </a:extLst>
          </p:cNvPr>
          <p:cNvPicPr>
            <a:picLocks noChangeAspect="1"/>
          </p:cNvPicPr>
          <p:nvPr/>
        </p:nvPicPr>
        <p:blipFill>
          <a:blip r:embed="rId2"/>
          <a:stretch>
            <a:fillRect/>
          </a:stretch>
        </p:blipFill>
        <p:spPr>
          <a:xfrm>
            <a:off x="1523999" y="844088"/>
            <a:ext cx="8381999" cy="3025172"/>
          </a:xfrm>
          <a:prstGeom prst="rect">
            <a:avLst/>
          </a:prstGeom>
        </p:spPr>
      </p:pic>
      <p:sp>
        <p:nvSpPr>
          <p:cNvPr id="9" name="TextBox 8">
            <a:extLst>
              <a:ext uri="{FF2B5EF4-FFF2-40B4-BE49-F238E27FC236}">
                <a16:creationId xmlns:a16="http://schemas.microsoft.com/office/drawing/2014/main" id="{80B5C1EF-6621-D5E4-E5BC-750F74FA90EF}"/>
              </a:ext>
            </a:extLst>
          </p:cNvPr>
          <p:cNvSpPr txBox="1"/>
          <p:nvPr/>
        </p:nvSpPr>
        <p:spPr>
          <a:xfrm>
            <a:off x="125895" y="3961464"/>
            <a:ext cx="11940210" cy="2585323"/>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002060"/>
                </a:solidFill>
              </a:rPr>
              <a:t>Η μείωση της αδράνειας οδηγεί σε υψηλότερους ρυθμούς μεταβολής συχνότητας (RoCoF) και, κατά συνέπεια, σε μεγαλύτερη πτώση της συχνότητας μετά από </a:t>
            </a:r>
            <a:r>
              <a:rPr lang="el-GR" dirty="0" err="1">
                <a:solidFill>
                  <a:srgbClr val="002060"/>
                </a:solidFill>
              </a:rPr>
              <a:t>διαταραχές.Αυτό</a:t>
            </a:r>
            <a:r>
              <a:rPr lang="el-GR" dirty="0">
                <a:solidFill>
                  <a:srgbClr val="002060"/>
                </a:solidFill>
              </a:rPr>
              <a:t> αυξάνει τον κίνδυνο αποκοπών φορτίου (</a:t>
            </a:r>
            <a:r>
              <a:rPr lang="el-GR" dirty="0" err="1">
                <a:solidFill>
                  <a:srgbClr val="002060"/>
                </a:solidFill>
              </a:rPr>
              <a:t>load</a:t>
            </a:r>
            <a:r>
              <a:rPr lang="el-GR" dirty="0">
                <a:solidFill>
                  <a:srgbClr val="002060"/>
                </a:solidFill>
              </a:rPr>
              <a:t> </a:t>
            </a:r>
            <a:r>
              <a:rPr lang="el-GR" dirty="0" err="1">
                <a:solidFill>
                  <a:srgbClr val="002060"/>
                </a:solidFill>
              </a:rPr>
              <a:t>shedding</a:t>
            </a:r>
            <a:r>
              <a:rPr lang="el-GR" dirty="0">
                <a:solidFill>
                  <a:srgbClr val="002060"/>
                </a:solidFill>
              </a:rPr>
              <a:t>) ή αυτόματης αποσύνδεσης θερμικών μονάδων (</a:t>
            </a:r>
            <a:r>
              <a:rPr lang="el-GR" dirty="0" err="1">
                <a:solidFill>
                  <a:srgbClr val="002060"/>
                </a:solidFill>
              </a:rPr>
              <a:t>automatic</a:t>
            </a:r>
            <a:r>
              <a:rPr lang="el-GR" dirty="0">
                <a:solidFill>
                  <a:srgbClr val="002060"/>
                </a:solidFill>
              </a:rPr>
              <a:t> </a:t>
            </a:r>
            <a:r>
              <a:rPr lang="el-GR" dirty="0" err="1">
                <a:solidFill>
                  <a:srgbClr val="002060"/>
                </a:solidFill>
              </a:rPr>
              <a:t>tripping</a:t>
            </a:r>
            <a:r>
              <a:rPr lang="el-GR" dirty="0">
                <a:solidFill>
                  <a:srgbClr val="002060"/>
                </a:solidFill>
              </a:rPr>
              <a:t> of thermal </a:t>
            </a:r>
            <a:r>
              <a:rPr lang="el-GR" dirty="0" err="1">
                <a:solidFill>
                  <a:srgbClr val="002060"/>
                </a:solidFill>
              </a:rPr>
              <a:t>units</a:t>
            </a:r>
            <a:r>
              <a:rPr lang="el-GR" dirty="0">
                <a:solidFill>
                  <a:srgbClr val="002060"/>
                </a:solidFill>
              </a:rPr>
              <a:t>).</a:t>
            </a:r>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Οι ταχείες μεταβολές της συχνότητας μπορούν να ενεργοποιήσουν λανθασμένα προστασίες, προκαλώντας αλυσιδωτές αποσυνδέσεις (cascading effects).</a:t>
            </a:r>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Η χρονική απόκριση των εφεδρειών (</a:t>
            </a:r>
            <a:r>
              <a:rPr lang="el-GR" dirty="0" err="1">
                <a:solidFill>
                  <a:srgbClr val="002060"/>
                </a:solidFill>
              </a:rPr>
              <a:t>governors</a:t>
            </a:r>
            <a:r>
              <a:rPr lang="el-GR" dirty="0">
                <a:solidFill>
                  <a:srgbClr val="002060"/>
                </a:solidFill>
              </a:rPr>
              <a:t>, AGC) συχνά δεν επαρκεί για την έγκαιρη αποκατάσταση της ισορροπίας ισχύος.</a:t>
            </a:r>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Η χαμηλή αδράνεια περιορίζει την ευστάθεια συγχρονισμού μεταξύ των περιοχών και αυξάνει τον κίνδυνο διαχωρισμού του συστήματος (system splitting).</a:t>
            </a:r>
            <a:endParaRPr lang="el-GR" dirty="0"/>
          </a:p>
        </p:txBody>
      </p:sp>
    </p:spTree>
    <p:extLst>
      <p:ext uri="{BB962C8B-B14F-4D97-AF65-F5344CB8AC3E}">
        <p14:creationId xmlns:p14="http://schemas.microsoft.com/office/powerpoint/2010/main" val="74062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Ευστάθεια συχνότητας</a:t>
            </a:r>
          </a:p>
        </p:txBody>
      </p:sp>
      <p:sp>
        <p:nvSpPr>
          <p:cNvPr id="4" name="TextBox 3">
            <a:extLst>
              <a:ext uri="{FF2B5EF4-FFF2-40B4-BE49-F238E27FC236}">
                <a16:creationId xmlns:a16="http://schemas.microsoft.com/office/drawing/2014/main" id="{18DFFB2C-A141-389E-A45B-CCC565C88AD7}"/>
              </a:ext>
            </a:extLst>
          </p:cNvPr>
          <p:cNvSpPr txBox="1"/>
          <p:nvPr/>
        </p:nvSpPr>
        <p:spPr>
          <a:xfrm>
            <a:off x="119269" y="702365"/>
            <a:ext cx="8620539" cy="5632311"/>
          </a:xfrm>
          <a:prstGeom prst="rect">
            <a:avLst/>
          </a:prstGeom>
          <a:noFill/>
        </p:spPr>
        <p:txBody>
          <a:bodyPr wrap="square" rtlCol="0">
            <a:spAutoFit/>
          </a:bodyPr>
          <a:lstStyle/>
          <a:p>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Πολλοί </a:t>
            </a:r>
            <a:r>
              <a:rPr kumimoji="0" lang="en-US" sz="2000" b="0" i="0" u="none" strike="noStrike" kern="1200" cap="none" spc="0" normalizeH="0" baseline="0" noProof="0" dirty="0">
                <a:ln>
                  <a:noFill/>
                </a:ln>
                <a:solidFill>
                  <a:srgbClr val="002060"/>
                </a:solidFill>
                <a:effectLst/>
                <a:uLnTx/>
                <a:uFillTx/>
                <a:latin typeface="Aptos" panose="02110004020202020204"/>
                <a:ea typeface="+mn-ea"/>
                <a:cs typeface="+mn-cs"/>
              </a:rPr>
              <a:t>TSOs </a:t>
            </a:r>
            <a:r>
              <a:rPr lang="el-GR" sz="2000" dirty="0">
                <a:solidFill>
                  <a:srgbClr val="002060"/>
                </a:solidFill>
                <a:latin typeface="Aptos" panose="02110004020202020204"/>
              </a:rPr>
              <a:t>αναθεώρησαν τα πρότυπα</a:t>
            </a:r>
            <a:r>
              <a:rPr lang="en-US" sz="2000" dirty="0">
                <a:solidFill>
                  <a:srgbClr val="002060"/>
                </a:solidFill>
                <a:latin typeface="Aptos" panose="02110004020202020204"/>
              </a:rPr>
              <a:t> </a:t>
            </a:r>
            <a:r>
              <a:rPr lang="el-GR" sz="2000" dirty="0">
                <a:solidFill>
                  <a:srgbClr val="002060"/>
                </a:solidFill>
                <a:latin typeface="Aptos" panose="02110004020202020204"/>
              </a:rPr>
              <a:t>τους λόγω της αύξησης ΑΠΕ και της επίδρασης τους στην αδράνεια του συστήματος.</a:t>
            </a:r>
          </a:p>
          <a:p>
            <a:endParaRPr lang="el-GR" sz="2000" dirty="0">
              <a:solidFill>
                <a:srgbClr val="002060"/>
              </a:solidFill>
              <a:latin typeface="Aptos" panose="02110004020202020204"/>
            </a:endParaRPr>
          </a:p>
          <a:p>
            <a:pPr>
              <a:defRPr/>
            </a:pPr>
            <a:r>
              <a:rPr lang="el-GR" sz="2000" b="1" dirty="0">
                <a:solidFill>
                  <a:srgbClr val="002060"/>
                </a:solidFill>
                <a:latin typeface="Aptos" panose="02110004020202020204"/>
              </a:rPr>
              <a:t>Ηνωμένο Βασίλειο </a:t>
            </a:r>
            <a:r>
              <a:rPr lang="en-US" sz="2000" b="1" dirty="0">
                <a:solidFill>
                  <a:srgbClr val="002060"/>
                </a:solidFill>
                <a:latin typeface="Aptos" panose="02110004020202020204"/>
              </a:rPr>
              <a:t>(</a:t>
            </a:r>
            <a:r>
              <a:rPr lang="el-GR" sz="2000" b="1" dirty="0">
                <a:solidFill>
                  <a:srgbClr val="002060"/>
                </a:solidFill>
                <a:latin typeface="Aptos" panose="02110004020202020204"/>
              </a:rPr>
              <a:t>Μετά το </a:t>
            </a:r>
            <a:r>
              <a:rPr lang="en-US" sz="2000" b="1" dirty="0">
                <a:solidFill>
                  <a:srgbClr val="002060"/>
                </a:solidFill>
                <a:latin typeface="Aptos" panose="02110004020202020204"/>
              </a:rPr>
              <a:t>blackout </a:t>
            </a:r>
            <a:r>
              <a:rPr lang="el-GR" sz="2000" b="1" dirty="0">
                <a:solidFill>
                  <a:srgbClr val="002060"/>
                </a:solidFill>
                <a:latin typeface="Aptos" panose="02110004020202020204"/>
              </a:rPr>
              <a:t>της 9 Αυγούστου 2019)</a:t>
            </a:r>
          </a:p>
          <a:p>
            <a:pPr>
              <a:defRPr/>
            </a:pPr>
            <a:endParaRPr lang="el-GR" sz="2000" b="1" dirty="0">
              <a:solidFill>
                <a:srgbClr val="002060"/>
              </a:solidFill>
              <a:latin typeface="Aptos" panose="0211000402020202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2060"/>
                </a:solidFill>
                <a:latin typeface="Aptos" panose="02110004020202020204"/>
              </a:rPr>
              <a:t>Το όριο RoCoF αυξήθηκε από 0.125 Hz/s σε 1 Hz/s, προκειμένου να αποφεύγονται πρόωρες αποσυνδέσεις μονάδων.</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2060"/>
                </a:solidFill>
                <a:latin typeface="Aptos" panose="02110004020202020204"/>
              </a:rPr>
              <a:t>Οι προστασίες “Loss of Mains” έγιναν λιγότερο ευαίσθητες, επιτρέποντας μεγαλύτερες αποκλίσεις συχνότητας πριν την ενεργοποίησή τους.</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2060"/>
                </a:solidFill>
                <a:latin typeface="Aptos" panose="02110004020202020204"/>
              </a:rPr>
              <a:t>Οι απαιτήσεις Fault </a:t>
            </a:r>
            <a:r>
              <a:rPr lang="el-GR" sz="2000" dirty="0" err="1">
                <a:solidFill>
                  <a:srgbClr val="002060"/>
                </a:solidFill>
                <a:latin typeface="Aptos" panose="02110004020202020204"/>
              </a:rPr>
              <a:t>Ride</a:t>
            </a:r>
            <a:r>
              <a:rPr lang="el-GR" sz="2000" dirty="0">
                <a:solidFill>
                  <a:srgbClr val="002060"/>
                </a:solidFill>
                <a:latin typeface="Aptos" panose="02110004020202020204"/>
              </a:rPr>
              <a:t> </a:t>
            </a:r>
            <a:r>
              <a:rPr lang="el-GR" sz="2000" dirty="0" err="1">
                <a:solidFill>
                  <a:srgbClr val="002060"/>
                </a:solidFill>
                <a:latin typeface="Aptos" panose="02110004020202020204"/>
              </a:rPr>
              <a:t>Through</a:t>
            </a:r>
            <a:r>
              <a:rPr lang="el-GR" sz="2000" dirty="0">
                <a:solidFill>
                  <a:srgbClr val="002060"/>
                </a:solidFill>
                <a:latin typeface="Aptos" panose="02110004020202020204"/>
              </a:rPr>
              <a:t> (FRT) επεκτάθηκαν, ώστε οι μονάδες ΑΠΕ να παραμένουν συνδεδεμένες κατά τη διάρκεια διαταραχών, συμβάλλοντας στη συνολική ευστάθεια του συστήματος.</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2060"/>
                </a:solidFill>
                <a:latin typeface="Aptos" panose="02110004020202020204"/>
              </a:rPr>
              <a:t>Εισήχθη η υπηρεσία </a:t>
            </a:r>
            <a:r>
              <a:rPr lang="el-GR" sz="2000" dirty="0" err="1">
                <a:solidFill>
                  <a:srgbClr val="002060"/>
                </a:solidFill>
                <a:latin typeface="Aptos" panose="02110004020202020204"/>
              </a:rPr>
              <a:t>Dynamic</a:t>
            </a:r>
            <a:r>
              <a:rPr lang="el-GR" sz="2000" dirty="0">
                <a:solidFill>
                  <a:srgbClr val="002060"/>
                </a:solidFill>
                <a:latin typeface="Aptos" panose="02110004020202020204"/>
              </a:rPr>
              <a:t> </a:t>
            </a:r>
            <a:r>
              <a:rPr lang="el-GR" sz="2000" dirty="0" err="1">
                <a:solidFill>
                  <a:srgbClr val="002060"/>
                </a:solidFill>
                <a:latin typeface="Aptos" panose="02110004020202020204"/>
              </a:rPr>
              <a:t>Containment</a:t>
            </a:r>
            <a:r>
              <a:rPr lang="el-GR" sz="2000" dirty="0">
                <a:solidFill>
                  <a:srgbClr val="002060"/>
                </a:solidFill>
                <a:latin typeface="Aptos" panose="02110004020202020204"/>
              </a:rPr>
              <a:t>, για ταχεία παροχή εικονικής αδράνειας και απόκρισης σε λιγότερο από 1 δευτερόλεπτο.</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002060"/>
                </a:solidFill>
                <a:latin typeface="Aptos" panose="02110004020202020204"/>
              </a:rPr>
              <a:t>Στόχος των μέτρων είναι η μείωση του κινδύνου αλυσιδωτών αποσυνδέσεων (cascading effects) και η διατήρηση της ευστάθειας της συχνότητας.</a:t>
            </a:r>
          </a:p>
        </p:txBody>
      </p:sp>
      <p:pic>
        <p:nvPicPr>
          <p:cNvPr id="8" name="Εικόνα 7" descr="Εικόνα που περιέχει κείμενο, ανθρώπινο πρόσωπο, άνδρας, clipart&#10;&#10;Το περιεχόμενο που δημιουργείται από τεχνολογία AI ενδέχεται να είναι εσφαλμένο.">
            <a:extLst>
              <a:ext uri="{FF2B5EF4-FFF2-40B4-BE49-F238E27FC236}">
                <a16:creationId xmlns:a16="http://schemas.microsoft.com/office/drawing/2014/main" id="{53839FC2-9225-EF3E-DB2F-F74935B89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378" y="1408498"/>
            <a:ext cx="3575961" cy="2383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266CE6F0-64EE-3024-0587-492994F3ADB5}"/>
              </a:ext>
            </a:extLst>
          </p:cNvPr>
          <p:cNvSpPr txBox="1"/>
          <p:nvPr/>
        </p:nvSpPr>
        <p:spPr>
          <a:xfrm>
            <a:off x="8739808" y="5532276"/>
            <a:ext cx="3339548"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002060"/>
                </a:solidFill>
                <a:effectLst/>
                <a:uLnTx/>
                <a:uFillTx/>
                <a:latin typeface="Aptos" panose="02110004020202020204"/>
                <a:ea typeface="+mn-ea"/>
                <a:cs typeface="+mn-cs"/>
              </a:rPr>
              <a:t>Πηγές: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002060"/>
                </a:solidFill>
                <a:effectLst/>
                <a:uLnTx/>
                <a:uFillTx/>
                <a:latin typeface="Aptos" panose="02110004020202020204"/>
                <a:ea typeface="+mn-ea"/>
                <a:cs typeface="+mn-cs"/>
              </a:rPr>
              <a:t>[1] </a:t>
            </a:r>
            <a:r>
              <a:rPr kumimoji="0" lang="en-US" sz="1100" b="0" i="0" u="none" strike="noStrike" kern="1200" cap="none" spc="0" normalizeH="0" baseline="0" noProof="0" dirty="0">
                <a:ln>
                  <a:noFill/>
                </a:ln>
                <a:solidFill>
                  <a:srgbClr val="002060"/>
                </a:solidFill>
                <a:effectLst/>
                <a:uLnTx/>
                <a:uFillTx/>
                <a:latin typeface="Aptos" panose="02110004020202020204"/>
                <a:ea typeface="+mn-ea"/>
                <a:cs typeface="+mn-cs"/>
              </a:rPr>
              <a:t>National Grid ESO, “Frequency Changes during Large Disturbances and their Impact on the Total System”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002060"/>
                </a:solidFill>
                <a:effectLst/>
                <a:uLnTx/>
                <a:uFillTx/>
                <a:latin typeface="Aptos" panose="02110004020202020204"/>
                <a:ea typeface="+mn-ea"/>
                <a:cs typeface="+mn-cs"/>
              </a:rPr>
              <a:t>[2] </a:t>
            </a:r>
            <a:r>
              <a:rPr kumimoji="0" lang="en-US" sz="1100" b="0" i="0" u="none" strike="noStrike" kern="1200" cap="none" spc="0" normalizeH="0" baseline="0" noProof="0" dirty="0">
                <a:ln>
                  <a:noFill/>
                </a:ln>
                <a:solidFill>
                  <a:srgbClr val="002060"/>
                </a:solidFill>
                <a:effectLst/>
                <a:uLnTx/>
                <a:uFillTx/>
                <a:latin typeface="Aptos" panose="02110004020202020204"/>
                <a:ea typeface="+mn-ea"/>
                <a:cs typeface="+mn-cs"/>
                <a:hlinkClick r:id="rId3"/>
              </a:rPr>
              <a:t>://tinyurl.com/22sh6utd</a:t>
            </a:r>
            <a:r>
              <a:rPr kumimoji="0" lang="el-GR" sz="1100" b="0" i="0" u="none" strike="noStrike" kern="1200" cap="none" spc="0" normalizeH="0" baseline="0" noProof="0" dirty="0">
                <a:ln>
                  <a:noFill/>
                </a:ln>
                <a:solidFill>
                  <a:srgbClr val="002060"/>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113048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Ευστάθεια συχνότητας – Ερώτηση</a:t>
            </a: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sp>
        <p:nvSpPr>
          <p:cNvPr id="3" name="TextBox 2">
            <a:extLst>
              <a:ext uri="{FF2B5EF4-FFF2-40B4-BE49-F238E27FC236}">
                <a16:creationId xmlns:a16="http://schemas.microsoft.com/office/drawing/2014/main" id="{8F0E2464-2926-7896-5BB0-6D768AE33923}"/>
              </a:ext>
            </a:extLst>
          </p:cNvPr>
          <p:cNvSpPr txBox="1"/>
          <p:nvPr/>
        </p:nvSpPr>
        <p:spPr>
          <a:xfrm>
            <a:off x="414338" y="1175976"/>
            <a:ext cx="11392776"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Στο παρακάτω σχήμα, δίνονται οι</a:t>
            </a:r>
            <a:r>
              <a:rPr kumimoji="0" lang="el-GR" sz="1800" b="0" i="0" u="none" strike="noStrike" kern="1200" cap="none" spc="0" normalizeH="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αποκρίσεις συχνότητας</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για τρία δίκτυα, τα οποία υφίστανται την </a:t>
            </a:r>
            <a:r>
              <a:rPr lang="el-GR" noProof="0" dirty="0">
                <a:solidFill>
                  <a:srgbClr val="002060"/>
                </a:solidFill>
                <a:latin typeface="Aptos" panose="02110004020202020204"/>
              </a:rPr>
              <a:t>ίδια διαταραχή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ισχύος </a:t>
            </a:r>
            <a:r>
              <a:rPr kumimoji="0" lang="en-US" sz="1800" b="0" i="1" u="none" strike="noStrike" kern="1200" cap="none" spc="0" normalizeH="0" baseline="0" noProof="0" dirty="0" err="1">
                <a:ln>
                  <a:noFill/>
                </a:ln>
                <a:solidFill>
                  <a:srgbClr val="002060"/>
                </a:solidFill>
                <a:effectLst/>
                <a:uLnTx/>
                <a:uFillTx/>
                <a:latin typeface="Aptos" panose="02110004020202020204"/>
                <a:ea typeface="+mn-ea"/>
                <a:cs typeface="+mn-cs"/>
              </a:rPr>
              <a:t>dP</a:t>
            </a:r>
            <a:r>
              <a:rPr lang="el-GR" i="1" dirty="0">
                <a:solidFill>
                  <a:srgbClr val="002060"/>
                </a:solidFill>
                <a:latin typeface="Aptos" panose="02110004020202020204"/>
              </a:rPr>
              <a:t> </a:t>
            </a:r>
            <a:r>
              <a:rPr lang="el-GR" dirty="0">
                <a:solidFill>
                  <a:srgbClr val="002060"/>
                </a:solidFill>
                <a:latin typeface="Aptos" panose="02110004020202020204"/>
              </a:rPr>
              <a:t>(για παράδειγμα μια απότομη μείωση παραγωγής ΑΠΕ)</a:t>
            </a:r>
            <a:r>
              <a:rPr kumimoji="0" lang="el-GR" sz="1800" b="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γνωρίζουμε ότι τα τρία συστήματα έχουν αδράνεια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H=3s, 5s,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και 6</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s</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αντιστοιχήστε την αδράνεια στο αντίστοιχο σύστημα.</a:t>
            </a:r>
          </a:p>
        </p:txBody>
      </p:sp>
      <p:pic>
        <p:nvPicPr>
          <p:cNvPr id="12" name="Εικόνα 11">
            <a:extLst>
              <a:ext uri="{FF2B5EF4-FFF2-40B4-BE49-F238E27FC236}">
                <a16:creationId xmlns:a16="http://schemas.microsoft.com/office/drawing/2014/main" id="{A1CB30EA-54DA-1CE9-F736-89B3B09ACAEE}"/>
              </a:ext>
            </a:extLst>
          </p:cNvPr>
          <p:cNvPicPr>
            <a:picLocks noChangeAspect="1"/>
          </p:cNvPicPr>
          <p:nvPr/>
        </p:nvPicPr>
        <p:blipFill>
          <a:blip r:embed="rId4"/>
          <a:stretch>
            <a:fillRect/>
          </a:stretch>
        </p:blipFill>
        <p:spPr>
          <a:xfrm>
            <a:off x="3040545" y="2480352"/>
            <a:ext cx="6110909" cy="4086101"/>
          </a:xfrm>
          <a:prstGeom prst="rect">
            <a:avLst/>
          </a:prstGeom>
        </p:spPr>
      </p:pic>
      <p:sp>
        <p:nvSpPr>
          <p:cNvPr id="4" name="Κουμπί ενέργειας: Βοήθεια 3">
            <a:hlinkClick r:id="" action="ppaction://noaction" highlightClick="1"/>
            <a:extLst>
              <a:ext uri="{FF2B5EF4-FFF2-40B4-BE49-F238E27FC236}">
                <a16:creationId xmlns:a16="http://schemas.microsoft.com/office/drawing/2014/main" id="{D332513C-EB60-EB38-B5CD-B6589FC72911}"/>
              </a:ext>
            </a:extLst>
          </p:cNvPr>
          <p:cNvSpPr/>
          <p:nvPr/>
        </p:nvSpPr>
        <p:spPr>
          <a:xfrm>
            <a:off x="1090106" y="196320"/>
            <a:ext cx="845004" cy="620133"/>
          </a:xfrm>
          <a:prstGeom prst="actionButtonHelp">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80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Ευστάθεια συχνότητας</a:t>
            </a:r>
          </a:p>
        </p:txBody>
      </p:sp>
      <p:grpSp>
        <p:nvGrpSpPr>
          <p:cNvPr id="5" name="Ομάδα 4">
            <a:extLst>
              <a:ext uri="{FF2B5EF4-FFF2-40B4-BE49-F238E27FC236}">
                <a16:creationId xmlns:a16="http://schemas.microsoft.com/office/drawing/2014/main" id="{5DE3ED8A-1357-E029-E683-D8406F3D547D}"/>
              </a:ext>
            </a:extLst>
          </p:cNvPr>
          <p:cNvGrpSpPr/>
          <p:nvPr/>
        </p:nvGrpSpPr>
        <p:grpSpPr>
          <a:xfrm>
            <a:off x="417700" y="856184"/>
            <a:ext cx="11356600" cy="5660214"/>
            <a:chOff x="165928" y="1121228"/>
            <a:chExt cx="11356600" cy="5660214"/>
          </a:xfrm>
        </p:grpSpPr>
        <p:pic>
          <p:nvPicPr>
            <p:cNvPr id="6" name="Εικόνα 5">
              <a:extLst>
                <a:ext uri="{FF2B5EF4-FFF2-40B4-BE49-F238E27FC236}">
                  <a16:creationId xmlns:a16="http://schemas.microsoft.com/office/drawing/2014/main" id="{35C181A6-A3BE-2E6A-6282-44CE6822A00B}"/>
                </a:ext>
              </a:extLst>
            </p:cNvPr>
            <p:cNvPicPr>
              <a:picLocks noChangeAspect="1"/>
            </p:cNvPicPr>
            <p:nvPr/>
          </p:nvPicPr>
          <p:blipFill>
            <a:blip r:embed="rId2"/>
            <a:stretch>
              <a:fillRect/>
            </a:stretch>
          </p:blipFill>
          <p:spPr>
            <a:xfrm>
              <a:off x="6226785" y="1121228"/>
              <a:ext cx="5295743" cy="5519057"/>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DF4714-50DF-F162-7763-A4268F2667B9}"/>
                    </a:ext>
                  </a:extLst>
                </p:cNvPr>
                <p:cNvSpPr txBox="1"/>
                <p:nvPr/>
              </p:nvSpPr>
              <p:spPr>
                <a:xfrm>
                  <a:off x="165928" y="1730829"/>
                  <a:ext cx="5799288" cy="5050613"/>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solidFill>
                        <a:srgbClr val="002060"/>
                      </a:solidFill>
                    </a:rPr>
                    <a:t>Τα τελευταία χρόνια, η εικονική αδράνεια (virtual inertia) μπορεί να παρέχεται και από μονάδες ΑΠΕ, μέσω ταχέος ελέγχου των inverters, αξιοποιώντας την ενέργεια που είναι αποθηκευμένη στην περιστρεφόμενη μάζα της μονάδας (π.χ. κινητική ενέργεια του ρότορα ανεμογεννήτριας).</a:t>
                  </a:r>
                </a:p>
                <a:p>
                  <a:pPr marL="285750" indent="-285750" algn="just">
                    <a:buFont typeface="Wingdings" panose="05000000000000000000" pitchFamily="2" charset="2"/>
                    <a:buChar char="§"/>
                  </a:pPr>
                  <a:r>
                    <a:rPr lang="el-GR" dirty="0">
                      <a:solidFill>
                        <a:srgbClr val="002060"/>
                      </a:solidFill>
                    </a:rPr>
                    <a:t>Με αυτόν τον τρόπο, το ηλεκτρικό δίκτυο καθίσταται πιο ευσταθές, παρουσιάζοντας μικρότερο ρυθμό μεταβολής συχνότητας (RoCoF) και υψηλότερη συχνότητα “nadir” μετά από διαταραχές.</a:t>
                  </a:r>
                </a:p>
                <a:p>
                  <a:pPr marL="285750" indent="-285750" algn="just">
                    <a:buFont typeface="Wingdings" panose="05000000000000000000" pitchFamily="2" charset="2"/>
                    <a:buChar char="§"/>
                  </a:pPr>
                  <a:endParaRPr lang="el-GR" dirty="0">
                    <a:solidFill>
                      <a:srgbClr val="002060"/>
                    </a:solidFill>
                  </a:endParaRPr>
                </a:p>
                <a:p>
                  <a:pPr algn="just"/>
                  <a:endParaRPr lang="el-GR" dirty="0">
                    <a:solidFill>
                      <a:srgbClr val="002060"/>
                    </a:solidFill>
                  </a:endParaRPr>
                </a:p>
                <a:p>
                  <a:pPr algn="ctr"/>
                  <a:r>
                    <a:rPr lang="el-GR" dirty="0">
                      <a:solidFill>
                        <a:srgbClr val="002060"/>
                      </a:solidFill>
                    </a:rPr>
                    <a:t> </a:t>
                  </a:r>
                  <a14:m>
                    <m:oMath xmlns:m="http://schemas.openxmlformats.org/officeDocument/2006/math">
                      <m:r>
                        <m:rPr>
                          <m:sty m:val="p"/>
                        </m:rPr>
                        <a:rPr lang="el-GR" dirty="0" smtClean="0">
                          <a:solidFill>
                            <a:srgbClr val="002060"/>
                          </a:solidFill>
                          <a:latin typeface="Cambria Math" panose="02040503050406030204" pitchFamily="18" charset="0"/>
                        </a:rPr>
                        <m:t>Α</m:t>
                      </m:r>
                      <m:r>
                        <m:rPr>
                          <m:sty m:val="p"/>
                        </m:rPr>
                        <a:rPr lang="el-GR" b="0" i="0" dirty="0" smtClean="0">
                          <a:solidFill>
                            <a:srgbClr val="002060"/>
                          </a:solidFill>
                          <a:latin typeface="Cambria Math" panose="02040503050406030204" pitchFamily="18" charset="0"/>
                        </a:rPr>
                        <m:t>ν</m:t>
                      </m:r>
                      <m:r>
                        <a:rPr lang="el-GR" b="0" i="0" dirty="0" smtClean="0">
                          <a:solidFill>
                            <a:srgbClr val="002060"/>
                          </a:solidFill>
                          <a:latin typeface="Cambria Math" panose="02040503050406030204" pitchFamily="18" charset="0"/>
                        </a:rPr>
                        <m:t> </m:t>
                      </m:r>
                      <m:f>
                        <m:fPr>
                          <m:ctrlPr>
                            <a:rPr lang="el-GR"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𝑑𝑓</m:t>
                          </m:r>
                        </m:num>
                        <m:den>
                          <m:r>
                            <a:rPr lang="en-US" b="0" i="1" smtClean="0">
                              <a:solidFill>
                                <a:srgbClr val="002060"/>
                              </a:solidFill>
                              <a:latin typeface="Cambria Math" panose="02040503050406030204" pitchFamily="18" charset="0"/>
                            </a:rPr>
                            <m:t>𝑑𝑡</m:t>
                          </m:r>
                        </m:den>
                      </m:f>
                      <m:r>
                        <a:rPr lang="en-US" b="0" i="1" smtClean="0">
                          <a:solidFill>
                            <a:srgbClr val="002060"/>
                          </a:solidFill>
                          <a:latin typeface="Cambria Math" panose="02040503050406030204" pitchFamily="18" charset="0"/>
                        </a:rPr>
                        <m:t>≥0</m:t>
                      </m:r>
                      <m:r>
                        <m:rPr>
                          <m:nor/>
                        </m:rPr>
                        <a:rPr lang="en-US" b="0" i="0" smtClean="0">
                          <a:solidFill>
                            <a:srgbClr val="002060"/>
                          </a:solidFill>
                          <a:latin typeface="Cambria Math" panose="02040503050406030204" pitchFamily="18" charset="0"/>
                        </a:rPr>
                        <m:t>   </m:t>
                      </m:r>
                      <m:r>
                        <m:rPr>
                          <m:nor/>
                        </m:rPr>
                        <a:rPr lang="el-GR"/>
                        <m:t>⇒</m:t>
                      </m:r>
                      <m:r>
                        <m:rPr>
                          <m:nor/>
                        </m:rPr>
                        <a:rPr lang="en-US" b="0" i="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𝑑𝑃</m:t>
                          </m:r>
                        </m:e>
                        <m:sub>
                          <m:r>
                            <a:rPr lang="en-US" b="0" i="1" smtClean="0">
                              <a:latin typeface="Cambria Math" panose="02040503050406030204" pitchFamily="18" charset="0"/>
                            </a:rPr>
                            <m:t>𝑤𝑖𝑛𝑑</m:t>
                          </m:r>
                        </m:sub>
                      </m:sSub>
                      <m:r>
                        <a:rPr lang="en-US" b="0" i="1" smtClean="0">
                          <a:latin typeface="Cambria Math" panose="02040503050406030204" pitchFamily="18" charset="0"/>
                        </a:rPr>
                        <m:t>&lt;0</m:t>
                      </m:r>
                    </m:oMath>
                  </a14:m>
                  <a:endParaRPr lang="el-GR" dirty="0">
                    <a:solidFill>
                      <a:srgbClr val="002060"/>
                    </a:solidFill>
                  </a:endParaRPr>
                </a:p>
                <a:p>
                  <a:pPr algn="ctr"/>
                  <a:endParaRPr lang="el-GR" dirty="0">
                    <a:solidFill>
                      <a:srgbClr val="002060"/>
                    </a:solidFill>
                  </a:endParaRPr>
                </a:p>
                <a:p>
                  <a:pPr algn="ctr"/>
                  <a:r>
                    <a:rPr lang="el-GR" dirty="0">
                      <a:solidFill>
                        <a:srgbClr val="002060"/>
                      </a:solidFill>
                    </a:rPr>
                    <a:t> </a:t>
                  </a:r>
                  <a14:m>
                    <m:oMath xmlns:m="http://schemas.openxmlformats.org/officeDocument/2006/math">
                      <m:r>
                        <m:rPr>
                          <m:sty m:val="p"/>
                        </m:rPr>
                        <a:rPr lang="el-GR" dirty="0" smtClean="0">
                          <a:solidFill>
                            <a:srgbClr val="002060"/>
                          </a:solidFill>
                          <a:latin typeface="Cambria Math" panose="02040503050406030204" pitchFamily="18" charset="0"/>
                        </a:rPr>
                        <m:t>Α</m:t>
                      </m:r>
                      <m:r>
                        <m:rPr>
                          <m:sty m:val="p"/>
                        </m:rPr>
                        <a:rPr lang="el-GR" b="0" i="0" dirty="0" smtClean="0">
                          <a:solidFill>
                            <a:srgbClr val="002060"/>
                          </a:solidFill>
                          <a:latin typeface="Cambria Math" panose="02040503050406030204" pitchFamily="18" charset="0"/>
                        </a:rPr>
                        <m:t>ν</m:t>
                      </m:r>
                      <m:r>
                        <a:rPr lang="el-GR" b="0" i="0" dirty="0" smtClean="0">
                          <a:solidFill>
                            <a:srgbClr val="002060"/>
                          </a:solidFill>
                          <a:latin typeface="Cambria Math" panose="02040503050406030204" pitchFamily="18" charset="0"/>
                        </a:rPr>
                        <m:t> </m:t>
                      </m:r>
                      <m:f>
                        <m:fPr>
                          <m:ctrlPr>
                            <a:rPr lang="el-GR"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𝑑𝑓</m:t>
                          </m:r>
                        </m:num>
                        <m:den>
                          <m:r>
                            <a:rPr lang="en-US" b="0" i="1" smtClean="0">
                              <a:solidFill>
                                <a:srgbClr val="002060"/>
                              </a:solidFill>
                              <a:latin typeface="Cambria Math" panose="02040503050406030204" pitchFamily="18" charset="0"/>
                            </a:rPr>
                            <m:t>𝑑𝑡</m:t>
                          </m:r>
                        </m:den>
                      </m:f>
                      <m:r>
                        <a:rPr lang="en-US" b="0" i="1" smtClean="0">
                          <a:solidFill>
                            <a:srgbClr val="002060"/>
                          </a:solidFill>
                          <a:latin typeface="Cambria Math" panose="02040503050406030204" pitchFamily="18" charset="0"/>
                        </a:rPr>
                        <m:t>≤0</m:t>
                      </m:r>
                      <m:r>
                        <m:rPr>
                          <m:nor/>
                        </m:rPr>
                        <a:rPr lang="en-US" b="0" i="0" smtClean="0">
                          <a:solidFill>
                            <a:srgbClr val="002060"/>
                          </a:solidFill>
                          <a:latin typeface="Cambria Math" panose="02040503050406030204" pitchFamily="18" charset="0"/>
                        </a:rPr>
                        <m:t>   </m:t>
                      </m:r>
                      <m:r>
                        <m:rPr>
                          <m:nor/>
                        </m:rPr>
                        <a:rPr lang="el-GR"/>
                        <m:t>⇒</m:t>
                      </m:r>
                      <m:r>
                        <m:rPr>
                          <m:nor/>
                        </m:rPr>
                        <a:rPr lang="en-US" b="0" i="0" smtClean="0"/>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𝑑𝑃</m:t>
                          </m:r>
                        </m:e>
                        <m:sub>
                          <m:r>
                            <a:rPr lang="en-US" b="0" i="1" smtClean="0">
                              <a:latin typeface="Cambria Math" panose="02040503050406030204" pitchFamily="18" charset="0"/>
                            </a:rPr>
                            <m:t>𝑤𝑖𝑛𝑑</m:t>
                          </m:r>
                        </m:sub>
                      </m:sSub>
                      <m:r>
                        <a:rPr lang="el-GR" b="0" i="1" smtClean="0">
                          <a:latin typeface="Cambria Math" panose="02040503050406030204" pitchFamily="18" charset="0"/>
                        </a:rPr>
                        <m:t>&gt;</m:t>
                      </m:r>
                      <m:r>
                        <a:rPr lang="en-US" b="0" i="1" smtClean="0">
                          <a:latin typeface="Cambria Math" panose="02040503050406030204" pitchFamily="18" charset="0"/>
                        </a:rPr>
                        <m:t>0</m:t>
                      </m:r>
                    </m:oMath>
                  </a14:m>
                  <a:endParaRPr lang="el-GR" dirty="0">
                    <a:solidFill>
                      <a:srgbClr val="002060"/>
                    </a:solidFill>
                  </a:endParaRPr>
                </a:p>
                <a:p>
                  <a:pPr algn="ctr"/>
                  <a:endParaRPr lang="el-GR" dirty="0">
                    <a:solidFill>
                      <a:srgbClr val="002060"/>
                    </a:solidFill>
                  </a:endParaRPr>
                </a:p>
                <a:p>
                  <a:pPr marL="285750" indent="-285750" algn="just">
                    <a:buFont typeface="Wingdings" panose="05000000000000000000" pitchFamily="2" charset="2"/>
                    <a:buChar char="§"/>
                  </a:pPr>
                  <a:endParaRPr lang="el-GR" dirty="0">
                    <a:solidFill>
                      <a:srgbClr val="002060"/>
                    </a:solidFill>
                  </a:endParaRPr>
                </a:p>
              </p:txBody>
            </p:sp>
          </mc:Choice>
          <mc:Fallback xmlns="">
            <p:sp>
              <p:nvSpPr>
                <p:cNvPr id="7" name="TextBox 6">
                  <a:extLst>
                    <a:ext uri="{FF2B5EF4-FFF2-40B4-BE49-F238E27FC236}">
                      <a16:creationId xmlns:a16="http://schemas.microsoft.com/office/drawing/2014/main" id="{B5DF4714-50DF-F162-7763-A4268F2667B9}"/>
                    </a:ext>
                  </a:extLst>
                </p:cNvPr>
                <p:cNvSpPr txBox="1">
                  <a:spLocks noRot="1" noChangeAspect="1" noMove="1" noResize="1" noEditPoints="1" noAdjustHandles="1" noChangeArrowheads="1" noChangeShapeType="1" noTextEdit="1"/>
                </p:cNvSpPr>
                <p:nvPr/>
              </p:nvSpPr>
              <p:spPr>
                <a:xfrm>
                  <a:off x="165928" y="1730829"/>
                  <a:ext cx="5799288" cy="5050613"/>
                </a:xfrm>
                <a:prstGeom prst="rect">
                  <a:avLst/>
                </a:prstGeom>
                <a:blipFill>
                  <a:blip r:embed="rId3"/>
                  <a:stretch>
                    <a:fillRect l="-736" t="-483" r="-841"/>
                  </a:stretch>
                </a:blipFill>
              </p:spPr>
              <p:txBody>
                <a:bodyPr/>
                <a:lstStyle/>
                <a:p>
                  <a:r>
                    <a:rPr lang="el-GR">
                      <a:noFill/>
                    </a:rPr>
                    <a:t> </a:t>
                  </a:r>
                </a:p>
              </p:txBody>
            </p:sp>
          </mc:Fallback>
        </mc:AlternateContent>
        <p:sp>
          <p:nvSpPr>
            <p:cNvPr id="8" name="Ορθογώνιο 7">
              <a:extLst>
                <a:ext uri="{FF2B5EF4-FFF2-40B4-BE49-F238E27FC236}">
                  <a16:creationId xmlns:a16="http://schemas.microsoft.com/office/drawing/2014/main" id="{027F1F87-6355-F700-9006-3C814761643D}"/>
                </a:ext>
              </a:extLst>
            </p:cNvPr>
            <p:cNvSpPr/>
            <p:nvPr/>
          </p:nvSpPr>
          <p:spPr>
            <a:xfrm>
              <a:off x="1585055" y="4886266"/>
              <a:ext cx="3211285" cy="1360714"/>
            </a:xfrm>
            <a:prstGeom prst="rect">
              <a:avLst/>
            </a:prstGeom>
            <a:noFill/>
            <a:effectLst>
              <a:glow rad="63500">
                <a:schemeClr val="accent4">
                  <a:satMod val="175000"/>
                  <a:alpha val="40000"/>
                </a:schemeClr>
              </a:glow>
            </a:effectLst>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3763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n-US" dirty="0">
                <a:solidFill>
                  <a:srgbClr val="002060"/>
                </a:solidFill>
              </a:rPr>
              <a:t>V</a:t>
            </a:r>
            <a:r>
              <a:rPr lang="el-GR" dirty="0" err="1">
                <a:solidFill>
                  <a:srgbClr val="002060"/>
                </a:solidFill>
              </a:rPr>
              <a:t>irtual</a:t>
            </a:r>
            <a:r>
              <a:rPr lang="el-GR" dirty="0">
                <a:solidFill>
                  <a:srgbClr val="002060"/>
                </a:solidFill>
              </a:rPr>
              <a:t> </a:t>
            </a:r>
            <a:r>
              <a:rPr lang="en-US" dirty="0">
                <a:solidFill>
                  <a:srgbClr val="002060"/>
                </a:solidFill>
              </a:rPr>
              <a:t>I</a:t>
            </a:r>
            <a:r>
              <a:rPr lang="el-GR" dirty="0" err="1">
                <a:solidFill>
                  <a:srgbClr val="002060"/>
                </a:solidFill>
              </a:rPr>
              <a:t>nertia</a:t>
            </a:r>
            <a:endParaRPr lang="el-GR" dirty="0">
              <a:solidFill>
                <a:srgbClr val="002060"/>
              </a:solidFill>
            </a:endParaRPr>
          </a:p>
        </p:txBody>
      </p:sp>
      <p:grpSp>
        <p:nvGrpSpPr>
          <p:cNvPr id="2" name="Ομάδα 1">
            <a:extLst>
              <a:ext uri="{FF2B5EF4-FFF2-40B4-BE49-F238E27FC236}">
                <a16:creationId xmlns:a16="http://schemas.microsoft.com/office/drawing/2014/main" id="{CA22EC55-8374-C0EB-6E1E-AD09765B1A1D}"/>
              </a:ext>
            </a:extLst>
          </p:cNvPr>
          <p:cNvGrpSpPr/>
          <p:nvPr/>
        </p:nvGrpSpPr>
        <p:grpSpPr>
          <a:xfrm>
            <a:off x="211837" y="997021"/>
            <a:ext cx="11282559" cy="4863958"/>
            <a:chOff x="198585" y="1558613"/>
            <a:chExt cx="11282559" cy="4863958"/>
          </a:xfrm>
        </p:grpSpPr>
        <p:sp>
          <p:nvSpPr>
            <p:cNvPr id="4" name="TextBox 3">
              <a:extLst>
                <a:ext uri="{FF2B5EF4-FFF2-40B4-BE49-F238E27FC236}">
                  <a16:creationId xmlns:a16="http://schemas.microsoft.com/office/drawing/2014/main" id="{7295996B-1552-393F-A8E6-6296FF73658B}"/>
                </a:ext>
              </a:extLst>
            </p:cNvPr>
            <p:cNvSpPr txBox="1"/>
            <p:nvPr/>
          </p:nvSpPr>
          <p:spPr>
            <a:xfrm>
              <a:off x="198585" y="1558613"/>
              <a:ext cx="11282559" cy="92333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Τα αιολικά δεν λειτουργούν στο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maximum power point (MPP)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αλλά διατηρούν ένα περιθώριο ισχύος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power margin</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a:t>
              </a:r>
              <a:r>
                <a:rPr lang="el-GR" b="1" dirty="0">
                  <a:solidFill>
                    <a:srgbClr val="002060"/>
                  </a:solidFill>
                  <a:latin typeface="Aptos" panose="02110004020202020204"/>
                </a:rPr>
                <a:t>, ώστε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να το προσφέρουν στο δίκτυο, εάν ανιχνεύσουν μείωση συχνότητας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Εικόνα 8">
              <a:extLst>
                <a:ext uri="{FF2B5EF4-FFF2-40B4-BE49-F238E27FC236}">
                  <a16:creationId xmlns:a16="http://schemas.microsoft.com/office/drawing/2014/main" id="{0EBDE801-54B2-8EF6-E366-2C696E990A6A}"/>
                </a:ext>
              </a:extLst>
            </p:cNvPr>
            <p:cNvPicPr>
              <a:picLocks noChangeAspect="1"/>
            </p:cNvPicPr>
            <p:nvPr/>
          </p:nvPicPr>
          <p:blipFill>
            <a:blip r:embed="rId2"/>
            <a:stretch>
              <a:fillRect/>
            </a:stretch>
          </p:blipFill>
          <p:spPr>
            <a:xfrm>
              <a:off x="1388548" y="2677886"/>
              <a:ext cx="9414904" cy="374468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4501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n-US" dirty="0">
                <a:solidFill>
                  <a:srgbClr val="002060"/>
                </a:solidFill>
              </a:rPr>
              <a:t>V</a:t>
            </a:r>
            <a:r>
              <a:rPr lang="el-GR" dirty="0" err="1">
                <a:solidFill>
                  <a:srgbClr val="002060"/>
                </a:solidFill>
              </a:rPr>
              <a:t>irtual</a:t>
            </a:r>
            <a:r>
              <a:rPr lang="el-GR" dirty="0">
                <a:solidFill>
                  <a:srgbClr val="002060"/>
                </a:solidFill>
              </a:rPr>
              <a:t> </a:t>
            </a:r>
            <a:r>
              <a:rPr lang="en-US" dirty="0">
                <a:solidFill>
                  <a:srgbClr val="002060"/>
                </a:solidFill>
              </a:rPr>
              <a:t>I</a:t>
            </a:r>
            <a:r>
              <a:rPr lang="el-GR" dirty="0" err="1">
                <a:solidFill>
                  <a:srgbClr val="002060"/>
                </a:solidFill>
              </a:rPr>
              <a:t>nertia</a:t>
            </a:r>
            <a:endParaRPr lang="el-GR" dirty="0">
              <a:solidFill>
                <a:srgbClr val="002060"/>
              </a:solidFill>
            </a:endParaRPr>
          </a:p>
        </p:txBody>
      </p:sp>
      <p:grpSp>
        <p:nvGrpSpPr>
          <p:cNvPr id="2" name="Ομάδα 1">
            <a:extLst>
              <a:ext uri="{FF2B5EF4-FFF2-40B4-BE49-F238E27FC236}">
                <a16:creationId xmlns:a16="http://schemas.microsoft.com/office/drawing/2014/main" id="{24D14919-C89A-652C-2339-C2EF8B595280}"/>
              </a:ext>
            </a:extLst>
          </p:cNvPr>
          <p:cNvGrpSpPr/>
          <p:nvPr/>
        </p:nvGrpSpPr>
        <p:grpSpPr>
          <a:xfrm>
            <a:off x="218463" y="976610"/>
            <a:ext cx="11282559" cy="4904780"/>
            <a:chOff x="198585" y="1558613"/>
            <a:chExt cx="11282559" cy="4904780"/>
          </a:xfrm>
        </p:grpSpPr>
        <p:sp>
          <p:nvSpPr>
            <p:cNvPr id="4" name="TextBox 3">
              <a:extLst>
                <a:ext uri="{FF2B5EF4-FFF2-40B4-BE49-F238E27FC236}">
                  <a16:creationId xmlns:a16="http://schemas.microsoft.com/office/drawing/2014/main" id="{CD3D3EAE-CFC0-C2E8-0C1A-22ECAE9458BE}"/>
                </a:ext>
              </a:extLst>
            </p:cNvPr>
            <p:cNvSpPr txBox="1"/>
            <p:nvPr/>
          </p:nvSpPr>
          <p:spPr>
            <a:xfrm>
              <a:off x="198585" y="1558613"/>
              <a:ext cx="11282559" cy="92333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l-GR" b="1" dirty="0">
                  <a:solidFill>
                    <a:srgbClr val="002060"/>
                  </a:solidFill>
                  <a:latin typeface="Aptos" panose="02110004020202020204"/>
                </a:rPr>
                <a:t>Ομοίως, τ</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α αιολικά δεν λειτουργούν στο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maximum power point (MPP)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αλλά διατηρούν ένα περιθώριο ισχύος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power margin</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a:t>
              </a:r>
              <a:r>
                <a:rPr lang="el-GR" b="1" dirty="0">
                  <a:solidFill>
                    <a:srgbClr val="002060"/>
                  </a:solidFill>
                  <a:latin typeface="Aptos" panose="02110004020202020204"/>
                </a:rPr>
                <a:t>, ώστε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να το προσφέρουν στο δίκτυο, εάν ανιχνεύσουν μείωση συχνότητας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Εικόνα 8">
              <a:extLst>
                <a:ext uri="{FF2B5EF4-FFF2-40B4-BE49-F238E27FC236}">
                  <a16:creationId xmlns:a16="http://schemas.microsoft.com/office/drawing/2014/main" id="{3F345F3B-0D41-F876-385B-72640BF96344}"/>
                </a:ext>
              </a:extLst>
            </p:cNvPr>
            <p:cNvPicPr>
              <a:picLocks noChangeAspect="1"/>
            </p:cNvPicPr>
            <p:nvPr/>
          </p:nvPicPr>
          <p:blipFill>
            <a:blip r:embed="rId2"/>
            <a:stretch>
              <a:fillRect/>
            </a:stretch>
          </p:blipFill>
          <p:spPr>
            <a:xfrm>
              <a:off x="1748517" y="2481943"/>
              <a:ext cx="8477250" cy="398145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1802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6904383" cy="446501"/>
          </a:xfrm>
        </p:spPr>
        <p:txBody>
          <a:bodyPr/>
          <a:lstStyle/>
          <a:p>
            <a:r>
              <a:rPr lang="el-GR" dirty="0">
                <a:solidFill>
                  <a:srgbClr val="002060"/>
                </a:solidFill>
              </a:rPr>
              <a:t>Ευστάθεια τάσης</a:t>
            </a:r>
            <a:r>
              <a:rPr lang="en-US" dirty="0">
                <a:solidFill>
                  <a:srgbClr val="002060"/>
                </a:solidFill>
              </a:rPr>
              <a:t> </a:t>
            </a:r>
            <a:r>
              <a:rPr lang="el-GR" dirty="0">
                <a:solidFill>
                  <a:srgbClr val="002060"/>
                </a:solidFill>
              </a:rPr>
              <a:t>δικτύου μεταφοράς</a:t>
            </a:r>
          </a:p>
        </p:txBody>
      </p:sp>
      <p:grpSp>
        <p:nvGrpSpPr>
          <p:cNvPr id="12" name="Ομάδα 11">
            <a:extLst>
              <a:ext uri="{FF2B5EF4-FFF2-40B4-BE49-F238E27FC236}">
                <a16:creationId xmlns:a16="http://schemas.microsoft.com/office/drawing/2014/main" id="{658C8E48-7F44-E83C-3974-9832B6DBE4A2}"/>
              </a:ext>
            </a:extLst>
          </p:cNvPr>
          <p:cNvGrpSpPr/>
          <p:nvPr/>
        </p:nvGrpSpPr>
        <p:grpSpPr>
          <a:xfrm>
            <a:off x="7102970" y="139612"/>
            <a:ext cx="5012830" cy="6614924"/>
            <a:chOff x="7109596" y="125893"/>
            <a:chExt cx="5012830" cy="6614924"/>
          </a:xfrm>
        </p:grpSpPr>
        <p:grpSp>
          <p:nvGrpSpPr>
            <p:cNvPr id="5" name="Ομάδα 4">
              <a:extLst>
                <a:ext uri="{FF2B5EF4-FFF2-40B4-BE49-F238E27FC236}">
                  <a16:creationId xmlns:a16="http://schemas.microsoft.com/office/drawing/2014/main" id="{A3DE9082-0B3C-BAF3-04F3-3D32A373178E}"/>
                </a:ext>
              </a:extLst>
            </p:cNvPr>
            <p:cNvGrpSpPr/>
            <p:nvPr/>
          </p:nvGrpSpPr>
          <p:grpSpPr>
            <a:xfrm>
              <a:off x="7109596" y="125893"/>
              <a:ext cx="5012830" cy="6614924"/>
              <a:chOff x="7102970" y="0"/>
              <a:chExt cx="5012830" cy="6614924"/>
            </a:xfrm>
          </p:grpSpPr>
          <p:pic>
            <p:nvPicPr>
              <p:cNvPr id="6" name="Εικόνα 5">
                <a:extLst>
                  <a:ext uri="{FF2B5EF4-FFF2-40B4-BE49-F238E27FC236}">
                    <a16:creationId xmlns:a16="http://schemas.microsoft.com/office/drawing/2014/main" id="{B5DE7FB2-51C0-CA6A-F65D-541192D56B48}"/>
                  </a:ext>
                </a:extLst>
              </p:cNvPr>
              <p:cNvPicPr>
                <a:picLocks noChangeAspect="1"/>
              </p:cNvPicPr>
              <p:nvPr/>
            </p:nvPicPr>
            <p:blipFill rotWithShape="1">
              <a:blip r:embed="rId2"/>
              <a:srcRect l="452" t="-553" r="120" b="553"/>
              <a:stretch/>
            </p:blipFill>
            <p:spPr>
              <a:xfrm>
                <a:off x="7102970" y="3725521"/>
                <a:ext cx="5012830" cy="2889403"/>
              </a:xfrm>
              <a:prstGeom prst="rect">
                <a:avLst/>
              </a:prstGeom>
            </p:spPr>
          </p:pic>
          <p:pic>
            <p:nvPicPr>
              <p:cNvPr id="7" name="Εικόνα 6">
                <a:extLst>
                  <a:ext uri="{FF2B5EF4-FFF2-40B4-BE49-F238E27FC236}">
                    <a16:creationId xmlns:a16="http://schemas.microsoft.com/office/drawing/2014/main" id="{DA7E03C1-99FA-E1B7-9BD4-D763043F4CA9}"/>
                  </a:ext>
                </a:extLst>
              </p:cNvPr>
              <p:cNvPicPr>
                <a:picLocks noChangeAspect="1"/>
              </p:cNvPicPr>
              <p:nvPr/>
            </p:nvPicPr>
            <p:blipFill>
              <a:blip r:embed="rId3"/>
              <a:stretch>
                <a:fillRect/>
              </a:stretch>
            </p:blipFill>
            <p:spPr>
              <a:xfrm>
                <a:off x="8326179" y="0"/>
                <a:ext cx="2831247" cy="3621050"/>
              </a:xfrm>
              <a:prstGeom prst="rect">
                <a:avLst/>
              </a:prstGeom>
            </p:spPr>
          </p:pic>
          <p:sp>
            <p:nvSpPr>
              <p:cNvPr id="8" name="Οβάλ 7">
                <a:extLst>
                  <a:ext uri="{FF2B5EF4-FFF2-40B4-BE49-F238E27FC236}">
                    <a16:creationId xmlns:a16="http://schemas.microsoft.com/office/drawing/2014/main" id="{6E074801-E59F-41EB-28ED-61CF6A459705}"/>
                  </a:ext>
                </a:extLst>
              </p:cNvPr>
              <p:cNvSpPr/>
              <p:nvPr/>
            </p:nvSpPr>
            <p:spPr>
              <a:xfrm>
                <a:off x="9915491" y="2495648"/>
                <a:ext cx="1206843" cy="11478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 name="Κεραυνός 8">
              <a:extLst>
                <a:ext uri="{FF2B5EF4-FFF2-40B4-BE49-F238E27FC236}">
                  <a16:creationId xmlns:a16="http://schemas.microsoft.com/office/drawing/2014/main" id="{62B439BC-DDA5-1ED8-442E-B0973F711411}"/>
                </a:ext>
              </a:extLst>
            </p:cNvPr>
            <p:cNvSpPr/>
            <p:nvPr/>
          </p:nvSpPr>
          <p:spPr>
            <a:xfrm>
              <a:off x="10436087" y="2955235"/>
              <a:ext cx="178904" cy="251791"/>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5EFBDAE5-5A0B-8594-4EAF-E45209BDF163}"/>
                </a:ext>
              </a:extLst>
            </p:cNvPr>
            <p:cNvSpPr txBox="1"/>
            <p:nvPr/>
          </p:nvSpPr>
          <p:spPr>
            <a:xfrm>
              <a:off x="10227365" y="2711604"/>
              <a:ext cx="775251" cy="338554"/>
            </a:xfrm>
            <a:prstGeom prst="rect">
              <a:avLst/>
            </a:prstGeom>
            <a:noFill/>
          </p:spPr>
          <p:txBody>
            <a:bodyPr wrap="square" rtlCol="0">
              <a:spAutoFit/>
            </a:bodyPr>
            <a:lstStyle/>
            <a:p>
              <a:r>
                <a:rPr lang="en-US" sz="1600" dirty="0">
                  <a:solidFill>
                    <a:srgbClr val="FF0000"/>
                  </a:solidFill>
                </a:rPr>
                <a:t>Fault</a:t>
              </a:r>
              <a:endParaRPr lang="el-GR" sz="1600" dirty="0">
                <a:solidFill>
                  <a:srgbClr val="FF0000"/>
                </a:solidFill>
              </a:endParaRPr>
            </a:p>
          </p:txBody>
        </p:sp>
      </p:grpSp>
      <p:sp>
        <p:nvSpPr>
          <p:cNvPr id="13" name="TextBox 12">
            <a:extLst>
              <a:ext uri="{FF2B5EF4-FFF2-40B4-BE49-F238E27FC236}">
                <a16:creationId xmlns:a16="http://schemas.microsoft.com/office/drawing/2014/main" id="{22CDE61C-C187-9B3D-6DCE-D80F6B744288}"/>
              </a:ext>
            </a:extLst>
          </p:cNvPr>
          <p:cNvSpPr txBox="1"/>
          <p:nvPr/>
        </p:nvSpPr>
        <p:spPr>
          <a:xfrm>
            <a:off x="76199" y="806007"/>
            <a:ext cx="6722165" cy="5355312"/>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002060"/>
                </a:solidFill>
              </a:rPr>
              <a:t>Οι ΑΠΕ συνδέονται στο σύστημα μέσω inverters με αποτέλεσμα να παρέχουν περιορισμένο ρεύμα σφάλματος (≈1.1–1.2 </a:t>
            </a:r>
            <a:r>
              <a:rPr lang="el-GR" dirty="0" err="1">
                <a:solidFill>
                  <a:srgbClr val="002060"/>
                </a:solidFill>
              </a:rPr>
              <a:t>pu</a:t>
            </a:r>
            <a:r>
              <a:rPr lang="el-GR" dirty="0">
                <a:solidFill>
                  <a:srgbClr val="002060"/>
                </a:solidFill>
              </a:rPr>
              <a:t>) και ασθενή δυναμική στήριξη τάσης.</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Οι inverters διαθέτουν προστασίες ταχείας απόκρισης (</a:t>
            </a:r>
            <a:r>
              <a:rPr lang="en-US" dirty="0">
                <a:solidFill>
                  <a:srgbClr val="002060"/>
                </a:solidFill>
              </a:rPr>
              <a:t>anti-islanding</a:t>
            </a:r>
            <a:r>
              <a:rPr lang="el-GR" dirty="0">
                <a:solidFill>
                  <a:srgbClr val="002060"/>
                </a:solidFill>
              </a:rPr>
              <a:t>, undervoltage, overcurrent),οι οποίες ενεργοποιούνται σε πολύ μικρούς χρόνους.</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Κατά τη διάρκεια βυθίσεων τάσης</a:t>
            </a:r>
            <a:r>
              <a:rPr lang="en-US" dirty="0">
                <a:solidFill>
                  <a:srgbClr val="002060"/>
                </a:solidFill>
              </a:rPr>
              <a:t>, </a:t>
            </a:r>
            <a:r>
              <a:rPr lang="el-GR" dirty="0">
                <a:solidFill>
                  <a:srgbClr val="002060"/>
                </a:solidFill>
              </a:rPr>
              <a:t>πολλές μονάδες κοντά στο σημείο σφάλματος αποσυνδέονται πρόωρα, προκαλώντας:</a:t>
            </a:r>
            <a:endParaRPr lang="en-US" dirty="0">
              <a:solidFill>
                <a:srgbClr val="002060"/>
              </a:solidFill>
            </a:endParaRPr>
          </a:p>
          <a:p>
            <a:pPr lvl="1"/>
            <a:r>
              <a:rPr lang="el-GR" dirty="0">
                <a:solidFill>
                  <a:srgbClr val="002060"/>
                </a:solidFill>
              </a:rPr>
              <a:t>→ απότομη μείωση παραγόμενης ισχύος,</a:t>
            </a:r>
          </a:p>
          <a:p>
            <a:pPr lvl="1"/>
            <a:r>
              <a:rPr lang="el-GR" dirty="0">
                <a:solidFill>
                  <a:srgbClr val="002060"/>
                </a:solidFill>
              </a:rPr>
              <a:t>→ επιδείνωση της υπότασης (voltage sag),</a:t>
            </a:r>
          </a:p>
          <a:p>
            <a:pPr lvl="1"/>
            <a:r>
              <a:rPr lang="el-GR" dirty="0">
                <a:solidFill>
                  <a:srgbClr val="002060"/>
                </a:solidFill>
              </a:rPr>
              <a:t>→ αυξημένο κίνδυνο αλυσιδωτών αποσυνδέσεων (cascading trippings).</a:t>
            </a:r>
          </a:p>
          <a:p>
            <a:pPr lvl="1"/>
            <a:endParaRPr lang="el-GR" dirty="0">
              <a:solidFill>
                <a:srgbClr val="002060"/>
              </a:solidFill>
            </a:endParaRPr>
          </a:p>
          <a:p>
            <a:pPr marL="285750" indent="-285750">
              <a:buFont typeface="Arial" panose="020B0604020202020204" pitchFamily="34" charset="0"/>
              <a:buChar char="•"/>
            </a:pPr>
            <a:r>
              <a:rPr lang="el-GR" dirty="0">
                <a:solidFill>
                  <a:srgbClr val="002060"/>
                </a:solidFill>
              </a:rPr>
              <a:t>Τα τελευταία χρόνια, πολλές χώρες αναθεωρούν τα πρότυπα σύνδεσης και επιβάλλουν την εφαρμογή Fault Ride-Through (FRT) προτύπων, ώστε οι μονάδες ΑΠΕ να παραμένουν συνδεδεμένες στο δίκτυο κατά τη διάρκεια σφαλμάτων.</a:t>
            </a:r>
          </a:p>
        </p:txBody>
      </p:sp>
      <p:sp>
        <p:nvSpPr>
          <p:cNvPr id="4" name="Βέλος: Δεξιό 3">
            <a:extLst>
              <a:ext uri="{FF2B5EF4-FFF2-40B4-BE49-F238E27FC236}">
                <a16:creationId xmlns:a16="http://schemas.microsoft.com/office/drawing/2014/main" id="{11A9AAF5-7A15-ECE2-C40B-D73BD386A954}"/>
              </a:ext>
            </a:extLst>
          </p:cNvPr>
          <p:cNvSpPr/>
          <p:nvPr/>
        </p:nvSpPr>
        <p:spPr>
          <a:xfrm>
            <a:off x="6440557" y="5309834"/>
            <a:ext cx="430695" cy="4465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Βέλος: Με γωνία προς τα επάνω 1">
            <a:extLst>
              <a:ext uri="{FF2B5EF4-FFF2-40B4-BE49-F238E27FC236}">
                <a16:creationId xmlns:a16="http://schemas.microsoft.com/office/drawing/2014/main" id="{001D50F3-3C50-EEBB-A90B-5E94371F0876}"/>
              </a:ext>
            </a:extLst>
          </p:cNvPr>
          <p:cNvSpPr/>
          <p:nvPr/>
        </p:nvSpPr>
        <p:spPr>
          <a:xfrm flipV="1">
            <a:off x="3034747" y="2566840"/>
            <a:ext cx="523461" cy="42861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378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6904383" cy="446501"/>
          </a:xfrm>
        </p:spPr>
        <p:txBody>
          <a:bodyPr/>
          <a:lstStyle/>
          <a:p>
            <a:r>
              <a:rPr lang="el-GR" dirty="0">
                <a:solidFill>
                  <a:srgbClr val="002060"/>
                </a:solidFill>
              </a:rPr>
              <a:t>Υπερτάσεις δικτύου διανομής</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2CDE61C-C187-9B3D-6DCE-D80F6B744288}"/>
                  </a:ext>
                </a:extLst>
              </p:cNvPr>
              <p:cNvSpPr txBox="1"/>
              <p:nvPr/>
            </p:nvSpPr>
            <p:spPr>
              <a:xfrm>
                <a:off x="103908" y="892146"/>
                <a:ext cx="6495675" cy="5647700"/>
              </a:xfrm>
              <a:prstGeom prst="rect">
                <a:avLst/>
              </a:prstGeom>
              <a:noFill/>
            </p:spPr>
            <p:txBody>
              <a:bodyPr wrap="square" rtlCol="0">
                <a:spAutoFit/>
              </a:bodyPr>
              <a:lstStyle/>
              <a:p>
                <a:pPr marL="285750" indent="-285750">
                  <a:buFont typeface="Arial" panose="020B0604020202020204" pitchFamily="34" charset="0"/>
                  <a:buChar char="•"/>
                </a:pPr>
                <a:r>
                  <a:rPr lang="el-GR" sz="1900" dirty="0">
                    <a:solidFill>
                      <a:srgbClr val="002060"/>
                    </a:solidFill>
                  </a:rPr>
                  <a:t>Σε δίκτυα διανομής με υψηλή παραγωγή ΑΠΕ, κατά τις ώρες χαμηλής ζήτησης και υψηλής παραγωγής, η ισχύς ρέει αντίστροφα προς τον μετασχηματιστή (reverse power flow).</a:t>
                </a:r>
              </a:p>
              <a:p>
                <a:pPr marL="285750" indent="-285750">
                  <a:buFont typeface="Arial" panose="020B0604020202020204" pitchFamily="34" charset="0"/>
                  <a:buChar char="•"/>
                </a:pPr>
                <a:endParaRPr lang="el-GR" sz="1900" dirty="0">
                  <a:solidFill>
                    <a:srgbClr val="002060"/>
                  </a:solidFill>
                </a:endParaRPr>
              </a:p>
              <a:p>
                <a:pPr marL="285750" indent="-285750">
                  <a:buFont typeface="Arial" panose="020B0604020202020204" pitchFamily="34" charset="0"/>
                  <a:buChar char="•"/>
                </a:pPr>
                <a:r>
                  <a:rPr lang="el-GR" sz="1900" dirty="0">
                    <a:solidFill>
                      <a:srgbClr val="002060"/>
                    </a:solidFill>
                  </a:rPr>
                  <a:t>Η αντίσταση (R) και η αντίδραση (X) των καλωδίων δημιουργούν αύξηση της τάσης στα σημεία παραγωγής, σύμφωνα με τη σχέση:</a:t>
                </a:r>
              </a:p>
              <a:p>
                <a:pPr marL="285750" indent="-285750">
                  <a:buFont typeface="Arial" panose="020B0604020202020204" pitchFamily="34" charset="0"/>
                  <a:buChar char="•"/>
                </a:pPr>
                <a:endParaRPr lang="el-GR" sz="1900" dirty="0">
                  <a:solidFill>
                    <a:srgbClr val="002060"/>
                  </a:solidFill>
                </a:endParaRPr>
              </a:p>
              <a:p>
                <a:pPr algn="ctr"/>
                <a14:m>
                  <m:oMathPara xmlns:m="http://schemas.openxmlformats.org/officeDocument/2006/math">
                    <m:oMathParaPr>
                      <m:jc m:val="centerGroup"/>
                    </m:oMathParaPr>
                    <m:oMath xmlns:m="http://schemas.openxmlformats.org/officeDocument/2006/math">
                      <m:r>
                        <a:rPr lang="el-GR" sz="1900" b="0" i="1" smtClean="0">
                          <a:solidFill>
                            <a:srgbClr val="002060"/>
                          </a:solidFill>
                          <a:latin typeface="Cambria Math" panose="02040503050406030204" pitchFamily="18" charset="0"/>
                        </a:rPr>
                        <m:t>𝛥</m:t>
                      </m:r>
                      <m:r>
                        <a:rPr lang="en-US" sz="1900" b="0" i="1" smtClean="0">
                          <a:solidFill>
                            <a:srgbClr val="002060"/>
                          </a:solidFill>
                          <a:latin typeface="Cambria Math" panose="02040503050406030204" pitchFamily="18" charset="0"/>
                        </a:rPr>
                        <m:t>𝑉</m:t>
                      </m:r>
                      <m:r>
                        <a:rPr lang="en-US" sz="1900" b="0" i="1" smtClean="0">
                          <a:solidFill>
                            <a:srgbClr val="002060"/>
                          </a:solidFill>
                          <a:latin typeface="Cambria Math" panose="02040503050406030204" pitchFamily="18" charset="0"/>
                        </a:rPr>
                        <m:t>≈</m:t>
                      </m:r>
                      <m:r>
                        <a:rPr lang="en-US" sz="1900" b="0" i="1" smtClean="0">
                          <a:solidFill>
                            <a:srgbClr val="002060"/>
                          </a:solidFill>
                          <a:latin typeface="Cambria Math" panose="02040503050406030204" pitchFamily="18" charset="0"/>
                        </a:rPr>
                        <m:t>𝑅</m:t>
                      </m:r>
                      <m:r>
                        <a:rPr lang="en-US" sz="1900" i="1">
                          <a:solidFill>
                            <a:srgbClr val="002060"/>
                          </a:solidFill>
                          <a:latin typeface="Cambria Math" panose="02040503050406030204" pitchFamily="18" charset="0"/>
                        </a:rPr>
                        <m:t>∙</m:t>
                      </m:r>
                      <m:r>
                        <a:rPr lang="en-US" sz="1900" b="0" i="1" smtClean="0">
                          <a:solidFill>
                            <a:srgbClr val="002060"/>
                          </a:solidFill>
                          <a:latin typeface="Cambria Math" panose="02040503050406030204" pitchFamily="18" charset="0"/>
                        </a:rPr>
                        <m:t>𝑃</m:t>
                      </m:r>
                      <m:r>
                        <a:rPr lang="en-US" sz="1900" b="0" i="1" smtClean="0">
                          <a:solidFill>
                            <a:srgbClr val="002060"/>
                          </a:solidFill>
                          <a:latin typeface="Cambria Math" panose="02040503050406030204" pitchFamily="18" charset="0"/>
                        </a:rPr>
                        <m:t>+</m:t>
                      </m:r>
                      <m:r>
                        <a:rPr lang="en-US" sz="1900" b="0" i="1" smtClean="0">
                          <a:solidFill>
                            <a:srgbClr val="002060"/>
                          </a:solidFill>
                          <a:latin typeface="Cambria Math" panose="02040503050406030204" pitchFamily="18" charset="0"/>
                        </a:rPr>
                        <m:t>𝑋</m:t>
                      </m:r>
                      <m:r>
                        <a:rPr lang="en-US" sz="1900" i="1" smtClean="0">
                          <a:solidFill>
                            <a:srgbClr val="002060"/>
                          </a:solidFill>
                          <a:latin typeface="Cambria Math" panose="02040503050406030204" pitchFamily="18" charset="0"/>
                        </a:rPr>
                        <m:t>∙</m:t>
                      </m:r>
                      <m:r>
                        <a:rPr lang="en-US" sz="1900" b="0" i="1" smtClean="0">
                          <a:solidFill>
                            <a:srgbClr val="002060"/>
                          </a:solidFill>
                          <a:latin typeface="Cambria Math" panose="02040503050406030204" pitchFamily="18" charset="0"/>
                        </a:rPr>
                        <m:t>𝑄</m:t>
                      </m:r>
                    </m:oMath>
                  </m:oMathPara>
                </a14:m>
                <a:endParaRPr lang="en-US" sz="1900" dirty="0">
                  <a:solidFill>
                    <a:srgbClr val="002060"/>
                  </a:solidFill>
                </a:endParaRPr>
              </a:p>
              <a:p>
                <a:pPr algn="just"/>
                <a:endParaRPr lang="en-US" sz="1900" i="1" dirty="0">
                  <a:solidFill>
                    <a:srgbClr val="002060"/>
                  </a:solidFill>
                </a:endParaRPr>
              </a:p>
              <a:p>
                <a:pPr marL="285750" indent="-285750" algn="just">
                  <a:buFont typeface="Arial" panose="020B0604020202020204" pitchFamily="34" charset="0"/>
                  <a:buChar char="•"/>
                </a:pPr>
                <a:r>
                  <a:rPr lang="el-GR" sz="1900" dirty="0">
                    <a:solidFill>
                      <a:srgbClr val="002060"/>
                    </a:solidFill>
                  </a:rPr>
                  <a:t>Η τοπική τάση μπορεί να υπερβεί τα επιτρεπόμενα όρια:</a:t>
                </a:r>
                <a:r>
                  <a:rPr lang="en-US" sz="1900" dirty="0">
                    <a:solidFill>
                      <a:srgbClr val="002060"/>
                    </a:solidFill>
                  </a:rPr>
                  <a:t> </a:t>
                </a:r>
                <a:endParaRPr lang="el-GR" sz="1900" dirty="0">
                  <a:solidFill>
                    <a:srgbClr val="002060"/>
                  </a:solidFill>
                </a:endParaRPr>
              </a:p>
              <a:p>
                <a:pPr algn="just"/>
                <a:endParaRPr lang="en-US" sz="1900" dirty="0">
                  <a:solidFill>
                    <a:srgbClr val="002060"/>
                  </a:solidFill>
                </a:endParaRPr>
              </a:p>
              <a:p>
                <a:pPr lvl="1" algn="just"/>
                <a:r>
                  <a:rPr lang="el-GR" sz="1900" dirty="0">
                    <a:solidFill>
                      <a:srgbClr val="002060"/>
                    </a:solidFill>
                  </a:rPr>
                  <a:t>→  +10% στη χαμηλή τάση (230 V → έως 253 V)</a:t>
                </a:r>
                <a:endParaRPr lang="en-US" sz="1900" dirty="0">
                  <a:solidFill>
                    <a:srgbClr val="002060"/>
                  </a:solidFill>
                </a:endParaRPr>
              </a:p>
              <a:p>
                <a:pPr lvl="1" algn="just"/>
                <a:r>
                  <a:rPr lang="el-GR" sz="1900" dirty="0">
                    <a:solidFill>
                      <a:srgbClr val="002060"/>
                    </a:solidFill>
                  </a:rPr>
                  <a:t>→   +5% στη μέση τάση (20 kV → έως 21 kV)</a:t>
                </a:r>
                <a:endParaRPr lang="en-US" sz="1900" dirty="0">
                  <a:solidFill>
                    <a:srgbClr val="002060"/>
                  </a:solidFill>
                </a:endParaRPr>
              </a:p>
              <a:p>
                <a:pPr marL="742950" lvl="1" indent="-285750" algn="just">
                  <a:buFont typeface="Arial" panose="020B0604020202020204" pitchFamily="34" charset="0"/>
                  <a:buChar char="•"/>
                </a:pPr>
                <a:endParaRPr lang="en-US" sz="1900" dirty="0">
                  <a:solidFill>
                    <a:srgbClr val="002060"/>
                  </a:solidFill>
                </a:endParaRPr>
              </a:p>
              <a:p>
                <a:pPr marL="285750" indent="-285750" algn="just">
                  <a:buFont typeface="Arial" panose="020B0604020202020204" pitchFamily="34" charset="0"/>
                  <a:buChar char="•"/>
                </a:pPr>
                <a:r>
                  <a:rPr lang="el-GR" sz="1900" dirty="0">
                    <a:solidFill>
                      <a:srgbClr val="002060"/>
                    </a:solidFill>
                  </a:rPr>
                  <a:t>Το φαινόμενο είναι εντονότερο σε αγροτικά ή αραιά φορτισμένα δίκτυα, σε ώρες έντονης ηλιοφάνειας, και σε παράλληλη λειτουργία πολλών τοπικών παραγωγών.</a:t>
                </a:r>
              </a:p>
            </p:txBody>
          </p:sp>
        </mc:Choice>
        <mc:Fallback xmlns="">
          <p:sp>
            <p:nvSpPr>
              <p:cNvPr id="13" name="TextBox 12">
                <a:extLst>
                  <a:ext uri="{FF2B5EF4-FFF2-40B4-BE49-F238E27FC236}">
                    <a16:creationId xmlns:a16="http://schemas.microsoft.com/office/drawing/2014/main" id="{22CDE61C-C187-9B3D-6DCE-D80F6B744288}"/>
                  </a:ext>
                </a:extLst>
              </p:cNvPr>
              <p:cNvSpPr txBox="1">
                <a:spLocks noRot="1" noChangeAspect="1" noMove="1" noResize="1" noEditPoints="1" noAdjustHandles="1" noChangeArrowheads="1" noChangeShapeType="1" noTextEdit="1"/>
              </p:cNvSpPr>
              <p:nvPr/>
            </p:nvSpPr>
            <p:spPr>
              <a:xfrm>
                <a:off x="103908" y="892146"/>
                <a:ext cx="6495675" cy="5647700"/>
              </a:xfrm>
              <a:prstGeom prst="rect">
                <a:avLst/>
              </a:prstGeom>
              <a:blipFill>
                <a:blip r:embed="rId2"/>
                <a:stretch>
                  <a:fillRect l="-657" t="-539" r="-1032" b="-863"/>
                </a:stretch>
              </a:blipFill>
            </p:spPr>
            <p:txBody>
              <a:bodyPr/>
              <a:lstStyle/>
              <a:p>
                <a:r>
                  <a:rPr lang="el-GR">
                    <a:noFill/>
                  </a:rPr>
                  <a:t> </a:t>
                </a:r>
              </a:p>
            </p:txBody>
          </p:sp>
        </mc:Fallback>
      </mc:AlternateContent>
      <p:pic>
        <p:nvPicPr>
          <p:cNvPr id="22" name="Εικόνα 21">
            <a:extLst>
              <a:ext uri="{FF2B5EF4-FFF2-40B4-BE49-F238E27FC236}">
                <a16:creationId xmlns:a16="http://schemas.microsoft.com/office/drawing/2014/main" id="{53E47D83-4707-09B7-1EC5-0CB0D31D5B8F}"/>
              </a:ext>
            </a:extLst>
          </p:cNvPr>
          <p:cNvPicPr>
            <a:picLocks noChangeAspect="1"/>
          </p:cNvPicPr>
          <p:nvPr/>
        </p:nvPicPr>
        <p:blipFill>
          <a:blip r:embed="rId3"/>
          <a:stretch>
            <a:fillRect/>
          </a:stretch>
        </p:blipFill>
        <p:spPr>
          <a:xfrm>
            <a:off x="6599583" y="601930"/>
            <a:ext cx="5574649" cy="3493590"/>
          </a:xfrm>
          <a:prstGeom prst="rect">
            <a:avLst/>
          </a:prstGeom>
        </p:spPr>
      </p:pic>
      <p:sp>
        <p:nvSpPr>
          <p:cNvPr id="2" name="TextBox 1">
            <a:extLst>
              <a:ext uri="{FF2B5EF4-FFF2-40B4-BE49-F238E27FC236}">
                <a16:creationId xmlns:a16="http://schemas.microsoft.com/office/drawing/2014/main" id="{C411F7D6-23CB-FDFD-296B-AD90E592B8EB}"/>
              </a:ext>
            </a:extLst>
          </p:cNvPr>
          <p:cNvSpPr txBox="1"/>
          <p:nvPr/>
        </p:nvSpPr>
        <p:spPr>
          <a:xfrm>
            <a:off x="7474227" y="5413620"/>
            <a:ext cx="4700005" cy="553998"/>
          </a:xfrm>
          <a:prstGeom prst="rect">
            <a:avLst/>
          </a:prstGeom>
          <a:noFill/>
        </p:spPr>
        <p:txBody>
          <a:bodyPr wrap="square" rtlCol="0">
            <a:spAutoFit/>
          </a:bodyPr>
          <a:lstStyle/>
          <a:p>
            <a:r>
              <a:rPr lang="el-GR" sz="1000" b="1" dirty="0"/>
              <a:t>Πηγή</a:t>
            </a:r>
            <a:r>
              <a:rPr lang="en-US" sz="1000" dirty="0"/>
              <a:t>: EE Pompodakis et a., "Photovoltaic systems in low‐voltage networks and overvoltage correction with reactive power control", IET Renewable Power Generation 10 (3), 410-417</a:t>
            </a:r>
            <a:endParaRPr lang="el-GR" sz="1000" dirty="0"/>
          </a:p>
        </p:txBody>
      </p:sp>
    </p:spTree>
    <p:extLst>
      <p:ext uri="{BB962C8B-B14F-4D97-AF65-F5344CB8AC3E}">
        <p14:creationId xmlns:p14="http://schemas.microsoft.com/office/powerpoint/2010/main" val="389923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Ερωτήσεις</a:t>
            </a: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sp>
        <p:nvSpPr>
          <p:cNvPr id="6" name="Κουμπί ενέργειας: Βοήθεια 5">
            <a:hlinkClick r:id="" action="ppaction://noaction" highlightClick="1"/>
            <a:extLst>
              <a:ext uri="{FF2B5EF4-FFF2-40B4-BE49-F238E27FC236}">
                <a16:creationId xmlns:a16="http://schemas.microsoft.com/office/drawing/2014/main" id="{7BF38959-9FFC-C7F0-9203-CB69D6838E9B}"/>
              </a:ext>
            </a:extLst>
          </p:cNvPr>
          <p:cNvSpPr/>
          <p:nvPr/>
        </p:nvSpPr>
        <p:spPr>
          <a:xfrm>
            <a:off x="1656522" y="212035"/>
            <a:ext cx="682487" cy="569843"/>
          </a:xfrm>
          <a:prstGeom prst="actionButtonHelp">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0" name="Ομάδα 19">
            <a:extLst>
              <a:ext uri="{FF2B5EF4-FFF2-40B4-BE49-F238E27FC236}">
                <a16:creationId xmlns:a16="http://schemas.microsoft.com/office/drawing/2014/main" id="{AD51B8E4-4AEF-261A-57D7-9619AA5B3069}"/>
              </a:ext>
            </a:extLst>
          </p:cNvPr>
          <p:cNvGrpSpPr/>
          <p:nvPr/>
        </p:nvGrpSpPr>
        <p:grpSpPr>
          <a:xfrm>
            <a:off x="238539" y="1198174"/>
            <a:ext cx="12205252" cy="5355026"/>
            <a:chOff x="92765" y="1112035"/>
            <a:chExt cx="12099235" cy="5355026"/>
          </a:xfrm>
        </p:grpSpPr>
        <p:sp>
          <p:nvSpPr>
            <p:cNvPr id="14" name="TextBox 13">
              <a:extLst>
                <a:ext uri="{FF2B5EF4-FFF2-40B4-BE49-F238E27FC236}">
                  <a16:creationId xmlns:a16="http://schemas.microsoft.com/office/drawing/2014/main" id="{9A2E1B0F-643F-6B5C-008D-83FD049CA08D}"/>
                </a:ext>
              </a:extLst>
            </p:cNvPr>
            <p:cNvSpPr txBox="1"/>
            <p:nvPr/>
          </p:nvSpPr>
          <p:spPr>
            <a:xfrm>
              <a:off x="92765" y="1112035"/>
              <a:ext cx="11893825" cy="286232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l-GR" sz="2000" dirty="0">
                  <a:solidFill>
                    <a:srgbClr val="002060"/>
                  </a:solidFill>
                  <a:latin typeface="Aptos" panose="02110004020202020204"/>
                </a:rPr>
                <a:t>Το παρακάτω σχήμα δείχνει το προφίλ της τάσης σε δίκτυο διανομής χωρίς φωτοβολταϊκή (Φ/Β) παραγωγή. Τα επιτρεπτά όρια τάσης είναι ±10%.</a:t>
              </a:r>
            </a:p>
            <a:p>
              <a:pPr marL="342900" indent="-342900">
                <a:buFont typeface="Arial" panose="020B0604020202020204" pitchFamily="34" charset="0"/>
                <a:buChar char="•"/>
                <a:defRPr/>
              </a:pPr>
              <a:r>
                <a:rPr lang="el-GR" sz="2000" dirty="0">
                  <a:solidFill>
                    <a:srgbClr val="002060"/>
                  </a:solidFill>
                  <a:latin typeface="Aptos" panose="02110004020202020204"/>
                </a:rPr>
                <a:t>Σχεδιάστε το προφίλ της τάσης εάν δεν υπήρχε το </a:t>
              </a:r>
              <a:r>
                <a:rPr lang="en-US" sz="2000" dirty="0">
                  <a:solidFill>
                    <a:srgbClr val="002060"/>
                  </a:solidFill>
                  <a:latin typeface="Aptos" panose="02110004020202020204"/>
                </a:rPr>
                <a:t>SVR</a:t>
              </a:r>
              <a:r>
                <a:rPr lang="el-GR" sz="2000" dirty="0">
                  <a:solidFill>
                    <a:srgbClr val="002060"/>
                  </a:solidFill>
                  <a:latin typeface="Aptos" panose="02110004020202020204"/>
                </a:rPr>
                <a:t> και το </a:t>
              </a:r>
              <a:r>
                <a:rPr lang="en-US" sz="2000" dirty="0">
                  <a:solidFill>
                    <a:srgbClr val="002060"/>
                  </a:solidFill>
                  <a:latin typeface="Aptos" panose="02110004020202020204"/>
                </a:rPr>
                <a:t>OLTC. </a:t>
              </a:r>
              <a:r>
                <a:rPr lang="el-GR" sz="2000" dirty="0">
                  <a:solidFill>
                    <a:srgbClr val="002060"/>
                  </a:solidFill>
                  <a:latin typeface="Aptos" panose="02110004020202020204"/>
                </a:rPr>
                <a:t>Μπορείτε να εξηγήσετε για πιο λόγο τοποθετούμε ρυθμιστές τάσεις στα δίκτυα διανομής</a:t>
              </a:r>
              <a:r>
                <a:rPr lang="en-US" sz="2000" dirty="0">
                  <a:solidFill>
                    <a:srgbClr val="002060"/>
                  </a:solidFill>
                  <a:latin typeface="Aptos" panose="02110004020202020204"/>
                </a:rPr>
                <a:t>;</a:t>
              </a:r>
            </a:p>
            <a:p>
              <a:pPr marL="342900" indent="-342900">
                <a:buFont typeface="Arial" panose="020B0604020202020204" pitchFamily="34" charset="0"/>
                <a:buChar char="•"/>
                <a:defRPr/>
              </a:pPr>
              <a:r>
                <a:rPr lang="el-GR" sz="2000" dirty="0">
                  <a:solidFill>
                    <a:srgbClr val="002060"/>
                  </a:solidFill>
                  <a:latin typeface="Aptos" panose="02110004020202020204"/>
                </a:rPr>
                <a:t>Υποθέστε, ότι σε κάθε κόμβο συνδέονται Φ/Β ισχύος διπλάσιας των φορτίων (</a:t>
              </a:r>
              <a:r>
                <a:rPr lang="en-US" sz="2000" dirty="0">
                  <a:solidFill>
                    <a:srgbClr val="002060"/>
                  </a:solidFill>
                  <a:latin typeface="Aptos" panose="02110004020202020204"/>
                </a:rPr>
                <a:t>L1-L7</a:t>
              </a:r>
              <a:r>
                <a:rPr lang="el-GR" sz="2000" dirty="0">
                  <a:solidFill>
                    <a:srgbClr val="002060"/>
                  </a:solidFill>
                  <a:latin typeface="Aptos" panose="02110004020202020204"/>
                </a:rPr>
                <a:t>)</a:t>
              </a:r>
              <a:r>
                <a:rPr lang="en-US" sz="2000" dirty="0">
                  <a:solidFill>
                    <a:srgbClr val="002060"/>
                  </a:solidFill>
                  <a:latin typeface="Aptos" panose="02110004020202020204"/>
                </a:rPr>
                <a:t> </a:t>
              </a:r>
              <a:r>
                <a:rPr lang="el-GR" sz="2000" dirty="0">
                  <a:solidFill>
                    <a:srgbClr val="002060"/>
                  </a:solidFill>
                  <a:latin typeface="Aptos" panose="02110004020202020204"/>
                </a:rPr>
                <a:t>με αποτέλεσμα την αντιστροφή της ροής ισχύος. Σχεδιάστε το προφίλ της τάσης για δύο περιπτώσεις</a:t>
              </a:r>
              <a:r>
                <a:rPr lang="en-US" sz="2000" dirty="0">
                  <a:solidFill>
                    <a:srgbClr val="002060"/>
                  </a:solidFill>
                  <a:latin typeface="Aptos" panose="02110004020202020204"/>
                </a:rPr>
                <a:t>: </a:t>
              </a:r>
              <a:r>
                <a:rPr lang="el-GR" sz="2000" dirty="0">
                  <a:solidFill>
                    <a:srgbClr val="002060"/>
                  </a:solidFill>
                  <a:latin typeface="Aptos" panose="02110004020202020204"/>
                </a:rPr>
                <a:t>α) με </a:t>
              </a:r>
              <a:r>
                <a:rPr lang="el-GR" sz="2000" i="1" dirty="0">
                  <a:solidFill>
                    <a:srgbClr val="002060"/>
                  </a:solidFill>
                </a:rPr>
                <a:t>OLTC/SVR, και β) χωρίς OLTC/SVR.</a:t>
              </a:r>
              <a:endParaRPr lang="el-GR" sz="2000" dirty="0">
                <a:solidFill>
                  <a:srgbClr val="002060"/>
                </a:solidFill>
                <a:latin typeface="Aptos" panose="02110004020202020204"/>
              </a:endParaRPr>
            </a:p>
            <a:p>
              <a:pPr marL="342900" indent="-342900">
                <a:buFont typeface="Arial" panose="020B0604020202020204" pitchFamily="34" charset="0"/>
                <a:buChar char="•"/>
                <a:defRPr/>
              </a:pPr>
              <a:endParaRPr lang="el-GR" sz="2000" dirty="0">
                <a:solidFill>
                  <a:srgbClr val="002060"/>
                </a:solidFill>
                <a:latin typeface="Aptos" panose="02110004020202020204"/>
              </a:endParaRPr>
            </a:p>
            <a:p>
              <a:pPr marL="342900" indent="-342900">
                <a:buFont typeface="Arial" panose="020B0604020202020204" pitchFamily="34" charset="0"/>
                <a:buChar char="•"/>
                <a:defRPr/>
              </a:pPr>
              <a:endParaRPr lang="en-US" sz="2000" dirty="0">
                <a:solidFill>
                  <a:srgbClr val="002060"/>
                </a:solidFill>
                <a:latin typeface="Aptos" panose="02110004020202020204"/>
              </a:endParaRPr>
            </a:p>
          </p:txBody>
        </p:sp>
        <p:grpSp>
          <p:nvGrpSpPr>
            <p:cNvPr id="17" name="Ομάδα 16">
              <a:extLst>
                <a:ext uri="{FF2B5EF4-FFF2-40B4-BE49-F238E27FC236}">
                  <a16:creationId xmlns:a16="http://schemas.microsoft.com/office/drawing/2014/main" id="{CEE9CFC2-A8D5-20C1-BB8A-81CD3E69F5FA}"/>
                </a:ext>
              </a:extLst>
            </p:cNvPr>
            <p:cNvGrpSpPr/>
            <p:nvPr/>
          </p:nvGrpSpPr>
          <p:grpSpPr>
            <a:xfrm>
              <a:off x="3743740" y="3099631"/>
              <a:ext cx="8448260" cy="3367430"/>
              <a:chOff x="2339010" y="2927353"/>
              <a:chExt cx="8448260" cy="3367430"/>
            </a:xfrm>
          </p:grpSpPr>
          <p:pic>
            <p:nvPicPr>
              <p:cNvPr id="15" name="Εικόνα 14">
                <a:extLst>
                  <a:ext uri="{FF2B5EF4-FFF2-40B4-BE49-F238E27FC236}">
                    <a16:creationId xmlns:a16="http://schemas.microsoft.com/office/drawing/2014/main" id="{62989D84-DDB5-A747-4A16-06C3338F8949}"/>
                  </a:ext>
                </a:extLst>
              </p:cNvPr>
              <p:cNvPicPr>
                <a:picLocks noChangeAspect="1"/>
              </p:cNvPicPr>
              <p:nvPr/>
            </p:nvPicPr>
            <p:blipFill>
              <a:blip r:embed="rId4"/>
              <a:srcRect r="10723" b="12922"/>
              <a:stretch/>
            </p:blipFill>
            <p:spPr>
              <a:xfrm>
                <a:off x="2339010" y="2927353"/>
                <a:ext cx="6692348" cy="3367430"/>
              </a:xfrm>
              <a:prstGeom prst="rect">
                <a:avLst/>
              </a:prstGeom>
            </p:spPr>
          </p:pic>
          <p:sp>
            <p:nvSpPr>
              <p:cNvPr id="16" name="TextBox 15">
                <a:extLst>
                  <a:ext uri="{FF2B5EF4-FFF2-40B4-BE49-F238E27FC236}">
                    <a16:creationId xmlns:a16="http://schemas.microsoft.com/office/drawing/2014/main" id="{4DDBE01C-72A9-48B7-131B-13C573434373}"/>
                  </a:ext>
                </a:extLst>
              </p:cNvPr>
              <p:cNvSpPr txBox="1"/>
              <p:nvPr/>
            </p:nvSpPr>
            <p:spPr>
              <a:xfrm>
                <a:off x="9031358" y="4923183"/>
                <a:ext cx="1755912" cy="1169551"/>
              </a:xfrm>
              <a:prstGeom prst="rect">
                <a:avLst/>
              </a:prstGeom>
              <a:noFill/>
            </p:spPr>
            <p:txBody>
              <a:bodyPr wrap="square" rtlCol="0">
                <a:spAutoFit/>
              </a:bodyPr>
              <a:lstStyle/>
              <a:p>
                <a:r>
                  <a:rPr lang="en-US" sz="1400" dirty="0"/>
                  <a:t>+ 10%</a:t>
                </a:r>
              </a:p>
              <a:p>
                <a:endParaRPr lang="en-US" sz="1400" dirty="0"/>
              </a:p>
              <a:p>
                <a:r>
                  <a:rPr lang="el-GR" sz="1400" dirty="0"/>
                  <a:t>Ονομαστική τάση</a:t>
                </a:r>
                <a:endParaRPr lang="en-US" sz="1400" dirty="0"/>
              </a:p>
              <a:p>
                <a:endParaRPr lang="en-US" sz="1400" dirty="0"/>
              </a:p>
              <a:p>
                <a:r>
                  <a:rPr lang="en-US" sz="1400" dirty="0"/>
                  <a:t>-10 %</a:t>
                </a:r>
                <a:endParaRPr lang="el-GR" sz="1400" dirty="0"/>
              </a:p>
            </p:txBody>
          </p:sp>
        </p:grpSp>
        <p:sp>
          <p:nvSpPr>
            <p:cNvPr id="18" name="TextBox 17">
              <a:extLst>
                <a:ext uri="{FF2B5EF4-FFF2-40B4-BE49-F238E27FC236}">
                  <a16:creationId xmlns:a16="http://schemas.microsoft.com/office/drawing/2014/main" id="{91A3EEE0-965A-593F-5EF6-7D059E4E85ED}"/>
                </a:ext>
              </a:extLst>
            </p:cNvPr>
            <p:cNvSpPr txBox="1"/>
            <p:nvPr/>
          </p:nvSpPr>
          <p:spPr>
            <a:xfrm>
              <a:off x="145776" y="4235940"/>
              <a:ext cx="3684104" cy="1815882"/>
            </a:xfrm>
            <a:prstGeom prst="rect">
              <a:avLst/>
            </a:prstGeom>
            <a:noFill/>
          </p:spPr>
          <p:txBody>
            <a:bodyPr wrap="square" rtlCol="0">
              <a:spAutoFit/>
            </a:bodyPr>
            <a:lstStyle/>
            <a:p>
              <a:r>
                <a:rPr lang="el-GR" sz="1400" i="1" dirty="0">
                  <a:solidFill>
                    <a:srgbClr val="002060"/>
                  </a:solidFill>
                </a:rPr>
                <a:t>Ο </a:t>
              </a:r>
              <a:r>
                <a:rPr lang="el-GR" sz="1400" b="1" i="1" dirty="0">
                  <a:solidFill>
                    <a:srgbClr val="002060"/>
                  </a:solidFill>
                </a:rPr>
                <a:t>OLTC μετασχηματιστής </a:t>
              </a:r>
              <a:r>
                <a:rPr lang="el-GR" sz="1400" i="1" dirty="0">
                  <a:solidFill>
                    <a:srgbClr val="002060"/>
                  </a:solidFill>
                </a:rPr>
                <a:t>είναι ένας μετασχηματιστής που μπορεί να αλλάζει τη σχέση τάσης ενώ λειτουργεί, για να κρατά τη τάση του δικτύου σταθερή. </a:t>
              </a:r>
            </a:p>
            <a:p>
              <a:r>
                <a:rPr lang="el-GR" sz="1400" i="1" dirty="0">
                  <a:solidFill>
                    <a:srgbClr val="002060"/>
                  </a:solidFill>
                </a:rPr>
                <a:t>Το </a:t>
              </a:r>
              <a:r>
                <a:rPr lang="el-GR" sz="1400" b="1" i="1" dirty="0">
                  <a:solidFill>
                    <a:srgbClr val="002060"/>
                  </a:solidFill>
                </a:rPr>
                <a:t>SVR (</a:t>
              </a:r>
              <a:r>
                <a:rPr lang="en-US" sz="1400" b="1" i="1" dirty="0">
                  <a:solidFill>
                    <a:srgbClr val="002060"/>
                  </a:solidFill>
                </a:rPr>
                <a:t>step voltage regulator</a:t>
              </a:r>
              <a:r>
                <a:rPr lang="el-GR" sz="1400" b="1" i="1" dirty="0">
                  <a:solidFill>
                    <a:srgbClr val="002060"/>
                  </a:solidFill>
                </a:rPr>
                <a:t>) </a:t>
              </a:r>
              <a:r>
                <a:rPr lang="el-GR" sz="1400" i="1" dirty="0">
                  <a:solidFill>
                    <a:srgbClr val="002060"/>
                  </a:solidFill>
                </a:rPr>
                <a:t>είναι μια συσκευή πάνω στη γραμμή που ρυθμίζει επίσης την τάση ανεβάζοντάς τη ή κατεβάζοντάς τη όταν χρειάζεται.</a:t>
              </a:r>
            </a:p>
          </p:txBody>
        </p:sp>
        <p:sp>
          <p:nvSpPr>
            <p:cNvPr id="19" name="Ορθογώνιο 18">
              <a:extLst>
                <a:ext uri="{FF2B5EF4-FFF2-40B4-BE49-F238E27FC236}">
                  <a16:creationId xmlns:a16="http://schemas.microsoft.com/office/drawing/2014/main" id="{135BCBFB-4072-FF9C-63ED-1EA176754E60}"/>
                </a:ext>
              </a:extLst>
            </p:cNvPr>
            <p:cNvSpPr/>
            <p:nvPr/>
          </p:nvSpPr>
          <p:spPr>
            <a:xfrm>
              <a:off x="92765" y="4207564"/>
              <a:ext cx="3650975" cy="18442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51639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Επιπτώσεις στην προστασία</a:t>
            </a: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sp>
        <p:nvSpPr>
          <p:cNvPr id="3" name="TextBox 2">
            <a:extLst>
              <a:ext uri="{FF2B5EF4-FFF2-40B4-BE49-F238E27FC236}">
                <a16:creationId xmlns:a16="http://schemas.microsoft.com/office/drawing/2014/main" id="{71AFFBCC-9BFB-F8C8-1C75-F5F0702C3280}"/>
              </a:ext>
            </a:extLst>
          </p:cNvPr>
          <p:cNvSpPr txBox="1"/>
          <p:nvPr/>
        </p:nvSpPr>
        <p:spPr>
          <a:xfrm>
            <a:off x="715618" y="6569531"/>
            <a:ext cx="10979426" cy="261610"/>
          </a:xfrm>
          <a:prstGeom prst="rect">
            <a:avLst/>
          </a:prstGeom>
          <a:noFill/>
        </p:spPr>
        <p:txBody>
          <a:bodyPr wrap="square" rtlCol="0">
            <a:spAutoFit/>
          </a:bodyPr>
          <a:lstStyle/>
          <a:p>
            <a:r>
              <a:rPr lang="el-GR" sz="1050" b="1" dirty="0">
                <a:solidFill>
                  <a:srgbClr val="222222"/>
                </a:solidFill>
                <a:latin typeface="Helvetica Neue"/>
              </a:rPr>
              <a:t>Πηγή</a:t>
            </a:r>
            <a:r>
              <a:rPr lang="en-US" sz="1050" dirty="0">
                <a:solidFill>
                  <a:srgbClr val="222222"/>
                </a:solidFill>
                <a:latin typeface="Helvetica Neue"/>
              </a:rPr>
              <a:t>: </a:t>
            </a:r>
            <a:r>
              <a:rPr lang="en-US" sz="1050" b="0" i="0" dirty="0">
                <a:solidFill>
                  <a:srgbClr val="222222"/>
                </a:solidFill>
                <a:effectLst/>
                <a:latin typeface="Helvetica Neue"/>
              </a:rPr>
              <a:t>Hariri, F., &amp; Crow, M. (2021). New Infeed Correction Methods for Distance Protection in Distribution Systems. </a:t>
            </a:r>
            <a:r>
              <a:rPr lang="en-US" sz="1050" b="0" i="1" dirty="0">
                <a:solidFill>
                  <a:srgbClr val="222222"/>
                </a:solidFill>
                <a:effectLst/>
                <a:latin typeface="Helvetica Neue"/>
              </a:rPr>
              <a:t>Energies</a:t>
            </a:r>
            <a:r>
              <a:rPr lang="en-US" sz="1050" b="0" i="0" dirty="0">
                <a:solidFill>
                  <a:srgbClr val="222222"/>
                </a:solidFill>
                <a:effectLst/>
                <a:latin typeface="Helvetica Neue"/>
              </a:rPr>
              <a:t>, </a:t>
            </a:r>
            <a:r>
              <a:rPr lang="en-US" sz="1050" b="0" i="1" dirty="0">
                <a:solidFill>
                  <a:srgbClr val="222222"/>
                </a:solidFill>
                <a:effectLst/>
                <a:latin typeface="Helvetica Neue"/>
              </a:rPr>
              <a:t>14</a:t>
            </a:r>
            <a:r>
              <a:rPr lang="en-US" sz="1050" b="0" i="0" dirty="0">
                <a:solidFill>
                  <a:srgbClr val="222222"/>
                </a:solidFill>
                <a:effectLst/>
                <a:latin typeface="Helvetica Neue"/>
              </a:rPr>
              <a:t>(15), 4652. https://doi.org/10.3390/en14154652</a:t>
            </a:r>
            <a:endParaRPr lang="el-GR" sz="1050" dirty="0"/>
          </a:p>
        </p:txBody>
      </p:sp>
      <p:grpSp>
        <p:nvGrpSpPr>
          <p:cNvPr id="32" name="Ομάδα 31">
            <a:extLst>
              <a:ext uri="{FF2B5EF4-FFF2-40B4-BE49-F238E27FC236}">
                <a16:creationId xmlns:a16="http://schemas.microsoft.com/office/drawing/2014/main" id="{AB334B15-F5B6-7658-E539-735D10083DAB}"/>
              </a:ext>
            </a:extLst>
          </p:cNvPr>
          <p:cNvGrpSpPr/>
          <p:nvPr/>
        </p:nvGrpSpPr>
        <p:grpSpPr>
          <a:xfrm>
            <a:off x="1404731" y="1691376"/>
            <a:ext cx="9230139" cy="4113638"/>
            <a:chOff x="1212574" y="1225825"/>
            <a:chExt cx="9230139" cy="4113638"/>
          </a:xfrm>
        </p:grpSpPr>
        <p:sp>
          <p:nvSpPr>
            <p:cNvPr id="4" name="TextBox 3">
              <a:extLst>
                <a:ext uri="{FF2B5EF4-FFF2-40B4-BE49-F238E27FC236}">
                  <a16:creationId xmlns:a16="http://schemas.microsoft.com/office/drawing/2014/main" id="{5785115C-B8C6-3A5E-8B9E-1E0BDCDFC571}"/>
                </a:ext>
              </a:extLst>
            </p:cNvPr>
            <p:cNvSpPr txBox="1"/>
            <p:nvPr/>
          </p:nvSpPr>
          <p:spPr>
            <a:xfrm>
              <a:off x="4711148" y="1225825"/>
              <a:ext cx="2266122" cy="369332"/>
            </a:xfrm>
            <a:prstGeom prst="rect">
              <a:avLst/>
            </a:prstGeom>
            <a:noFill/>
          </p:spPr>
          <p:txBody>
            <a:bodyPr wrap="square" rtlCol="0">
              <a:spAutoFit/>
            </a:bodyPr>
            <a:lstStyle/>
            <a:p>
              <a:r>
                <a:rPr lang="el-GR" b="1" dirty="0"/>
                <a:t>Προστασία δικτύου</a:t>
              </a:r>
            </a:p>
          </p:txBody>
        </p:sp>
        <p:cxnSp>
          <p:nvCxnSpPr>
            <p:cNvPr id="10" name="Ευθύγραμμο βέλος σύνδεσης 9">
              <a:extLst>
                <a:ext uri="{FF2B5EF4-FFF2-40B4-BE49-F238E27FC236}">
                  <a16:creationId xmlns:a16="http://schemas.microsoft.com/office/drawing/2014/main" id="{960ACF0C-C986-7DD3-4A53-C554B70BAA35}"/>
                </a:ext>
              </a:extLst>
            </p:cNvPr>
            <p:cNvCxnSpPr>
              <a:cxnSpLocks/>
              <a:stCxn id="4" idx="2"/>
            </p:cNvCxnSpPr>
            <p:nvPr/>
          </p:nvCxnSpPr>
          <p:spPr>
            <a:xfrm flipH="1">
              <a:off x="3332922" y="1595157"/>
              <a:ext cx="2511287" cy="9890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282C9E3A-A2B8-27AE-077D-CC2F5FE5967A}"/>
                </a:ext>
              </a:extLst>
            </p:cNvPr>
            <p:cNvCxnSpPr>
              <a:cxnSpLocks/>
            </p:cNvCxnSpPr>
            <p:nvPr/>
          </p:nvCxnSpPr>
          <p:spPr>
            <a:xfrm>
              <a:off x="5844209" y="1604231"/>
              <a:ext cx="2617304" cy="979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A3ADD60-8620-4182-5EB6-682010392B07}"/>
                </a:ext>
              </a:extLst>
            </p:cNvPr>
            <p:cNvSpPr txBox="1"/>
            <p:nvPr/>
          </p:nvSpPr>
          <p:spPr>
            <a:xfrm>
              <a:off x="2498035" y="2550205"/>
              <a:ext cx="7944678" cy="369332"/>
            </a:xfrm>
            <a:prstGeom prst="rect">
              <a:avLst/>
            </a:prstGeom>
            <a:noFill/>
          </p:spPr>
          <p:txBody>
            <a:bodyPr wrap="square" rtlCol="0">
              <a:spAutoFit/>
            </a:bodyPr>
            <a:lstStyle/>
            <a:p>
              <a:r>
                <a:rPr lang="el-GR" b="1" dirty="0"/>
                <a:t>Μεταφοράς                                                                                             Διανομής</a:t>
              </a:r>
            </a:p>
          </p:txBody>
        </p:sp>
        <p:pic>
          <p:nvPicPr>
            <p:cNvPr id="31" name="Εικόνα 30">
              <a:extLst>
                <a:ext uri="{FF2B5EF4-FFF2-40B4-BE49-F238E27FC236}">
                  <a16:creationId xmlns:a16="http://schemas.microsoft.com/office/drawing/2014/main" id="{F30EE5A1-2F8D-E539-53A1-1CCAE8D98E1E}"/>
                </a:ext>
              </a:extLst>
            </p:cNvPr>
            <p:cNvPicPr>
              <a:picLocks noChangeAspect="1"/>
            </p:cNvPicPr>
            <p:nvPr/>
          </p:nvPicPr>
          <p:blipFill>
            <a:blip r:embed="rId4"/>
            <a:stretch>
              <a:fillRect/>
            </a:stretch>
          </p:blipFill>
          <p:spPr>
            <a:xfrm>
              <a:off x="1212574" y="3075577"/>
              <a:ext cx="9230139" cy="2263886"/>
            </a:xfrm>
            <a:prstGeom prst="rect">
              <a:avLst/>
            </a:prstGeom>
          </p:spPr>
        </p:pic>
      </p:grpSp>
    </p:spTree>
    <p:extLst>
      <p:ext uri="{BB962C8B-B14F-4D97-AF65-F5344CB8AC3E}">
        <p14:creationId xmlns:p14="http://schemas.microsoft.com/office/powerpoint/2010/main" val="108318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1688123" y="0"/>
            <a:ext cx="9144000" cy="636104"/>
          </a:xfrm>
        </p:spPr>
        <p:txBody>
          <a:bodyPr>
            <a:normAutofit/>
          </a:bodyPr>
          <a:lstStyle/>
          <a:p>
            <a:r>
              <a:rPr lang="el-GR" sz="2800" b="1" dirty="0">
                <a:solidFill>
                  <a:srgbClr val="002060"/>
                </a:solidFill>
              </a:rPr>
              <a:t>Βρογχοειδές Δίκτυο</a:t>
            </a:r>
            <a:r>
              <a:rPr lang="en-US" sz="2800" b="1" dirty="0">
                <a:solidFill>
                  <a:srgbClr val="002060"/>
                </a:solidFill>
              </a:rPr>
              <a:t> YT</a:t>
            </a:r>
            <a:endParaRPr lang="el-GR" sz="2800" b="1" dirty="0">
              <a:solidFill>
                <a:srgbClr val="002060"/>
              </a:solidFill>
            </a:endParaRP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pic>
        <p:nvPicPr>
          <p:cNvPr id="5" name="Εικόνα 4">
            <a:extLst>
              <a:ext uri="{FF2B5EF4-FFF2-40B4-BE49-F238E27FC236}">
                <a16:creationId xmlns:a16="http://schemas.microsoft.com/office/drawing/2014/main" id="{D425A2CA-7457-D821-23F6-EDF3E27E312A}"/>
              </a:ext>
            </a:extLst>
          </p:cNvPr>
          <p:cNvPicPr>
            <a:picLocks noChangeAspect="1"/>
          </p:cNvPicPr>
          <p:nvPr/>
        </p:nvPicPr>
        <p:blipFill>
          <a:blip r:embed="rId4"/>
          <a:stretch>
            <a:fillRect/>
          </a:stretch>
        </p:blipFill>
        <p:spPr>
          <a:xfrm>
            <a:off x="3252787" y="1748141"/>
            <a:ext cx="5686425" cy="4762500"/>
          </a:xfrm>
          <a:prstGeom prst="rect">
            <a:avLst/>
          </a:prstGeom>
        </p:spPr>
      </p:pic>
    </p:spTree>
    <p:extLst>
      <p:ext uri="{BB962C8B-B14F-4D97-AF65-F5344CB8AC3E}">
        <p14:creationId xmlns:p14="http://schemas.microsoft.com/office/powerpoint/2010/main" val="219827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n-US" sz="4000" dirty="0"/>
              <a:t>Distance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EEC47D-12DB-AEDF-AB59-55866CBCF122}"/>
                  </a:ext>
                </a:extLst>
              </p:cNvPr>
              <p:cNvSpPr txBox="1"/>
              <p:nvPr/>
            </p:nvSpPr>
            <p:spPr>
              <a:xfrm>
                <a:off x="-55965" y="5912420"/>
                <a:ext cx="12422221" cy="945580"/>
              </a:xfrm>
              <a:prstGeom prst="rect">
                <a:avLst/>
              </a:prstGeom>
              <a:noFill/>
            </p:spPr>
            <p:txBody>
              <a:bodyPr wrap="square" rtlCol="0">
                <a:spAutoFit/>
              </a:bodyPr>
              <a:lstStyle/>
              <a:p>
                <a:pPr marL="285750" lvl="0" indent="-285750" algn="just">
                  <a:buFont typeface="Arial" panose="020B0604020202020204" pitchFamily="34" charset="0"/>
                  <a:buChar char="•"/>
                  <a:defRPr/>
                </a:pPr>
                <a:r>
                  <a:rPr lang="el-GR" dirty="0">
                    <a:solidFill>
                      <a:srgbClr val="002060"/>
                    </a:solidFill>
                    <a:latin typeface="Aptos" panose="02110004020202020204"/>
                  </a:rPr>
                  <a:t>Στην κανονική λειτουργία, το ρεύμα και η τάση της γραμμής είναι σχεδόν σε φάση καθώς </a:t>
                </a:r>
                <a14:m>
                  <m:oMath xmlns:m="http://schemas.openxmlformats.org/officeDocument/2006/math">
                    <m:sSub>
                      <m:sSubPr>
                        <m:ctrlPr>
                          <a:rPr lang="el-GR" i="1" smtClean="0">
                            <a:solidFill>
                              <a:srgbClr val="002060"/>
                            </a:solidFill>
                            <a:latin typeface="Cambria Math" panose="02040503050406030204" pitchFamily="18" charset="0"/>
                          </a:rPr>
                        </m:ctrlPr>
                      </m:sSubPr>
                      <m:e>
                        <m:r>
                          <m:rPr>
                            <m:sty m:val="p"/>
                          </m:rPr>
                          <a:rPr lang="en-US">
                            <a:solidFill>
                              <a:srgbClr val="002060"/>
                            </a:solidFill>
                            <a:latin typeface="Cambria Math" panose="02040503050406030204" pitchFamily="18" charset="0"/>
                          </a:rPr>
                          <m:t>R</m:t>
                        </m:r>
                      </m:e>
                      <m:sub>
                        <m:r>
                          <a:rPr lang="en-US" i="1">
                            <a:solidFill>
                              <a:srgbClr val="002060"/>
                            </a:solidFill>
                            <a:latin typeface="Cambria Math" panose="02040503050406030204" pitchFamily="18" charset="0"/>
                          </a:rPr>
                          <m:t>𝑙𝑜𝑎𝑑</m:t>
                        </m:r>
                      </m:sub>
                    </m:sSub>
                    <m:r>
                      <m:rPr>
                        <m:nor/>
                      </m:rPr>
                      <a:rPr lang="en-US" dirty="0">
                        <a:solidFill>
                          <a:srgbClr val="002060"/>
                        </a:solidFill>
                      </a:rPr>
                      <m:t>&gt;&gt;</m:t>
                    </m:r>
                    <m:r>
                      <m:rPr>
                        <m:nor/>
                      </m:rPr>
                      <a:rPr lang="el-GR" dirty="0">
                        <a:solidFill>
                          <a:srgbClr val="002060"/>
                        </a:solidFill>
                      </a:rPr>
                      <m:t> </m:t>
                    </m:r>
                    <m:sSub>
                      <m:sSubPr>
                        <m:ctrlPr>
                          <a:rPr lang="el-GR"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𝑋</m:t>
                        </m:r>
                      </m:e>
                      <m:sub>
                        <m:r>
                          <a:rPr lang="en-US" i="1">
                            <a:solidFill>
                              <a:srgbClr val="002060"/>
                            </a:solidFill>
                            <a:latin typeface="Cambria Math" panose="02040503050406030204" pitchFamily="18" charset="0"/>
                          </a:rPr>
                          <m:t>𝑙𝑖𝑛𝑒</m:t>
                        </m:r>
                      </m:sub>
                    </m:sSub>
                  </m:oMath>
                </a14:m>
                <a:endParaRPr lang="el-GR" dirty="0">
                  <a:solidFill>
                    <a:srgbClr val="002060"/>
                  </a:solidFill>
                  <a:latin typeface="Aptos" panose="02110004020202020204"/>
                </a:endParaRPr>
              </a:p>
              <a:p>
                <a:pPr marL="285750" lvl="0" indent="-285750" algn="just">
                  <a:buFont typeface="Arial" panose="020B0604020202020204" pitchFamily="34" charset="0"/>
                  <a:buChar char="•"/>
                  <a:defRPr/>
                </a:pPr>
                <a:r>
                  <a:rPr lang="el-GR" dirty="0">
                    <a:solidFill>
                      <a:srgbClr val="002060"/>
                    </a:solidFill>
                    <a:latin typeface="Aptos" panose="02110004020202020204"/>
                  </a:rPr>
                  <a:t>Σε συνθήκες σφάλματος, το ρεύμα αυξάνει και έπεται κατά </a:t>
                </a:r>
                <a14:m>
                  <m:oMath xmlns:m="http://schemas.openxmlformats.org/officeDocument/2006/math">
                    <m:sSup>
                      <m:sSupPr>
                        <m:ctrlPr>
                          <a:rPr lang="el-GR" i="1" smtClean="0">
                            <a:solidFill>
                              <a:srgbClr val="002060"/>
                            </a:solidFill>
                            <a:latin typeface="Cambria Math" panose="02040503050406030204" pitchFamily="18" charset="0"/>
                          </a:rPr>
                        </m:ctrlPr>
                      </m:sSupPr>
                      <m:e>
                        <m:r>
                          <a:rPr lang="el-GR" b="0" i="1" smtClean="0">
                            <a:solidFill>
                              <a:srgbClr val="002060"/>
                            </a:solidFill>
                            <a:latin typeface="Cambria Math" panose="02040503050406030204" pitchFamily="18" charset="0"/>
                          </a:rPr>
                          <m:t>90</m:t>
                        </m:r>
                      </m:e>
                      <m:sup>
                        <m:r>
                          <a:rPr lang="el-GR" b="0" i="1" smtClean="0">
                            <a:solidFill>
                              <a:srgbClr val="002060"/>
                            </a:solidFill>
                            <a:latin typeface="Cambria Math" panose="02040503050406030204" pitchFamily="18" charset="0"/>
                          </a:rPr>
                          <m:t>𝜊</m:t>
                        </m:r>
                      </m:sup>
                    </m:sSup>
                  </m:oMath>
                </a14:m>
                <a:r>
                  <a:rPr lang="el-GR" dirty="0">
                    <a:solidFill>
                      <a:srgbClr val="002060"/>
                    </a:solidFill>
                    <a:latin typeface="Aptos" panose="02110004020202020204"/>
                  </a:rPr>
                  <a:t> καθώς </a:t>
                </a:r>
                <a14:m>
                  <m:oMath xmlns:m="http://schemas.openxmlformats.org/officeDocument/2006/math">
                    <m:sSub>
                      <m:sSubPr>
                        <m:ctrlPr>
                          <a:rPr lang="el-GR" i="1">
                            <a:solidFill>
                              <a:srgbClr val="002060"/>
                            </a:solidFill>
                            <a:latin typeface="Cambria Math" panose="02040503050406030204" pitchFamily="18" charset="0"/>
                          </a:rPr>
                        </m:ctrlPr>
                      </m:sSubPr>
                      <m:e>
                        <m:r>
                          <m:rPr>
                            <m:sty m:val="p"/>
                          </m:rPr>
                          <a:rPr lang="en-US">
                            <a:solidFill>
                              <a:srgbClr val="002060"/>
                            </a:solidFill>
                            <a:latin typeface="Cambria Math" panose="02040503050406030204" pitchFamily="18" charset="0"/>
                          </a:rPr>
                          <m:t>R</m:t>
                        </m:r>
                      </m:e>
                      <m:sub>
                        <m:r>
                          <a:rPr lang="en-US" b="0" i="1" smtClean="0">
                            <a:solidFill>
                              <a:srgbClr val="002060"/>
                            </a:solidFill>
                            <a:latin typeface="Cambria Math" panose="02040503050406030204" pitchFamily="18" charset="0"/>
                          </a:rPr>
                          <m:t>𝑓𝑎𝑢𝑙𝑡</m:t>
                        </m:r>
                      </m:sub>
                    </m:sSub>
                    <m:r>
                      <m:rPr>
                        <m:nor/>
                      </m:rPr>
                      <a:rPr lang="el-GR" b="0" i="0" smtClean="0">
                        <a:solidFill>
                          <a:srgbClr val="002060"/>
                        </a:solidFill>
                        <a:latin typeface="Cambria Math" panose="02040503050406030204" pitchFamily="18" charset="0"/>
                      </a:rPr>
                      <m:t>&lt;&lt;</m:t>
                    </m:r>
                    <m:r>
                      <m:rPr>
                        <m:nor/>
                      </m:rPr>
                      <a:rPr lang="el-GR" dirty="0">
                        <a:solidFill>
                          <a:srgbClr val="002060"/>
                        </a:solidFill>
                      </a:rPr>
                      <m:t> </m:t>
                    </m:r>
                    <m:sSub>
                      <m:sSubPr>
                        <m:ctrlPr>
                          <a:rPr lang="el-GR"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𝑋</m:t>
                        </m:r>
                      </m:e>
                      <m:sub>
                        <m:r>
                          <a:rPr lang="en-US" i="1">
                            <a:solidFill>
                              <a:srgbClr val="002060"/>
                            </a:solidFill>
                            <a:latin typeface="Cambria Math" panose="02040503050406030204" pitchFamily="18" charset="0"/>
                          </a:rPr>
                          <m:t>𝑙𝑖𝑛𝑒</m:t>
                        </m:r>
                      </m:sub>
                    </m:sSub>
                  </m:oMath>
                </a14:m>
                <a:endParaRPr lang="el-GR" dirty="0">
                  <a:solidFill>
                    <a:srgbClr val="002060"/>
                  </a:solidFill>
                  <a:latin typeface="Aptos" panose="0211000402020202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i="0" u="none" strike="noStrike" kern="1200" cap="none" spc="0" normalizeH="0" baseline="0" noProof="0" dirty="0">
                    <a:ln>
                      <a:noFill/>
                    </a:ln>
                    <a:solidFill>
                      <a:srgbClr val="002060"/>
                    </a:solidFill>
                    <a:effectLst/>
                    <a:uLnTx/>
                    <a:uFillTx/>
                    <a:latin typeface="Aptos" panose="02110004020202020204"/>
                    <a:ea typeface="+mn-ea"/>
                    <a:cs typeface="+mn-cs"/>
                  </a:rPr>
                  <a:t>Σε συνθήκες σφάλματος η αντίσταση που μετράται σε κάθε σημείο της γραμμής ισοδυναμεί με την αντίσταση της γραμμής </a:t>
                </a:r>
                <a:endParaRPr kumimoji="0" lang="en-US" sz="1800" i="0" u="none" strike="noStrike" kern="1200" cap="none" spc="0" normalizeH="0" baseline="0" noProof="0" dirty="0">
                  <a:ln>
                    <a:noFill/>
                  </a:ln>
                  <a:solidFill>
                    <a:srgbClr val="002060"/>
                  </a:solidFill>
                  <a:effectLst/>
                  <a:uLnTx/>
                  <a:uFillTx/>
                  <a:latin typeface="Aptos" panose="02110004020202020204"/>
                  <a:ea typeface="+mn-ea"/>
                  <a:cs typeface="+mn-cs"/>
                </a:endParaRPr>
              </a:p>
            </p:txBody>
          </p:sp>
        </mc:Choice>
        <mc:Fallback xmlns="">
          <p:sp>
            <p:nvSpPr>
              <p:cNvPr id="6" name="TextBox 5">
                <a:extLst>
                  <a:ext uri="{FF2B5EF4-FFF2-40B4-BE49-F238E27FC236}">
                    <a16:creationId xmlns:a16="http://schemas.microsoft.com/office/drawing/2014/main" id="{96EEC47D-12DB-AEDF-AB59-55866CBCF122}"/>
                  </a:ext>
                </a:extLst>
              </p:cNvPr>
              <p:cNvSpPr txBox="1">
                <a:spLocks noRot="1" noChangeAspect="1" noMove="1" noResize="1" noEditPoints="1" noAdjustHandles="1" noChangeArrowheads="1" noChangeShapeType="1" noTextEdit="1"/>
              </p:cNvSpPr>
              <p:nvPr/>
            </p:nvSpPr>
            <p:spPr>
              <a:xfrm>
                <a:off x="-55965" y="5912420"/>
                <a:ext cx="12422221" cy="945580"/>
              </a:xfrm>
              <a:prstGeom prst="rect">
                <a:avLst/>
              </a:prstGeom>
              <a:blipFill>
                <a:blip r:embed="rId4"/>
                <a:stretch>
                  <a:fillRect l="-343" t="-3226" b="-9677"/>
                </a:stretch>
              </a:blipFill>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ED400EB2-C11C-87AC-76A1-38462C2D5553}"/>
              </a:ext>
            </a:extLst>
          </p:cNvPr>
          <p:cNvPicPr>
            <a:picLocks noChangeAspect="1"/>
          </p:cNvPicPr>
          <p:nvPr/>
        </p:nvPicPr>
        <p:blipFill>
          <a:blip r:embed="rId5"/>
          <a:srcRect t="12670"/>
          <a:stretch/>
        </p:blipFill>
        <p:spPr>
          <a:xfrm>
            <a:off x="-1" y="1837834"/>
            <a:ext cx="5933872" cy="3791399"/>
          </a:xfrm>
          <a:prstGeom prst="rect">
            <a:avLst/>
          </a:prstGeom>
        </p:spPr>
      </p:pic>
      <p:sp>
        <p:nvSpPr>
          <p:cNvPr id="12" name="TextBox 11">
            <a:extLst>
              <a:ext uri="{FF2B5EF4-FFF2-40B4-BE49-F238E27FC236}">
                <a16:creationId xmlns:a16="http://schemas.microsoft.com/office/drawing/2014/main" id="{02C4F0E4-A204-9223-C79D-B67F4917E5A6}"/>
              </a:ext>
            </a:extLst>
          </p:cNvPr>
          <p:cNvSpPr txBox="1"/>
          <p:nvPr/>
        </p:nvSpPr>
        <p:spPr>
          <a:xfrm>
            <a:off x="1512608" y="964382"/>
            <a:ext cx="2286000" cy="369332"/>
          </a:xfrm>
          <a:prstGeom prst="rect">
            <a:avLst/>
          </a:prstGeom>
          <a:noFill/>
        </p:spPr>
        <p:txBody>
          <a:bodyPr wrap="square" rtlCol="0">
            <a:spAutoFit/>
          </a:bodyPr>
          <a:lstStyle/>
          <a:p>
            <a:r>
              <a:rPr lang="el-GR" dirty="0">
                <a:solidFill>
                  <a:srgbClr val="C00000"/>
                </a:solidFill>
              </a:rPr>
              <a:t>Κανονική Λειτουργία</a:t>
            </a:r>
          </a:p>
        </p:txBody>
      </p:sp>
      <p:sp>
        <p:nvSpPr>
          <p:cNvPr id="13" name="TextBox 12">
            <a:extLst>
              <a:ext uri="{FF2B5EF4-FFF2-40B4-BE49-F238E27FC236}">
                <a16:creationId xmlns:a16="http://schemas.microsoft.com/office/drawing/2014/main" id="{C12FED37-E592-55CC-EDF6-447B75FA8673}"/>
              </a:ext>
            </a:extLst>
          </p:cNvPr>
          <p:cNvSpPr txBox="1"/>
          <p:nvPr/>
        </p:nvSpPr>
        <p:spPr>
          <a:xfrm>
            <a:off x="8717561" y="964382"/>
            <a:ext cx="1194924" cy="369332"/>
          </a:xfrm>
          <a:prstGeom prst="rect">
            <a:avLst/>
          </a:prstGeom>
          <a:noFill/>
        </p:spPr>
        <p:txBody>
          <a:bodyPr wrap="square" rtlCol="0">
            <a:spAutoFit/>
          </a:bodyPr>
          <a:lstStyle/>
          <a:p>
            <a:r>
              <a:rPr lang="el-GR" dirty="0">
                <a:solidFill>
                  <a:srgbClr val="C00000"/>
                </a:solidFill>
              </a:rPr>
              <a:t>Σφάλμα</a:t>
            </a:r>
          </a:p>
        </p:txBody>
      </p:sp>
      <p:pic>
        <p:nvPicPr>
          <p:cNvPr id="15" name="Εικόνα 14">
            <a:extLst>
              <a:ext uri="{FF2B5EF4-FFF2-40B4-BE49-F238E27FC236}">
                <a16:creationId xmlns:a16="http://schemas.microsoft.com/office/drawing/2014/main" id="{F54D0EF7-9A43-7D31-C814-3F159E55B9FA}"/>
              </a:ext>
            </a:extLst>
          </p:cNvPr>
          <p:cNvPicPr>
            <a:picLocks noChangeAspect="1"/>
          </p:cNvPicPr>
          <p:nvPr/>
        </p:nvPicPr>
        <p:blipFill>
          <a:blip r:embed="rId6"/>
          <a:stretch>
            <a:fillRect/>
          </a:stretch>
        </p:blipFill>
        <p:spPr>
          <a:xfrm>
            <a:off x="6258130" y="1371237"/>
            <a:ext cx="5832846" cy="434144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6C7CB2-B7A2-0FF7-2A57-1644F8E0A3CC}"/>
                  </a:ext>
                </a:extLst>
              </p:cNvPr>
              <p:cNvSpPr txBox="1"/>
              <p:nvPr/>
            </p:nvSpPr>
            <p:spPr>
              <a:xfrm>
                <a:off x="2352187" y="1600456"/>
                <a:ext cx="1015984" cy="215444"/>
              </a:xfrm>
              <a:prstGeom prst="rect">
                <a:avLst/>
              </a:prstGeom>
              <a:noFill/>
            </p:spPr>
            <p:txBody>
              <a:bodyPr wrap="none" lIns="0" tIns="0" rIns="0" bIns="0" rtlCol="0">
                <a:spAutoFit/>
              </a:bodyPr>
              <a:lstStyle/>
              <a:p>
                <a14:m>
                  <m:oMath xmlns:m="http://schemas.openxmlformats.org/officeDocument/2006/math">
                    <m:sSub>
                      <m:sSubPr>
                        <m:ctrlPr>
                          <a:rPr lang="el-GR" sz="1400" i="1" smtClean="0">
                            <a:latin typeface="Cambria Math" panose="02040503050406030204" pitchFamily="18" charset="0"/>
                          </a:rPr>
                        </m:ctrlPr>
                      </m:sSubPr>
                      <m:e>
                        <m:r>
                          <m:rPr>
                            <m:sty m:val="p"/>
                          </m:rPr>
                          <a:rPr lang="en-US" sz="1400" b="0" i="0" smtClean="0">
                            <a:latin typeface="Cambria Math" panose="02040503050406030204" pitchFamily="18" charset="0"/>
                          </a:rPr>
                          <m:t>R</m:t>
                        </m:r>
                      </m:e>
                      <m:sub>
                        <m:r>
                          <a:rPr lang="en-US" sz="1400" b="0" i="1" smtClean="0">
                            <a:latin typeface="Cambria Math" panose="02040503050406030204" pitchFamily="18" charset="0"/>
                          </a:rPr>
                          <m:t>𝑙𝑜𝑎𝑑</m:t>
                        </m:r>
                      </m:sub>
                    </m:sSub>
                  </m:oMath>
                </a14:m>
                <a:r>
                  <a:rPr lang="en-US" sz="1400" dirty="0"/>
                  <a:t>&gt;&gt;</a:t>
                </a:r>
                <a:r>
                  <a:rPr lang="el-GR" sz="1400" dirty="0"/>
                  <a:t> </a:t>
                </a:r>
                <a14:m>
                  <m:oMath xmlns:m="http://schemas.openxmlformats.org/officeDocument/2006/math">
                    <m:sSub>
                      <m:sSubPr>
                        <m:ctrlPr>
                          <a:rPr lang="el-GR" sz="1400" i="1">
                            <a:latin typeface="Cambria Math" panose="02040503050406030204" pitchFamily="18" charset="0"/>
                          </a:rPr>
                        </m:ctrlPr>
                      </m:sSubPr>
                      <m:e>
                        <m:r>
                          <a:rPr lang="en-US" sz="1400" b="0" i="1" smtClean="0">
                            <a:latin typeface="Cambria Math" panose="02040503050406030204" pitchFamily="18" charset="0"/>
                          </a:rPr>
                          <m:t>𝑋</m:t>
                        </m:r>
                      </m:e>
                      <m:sub>
                        <m:r>
                          <a:rPr lang="en-US" sz="1400" i="1">
                            <a:latin typeface="Cambria Math" panose="02040503050406030204" pitchFamily="18" charset="0"/>
                          </a:rPr>
                          <m:t>𝑙</m:t>
                        </m:r>
                        <m:r>
                          <a:rPr lang="en-US" sz="1400" b="0" i="1" smtClean="0">
                            <a:latin typeface="Cambria Math" panose="02040503050406030204" pitchFamily="18" charset="0"/>
                          </a:rPr>
                          <m:t>𝑖𝑛𝑒</m:t>
                        </m:r>
                      </m:sub>
                    </m:sSub>
                  </m:oMath>
                </a14:m>
                <a:endParaRPr lang="el-GR" sz="1400" dirty="0"/>
              </a:p>
            </p:txBody>
          </p:sp>
        </mc:Choice>
        <mc:Fallback xmlns="">
          <p:sp>
            <p:nvSpPr>
              <p:cNvPr id="19" name="TextBox 18">
                <a:extLst>
                  <a:ext uri="{FF2B5EF4-FFF2-40B4-BE49-F238E27FC236}">
                    <a16:creationId xmlns:a16="http://schemas.microsoft.com/office/drawing/2014/main" id="{986C7CB2-B7A2-0FF7-2A57-1644F8E0A3CC}"/>
                  </a:ext>
                </a:extLst>
              </p:cNvPr>
              <p:cNvSpPr txBox="1">
                <a:spLocks noRot="1" noChangeAspect="1" noMove="1" noResize="1" noEditPoints="1" noAdjustHandles="1" noChangeArrowheads="1" noChangeShapeType="1" noTextEdit="1"/>
              </p:cNvSpPr>
              <p:nvPr/>
            </p:nvSpPr>
            <p:spPr>
              <a:xfrm>
                <a:off x="2352187" y="1600456"/>
                <a:ext cx="1015984" cy="215444"/>
              </a:xfrm>
              <a:prstGeom prst="rect">
                <a:avLst/>
              </a:prstGeom>
              <a:blipFill>
                <a:blip r:embed="rId7"/>
                <a:stretch>
                  <a:fillRect l="-5988" t="-28571" r="-1198" b="-51429"/>
                </a:stretch>
              </a:blipFill>
            </p:spPr>
            <p:txBody>
              <a:bodyPr/>
              <a:lstStyle/>
              <a:p>
                <a:r>
                  <a:rPr lang="el-GR">
                    <a:noFill/>
                  </a:rPr>
                  <a:t> </a:t>
                </a:r>
              </a:p>
            </p:txBody>
          </p:sp>
        </mc:Fallback>
      </mc:AlternateContent>
    </p:spTree>
    <p:extLst>
      <p:ext uri="{BB962C8B-B14F-4D97-AF65-F5344CB8AC3E}">
        <p14:creationId xmlns:p14="http://schemas.microsoft.com/office/powerpoint/2010/main" val="233988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n-US" sz="4000" dirty="0"/>
              <a:t>Distance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EEC47D-12DB-AEDF-AB59-55866CBCF122}"/>
                  </a:ext>
                </a:extLst>
              </p:cNvPr>
              <p:cNvSpPr txBox="1"/>
              <p:nvPr/>
            </p:nvSpPr>
            <p:spPr>
              <a:xfrm>
                <a:off x="-72958" y="1627250"/>
                <a:ext cx="5598269" cy="2271071"/>
              </a:xfrm>
              <a:prstGeom prst="rect">
                <a:avLst/>
              </a:prstGeom>
              <a:noFill/>
            </p:spPr>
            <p:txBody>
              <a:bodyPr wrap="square" rtlCol="0">
                <a:spAutoFit/>
              </a:bodyPr>
              <a:lstStyle/>
              <a:p>
                <a:pPr lvl="0" algn="just">
                  <a:defRPr/>
                </a:pPr>
                <a:r>
                  <a:rPr lang="el-GR" dirty="0">
                    <a:solidFill>
                      <a:srgbClr val="002060"/>
                    </a:solidFill>
                    <a:latin typeface="Aptos" panose="02110004020202020204"/>
                  </a:rPr>
                  <a:t>Η αντίσταση που υπολογίζεται από το </a:t>
                </a:r>
                <a:r>
                  <a:rPr lang="en-US" dirty="0">
                    <a:solidFill>
                      <a:srgbClr val="002060"/>
                    </a:solidFill>
                    <a:latin typeface="Aptos" panose="02110004020202020204"/>
                  </a:rPr>
                  <a:t>distance relay</a:t>
                </a:r>
                <a:r>
                  <a:rPr lang="el-GR" dirty="0">
                    <a:solidFill>
                      <a:srgbClr val="002060"/>
                    </a:solidFill>
                    <a:latin typeface="Aptos" panose="02110004020202020204"/>
                  </a:rPr>
                  <a:t> </a:t>
                </a:r>
                <a14:m>
                  <m:oMath xmlns:m="http://schemas.openxmlformats.org/officeDocument/2006/math">
                    <m:d>
                      <m:dPr>
                        <m:ctrlPr>
                          <a:rPr lang="en-US" i="1" smtClean="0">
                            <a:solidFill>
                              <a:srgbClr val="002060"/>
                            </a:solidFill>
                            <a:latin typeface="Cambria Math" panose="02040503050406030204" pitchFamily="18" charset="0"/>
                          </a:rPr>
                        </m:ctrlPr>
                      </m:dPr>
                      <m:e>
                        <m:sSub>
                          <m:sSubPr>
                            <m:ctrlPr>
                              <a:rPr lang="el-GR" b="1" i="1" dirty="0">
                                <a:solidFill>
                                  <a:srgbClr val="002060"/>
                                </a:solidFill>
                                <a:latin typeface="Cambria Math" panose="02040503050406030204" pitchFamily="18" charset="0"/>
                              </a:rPr>
                            </m:ctrlPr>
                          </m:sSubPr>
                          <m:e>
                            <m:r>
                              <a:rPr lang="el-GR" b="1" i="1" dirty="0">
                                <a:solidFill>
                                  <a:srgbClr val="002060"/>
                                </a:solidFill>
                                <a:latin typeface="Cambria Math" panose="02040503050406030204" pitchFamily="18" charset="0"/>
                              </a:rPr>
                              <m:t>𝜡</m:t>
                            </m:r>
                          </m:e>
                          <m:sub>
                            <m:r>
                              <a:rPr lang="en-US" b="1" i="1" dirty="0">
                                <a:solidFill>
                                  <a:srgbClr val="002060"/>
                                </a:solidFill>
                                <a:latin typeface="Cambria Math" panose="02040503050406030204" pitchFamily="18" charset="0"/>
                              </a:rPr>
                              <m:t>𝒎𝒅𝒓</m:t>
                            </m:r>
                          </m:sub>
                        </m:sSub>
                      </m:e>
                    </m:d>
                  </m:oMath>
                </a14:m>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a:solidFill>
                    <a:srgbClr val="002060"/>
                  </a:solidFill>
                  <a:latin typeface="Aptos" panose="02110004020202020204"/>
                </a:endParaRPr>
              </a:p>
              <a:p>
                <a:pPr marR="0" lvl="0" algn="just" defTabSz="9144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b>
                        <m:sSubPr>
                          <m:ctrlPr>
                            <a:rPr kumimoji="0" lang="el-GR" sz="1800" b="1" i="1" u="none" strike="noStrike" kern="1200" cap="none" spc="0" normalizeH="0" baseline="0" noProof="0" dirty="0" smtClean="0">
                              <a:ln>
                                <a:noFill/>
                              </a:ln>
                              <a:solidFill>
                                <a:srgbClr val="002060"/>
                              </a:solidFill>
                              <a:effectLst/>
                              <a:uLnTx/>
                              <a:uFillTx/>
                              <a:latin typeface="Cambria Math" panose="02040503050406030204" pitchFamily="18" charset="0"/>
                              <a:ea typeface="+mn-ea"/>
                              <a:cs typeface="+mn-cs"/>
                            </a:rPr>
                          </m:ctrlPr>
                        </m:sSubPr>
                        <m:e>
                          <m:r>
                            <a:rPr kumimoji="0" lang="el-GR" sz="1800" b="1" i="0" u="none" strike="noStrike" kern="1200" cap="none" spc="0" normalizeH="0" baseline="0" noProof="0" dirty="0" smtClean="0">
                              <a:ln>
                                <a:noFill/>
                              </a:ln>
                              <a:solidFill>
                                <a:srgbClr val="002060"/>
                              </a:solidFill>
                              <a:effectLst/>
                              <a:uLnTx/>
                              <a:uFillTx/>
                              <a:latin typeface="Cambria Math" panose="02040503050406030204" pitchFamily="18" charset="0"/>
                              <a:ea typeface="+mn-ea"/>
                              <a:cs typeface="+mn-cs"/>
                            </a:rPr>
                            <m:t>𝚭</m:t>
                          </m:r>
                        </m:e>
                        <m:sub>
                          <m:r>
                            <a:rPr kumimoji="0" lang="en-US" sz="1800" b="1" i="1" u="none" strike="noStrike" kern="1200" cap="none" spc="0" normalizeH="0" baseline="0" noProof="0" dirty="0" smtClean="0">
                              <a:ln>
                                <a:noFill/>
                              </a:ln>
                              <a:solidFill>
                                <a:srgbClr val="002060"/>
                              </a:solidFill>
                              <a:effectLst/>
                              <a:uLnTx/>
                              <a:uFillTx/>
                              <a:latin typeface="Cambria Math" panose="02040503050406030204" pitchFamily="18" charset="0"/>
                              <a:ea typeface="+mn-ea"/>
                              <a:cs typeface="+mn-cs"/>
                            </a:rPr>
                            <m:t>𝒎𝒅𝒓</m:t>
                          </m:r>
                        </m:sub>
                      </m:sSub>
                      <m:r>
                        <a:rPr kumimoji="0" lang="el-GR" sz="1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f>
                        <m:fPr>
                          <m:ctrlP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1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𝐕</m:t>
                          </m:r>
                        </m:num>
                        <m:den>
                          <m:r>
                            <a:rPr kumimoji="0" lang="en-US" sz="1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𝑰</m:t>
                          </m:r>
                        </m:den>
                      </m:f>
                    </m:oMath>
                  </m:oMathPara>
                </a14:m>
                <a:endPar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dirty="0">
                  <a:solidFill>
                    <a:srgbClr val="002060"/>
                  </a:solidFill>
                  <a:latin typeface="Aptos" panose="02110004020202020204"/>
                </a:endParaRP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dirty="0">
                  <a:solidFill>
                    <a:srgbClr val="002060"/>
                  </a:solidFill>
                  <a:latin typeface="Aptos" panose="02110004020202020204"/>
                </a:endParaRPr>
              </a:p>
            </p:txBody>
          </p:sp>
        </mc:Choice>
        <mc:Fallback xmlns="">
          <p:sp>
            <p:nvSpPr>
              <p:cNvPr id="6" name="TextBox 5">
                <a:extLst>
                  <a:ext uri="{FF2B5EF4-FFF2-40B4-BE49-F238E27FC236}">
                    <a16:creationId xmlns:a16="http://schemas.microsoft.com/office/drawing/2014/main" id="{96EEC47D-12DB-AEDF-AB59-55866CBCF122}"/>
                  </a:ext>
                </a:extLst>
              </p:cNvPr>
              <p:cNvSpPr txBox="1">
                <a:spLocks noRot="1" noChangeAspect="1" noMove="1" noResize="1" noEditPoints="1" noAdjustHandles="1" noChangeArrowheads="1" noChangeShapeType="1" noTextEdit="1"/>
              </p:cNvSpPr>
              <p:nvPr/>
            </p:nvSpPr>
            <p:spPr>
              <a:xfrm>
                <a:off x="-72958" y="1627250"/>
                <a:ext cx="5598269" cy="2271071"/>
              </a:xfrm>
              <a:prstGeom prst="rect">
                <a:avLst/>
              </a:prstGeom>
              <a:blipFill>
                <a:blip r:embed="rId4"/>
                <a:stretch>
                  <a:fillRect l="-871" t="-1344" r="-980"/>
                </a:stretch>
              </a:blipFill>
            </p:spPr>
            <p:txBody>
              <a:bodyPr/>
              <a:lstStyle/>
              <a:p>
                <a:r>
                  <a:rPr lang="el-GR">
                    <a:noFill/>
                  </a:rPr>
                  <a:t> </a:t>
                </a:r>
              </a:p>
            </p:txBody>
          </p:sp>
        </mc:Fallback>
      </mc:AlternateContent>
      <p:sp>
        <p:nvSpPr>
          <p:cNvPr id="10" name="TextBox 9">
            <a:extLst>
              <a:ext uri="{FF2B5EF4-FFF2-40B4-BE49-F238E27FC236}">
                <a16:creationId xmlns:a16="http://schemas.microsoft.com/office/drawing/2014/main" id="{02C4F0E4-A204-9223-C79D-B67F4917E5A6}"/>
              </a:ext>
            </a:extLst>
          </p:cNvPr>
          <p:cNvSpPr txBox="1"/>
          <p:nvPr/>
        </p:nvSpPr>
        <p:spPr>
          <a:xfrm>
            <a:off x="9795752" y="1183179"/>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C00000"/>
                </a:solidFill>
                <a:effectLst/>
                <a:uLnTx/>
                <a:uFillTx/>
                <a:latin typeface="Aptos" panose="02110004020202020204"/>
                <a:ea typeface="+mn-ea"/>
                <a:cs typeface="+mn-cs"/>
              </a:rPr>
              <a:t>Κανονική Λειτουργία</a:t>
            </a:r>
          </a:p>
        </p:txBody>
      </p:sp>
      <p:sp>
        <p:nvSpPr>
          <p:cNvPr id="11" name="TextBox 10">
            <a:extLst>
              <a:ext uri="{FF2B5EF4-FFF2-40B4-BE49-F238E27FC236}">
                <a16:creationId xmlns:a16="http://schemas.microsoft.com/office/drawing/2014/main" id="{C12FED37-E592-55CC-EDF6-447B75FA8673}"/>
              </a:ext>
            </a:extLst>
          </p:cNvPr>
          <p:cNvSpPr txBox="1"/>
          <p:nvPr/>
        </p:nvSpPr>
        <p:spPr>
          <a:xfrm>
            <a:off x="6949448" y="1183179"/>
            <a:ext cx="11949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C00000"/>
                </a:solidFill>
                <a:effectLst/>
                <a:uLnTx/>
                <a:uFillTx/>
                <a:latin typeface="Aptos" panose="02110004020202020204"/>
                <a:ea typeface="+mn-ea"/>
                <a:cs typeface="+mn-cs"/>
              </a:rPr>
              <a:t>Σφάλμα</a:t>
            </a:r>
          </a:p>
        </p:txBody>
      </p:sp>
      <p:cxnSp>
        <p:nvCxnSpPr>
          <p:cNvPr id="16" name="Ευθύγραμμο βέλος σύνδεσης 15">
            <a:extLst>
              <a:ext uri="{FF2B5EF4-FFF2-40B4-BE49-F238E27FC236}">
                <a16:creationId xmlns:a16="http://schemas.microsoft.com/office/drawing/2014/main" id="{1E91A05D-3BF9-459E-236D-F73DF5884FD7}"/>
              </a:ext>
            </a:extLst>
          </p:cNvPr>
          <p:cNvCxnSpPr>
            <a:cxnSpLocks/>
          </p:cNvCxnSpPr>
          <p:nvPr/>
        </p:nvCxnSpPr>
        <p:spPr>
          <a:xfrm flipH="1">
            <a:off x="1492407" y="2967098"/>
            <a:ext cx="1285377" cy="11699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89D46373-6DBF-9B39-FC20-E4A839DF82CF}"/>
              </a:ext>
            </a:extLst>
          </p:cNvPr>
          <p:cNvCxnSpPr>
            <a:cxnSpLocks/>
          </p:cNvCxnSpPr>
          <p:nvPr/>
        </p:nvCxnSpPr>
        <p:spPr>
          <a:xfrm>
            <a:off x="2779983" y="2973317"/>
            <a:ext cx="1286179" cy="1163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0DB702A-482E-5C3B-A7A9-AB6D202A2A96}"/>
              </a:ext>
            </a:extLst>
          </p:cNvPr>
          <p:cNvSpPr txBox="1"/>
          <p:nvPr/>
        </p:nvSpPr>
        <p:spPr>
          <a:xfrm>
            <a:off x="33952" y="4286732"/>
            <a:ext cx="2329870" cy="646331"/>
          </a:xfrm>
          <a:prstGeom prst="rect">
            <a:avLst/>
          </a:prstGeom>
          <a:noFill/>
        </p:spPr>
        <p:txBody>
          <a:bodyPr wrap="square" rtlCol="0">
            <a:spAutoFit/>
          </a:bodyPr>
          <a:lstStyle/>
          <a:p>
            <a:pPr algn="ctr"/>
            <a:r>
              <a:rPr lang="el-GR" dirty="0"/>
              <a:t>Αντίσταση γραμμής (κυρίως επαγωγική)</a:t>
            </a:r>
          </a:p>
        </p:txBody>
      </p:sp>
      <p:sp>
        <p:nvSpPr>
          <p:cNvPr id="21" name="TextBox 20">
            <a:extLst>
              <a:ext uri="{FF2B5EF4-FFF2-40B4-BE49-F238E27FC236}">
                <a16:creationId xmlns:a16="http://schemas.microsoft.com/office/drawing/2014/main" id="{BC11AD4C-3681-0D75-5075-50D49BDF289B}"/>
              </a:ext>
            </a:extLst>
          </p:cNvPr>
          <p:cNvSpPr txBox="1"/>
          <p:nvPr/>
        </p:nvSpPr>
        <p:spPr>
          <a:xfrm>
            <a:off x="3057477" y="4137047"/>
            <a:ext cx="2467833" cy="1200329"/>
          </a:xfrm>
          <a:prstGeom prst="rect">
            <a:avLst/>
          </a:prstGeom>
          <a:noFill/>
        </p:spPr>
        <p:txBody>
          <a:bodyPr wrap="square" rtlCol="0">
            <a:spAutoFit/>
          </a:bodyPr>
          <a:lstStyle/>
          <a:p>
            <a:pPr algn="ctr"/>
            <a:r>
              <a:rPr lang="el-GR" dirty="0"/>
              <a:t>Αντίσταση γραμμής</a:t>
            </a:r>
          </a:p>
          <a:p>
            <a:pPr algn="ctr"/>
            <a:r>
              <a:rPr lang="el-GR" dirty="0"/>
              <a:t>+</a:t>
            </a:r>
          </a:p>
          <a:p>
            <a:pPr algn="ctr"/>
            <a:r>
              <a:rPr lang="el-GR" dirty="0"/>
              <a:t>Αντίσταση φορτίου (περισσότερο ωμική)</a:t>
            </a:r>
          </a:p>
        </p:txBody>
      </p:sp>
      <p:sp>
        <p:nvSpPr>
          <p:cNvPr id="22" name="TextBox 21">
            <a:extLst>
              <a:ext uri="{FF2B5EF4-FFF2-40B4-BE49-F238E27FC236}">
                <a16:creationId xmlns:a16="http://schemas.microsoft.com/office/drawing/2014/main" id="{52B26332-9748-65C7-003A-41CA4C49D87A}"/>
              </a:ext>
            </a:extLst>
          </p:cNvPr>
          <p:cNvSpPr txBox="1"/>
          <p:nvPr/>
        </p:nvSpPr>
        <p:spPr>
          <a:xfrm>
            <a:off x="3494607" y="3156477"/>
            <a:ext cx="2286000" cy="646331"/>
          </a:xfrm>
          <a:prstGeom prst="rect">
            <a:avLst/>
          </a:prstGeom>
          <a:noFill/>
        </p:spPr>
        <p:txBody>
          <a:bodyPr wrap="square" rtlCol="0">
            <a:spAutoFit/>
          </a:bodyPr>
          <a:lstStyle/>
          <a:p>
            <a:r>
              <a:rPr lang="el-GR" dirty="0">
                <a:solidFill>
                  <a:srgbClr val="C00000"/>
                </a:solidFill>
              </a:rPr>
              <a:t>Κανονική </a:t>
            </a:r>
          </a:p>
          <a:p>
            <a:r>
              <a:rPr lang="el-GR" dirty="0">
                <a:solidFill>
                  <a:srgbClr val="C00000"/>
                </a:solidFill>
              </a:rPr>
              <a:t>Λειτουργία</a:t>
            </a:r>
          </a:p>
        </p:txBody>
      </p:sp>
      <p:sp>
        <p:nvSpPr>
          <p:cNvPr id="23" name="TextBox 22">
            <a:extLst>
              <a:ext uri="{FF2B5EF4-FFF2-40B4-BE49-F238E27FC236}">
                <a16:creationId xmlns:a16="http://schemas.microsoft.com/office/drawing/2014/main" id="{86C390EB-E76B-123F-FFA9-D334024DAC69}"/>
              </a:ext>
            </a:extLst>
          </p:cNvPr>
          <p:cNvSpPr txBox="1"/>
          <p:nvPr/>
        </p:nvSpPr>
        <p:spPr>
          <a:xfrm>
            <a:off x="996497" y="3244334"/>
            <a:ext cx="1194924" cy="369332"/>
          </a:xfrm>
          <a:prstGeom prst="rect">
            <a:avLst/>
          </a:prstGeom>
          <a:noFill/>
        </p:spPr>
        <p:txBody>
          <a:bodyPr wrap="square" rtlCol="0">
            <a:spAutoFit/>
          </a:bodyPr>
          <a:lstStyle/>
          <a:p>
            <a:r>
              <a:rPr lang="el-GR" dirty="0">
                <a:solidFill>
                  <a:srgbClr val="C00000"/>
                </a:solidFill>
              </a:rPr>
              <a:t>Σφάλμα</a:t>
            </a:r>
          </a:p>
        </p:txBody>
      </p:sp>
      <p:sp>
        <p:nvSpPr>
          <p:cNvPr id="27" name="TextBox 26">
            <a:extLst>
              <a:ext uri="{FF2B5EF4-FFF2-40B4-BE49-F238E27FC236}">
                <a16:creationId xmlns:a16="http://schemas.microsoft.com/office/drawing/2014/main" id="{34ABDE60-11C1-EFEA-8209-C8376D992D11}"/>
              </a:ext>
            </a:extLst>
          </p:cNvPr>
          <p:cNvSpPr txBox="1"/>
          <p:nvPr/>
        </p:nvSpPr>
        <p:spPr>
          <a:xfrm>
            <a:off x="83441" y="5572811"/>
            <a:ext cx="11394332" cy="1200329"/>
          </a:xfrm>
          <a:prstGeom prst="rect">
            <a:avLst/>
          </a:prstGeom>
          <a:noFill/>
        </p:spPr>
        <p:txBody>
          <a:bodyPr wrap="square" rtlCol="0">
            <a:spAutoFit/>
          </a:bodyPr>
          <a:lstStyle/>
          <a:p>
            <a:pPr marL="285750" indent="-285750" algn="just">
              <a:buFont typeface="Arial" panose="020B0604020202020204" pitchFamily="34" charset="0"/>
              <a:buChar char="•"/>
            </a:pPr>
            <a:r>
              <a:rPr lang="el-GR" dirty="0">
                <a:solidFill>
                  <a:srgbClr val="002060"/>
                </a:solidFill>
              </a:rPr>
              <a:t>Παρατηρούμε ότι η σε συνθήκες σφάλματος, η υπολογιζόμενη αντίσταση του </a:t>
            </a:r>
            <a:r>
              <a:rPr lang="en-US" dirty="0">
                <a:solidFill>
                  <a:srgbClr val="002060"/>
                </a:solidFill>
              </a:rPr>
              <a:t>distance relay </a:t>
            </a:r>
            <a:r>
              <a:rPr lang="el-GR" dirty="0">
                <a:solidFill>
                  <a:srgbClr val="002060"/>
                </a:solidFill>
              </a:rPr>
              <a:t>μειώνεται σημαντικά (βλ. σχήμα). Η ιδιότητα αυτή μπορεί να υπολογιστεί για την ανίχνευση σφάλματος.</a:t>
            </a:r>
          </a:p>
          <a:p>
            <a:pPr marL="285750" indent="-285750" algn="just">
              <a:buFont typeface="Arial" panose="020B0604020202020204" pitchFamily="34" charset="0"/>
              <a:buChar char="•"/>
            </a:pPr>
            <a:r>
              <a:rPr lang="el-GR" dirty="0">
                <a:solidFill>
                  <a:srgbClr val="002060"/>
                </a:solidFill>
              </a:rPr>
              <a:t>Επίσης, η υπολογιζόμενη αντίσταση είναι ανάλογη της απόστασης από το σφάλμα. Η ιδιότητα αυτή μπορεί να χρησιμοποιηθεί για να εξασφαλιστεί επιλεκτική προστασία σε δίκτυα ΥΤ</a:t>
            </a:r>
          </a:p>
        </p:txBody>
      </p:sp>
      <p:pic>
        <p:nvPicPr>
          <p:cNvPr id="29" name="Εικόνα 28">
            <a:extLst>
              <a:ext uri="{FF2B5EF4-FFF2-40B4-BE49-F238E27FC236}">
                <a16:creationId xmlns:a16="http://schemas.microsoft.com/office/drawing/2014/main" id="{71D7E7B6-10AD-1598-D57A-A40E98C85F55}"/>
              </a:ext>
            </a:extLst>
          </p:cNvPr>
          <p:cNvPicPr>
            <a:picLocks noChangeAspect="1"/>
          </p:cNvPicPr>
          <p:nvPr/>
        </p:nvPicPr>
        <p:blipFill>
          <a:blip r:embed="rId5"/>
          <a:stretch>
            <a:fillRect/>
          </a:stretch>
        </p:blipFill>
        <p:spPr>
          <a:xfrm>
            <a:off x="8959000" y="1907259"/>
            <a:ext cx="3199048" cy="2406517"/>
          </a:xfrm>
          <a:prstGeom prst="rect">
            <a:avLst/>
          </a:prstGeom>
        </p:spPr>
      </p:pic>
      <p:pic>
        <p:nvPicPr>
          <p:cNvPr id="31" name="Εικόνα 30">
            <a:extLst>
              <a:ext uri="{FF2B5EF4-FFF2-40B4-BE49-F238E27FC236}">
                <a16:creationId xmlns:a16="http://schemas.microsoft.com/office/drawing/2014/main" id="{11A0ECAF-B64D-6BCB-BA6A-E5095A04B080}"/>
              </a:ext>
            </a:extLst>
          </p:cNvPr>
          <p:cNvPicPr>
            <a:picLocks noChangeAspect="1"/>
          </p:cNvPicPr>
          <p:nvPr/>
        </p:nvPicPr>
        <p:blipFill>
          <a:blip r:embed="rId6"/>
          <a:stretch>
            <a:fillRect/>
          </a:stretch>
        </p:blipFill>
        <p:spPr>
          <a:xfrm>
            <a:off x="5802804" y="1673537"/>
            <a:ext cx="3219049" cy="2957034"/>
          </a:xfrm>
          <a:prstGeom prst="rect">
            <a:avLst/>
          </a:prstGeom>
        </p:spPr>
      </p:pic>
    </p:spTree>
    <p:extLst>
      <p:ext uri="{BB962C8B-B14F-4D97-AF65-F5344CB8AC3E}">
        <p14:creationId xmlns:p14="http://schemas.microsoft.com/office/powerpoint/2010/main" val="24281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n-US" sz="4000" dirty="0"/>
              <a:t>Distance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EEC47D-12DB-AEDF-AB59-55866CBCF122}"/>
                  </a:ext>
                </a:extLst>
              </p:cNvPr>
              <p:cNvSpPr txBox="1"/>
              <p:nvPr/>
            </p:nvSpPr>
            <p:spPr>
              <a:xfrm>
                <a:off x="0" y="1967854"/>
                <a:ext cx="5943600" cy="313932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Το κάθε ρελέ (π.χ.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έχει 3 ζώνες</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προστασίας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η  υπολογιζόμενη αντίσταση</a:t>
                </a:r>
                <a14:m>
                  <m:oMath xmlns:m="http://schemas.openxmlformats.org/officeDocument/2006/math">
                    <m:r>
                      <a:rPr kumimoji="0" lang="el-GR" sz="1800" b="0" i="0" u="none" strike="noStrike" kern="1200" cap="none" spc="0" normalizeH="0" baseline="0" noProof="0" dirty="0" smtClean="0">
                        <a:ln>
                          <a:noFill/>
                        </a:ln>
                        <a:solidFill>
                          <a:srgbClr val="002060"/>
                        </a:solidFill>
                        <a:effectLst/>
                        <a:uLnTx/>
                        <a:uFillTx/>
                        <a:latin typeface="Cambria Math" panose="02040503050406030204" pitchFamily="18" charset="0"/>
                        <a:ea typeface="+mn-ea"/>
                        <a:cs typeface="+mn-cs"/>
                      </a:rPr>
                      <m:t> </m:t>
                    </m:r>
                    <m:sSub>
                      <m:sSubPr>
                        <m:ctrlPr>
                          <a:rPr kumimoji="0" lang="el-GR" sz="1800" b="1" i="1" u="none" strike="noStrike" kern="1200" cap="none" spc="0" normalizeH="0" baseline="0" noProof="0" dirty="0">
                            <a:ln>
                              <a:noFill/>
                            </a:ln>
                            <a:solidFill>
                              <a:srgbClr val="002060"/>
                            </a:solidFill>
                            <a:effectLst/>
                            <a:uLnTx/>
                            <a:uFillTx/>
                            <a:latin typeface="Cambria Math" panose="02040503050406030204" pitchFamily="18" charset="0"/>
                            <a:ea typeface="+mn-ea"/>
                            <a:cs typeface="+mn-cs"/>
                          </a:rPr>
                        </m:ctrlPr>
                      </m:sSubPr>
                      <m:e>
                        <m:r>
                          <a:rPr kumimoji="0" lang="el-GR" sz="1800" b="1" i="0" u="none" strike="noStrike" kern="1200" cap="none" spc="0" normalizeH="0" baseline="0" noProof="0" dirty="0">
                            <a:ln>
                              <a:noFill/>
                            </a:ln>
                            <a:solidFill>
                              <a:srgbClr val="002060"/>
                            </a:solidFill>
                            <a:effectLst/>
                            <a:uLnTx/>
                            <a:uFillTx/>
                            <a:latin typeface="Cambria Math" panose="02040503050406030204" pitchFamily="18" charset="0"/>
                            <a:ea typeface="+mn-ea"/>
                            <a:cs typeface="+mn-cs"/>
                          </a:rPr>
                          <m:t>𝚭</m:t>
                        </m:r>
                      </m:e>
                      <m:sub>
                        <m:r>
                          <a:rPr kumimoji="0" lang="en-US" sz="1800" b="1" i="1" u="none" strike="noStrike" kern="1200" cap="none" spc="0" normalizeH="0" baseline="0" noProof="0" dirty="0">
                            <a:ln>
                              <a:noFill/>
                            </a:ln>
                            <a:solidFill>
                              <a:srgbClr val="002060"/>
                            </a:solidFill>
                            <a:effectLst/>
                            <a:uLnTx/>
                            <a:uFillTx/>
                            <a:latin typeface="Cambria Math" panose="02040503050406030204" pitchFamily="18" charset="0"/>
                            <a:ea typeface="+mn-ea"/>
                            <a:cs typeface="+mn-cs"/>
                          </a:rPr>
                          <m:t>𝒎𝒅𝒓</m:t>
                        </m:r>
                      </m:sub>
                    </m:sSub>
                  </m:oMath>
                </a14:m>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(βλ. προηγούμενη διαφάνεια) εμπίπτει στην ζώνη 1, το ρελέ «ανοίγει» ακαριαία.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Αντιστοίχως, οι ζώνες 2, 3 έχουν μεγαλύτερους χρόνους αντίδρασης ώστε να διατηρείται η επιλεκτικότητα του συστήματος προστασίας.</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mc:Choice>
        <mc:Fallback xmlns="">
          <p:sp>
            <p:nvSpPr>
              <p:cNvPr id="6" name="TextBox 5">
                <a:extLst>
                  <a:ext uri="{FF2B5EF4-FFF2-40B4-BE49-F238E27FC236}">
                    <a16:creationId xmlns:a16="http://schemas.microsoft.com/office/drawing/2014/main" id="{96EEC47D-12DB-AEDF-AB59-55866CBCF122}"/>
                  </a:ext>
                </a:extLst>
              </p:cNvPr>
              <p:cNvSpPr txBox="1">
                <a:spLocks noRot="1" noChangeAspect="1" noMove="1" noResize="1" noEditPoints="1" noAdjustHandles="1" noChangeArrowheads="1" noChangeShapeType="1" noTextEdit="1"/>
              </p:cNvSpPr>
              <p:nvPr/>
            </p:nvSpPr>
            <p:spPr>
              <a:xfrm>
                <a:off x="0" y="1967854"/>
                <a:ext cx="5943600" cy="3139321"/>
              </a:xfrm>
              <a:prstGeom prst="rect">
                <a:avLst/>
              </a:prstGeom>
              <a:blipFill>
                <a:blip r:embed="rId4"/>
                <a:stretch>
                  <a:fillRect l="-615" t="-971" r="-821" b="-2330"/>
                </a:stretch>
              </a:blipFill>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86BC4FE6-3064-35D7-8D46-EFD61D20D601}"/>
              </a:ext>
            </a:extLst>
          </p:cNvPr>
          <p:cNvPicPr>
            <a:picLocks noChangeAspect="1"/>
          </p:cNvPicPr>
          <p:nvPr/>
        </p:nvPicPr>
        <p:blipFill>
          <a:blip r:embed="rId5"/>
          <a:srcRect r="18944"/>
          <a:stretch/>
        </p:blipFill>
        <p:spPr>
          <a:xfrm>
            <a:off x="6343853" y="1471612"/>
            <a:ext cx="5543347" cy="3914775"/>
          </a:xfrm>
          <a:prstGeom prst="rect">
            <a:avLst/>
          </a:prstGeom>
        </p:spPr>
      </p:pic>
      <p:sp>
        <p:nvSpPr>
          <p:cNvPr id="11" name="TextBox 10">
            <a:extLst>
              <a:ext uri="{FF2B5EF4-FFF2-40B4-BE49-F238E27FC236}">
                <a16:creationId xmlns:a16="http://schemas.microsoft.com/office/drawing/2014/main" id="{BD0BA818-6BA1-75FD-AE19-425BF289AD1D}"/>
              </a:ext>
            </a:extLst>
          </p:cNvPr>
          <p:cNvSpPr txBox="1"/>
          <p:nvPr/>
        </p:nvSpPr>
        <p:spPr>
          <a:xfrm>
            <a:off x="1040861" y="1262690"/>
            <a:ext cx="36965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Ζώνες προστασίας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distance relay</a:t>
            </a:r>
            <a:endPar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041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Επίδραση των ΑΠΕ στα </a:t>
            </a:r>
            <a:r>
              <a:rPr lang="en-US" sz="4000" dirty="0"/>
              <a:t>Distance relays</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grpSp>
        <p:nvGrpSpPr>
          <p:cNvPr id="36" name="Ομάδα 35">
            <a:extLst>
              <a:ext uri="{FF2B5EF4-FFF2-40B4-BE49-F238E27FC236}">
                <a16:creationId xmlns:a16="http://schemas.microsoft.com/office/drawing/2014/main" id="{0BDE7040-66BA-AFDB-CFCF-85DA1A89D768}"/>
              </a:ext>
            </a:extLst>
          </p:cNvPr>
          <p:cNvGrpSpPr/>
          <p:nvPr/>
        </p:nvGrpSpPr>
        <p:grpSpPr>
          <a:xfrm>
            <a:off x="364435" y="1013706"/>
            <a:ext cx="11667269" cy="5531566"/>
            <a:chOff x="258418" y="1033584"/>
            <a:chExt cx="11667269" cy="5531566"/>
          </a:xfrm>
        </p:grpSpPr>
        <p:pic>
          <p:nvPicPr>
            <p:cNvPr id="8" name="Εικόνα 7">
              <a:extLst>
                <a:ext uri="{FF2B5EF4-FFF2-40B4-BE49-F238E27FC236}">
                  <a16:creationId xmlns:a16="http://schemas.microsoft.com/office/drawing/2014/main" id="{701788BA-079D-F6EA-6033-37BAE05079A1}"/>
                </a:ext>
              </a:extLst>
            </p:cNvPr>
            <p:cNvPicPr>
              <a:picLocks noChangeAspect="1"/>
            </p:cNvPicPr>
            <p:nvPr/>
          </p:nvPicPr>
          <p:blipFill>
            <a:blip r:embed="rId4"/>
            <a:stretch>
              <a:fillRect/>
            </a:stretch>
          </p:blipFill>
          <p:spPr>
            <a:xfrm>
              <a:off x="525072" y="3153816"/>
              <a:ext cx="4425677" cy="3411334"/>
            </a:xfrm>
            <a:prstGeom prst="rect">
              <a:avLst/>
            </a:prstGeom>
          </p:spPr>
        </p:pic>
        <p:sp>
          <p:nvSpPr>
            <p:cNvPr id="10" name="Βέλος: Δεξιό 9">
              <a:extLst>
                <a:ext uri="{FF2B5EF4-FFF2-40B4-BE49-F238E27FC236}">
                  <a16:creationId xmlns:a16="http://schemas.microsoft.com/office/drawing/2014/main" id="{AD5F09EE-9982-BBAB-1BD9-2CDF68090378}"/>
                </a:ext>
              </a:extLst>
            </p:cNvPr>
            <p:cNvSpPr/>
            <p:nvPr/>
          </p:nvSpPr>
          <p:spPr>
            <a:xfrm>
              <a:off x="4942384" y="4291525"/>
              <a:ext cx="728870" cy="7156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F23E9F60-C4B2-BFEF-C404-B8113E429DA5}"/>
                </a:ext>
              </a:extLst>
            </p:cNvPr>
            <p:cNvSpPr txBox="1"/>
            <p:nvPr/>
          </p:nvSpPr>
          <p:spPr>
            <a:xfrm>
              <a:off x="258418" y="1033584"/>
              <a:ext cx="11502888" cy="1200329"/>
            </a:xfrm>
            <a:prstGeom prst="rect">
              <a:avLst/>
            </a:prstGeom>
            <a:noFill/>
          </p:spPr>
          <p:txBody>
            <a:bodyPr wrap="square" rtlCol="0">
              <a:spAutoFit/>
            </a:bodyPr>
            <a:lstStyle/>
            <a:p>
              <a:pPr algn="just"/>
              <a:r>
                <a:rPr lang="el-GR" dirty="0">
                  <a:solidFill>
                    <a:srgbClr val="002060"/>
                  </a:solidFill>
                </a:rPr>
                <a:t>Τ</a:t>
              </a:r>
              <a:r>
                <a:rPr lang="en-US" dirty="0">
                  <a:solidFill>
                    <a:srgbClr val="002060"/>
                  </a:solidFill>
                </a:rPr>
                <a:t>o</a:t>
              </a:r>
              <a:r>
                <a:rPr lang="el-GR" dirty="0">
                  <a:solidFill>
                    <a:srgbClr val="002060"/>
                  </a:solidFill>
                </a:rPr>
                <a:t> </a:t>
              </a:r>
              <a:r>
                <a:rPr lang="en-US" dirty="0">
                  <a:solidFill>
                    <a:srgbClr val="002060"/>
                  </a:solidFill>
                </a:rPr>
                <a:t>distance relay (DR) </a:t>
              </a:r>
              <a:r>
                <a:rPr lang="el-GR" dirty="0">
                  <a:solidFill>
                    <a:srgbClr val="002060"/>
                  </a:solidFill>
                </a:rPr>
                <a:t>ενεργοποιείται όταν η μετρούμενη εμπέδηση είναι μικρότερη από την τιμή ρύθμισης του ρελέ.</a:t>
              </a:r>
              <a:r>
                <a:rPr lang="en-US" dirty="0">
                  <a:solidFill>
                    <a:srgbClr val="002060"/>
                  </a:solidFill>
                </a:rPr>
                <a:t> </a:t>
              </a:r>
              <a:r>
                <a:rPr lang="el-GR" dirty="0">
                  <a:solidFill>
                    <a:srgbClr val="002060"/>
                  </a:solidFill>
                </a:rPr>
                <a:t>Με άλλα λόγια, το DR θα ενεργοποιηθεί, αν η μετρούμενη εμπέδηση βρίσκεται μέσα στα όρια της χαρακτηριστικής λειτουργίας του.</a:t>
              </a:r>
              <a:r>
                <a:rPr lang="en-US" dirty="0">
                  <a:solidFill>
                    <a:srgbClr val="002060"/>
                  </a:solidFill>
                </a:rPr>
                <a:t> </a:t>
              </a:r>
              <a:r>
                <a:rPr lang="el-GR" dirty="0">
                  <a:solidFill>
                    <a:srgbClr val="002060"/>
                  </a:solidFill>
                </a:rPr>
                <a:t>Η χαρακτηριστική αυτή καμπύλη απεικονίζεται σε ένα διάγραμμα εμπέδησης R–X, όπου ο οριζόντιος άξονας (x) αντιπροσωπεύει την αντίσταση R και ο κατακόρυφος άξονας (y) την αντίδραση X.</a:t>
              </a:r>
            </a:p>
          </p:txBody>
        </p:sp>
        <p:cxnSp>
          <p:nvCxnSpPr>
            <p:cNvPr id="13" name="Ευθύγραμμο βέλος σύνδεσης 12">
              <a:extLst>
                <a:ext uri="{FF2B5EF4-FFF2-40B4-BE49-F238E27FC236}">
                  <a16:creationId xmlns:a16="http://schemas.microsoft.com/office/drawing/2014/main" id="{13B36982-DEC7-C672-3186-309A70E80477}"/>
                </a:ext>
              </a:extLst>
            </p:cNvPr>
            <p:cNvCxnSpPr>
              <a:cxnSpLocks/>
            </p:cNvCxnSpPr>
            <p:nvPr/>
          </p:nvCxnSpPr>
          <p:spPr>
            <a:xfrm flipH="1">
              <a:off x="7914931" y="3023778"/>
              <a:ext cx="17524" cy="31278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A19AFE76-1943-F336-302D-207A9FAB6D07}"/>
                </a:ext>
              </a:extLst>
            </p:cNvPr>
            <p:cNvCxnSpPr>
              <a:cxnSpLocks/>
            </p:cNvCxnSpPr>
            <p:nvPr/>
          </p:nvCxnSpPr>
          <p:spPr>
            <a:xfrm>
              <a:off x="6851376" y="5338204"/>
              <a:ext cx="3213303" cy="3612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9E3A5D1A-7418-F39E-0C90-A13B128836C8}"/>
                </a:ext>
              </a:extLst>
            </p:cNvPr>
            <p:cNvCxnSpPr/>
            <p:nvPr/>
          </p:nvCxnSpPr>
          <p:spPr>
            <a:xfrm flipV="1">
              <a:off x="7914931" y="4587096"/>
              <a:ext cx="417838" cy="7872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69AD057D-0F59-CFB8-F4E1-AB491C3A1BF7}"/>
                </a:ext>
              </a:extLst>
            </p:cNvPr>
            <p:cNvCxnSpPr/>
            <p:nvPr/>
          </p:nvCxnSpPr>
          <p:spPr>
            <a:xfrm flipV="1">
              <a:off x="8320658" y="3801480"/>
              <a:ext cx="417838" cy="78723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Ελεύθερη σχεδίαση: Σχήμα 16">
              <a:extLst>
                <a:ext uri="{FF2B5EF4-FFF2-40B4-BE49-F238E27FC236}">
                  <a16:creationId xmlns:a16="http://schemas.microsoft.com/office/drawing/2014/main" id="{BD751062-AF39-1C09-45B9-ED7690C72E64}"/>
                </a:ext>
              </a:extLst>
            </p:cNvPr>
            <p:cNvSpPr/>
            <p:nvPr/>
          </p:nvSpPr>
          <p:spPr>
            <a:xfrm>
              <a:off x="7545961" y="3237988"/>
              <a:ext cx="1661113" cy="2156660"/>
            </a:xfrm>
            <a:custGeom>
              <a:avLst/>
              <a:gdLst>
                <a:gd name="connsiteX0" fmla="*/ 356858 w 1661113"/>
                <a:gd name="connsiteY0" fmla="*/ 2130285 h 2156660"/>
                <a:gd name="connsiteX1" fmla="*/ 278135 w 1661113"/>
                <a:gd name="connsiteY1" fmla="*/ 1997061 h 2156660"/>
                <a:gd name="connsiteX2" fmla="*/ 60133 w 1661113"/>
                <a:gd name="connsiteY2" fmla="*/ 1548944 h 2156660"/>
                <a:gd name="connsiteX3" fmla="*/ 17743 w 1661113"/>
                <a:gd name="connsiteY3" fmla="*/ 676934 h 2156660"/>
                <a:gd name="connsiteX4" fmla="*/ 314469 w 1661113"/>
                <a:gd name="connsiteY4" fmla="*/ 107704 h 2156660"/>
                <a:gd name="connsiteX5" fmla="*/ 968477 w 1661113"/>
                <a:gd name="connsiteY5" fmla="*/ 10814 h 2156660"/>
                <a:gd name="connsiteX6" fmla="*/ 1592207 w 1661113"/>
                <a:gd name="connsiteY6" fmla="*/ 253040 h 2156660"/>
                <a:gd name="connsiteX7" fmla="*/ 1580096 w 1661113"/>
                <a:gd name="connsiteY7" fmla="*/ 907047 h 2156660"/>
                <a:gd name="connsiteX8" fmla="*/ 1010866 w 1661113"/>
                <a:gd name="connsiteY8" fmla="*/ 1639779 h 2156660"/>
                <a:gd name="connsiteX9" fmla="*/ 417415 w 1661113"/>
                <a:gd name="connsiteY9" fmla="*/ 2106062 h 2156660"/>
                <a:gd name="connsiteX10" fmla="*/ 356858 w 1661113"/>
                <a:gd name="connsiteY10" fmla="*/ 2130285 h 21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1113" h="2156660">
                  <a:moveTo>
                    <a:pt x="356858" y="2130285"/>
                  </a:moveTo>
                  <a:cubicBezTo>
                    <a:pt x="333645" y="2112118"/>
                    <a:pt x="327589" y="2093951"/>
                    <a:pt x="278135" y="1997061"/>
                  </a:cubicBezTo>
                  <a:cubicBezTo>
                    <a:pt x="228681" y="1900171"/>
                    <a:pt x="103532" y="1768965"/>
                    <a:pt x="60133" y="1548944"/>
                  </a:cubicBezTo>
                  <a:cubicBezTo>
                    <a:pt x="16734" y="1328923"/>
                    <a:pt x="-24646" y="917141"/>
                    <a:pt x="17743" y="676934"/>
                  </a:cubicBezTo>
                  <a:cubicBezTo>
                    <a:pt x="60132" y="436727"/>
                    <a:pt x="156013" y="218724"/>
                    <a:pt x="314469" y="107704"/>
                  </a:cubicBezTo>
                  <a:cubicBezTo>
                    <a:pt x="472925" y="-3316"/>
                    <a:pt x="755521" y="-13409"/>
                    <a:pt x="968477" y="10814"/>
                  </a:cubicBezTo>
                  <a:cubicBezTo>
                    <a:pt x="1181433" y="35037"/>
                    <a:pt x="1490271" y="103668"/>
                    <a:pt x="1592207" y="253040"/>
                  </a:cubicBezTo>
                  <a:cubicBezTo>
                    <a:pt x="1694143" y="402412"/>
                    <a:pt x="1676986" y="675924"/>
                    <a:pt x="1580096" y="907047"/>
                  </a:cubicBezTo>
                  <a:cubicBezTo>
                    <a:pt x="1483206" y="1138170"/>
                    <a:pt x="1204646" y="1439943"/>
                    <a:pt x="1010866" y="1639779"/>
                  </a:cubicBezTo>
                  <a:cubicBezTo>
                    <a:pt x="817086" y="1839615"/>
                    <a:pt x="526416" y="2022293"/>
                    <a:pt x="417415" y="2106062"/>
                  </a:cubicBezTo>
                  <a:cubicBezTo>
                    <a:pt x="308414" y="2189831"/>
                    <a:pt x="380071" y="2148452"/>
                    <a:pt x="356858" y="213028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0590A8C6-DCBB-415D-D329-744A2E704597}"/>
                </a:ext>
              </a:extLst>
            </p:cNvPr>
            <p:cNvSpPr txBox="1"/>
            <p:nvPr/>
          </p:nvSpPr>
          <p:spPr>
            <a:xfrm>
              <a:off x="7932455" y="4405988"/>
              <a:ext cx="490506" cy="369332"/>
            </a:xfrm>
            <a:prstGeom prst="rect">
              <a:avLst/>
            </a:prstGeom>
            <a:noFill/>
          </p:spPr>
          <p:txBody>
            <a:bodyPr wrap="square" rtlCol="0">
              <a:spAutoFit/>
            </a:bodyPr>
            <a:lstStyle/>
            <a:p>
              <a:r>
                <a:rPr lang="el-GR" dirty="0"/>
                <a:t>Ζ</a:t>
              </a:r>
              <a:r>
                <a:rPr lang="en-US" sz="1200" dirty="0"/>
                <a:t>A</a:t>
              </a:r>
              <a:endParaRPr lang="el-GR" dirty="0"/>
            </a:p>
          </p:txBody>
        </p:sp>
        <p:sp>
          <p:nvSpPr>
            <p:cNvPr id="20" name="TextBox 19">
              <a:extLst>
                <a:ext uri="{FF2B5EF4-FFF2-40B4-BE49-F238E27FC236}">
                  <a16:creationId xmlns:a16="http://schemas.microsoft.com/office/drawing/2014/main" id="{C5331742-1DF9-194A-8A18-723E5DFA0BEF}"/>
                </a:ext>
              </a:extLst>
            </p:cNvPr>
            <p:cNvSpPr txBox="1"/>
            <p:nvPr/>
          </p:nvSpPr>
          <p:spPr>
            <a:xfrm>
              <a:off x="8320657" y="3608235"/>
              <a:ext cx="417838"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Z</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t>
              </a:r>
              <a:endParaRPr lang="el-GR" dirty="0"/>
            </a:p>
          </p:txBody>
        </p:sp>
        <p:sp>
          <p:nvSpPr>
            <p:cNvPr id="21" name="TextBox 20">
              <a:extLst>
                <a:ext uri="{FF2B5EF4-FFF2-40B4-BE49-F238E27FC236}">
                  <a16:creationId xmlns:a16="http://schemas.microsoft.com/office/drawing/2014/main" id="{4E29B6AF-596F-4612-0168-28055E2DF537}"/>
                </a:ext>
              </a:extLst>
            </p:cNvPr>
            <p:cNvSpPr txBox="1"/>
            <p:nvPr/>
          </p:nvSpPr>
          <p:spPr>
            <a:xfrm>
              <a:off x="5151284" y="2626109"/>
              <a:ext cx="1985732" cy="1200329"/>
            </a:xfrm>
            <a:prstGeom prst="rect">
              <a:avLst/>
            </a:prstGeom>
            <a:noFill/>
          </p:spPr>
          <p:txBody>
            <a:bodyPr wrap="square" rtlCol="0">
              <a:spAutoFit/>
            </a:bodyPr>
            <a:lstStyle/>
            <a:p>
              <a:pPr algn="ctr"/>
              <a:r>
                <a:rPr lang="el-GR" dirty="0">
                  <a:solidFill>
                    <a:schemeClr val="accent1">
                      <a:lumMod val="60000"/>
                      <a:lumOff val="40000"/>
                    </a:schemeClr>
                  </a:solidFill>
                </a:rPr>
                <a:t>Ζώνη προστασίας</a:t>
              </a:r>
              <a:r>
                <a:rPr lang="en-US" dirty="0">
                  <a:solidFill>
                    <a:schemeClr val="accent1">
                      <a:lumMod val="60000"/>
                      <a:lumOff val="40000"/>
                    </a:schemeClr>
                  </a:solidFill>
                </a:rPr>
                <a:t> </a:t>
              </a:r>
              <a:r>
                <a:rPr lang="el-GR" dirty="0">
                  <a:solidFill>
                    <a:schemeClr val="accent1">
                      <a:lumMod val="60000"/>
                      <a:lumOff val="40000"/>
                    </a:schemeClr>
                  </a:solidFill>
                </a:rPr>
                <a:t>εντός του οποίου το </a:t>
              </a:r>
              <a:r>
                <a:rPr lang="en-US" dirty="0">
                  <a:solidFill>
                    <a:schemeClr val="accent1">
                      <a:lumMod val="60000"/>
                      <a:lumOff val="40000"/>
                    </a:schemeClr>
                  </a:solidFill>
                </a:rPr>
                <a:t>DR </a:t>
              </a:r>
              <a:r>
                <a:rPr lang="el-GR" dirty="0">
                  <a:solidFill>
                    <a:schemeClr val="accent1">
                      <a:lumMod val="60000"/>
                      <a:lumOff val="40000"/>
                    </a:schemeClr>
                  </a:solidFill>
                </a:rPr>
                <a:t>ενεργοποιείται</a:t>
              </a:r>
            </a:p>
          </p:txBody>
        </p:sp>
        <p:sp>
          <p:nvSpPr>
            <p:cNvPr id="22" name="TextBox 21">
              <a:extLst>
                <a:ext uri="{FF2B5EF4-FFF2-40B4-BE49-F238E27FC236}">
                  <a16:creationId xmlns:a16="http://schemas.microsoft.com/office/drawing/2014/main" id="{A28ED674-ADDA-AE7A-AEEA-3C18BFC9A016}"/>
                </a:ext>
              </a:extLst>
            </p:cNvPr>
            <p:cNvSpPr txBox="1"/>
            <p:nvPr/>
          </p:nvSpPr>
          <p:spPr>
            <a:xfrm>
              <a:off x="9912628" y="5394647"/>
              <a:ext cx="569843" cy="369332"/>
            </a:xfrm>
            <a:prstGeom prst="rect">
              <a:avLst/>
            </a:prstGeom>
            <a:noFill/>
          </p:spPr>
          <p:txBody>
            <a:bodyPr wrap="square" rtlCol="0">
              <a:spAutoFit/>
            </a:bodyPr>
            <a:lstStyle/>
            <a:p>
              <a:r>
                <a:rPr lang="en-US" dirty="0">
                  <a:solidFill>
                    <a:srgbClr val="002060"/>
                  </a:solidFill>
                </a:rPr>
                <a:t>R</a:t>
              </a:r>
              <a:endParaRPr lang="el-GR" dirty="0">
                <a:solidFill>
                  <a:srgbClr val="002060"/>
                </a:solidFill>
              </a:endParaRPr>
            </a:p>
          </p:txBody>
        </p:sp>
        <p:sp>
          <p:nvSpPr>
            <p:cNvPr id="23" name="TextBox 22">
              <a:extLst>
                <a:ext uri="{FF2B5EF4-FFF2-40B4-BE49-F238E27FC236}">
                  <a16:creationId xmlns:a16="http://schemas.microsoft.com/office/drawing/2014/main" id="{0F83E74B-E28E-0503-367B-F0E25E4B387F}"/>
                </a:ext>
              </a:extLst>
            </p:cNvPr>
            <p:cNvSpPr txBox="1"/>
            <p:nvPr/>
          </p:nvSpPr>
          <p:spPr>
            <a:xfrm>
              <a:off x="7647533" y="2826338"/>
              <a:ext cx="569843" cy="369332"/>
            </a:xfrm>
            <a:prstGeom prst="rect">
              <a:avLst/>
            </a:prstGeom>
            <a:noFill/>
          </p:spPr>
          <p:txBody>
            <a:bodyPr wrap="square" rtlCol="0">
              <a:spAutoFit/>
            </a:bodyPr>
            <a:lstStyle/>
            <a:p>
              <a:r>
                <a:rPr lang="en-US" dirty="0">
                  <a:solidFill>
                    <a:srgbClr val="002060"/>
                  </a:solidFill>
                </a:rPr>
                <a:t>X</a:t>
              </a:r>
              <a:endParaRPr lang="el-GR" dirty="0">
                <a:solidFill>
                  <a:srgbClr val="002060"/>
                </a:solidFill>
              </a:endParaRPr>
            </a:p>
          </p:txBody>
        </p:sp>
        <p:sp>
          <p:nvSpPr>
            <p:cNvPr id="27" name="TextBox 26">
              <a:extLst>
                <a:ext uri="{FF2B5EF4-FFF2-40B4-BE49-F238E27FC236}">
                  <a16:creationId xmlns:a16="http://schemas.microsoft.com/office/drawing/2014/main" id="{2FC2B386-3E2C-C27E-88FE-176E28C503EE}"/>
                </a:ext>
              </a:extLst>
            </p:cNvPr>
            <p:cNvSpPr txBox="1"/>
            <p:nvPr/>
          </p:nvSpPr>
          <p:spPr>
            <a:xfrm>
              <a:off x="9224598" y="3716153"/>
              <a:ext cx="2701089" cy="923330"/>
            </a:xfrm>
            <a:prstGeom prst="rect">
              <a:avLst/>
            </a:prstGeom>
            <a:noFill/>
          </p:spPr>
          <p:txBody>
            <a:bodyPr wrap="square" rtlCol="0">
              <a:spAutoFit/>
            </a:bodyPr>
            <a:lstStyle/>
            <a:p>
              <a:pPr algn="ctr"/>
              <a:r>
                <a:rPr lang="el-GR" dirty="0">
                  <a:solidFill>
                    <a:srgbClr val="FF0000"/>
                  </a:solidFill>
                </a:rPr>
                <a:t>Κίνδυνος μετατόπισης της μετρούμενης εμπέδησης λόγω ΑΠΕ </a:t>
              </a:r>
            </a:p>
          </p:txBody>
        </p:sp>
        <p:cxnSp>
          <p:nvCxnSpPr>
            <p:cNvPr id="29" name="Γραμμή σύνδεσης: Καμπύλη 28">
              <a:extLst>
                <a:ext uri="{FF2B5EF4-FFF2-40B4-BE49-F238E27FC236}">
                  <a16:creationId xmlns:a16="http://schemas.microsoft.com/office/drawing/2014/main" id="{227B80FF-366B-441C-8515-9660FE25C71F}"/>
                </a:ext>
              </a:extLst>
            </p:cNvPr>
            <p:cNvCxnSpPr>
              <a:cxnSpLocks/>
            </p:cNvCxnSpPr>
            <p:nvPr/>
          </p:nvCxnSpPr>
          <p:spPr>
            <a:xfrm>
              <a:off x="6999216" y="3267335"/>
              <a:ext cx="628001" cy="345358"/>
            </a:xfrm>
            <a:prstGeom prst="curvedConnector3">
              <a:avLst/>
            </a:prstGeom>
            <a:ln>
              <a:solidFill>
                <a:srgbClr val="00B0F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2" name="Γραμμή σύνδεσης: Καμπύλη 31">
              <a:extLst>
                <a:ext uri="{FF2B5EF4-FFF2-40B4-BE49-F238E27FC236}">
                  <a16:creationId xmlns:a16="http://schemas.microsoft.com/office/drawing/2014/main" id="{06263E64-9FE3-8DD8-4DCD-E8289C773A2C}"/>
                </a:ext>
              </a:extLst>
            </p:cNvPr>
            <p:cNvCxnSpPr>
              <a:cxnSpLocks/>
            </p:cNvCxnSpPr>
            <p:nvPr/>
          </p:nvCxnSpPr>
          <p:spPr>
            <a:xfrm rot="10800000">
              <a:off x="8730602" y="4039052"/>
              <a:ext cx="845442" cy="131760"/>
            </a:xfrm>
            <a:prstGeom prst="curvedConnector3">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458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Επίδραση των ΑΠΕ στα </a:t>
            </a:r>
            <a:r>
              <a:rPr lang="en-US" sz="4000" dirty="0"/>
              <a:t>Overcurrent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sp>
        <p:nvSpPr>
          <p:cNvPr id="6" name="TextBox 5">
            <a:extLst>
              <a:ext uri="{FF2B5EF4-FFF2-40B4-BE49-F238E27FC236}">
                <a16:creationId xmlns:a16="http://schemas.microsoft.com/office/drawing/2014/main" id="{96EEC47D-12DB-AEDF-AB59-55866CBCF122}"/>
              </a:ext>
            </a:extLst>
          </p:cNvPr>
          <p:cNvSpPr txBox="1"/>
          <p:nvPr/>
        </p:nvSpPr>
        <p:spPr>
          <a:xfrm>
            <a:off x="287940" y="1100072"/>
            <a:ext cx="630924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Περίπτωση 1</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Εσφαλμένη ενεργοποίηση ρελέ εν απουσία σφάλματος</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η μονάδα ΑΠΕ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DG</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υπερβεί κατά πολύ το φορτίο 3, τότε η πρόσθετη ισχύς κατευθύνεται προς τους ζυγούς 1-2.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τα ρελέ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και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δεν διαθέτουν</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directional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στοιχείο, τότε η προσθήκη ΑΠΕ μπορεί να προκαλέσει εσφαλμένη  ενεργοποίηση των ρελέ αυτών, ακόμα και σε απουσία σφάλματος. </a:t>
            </a:r>
          </a:p>
        </p:txBody>
      </p:sp>
      <p:pic>
        <p:nvPicPr>
          <p:cNvPr id="8" name="Εικόνα 7">
            <a:extLst>
              <a:ext uri="{FF2B5EF4-FFF2-40B4-BE49-F238E27FC236}">
                <a16:creationId xmlns:a16="http://schemas.microsoft.com/office/drawing/2014/main" id="{90DF1D75-E128-AECF-8174-28C8AAC1E7A9}"/>
              </a:ext>
            </a:extLst>
          </p:cNvPr>
          <p:cNvPicPr>
            <a:picLocks noChangeAspect="1"/>
          </p:cNvPicPr>
          <p:nvPr/>
        </p:nvPicPr>
        <p:blipFill>
          <a:blip r:embed="rId4"/>
          <a:srcRect l="11806" b="17483"/>
          <a:stretch/>
        </p:blipFill>
        <p:spPr>
          <a:xfrm>
            <a:off x="7370121" y="1422194"/>
            <a:ext cx="4821879" cy="1666267"/>
          </a:xfrm>
          <a:prstGeom prst="rect">
            <a:avLst/>
          </a:prstGeom>
        </p:spPr>
      </p:pic>
      <p:sp>
        <p:nvSpPr>
          <p:cNvPr id="3" name="Βέλος: Δεξιό 2">
            <a:extLst>
              <a:ext uri="{FF2B5EF4-FFF2-40B4-BE49-F238E27FC236}">
                <a16:creationId xmlns:a16="http://schemas.microsoft.com/office/drawing/2014/main" id="{E398592F-76EC-A3CE-585A-4BEFCBF8F6AF}"/>
              </a:ext>
            </a:extLst>
          </p:cNvPr>
          <p:cNvSpPr/>
          <p:nvPr/>
        </p:nvSpPr>
        <p:spPr>
          <a:xfrm>
            <a:off x="6811617" y="1981200"/>
            <a:ext cx="377687" cy="5300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8EA4CC59-E065-4BB6-2C6E-B7FEB1343E8C}"/>
              </a:ext>
            </a:extLst>
          </p:cNvPr>
          <p:cNvSpPr txBox="1"/>
          <p:nvPr/>
        </p:nvSpPr>
        <p:spPr>
          <a:xfrm>
            <a:off x="287940" y="3936104"/>
            <a:ext cx="6196518"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Περίπτωση 2. Νησιδοποίηση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Islanding</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ένα σφάλμα συμβεί πριν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(π.χ. στο ζυγό 2) τότε ενδέχεται το ρεύμα βραχυκύκλωσης τ</a:t>
            </a:r>
            <a:r>
              <a:rPr lang="el-GR" dirty="0">
                <a:solidFill>
                  <a:srgbClr val="002060"/>
                </a:solidFill>
                <a:latin typeface="Aptos" panose="02110004020202020204"/>
              </a:rPr>
              <a:t>ης ΑΠΕ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να ενεργοποιήσει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Η ενεργοποίηση του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μπορεί να δημιουργήσει νησίδα, η οποία</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τροφοδοτείται από την ΑΠΕ.</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Το φαινόμενο της νησίδας έχει αρνητικές επιπτώσεις στην ποιότητα παροχής ισχύος</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π.χ. υπέρβαση ορίων τάσης, συχνότητας</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στην ασφάλεια εργαζομένων κα.</a:t>
            </a:r>
          </a:p>
        </p:txBody>
      </p:sp>
      <p:pic>
        <p:nvPicPr>
          <p:cNvPr id="5" name="Εικόνα 4">
            <a:extLst>
              <a:ext uri="{FF2B5EF4-FFF2-40B4-BE49-F238E27FC236}">
                <a16:creationId xmlns:a16="http://schemas.microsoft.com/office/drawing/2014/main" id="{A7539475-0680-F6F6-8D88-941DEF3603BE}"/>
              </a:ext>
            </a:extLst>
          </p:cNvPr>
          <p:cNvPicPr>
            <a:picLocks noChangeAspect="1"/>
          </p:cNvPicPr>
          <p:nvPr/>
        </p:nvPicPr>
        <p:blipFill>
          <a:blip r:embed="rId5"/>
          <a:stretch>
            <a:fillRect/>
          </a:stretch>
        </p:blipFill>
        <p:spPr>
          <a:xfrm>
            <a:off x="7370121" y="4028455"/>
            <a:ext cx="4821879" cy="2290615"/>
          </a:xfrm>
          <a:prstGeom prst="rect">
            <a:avLst/>
          </a:prstGeom>
        </p:spPr>
      </p:pic>
      <p:sp>
        <p:nvSpPr>
          <p:cNvPr id="10" name="Βέλος: Δεξιό 9">
            <a:extLst>
              <a:ext uri="{FF2B5EF4-FFF2-40B4-BE49-F238E27FC236}">
                <a16:creationId xmlns:a16="http://schemas.microsoft.com/office/drawing/2014/main" id="{C85CEFD7-B6C5-C882-B473-1C952ED16A19}"/>
              </a:ext>
            </a:extLst>
          </p:cNvPr>
          <p:cNvSpPr/>
          <p:nvPr/>
        </p:nvSpPr>
        <p:spPr>
          <a:xfrm>
            <a:off x="6818243" y="4908718"/>
            <a:ext cx="377687" cy="5300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6408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Επίδραση των ΑΠΕ στα </a:t>
            </a:r>
            <a:r>
              <a:rPr lang="en-US" sz="4000" dirty="0"/>
              <a:t>Overcurrent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EEC47D-12DB-AEDF-AB59-55866CBCF122}"/>
                  </a:ext>
                </a:extLst>
              </p:cNvPr>
              <p:cNvSpPr txBox="1"/>
              <p:nvPr/>
            </p:nvSpPr>
            <p:spPr>
              <a:xfrm>
                <a:off x="203437" y="1107121"/>
                <a:ext cx="6420254" cy="20990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Περίπτωση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3</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Τύφλωση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blinding</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backup relay</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 </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Λόγω της ύπαρξης </a:t>
                </a:r>
                <a:r>
                  <a:rPr lang="el-GR" dirty="0">
                    <a:solidFill>
                      <a:srgbClr val="002060"/>
                    </a:solidFill>
                    <a:latin typeface="Aptos" panose="02110004020202020204"/>
                  </a:rPr>
                  <a:t>ΑΠΕ,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τα ρεύματα έχουν ως εξής</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𝑑𝑔</m:t>
                        </m:r>
                      </m:sub>
                    </m:s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𝑠𝑐</m:t>
                        </m:r>
                      </m:sub>
                    </m:sSub>
                    <m:r>
                      <a:rPr kumimoji="0" lang="el-GR"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oMath>
                </a14:m>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𝑠𝑐</m:t>
                        </m:r>
                      </m:sub>
                    </m:sSub>
                    <m:r>
                      <a:rPr kumimoji="0" lang="el-GR"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𝑑𝑔</m:t>
                        </m:r>
                      </m:sub>
                    </m:sSub>
                  </m:oMath>
                </a14:m>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Από την παραπάνω εξίσωση φαίνεται ότι αν το ρεύμα </a:t>
                </a:r>
                <a14:m>
                  <m:oMath xmlns:m="http://schemas.openxmlformats.org/officeDocument/2006/math">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𝑑𝑔</m:t>
                        </m:r>
                      </m:sub>
                    </m:s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𝑠𝑐</m:t>
                        </m:r>
                      </m:sub>
                    </m:sSub>
                  </m:oMath>
                </a14:m>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τότε </a:t>
                </a:r>
                <a14:m>
                  <m:oMath xmlns:m="http://schemas.openxmlformats.org/officeDocument/2006/math">
                    <m:sSub>
                      <m:sSubPr>
                        <m:ctrlP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m:t>
                    </m:r>
                    <m:r>
                      <a:rPr kumimoji="0" lang="el-GR" sz="1800" b="0"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0</m:t>
                    </m:r>
                  </m:oMath>
                </a14:m>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Η μείωση του </a:t>
                </a:r>
                <a14:m>
                  <m:oMath xmlns:m="http://schemas.openxmlformats.org/officeDocument/2006/math">
                    <m:sSub>
                      <m:sSubPr>
                        <m:ctrlP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1</m:t>
                        </m:r>
                      </m:sub>
                    </m:sSub>
                  </m:oMath>
                </a14:m>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έχει ως αποτέλεσμα την τύφλωση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blinding</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του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backup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ρελέ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a:t>
                </a:r>
              </a:p>
            </p:txBody>
          </p:sp>
        </mc:Choice>
        <mc:Fallback xmlns="">
          <p:sp>
            <p:nvSpPr>
              <p:cNvPr id="6" name="TextBox 5">
                <a:extLst>
                  <a:ext uri="{FF2B5EF4-FFF2-40B4-BE49-F238E27FC236}">
                    <a16:creationId xmlns:a16="http://schemas.microsoft.com/office/drawing/2014/main" id="{96EEC47D-12DB-AEDF-AB59-55866CBCF122}"/>
                  </a:ext>
                </a:extLst>
              </p:cNvPr>
              <p:cNvSpPr txBox="1">
                <a:spLocks noRot="1" noChangeAspect="1" noMove="1" noResize="1" noEditPoints="1" noAdjustHandles="1" noChangeArrowheads="1" noChangeShapeType="1" noTextEdit="1"/>
              </p:cNvSpPr>
              <p:nvPr/>
            </p:nvSpPr>
            <p:spPr>
              <a:xfrm>
                <a:off x="203437" y="1107121"/>
                <a:ext cx="6420254" cy="2099036"/>
              </a:xfrm>
              <a:prstGeom prst="rect">
                <a:avLst/>
              </a:prstGeom>
              <a:blipFill>
                <a:blip r:embed="rId4"/>
                <a:stretch>
                  <a:fillRect l="-759" t="-1453" r="-759" b="-4070"/>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41638709-B7E8-F58B-9020-83DC1C2BD7EE}"/>
              </a:ext>
            </a:extLst>
          </p:cNvPr>
          <p:cNvPicPr>
            <a:picLocks noChangeAspect="1"/>
          </p:cNvPicPr>
          <p:nvPr/>
        </p:nvPicPr>
        <p:blipFill>
          <a:blip r:embed="rId5"/>
          <a:stretch>
            <a:fillRect/>
          </a:stretch>
        </p:blipFill>
        <p:spPr>
          <a:xfrm>
            <a:off x="7160006" y="1211331"/>
            <a:ext cx="4667250" cy="1619250"/>
          </a:xfrm>
          <a:prstGeom prst="rect">
            <a:avLst/>
          </a:prstGeom>
        </p:spPr>
      </p:pic>
      <p:sp>
        <p:nvSpPr>
          <p:cNvPr id="4" name="Βέλος: Δεξιό 3">
            <a:extLst>
              <a:ext uri="{FF2B5EF4-FFF2-40B4-BE49-F238E27FC236}">
                <a16:creationId xmlns:a16="http://schemas.microsoft.com/office/drawing/2014/main" id="{C0537794-109B-E0AD-7967-F1D6FD15B416}"/>
              </a:ext>
            </a:extLst>
          </p:cNvPr>
          <p:cNvSpPr/>
          <p:nvPr/>
        </p:nvSpPr>
        <p:spPr>
          <a:xfrm>
            <a:off x="6782319" y="1755913"/>
            <a:ext cx="377687" cy="5300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79CDB586-B0F8-C01E-843A-79F9EB793F67}"/>
              </a:ext>
            </a:extLst>
          </p:cNvPr>
          <p:cNvSpPr txBox="1"/>
          <p:nvPr/>
        </p:nvSpPr>
        <p:spPr>
          <a:xfrm>
            <a:off x="203437" y="4174337"/>
            <a:ext cx="6439709"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Περίπτωση 4.</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Ανεπιθύμητη ενεργοποίηση ρελέ υγιούς γραμμής</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ένα σφάλμα συμβεί στη γραμμή 2, το ρεύμα σφάλματος της ΑΠΕ</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ενδέχεται να ενεργοποιήσει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πριν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R3. </a:t>
            </a: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Αυτό θα έχει ως αποτέλεσμα της εσφαλμένης αποσύνδεσης της υγιούς γραμμής 1. </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10" name="Εικόνα 9">
            <a:extLst>
              <a:ext uri="{FF2B5EF4-FFF2-40B4-BE49-F238E27FC236}">
                <a16:creationId xmlns:a16="http://schemas.microsoft.com/office/drawing/2014/main" id="{3CB180E7-6CA3-0E21-DA78-1794C4057852}"/>
              </a:ext>
            </a:extLst>
          </p:cNvPr>
          <p:cNvPicPr>
            <a:picLocks noChangeAspect="1"/>
          </p:cNvPicPr>
          <p:nvPr/>
        </p:nvPicPr>
        <p:blipFill>
          <a:blip r:embed="rId6"/>
          <a:stretch>
            <a:fillRect/>
          </a:stretch>
        </p:blipFill>
        <p:spPr>
          <a:xfrm>
            <a:off x="7160006" y="3316577"/>
            <a:ext cx="5057775" cy="3028950"/>
          </a:xfrm>
          <a:prstGeom prst="rect">
            <a:avLst/>
          </a:prstGeom>
        </p:spPr>
      </p:pic>
      <p:sp>
        <p:nvSpPr>
          <p:cNvPr id="11" name="Βέλος: Δεξιό 10">
            <a:extLst>
              <a:ext uri="{FF2B5EF4-FFF2-40B4-BE49-F238E27FC236}">
                <a16:creationId xmlns:a16="http://schemas.microsoft.com/office/drawing/2014/main" id="{19A40320-AF03-9D17-8AEF-8036F7EFFC8B}"/>
              </a:ext>
            </a:extLst>
          </p:cNvPr>
          <p:cNvSpPr/>
          <p:nvPr/>
        </p:nvSpPr>
        <p:spPr>
          <a:xfrm>
            <a:off x="6759223" y="4798412"/>
            <a:ext cx="377687" cy="5300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6852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909441" y="26859"/>
            <a:ext cx="11282559" cy="900000"/>
          </a:xfrm>
        </p:spPr>
        <p:txBody>
          <a:bodyPr>
            <a:normAutofit/>
          </a:bodyPr>
          <a:lstStyle/>
          <a:p>
            <a:r>
              <a:rPr lang="el-GR" sz="4000" dirty="0"/>
              <a:t>Επίδραση των ΑΠΕ στα </a:t>
            </a:r>
            <a:r>
              <a:rPr lang="en-US" sz="4000" dirty="0"/>
              <a:t>Overcurrent relay</a:t>
            </a:r>
            <a:endParaRPr lang="el-GR" sz="4000" dirty="0"/>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sp>
        <p:nvSpPr>
          <p:cNvPr id="6" name="TextBox 5">
            <a:extLst>
              <a:ext uri="{FF2B5EF4-FFF2-40B4-BE49-F238E27FC236}">
                <a16:creationId xmlns:a16="http://schemas.microsoft.com/office/drawing/2014/main" id="{96EEC47D-12DB-AEDF-AB59-55866CBCF122}"/>
              </a:ext>
            </a:extLst>
          </p:cNvPr>
          <p:cNvSpPr txBox="1"/>
          <p:nvPr/>
        </p:nvSpPr>
        <p:spPr>
          <a:xfrm>
            <a:off x="216777" y="1660328"/>
            <a:ext cx="6420254"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Περίπτωση 5.</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1" i="0" u="none" strike="noStrike" kern="1200" cap="none" spc="0" normalizeH="0" baseline="0" noProof="0" dirty="0">
                <a:ln>
                  <a:noFill/>
                </a:ln>
                <a:solidFill>
                  <a:srgbClr val="002060"/>
                </a:solidFill>
                <a:effectLst/>
                <a:uLnTx/>
                <a:uFillTx/>
                <a:latin typeface="Aptos" panose="02110004020202020204"/>
                <a:ea typeface="+mn-ea"/>
                <a:cs typeface="+mn-cs"/>
              </a:rPr>
              <a:t>Μείωση του </a:t>
            </a:r>
            <a:r>
              <a:rPr kumimoji="0" lang="en-US" sz="1800" b="1" i="0" u="none" strike="noStrike" kern="1200" cap="none" spc="0" normalizeH="0" baseline="0" noProof="0" dirty="0">
                <a:ln>
                  <a:noFill/>
                </a:ln>
                <a:solidFill>
                  <a:srgbClr val="002060"/>
                </a:solidFill>
                <a:effectLst/>
                <a:uLnTx/>
                <a:uFillTx/>
                <a:latin typeface="Aptos" panose="02110004020202020204"/>
                <a:ea typeface="+mn-ea"/>
                <a:cs typeface="+mn-cs"/>
              </a:rPr>
              <a:t>CTI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Οι χαρακτηριστικές χ</a:t>
            </a:r>
            <a:r>
              <a:rPr kumimoji="0" lang="el-GR" sz="1800" b="0" i="0" u="none" strike="noStrike" kern="1200" cap="none" spc="0" normalizeH="0" baseline="0" noProof="0" dirty="0" err="1">
                <a:ln>
                  <a:noFill/>
                </a:ln>
                <a:solidFill>
                  <a:srgbClr val="002060"/>
                </a:solidFill>
                <a:effectLst/>
                <a:uLnTx/>
                <a:uFillTx/>
                <a:latin typeface="Aptos" panose="02110004020202020204"/>
                <a:ea typeface="+mn-ea"/>
                <a:cs typeface="+mn-cs"/>
              </a:rPr>
              <a:t>ρόνου</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-ρεύματος των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 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φαίνονται στο σχήμα 2.</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Εν απουσία μονάδας ΑΠΕ</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εάν συμβεί σφάλμα μετά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θα πρέπει πρώτα να ανοίξει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Αν αποτύχει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θα πρέπει να ανοίξει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Προκειμένου να διατηρηθεί ο συντονισμός των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 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οι χαρακτηριστικές τους έχουν ένα διάστημα ασφαλείας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coordination time interval- CTI</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Η σύνδεση του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DG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αυξάνει το ρεύμα σφάλματος που ρέει μέσω των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R1, R2, </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μετατοπίζοντας τις χαρακτηριστές τους προς τα δεξιά (βλ. σχήμα 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Η μετατόπιση μικραίνει το </a:t>
            </a:r>
            <a:r>
              <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rPr>
              <a:t>CTI</a:t>
            </a:r>
            <a:r>
              <a:rPr kumimoji="0" lang="el-GR" sz="1800" b="0" i="0" u="none" strike="noStrike" kern="1200" cap="none" spc="0" normalizeH="0" baseline="0" noProof="0" dirty="0">
                <a:ln>
                  <a:noFill/>
                </a:ln>
                <a:solidFill>
                  <a:srgbClr val="002060"/>
                </a:solidFill>
                <a:effectLst/>
                <a:uLnTx/>
                <a:uFillTx/>
                <a:latin typeface="Aptos" panose="02110004020202020204"/>
                <a:ea typeface="+mn-ea"/>
                <a:cs typeface="+mn-cs"/>
              </a:rPr>
              <a:t>, αυξάνοντας</a:t>
            </a:r>
            <a:r>
              <a:rPr lang="el-GR" dirty="0">
                <a:solidFill>
                  <a:srgbClr val="002060"/>
                </a:solidFill>
                <a:latin typeface="Aptos" panose="02110004020202020204"/>
              </a:rPr>
              <a:t> τον κίνδυνο αποσυντονισμού</a:t>
            </a:r>
            <a:endParaRPr kumimoji="0" lang="en-US" sz="1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15" name="Εικόνα 14">
            <a:extLst>
              <a:ext uri="{FF2B5EF4-FFF2-40B4-BE49-F238E27FC236}">
                <a16:creationId xmlns:a16="http://schemas.microsoft.com/office/drawing/2014/main" id="{D91EBA52-3AD2-A3EA-848E-6130E88CECAD}"/>
              </a:ext>
            </a:extLst>
          </p:cNvPr>
          <p:cNvPicPr>
            <a:picLocks noChangeAspect="1"/>
          </p:cNvPicPr>
          <p:nvPr/>
        </p:nvPicPr>
        <p:blipFill>
          <a:blip r:embed="rId4"/>
          <a:stretch>
            <a:fillRect/>
          </a:stretch>
        </p:blipFill>
        <p:spPr>
          <a:xfrm>
            <a:off x="7252579" y="1002856"/>
            <a:ext cx="4476750" cy="1552575"/>
          </a:xfrm>
          <a:prstGeom prst="rect">
            <a:avLst/>
          </a:prstGeom>
        </p:spPr>
      </p:pic>
      <p:pic>
        <p:nvPicPr>
          <p:cNvPr id="19" name="Εικόνα 18">
            <a:extLst>
              <a:ext uri="{FF2B5EF4-FFF2-40B4-BE49-F238E27FC236}">
                <a16:creationId xmlns:a16="http://schemas.microsoft.com/office/drawing/2014/main" id="{F45E9851-609F-96FB-10D8-AD88ECD03FA0}"/>
              </a:ext>
            </a:extLst>
          </p:cNvPr>
          <p:cNvPicPr>
            <a:picLocks noChangeAspect="1"/>
          </p:cNvPicPr>
          <p:nvPr/>
        </p:nvPicPr>
        <p:blipFill>
          <a:blip r:embed="rId5"/>
          <a:stretch>
            <a:fillRect/>
          </a:stretch>
        </p:blipFill>
        <p:spPr>
          <a:xfrm>
            <a:off x="7474896" y="2582991"/>
            <a:ext cx="4343400" cy="4248150"/>
          </a:xfrm>
          <a:prstGeom prst="rect">
            <a:avLst/>
          </a:prstGeom>
        </p:spPr>
      </p:pic>
      <p:sp>
        <p:nvSpPr>
          <p:cNvPr id="4" name="Ορθογώνιο 3">
            <a:extLst>
              <a:ext uri="{FF2B5EF4-FFF2-40B4-BE49-F238E27FC236}">
                <a16:creationId xmlns:a16="http://schemas.microsoft.com/office/drawing/2014/main" id="{BA35D8FC-64FD-59D5-51FA-5F2C765EF3E4}"/>
              </a:ext>
            </a:extLst>
          </p:cNvPr>
          <p:cNvSpPr/>
          <p:nvPr/>
        </p:nvSpPr>
        <p:spPr>
          <a:xfrm>
            <a:off x="9150627" y="4134677"/>
            <a:ext cx="2286000" cy="7553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36A7B934-45DF-A0D3-2070-F038B236F9EF}"/>
              </a:ext>
            </a:extLst>
          </p:cNvPr>
          <p:cNvSpPr txBox="1"/>
          <p:nvPr/>
        </p:nvSpPr>
        <p:spPr>
          <a:xfrm>
            <a:off x="9188410" y="4211563"/>
            <a:ext cx="2188581" cy="646331"/>
          </a:xfrm>
          <a:prstGeom prst="rect">
            <a:avLst/>
          </a:prstGeom>
          <a:noFill/>
        </p:spPr>
        <p:txBody>
          <a:bodyPr wrap="square" rtlCol="0">
            <a:spAutoFit/>
          </a:bodyPr>
          <a:lstStyle/>
          <a:p>
            <a:pPr algn="ctr"/>
            <a:r>
              <a:rPr lang="el-GR" dirty="0">
                <a:solidFill>
                  <a:srgbClr val="FF0000"/>
                </a:solidFill>
              </a:rPr>
              <a:t>Μετατόπιση προς τα δεξιά λόγω ΑΠΕ</a:t>
            </a:r>
          </a:p>
        </p:txBody>
      </p:sp>
    </p:spTree>
    <p:extLst>
      <p:ext uri="{BB962C8B-B14F-4D97-AF65-F5344CB8AC3E}">
        <p14:creationId xmlns:p14="http://schemas.microsoft.com/office/powerpoint/2010/main" val="90203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1688123" y="0"/>
            <a:ext cx="9144000" cy="589722"/>
          </a:xfrm>
        </p:spPr>
        <p:txBody>
          <a:bodyPr>
            <a:normAutofit/>
          </a:bodyPr>
          <a:lstStyle/>
          <a:p>
            <a:r>
              <a:rPr lang="el-GR" sz="2800" b="1" dirty="0">
                <a:solidFill>
                  <a:srgbClr val="002060"/>
                </a:solidFill>
              </a:rPr>
              <a:t>Δίκτυο ΥΤ Κρήτης</a:t>
            </a: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pic>
        <p:nvPicPr>
          <p:cNvPr id="6" name="Picture 7" descr="A map of a country&#10;&#10;Description automatically generated">
            <a:extLst>
              <a:ext uri="{FF2B5EF4-FFF2-40B4-BE49-F238E27FC236}">
                <a16:creationId xmlns:a16="http://schemas.microsoft.com/office/drawing/2014/main" id="{0A843B67-BDDA-A6CA-DFE1-AFCFC0FD44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02" y="1381685"/>
            <a:ext cx="11366396" cy="5126119"/>
          </a:xfrm>
          <a:prstGeom prst="rect">
            <a:avLst/>
          </a:prstGeom>
          <a:noFill/>
          <a:ln>
            <a:noFill/>
          </a:ln>
        </p:spPr>
      </p:pic>
    </p:spTree>
    <p:extLst>
      <p:ext uri="{BB962C8B-B14F-4D97-AF65-F5344CB8AC3E}">
        <p14:creationId xmlns:p14="http://schemas.microsoft.com/office/powerpoint/2010/main" val="148403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Κατηγοριοποίηση επιπτώσεων ΑΠΕ στο ηλεκτρικό δίκτυο</a:t>
            </a:r>
          </a:p>
        </p:txBody>
      </p:sp>
      <p:sp>
        <p:nvSpPr>
          <p:cNvPr id="4" name="TextBox 3">
            <a:extLst>
              <a:ext uri="{FF2B5EF4-FFF2-40B4-BE49-F238E27FC236}">
                <a16:creationId xmlns:a16="http://schemas.microsoft.com/office/drawing/2014/main" id="{18DFFB2C-A141-389E-A45B-CCC565C88AD7}"/>
              </a:ext>
            </a:extLst>
          </p:cNvPr>
          <p:cNvSpPr txBox="1"/>
          <p:nvPr/>
        </p:nvSpPr>
        <p:spPr>
          <a:xfrm>
            <a:off x="185529" y="896570"/>
            <a:ext cx="11489636" cy="5016758"/>
          </a:xfrm>
          <a:prstGeom prst="rect">
            <a:avLst/>
          </a:prstGeom>
          <a:noFill/>
        </p:spPr>
        <p:txBody>
          <a:bodyPr wrap="square" rtlCol="0">
            <a:spAutoFit/>
          </a:bodyPr>
          <a:lstStyle/>
          <a:p>
            <a:pPr marL="342900" indent="-342900">
              <a:buFont typeface="+mj-lt"/>
              <a:buAutoNum type="alphaUcPeriod"/>
            </a:pPr>
            <a:r>
              <a:rPr lang="el-GR" sz="2000" b="1" dirty="0">
                <a:solidFill>
                  <a:srgbClr val="002060"/>
                </a:solidFill>
              </a:rPr>
              <a:t>Επιπτώσεις στην συχνότητα του δικτύου</a:t>
            </a:r>
          </a:p>
          <a:p>
            <a:endParaRPr lang="el-GR" sz="2000" b="1"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αυξημένη διείσδυση ΑΠΕ, προκαλεί παροπλισμό θερμικών μονάδων, μειώνοντας την συνολική αδράνεια του συστήματος.</a:t>
            </a:r>
            <a:endParaRPr lang="en-US" sz="2000" dirty="0">
              <a:solidFill>
                <a:srgbClr val="002060"/>
              </a:solidFill>
            </a:endParaRPr>
          </a:p>
          <a:p>
            <a:pPr marL="800100" lvl="1" indent="-342900">
              <a:buFont typeface="Courier New" panose="02070309020205020404" pitchFamily="49" charset="0"/>
              <a:buChar char="o"/>
            </a:pPr>
            <a:endParaRPr lang="el-GR"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μεταβλητότητα των ΑΠΕ, προκαλεί ανισορροπίες ισχύος μεταξύ παραγωγής και κατανάλωσης.</a:t>
            </a:r>
            <a:endParaRPr lang="en-US" sz="2000" dirty="0">
              <a:solidFill>
                <a:srgbClr val="002060"/>
              </a:solidFill>
            </a:endParaRPr>
          </a:p>
          <a:p>
            <a:pPr marL="800100" lvl="1" indent="-342900">
              <a:buFont typeface="Courier New" panose="02070309020205020404" pitchFamily="49" charset="0"/>
              <a:buChar char="o"/>
            </a:pPr>
            <a:endParaRPr lang="el-GR"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μείωση αδράνειας σε συνδυασμό με τις ανισορροπίες ισχύος προκαλούν σημαντικές μεταβολές στη συχνότητα του δικτύου. </a:t>
            </a:r>
            <a:endParaRPr lang="en-US" sz="2000" dirty="0">
              <a:solidFill>
                <a:srgbClr val="002060"/>
              </a:solidFill>
            </a:endParaRPr>
          </a:p>
          <a:p>
            <a:pPr marL="800100" lvl="1" indent="-342900">
              <a:buFont typeface="Courier New" panose="02070309020205020404" pitchFamily="49" charset="0"/>
              <a:buChar char="o"/>
            </a:pPr>
            <a:endParaRPr lang="el-GR"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Για σημαντικές μεταβολές συχνότητες (π.χ. &gt;0.2</a:t>
            </a:r>
            <a:r>
              <a:rPr lang="en-US" sz="2000" dirty="0">
                <a:solidFill>
                  <a:srgbClr val="002060"/>
                </a:solidFill>
              </a:rPr>
              <a:t>Hz</a:t>
            </a:r>
            <a:r>
              <a:rPr lang="el-GR" sz="2000" dirty="0">
                <a:solidFill>
                  <a:srgbClr val="002060"/>
                </a:solidFill>
              </a:rPr>
              <a:t>)</a:t>
            </a:r>
            <a:r>
              <a:rPr lang="en-US" sz="2000" dirty="0">
                <a:solidFill>
                  <a:srgbClr val="002060"/>
                </a:solidFill>
              </a:rPr>
              <a:t>, </a:t>
            </a:r>
            <a:r>
              <a:rPr lang="el-GR" sz="2000" dirty="0">
                <a:solidFill>
                  <a:srgbClr val="002060"/>
                </a:solidFill>
              </a:rPr>
              <a:t>ενεργοποιούνται μέτρα προστασίας, όπως αποκοπές φορτίου (</a:t>
            </a:r>
            <a:r>
              <a:rPr lang="en-US" sz="2000" dirty="0">
                <a:solidFill>
                  <a:srgbClr val="002060"/>
                </a:solidFill>
              </a:rPr>
              <a:t>load shedding</a:t>
            </a:r>
            <a:r>
              <a:rPr lang="el-GR" sz="2000" dirty="0">
                <a:solidFill>
                  <a:srgbClr val="002060"/>
                </a:solidFill>
              </a:rPr>
              <a:t>)</a:t>
            </a:r>
            <a:r>
              <a:rPr lang="en-US" sz="2000" dirty="0">
                <a:solidFill>
                  <a:srgbClr val="002060"/>
                </a:solidFill>
              </a:rPr>
              <a:t> </a:t>
            </a:r>
            <a:r>
              <a:rPr lang="el-GR" sz="2000" dirty="0">
                <a:solidFill>
                  <a:srgbClr val="002060"/>
                </a:solidFill>
              </a:rPr>
              <a:t>και αποσύνδεση θερμικών γεννητριών (</a:t>
            </a:r>
            <a:r>
              <a:rPr lang="en-US" sz="2000" dirty="0">
                <a:solidFill>
                  <a:srgbClr val="002060"/>
                </a:solidFill>
              </a:rPr>
              <a:t>automatic tripping of thermal units</a:t>
            </a:r>
            <a:r>
              <a:rPr lang="el-GR" sz="2000" dirty="0">
                <a:solidFill>
                  <a:srgbClr val="002060"/>
                </a:solidFill>
              </a:rPr>
              <a:t>)</a:t>
            </a:r>
            <a:r>
              <a:rPr lang="en-US" sz="2000" dirty="0">
                <a:solidFill>
                  <a:srgbClr val="002060"/>
                </a:solidFill>
              </a:rPr>
              <a:t>.</a:t>
            </a:r>
          </a:p>
          <a:p>
            <a:pPr marL="800100" lvl="1" indent="-342900">
              <a:buFont typeface="Courier New" panose="02070309020205020404" pitchFamily="49" charset="0"/>
              <a:buChar char="o"/>
            </a:pPr>
            <a:endParaRPr lang="el-GR"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αποσύνδεση φορτίων επηρεάζει την αξιοπιστία, ενώ η αποσύνδεση θερμικών ενέχει τον κίνδυνο φαινομένων ντόμινο (</a:t>
            </a:r>
            <a:r>
              <a:rPr lang="en-US" sz="2000" dirty="0">
                <a:solidFill>
                  <a:srgbClr val="002060"/>
                </a:solidFill>
              </a:rPr>
              <a:t>cascading effects</a:t>
            </a:r>
            <a:r>
              <a:rPr lang="el-GR" sz="2000" dirty="0">
                <a:solidFill>
                  <a:srgbClr val="002060"/>
                </a:solidFill>
              </a:rPr>
              <a:t>) και </a:t>
            </a:r>
            <a:r>
              <a:rPr lang="en-US" sz="2000" dirty="0">
                <a:solidFill>
                  <a:srgbClr val="002060"/>
                </a:solidFill>
              </a:rPr>
              <a:t>blackouts.</a:t>
            </a:r>
            <a:endParaRPr lang="el-GR" sz="2000" dirty="0">
              <a:solidFill>
                <a:srgbClr val="002060"/>
              </a:solidFill>
            </a:endParaRPr>
          </a:p>
        </p:txBody>
      </p:sp>
    </p:spTree>
    <p:extLst>
      <p:ext uri="{BB962C8B-B14F-4D97-AF65-F5344CB8AC3E}">
        <p14:creationId xmlns:p14="http://schemas.microsoft.com/office/powerpoint/2010/main" val="268482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Κατηγοριοποίηση επιπτώσεων ΑΠΕ στο ηλεκτρικό δίκτυο</a:t>
            </a:r>
          </a:p>
        </p:txBody>
      </p:sp>
      <p:sp>
        <p:nvSpPr>
          <p:cNvPr id="4" name="TextBox 3">
            <a:extLst>
              <a:ext uri="{FF2B5EF4-FFF2-40B4-BE49-F238E27FC236}">
                <a16:creationId xmlns:a16="http://schemas.microsoft.com/office/drawing/2014/main" id="{18DFFB2C-A141-389E-A45B-CCC565C88AD7}"/>
              </a:ext>
            </a:extLst>
          </p:cNvPr>
          <p:cNvSpPr txBox="1"/>
          <p:nvPr/>
        </p:nvSpPr>
        <p:spPr>
          <a:xfrm>
            <a:off x="284921" y="638155"/>
            <a:ext cx="11854070" cy="6247864"/>
          </a:xfrm>
          <a:prstGeom prst="rect">
            <a:avLst/>
          </a:prstGeom>
          <a:noFill/>
        </p:spPr>
        <p:txBody>
          <a:bodyPr wrap="square" rtlCol="0">
            <a:spAutoFit/>
          </a:bodyPr>
          <a:lstStyle/>
          <a:p>
            <a:r>
              <a:rPr lang="el-GR" sz="2000" b="1" dirty="0">
                <a:solidFill>
                  <a:srgbClr val="002060"/>
                </a:solidFill>
              </a:rPr>
              <a:t>Β1.  Επιπτώσεις στην τάση του δικτύου</a:t>
            </a:r>
            <a:r>
              <a:rPr lang="en-US" sz="2000" b="1" dirty="0">
                <a:solidFill>
                  <a:srgbClr val="002060"/>
                </a:solidFill>
              </a:rPr>
              <a:t> </a:t>
            </a:r>
            <a:r>
              <a:rPr lang="el-GR" sz="2000" b="1" dirty="0">
                <a:solidFill>
                  <a:srgbClr val="002060"/>
                </a:solidFill>
              </a:rPr>
              <a:t>μεταφοράς</a:t>
            </a:r>
            <a:r>
              <a:rPr lang="en-US" sz="2000" b="1" dirty="0">
                <a:solidFill>
                  <a:srgbClr val="002060"/>
                </a:solidFill>
              </a:rPr>
              <a:t> (&gt; 150kV)</a:t>
            </a:r>
            <a:endParaRPr lang="el-GR" sz="2000" b="1" dirty="0">
              <a:solidFill>
                <a:srgbClr val="002060"/>
              </a:solidFill>
            </a:endParaRPr>
          </a:p>
          <a:p>
            <a:endParaRPr lang="el-GR" sz="2000" b="1"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αυξημένη διείσδυση ΑΠΕ μειώνει τη συμμετοχή των συμβατικών μονάδων, οι οποίες προσφέρουν ρύθμιση τάσης μέσω του συστήματος διέγερσης (</a:t>
            </a:r>
            <a:r>
              <a:rPr lang="el-GR" sz="2000" dirty="0" err="1">
                <a:solidFill>
                  <a:srgbClr val="002060"/>
                </a:solidFill>
              </a:rPr>
              <a:t>excitation</a:t>
            </a:r>
            <a:r>
              <a:rPr lang="el-GR" sz="2000" dirty="0">
                <a:solidFill>
                  <a:srgbClr val="002060"/>
                </a:solidFill>
              </a:rPr>
              <a:t> control).</a:t>
            </a:r>
            <a:endParaRPr lang="en-US"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Οι inverters των ΑΠΕ διαθέτουν περιορισμένη ικανότητα παροχής άεργης ισχύος, γεγονός που μειώνει τη συνολική ικανότητα του δικτύου να διατηρεί σταθερή τάση.</a:t>
            </a:r>
            <a:endParaRPr lang="en-US"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Οι γρήγορες μεταβολές στην παραγωγή των ΑΠΕ (λόγω μεταβολών στην ηλιοφάνεια ή στην ένταση του ανέμου) προκαλούν διακυμάνσεις της τάσης, ιδιαίτερα σε ασθενή ή απομονωμένα δίκτυα.</a:t>
            </a:r>
          </a:p>
          <a:p>
            <a:pPr marL="800100" lvl="1" indent="-342900">
              <a:buFont typeface="Courier New" panose="02070309020205020404" pitchFamily="49" charset="0"/>
              <a:buChar char="o"/>
            </a:pPr>
            <a:endParaRPr lang="el-GR" sz="2000" dirty="0">
              <a:solidFill>
                <a:srgbClr val="002060"/>
              </a:solidFill>
            </a:endParaRPr>
          </a:p>
          <a:p>
            <a:r>
              <a:rPr lang="el-GR" sz="2000" b="1" dirty="0">
                <a:solidFill>
                  <a:srgbClr val="002060"/>
                </a:solidFill>
              </a:rPr>
              <a:t>Β2.  Επιπτώσεις στην τάση του δικτύου</a:t>
            </a:r>
            <a:r>
              <a:rPr lang="en-US" sz="2000" b="1" dirty="0">
                <a:solidFill>
                  <a:srgbClr val="002060"/>
                </a:solidFill>
              </a:rPr>
              <a:t> </a:t>
            </a:r>
            <a:r>
              <a:rPr lang="el-GR" sz="2000" b="1" dirty="0">
                <a:solidFill>
                  <a:srgbClr val="002060"/>
                </a:solidFill>
              </a:rPr>
              <a:t>διανομής (&lt;20 </a:t>
            </a:r>
            <a:r>
              <a:rPr lang="en-US" sz="2000" b="1" dirty="0">
                <a:solidFill>
                  <a:srgbClr val="002060"/>
                </a:solidFill>
              </a:rPr>
              <a:t>kV</a:t>
            </a:r>
            <a:r>
              <a:rPr lang="el-GR" sz="2000" b="1" dirty="0">
                <a:solidFill>
                  <a:srgbClr val="002060"/>
                </a:solidFill>
              </a:rPr>
              <a:t>)</a:t>
            </a:r>
            <a:endParaRPr lang="el-GR" sz="2000" dirty="0">
              <a:solidFill>
                <a:srgbClr val="002060"/>
              </a:solidFill>
            </a:endParaRPr>
          </a:p>
          <a:p>
            <a:pPr marL="800100" lvl="1" indent="-342900">
              <a:buFont typeface="Courier New" panose="02070309020205020404" pitchFamily="49" charset="0"/>
              <a:buChar char="o"/>
            </a:pPr>
            <a:endParaRPr lang="el-GR"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αυξημένη διείσδυση αποκεντρωμένων μονάδων ΑΠΕ (κυρίως φωτοβολταϊκών) μεταβάλλει τη ροή ισχύος στα δίκτυα διανομής, οδηγώντας σε αντίστροφη ροή ισχύος (reverse power flow).</a:t>
            </a:r>
            <a:endParaRPr lang="en-US"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Η αντίστροφη ροή μπορεί να προκαλέσει φαινόμενα υπέρτασης στα σημεία σύνδεσης, ιδιαίτερα σε περιόδους χαμηλής ζήτησης και υψηλής παραγωγής (βλ. επόμενη διαφάνεια).</a:t>
            </a:r>
            <a:endParaRPr lang="en-US" sz="2000" dirty="0">
              <a:solidFill>
                <a:srgbClr val="002060"/>
              </a:solidFill>
            </a:endParaRPr>
          </a:p>
          <a:p>
            <a:pPr marL="800100" lvl="1" indent="-342900">
              <a:buFont typeface="Courier New" panose="02070309020205020404" pitchFamily="49" charset="0"/>
              <a:buChar char="o"/>
            </a:pPr>
            <a:r>
              <a:rPr lang="el-GR" sz="2000" dirty="0">
                <a:solidFill>
                  <a:srgbClr val="002060"/>
                </a:solidFill>
              </a:rPr>
              <a:t>Οι συχνές και απότομες διακυμάνσεις στην παραγωγή των ΑΠΕ μεταβάλλουν την τάση και αυξάνουν την ανάγκη για ταχύτερη δυναμική ρύθμιση.</a:t>
            </a:r>
          </a:p>
          <a:p>
            <a:pPr marL="800100" lvl="1" indent="-342900">
              <a:buFont typeface="Courier New" panose="02070309020205020404" pitchFamily="49" charset="0"/>
              <a:buChar char="o"/>
            </a:pPr>
            <a:r>
              <a:rPr lang="el-GR" sz="2000" dirty="0">
                <a:solidFill>
                  <a:srgbClr val="002060"/>
                </a:solidFill>
              </a:rPr>
              <a:t>Οι παραδοσιακές διατάξεις ρύθμισης τάσης (π.χ. OLTC, voltage regulators, </a:t>
            </a:r>
            <a:r>
              <a:rPr lang="en-US" sz="2000" dirty="0">
                <a:solidFill>
                  <a:srgbClr val="002060"/>
                </a:solidFill>
              </a:rPr>
              <a:t>capacitor banks</a:t>
            </a:r>
            <a:r>
              <a:rPr lang="el-GR" sz="2000" dirty="0">
                <a:solidFill>
                  <a:srgbClr val="002060"/>
                </a:solidFill>
              </a:rPr>
              <a:t>) δεν έχουν σχεδιαστεί για τόσο έντονα μεταβαλλόμενα προφίλ ισχύος, με αποτέλεσμα αναποτελεσματική ρύθμιση τάσης και μείωση του χρόνου ζωής τους.</a:t>
            </a:r>
          </a:p>
        </p:txBody>
      </p:sp>
    </p:spTree>
    <p:extLst>
      <p:ext uri="{BB962C8B-B14F-4D97-AF65-F5344CB8AC3E}">
        <p14:creationId xmlns:p14="http://schemas.microsoft.com/office/powerpoint/2010/main" val="314019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7DDDE15F-9A45-7774-0D5C-C79CF4A8F4EC}"/>
              </a:ext>
            </a:extLst>
          </p:cNvPr>
          <p:cNvSpPr/>
          <p:nvPr/>
        </p:nvSpPr>
        <p:spPr>
          <a:xfrm>
            <a:off x="0" y="26859"/>
            <a:ext cx="12192000" cy="90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84E0EFA-CF32-46BB-B66B-3163EE999901}"/>
              </a:ext>
            </a:extLst>
          </p:cNvPr>
          <p:cNvSpPr>
            <a:spLocks noGrp="1"/>
          </p:cNvSpPr>
          <p:nvPr>
            <p:ph type="ctrTitle"/>
          </p:nvPr>
        </p:nvSpPr>
        <p:spPr>
          <a:xfrm>
            <a:off x="1688123" y="0"/>
            <a:ext cx="9144000" cy="1009954"/>
          </a:xfrm>
        </p:spPr>
        <p:txBody>
          <a:bodyPr>
            <a:normAutofit fontScale="90000"/>
          </a:bodyPr>
          <a:lstStyle/>
          <a:p>
            <a:r>
              <a:rPr lang="el-GR" dirty="0"/>
              <a:t>Προφίλ Τάσης Δικτύου Διανομής</a:t>
            </a:r>
          </a:p>
        </p:txBody>
      </p:sp>
      <p:pic>
        <p:nvPicPr>
          <p:cNvPr id="7" name="Εικόνα 6">
            <a:extLst>
              <a:ext uri="{FF2B5EF4-FFF2-40B4-BE49-F238E27FC236}">
                <a16:creationId xmlns:a16="http://schemas.microsoft.com/office/drawing/2014/main" id="{1F74A34D-0597-40B2-979F-9A28382F3E7D}"/>
              </a:ext>
            </a:extLst>
          </p:cNvPr>
          <p:cNvPicPr>
            <a:picLocks noChangeAspect="1"/>
          </p:cNvPicPr>
          <p:nvPr/>
        </p:nvPicPr>
        <p:blipFill>
          <a:blip r:embed="rId3"/>
          <a:stretch>
            <a:fillRect/>
          </a:stretch>
        </p:blipFill>
        <p:spPr>
          <a:xfrm>
            <a:off x="0" y="26859"/>
            <a:ext cx="909441" cy="900000"/>
          </a:xfrm>
          <a:prstGeom prst="rect">
            <a:avLst/>
          </a:prstGeom>
        </p:spPr>
      </p:pic>
      <p:pic>
        <p:nvPicPr>
          <p:cNvPr id="4" name="Εικόνα 3">
            <a:extLst>
              <a:ext uri="{FF2B5EF4-FFF2-40B4-BE49-F238E27FC236}">
                <a16:creationId xmlns:a16="http://schemas.microsoft.com/office/drawing/2014/main" id="{6E413E12-037B-075A-A2DB-912D78D450AD}"/>
              </a:ext>
            </a:extLst>
          </p:cNvPr>
          <p:cNvPicPr>
            <a:picLocks noChangeAspect="1"/>
          </p:cNvPicPr>
          <p:nvPr/>
        </p:nvPicPr>
        <p:blipFill>
          <a:blip r:embed="rId4"/>
          <a:stretch>
            <a:fillRect/>
          </a:stretch>
        </p:blipFill>
        <p:spPr>
          <a:xfrm>
            <a:off x="1688123" y="1036813"/>
            <a:ext cx="9266493" cy="5610630"/>
          </a:xfrm>
          <a:prstGeom prst="rect">
            <a:avLst/>
          </a:prstGeom>
        </p:spPr>
      </p:pic>
    </p:spTree>
    <p:extLst>
      <p:ext uri="{BB962C8B-B14F-4D97-AF65-F5344CB8AC3E}">
        <p14:creationId xmlns:p14="http://schemas.microsoft.com/office/powerpoint/2010/main" val="237288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Κατηγοριοποίηση επιπτώσεων ΑΠΕ στο ηλεκτρικό δίκτυο</a:t>
            </a:r>
          </a:p>
        </p:txBody>
      </p:sp>
      <p:sp>
        <p:nvSpPr>
          <p:cNvPr id="4" name="TextBox 3">
            <a:extLst>
              <a:ext uri="{FF2B5EF4-FFF2-40B4-BE49-F238E27FC236}">
                <a16:creationId xmlns:a16="http://schemas.microsoft.com/office/drawing/2014/main" id="{18DFFB2C-A141-389E-A45B-CCC565C88AD7}"/>
              </a:ext>
            </a:extLst>
          </p:cNvPr>
          <p:cNvSpPr txBox="1"/>
          <p:nvPr/>
        </p:nvSpPr>
        <p:spPr>
          <a:xfrm>
            <a:off x="185528" y="492378"/>
            <a:ext cx="1205285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rgbClr val="002060"/>
                </a:solidFill>
                <a:latin typeface="Aptos" panose="02110004020202020204"/>
              </a:rPr>
              <a:t>Γ1</a:t>
            </a:r>
            <a:r>
              <a:rPr kumimoji="0" lang="el-GR" b="1" i="0" u="none" strike="noStrike" kern="1200" cap="none" spc="0" normalizeH="0" baseline="0" noProof="0" dirty="0">
                <a:ln>
                  <a:noFill/>
                </a:ln>
                <a:solidFill>
                  <a:srgbClr val="002060"/>
                </a:solidFill>
                <a:effectLst/>
                <a:uLnTx/>
                <a:uFillTx/>
                <a:latin typeface="Aptos" panose="02110004020202020204"/>
                <a:ea typeface="+mn-ea"/>
                <a:cs typeface="+mn-cs"/>
              </a:rPr>
              <a:t>.  Επιπτώσεις στην προστασία του δικτύου μεταφοράς</a:t>
            </a:r>
            <a:r>
              <a:rPr kumimoji="0" lang="en-US" b="1" i="0" u="none" strike="noStrike" kern="1200" cap="none" spc="0" normalizeH="0" baseline="0" noProof="0" dirty="0">
                <a:ln>
                  <a:noFill/>
                </a:ln>
                <a:solidFill>
                  <a:srgbClr val="002060"/>
                </a:solidFill>
                <a:effectLst/>
                <a:uLnTx/>
                <a:uFillTx/>
                <a:latin typeface="Aptos" panose="02110004020202020204"/>
                <a:ea typeface="+mn-ea"/>
                <a:cs typeface="+mn-cs"/>
              </a:rPr>
              <a:t> </a:t>
            </a:r>
            <a:endParaRPr kumimoji="0" lang="el-GR"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lvl="1" indent="-342900">
              <a:buFont typeface="Courier New" panose="02070309020205020404" pitchFamily="49" charset="0"/>
              <a:buChar char="o"/>
            </a:pPr>
            <a:r>
              <a:rPr lang="el-GR" dirty="0">
                <a:solidFill>
                  <a:srgbClr val="002060"/>
                </a:solidFill>
                <a:latin typeface="Aptos" panose="02110004020202020204"/>
              </a:rPr>
              <a:t>Τα distance relays βασίζονται στην εκτίμηση της απόστασης σφάλματος μέσω του λόγου τάσης προς ρεύμα (V/I – </a:t>
            </a:r>
            <a:r>
              <a:rPr lang="el-GR" dirty="0" err="1">
                <a:solidFill>
                  <a:srgbClr val="002060"/>
                </a:solidFill>
                <a:latin typeface="Aptos" panose="02110004020202020204"/>
              </a:rPr>
              <a:t>reach</a:t>
            </a:r>
            <a:r>
              <a:rPr lang="el-GR" dirty="0">
                <a:solidFill>
                  <a:srgbClr val="002060"/>
                </a:solidFill>
                <a:latin typeface="Aptos" panose="02110004020202020204"/>
              </a:rPr>
              <a:t> </a:t>
            </a:r>
            <a:r>
              <a:rPr lang="el-GR" dirty="0" err="1">
                <a:solidFill>
                  <a:srgbClr val="002060"/>
                </a:solidFill>
                <a:latin typeface="Aptos" panose="02110004020202020204"/>
              </a:rPr>
              <a:t>zone</a:t>
            </a:r>
            <a:r>
              <a:rPr lang="el-GR" dirty="0">
                <a:solidFill>
                  <a:srgbClr val="002060"/>
                </a:solidFill>
                <a:latin typeface="Aptos" panose="02110004020202020204"/>
              </a:rPr>
              <a:t>).</a:t>
            </a:r>
          </a:p>
          <a:p>
            <a:pPr marL="800100" lvl="1" indent="-342900">
              <a:buFont typeface="Courier New" panose="02070309020205020404" pitchFamily="49" charset="0"/>
              <a:buChar char="o"/>
            </a:pPr>
            <a:r>
              <a:rPr lang="el-GR" dirty="0">
                <a:solidFill>
                  <a:srgbClr val="002060"/>
                </a:solidFill>
                <a:latin typeface="Aptos" panose="02110004020202020204"/>
              </a:rPr>
              <a:t>Οι ΑΠΕ μεταβάλλουν τη ροή ισχύος και μειώνουν την αδρανειακή απόκριση του συστήματος, επηρεάζοντας την ακρίβεια της εκτίμησης απόστασης σφάλματος.</a:t>
            </a:r>
          </a:p>
          <a:p>
            <a:pPr marL="800100" lvl="1" indent="-342900">
              <a:buFont typeface="Courier New" panose="02070309020205020404" pitchFamily="49" charset="0"/>
              <a:buChar char="o"/>
            </a:pPr>
            <a:r>
              <a:rPr lang="el-GR" dirty="0">
                <a:solidFill>
                  <a:srgbClr val="002060"/>
                </a:solidFill>
                <a:latin typeface="Aptos" panose="02110004020202020204"/>
              </a:rPr>
              <a:t>Ωστόσο, στα δίκτυα μεταφοράς η επίδραση των ΑΠΕ παραμένει περιορισμένη, καθώς:</a:t>
            </a:r>
          </a:p>
          <a:p>
            <a:pPr marL="1257300" lvl="2" indent="-342900">
              <a:buFont typeface="Arial" panose="020B0604020202020204" pitchFamily="34" charset="0"/>
              <a:buChar char="•"/>
            </a:pPr>
            <a:r>
              <a:rPr lang="el-GR" dirty="0">
                <a:solidFill>
                  <a:srgbClr val="002060"/>
                </a:solidFill>
                <a:latin typeface="Aptos" panose="02110004020202020204"/>
              </a:rPr>
              <a:t>Τα ρεύματα σφάλματος διατηρούνται σχετικά υψηλά λόγω της παρουσίας ισχυρών συμβατικών μονάδων.</a:t>
            </a:r>
          </a:p>
          <a:p>
            <a:pPr marL="1257300" lvl="2" indent="-342900">
              <a:buFont typeface="Arial" panose="020B0604020202020204" pitchFamily="34" charset="0"/>
              <a:buChar char="•"/>
            </a:pPr>
            <a:r>
              <a:rPr lang="el-GR" dirty="0">
                <a:solidFill>
                  <a:srgbClr val="002060"/>
                </a:solidFill>
                <a:latin typeface="Aptos" panose="02110004020202020204"/>
              </a:rPr>
              <a:t>Υπάρχουν επικοινωνούντα και διαφοροποιημένα συστήματα προστασίας (π.χ. differential protection) που αντισταθμίζουν τις επιπτώσεις.</a:t>
            </a:r>
          </a:p>
          <a:p>
            <a:pPr marL="1257300" lvl="2" indent="-342900">
              <a:buFont typeface="Arial" panose="020B0604020202020204" pitchFamily="34" charset="0"/>
              <a:buChar char="•"/>
            </a:pPr>
            <a:r>
              <a:rPr lang="el-GR" dirty="0">
                <a:solidFill>
                  <a:srgbClr val="002060"/>
                </a:solidFill>
                <a:latin typeface="Aptos" panose="02110004020202020204"/>
              </a:rPr>
              <a:t>Οι TSOs διαθέτουν σύγχρονα και προσαρμοστικά συστήματα προστασίας που περιορίζουν σημαντικά τα προβλήματα.</a:t>
            </a:r>
            <a:endParaRPr kumimoji="0" lang="el-GR" i="0" u="none" strike="noStrike" kern="1200" cap="none" spc="0" normalizeH="0" baseline="0" noProof="0" dirty="0">
              <a:ln>
                <a:noFill/>
              </a:ln>
              <a:solidFill>
                <a:srgbClr val="002060"/>
              </a:solidFill>
              <a:effectLst/>
              <a:uLnTx/>
              <a:uFillTx/>
              <a:latin typeface="Aptos" panose="02110004020202020204"/>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lang="el-GR" dirty="0">
              <a:solidFill>
                <a:srgbClr val="002060"/>
              </a:solidFill>
              <a:latin typeface="Aptos" panose="02110004020202020204"/>
            </a:endParaRPr>
          </a:p>
          <a:p>
            <a:r>
              <a:rPr lang="el-GR" b="1" dirty="0">
                <a:solidFill>
                  <a:srgbClr val="002060"/>
                </a:solidFill>
                <a:latin typeface="Aptos" panose="02110004020202020204"/>
              </a:rPr>
              <a:t>Γ2</a:t>
            </a:r>
            <a:r>
              <a:rPr kumimoji="0" lang="el-GR" b="1" i="0" u="none" strike="noStrike" kern="1200" cap="none" spc="0" normalizeH="0" baseline="0" noProof="0" dirty="0">
                <a:ln>
                  <a:noFill/>
                </a:ln>
                <a:solidFill>
                  <a:srgbClr val="002060"/>
                </a:solidFill>
                <a:effectLst/>
                <a:uLnTx/>
                <a:uFillTx/>
                <a:latin typeface="Aptos" panose="02110004020202020204"/>
                <a:ea typeface="+mn-ea"/>
                <a:cs typeface="+mn-cs"/>
              </a:rPr>
              <a:t>.  Επιπτώσεις στην προστασία του δικτύου διανομής</a:t>
            </a:r>
            <a:r>
              <a:rPr kumimoji="0" lang="en-US" b="1" i="0" u="none" strike="noStrike" kern="1200" cap="none" spc="0" normalizeH="0" baseline="0" noProof="0" dirty="0">
                <a:ln>
                  <a:noFill/>
                </a:ln>
                <a:solidFill>
                  <a:srgbClr val="002060"/>
                </a:solidFill>
                <a:effectLst/>
                <a:uLnTx/>
                <a:uFillTx/>
                <a:latin typeface="Aptos" panose="02110004020202020204"/>
                <a:ea typeface="+mn-ea"/>
                <a:cs typeface="+mn-cs"/>
              </a:rPr>
              <a:t> </a:t>
            </a:r>
            <a:endParaRPr kumimoji="0" lang="en-US"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srgbClr val="002060"/>
                </a:solidFill>
                <a:effectLst/>
                <a:uLnTx/>
                <a:uFillTx/>
                <a:latin typeface="Aptos" panose="02110004020202020204"/>
                <a:ea typeface="+mn-ea"/>
                <a:cs typeface="+mn-cs"/>
              </a:rPr>
              <a:t>Τα overcurrent relays βασίζονται στο μέγεθος και στην κατεύθυνση του ρεύματος σφάλματος.</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srgbClr val="002060"/>
                </a:solidFill>
                <a:effectLst/>
                <a:uLnTx/>
                <a:uFillTx/>
                <a:latin typeface="Aptos" panose="02110004020202020204"/>
                <a:ea typeface="+mn-ea"/>
                <a:cs typeface="+mn-cs"/>
              </a:rPr>
              <a:t>Οι ΑΠΕ </a:t>
            </a:r>
            <a:r>
              <a:rPr lang="el-GR" dirty="0">
                <a:solidFill>
                  <a:srgbClr val="002060"/>
                </a:solidFill>
                <a:latin typeface="Aptos" panose="02110004020202020204"/>
              </a:rPr>
              <a:t>λόγω της διανεμημένης φύσης τους, προκαλούν αλλαγή της φοράς και του μέτρου του ρεύματος βραχυκύκλωσης.</a:t>
            </a:r>
            <a:endParaRPr kumimoji="0" lang="el-GR"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srgbClr val="002060"/>
                </a:solidFill>
                <a:effectLst/>
                <a:uLnTx/>
                <a:uFillTx/>
                <a:latin typeface="Aptos" panose="02110004020202020204"/>
                <a:ea typeface="+mn-ea"/>
                <a:cs typeface="+mn-cs"/>
              </a:rPr>
              <a:t>Πολλά σφάλματα δεν ανιχνεύονται ή ανιχνεύονται με καθυστέρηση, οδηγώντας σε πιθανή δυσλειτουργία ή απώλεια συντονισμού.</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srgbClr val="002060"/>
                </a:solidFill>
                <a:effectLst/>
                <a:uLnTx/>
                <a:uFillTx/>
                <a:latin typeface="Aptos" panose="02110004020202020204"/>
                <a:ea typeface="+mn-ea"/>
                <a:cs typeface="+mn-cs"/>
              </a:rPr>
              <a:t>Η πλειονότητα των σημερινών DSOs δεν διαθέτει επικοινωνιακά ή προσαρμοστικά συστήματα προστασίας, με αποτέλεσμα το πρόβλημα να είναι πιο έντονο και επικίνδυνο σε σχέση με τα δίκτυα μεταφοράς.</a:t>
            </a:r>
          </a:p>
        </p:txBody>
      </p:sp>
    </p:spTree>
    <p:extLst>
      <p:ext uri="{BB962C8B-B14F-4D97-AF65-F5344CB8AC3E}">
        <p14:creationId xmlns:p14="http://schemas.microsoft.com/office/powerpoint/2010/main" val="418401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9144000" cy="446501"/>
          </a:xfrm>
        </p:spPr>
        <p:txBody>
          <a:bodyPr/>
          <a:lstStyle/>
          <a:p>
            <a:r>
              <a:rPr lang="el-GR" dirty="0">
                <a:solidFill>
                  <a:srgbClr val="002060"/>
                </a:solidFill>
              </a:rPr>
              <a:t>Ευστάθεια συχνότητας</a:t>
            </a:r>
          </a:p>
        </p:txBody>
      </p:sp>
      <p:sp>
        <p:nvSpPr>
          <p:cNvPr id="4" name="TextBox 3">
            <a:extLst>
              <a:ext uri="{FF2B5EF4-FFF2-40B4-BE49-F238E27FC236}">
                <a16:creationId xmlns:a16="http://schemas.microsoft.com/office/drawing/2014/main" id="{18DFFB2C-A141-389E-A45B-CCC565C88AD7}"/>
              </a:ext>
            </a:extLst>
          </p:cNvPr>
          <p:cNvSpPr txBox="1"/>
          <p:nvPr/>
        </p:nvSpPr>
        <p:spPr>
          <a:xfrm>
            <a:off x="-53009" y="457059"/>
            <a:ext cx="9746974" cy="2862322"/>
          </a:xfrm>
          <a:prstGeom prst="rect">
            <a:avLst/>
          </a:prstGeom>
          <a:noFill/>
        </p:spPr>
        <p:txBody>
          <a:bodyPr wrap="square" rtlCol="0">
            <a:spAutoFit/>
          </a:bodyPr>
          <a:lstStyle/>
          <a:p>
            <a:pPr marL="342900" indent="-342900">
              <a:buFont typeface="Wingdings" panose="05000000000000000000" pitchFamily="2" charset="2"/>
              <a:buChar char="Ø"/>
            </a:pPr>
            <a:r>
              <a:rPr kumimoji="0" lang="el-GR" sz="2000" b="1" i="0" u="none" strike="noStrike" kern="1200" cap="none" spc="0" normalizeH="0" baseline="0" noProof="0" dirty="0">
                <a:ln>
                  <a:noFill/>
                </a:ln>
                <a:solidFill>
                  <a:srgbClr val="002060"/>
                </a:solidFill>
                <a:effectLst/>
                <a:uLnTx/>
                <a:uFillTx/>
                <a:latin typeface="Aptos" panose="02110004020202020204"/>
                <a:ea typeface="+mn-ea"/>
                <a:cs typeface="+mn-cs"/>
              </a:rPr>
              <a:t>Τι είναι αδράνεια συστήματος</a:t>
            </a:r>
            <a:r>
              <a:rPr kumimoji="0" lang="en-US" sz="2000" b="1" i="0" u="none" strike="noStrike" kern="1200" cap="none" spc="0" normalizeH="0" baseline="0" noProof="0" dirty="0">
                <a:ln>
                  <a:noFill/>
                </a:ln>
                <a:solidFill>
                  <a:srgbClr val="002060"/>
                </a:solidFill>
                <a:effectLst/>
                <a:uLnTx/>
                <a:uFillTx/>
                <a:latin typeface="Aptos" panose="02110004020202020204"/>
                <a:ea typeface="+mn-ea"/>
                <a:cs typeface="+mn-cs"/>
              </a:rPr>
              <a:t>;</a:t>
            </a:r>
            <a:endParaRPr lang="en-US" sz="2000" dirty="0">
              <a:solidFill>
                <a:srgbClr val="002060"/>
              </a:solidFill>
              <a:latin typeface="Aptos" panose="0211000402020202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Η αδράνεια εκφράζει την ικανότητα του συστήματος να αντιστέκεται σε απότομες μεταβολές της συχνότητας.</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Προέρχεται κυρίως από τις περιστρεφόμενες μάζες των συμβατικών σύγχρονων γεννητριών.</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Σε ξαφνικές μεταβολές ισχύος, οι μάζες αυτές απορροφούν ή παρέχουν ενέργεια, συμβάλλοντας στην εξομάλυνση των διακυμάνσεων.</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Η παρουσία αδράνειας διατηρεί τη σταθερότητα της συχνότητας και προσφέρει πολύτιμο χρόνο στα συστήματα ελέγχου για να αντιδράσουν αποτελεσματικά..</a:t>
            </a:r>
            <a:endParaRPr lang="en-US" sz="2000" dirty="0">
              <a:solidFill>
                <a:srgbClr val="002060"/>
              </a:solidFill>
              <a:latin typeface="Aptos" panose="02110004020202020204"/>
            </a:endParaRPr>
          </a:p>
        </p:txBody>
      </p:sp>
      <p:pic>
        <p:nvPicPr>
          <p:cNvPr id="2" name="Εικόνα 1">
            <a:extLst>
              <a:ext uri="{FF2B5EF4-FFF2-40B4-BE49-F238E27FC236}">
                <a16:creationId xmlns:a16="http://schemas.microsoft.com/office/drawing/2014/main" id="{8FB65473-E2D0-3BA6-A2AB-18AE12E49F78}"/>
              </a:ext>
            </a:extLst>
          </p:cNvPr>
          <p:cNvPicPr>
            <a:picLocks noChangeAspect="1"/>
          </p:cNvPicPr>
          <p:nvPr/>
        </p:nvPicPr>
        <p:blipFill>
          <a:blip r:embed="rId2"/>
          <a:srcRect l="5905" t="3176" r="3225" b="2790"/>
          <a:stretch/>
        </p:blipFill>
        <p:spPr>
          <a:xfrm>
            <a:off x="9594575" y="612239"/>
            <a:ext cx="2332384" cy="2518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D6E3EDF1-EF8D-C661-B251-69A44F309FD2}"/>
              </a:ext>
            </a:extLst>
          </p:cNvPr>
          <p:cNvSpPr txBox="1"/>
          <p:nvPr/>
        </p:nvSpPr>
        <p:spPr>
          <a:xfrm>
            <a:off x="0" y="3429000"/>
            <a:ext cx="11549269" cy="3477875"/>
          </a:xfrm>
          <a:prstGeom prst="rect">
            <a:avLst/>
          </a:prstGeom>
          <a:noFill/>
        </p:spPr>
        <p:txBody>
          <a:bodyPr wrap="square" rtlCol="0">
            <a:spAutoFit/>
          </a:bodyPr>
          <a:lstStyle/>
          <a:p>
            <a:pPr marL="342900" indent="-342900">
              <a:buFont typeface="Wingdings" panose="05000000000000000000" pitchFamily="2" charset="2"/>
              <a:buChar char="Ø"/>
            </a:pPr>
            <a:r>
              <a:rPr lang="el-GR" sz="2000" b="1" dirty="0">
                <a:solidFill>
                  <a:srgbClr val="002060"/>
                </a:solidFill>
                <a:latin typeface="Aptos" panose="02110004020202020204"/>
              </a:rPr>
              <a:t>Π</a:t>
            </a:r>
            <a:r>
              <a:rPr kumimoji="0" lang="el-GR" sz="2000" b="1" i="0" u="none" strike="noStrike" kern="1200" cap="none" spc="0" normalizeH="0" baseline="0" noProof="0" dirty="0">
                <a:ln>
                  <a:noFill/>
                </a:ln>
                <a:solidFill>
                  <a:srgbClr val="002060"/>
                </a:solidFill>
                <a:effectLst/>
                <a:uLnTx/>
                <a:uFillTx/>
                <a:latin typeface="Aptos" panose="02110004020202020204"/>
                <a:ea typeface="+mn-ea"/>
                <a:cs typeface="+mn-cs"/>
              </a:rPr>
              <a:t>ως </a:t>
            </a:r>
            <a:r>
              <a:rPr lang="el-GR" sz="2000" b="1" dirty="0">
                <a:solidFill>
                  <a:srgbClr val="002060"/>
                </a:solidFill>
                <a:latin typeface="Aptos" panose="02110004020202020204"/>
              </a:rPr>
              <a:t>η αδράνεια </a:t>
            </a:r>
            <a:r>
              <a:rPr kumimoji="0" lang="el-GR" sz="2000" b="1" i="0" u="none" strike="noStrike" kern="1200" cap="none" spc="0" normalizeH="0" baseline="0" noProof="0" dirty="0">
                <a:ln>
                  <a:noFill/>
                </a:ln>
                <a:solidFill>
                  <a:srgbClr val="002060"/>
                </a:solidFill>
                <a:effectLst/>
                <a:uLnTx/>
                <a:uFillTx/>
                <a:latin typeface="Aptos" panose="02110004020202020204"/>
                <a:ea typeface="+mn-ea"/>
                <a:cs typeface="+mn-cs"/>
              </a:rPr>
              <a:t>επηρεάζεται από τις ΑΠΕ</a:t>
            </a:r>
            <a:r>
              <a:rPr lang="en-US" sz="2000" b="1" dirty="0">
                <a:solidFill>
                  <a:srgbClr val="002060"/>
                </a:solidFill>
                <a:latin typeface="Aptos" panose="02110004020202020204"/>
              </a:rPr>
              <a:t>;</a:t>
            </a:r>
            <a:endParaRPr lang="en-US" sz="2000" dirty="0">
              <a:solidFill>
                <a:srgbClr val="002060"/>
              </a:solidFill>
              <a:latin typeface="Aptos" panose="0211000402020202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Οι ΑΠΕ που βασίζονται σε μετατροπείς (inverters) δεν διαθέτουν περιστρεφόμενες μάζες, επομένως δεν προσφέρουν φυσική αδράνεια στο σύστημα.</a:t>
            </a:r>
            <a:endParaRPr kumimoji="0" lang="en-US" sz="20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Η αντικατάσταση συμβατικών μονάδων από ΑΠΕ οδηγεί σε μείωση της συνολικής αδράνειας του ηλεκτρικού δικτύου.</a:t>
            </a:r>
            <a:endParaRPr kumimoji="0" lang="en-US" sz="20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Με μικρότερη αδράνεια, η συχνότητα μεταβάλλεται ταχύτερα έπειτα από διαταραχές (π.χ. απώλεια μονάδας ή φορτίου).</a:t>
            </a:r>
            <a:endParaRPr kumimoji="0" lang="en-US" sz="20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Αυξάνεται ο ρυθμός μεταβολής της συχνότητας (</a:t>
            </a:r>
            <a:r>
              <a:rPr kumimoji="0" lang="el-GR" sz="2000" b="0" i="0" u="none" strike="noStrike" kern="1200" cap="none" spc="0" normalizeH="0" baseline="0" noProof="0" dirty="0" err="1">
                <a:ln>
                  <a:noFill/>
                </a:ln>
                <a:solidFill>
                  <a:srgbClr val="002060"/>
                </a:solidFill>
                <a:effectLst/>
                <a:uLnTx/>
                <a:uFillTx/>
                <a:latin typeface="Aptos" panose="02110004020202020204"/>
                <a:ea typeface="+mn-ea"/>
                <a:cs typeface="+mn-cs"/>
              </a:rPr>
              <a:t>Rate</a:t>
            </a: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 of </a:t>
            </a:r>
            <a:r>
              <a:rPr kumimoji="0" lang="el-GR" sz="2000" b="0" i="0" u="none" strike="noStrike" kern="1200" cap="none" spc="0" normalizeH="0" baseline="0" noProof="0" dirty="0" err="1">
                <a:ln>
                  <a:noFill/>
                </a:ln>
                <a:solidFill>
                  <a:srgbClr val="002060"/>
                </a:solidFill>
                <a:effectLst/>
                <a:uLnTx/>
                <a:uFillTx/>
                <a:latin typeface="Aptos" panose="02110004020202020204"/>
                <a:ea typeface="+mn-ea"/>
                <a:cs typeface="+mn-cs"/>
              </a:rPr>
              <a:t>Change</a:t>
            </a: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 of </a:t>
            </a:r>
            <a:r>
              <a:rPr kumimoji="0" lang="el-GR" sz="2000" b="0" i="0" u="none" strike="noStrike" kern="1200" cap="none" spc="0" normalizeH="0" baseline="0" noProof="0" dirty="0" err="1">
                <a:ln>
                  <a:noFill/>
                </a:ln>
                <a:solidFill>
                  <a:srgbClr val="002060"/>
                </a:solidFill>
                <a:effectLst/>
                <a:uLnTx/>
                <a:uFillTx/>
                <a:latin typeface="Aptos" panose="02110004020202020204"/>
                <a:ea typeface="+mn-ea"/>
                <a:cs typeface="+mn-cs"/>
              </a:rPr>
              <a:t>Frequency</a:t>
            </a: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 – RoCoF) και μειώνεται ο διαθέσιμος χρόνος απόκρισης των εφεδρειών.</a:t>
            </a:r>
            <a:endParaRPr kumimoji="0" lang="en-US" sz="20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002060"/>
                </a:solidFill>
                <a:effectLst/>
                <a:uLnTx/>
                <a:uFillTx/>
                <a:latin typeface="Aptos" panose="02110004020202020204"/>
                <a:ea typeface="+mn-ea"/>
                <a:cs typeface="+mn-cs"/>
              </a:rPr>
              <a:t>Για την αντιμετώπιση του προβλήματος απαιτούνται λύσεις συνθετικής ή εικονικής αδράνειας (virtual inertia), μέσω inverters και συστημάτων αποθήκευσης ενέργειας.</a:t>
            </a:r>
            <a:endParaRPr lang="el-GR" dirty="0"/>
          </a:p>
        </p:txBody>
      </p:sp>
    </p:spTree>
    <p:extLst>
      <p:ext uri="{BB962C8B-B14F-4D97-AF65-F5344CB8AC3E}">
        <p14:creationId xmlns:p14="http://schemas.microsoft.com/office/powerpoint/2010/main" val="214409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5BC714C-2167-D146-F560-7584BD86C319}"/>
              </a:ext>
            </a:extLst>
          </p:cNvPr>
          <p:cNvSpPr>
            <a:spLocks noGrp="1"/>
          </p:cNvSpPr>
          <p:nvPr>
            <p:ph type="subTitle" idx="1"/>
          </p:nvPr>
        </p:nvSpPr>
        <p:spPr>
          <a:xfrm>
            <a:off x="1696278" y="103464"/>
            <a:ext cx="7885044" cy="446501"/>
          </a:xfrm>
        </p:spPr>
        <p:txBody>
          <a:bodyPr/>
          <a:lstStyle/>
          <a:p>
            <a:r>
              <a:rPr lang="el-GR" dirty="0">
                <a:solidFill>
                  <a:srgbClr val="002060"/>
                </a:solidFill>
              </a:rPr>
              <a:t>Ευστάθεια συχνότητας</a:t>
            </a:r>
          </a:p>
        </p:txBody>
      </p:sp>
      <p:grpSp>
        <p:nvGrpSpPr>
          <p:cNvPr id="2" name="Ομάδα 1">
            <a:extLst>
              <a:ext uri="{FF2B5EF4-FFF2-40B4-BE49-F238E27FC236}">
                <a16:creationId xmlns:a16="http://schemas.microsoft.com/office/drawing/2014/main" id="{66E5E419-12B3-827B-AFAE-7D148737B77C}"/>
              </a:ext>
            </a:extLst>
          </p:cNvPr>
          <p:cNvGrpSpPr/>
          <p:nvPr/>
        </p:nvGrpSpPr>
        <p:grpSpPr>
          <a:xfrm>
            <a:off x="0" y="1060426"/>
            <a:ext cx="12192000" cy="4737148"/>
            <a:chOff x="0" y="1959074"/>
            <a:chExt cx="12192000" cy="4737148"/>
          </a:xfrm>
        </p:grpSpPr>
        <p:pic>
          <p:nvPicPr>
            <p:cNvPr id="5" name="Εικόνα 4">
              <a:extLst>
                <a:ext uri="{FF2B5EF4-FFF2-40B4-BE49-F238E27FC236}">
                  <a16:creationId xmlns:a16="http://schemas.microsoft.com/office/drawing/2014/main" id="{D09C9658-A952-B16B-B938-11D62664C6C1}"/>
                </a:ext>
              </a:extLst>
            </p:cNvPr>
            <p:cNvPicPr>
              <a:picLocks noChangeAspect="1"/>
            </p:cNvPicPr>
            <p:nvPr/>
          </p:nvPicPr>
          <p:blipFill>
            <a:blip r:embed="rId2"/>
            <a:stretch>
              <a:fillRect/>
            </a:stretch>
          </p:blipFill>
          <p:spPr>
            <a:xfrm>
              <a:off x="0" y="3702448"/>
              <a:ext cx="8284709" cy="2993774"/>
            </a:xfrm>
            <a:prstGeom prst="rect">
              <a:avLst/>
            </a:prstGeom>
          </p:spPr>
        </p:pic>
        <p:pic>
          <p:nvPicPr>
            <p:cNvPr id="6" name="Εικόνα 5">
              <a:extLst>
                <a:ext uri="{FF2B5EF4-FFF2-40B4-BE49-F238E27FC236}">
                  <a16:creationId xmlns:a16="http://schemas.microsoft.com/office/drawing/2014/main" id="{E97D292A-B749-B89C-33CD-B08C553BC279}"/>
                </a:ext>
              </a:extLst>
            </p:cNvPr>
            <p:cNvPicPr>
              <a:picLocks noChangeAspect="1"/>
            </p:cNvPicPr>
            <p:nvPr/>
          </p:nvPicPr>
          <p:blipFill>
            <a:blip r:embed="rId3"/>
            <a:srcRect b="9177"/>
            <a:stretch/>
          </p:blipFill>
          <p:spPr>
            <a:xfrm>
              <a:off x="8583699" y="3099615"/>
              <a:ext cx="3608301" cy="3380169"/>
            </a:xfrm>
            <a:prstGeom prst="rect">
              <a:avLst/>
            </a:prstGeom>
          </p:spPr>
        </p:pic>
        <p:sp>
          <p:nvSpPr>
            <p:cNvPr id="7" name="Βέλος: Αναστροφή 6">
              <a:extLst>
                <a:ext uri="{FF2B5EF4-FFF2-40B4-BE49-F238E27FC236}">
                  <a16:creationId xmlns:a16="http://schemas.microsoft.com/office/drawing/2014/main" id="{6A34C6FC-80B5-5BCE-D42A-5016D67DC12B}"/>
                </a:ext>
              </a:extLst>
            </p:cNvPr>
            <p:cNvSpPr/>
            <p:nvPr/>
          </p:nvSpPr>
          <p:spPr>
            <a:xfrm>
              <a:off x="5584372" y="2494803"/>
              <a:ext cx="4452258" cy="778328"/>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TextBox 7">
              <a:extLst>
                <a:ext uri="{FF2B5EF4-FFF2-40B4-BE49-F238E27FC236}">
                  <a16:creationId xmlns:a16="http://schemas.microsoft.com/office/drawing/2014/main" id="{ECED8BE7-413E-6831-C33B-E40BCF5C49EE}"/>
                </a:ext>
              </a:extLst>
            </p:cNvPr>
            <p:cNvSpPr txBox="1"/>
            <p:nvPr/>
          </p:nvSpPr>
          <p:spPr>
            <a:xfrm>
              <a:off x="4773829" y="1959074"/>
              <a:ext cx="7021759" cy="369332"/>
            </a:xfrm>
            <a:prstGeom prst="rect">
              <a:avLst/>
            </a:prstGeom>
            <a:noFill/>
          </p:spPr>
          <p:txBody>
            <a:bodyPr wrap="square" rtlCol="0">
              <a:spAutoFit/>
            </a:bodyPr>
            <a:lstStyle/>
            <a:p>
              <a:r>
                <a:rPr lang="el-GR" dirty="0">
                  <a:solidFill>
                    <a:srgbClr val="002060"/>
                  </a:solidFill>
                </a:rPr>
                <a:t>Μείωση αδράνειας συστήματος μεταξύ 1996-2016 λόγω ΑΠΕ</a:t>
              </a:r>
            </a:p>
          </p:txBody>
        </p:sp>
      </p:grpSp>
      <p:sp>
        <p:nvSpPr>
          <p:cNvPr id="10" name="TextBox 9">
            <a:extLst>
              <a:ext uri="{FF2B5EF4-FFF2-40B4-BE49-F238E27FC236}">
                <a16:creationId xmlns:a16="http://schemas.microsoft.com/office/drawing/2014/main" id="{C1195019-3559-1485-9F2A-7638316FFA8B}"/>
              </a:ext>
            </a:extLst>
          </p:cNvPr>
          <p:cNvSpPr txBox="1"/>
          <p:nvPr/>
        </p:nvSpPr>
        <p:spPr>
          <a:xfrm>
            <a:off x="470452" y="6523704"/>
            <a:ext cx="11595652" cy="230832"/>
          </a:xfrm>
          <a:prstGeom prst="rect">
            <a:avLst/>
          </a:prstGeom>
          <a:noFill/>
        </p:spPr>
        <p:txBody>
          <a:bodyPr wrap="square" rtlCol="0">
            <a:spAutoFit/>
          </a:bodyPr>
          <a:lstStyle/>
          <a:p>
            <a:r>
              <a:rPr lang="el-GR" sz="900" b="1" i="1" dirty="0"/>
              <a:t>Πηγή</a:t>
            </a:r>
            <a:r>
              <a:rPr lang="en-US" sz="900" i="1" dirty="0"/>
              <a:t>: Ana Fernández-Guillamón et al., “Power systems with high renewable energy sources: A review of inertia and frequency control strategies over time”, Renewable and Sustainable Energy Reviews, Volume 115, 2019, 109369.</a:t>
            </a:r>
            <a:endParaRPr lang="el-GR" sz="900" i="1" dirty="0"/>
          </a:p>
        </p:txBody>
      </p:sp>
    </p:spTree>
    <p:extLst>
      <p:ext uri="{BB962C8B-B14F-4D97-AF65-F5344CB8AC3E}">
        <p14:creationId xmlns:p14="http://schemas.microsoft.com/office/powerpoint/2010/main" val="27497942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754</TotalTime>
  <Words>2573</Words>
  <Application>Microsoft Office PowerPoint</Application>
  <PresentationFormat>Ευρεία οθόνη</PresentationFormat>
  <Paragraphs>211</Paragraphs>
  <Slides>26</Slides>
  <Notes>13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Aptos</vt:lpstr>
      <vt:lpstr>Aptos Display</vt:lpstr>
      <vt:lpstr>Arial</vt:lpstr>
      <vt:lpstr>Cambria Math</vt:lpstr>
      <vt:lpstr>Courier New</vt:lpstr>
      <vt:lpstr>Helvetica Neue</vt:lpstr>
      <vt:lpstr>Wingdings</vt:lpstr>
      <vt:lpstr>Θέμα του Office</vt:lpstr>
      <vt:lpstr>Παρουσίαση του PowerPoint</vt:lpstr>
      <vt:lpstr>Βρογχοειδές Δίκτυο YT</vt:lpstr>
      <vt:lpstr>Δίκτυο ΥΤ Κρήτης</vt:lpstr>
      <vt:lpstr>Παρουσίαση του PowerPoint</vt:lpstr>
      <vt:lpstr>Παρουσίαση του PowerPoint</vt:lpstr>
      <vt:lpstr>Προφίλ Τάσης Δικτύου Διανομής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Ευστάθεια συχνότητας – Ερώτηση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Ερωτήσεις</vt:lpstr>
      <vt:lpstr>Επιπτώσεις στην προστασία</vt:lpstr>
      <vt:lpstr>Distance Relay</vt:lpstr>
      <vt:lpstr>Distance Relay</vt:lpstr>
      <vt:lpstr>Distance Relay</vt:lpstr>
      <vt:lpstr>Επίδραση των ΑΠΕ στα Distance relays</vt:lpstr>
      <vt:lpstr>Επίδραση των ΑΠΕ στα Overcurrent relay</vt:lpstr>
      <vt:lpstr>Επίδραση των ΑΠΕ στα Overcurrent relay</vt:lpstr>
      <vt:lpstr>Επίδραση των ΑΠΕ στα Overcurrent relay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bagelis bobodakis</dc:creator>
  <cp:lastModifiedBy>bagelis bobodakis</cp:lastModifiedBy>
  <cp:revision>50</cp:revision>
  <dcterms:created xsi:type="dcterms:W3CDTF">2025-10-31T18:31:18Z</dcterms:created>
  <dcterms:modified xsi:type="dcterms:W3CDTF">2025-12-04T23:52:06Z</dcterms:modified>
</cp:coreProperties>
</file>