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6" r:id="rId15"/>
    <p:sldId id="278" r:id="rId16"/>
    <p:sldId id="283" r:id="rId17"/>
  </p:sldIdLst>
  <p:sldSz cx="18288000" cy="10287000"/>
  <p:notesSz cx="6858000" cy="9144000"/>
  <p:embeddedFontLst>
    <p:embeddedFont>
      <p:font typeface="Cambria Math" panose="02040503050406030204" pitchFamily="18" charset="0"/>
      <p:regular r:id="rId19"/>
    </p:embeddedFont>
    <p:embeddedFont>
      <p:font typeface="Garet" panose="020B0604020202020204" charset="0"/>
      <p:regular r:id="rId20"/>
    </p:embeddedFont>
    <p:embeddedFont>
      <p:font typeface="Garet Bold" panose="020B0604020202020204" charset="0"/>
      <p:regular r:id="rId21"/>
    </p:embeddedFont>
    <p:embeddedFont>
      <p:font typeface="TT Tsars A"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3"/>
    <a:srgbClr val="FDFDF9"/>
    <a:srgbClr val="F9F9ED"/>
    <a:srgbClr val="F6F5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871" autoAdjust="0"/>
  </p:normalViewPr>
  <p:slideViewPr>
    <p:cSldViewPr>
      <p:cViewPr varScale="1">
        <p:scale>
          <a:sx n="44" d="100"/>
          <a:sy n="44" d="100"/>
        </p:scale>
        <p:origin x="1068" y="1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05.12.2025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μπαταρία λιθίου: 0.25-0.693 kW⋅h/L</a:t>
            </a:r>
          </a:p>
          <a:p>
            <a:endParaRPr lang="en-US" dirty="0"/>
          </a:p>
          <a:p>
            <a:r>
              <a:rPr lang="en-US" dirty="0"/>
              <a:t>hydrogen (700 bar): 1.35 kW⋅h/L</a:t>
            </a:r>
          </a:p>
          <a:p>
            <a:endParaRPr lang="en-US" dirty="0"/>
          </a:p>
          <a:p>
            <a:r>
              <a:rPr lang="en-US" dirty="0"/>
              <a:t>hydrogen (200 bar): 0.53 kW⋅h/L</a:t>
            </a:r>
          </a:p>
          <a:p>
            <a:endParaRPr lang="en-US" dirty="0"/>
          </a:p>
          <a:p>
            <a:r>
              <a:rPr lang="en-US" dirty="0"/>
              <a:t>hydrogen: 0.53 kW⋅h/L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μπαταρία λιθίου: 0.25-0.693 kW⋅h/L</a:t>
            </a:r>
          </a:p>
          <a:p>
            <a:endParaRPr lang="en-US" dirty="0"/>
          </a:p>
          <a:p>
            <a:r>
              <a:rPr lang="en-US" dirty="0"/>
              <a:t>hydrogen (700 bar): 1.35 kW⋅h/L</a:t>
            </a:r>
          </a:p>
          <a:p>
            <a:endParaRPr lang="en-US" dirty="0"/>
          </a:p>
          <a:p>
            <a:r>
              <a:rPr lang="en-US" dirty="0"/>
              <a:t>hydrogen (200 bar): 0.53 kW⋅h/L</a:t>
            </a:r>
          </a:p>
          <a:p>
            <a:endParaRPr lang="en-US" dirty="0"/>
          </a:p>
          <a:p>
            <a:r>
              <a:rPr lang="en-US" dirty="0"/>
              <a:t>hydrogen: 0.53 kW⋅h/L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μπαταρία λιθίου: 0.25-0.693 kW⋅h/L</a:t>
            </a:r>
          </a:p>
          <a:p>
            <a:endParaRPr lang="en-US" dirty="0"/>
          </a:p>
          <a:p>
            <a:r>
              <a:rPr lang="en-US" dirty="0"/>
              <a:t>hydrogen (700 bar): 1.35 kW⋅h/L</a:t>
            </a:r>
          </a:p>
          <a:p>
            <a:endParaRPr lang="en-US" dirty="0"/>
          </a:p>
          <a:p>
            <a:r>
              <a:rPr lang="en-US" dirty="0"/>
              <a:t>hydrogen (200 bar): 0.53 kW⋅h/L</a:t>
            </a:r>
          </a:p>
          <a:p>
            <a:endParaRPr lang="en-US" dirty="0"/>
          </a:p>
          <a:p>
            <a:r>
              <a:rPr lang="en-US" dirty="0"/>
              <a:t>hydrogen: 0.53 kW⋅h/L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μπαταρία λιθίου: 0.25-0.693 kW⋅h/L</a:t>
            </a:r>
          </a:p>
          <a:p>
            <a:endParaRPr lang="en-US" dirty="0"/>
          </a:p>
          <a:p>
            <a:r>
              <a:rPr lang="en-US" dirty="0"/>
              <a:t>hydrogen (700 bar): 1.35 kW⋅h/L</a:t>
            </a:r>
          </a:p>
          <a:p>
            <a:endParaRPr lang="en-US" dirty="0"/>
          </a:p>
          <a:p>
            <a:r>
              <a:rPr lang="en-US" dirty="0"/>
              <a:t>hydrogen (200 bar): 0.53 kW⋅h/L</a:t>
            </a:r>
          </a:p>
          <a:p>
            <a:endParaRPr lang="en-US" dirty="0"/>
          </a:p>
          <a:p>
            <a:r>
              <a:rPr lang="en-US" dirty="0"/>
              <a:t>hydrogen: 0.53 kW⋅h/L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μπαταρία λιθίου: 0.25-0.693 kW⋅h/L</a:t>
            </a:r>
          </a:p>
          <a:p>
            <a:endParaRPr lang="en-US" dirty="0"/>
          </a:p>
          <a:p>
            <a:r>
              <a:rPr lang="en-US" dirty="0"/>
              <a:t>hydrogen (700 bar): 1.35 kW⋅h/L</a:t>
            </a:r>
          </a:p>
          <a:p>
            <a:endParaRPr lang="en-US" dirty="0"/>
          </a:p>
          <a:p>
            <a:r>
              <a:rPr lang="en-US" dirty="0"/>
              <a:t>hydrogen (200 bar): 0.53 kW⋅h/L</a:t>
            </a:r>
          </a:p>
          <a:p>
            <a:endParaRPr lang="en-US" dirty="0"/>
          </a:p>
          <a:p>
            <a:r>
              <a:rPr lang="en-US" dirty="0"/>
              <a:t>hydrogen: 0.53 kW⋅h/L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χαμηλότερο όριο ανάφλεξης απο το φυσικό άεριο.</a:t>
            </a:r>
          </a:p>
          <a:p>
            <a:endParaRPr lang="en-US" dirty="0"/>
          </a:p>
          <a:p>
            <a:r>
              <a:rPr lang="en-US" dirty="0"/>
              <a:t>μειονεκτημα υψηλου ρυθμου δάχυσης =&gt; διαρροες απο αγωγούς, δυσκολη ανιχνευση</a:t>
            </a:r>
          </a:p>
          <a:p>
            <a:endParaRPr lang="en-US" dirty="0"/>
          </a:p>
          <a:p>
            <a:r>
              <a:rPr lang="en-US" dirty="0"/>
              <a:t>μειονεκτημα υψηλου ρυθμου δάχυσης =&gt; γρήγορο διαχωρισμό του αερίου από επικίνδυνες περιοχές</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επίσης λευκό (χρυσό) υδρογόνο.  Σε αντίθεση με το πράσινο υδρογόνο που απαιτεί μεγάλες ποσότητες ηλεκτρικής ενέργειας για την παραγωγή και αυτό κάνει το κόστος του πολύ υψηλό, το χρυσό υδρογόνο υπάρχει ήδη σε αέρια μορφή και είναι παγιδευμένο σε θύλακες κάτω από τη γη. Οπότε το «μόνο» που χρειάζεται είναι η εξόρυξή του με τεχνικές και τεχνολογίες που δεν διαφέρουν από εκείνες της εξόρυξης του πετρελαίου. Λίγους μήνες πριν, στη Γαλλία ανακαλύφθηκε επίσης ένα τεράστιο κοίτασμα λευκού υδρογόνου, κοντά στα γαλλογερμανικά σύνορα</a:t>
            </a:r>
          </a:p>
          <a:p>
            <a:endParaRPr lang="en-US" dirty="0"/>
          </a:p>
          <a:p>
            <a:r>
              <a:rPr lang="en-US" dirty="0"/>
              <a:t>Γκρι: Περιγράφει το υδρογόνο που παράγεται από την αναμόρφωση ορυκτών καυσίμων. Σήμερα, το γκρι υδρογόνο καταλαμβάνει το 70% της παγκόσμιας παραγωγής. To φθηνότερο με 1.5 EUR/kg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επίσης λευκό (χρυσό) υδρογόνο.  Σε αντίθεση με το πράσινο υδρογόνο που απαιτεί μεγάλες ποσότητες ηλεκτρικής ενέργειας για την παραγωγή και αυτό κάνει το κόστος του πολύ υψηλό, το χρυσό υδρογόνο υπάρχει ήδη σε αέρια μορφή και είναι παγιδευμένο σε θύλακες κάτω από τη γη. Οπότε το «μόνο» που χρειάζεται είναι η εξόρυξή του με τεχνικές και τεχνολογίες που δεν διαφέρουν από εκείνες της εξόρυξης του πετρελαίου. Λίγους μήνες πριν, στη Γαλλία ανακαλύφθηκε επίσης ένα τεράστιο κοίτασμα λευκού υδρογόνου, κοντά στα γαλλογερμανικά σύνορα</a:t>
            </a:r>
          </a:p>
          <a:p>
            <a:endParaRPr lang="en-US" dirty="0"/>
          </a:p>
          <a:p>
            <a:r>
              <a:rPr lang="en-US" dirty="0"/>
              <a:t>Γκρι: Περιγράφει το υδρογόνο που παράγεται από την αναμόρφωση ορυκτών καυσίμων. Σήμερα, το γκρι υδρογόνο καταλαμβάνει το 70% της παγκόσμιας παραγωγής. To φθηνότερο με 1.5 EUR/kg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επίσης λευκό (χρυσό) υδρογόνο.  Σε αντίθεση με το πράσινο υδρογόνο που απαιτεί μεγάλες ποσότητες ηλεκτρικής ενέργειας για την παραγωγή και αυτό κάνει το κόστος του πολύ υψηλό, το χρυσό υδρογόνο υπάρχει ήδη σε αέρια μορφή και είναι παγιδευμένο σε θύλακες κάτω από τη γη. Οπότε το «μόνο» που χρειάζεται είναι η εξόρυξή του με τεχνικές και τεχνολογίες που δεν διαφέρουν από εκείνες της εξόρυξης του πετρελαίου. Λίγους μήνες πριν, στη Γαλλία ανακαλύφθηκε επίσης ένα τεράστιο κοίτασμα λευκού υδρογόνου, κοντά στα γαλλογερμανικά σύνορα</a:t>
            </a:r>
          </a:p>
          <a:p>
            <a:endParaRPr lang="en-US" dirty="0"/>
          </a:p>
          <a:p>
            <a:r>
              <a:rPr lang="en-US" dirty="0"/>
              <a:t>Γκρι: Περιγράφει το υδρογόνο που παράγεται από την αναμόρφωση ορυκτών καυσίμων. Σήμερα, το γκρι υδρογόνο καταλαμβάνει το 70% της παγκόσμιας παραγωγής. To φθηνότερο με 1.5 EUR/kg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επίσης λευκό (χρυσό) υδρογόνο.  Σε αντίθεση με το πράσινο υδρογόνο που απαιτεί μεγάλες ποσότητες ηλεκτρικής ενέργειας για την παραγωγή και αυτό κάνει το κόστος του πολύ υψηλό, το χρυσό υδρογόνο υπάρχει ήδη σε αέρια μορφή και είναι παγιδευμένο σε θύλακες κάτω από τη γη. Οπότε το «μόνο» που χρειάζεται είναι η εξόρυξή του με τεχνικές και τεχνολογίες που δεν διαφέρουν από εκείνες της εξόρυξης του πετρελαίου. Λίγους μήνες πριν, στη Γαλλία ανακαλύφθηκε επίσης ένα τεράστιο κοίτασμα λευκού υδρογόνου, κοντά στα γαλλογερμανικά σύνορα</a:t>
            </a:r>
          </a:p>
          <a:p>
            <a:endParaRPr lang="en-US" dirty="0"/>
          </a:p>
          <a:p>
            <a:r>
              <a:rPr lang="en-US" dirty="0"/>
              <a:t>Γκρι: Περιγράφει το υδρογόνο που παράγεται από την αναμόρφωση ορυκτών καυσίμων. Σήμερα, το γκρι υδρογόνο καταλαμβάνει το 70% της παγκόσμιας παραγωγής. To φθηνότερο με 1.5 EUR/kg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επίσης λευκό (χρυσό) υδρογόνο.  Σε αντίθεση με το πράσινο υδρογόνο που απαιτεί μεγάλες ποσότητες ηλεκτρικής ενέργειας για την παραγωγή και αυτό κάνει το κόστος του πολύ υψηλό, το χρυσό υδρογόνο υπάρχει ήδη σε αέρια μορφή και είναι παγιδευμένο σε θύλακες κάτω από τη γη. Οπότε το «μόνο» που χρειάζεται είναι η εξόρυξή του με τεχνικές και τεχνολογίες που δεν διαφέρουν από εκείνες της εξόρυξης του πετρελαίου. Λίγους μήνες πριν, στη Γαλλία ανακαλύφθηκε επίσης ένα τεράστιο κοίτασμα λευκού υδρογόνου, κοντά στα γαλλογερμανικά σύνορα</a:t>
            </a:r>
          </a:p>
          <a:p>
            <a:endParaRPr lang="en-US" dirty="0"/>
          </a:p>
          <a:p>
            <a:r>
              <a:rPr lang="en-US" dirty="0"/>
              <a:t>Γκρι: Περιγράφει το υδρογόνο που παράγεται από την αναμόρφωση ορυκτών καυσίμων. Σήμερα, το γκρι υδρογόνο καταλαμβάνει το 70% της παγκόσμιας παραγωγής. To φθηνότερο με 1.5 EUR/kg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μπαταρία λιθίου: 0.25-0.693 kW⋅h/L</a:t>
            </a:r>
          </a:p>
          <a:p>
            <a:endParaRPr lang="en-US" dirty="0"/>
          </a:p>
          <a:p>
            <a:r>
              <a:rPr lang="en-US" dirty="0"/>
              <a:t>hydrogen (700 bar): 1.35 kW⋅h/L</a:t>
            </a:r>
          </a:p>
          <a:p>
            <a:endParaRPr lang="en-US" dirty="0"/>
          </a:p>
          <a:p>
            <a:r>
              <a:rPr lang="en-US" dirty="0"/>
              <a:t>hydrogen (200 bar): 0.53 kW⋅h/L</a:t>
            </a:r>
          </a:p>
          <a:p>
            <a:endParaRPr lang="en-US" dirty="0"/>
          </a:p>
          <a:p>
            <a:r>
              <a:rPr lang="en-US" dirty="0"/>
              <a:t>hydrogen: 0.53 kW⋅h/L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μπαταρία λιθίου: 0.25-0.693 kW⋅h/L</a:t>
            </a:r>
          </a:p>
          <a:p>
            <a:endParaRPr lang="en-US" dirty="0"/>
          </a:p>
          <a:p>
            <a:r>
              <a:rPr lang="en-US" dirty="0"/>
              <a:t>hydrogen (700 bar): 1.35 kW⋅h/L</a:t>
            </a:r>
          </a:p>
          <a:p>
            <a:endParaRPr lang="en-US" dirty="0"/>
          </a:p>
          <a:p>
            <a:r>
              <a:rPr lang="en-US" dirty="0"/>
              <a:t>hydrogen (200 bar): 0.53 kW⋅h/L</a:t>
            </a:r>
          </a:p>
          <a:p>
            <a:endParaRPr lang="en-US" dirty="0"/>
          </a:p>
          <a:p>
            <a:r>
              <a:rPr lang="en-US" dirty="0"/>
              <a:t>hydrogen: 0.53 kW⋅h/L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jpeg"/><Relationship Id="rId7" Type="http://schemas.openxmlformats.org/officeDocument/2006/relationships/image" Target="../media/image11.svg"/><Relationship Id="rId12"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30.png"/><Relationship Id="rId5" Type="http://schemas.openxmlformats.org/officeDocument/2006/relationships/image" Target="../media/image9.svg"/><Relationship Id="rId10" Type="http://schemas.openxmlformats.org/officeDocument/2006/relationships/image" Target="../media/image29.png"/><Relationship Id="rId4" Type="http://schemas.openxmlformats.org/officeDocument/2006/relationships/image" Target="../media/image8.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jpeg"/><Relationship Id="rId7" Type="http://schemas.openxmlformats.org/officeDocument/2006/relationships/image" Target="../media/image16.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jpeg"/><Relationship Id="rId7" Type="http://schemas.openxmlformats.org/officeDocument/2006/relationships/image" Target="../media/image21.png"/><Relationship Id="rId12" Type="http://schemas.openxmlformats.org/officeDocument/2006/relationships/image" Target="../media/image6.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5.png"/><Relationship Id="rId5" Type="http://schemas.openxmlformats.org/officeDocument/2006/relationships/image" Target="../media/image19.svg"/><Relationship Id="rId10" Type="http://schemas.openxmlformats.org/officeDocument/2006/relationships/image" Target="../media/image43.png"/><Relationship Id="rId4" Type="http://schemas.openxmlformats.org/officeDocument/2006/relationships/image" Target="../media/image18.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DF4"/>
        </a:solidFill>
        <a:effectLst/>
      </p:bgPr>
    </p:bg>
    <p:spTree>
      <p:nvGrpSpPr>
        <p:cNvPr id="1" name=""/>
        <p:cNvGrpSpPr/>
        <p:nvPr/>
      </p:nvGrpSpPr>
      <p:grpSpPr>
        <a:xfrm>
          <a:off x="0" y="0"/>
          <a:ext cx="0" cy="0"/>
          <a:chOff x="0" y="0"/>
          <a:chExt cx="0" cy="0"/>
        </a:xfrm>
      </p:grpSpPr>
      <p:grpSp>
        <p:nvGrpSpPr>
          <p:cNvPr id="2" name="Group 2"/>
          <p:cNvGrpSpPr/>
          <p:nvPr/>
        </p:nvGrpSpPr>
        <p:grpSpPr>
          <a:xfrm>
            <a:off x="12208121" y="368955"/>
            <a:ext cx="6893724" cy="1319490"/>
            <a:chOff x="0" y="0"/>
            <a:chExt cx="9999192" cy="1913890"/>
          </a:xfrm>
        </p:grpSpPr>
        <p:sp>
          <p:nvSpPr>
            <p:cNvPr id="3" name="Freeform 3"/>
            <p:cNvSpPr/>
            <p:nvPr/>
          </p:nvSpPr>
          <p:spPr>
            <a:xfrm>
              <a:off x="0" y="0"/>
              <a:ext cx="9999192" cy="1913890"/>
            </a:xfrm>
            <a:custGeom>
              <a:avLst/>
              <a:gdLst/>
              <a:ahLst/>
              <a:cxnLst/>
              <a:rect l="l" t="t" r="r" b="b"/>
              <a:pathLst>
                <a:path w="9999192" h="1913890">
                  <a:moveTo>
                    <a:pt x="9999192" y="956945"/>
                  </a:moveTo>
                  <a:cubicBezTo>
                    <a:pt x="9999192" y="1485392"/>
                    <a:pt x="9570820" y="1913890"/>
                    <a:pt x="9042247" y="1913890"/>
                  </a:cubicBezTo>
                  <a:lnTo>
                    <a:pt x="956945" y="1913890"/>
                  </a:lnTo>
                  <a:cubicBezTo>
                    <a:pt x="428371" y="1913890"/>
                    <a:pt x="0" y="1485392"/>
                    <a:pt x="0" y="956945"/>
                  </a:cubicBezTo>
                  <a:cubicBezTo>
                    <a:pt x="0" y="428371"/>
                    <a:pt x="428371" y="0"/>
                    <a:pt x="956945" y="0"/>
                  </a:cubicBezTo>
                  <a:lnTo>
                    <a:pt x="9042247" y="0"/>
                  </a:lnTo>
                  <a:cubicBezTo>
                    <a:pt x="9570694" y="0"/>
                    <a:pt x="9999192" y="428371"/>
                    <a:pt x="9999192" y="956945"/>
                  </a:cubicBezTo>
                  <a:close/>
                </a:path>
              </a:pathLst>
            </a:custGeom>
            <a:solidFill>
              <a:srgbClr val="1D4E55"/>
            </a:solidFill>
          </p:spPr>
          <p:txBody>
            <a:bodyPr/>
            <a:lstStyle/>
            <a:p>
              <a:endParaRPr lang="el-GR" dirty="0">
                <a:latin typeface="+mj-lt"/>
              </a:endParaRPr>
            </a:p>
          </p:txBody>
        </p:sp>
      </p:grpSp>
      <p:grpSp>
        <p:nvGrpSpPr>
          <p:cNvPr id="4" name="Group 4"/>
          <p:cNvGrpSpPr/>
          <p:nvPr/>
        </p:nvGrpSpPr>
        <p:grpSpPr>
          <a:xfrm>
            <a:off x="-1124443" y="8385195"/>
            <a:ext cx="20536886" cy="1319490"/>
            <a:chOff x="0" y="0"/>
            <a:chExt cx="29788293" cy="1913890"/>
          </a:xfrm>
        </p:grpSpPr>
        <p:sp>
          <p:nvSpPr>
            <p:cNvPr id="5" name="Freeform 5"/>
            <p:cNvSpPr/>
            <p:nvPr/>
          </p:nvSpPr>
          <p:spPr>
            <a:xfrm>
              <a:off x="0" y="0"/>
              <a:ext cx="29788293" cy="1913890"/>
            </a:xfrm>
            <a:custGeom>
              <a:avLst/>
              <a:gdLst/>
              <a:ahLst/>
              <a:cxnLst/>
              <a:rect l="l" t="t" r="r" b="b"/>
              <a:pathLst>
                <a:path w="29788293" h="1913890">
                  <a:moveTo>
                    <a:pt x="29788293" y="956945"/>
                  </a:moveTo>
                  <a:cubicBezTo>
                    <a:pt x="29788293" y="1485392"/>
                    <a:pt x="29359923" y="1913890"/>
                    <a:pt x="28831347" y="1913890"/>
                  </a:cubicBezTo>
                  <a:lnTo>
                    <a:pt x="956945" y="1913890"/>
                  </a:lnTo>
                  <a:cubicBezTo>
                    <a:pt x="428371" y="1913890"/>
                    <a:pt x="0" y="1485392"/>
                    <a:pt x="0" y="956945"/>
                  </a:cubicBezTo>
                  <a:cubicBezTo>
                    <a:pt x="0" y="428371"/>
                    <a:pt x="428371" y="0"/>
                    <a:pt x="956945" y="0"/>
                  </a:cubicBezTo>
                  <a:lnTo>
                    <a:pt x="28831347" y="0"/>
                  </a:lnTo>
                  <a:cubicBezTo>
                    <a:pt x="29359796" y="0"/>
                    <a:pt x="29788293" y="428371"/>
                    <a:pt x="29788293" y="956945"/>
                  </a:cubicBezTo>
                  <a:close/>
                </a:path>
              </a:pathLst>
            </a:custGeom>
            <a:solidFill>
              <a:srgbClr val="1D4E55"/>
            </a:solidFill>
          </p:spPr>
          <p:txBody>
            <a:bodyPr/>
            <a:lstStyle/>
            <a:p>
              <a:endParaRPr lang="el-GR" dirty="0">
                <a:latin typeface="+mj-lt"/>
              </a:endParaRPr>
            </a:p>
          </p:txBody>
        </p:sp>
      </p:grpSp>
      <p:grpSp>
        <p:nvGrpSpPr>
          <p:cNvPr id="6" name="Group 6"/>
          <p:cNvGrpSpPr>
            <a:grpSpLocks noChangeAspect="1"/>
          </p:cNvGrpSpPr>
          <p:nvPr/>
        </p:nvGrpSpPr>
        <p:grpSpPr>
          <a:xfrm>
            <a:off x="1890039" y="1028700"/>
            <a:ext cx="6988550" cy="6988522"/>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43022" r="-43022"/>
              </a:stretch>
            </a:blipFill>
          </p:spPr>
          <p:txBody>
            <a:bodyPr/>
            <a:lstStyle/>
            <a:p>
              <a:endParaRPr lang="el-GR" dirty="0">
                <a:latin typeface="+mj-lt"/>
              </a:endParaRPr>
            </a:p>
          </p:txBody>
        </p:sp>
      </p:grpSp>
      <p:grpSp>
        <p:nvGrpSpPr>
          <p:cNvPr id="8" name="Group 8"/>
          <p:cNvGrpSpPr>
            <a:grpSpLocks noChangeAspect="1"/>
          </p:cNvGrpSpPr>
          <p:nvPr/>
        </p:nvGrpSpPr>
        <p:grpSpPr>
          <a:xfrm>
            <a:off x="1025269" y="690744"/>
            <a:ext cx="2670738" cy="2670738"/>
            <a:chOff x="0" y="0"/>
            <a:chExt cx="6355080" cy="6355080"/>
          </a:xfrm>
        </p:grpSpPr>
        <p:sp>
          <p:nvSpPr>
            <p:cNvPr id="9" name="Freeform 9"/>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5E887C"/>
            </a:solidFill>
          </p:spPr>
          <p:txBody>
            <a:bodyPr/>
            <a:lstStyle/>
            <a:p>
              <a:endParaRPr lang="el-GR" dirty="0">
                <a:latin typeface="+mj-lt"/>
              </a:endParaRPr>
            </a:p>
          </p:txBody>
        </p:sp>
      </p:grpSp>
      <p:grpSp>
        <p:nvGrpSpPr>
          <p:cNvPr id="10" name="Group 10"/>
          <p:cNvGrpSpPr/>
          <p:nvPr/>
        </p:nvGrpSpPr>
        <p:grpSpPr>
          <a:xfrm>
            <a:off x="7760976" y="5143500"/>
            <a:ext cx="1766713" cy="1766713"/>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887C"/>
            </a:solidFill>
          </p:spPr>
          <p:txBody>
            <a:bodyPr/>
            <a:lstStyle/>
            <a:p>
              <a:endParaRPr lang="el-GR" dirty="0">
                <a:latin typeface="+mj-lt"/>
              </a:endParaRPr>
            </a:p>
          </p:txBody>
        </p:sp>
      </p:grpSp>
      <p:sp>
        <p:nvSpPr>
          <p:cNvPr id="13" name="TextBox 13"/>
          <p:cNvSpPr txBox="1"/>
          <p:nvPr/>
        </p:nvSpPr>
        <p:spPr>
          <a:xfrm>
            <a:off x="9707073" y="3319180"/>
            <a:ext cx="8242452" cy="2598062"/>
          </a:xfrm>
          <a:prstGeom prst="rect">
            <a:avLst/>
          </a:prstGeom>
        </p:spPr>
        <p:txBody>
          <a:bodyPr lIns="0" tIns="0" rIns="0" bIns="0" rtlCol="0" anchor="t">
            <a:spAutoFit/>
          </a:bodyPr>
          <a:lstStyle/>
          <a:p>
            <a:pPr algn="r">
              <a:lnSpc>
                <a:spcPts val="10035"/>
              </a:lnSpc>
            </a:pPr>
            <a:r>
              <a:rPr lang="en-US" sz="10035" dirty="0">
                <a:solidFill>
                  <a:srgbClr val="1D4E55"/>
                </a:solidFill>
                <a:latin typeface="+mj-lt"/>
                <a:ea typeface="TT Tsars A"/>
                <a:cs typeface="TT Tsars A"/>
                <a:sym typeface="TT Tsars A"/>
              </a:rPr>
              <a:t>ΕΙΣΑΓΩΓΙΚΗ</a:t>
            </a:r>
          </a:p>
          <a:p>
            <a:pPr algn="r">
              <a:lnSpc>
                <a:spcPts val="10035"/>
              </a:lnSpc>
            </a:pPr>
            <a:r>
              <a:rPr lang="en-US" sz="10035" dirty="0">
                <a:solidFill>
                  <a:srgbClr val="1D4E55"/>
                </a:solidFill>
                <a:latin typeface="+mj-lt"/>
                <a:ea typeface="TT Tsars A"/>
                <a:cs typeface="TT Tsars A"/>
                <a:sym typeface="TT Tsars A"/>
              </a:rPr>
              <a:t>ΠΑΡΟΥΣΙΑΣΗ</a:t>
            </a:r>
          </a:p>
        </p:txBody>
      </p:sp>
      <p:sp>
        <p:nvSpPr>
          <p:cNvPr id="14" name="TextBox 14"/>
          <p:cNvSpPr txBox="1"/>
          <p:nvPr/>
        </p:nvSpPr>
        <p:spPr>
          <a:xfrm>
            <a:off x="6894220" y="7345449"/>
            <a:ext cx="10627801" cy="1028700"/>
          </a:xfrm>
          <a:prstGeom prst="rect">
            <a:avLst/>
          </a:prstGeom>
        </p:spPr>
        <p:txBody>
          <a:bodyPr lIns="0" tIns="0" rIns="0" bIns="0" rtlCol="0" anchor="t">
            <a:spAutoFit/>
          </a:bodyPr>
          <a:lstStyle/>
          <a:p>
            <a:pPr algn="r">
              <a:lnSpc>
                <a:spcPts val="4080"/>
              </a:lnSpc>
            </a:pPr>
            <a:r>
              <a:rPr lang="en-US" sz="3400" dirty="0" err="1">
                <a:solidFill>
                  <a:srgbClr val="1D4E55"/>
                </a:solidFill>
                <a:latin typeface="+mj-lt"/>
                <a:ea typeface="Garet"/>
                <a:cs typeface="Garet"/>
                <a:sym typeface="Garet"/>
              </a:rPr>
              <a:t>Ευάγγελος</a:t>
            </a:r>
            <a:r>
              <a:rPr lang="en-US" sz="3400" dirty="0">
                <a:solidFill>
                  <a:srgbClr val="1D4E55"/>
                </a:solidFill>
                <a:latin typeface="+mj-lt"/>
                <a:ea typeface="Garet"/>
                <a:cs typeface="Garet"/>
                <a:sym typeface="Garet"/>
              </a:rPr>
              <a:t> Πομποδάκης </a:t>
            </a:r>
          </a:p>
          <a:p>
            <a:pPr algn="r">
              <a:lnSpc>
                <a:spcPts val="4080"/>
              </a:lnSpc>
            </a:pPr>
            <a:endParaRPr lang="en-US" sz="3400" dirty="0">
              <a:solidFill>
                <a:srgbClr val="1D4E55"/>
              </a:solidFill>
              <a:latin typeface="+mj-lt"/>
              <a:ea typeface="Garet"/>
              <a:cs typeface="Garet"/>
              <a:sym typeface="Garet"/>
            </a:endParaRPr>
          </a:p>
        </p:txBody>
      </p:sp>
      <p:sp>
        <p:nvSpPr>
          <p:cNvPr id="15" name="TextBox 15"/>
          <p:cNvSpPr txBox="1"/>
          <p:nvPr/>
        </p:nvSpPr>
        <p:spPr>
          <a:xfrm>
            <a:off x="8542688" y="8807571"/>
            <a:ext cx="9001104" cy="419100"/>
          </a:xfrm>
          <a:prstGeom prst="rect">
            <a:avLst/>
          </a:prstGeom>
        </p:spPr>
        <p:txBody>
          <a:bodyPr lIns="0" tIns="0" rIns="0" bIns="0" rtlCol="0" anchor="t">
            <a:spAutoFit/>
          </a:bodyPr>
          <a:lstStyle/>
          <a:p>
            <a:pPr algn="r">
              <a:lnSpc>
                <a:spcPts val="3359"/>
              </a:lnSpc>
            </a:pPr>
            <a:r>
              <a:rPr lang="el-GR" sz="2799" dirty="0">
                <a:solidFill>
                  <a:srgbClr val="FBFDF4"/>
                </a:solidFill>
                <a:latin typeface="+mj-lt"/>
                <a:ea typeface="Garet"/>
                <a:cs typeface="Garet"/>
                <a:sym typeface="Garet"/>
              </a:rPr>
              <a:t>Τμήμα Μηχανολόγων Μηχανικών</a:t>
            </a:r>
            <a:endParaRPr lang="en-US" sz="2799" dirty="0">
              <a:solidFill>
                <a:srgbClr val="FBFDF4"/>
              </a:solidFill>
              <a:latin typeface="+mj-lt"/>
              <a:ea typeface="Garet"/>
              <a:cs typeface="Garet"/>
              <a:sym typeface="Garet"/>
            </a:endParaRPr>
          </a:p>
        </p:txBody>
      </p:sp>
      <p:sp>
        <p:nvSpPr>
          <p:cNvPr id="16" name="TextBox 16"/>
          <p:cNvSpPr txBox="1"/>
          <p:nvPr/>
        </p:nvSpPr>
        <p:spPr>
          <a:xfrm>
            <a:off x="12877800" y="833646"/>
            <a:ext cx="5819468" cy="390107"/>
          </a:xfrm>
          <a:prstGeom prst="rect">
            <a:avLst/>
          </a:prstGeom>
        </p:spPr>
        <p:txBody>
          <a:bodyPr wrap="square" lIns="0" tIns="0" rIns="0" bIns="0" rtlCol="0" anchor="t">
            <a:spAutoFit/>
          </a:bodyPr>
          <a:lstStyle/>
          <a:p>
            <a:pPr algn="l">
              <a:lnSpc>
                <a:spcPts val="3000"/>
              </a:lnSpc>
            </a:pPr>
            <a:r>
              <a:rPr lang="el-GR" sz="3000" dirty="0">
                <a:solidFill>
                  <a:srgbClr val="FBFDF4"/>
                </a:solidFill>
                <a:latin typeface="+mj-lt"/>
                <a:ea typeface="Garet"/>
                <a:cs typeface="Garet"/>
                <a:sym typeface="Garet"/>
              </a:rPr>
              <a:t>Ελληνικό Μεσογειακό Πανεπιστήμιο</a:t>
            </a:r>
            <a:endParaRPr lang="en-US" sz="3000" dirty="0">
              <a:solidFill>
                <a:srgbClr val="FBFDF4"/>
              </a:solidFill>
              <a:latin typeface="+mj-lt"/>
              <a:ea typeface="Garet"/>
              <a:cs typeface="Garet"/>
              <a:sym typeface="Gare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4443" y="708493"/>
            <a:ext cx="20536886" cy="1935813"/>
            <a:chOff x="0" y="0"/>
            <a:chExt cx="29788293" cy="2807854"/>
          </a:xfrm>
        </p:grpSpPr>
        <p:sp>
          <p:nvSpPr>
            <p:cNvPr id="3" name="Freeform 3"/>
            <p:cNvSpPr/>
            <p:nvPr/>
          </p:nvSpPr>
          <p:spPr>
            <a:xfrm>
              <a:off x="0" y="0"/>
              <a:ext cx="29788293" cy="2807853"/>
            </a:xfrm>
            <a:custGeom>
              <a:avLst/>
              <a:gdLst/>
              <a:ahLst/>
              <a:cxnLst/>
              <a:rect l="l" t="t" r="r" b="b"/>
              <a:pathLst>
                <a:path w="29788293" h="2807853">
                  <a:moveTo>
                    <a:pt x="29788293" y="1403927"/>
                  </a:moveTo>
                  <a:cubicBezTo>
                    <a:pt x="29788293" y="2379356"/>
                    <a:pt x="29359923" y="2807853"/>
                    <a:pt x="28831347" y="2807853"/>
                  </a:cubicBezTo>
                  <a:lnTo>
                    <a:pt x="956945" y="2807853"/>
                  </a:lnTo>
                  <a:cubicBezTo>
                    <a:pt x="428371" y="2807853"/>
                    <a:pt x="0" y="2379356"/>
                    <a:pt x="0" y="1403927"/>
                  </a:cubicBezTo>
                  <a:cubicBezTo>
                    <a:pt x="0" y="428371"/>
                    <a:pt x="428371" y="0"/>
                    <a:pt x="956945" y="0"/>
                  </a:cubicBezTo>
                  <a:lnTo>
                    <a:pt x="28831347" y="0"/>
                  </a:lnTo>
                  <a:cubicBezTo>
                    <a:pt x="29359796" y="0"/>
                    <a:pt x="29788293" y="428371"/>
                    <a:pt x="29788293" y="1403927"/>
                  </a:cubicBezTo>
                  <a:close/>
                </a:path>
              </a:pathLst>
            </a:custGeom>
            <a:solidFill>
              <a:srgbClr val="1D4E55"/>
            </a:solidFill>
          </p:spPr>
          <p:txBody>
            <a:bodyPr/>
            <a:lstStyle/>
            <a:p>
              <a:endParaRPr lang="el-GR" dirty="0">
                <a:latin typeface="+mj-lt"/>
              </a:endParaRPr>
            </a:p>
          </p:txBody>
        </p:sp>
      </p:grpSp>
      <p:grpSp>
        <p:nvGrpSpPr>
          <p:cNvPr id="4" name="Group 4"/>
          <p:cNvGrpSpPr/>
          <p:nvPr/>
        </p:nvGrpSpPr>
        <p:grpSpPr>
          <a:xfrm>
            <a:off x="0" y="491902"/>
            <a:ext cx="2668293" cy="2668293"/>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45923" r="-45923"/>
              </a:stretch>
            </a:blipFill>
          </p:spPr>
          <p:txBody>
            <a:bodyPr/>
            <a:lstStyle/>
            <a:p>
              <a:endParaRPr lang="el-GR" dirty="0">
                <a:latin typeface="+mj-lt"/>
              </a:endParaRPr>
            </a:p>
          </p:txBody>
        </p:sp>
      </p:grpSp>
      <p:grpSp>
        <p:nvGrpSpPr>
          <p:cNvPr id="6" name="Group 6"/>
          <p:cNvGrpSpPr/>
          <p:nvPr/>
        </p:nvGrpSpPr>
        <p:grpSpPr>
          <a:xfrm>
            <a:off x="17831687" y="9810317"/>
            <a:ext cx="1355797" cy="1355797"/>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D9E96"/>
            </a:solidFill>
          </p:spPr>
          <p:txBody>
            <a:bodyPr/>
            <a:lstStyle/>
            <a:p>
              <a:endParaRPr lang="el-GR" dirty="0">
                <a:latin typeface="+mj-lt"/>
              </a:endParaRPr>
            </a:p>
          </p:txBody>
        </p:sp>
      </p:grpSp>
      <p:sp>
        <p:nvSpPr>
          <p:cNvPr id="8" name="Freeform 8"/>
          <p:cNvSpPr/>
          <p:nvPr/>
        </p:nvSpPr>
        <p:spPr>
          <a:xfrm>
            <a:off x="5557274" y="3243716"/>
            <a:ext cx="12730726" cy="5692451"/>
          </a:xfrm>
          <a:custGeom>
            <a:avLst/>
            <a:gdLst/>
            <a:ahLst/>
            <a:cxnLst/>
            <a:rect l="l" t="t" r="r" b="b"/>
            <a:pathLst>
              <a:path w="12730726" h="5692451">
                <a:moveTo>
                  <a:pt x="0" y="0"/>
                </a:moveTo>
                <a:lnTo>
                  <a:pt x="12730726" y="0"/>
                </a:lnTo>
                <a:lnTo>
                  <a:pt x="12730726" y="5692451"/>
                </a:lnTo>
                <a:lnTo>
                  <a:pt x="0" y="5692451"/>
                </a:lnTo>
                <a:lnTo>
                  <a:pt x="0" y="0"/>
                </a:lnTo>
                <a:close/>
              </a:path>
            </a:pathLst>
          </a:custGeom>
          <a:blipFill>
            <a:blip r:embed="rId4"/>
            <a:stretch>
              <a:fillRect b="-42851"/>
            </a:stretch>
          </a:blipFill>
        </p:spPr>
        <p:txBody>
          <a:bodyPr/>
          <a:lstStyle/>
          <a:p>
            <a:endParaRPr lang="el-GR" dirty="0">
              <a:latin typeface="+mj-lt"/>
            </a:endParaRPr>
          </a:p>
        </p:txBody>
      </p:sp>
      <p:sp>
        <p:nvSpPr>
          <p:cNvPr id="9" name="TextBox 9"/>
          <p:cNvSpPr txBox="1"/>
          <p:nvPr/>
        </p:nvSpPr>
        <p:spPr>
          <a:xfrm>
            <a:off x="2128709" y="1298575"/>
            <a:ext cx="14030582" cy="869950"/>
          </a:xfrm>
          <a:prstGeom prst="rect">
            <a:avLst/>
          </a:prstGeom>
        </p:spPr>
        <p:txBody>
          <a:bodyPr lIns="0" tIns="0" rIns="0" bIns="0" rtlCol="0" anchor="t">
            <a:spAutoFit/>
          </a:bodyPr>
          <a:lstStyle/>
          <a:p>
            <a:pPr algn="ctr">
              <a:lnSpc>
                <a:spcPts val="6500"/>
              </a:lnSpc>
            </a:pPr>
            <a:r>
              <a:rPr lang="en-US" sz="6500" dirty="0">
                <a:solidFill>
                  <a:srgbClr val="FBFDF4"/>
                </a:solidFill>
                <a:latin typeface="+mj-lt"/>
                <a:ea typeface="TT Tsars A"/>
                <a:cs typeface="TT Tsars A"/>
                <a:sym typeface="TT Tsars A"/>
              </a:rPr>
              <a:t> Αποθήκευση </a:t>
            </a:r>
            <a:r>
              <a:rPr lang="el-GR" sz="6500" dirty="0">
                <a:solidFill>
                  <a:srgbClr val="FBFDF4"/>
                </a:solidFill>
                <a:latin typeface="+mj-lt"/>
                <a:ea typeface="TT Tsars A"/>
                <a:cs typeface="TT Tsars A"/>
                <a:sym typeface="TT Tsars A"/>
              </a:rPr>
              <a:t>υ</a:t>
            </a:r>
            <a:r>
              <a:rPr lang="en-US" sz="6500" dirty="0">
                <a:solidFill>
                  <a:srgbClr val="FBFDF4"/>
                </a:solidFill>
                <a:latin typeface="+mj-lt"/>
                <a:ea typeface="TT Tsars A"/>
                <a:cs typeface="TT Tsars A"/>
                <a:sym typeface="TT Tsars A"/>
              </a:rPr>
              <a:t>δρογόνου</a:t>
            </a:r>
          </a:p>
        </p:txBody>
      </p:sp>
      <p:sp>
        <p:nvSpPr>
          <p:cNvPr id="10" name="TextBox 10"/>
          <p:cNvSpPr txBox="1"/>
          <p:nvPr/>
        </p:nvSpPr>
        <p:spPr>
          <a:xfrm>
            <a:off x="12075993" y="3086648"/>
            <a:ext cx="1185494" cy="249364"/>
          </a:xfrm>
          <a:prstGeom prst="rect">
            <a:avLst/>
          </a:prstGeom>
        </p:spPr>
        <p:txBody>
          <a:bodyPr lIns="0" tIns="0" rIns="0" bIns="0" rtlCol="0" anchor="t">
            <a:spAutoFit/>
          </a:bodyPr>
          <a:lstStyle/>
          <a:p>
            <a:pPr algn="l">
              <a:lnSpc>
                <a:spcPts val="2100"/>
              </a:lnSpc>
              <a:spcBef>
                <a:spcPct val="0"/>
              </a:spcBef>
            </a:pPr>
            <a:r>
              <a:rPr lang="en-US" sz="1400" b="1" dirty="0">
                <a:solidFill>
                  <a:srgbClr val="FBFDF4"/>
                </a:solidFill>
                <a:latin typeface="+mj-lt"/>
                <a:ea typeface="Garet Bold"/>
                <a:cs typeface="Garet Bold"/>
                <a:sym typeface="Garet Bold"/>
              </a:rPr>
              <a:t>Αποθήκευση</a:t>
            </a:r>
          </a:p>
        </p:txBody>
      </p:sp>
      <p:sp>
        <p:nvSpPr>
          <p:cNvPr id="11" name="TextBox 11"/>
          <p:cNvSpPr txBox="1"/>
          <p:nvPr/>
        </p:nvSpPr>
        <p:spPr>
          <a:xfrm>
            <a:off x="11265543" y="9753167"/>
            <a:ext cx="6160770" cy="361950"/>
          </a:xfrm>
          <a:prstGeom prst="rect">
            <a:avLst/>
          </a:prstGeom>
        </p:spPr>
        <p:txBody>
          <a:bodyPr lIns="0" tIns="0" rIns="0" bIns="0" rtlCol="0" anchor="t">
            <a:spAutoFit/>
          </a:bodyPr>
          <a:lstStyle/>
          <a:p>
            <a:pPr algn="ctr">
              <a:lnSpc>
                <a:spcPts val="3000"/>
              </a:lnSpc>
              <a:spcBef>
                <a:spcPct val="0"/>
              </a:spcBef>
            </a:pPr>
            <a:r>
              <a:rPr lang="en-US" sz="2000" dirty="0">
                <a:solidFill>
                  <a:srgbClr val="1D4E55"/>
                </a:solidFill>
                <a:latin typeface="+mj-lt"/>
                <a:ea typeface="Garet"/>
                <a:cs typeface="Garet"/>
                <a:sym typeface="Garet"/>
              </a:rPr>
              <a:t>Πηγή: Siemens+Prof. Wellsow TU Kaiserslautern</a:t>
            </a:r>
          </a:p>
        </p:txBody>
      </p:sp>
      <p:sp>
        <p:nvSpPr>
          <p:cNvPr id="12" name="TextBox 12"/>
          <p:cNvSpPr txBox="1"/>
          <p:nvPr/>
        </p:nvSpPr>
        <p:spPr>
          <a:xfrm>
            <a:off x="67923" y="4436881"/>
            <a:ext cx="5557274" cy="1863908"/>
          </a:xfrm>
          <a:prstGeom prst="rect">
            <a:avLst/>
          </a:prstGeom>
        </p:spPr>
        <p:txBody>
          <a:bodyPr wrap="square" lIns="0" tIns="0" rIns="0" bIns="0" rtlCol="0" anchor="t">
            <a:spAutoFit/>
          </a:bodyPr>
          <a:lstStyle/>
          <a:p>
            <a:pPr marL="539749" lvl="1" indent="-269875">
              <a:lnSpc>
                <a:spcPts val="3749"/>
              </a:lnSpc>
              <a:buFont typeface="Arial"/>
              <a:buChar char="•"/>
            </a:pPr>
            <a:r>
              <a:rPr lang="el-GR" sz="2499" dirty="0">
                <a:solidFill>
                  <a:srgbClr val="1D4E55"/>
                </a:solidFill>
                <a:latin typeface="+mj-lt"/>
                <a:ea typeface="Garet"/>
                <a:cs typeface="Garet"/>
                <a:sym typeface="Garet"/>
              </a:rPr>
              <a:t>Η συνολική ενέργεια </a:t>
            </a:r>
            <a:r>
              <a:rPr lang="en-US" sz="2499" dirty="0">
                <a:solidFill>
                  <a:srgbClr val="1D4E55"/>
                </a:solidFill>
                <a:latin typeface="+mj-lt"/>
                <a:ea typeface="Garet"/>
                <a:cs typeface="Garet"/>
                <a:sym typeface="Garet"/>
              </a:rPr>
              <a:t>9 </a:t>
            </a:r>
            <a:r>
              <a:rPr lang="el-GR" sz="2499" dirty="0">
                <a:solidFill>
                  <a:srgbClr val="1D4E55"/>
                </a:solidFill>
                <a:latin typeface="+mj-lt"/>
                <a:ea typeface="Garet"/>
                <a:cs typeface="Garet"/>
                <a:sym typeface="Garet"/>
              </a:rPr>
              <a:t>αντλησιοταμιευτικών</a:t>
            </a:r>
            <a:r>
              <a:rPr lang="en-US" sz="2499" dirty="0">
                <a:solidFill>
                  <a:srgbClr val="1D4E55"/>
                </a:solidFill>
                <a:latin typeface="+mj-lt"/>
                <a:ea typeface="Garet"/>
                <a:cs typeface="Garet"/>
                <a:sym typeface="Garet"/>
              </a:rPr>
              <a:t> </a:t>
            </a:r>
            <a:r>
              <a:rPr lang="el-GR" sz="2499" dirty="0">
                <a:solidFill>
                  <a:srgbClr val="1D4E55"/>
                </a:solidFill>
                <a:latin typeface="+mj-lt"/>
                <a:ea typeface="Garet"/>
                <a:cs typeface="Garet"/>
                <a:sym typeface="Garet"/>
              </a:rPr>
              <a:t>εργοστασίων </a:t>
            </a:r>
            <a:r>
              <a:rPr lang="en-US" sz="2499" dirty="0">
                <a:solidFill>
                  <a:srgbClr val="1D4E55"/>
                </a:solidFill>
                <a:latin typeface="+mj-lt"/>
                <a:ea typeface="Garet"/>
                <a:cs typeface="Garet"/>
                <a:sym typeface="Garet"/>
              </a:rPr>
              <a:t>(pumped storage)</a:t>
            </a:r>
            <a:r>
              <a:rPr lang="el-GR" sz="2499" dirty="0">
                <a:solidFill>
                  <a:srgbClr val="1D4E55"/>
                </a:solidFill>
                <a:latin typeface="+mj-lt"/>
                <a:ea typeface="Garet"/>
                <a:cs typeface="Garet"/>
                <a:sym typeface="Garet"/>
              </a:rPr>
              <a:t> </a:t>
            </a:r>
            <a:r>
              <a:rPr lang="el-GR" sz="2499" dirty="0">
                <a:solidFill>
                  <a:srgbClr val="1D4E55"/>
                </a:solidFill>
                <a:ea typeface="Garet"/>
                <a:cs typeface="Garet"/>
                <a:sym typeface="Garet"/>
              </a:rPr>
              <a:t>ισοδυναμεί με </a:t>
            </a:r>
            <a:r>
              <a:rPr lang="en-US" sz="2499" dirty="0">
                <a:solidFill>
                  <a:srgbClr val="1D4E55"/>
                </a:solidFill>
                <a:ea typeface="Garet"/>
                <a:cs typeface="Garet"/>
                <a:sym typeface="Garet"/>
              </a:rPr>
              <a:t>υδρογόνο όγκου 40x40x40 m³ </a:t>
            </a:r>
            <a:endParaRPr lang="en-US" sz="2499" dirty="0">
              <a:solidFill>
                <a:srgbClr val="1D4E55"/>
              </a:solidFill>
              <a:latin typeface="+mj-lt"/>
              <a:ea typeface="Garet"/>
              <a:cs typeface="Garet"/>
              <a:sym typeface="Garet"/>
            </a:endParaRPr>
          </a:p>
        </p:txBody>
      </p:sp>
      <p:sp>
        <p:nvSpPr>
          <p:cNvPr id="13" name="TextBox 13"/>
          <p:cNvSpPr txBox="1"/>
          <p:nvPr/>
        </p:nvSpPr>
        <p:spPr>
          <a:xfrm>
            <a:off x="274340" y="3452812"/>
            <a:ext cx="5282934" cy="533400"/>
          </a:xfrm>
          <a:prstGeom prst="rect">
            <a:avLst/>
          </a:prstGeom>
        </p:spPr>
        <p:txBody>
          <a:bodyPr lIns="0" tIns="0" rIns="0" bIns="0" rtlCol="0" anchor="t">
            <a:spAutoFit/>
          </a:bodyPr>
          <a:lstStyle/>
          <a:p>
            <a:pPr marL="0" lvl="0" indent="0" algn="l">
              <a:lnSpc>
                <a:spcPts val="4200"/>
              </a:lnSpc>
              <a:spcBef>
                <a:spcPct val="0"/>
              </a:spcBef>
            </a:pPr>
            <a:r>
              <a:rPr lang="en-US" sz="3500" b="1" dirty="0">
                <a:solidFill>
                  <a:srgbClr val="1D4E55"/>
                </a:solidFill>
                <a:latin typeface="+mj-lt"/>
                <a:ea typeface="Garet Bold"/>
                <a:cs typeface="Garet Bold"/>
                <a:sym typeface="Garet Bold"/>
              </a:rPr>
              <a:t>Ενεργειακή πυκνότητα</a:t>
            </a:r>
          </a:p>
        </p:txBody>
      </p:sp>
      <p:sp>
        <p:nvSpPr>
          <p:cNvPr id="14" name="TextBox 14"/>
          <p:cNvSpPr txBox="1"/>
          <p:nvPr/>
        </p:nvSpPr>
        <p:spPr>
          <a:xfrm>
            <a:off x="57068" y="6992268"/>
            <a:ext cx="5580321" cy="1381125"/>
          </a:xfrm>
          <a:prstGeom prst="rect">
            <a:avLst/>
          </a:prstGeom>
        </p:spPr>
        <p:txBody>
          <a:bodyPr wrap="square" lIns="0" tIns="0" rIns="0" bIns="0" rtlCol="0" anchor="t">
            <a:spAutoFit/>
          </a:bodyPr>
          <a:lstStyle/>
          <a:p>
            <a:pPr marL="539749" lvl="1" indent="-269875">
              <a:lnSpc>
                <a:spcPts val="3749"/>
              </a:lnSpc>
              <a:buFont typeface="Arial"/>
              <a:buChar char="•"/>
            </a:pPr>
            <a:r>
              <a:rPr lang="en-US" sz="2499" dirty="0">
                <a:solidFill>
                  <a:srgbClr val="1D4E55"/>
                </a:solidFill>
                <a:latin typeface="+mj-lt"/>
                <a:ea typeface="Garet"/>
                <a:cs typeface="Garet"/>
                <a:sym typeface="Garet"/>
              </a:rPr>
              <a:t>Το υδρογόνο έχει </a:t>
            </a:r>
            <a:r>
              <a:rPr lang="el-GR" sz="2499" dirty="0">
                <a:solidFill>
                  <a:srgbClr val="1D4E55"/>
                </a:solidFill>
                <a:latin typeface="+mj-lt"/>
                <a:ea typeface="Garet"/>
                <a:cs typeface="Garet"/>
                <a:sym typeface="Garet"/>
              </a:rPr>
              <a:t>πολύ </a:t>
            </a:r>
            <a:r>
              <a:rPr lang="en-US" sz="2499" dirty="0">
                <a:solidFill>
                  <a:srgbClr val="1D4E55"/>
                </a:solidFill>
                <a:latin typeface="+mj-lt"/>
                <a:ea typeface="Garet"/>
                <a:cs typeface="Garet"/>
                <a:sym typeface="Garet"/>
              </a:rPr>
              <a:t>υψηλότερη ενεργειακή πυκνότητα από</a:t>
            </a:r>
            <a:r>
              <a:rPr lang="el-GR" sz="2499" dirty="0">
                <a:solidFill>
                  <a:srgbClr val="1D4E55"/>
                </a:solidFill>
                <a:latin typeface="+mj-lt"/>
                <a:ea typeface="Garet"/>
                <a:cs typeface="Garet"/>
                <a:sym typeface="Garet"/>
              </a:rPr>
              <a:t> την</a:t>
            </a:r>
            <a:r>
              <a:rPr lang="en-US" sz="2499" dirty="0">
                <a:solidFill>
                  <a:srgbClr val="1D4E55"/>
                </a:solidFill>
                <a:latin typeface="+mj-lt"/>
                <a:ea typeface="Garet"/>
                <a:cs typeface="Garet"/>
                <a:sym typeface="Garet"/>
              </a:rPr>
              <a:t> </a:t>
            </a:r>
            <a:r>
              <a:rPr lang="el-GR" sz="2499" dirty="0">
                <a:solidFill>
                  <a:srgbClr val="1D4E55"/>
                </a:solidFill>
                <a:ea typeface="Garet"/>
                <a:cs typeface="Garet"/>
                <a:sym typeface="Garet"/>
              </a:rPr>
              <a:t>αντλησιοταμίευση.</a:t>
            </a:r>
            <a:endParaRPr lang="en-US" sz="2499" dirty="0">
              <a:solidFill>
                <a:srgbClr val="1D4E55"/>
              </a:solidFill>
              <a:latin typeface="+mj-lt"/>
              <a:ea typeface="Garet"/>
              <a:cs typeface="Garet"/>
              <a:sym typeface="Garet"/>
            </a:endParaRPr>
          </a:p>
        </p:txBody>
      </p:sp>
      <p:grpSp>
        <p:nvGrpSpPr>
          <p:cNvPr id="15" name="Group 15"/>
          <p:cNvGrpSpPr/>
          <p:nvPr/>
        </p:nvGrpSpPr>
        <p:grpSpPr>
          <a:xfrm>
            <a:off x="-327097" y="9500518"/>
            <a:ext cx="11822997" cy="3586147"/>
            <a:chOff x="0" y="0"/>
            <a:chExt cx="15763996" cy="4781530"/>
          </a:xfrm>
        </p:grpSpPr>
        <p:grpSp>
          <p:nvGrpSpPr>
            <p:cNvPr id="16" name="Group 16"/>
            <p:cNvGrpSpPr>
              <a:grpSpLocks noChangeAspect="1"/>
            </p:cNvGrpSpPr>
            <p:nvPr/>
          </p:nvGrpSpPr>
          <p:grpSpPr>
            <a:xfrm>
              <a:off x="11029420" y="46954"/>
              <a:ext cx="4734576" cy="4734576"/>
              <a:chOff x="0" y="0"/>
              <a:chExt cx="6355080" cy="6355080"/>
            </a:xfrm>
          </p:grpSpPr>
          <p:sp>
            <p:nvSpPr>
              <p:cNvPr id="17" name="Freeform 17"/>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D4E55"/>
              </a:solidFill>
            </p:spPr>
            <p:txBody>
              <a:bodyPr/>
              <a:lstStyle/>
              <a:p>
                <a:endParaRPr lang="el-GR" dirty="0">
                  <a:latin typeface="+mj-lt"/>
                </a:endParaRPr>
              </a:p>
            </p:txBody>
          </p:sp>
        </p:grpSp>
        <p:grpSp>
          <p:nvGrpSpPr>
            <p:cNvPr id="18" name="Group 18"/>
            <p:cNvGrpSpPr/>
            <p:nvPr/>
          </p:nvGrpSpPr>
          <p:grpSpPr>
            <a:xfrm>
              <a:off x="0" y="0"/>
              <a:ext cx="1807730" cy="1807730"/>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887C"/>
              </a:solidFill>
            </p:spPr>
            <p:txBody>
              <a:bodyPr/>
              <a:lstStyle/>
              <a:p>
                <a:endParaRPr lang="el-GR" dirty="0">
                  <a:latin typeface="+mj-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4443" y="708493"/>
            <a:ext cx="20536886" cy="1935813"/>
            <a:chOff x="0" y="0"/>
            <a:chExt cx="29788293" cy="2807854"/>
          </a:xfrm>
        </p:grpSpPr>
        <p:sp>
          <p:nvSpPr>
            <p:cNvPr id="3" name="Freeform 3"/>
            <p:cNvSpPr/>
            <p:nvPr/>
          </p:nvSpPr>
          <p:spPr>
            <a:xfrm>
              <a:off x="0" y="0"/>
              <a:ext cx="29788293" cy="2807853"/>
            </a:xfrm>
            <a:custGeom>
              <a:avLst/>
              <a:gdLst/>
              <a:ahLst/>
              <a:cxnLst/>
              <a:rect l="l" t="t" r="r" b="b"/>
              <a:pathLst>
                <a:path w="29788293" h="2807853">
                  <a:moveTo>
                    <a:pt x="29788293" y="1403927"/>
                  </a:moveTo>
                  <a:cubicBezTo>
                    <a:pt x="29788293" y="2379356"/>
                    <a:pt x="29359923" y="2807853"/>
                    <a:pt x="28831347" y="2807853"/>
                  </a:cubicBezTo>
                  <a:lnTo>
                    <a:pt x="956945" y="2807853"/>
                  </a:lnTo>
                  <a:cubicBezTo>
                    <a:pt x="428371" y="2807853"/>
                    <a:pt x="0" y="2379356"/>
                    <a:pt x="0" y="1403927"/>
                  </a:cubicBezTo>
                  <a:cubicBezTo>
                    <a:pt x="0" y="428371"/>
                    <a:pt x="428371" y="0"/>
                    <a:pt x="956945" y="0"/>
                  </a:cubicBezTo>
                  <a:lnTo>
                    <a:pt x="28831347" y="0"/>
                  </a:lnTo>
                  <a:cubicBezTo>
                    <a:pt x="29359796" y="0"/>
                    <a:pt x="29788293" y="428371"/>
                    <a:pt x="29788293" y="1403927"/>
                  </a:cubicBezTo>
                  <a:close/>
                </a:path>
              </a:pathLst>
            </a:custGeom>
            <a:solidFill>
              <a:srgbClr val="1D4E55"/>
            </a:solidFill>
          </p:spPr>
          <p:txBody>
            <a:bodyPr/>
            <a:lstStyle/>
            <a:p>
              <a:endParaRPr lang="el-GR" dirty="0">
                <a:latin typeface="+mj-lt"/>
              </a:endParaRPr>
            </a:p>
          </p:txBody>
        </p:sp>
      </p:grpSp>
      <p:grpSp>
        <p:nvGrpSpPr>
          <p:cNvPr id="4" name="Group 4"/>
          <p:cNvGrpSpPr>
            <a:grpSpLocks noChangeAspect="1"/>
          </p:cNvGrpSpPr>
          <p:nvPr/>
        </p:nvGrpSpPr>
        <p:grpSpPr>
          <a:xfrm>
            <a:off x="12647911" y="9037416"/>
            <a:ext cx="3550932" cy="3550932"/>
            <a:chOff x="0" y="0"/>
            <a:chExt cx="6355080" cy="6355080"/>
          </a:xfrm>
        </p:grpSpPr>
        <p:sp>
          <p:nvSpPr>
            <p:cNvPr id="5" name="Freeform 5"/>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D4E55"/>
            </a:solidFill>
          </p:spPr>
          <p:txBody>
            <a:bodyPr/>
            <a:lstStyle/>
            <a:p>
              <a:endParaRPr lang="el-GR" dirty="0">
                <a:latin typeface="+mj-lt"/>
              </a:endParaRPr>
            </a:p>
          </p:txBody>
        </p:sp>
      </p:grpSp>
      <p:grpSp>
        <p:nvGrpSpPr>
          <p:cNvPr id="6" name="Group 6"/>
          <p:cNvGrpSpPr/>
          <p:nvPr/>
        </p:nvGrpSpPr>
        <p:grpSpPr>
          <a:xfrm>
            <a:off x="-677899" y="10013079"/>
            <a:ext cx="1355797" cy="1355797"/>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887C"/>
            </a:solidFill>
          </p:spPr>
          <p:txBody>
            <a:bodyPr/>
            <a:lstStyle/>
            <a:p>
              <a:endParaRPr lang="el-GR" dirty="0">
                <a:latin typeface="+mj-lt"/>
              </a:endParaRPr>
            </a:p>
          </p:txBody>
        </p:sp>
      </p:grpSp>
      <p:grpSp>
        <p:nvGrpSpPr>
          <p:cNvPr id="8" name="Group 8"/>
          <p:cNvGrpSpPr/>
          <p:nvPr/>
        </p:nvGrpSpPr>
        <p:grpSpPr>
          <a:xfrm>
            <a:off x="0" y="342254"/>
            <a:ext cx="2668293" cy="266829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45923" r="-45923"/>
              </a:stretch>
            </a:blipFill>
          </p:spPr>
          <p:txBody>
            <a:bodyPr/>
            <a:lstStyle/>
            <a:p>
              <a:endParaRPr lang="el-GR" dirty="0">
                <a:latin typeface="+mj-lt"/>
              </a:endParaRPr>
            </a:p>
          </p:txBody>
        </p:sp>
      </p:grpSp>
      <p:grpSp>
        <p:nvGrpSpPr>
          <p:cNvPr id="10" name="Group 10"/>
          <p:cNvGrpSpPr/>
          <p:nvPr/>
        </p:nvGrpSpPr>
        <p:grpSpPr>
          <a:xfrm>
            <a:off x="16581401" y="8741258"/>
            <a:ext cx="1355797" cy="1355797"/>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D9E96"/>
            </a:solidFill>
          </p:spPr>
          <p:txBody>
            <a:bodyPr/>
            <a:lstStyle/>
            <a:p>
              <a:endParaRPr lang="el-GR" dirty="0">
                <a:latin typeface="+mj-lt"/>
              </a:endParaRPr>
            </a:p>
          </p:txBody>
        </p:sp>
      </p:grpSp>
      <p:sp>
        <p:nvSpPr>
          <p:cNvPr id="12" name="Freeform 12"/>
          <p:cNvSpPr/>
          <p:nvPr/>
        </p:nvSpPr>
        <p:spPr>
          <a:xfrm>
            <a:off x="8751065" y="3134273"/>
            <a:ext cx="9536935" cy="5304920"/>
          </a:xfrm>
          <a:custGeom>
            <a:avLst/>
            <a:gdLst/>
            <a:ahLst/>
            <a:cxnLst/>
            <a:rect l="l" t="t" r="r" b="b"/>
            <a:pathLst>
              <a:path w="9536935" h="5304920">
                <a:moveTo>
                  <a:pt x="0" y="0"/>
                </a:moveTo>
                <a:lnTo>
                  <a:pt x="9536935" y="0"/>
                </a:lnTo>
                <a:lnTo>
                  <a:pt x="9536935" y="5304920"/>
                </a:lnTo>
                <a:lnTo>
                  <a:pt x="0" y="5304920"/>
                </a:lnTo>
                <a:lnTo>
                  <a:pt x="0" y="0"/>
                </a:lnTo>
                <a:close/>
              </a:path>
            </a:pathLst>
          </a:custGeom>
          <a:blipFill>
            <a:blip r:embed="rId4"/>
            <a:stretch>
              <a:fillRect/>
            </a:stretch>
          </a:blipFill>
        </p:spPr>
        <p:txBody>
          <a:bodyPr/>
          <a:lstStyle/>
          <a:p>
            <a:endParaRPr lang="el-GR" dirty="0">
              <a:latin typeface="+mj-lt"/>
            </a:endParaRPr>
          </a:p>
        </p:txBody>
      </p:sp>
      <p:sp>
        <p:nvSpPr>
          <p:cNvPr id="13" name="TextBox 13"/>
          <p:cNvSpPr txBox="1"/>
          <p:nvPr/>
        </p:nvSpPr>
        <p:spPr>
          <a:xfrm>
            <a:off x="2128709" y="1298575"/>
            <a:ext cx="14030582" cy="869950"/>
          </a:xfrm>
          <a:prstGeom prst="rect">
            <a:avLst/>
          </a:prstGeom>
        </p:spPr>
        <p:txBody>
          <a:bodyPr lIns="0" tIns="0" rIns="0" bIns="0" rtlCol="0" anchor="t">
            <a:spAutoFit/>
          </a:bodyPr>
          <a:lstStyle/>
          <a:p>
            <a:pPr algn="ctr">
              <a:lnSpc>
                <a:spcPts val="6500"/>
              </a:lnSpc>
            </a:pPr>
            <a:r>
              <a:rPr lang="en-US" sz="6500" dirty="0">
                <a:solidFill>
                  <a:srgbClr val="FBFDF4"/>
                </a:solidFill>
                <a:latin typeface="+mj-lt"/>
                <a:ea typeface="TT Tsars A"/>
                <a:cs typeface="TT Tsars A"/>
                <a:sym typeface="TT Tsars A"/>
              </a:rPr>
              <a:t> Αποθήκευση </a:t>
            </a:r>
            <a:r>
              <a:rPr lang="el-GR" sz="6500" dirty="0">
                <a:solidFill>
                  <a:srgbClr val="FBFDF4"/>
                </a:solidFill>
                <a:latin typeface="+mj-lt"/>
                <a:ea typeface="TT Tsars A"/>
                <a:cs typeface="TT Tsars A"/>
                <a:sym typeface="TT Tsars A"/>
              </a:rPr>
              <a:t>υ</a:t>
            </a:r>
            <a:r>
              <a:rPr lang="en-US" sz="6500" dirty="0">
                <a:solidFill>
                  <a:srgbClr val="FBFDF4"/>
                </a:solidFill>
                <a:latin typeface="+mj-lt"/>
                <a:ea typeface="TT Tsars A"/>
                <a:cs typeface="TT Tsars A"/>
                <a:sym typeface="TT Tsars A"/>
              </a:rPr>
              <a:t>δρογόνου</a:t>
            </a:r>
          </a:p>
        </p:txBody>
      </p:sp>
      <p:sp>
        <p:nvSpPr>
          <p:cNvPr id="14" name="TextBox 14"/>
          <p:cNvSpPr txBox="1"/>
          <p:nvPr/>
        </p:nvSpPr>
        <p:spPr>
          <a:xfrm>
            <a:off x="12075993" y="3086648"/>
            <a:ext cx="1185494" cy="249364"/>
          </a:xfrm>
          <a:prstGeom prst="rect">
            <a:avLst/>
          </a:prstGeom>
        </p:spPr>
        <p:txBody>
          <a:bodyPr lIns="0" tIns="0" rIns="0" bIns="0" rtlCol="0" anchor="t">
            <a:spAutoFit/>
          </a:bodyPr>
          <a:lstStyle/>
          <a:p>
            <a:pPr algn="l">
              <a:lnSpc>
                <a:spcPts val="2100"/>
              </a:lnSpc>
              <a:spcBef>
                <a:spcPct val="0"/>
              </a:spcBef>
            </a:pPr>
            <a:r>
              <a:rPr lang="en-US" sz="1400" b="1" dirty="0">
                <a:solidFill>
                  <a:srgbClr val="FBFDF4"/>
                </a:solidFill>
                <a:latin typeface="+mj-lt"/>
                <a:ea typeface="Garet Bold"/>
                <a:cs typeface="Garet Bold"/>
                <a:sym typeface="Garet Bold"/>
              </a:rPr>
              <a:t>Αποθήκευση</a:t>
            </a:r>
          </a:p>
        </p:txBody>
      </p:sp>
      <p:sp>
        <p:nvSpPr>
          <p:cNvPr id="15" name="TextBox 15"/>
          <p:cNvSpPr txBox="1"/>
          <p:nvPr/>
        </p:nvSpPr>
        <p:spPr>
          <a:xfrm>
            <a:off x="12702806" y="165569"/>
            <a:ext cx="4895969" cy="361950"/>
          </a:xfrm>
          <a:prstGeom prst="rect">
            <a:avLst/>
          </a:prstGeom>
        </p:spPr>
        <p:txBody>
          <a:bodyPr lIns="0" tIns="0" rIns="0" bIns="0" rtlCol="0" anchor="t">
            <a:spAutoFit/>
          </a:bodyPr>
          <a:lstStyle/>
          <a:p>
            <a:pPr algn="ctr">
              <a:lnSpc>
                <a:spcPts val="3000"/>
              </a:lnSpc>
              <a:spcBef>
                <a:spcPct val="0"/>
              </a:spcBef>
            </a:pPr>
            <a:r>
              <a:rPr lang="en-US" sz="2000" dirty="0">
                <a:solidFill>
                  <a:srgbClr val="1D4E55"/>
                </a:solidFill>
                <a:latin typeface="+mj-lt"/>
                <a:ea typeface="Garet"/>
                <a:cs typeface="Garet"/>
                <a:sym typeface="Garet"/>
              </a:rPr>
              <a:t>Πηγή: Prof. Wellsow TU Kaiserslautern</a:t>
            </a:r>
          </a:p>
        </p:txBody>
      </p:sp>
      <p:sp>
        <p:nvSpPr>
          <p:cNvPr id="16" name="TextBox 16"/>
          <p:cNvSpPr txBox="1"/>
          <p:nvPr/>
        </p:nvSpPr>
        <p:spPr>
          <a:xfrm>
            <a:off x="812755" y="3080932"/>
            <a:ext cx="6867509" cy="533400"/>
          </a:xfrm>
          <a:prstGeom prst="rect">
            <a:avLst/>
          </a:prstGeom>
        </p:spPr>
        <p:txBody>
          <a:bodyPr lIns="0" tIns="0" rIns="0" bIns="0" rtlCol="0" anchor="t">
            <a:spAutoFit/>
          </a:bodyPr>
          <a:lstStyle/>
          <a:p>
            <a:pPr marL="0" lvl="0" indent="0" algn="l">
              <a:lnSpc>
                <a:spcPts val="4200"/>
              </a:lnSpc>
              <a:spcBef>
                <a:spcPct val="0"/>
              </a:spcBef>
            </a:pPr>
            <a:r>
              <a:rPr lang="en-US" sz="3500" b="1" dirty="0">
                <a:solidFill>
                  <a:srgbClr val="1D4E55"/>
                </a:solidFill>
                <a:latin typeface="+mj-lt"/>
                <a:ea typeface="Garet Bold"/>
                <a:cs typeface="Garet Bold"/>
                <a:sym typeface="Garet Bold"/>
              </a:rPr>
              <a:t>Μακροπρόθεσμη αποθήκευση</a:t>
            </a:r>
          </a:p>
        </p:txBody>
      </p:sp>
      <p:sp>
        <p:nvSpPr>
          <p:cNvPr id="17" name="TextBox 17"/>
          <p:cNvSpPr txBox="1"/>
          <p:nvPr/>
        </p:nvSpPr>
        <p:spPr>
          <a:xfrm>
            <a:off x="0" y="3790993"/>
            <a:ext cx="8493019" cy="1863908"/>
          </a:xfrm>
          <a:prstGeom prst="rect">
            <a:avLst/>
          </a:prstGeom>
        </p:spPr>
        <p:txBody>
          <a:bodyPr lIns="0" tIns="0" rIns="0" bIns="0" rtlCol="0" anchor="t">
            <a:spAutoFit/>
          </a:bodyPr>
          <a:lstStyle/>
          <a:p>
            <a:pPr marL="539749" lvl="1" indent="-269875">
              <a:lnSpc>
                <a:spcPts val="3749"/>
              </a:lnSpc>
              <a:buFont typeface="Arial"/>
              <a:buChar char="•"/>
            </a:pPr>
            <a:r>
              <a:rPr lang="en-US" sz="2499" dirty="0">
                <a:solidFill>
                  <a:srgbClr val="1D4E55"/>
                </a:solidFill>
                <a:latin typeface="+mj-lt"/>
                <a:ea typeface="Garet"/>
                <a:cs typeface="Garet"/>
                <a:sym typeface="Garet"/>
              </a:rPr>
              <a:t>Το σχήμα δείχνει πραγματικές μετρήσεις ισχύος Α/Γ (μπλε καμπύλη) και την ποσότητα ενέργειας που μπορεί να αποθηκευτεί σε όγκο </a:t>
            </a:r>
            <a:r>
              <a:rPr lang="en-US" sz="2499" b="1" dirty="0">
                <a:solidFill>
                  <a:srgbClr val="1D4E55"/>
                </a:solidFill>
                <a:latin typeface="+mj-lt"/>
                <a:ea typeface="Garet"/>
                <a:cs typeface="Garet"/>
                <a:sym typeface="Garet"/>
              </a:rPr>
              <a:t>8 εκατ. m³</a:t>
            </a:r>
            <a:r>
              <a:rPr lang="el-GR" sz="2499" dirty="0">
                <a:solidFill>
                  <a:srgbClr val="1D4E55"/>
                </a:solidFill>
                <a:latin typeface="+mj-lt"/>
                <a:ea typeface="Garet"/>
                <a:cs typeface="Garet"/>
                <a:sym typeface="Garet"/>
              </a:rPr>
              <a:t>, συγκρίνοντας </a:t>
            </a:r>
            <a:r>
              <a:rPr lang="en-US" sz="2499" dirty="0">
                <a:solidFill>
                  <a:srgbClr val="1D4E55"/>
                </a:solidFill>
                <a:latin typeface="+mj-lt"/>
                <a:ea typeface="Garet"/>
                <a:cs typeface="Garet"/>
                <a:sym typeface="Garet"/>
              </a:rPr>
              <a:t>3 τεχνολογίες αποθήκευσης.</a:t>
            </a:r>
            <a:r>
              <a:rPr lang="el-GR" sz="2499" dirty="0">
                <a:solidFill>
                  <a:srgbClr val="1D4E55"/>
                </a:solidFill>
                <a:latin typeface="+mj-lt"/>
                <a:ea typeface="Garet"/>
                <a:cs typeface="Garet"/>
                <a:sym typeface="Garet"/>
              </a:rPr>
              <a:t> </a:t>
            </a:r>
            <a:endParaRPr lang="en-US" sz="2499" dirty="0">
              <a:solidFill>
                <a:srgbClr val="1D4E55"/>
              </a:solidFill>
              <a:latin typeface="+mj-lt"/>
              <a:ea typeface="Garet"/>
              <a:cs typeface="Garet"/>
              <a:sym typeface="Garet"/>
            </a:endParaRPr>
          </a:p>
        </p:txBody>
      </p:sp>
      <p:sp>
        <p:nvSpPr>
          <p:cNvPr id="18" name="TextBox 18"/>
          <p:cNvSpPr txBox="1"/>
          <p:nvPr/>
        </p:nvSpPr>
        <p:spPr>
          <a:xfrm>
            <a:off x="-1" y="7998702"/>
            <a:ext cx="11587454" cy="456089"/>
          </a:xfrm>
          <a:prstGeom prst="rect">
            <a:avLst/>
          </a:prstGeom>
        </p:spPr>
        <p:txBody>
          <a:bodyPr lIns="0" tIns="0" rIns="0" bIns="0" rtlCol="0" anchor="t">
            <a:spAutoFit/>
          </a:bodyPr>
          <a:lstStyle/>
          <a:p>
            <a:pPr marL="539749" lvl="1" indent="-269875" algn="l">
              <a:lnSpc>
                <a:spcPts val="3749"/>
              </a:lnSpc>
              <a:spcBef>
                <a:spcPct val="0"/>
              </a:spcBef>
              <a:buFont typeface="Arial"/>
              <a:buChar char="•"/>
            </a:pPr>
            <a:r>
              <a:rPr lang="en-US" sz="2499" dirty="0">
                <a:solidFill>
                  <a:srgbClr val="1D4E55"/>
                </a:solidFill>
                <a:latin typeface="+mj-lt"/>
                <a:ea typeface="Garet"/>
                <a:cs typeface="Garet"/>
                <a:sym typeface="Garet"/>
              </a:rPr>
              <a:t>Μόνο το υδρογόνο προσφέρει μακροπρόθεσμη αποθήκευση.</a:t>
            </a:r>
          </a:p>
        </p:txBody>
      </p:sp>
      <p:sp>
        <p:nvSpPr>
          <p:cNvPr id="19" name="TextBox 19"/>
          <p:cNvSpPr txBox="1"/>
          <p:nvPr/>
        </p:nvSpPr>
        <p:spPr>
          <a:xfrm>
            <a:off x="0" y="6204488"/>
            <a:ext cx="8493019" cy="1389419"/>
          </a:xfrm>
          <a:prstGeom prst="rect">
            <a:avLst/>
          </a:prstGeom>
        </p:spPr>
        <p:txBody>
          <a:bodyPr lIns="0" tIns="0" rIns="0" bIns="0" rtlCol="0" anchor="t">
            <a:spAutoFit/>
          </a:bodyPr>
          <a:lstStyle/>
          <a:p>
            <a:pPr marL="539749" lvl="1" indent="-269875" algn="l">
              <a:lnSpc>
                <a:spcPts val="3749"/>
              </a:lnSpc>
              <a:buFont typeface="Arial"/>
              <a:buChar char="•"/>
            </a:pPr>
            <a:r>
              <a:rPr lang="en-US" sz="2499" dirty="0">
                <a:solidFill>
                  <a:srgbClr val="1D4E55"/>
                </a:solidFill>
                <a:latin typeface="+mj-lt"/>
                <a:ea typeface="Garet"/>
                <a:cs typeface="Garet"/>
                <a:sym typeface="Garet"/>
              </a:rPr>
              <a:t>Τα αντλησιοταμιευτικά εργοστάσια και η αποθήκευση συμπιεσμένου αέρα δεν αρκούν για την μακροπρόθεσμη εξισορρόπηση των ΑΠΕ. </a:t>
            </a:r>
          </a:p>
        </p:txBody>
      </p:sp>
      <p:sp>
        <p:nvSpPr>
          <p:cNvPr id="20" name="TextBox 20"/>
          <p:cNvSpPr txBox="1"/>
          <p:nvPr/>
        </p:nvSpPr>
        <p:spPr>
          <a:xfrm>
            <a:off x="-1" y="9069704"/>
            <a:ext cx="11587454" cy="456089"/>
          </a:xfrm>
          <a:prstGeom prst="rect">
            <a:avLst/>
          </a:prstGeom>
        </p:spPr>
        <p:txBody>
          <a:bodyPr lIns="0" tIns="0" rIns="0" bIns="0" rtlCol="0" anchor="t">
            <a:spAutoFit/>
          </a:bodyPr>
          <a:lstStyle/>
          <a:p>
            <a:pPr marL="539749" lvl="1" indent="-269875" algn="l">
              <a:lnSpc>
                <a:spcPts val="3749"/>
              </a:lnSpc>
              <a:spcBef>
                <a:spcPct val="0"/>
              </a:spcBef>
              <a:buFont typeface="Arial"/>
              <a:buChar char="•"/>
            </a:pPr>
            <a:r>
              <a:rPr lang="en-US" sz="2499" dirty="0">
                <a:solidFill>
                  <a:srgbClr val="1D4E55"/>
                </a:solidFill>
                <a:latin typeface="+mj-lt"/>
                <a:ea typeface="Garet"/>
                <a:cs typeface="Garet"/>
                <a:sym typeface="Garet"/>
              </a:rPr>
              <a:t>Οι φορείς χημικής ενέργειας έχουν πολύ υψηλή ενεργειακή πυκνότητα.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horizontal)">
                                      <p:cBhvr>
                                        <p:cTn id="43" dur="500"/>
                                        <p:tgtEl>
                                          <p:spTgt spid="19"/>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randombar(horizontal)">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6" grpId="0"/>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4443" y="708493"/>
            <a:ext cx="20536886" cy="1935813"/>
            <a:chOff x="0" y="0"/>
            <a:chExt cx="29788293" cy="2807854"/>
          </a:xfrm>
        </p:grpSpPr>
        <p:sp>
          <p:nvSpPr>
            <p:cNvPr id="3" name="Freeform 3"/>
            <p:cNvSpPr/>
            <p:nvPr/>
          </p:nvSpPr>
          <p:spPr>
            <a:xfrm>
              <a:off x="0" y="0"/>
              <a:ext cx="29788293" cy="2807853"/>
            </a:xfrm>
            <a:custGeom>
              <a:avLst/>
              <a:gdLst/>
              <a:ahLst/>
              <a:cxnLst/>
              <a:rect l="l" t="t" r="r" b="b"/>
              <a:pathLst>
                <a:path w="29788293" h="2807853">
                  <a:moveTo>
                    <a:pt x="29788293" y="1403927"/>
                  </a:moveTo>
                  <a:cubicBezTo>
                    <a:pt x="29788293" y="2379356"/>
                    <a:pt x="29359923" y="2807853"/>
                    <a:pt x="28831347" y="2807853"/>
                  </a:cubicBezTo>
                  <a:lnTo>
                    <a:pt x="956945" y="2807853"/>
                  </a:lnTo>
                  <a:cubicBezTo>
                    <a:pt x="428371" y="2807853"/>
                    <a:pt x="0" y="2379356"/>
                    <a:pt x="0" y="1403927"/>
                  </a:cubicBezTo>
                  <a:cubicBezTo>
                    <a:pt x="0" y="428371"/>
                    <a:pt x="428371" y="0"/>
                    <a:pt x="956945" y="0"/>
                  </a:cubicBezTo>
                  <a:lnTo>
                    <a:pt x="28831347" y="0"/>
                  </a:lnTo>
                  <a:cubicBezTo>
                    <a:pt x="29359796" y="0"/>
                    <a:pt x="29788293" y="428371"/>
                    <a:pt x="29788293" y="1403927"/>
                  </a:cubicBezTo>
                  <a:close/>
                </a:path>
              </a:pathLst>
            </a:custGeom>
            <a:solidFill>
              <a:srgbClr val="1D4E55"/>
            </a:solidFill>
          </p:spPr>
          <p:txBody>
            <a:bodyPr/>
            <a:lstStyle/>
            <a:p>
              <a:endParaRPr lang="el-GR" dirty="0">
                <a:latin typeface="+mj-lt"/>
              </a:endParaRPr>
            </a:p>
          </p:txBody>
        </p:sp>
      </p:grpSp>
      <p:grpSp>
        <p:nvGrpSpPr>
          <p:cNvPr id="4" name="Group 4"/>
          <p:cNvGrpSpPr>
            <a:grpSpLocks noChangeAspect="1"/>
          </p:cNvGrpSpPr>
          <p:nvPr/>
        </p:nvGrpSpPr>
        <p:grpSpPr>
          <a:xfrm>
            <a:off x="7193133" y="10013079"/>
            <a:ext cx="3550932" cy="3550932"/>
            <a:chOff x="0" y="0"/>
            <a:chExt cx="6355080" cy="6355080"/>
          </a:xfrm>
        </p:grpSpPr>
        <p:sp>
          <p:nvSpPr>
            <p:cNvPr id="5" name="Freeform 5"/>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D4E55"/>
            </a:solidFill>
          </p:spPr>
          <p:txBody>
            <a:bodyPr/>
            <a:lstStyle/>
            <a:p>
              <a:endParaRPr lang="el-GR" dirty="0">
                <a:latin typeface="+mj-lt"/>
              </a:endParaRPr>
            </a:p>
          </p:txBody>
        </p:sp>
      </p:grpSp>
      <p:grpSp>
        <p:nvGrpSpPr>
          <p:cNvPr id="6" name="Group 6"/>
          <p:cNvGrpSpPr/>
          <p:nvPr/>
        </p:nvGrpSpPr>
        <p:grpSpPr>
          <a:xfrm>
            <a:off x="-677899" y="10013079"/>
            <a:ext cx="1355797" cy="1355797"/>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887C"/>
            </a:solidFill>
          </p:spPr>
          <p:txBody>
            <a:bodyPr/>
            <a:lstStyle/>
            <a:p>
              <a:endParaRPr lang="el-GR" dirty="0">
                <a:latin typeface="+mj-lt"/>
              </a:endParaRPr>
            </a:p>
          </p:txBody>
        </p:sp>
      </p:grpSp>
      <p:grpSp>
        <p:nvGrpSpPr>
          <p:cNvPr id="8" name="Group 8"/>
          <p:cNvGrpSpPr/>
          <p:nvPr/>
        </p:nvGrpSpPr>
        <p:grpSpPr>
          <a:xfrm>
            <a:off x="0" y="342254"/>
            <a:ext cx="2668293" cy="266829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45923" r="-45923"/>
              </a:stretch>
            </a:blipFill>
          </p:spPr>
          <p:txBody>
            <a:bodyPr/>
            <a:lstStyle/>
            <a:p>
              <a:endParaRPr lang="el-GR" dirty="0">
                <a:latin typeface="+mj-lt"/>
              </a:endParaRPr>
            </a:p>
          </p:txBody>
        </p:sp>
      </p:grpSp>
      <p:grpSp>
        <p:nvGrpSpPr>
          <p:cNvPr id="10" name="Group 10"/>
          <p:cNvGrpSpPr/>
          <p:nvPr/>
        </p:nvGrpSpPr>
        <p:grpSpPr>
          <a:xfrm>
            <a:off x="16920877" y="6582298"/>
            <a:ext cx="1355797" cy="1355797"/>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D9E96"/>
            </a:solidFill>
          </p:spPr>
          <p:txBody>
            <a:bodyPr/>
            <a:lstStyle/>
            <a:p>
              <a:endParaRPr lang="el-GR" dirty="0">
                <a:latin typeface="+mj-lt"/>
              </a:endParaRPr>
            </a:p>
          </p:txBody>
        </p:sp>
      </p:grpSp>
      <p:sp>
        <p:nvSpPr>
          <p:cNvPr id="12" name="Freeform 12"/>
          <p:cNvSpPr/>
          <p:nvPr/>
        </p:nvSpPr>
        <p:spPr>
          <a:xfrm>
            <a:off x="248500" y="3240952"/>
            <a:ext cx="5172523" cy="2444017"/>
          </a:xfrm>
          <a:custGeom>
            <a:avLst/>
            <a:gdLst/>
            <a:ahLst/>
            <a:cxnLst/>
            <a:rect l="l" t="t" r="r" b="b"/>
            <a:pathLst>
              <a:path w="5172523" h="2444017">
                <a:moveTo>
                  <a:pt x="0" y="0"/>
                </a:moveTo>
                <a:lnTo>
                  <a:pt x="5172524" y="0"/>
                </a:lnTo>
                <a:lnTo>
                  <a:pt x="5172524" y="2444018"/>
                </a:lnTo>
                <a:lnTo>
                  <a:pt x="0" y="2444018"/>
                </a:lnTo>
                <a:lnTo>
                  <a:pt x="0" y="0"/>
                </a:lnTo>
                <a:close/>
              </a:path>
            </a:pathLst>
          </a:custGeom>
          <a:blipFill>
            <a:blip r:embed="rId4"/>
            <a:stretch>
              <a:fillRect/>
            </a:stretch>
          </a:blipFill>
        </p:spPr>
        <p:txBody>
          <a:bodyPr/>
          <a:lstStyle/>
          <a:p>
            <a:endParaRPr lang="el-GR" dirty="0">
              <a:latin typeface="+mj-lt"/>
            </a:endParaRPr>
          </a:p>
        </p:txBody>
      </p:sp>
      <p:sp>
        <p:nvSpPr>
          <p:cNvPr id="13" name="Freeform 13"/>
          <p:cNvSpPr/>
          <p:nvPr/>
        </p:nvSpPr>
        <p:spPr>
          <a:xfrm>
            <a:off x="5421024" y="3886534"/>
            <a:ext cx="1446551" cy="517142"/>
          </a:xfrm>
          <a:custGeom>
            <a:avLst/>
            <a:gdLst/>
            <a:ahLst/>
            <a:cxnLst/>
            <a:rect l="l" t="t" r="r" b="b"/>
            <a:pathLst>
              <a:path w="1446551" h="517142">
                <a:moveTo>
                  <a:pt x="0" y="0"/>
                </a:moveTo>
                <a:lnTo>
                  <a:pt x="1446550" y="0"/>
                </a:lnTo>
                <a:lnTo>
                  <a:pt x="1446550" y="517142"/>
                </a:lnTo>
                <a:lnTo>
                  <a:pt x="0" y="5171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l-GR" dirty="0">
              <a:latin typeface="+mj-lt"/>
            </a:endParaRPr>
          </a:p>
        </p:txBody>
      </p:sp>
      <p:sp>
        <p:nvSpPr>
          <p:cNvPr id="14" name="Freeform 14"/>
          <p:cNvSpPr/>
          <p:nvPr/>
        </p:nvSpPr>
        <p:spPr>
          <a:xfrm>
            <a:off x="2128709" y="6121684"/>
            <a:ext cx="5085953" cy="3632823"/>
          </a:xfrm>
          <a:custGeom>
            <a:avLst/>
            <a:gdLst/>
            <a:ahLst/>
            <a:cxnLst/>
            <a:rect l="l" t="t" r="r" b="b"/>
            <a:pathLst>
              <a:path w="5085953" h="3632823">
                <a:moveTo>
                  <a:pt x="0" y="0"/>
                </a:moveTo>
                <a:lnTo>
                  <a:pt x="5085952" y="0"/>
                </a:lnTo>
                <a:lnTo>
                  <a:pt x="5085952" y="3632824"/>
                </a:lnTo>
                <a:lnTo>
                  <a:pt x="0" y="3632824"/>
                </a:lnTo>
                <a:lnTo>
                  <a:pt x="0" y="0"/>
                </a:lnTo>
                <a:close/>
              </a:path>
            </a:pathLst>
          </a:custGeom>
          <a:blipFill>
            <a:blip r:embed="rId7"/>
            <a:stretch>
              <a:fillRect/>
            </a:stretch>
          </a:blipFill>
        </p:spPr>
        <p:txBody>
          <a:bodyPr/>
          <a:lstStyle/>
          <a:p>
            <a:endParaRPr lang="el-GR" dirty="0">
              <a:latin typeface="+mj-lt"/>
            </a:endParaRPr>
          </a:p>
        </p:txBody>
      </p:sp>
      <p:sp>
        <p:nvSpPr>
          <p:cNvPr id="15" name="TextBox 15"/>
          <p:cNvSpPr txBox="1"/>
          <p:nvPr/>
        </p:nvSpPr>
        <p:spPr>
          <a:xfrm>
            <a:off x="2128709" y="1298575"/>
            <a:ext cx="14030582" cy="869950"/>
          </a:xfrm>
          <a:prstGeom prst="rect">
            <a:avLst/>
          </a:prstGeom>
        </p:spPr>
        <p:txBody>
          <a:bodyPr lIns="0" tIns="0" rIns="0" bIns="0" rtlCol="0" anchor="t">
            <a:spAutoFit/>
          </a:bodyPr>
          <a:lstStyle/>
          <a:p>
            <a:pPr algn="ctr">
              <a:lnSpc>
                <a:spcPts val="6500"/>
              </a:lnSpc>
            </a:pPr>
            <a:r>
              <a:rPr lang="en-US" sz="6500" dirty="0">
                <a:solidFill>
                  <a:srgbClr val="FBFDF4"/>
                </a:solidFill>
                <a:latin typeface="+mj-lt"/>
                <a:ea typeface="TT Tsars A"/>
                <a:cs typeface="TT Tsars A"/>
                <a:sym typeface="TT Tsars A"/>
              </a:rPr>
              <a:t> Μεταφορά </a:t>
            </a:r>
            <a:r>
              <a:rPr lang="el-GR" sz="6500" dirty="0">
                <a:solidFill>
                  <a:srgbClr val="FBFDF4"/>
                </a:solidFill>
                <a:latin typeface="+mj-lt"/>
                <a:ea typeface="TT Tsars A"/>
                <a:cs typeface="TT Tsars A"/>
                <a:sym typeface="TT Tsars A"/>
              </a:rPr>
              <a:t>υ</a:t>
            </a:r>
            <a:r>
              <a:rPr lang="en-US" sz="6500" dirty="0">
                <a:solidFill>
                  <a:srgbClr val="FBFDF4"/>
                </a:solidFill>
                <a:latin typeface="+mj-lt"/>
                <a:ea typeface="TT Tsars A"/>
                <a:cs typeface="TT Tsars A"/>
                <a:sym typeface="TT Tsars A"/>
              </a:rPr>
              <a:t>δρογόνου</a:t>
            </a:r>
          </a:p>
        </p:txBody>
      </p:sp>
      <p:sp>
        <p:nvSpPr>
          <p:cNvPr id="16" name="TextBox 16"/>
          <p:cNvSpPr txBox="1"/>
          <p:nvPr/>
        </p:nvSpPr>
        <p:spPr>
          <a:xfrm>
            <a:off x="12075993" y="3086648"/>
            <a:ext cx="1185494" cy="249364"/>
          </a:xfrm>
          <a:prstGeom prst="rect">
            <a:avLst/>
          </a:prstGeom>
        </p:spPr>
        <p:txBody>
          <a:bodyPr lIns="0" tIns="0" rIns="0" bIns="0" rtlCol="0" anchor="t">
            <a:spAutoFit/>
          </a:bodyPr>
          <a:lstStyle/>
          <a:p>
            <a:pPr algn="l">
              <a:lnSpc>
                <a:spcPts val="2100"/>
              </a:lnSpc>
              <a:spcBef>
                <a:spcPct val="0"/>
              </a:spcBef>
            </a:pPr>
            <a:r>
              <a:rPr lang="en-US" sz="1400" b="1" dirty="0">
                <a:solidFill>
                  <a:srgbClr val="FBFDF4"/>
                </a:solidFill>
                <a:latin typeface="+mj-lt"/>
                <a:ea typeface="Garet Bold"/>
                <a:cs typeface="Garet Bold"/>
                <a:sym typeface="Garet Bold"/>
              </a:rPr>
              <a:t>Αποθήκευση</a:t>
            </a:r>
          </a:p>
        </p:txBody>
      </p:sp>
      <p:sp>
        <p:nvSpPr>
          <p:cNvPr id="17" name="TextBox 17"/>
          <p:cNvSpPr txBox="1"/>
          <p:nvPr/>
        </p:nvSpPr>
        <p:spPr>
          <a:xfrm>
            <a:off x="6867574" y="3164752"/>
            <a:ext cx="10055542" cy="2400144"/>
          </a:xfrm>
          <a:prstGeom prst="rect">
            <a:avLst/>
          </a:prstGeom>
        </p:spPr>
        <p:txBody>
          <a:bodyPr lIns="0" tIns="0" rIns="0" bIns="0" rtlCol="0" anchor="t">
            <a:spAutoFit/>
          </a:bodyPr>
          <a:lstStyle/>
          <a:p>
            <a:pPr marL="272335" lvl="1" algn="l">
              <a:lnSpc>
                <a:spcPts val="3784"/>
              </a:lnSpc>
            </a:pPr>
            <a:r>
              <a:rPr lang="en-US" sz="2522" b="1" dirty="0">
                <a:solidFill>
                  <a:srgbClr val="1D4E55"/>
                </a:solidFill>
                <a:latin typeface="+mj-lt"/>
                <a:ea typeface="Garet Bold"/>
                <a:cs typeface="Garet Bold"/>
                <a:sym typeface="Garet Bold"/>
              </a:rPr>
              <a:t>Αγωγοί υδρογόνου</a:t>
            </a:r>
          </a:p>
          <a:p>
            <a:pPr marL="544670" lvl="1" indent="-272335" algn="l">
              <a:lnSpc>
                <a:spcPts val="3784"/>
              </a:lnSpc>
              <a:buFont typeface="Arial"/>
              <a:buChar char="•"/>
            </a:pPr>
            <a:r>
              <a:rPr lang="en-US" sz="2522" dirty="0">
                <a:solidFill>
                  <a:srgbClr val="1D4E55"/>
                </a:solidFill>
                <a:latin typeface="+mj-lt"/>
                <a:ea typeface="Garet Bold"/>
                <a:cs typeface="Garet Bold"/>
                <a:sym typeface="Garet Bold"/>
              </a:rPr>
              <a:t>100 bar</a:t>
            </a:r>
          </a:p>
          <a:p>
            <a:pPr marL="544670" lvl="1" indent="-272335" algn="l">
              <a:lnSpc>
                <a:spcPts val="3784"/>
              </a:lnSpc>
              <a:buFont typeface="Arial"/>
              <a:buChar char="•"/>
            </a:pPr>
            <a:r>
              <a:rPr lang="en-US" sz="2522" dirty="0">
                <a:solidFill>
                  <a:srgbClr val="1D4E55"/>
                </a:solidFill>
                <a:latin typeface="+mj-lt"/>
                <a:ea typeface="Garet Bold"/>
                <a:cs typeface="Garet Bold"/>
                <a:sym typeface="Garet Bold"/>
              </a:rPr>
              <a:t>Υψηλό κόστος εγκατάστασης</a:t>
            </a:r>
          </a:p>
          <a:p>
            <a:pPr marL="544670" lvl="1" indent="-272335" algn="l">
              <a:lnSpc>
                <a:spcPts val="3784"/>
              </a:lnSpc>
              <a:buFont typeface="Arial"/>
              <a:buChar char="•"/>
            </a:pPr>
            <a:r>
              <a:rPr lang="en-US" sz="2522" dirty="0">
                <a:solidFill>
                  <a:srgbClr val="1D4E55"/>
                </a:solidFill>
                <a:latin typeface="+mj-lt"/>
                <a:ea typeface="Garet Bold"/>
                <a:cs typeface="Garet Bold"/>
                <a:sym typeface="Garet Bold"/>
              </a:rPr>
              <a:t>Χαμηλό κόστος συντήρησης</a:t>
            </a:r>
          </a:p>
          <a:p>
            <a:pPr marL="544670" lvl="1" indent="-272335" algn="l">
              <a:lnSpc>
                <a:spcPts val="3784"/>
              </a:lnSpc>
              <a:buFont typeface="Arial"/>
              <a:buChar char="•"/>
            </a:pPr>
            <a:r>
              <a:rPr lang="en-US" sz="2522" dirty="0">
                <a:solidFill>
                  <a:srgbClr val="1D4E55"/>
                </a:solidFill>
                <a:latin typeface="+mj-lt"/>
                <a:ea typeface="Garet Bold"/>
                <a:cs typeface="Garet Bold"/>
                <a:sym typeface="Garet Bold"/>
              </a:rPr>
              <a:t>Κατάλληλο μόνο για μεγάλες αποστάσεις και ποσότητες</a:t>
            </a:r>
          </a:p>
        </p:txBody>
      </p:sp>
      <p:sp>
        <p:nvSpPr>
          <p:cNvPr id="18" name="Freeform 18"/>
          <p:cNvSpPr/>
          <p:nvPr/>
        </p:nvSpPr>
        <p:spPr>
          <a:xfrm>
            <a:off x="7214661" y="7679525"/>
            <a:ext cx="1446551" cy="517142"/>
          </a:xfrm>
          <a:custGeom>
            <a:avLst/>
            <a:gdLst/>
            <a:ahLst/>
            <a:cxnLst/>
            <a:rect l="l" t="t" r="r" b="b"/>
            <a:pathLst>
              <a:path w="1446551" h="517142">
                <a:moveTo>
                  <a:pt x="0" y="0"/>
                </a:moveTo>
                <a:lnTo>
                  <a:pt x="1446551" y="0"/>
                </a:lnTo>
                <a:lnTo>
                  <a:pt x="1446551" y="517142"/>
                </a:lnTo>
                <a:lnTo>
                  <a:pt x="0" y="5171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l-GR" dirty="0">
              <a:latin typeface="+mj-lt"/>
            </a:endParaRPr>
          </a:p>
        </p:txBody>
      </p:sp>
      <p:sp>
        <p:nvSpPr>
          <p:cNvPr id="19" name="TextBox 19"/>
          <p:cNvSpPr txBox="1"/>
          <p:nvPr/>
        </p:nvSpPr>
        <p:spPr>
          <a:xfrm>
            <a:off x="8627684" y="6379737"/>
            <a:ext cx="9291717" cy="3374770"/>
          </a:xfrm>
          <a:prstGeom prst="rect">
            <a:avLst/>
          </a:prstGeom>
        </p:spPr>
        <p:txBody>
          <a:bodyPr lIns="0" tIns="0" rIns="0" bIns="0" rtlCol="0" anchor="t">
            <a:spAutoFit/>
          </a:bodyPr>
          <a:lstStyle/>
          <a:p>
            <a:pPr marL="272335" lvl="1" algn="l">
              <a:lnSpc>
                <a:spcPts val="3784"/>
              </a:lnSpc>
            </a:pPr>
            <a:r>
              <a:rPr lang="el-GR" sz="2522" b="1" dirty="0">
                <a:solidFill>
                  <a:srgbClr val="1D4E55"/>
                </a:solidFill>
                <a:latin typeface="+mj-lt"/>
                <a:ea typeface="Garet Bold"/>
                <a:cs typeface="Garet Bold"/>
                <a:sym typeface="Garet Bold"/>
              </a:rPr>
              <a:t>Συμπιεσμένο αέριο </a:t>
            </a:r>
            <a:r>
              <a:rPr lang="en-US" sz="2522" b="1" dirty="0">
                <a:solidFill>
                  <a:srgbClr val="1D4E55"/>
                </a:solidFill>
                <a:latin typeface="+mj-lt"/>
                <a:ea typeface="Garet Bold"/>
                <a:cs typeface="Garet Bold"/>
                <a:sym typeface="Garet Bold"/>
              </a:rPr>
              <a:t>υδρογόνο</a:t>
            </a:r>
            <a:r>
              <a:rPr lang="el-GR" sz="2522" b="1" dirty="0">
                <a:solidFill>
                  <a:srgbClr val="1D4E55"/>
                </a:solidFill>
                <a:latin typeface="+mj-lt"/>
                <a:ea typeface="Garet Bold"/>
                <a:cs typeface="Garet Bold"/>
                <a:sym typeface="Garet Bold"/>
              </a:rPr>
              <a:t> με φορτηγά</a:t>
            </a:r>
          </a:p>
          <a:p>
            <a:pPr marL="544670" lvl="1" indent="-272335">
              <a:lnSpc>
                <a:spcPts val="3784"/>
              </a:lnSpc>
              <a:buFont typeface="Arial"/>
              <a:buChar char="•"/>
            </a:pPr>
            <a:r>
              <a:rPr lang="en-US" sz="2522" dirty="0">
                <a:solidFill>
                  <a:srgbClr val="1D4E55"/>
                </a:solidFill>
                <a:ea typeface="Garet Bold"/>
                <a:cs typeface="Garet Bold"/>
                <a:sym typeface="Garet Bold"/>
              </a:rPr>
              <a:t>200-350 bar</a:t>
            </a:r>
            <a:endParaRPr lang="en-US" sz="2522" dirty="0">
              <a:solidFill>
                <a:srgbClr val="1D4E55"/>
              </a:solidFill>
              <a:latin typeface="+mj-lt"/>
              <a:ea typeface="Garet Bold"/>
              <a:cs typeface="Garet Bold"/>
              <a:sym typeface="Garet Bold"/>
            </a:endParaRPr>
          </a:p>
          <a:p>
            <a:pPr marL="544670" lvl="1" indent="-272335" algn="l">
              <a:lnSpc>
                <a:spcPts val="3784"/>
              </a:lnSpc>
              <a:buFont typeface="Arial"/>
              <a:buChar char="•"/>
            </a:pPr>
            <a:r>
              <a:rPr lang="en-US" sz="2522" dirty="0">
                <a:solidFill>
                  <a:srgbClr val="1D4E55"/>
                </a:solidFill>
                <a:latin typeface="+mj-lt"/>
                <a:ea typeface="Garet Bold"/>
                <a:cs typeface="Garet Bold"/>
                <a:sym typeface="Garet Bold"/>
              </a:rPr>
              <a:t>Σύνθετος χάλυβα (composite steel)</a:t>
            </a:r>
          </a:p>
          <a:p>
            <a:pPr marL="544670" lvl="1" indent="-272335" algn="l">
              <a:lnSpc>
                <a:spcPts val="3784"/>
              </a:lnSpc>
              <a:buFont typeface="Arial"/>
              <a:buChar char="•"/>
            </a:pPr>
            <a:r>
              <a:rPr lang="en-US" sz="2522" dirty="0">
                <a:solidFill>
                  <a:srgbClr val="1D4E55"/>
                </a:solidFill>
                <a:latin typeface="+mj-lt"/>
                <a:ea typeface="Garet Bold"/>
                <a:cs typeface="Garet Bold"/>
                <a:sym typeface="Garet Bold"/>
              </a:rPr>
              <a:t>Κόστος αγοράς trailer 700.000 EUR</a:t>
            </a:r>
          </a:p>
          <a:p>
            <a:pPr marL="544670" lvl="1" indent="-272335" algn="l">
              <a:lnSpc>
                <a:spcPts val="3784"/>
              </a:lnSpc>
              <a:buFont typeface="Arial"/>
              <a:buChar char="•"/>
            </a:pPr>
            <a:r>
              <a:rPr lang="en-US" sz="2522" dirty="0">
                <a:solidFill>
                  <a:srgbClr val="1D4E55"/>
                </a:solidFill>
                <a:latin typeface="+mj-lt"/>
                <a:ea typeface="Garet Bold"/>
                <a:cs typeface="Garet Bold"/>
                <a:sym typeface="Garet Bold"/>
              </a:rPr>
              <a:t>Υψηλό κόστος συντήρησης</a:t>
            </a:r>
          </a:p>
          <a:p>
            <a:pPr marL="544670" lvl="1" indent="-272335" algn="l">
              <a:lnSpc>
                <a:spcPts val="3784"/>
              </a:lnSpc>
              <a:buFont typeface="Arial"/>
              <a:buChar char="•"/>
            </a:pPr>
            <a:r>
              <a:rPr lang="en-US" sz="2522" dirty="0">
                <a:solidFill>
                  <a:srgbClr val="1D4E55"/>
                </a:solidFill>
                <a:latin typeface="+mj-lt"/>
                <a:ea typeface="Garet Bold"/>
                <a:cs typeface="Garet Bold"/>
                <a:sym typeface="Garet Bold"/>
              </a:rPr>
              <a:t>700 kg/φορτίο</a:t>
            </a:r>
          </a:p>
          <a:p>
            <a:pPr marL="544670" lvl="1" indent="-272335" algn="l">
              <a:lnSpc>
                <a:spcPts val="3784"/>
              </a:lnSpc>
              <a:buFont typeface="Arial"/>
              <a:buChar char="•"/>
            </a:pPr>
            <a:r>
              <a:rPr lang="en-US" sz="2522" dirty="0">
                <a:solidFill>
                  <a:srgbClr val="1D4E55"/>
                </a:solidFill>
                <a:latin typeface="+mj-lt"/>
                <a:ea typeface="Garet Bold"/>
                <a:cs typeface="Garet Bold"/>
                <a:sym typeface="Garet Bold"/>
              </a:rPr>
              <a:t>Κατάλληλο για μικρές αποστάσεις και ποσότητες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80">
                                          <p:stCondLst>
                                            <p:cond delay="0"/>
                                          </p:stCondLst>
                                        </p:cTn>
                                        <p:tgtEl>
                                          <p:spTgt spid="10"/>
                                        </p:tgtEl>
                                      </p:cBhvr>
                                    </p:animEffect>
                                    <p:anim calcmode="lin" valueType="num">
                                      <p:cBhvr>
                                        <p:cTn id="7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7" dur="26">
                                          <p:stCondLst>
                                            <p:cond delay="650"/>
                                          </p:stCondLst>
                                        </p:cTn>
                                        <p:tgtEl>
                                          <p:spTgt spid="10"/>
                                        </p:tgtEl>
                                      </p:cBhvr>
                                      <p:to x="100000" y="60000"/>
                                    </p:animScale>
                                    <p:animScale>
                                      <p:cBhvr>
                                        <p:cTn id="78" dur="166" decel="50000">
                                          <p:stCondLst>
                                            <p:cond delay="676"/>
                                          </p:stCondLst>
                                        </p:cTn>
                                        <p:tgtEl>
                                          <p:spTgt spid="10"/>
                                        </p:tgtEl>
                                      </p:cBhvr>
                                      <p:to x="100000" y="100000"/>
                                    </p:animScale>
                                    <p:animScale>
                                      <p:cBhvr>
                                        <p:cTn id="79" dur="26">
                                          <p:stCondLst>
                                            <p:cond delay="1312"/>
                                          </p:stCondLst>
                                        </p:cTn>
                                        <p:tgtEl>
                                          <p:spTgt spid="10"/>
                                        </p:tgtEl>
                                      </p:cBhvr>
                                      <p:to x="100000" y="80000"/>
                                    </p:animScale>
                                    <p:animScale>
                                      <p:cBhvr>
                                        <p:cTn id="80" dur="166" decel="50000">
                                          <p:stCondLst>
                                            <p:cond delay="1338"/>
                                          </p:stCondLst>
                                        </p:cTn>
                                        <p:tgtEl>
                                          <p:spTgt spid="10"/>
                                        </p:tgtEl>
                                      </p:cBhvr>
                                      <p:to x="100000" y="100000"/>
                                    </p:animScale>
                                    <p:animScale>
                                      <p:cBhvr>
                                        <p:cTn id="81" dur="26">
                                          <p:stCondLst>
                                            <p:cond delay="1642"/>
                                          </p:stCondLst>
                                        </p:cTn>
                                        <p:tgtEl>
                                          <p:spTgt spid="10"/>
                                        </p:tgtEl>
                                      </p:cBhvr>
                                      <p:to x="100000" y="90000"/>
                                    </p:animScale>
                                    <p:animScale>
                                      <p:cBhvr>
                                        <p:cTn id="82" dur="166" decel="50000">
                                          <p:stCondLst>
                                            <p:cond delay="1668"/>
                                          </p:stCondLst>
                                        </p:cTn>
                                        <p:tgtEl>
                                          <p:spTgt spid="10"/>
                                        </p:tgtEl>
                                      </p:cBhvr>
                                      <p:to x="100000" y="100000"/>
                                    </p:animScale>
                                    <p:animScale>
                                      <p:cBhvr>
                                        <p:cTn id="83" dur="26">
                                          <p:stCondLst>
                                            <p:cond delay="1808"/>
                                          </p:stCondLst>
                                        </p:cTn>
                                        <p:tgtEl>
                                          <p:spTgt spid="10"/>
                                        </p:tgtEl>
                                      </p:cBhvr>
                                      <p:to x="100000" y="95000"/>
                                    </p:animScale>
                                    <p:animScale>
                                      <p:cBhvr>
                                        <p:cTn id="84" dur="166" decel="50000">
                                          <p:stCondLst>
                                            <p:cond delay="1834"/>
                                          </p:stCondLst>
                                        </p:cTn>
                                        <p:tgtEl>
                                          <p:spTgt spid="10"/>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ipe(down)">
                                      <p:cBhvr>
                                        <p:cTn id="87" dur="580">
                                          <p:stCondLst>
                                            <p:cond delay="0"/>
                                          </p:stCondLst>
                                        </p:cTn>
                                        <p:tgtEl>
                                          <p:spTgt spid="12"/>
                                        </p:tgtEl>
                                      </p:cBhvr>
                                    </p:animEffect>
                                    <p:anim calcmode="lin" valueType="num">
                                      <p:cBhvr>
                                        <p:cTn id="8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3" dur="26">
                                          <p:stCondLst>
                                            <p:cond delay="650"/>
                                          </p:stCondLst>
                                        </p:cTn>
                                        <p:tgtEl>
                                          <p:spTgt spid="12"/>
                                        </p:tgtEl>
                                      </p:cBhvr>
                                      <p:to x="100000" y="60000"/>
                                    </p:animScale>
                                    <p:animScale>
                                      <p:cBhvr>
                                        <p:cTn id="94" dur="166" decel="50000">
                                          <p:stCondLst>
                                            <p:cond delay="676"/>
                                          </p:stCondLst>
                                        </p:cTn>
                                        <p:tgtEl>
                                          <p:spTgt spid="12"/>
                                        </p:tgtEl>
                                      </p:cBhvr>
                                      <p:to x="100000" y="100000"/>
                                    </p:animScale>
                                    <p:animScale>
                                      <p:cBhvr>
                                        <p:cTn id="95" dur="26">
                                          <p:stCondLst>
                                            <p:cond delay="1312"/>
                                          </p:stCondLst>
                                        </p:cTn>
                                        <p:tgtEl>
                                          <p:spTgt spid="12"/>
                                        </p:tgtEl>
                                      </p:cBhvr>
                                      <p:to x="100000" y="80000"/>
                                    </p:animScale>
                                    <p:animScale>
                                      <p:cBhvr>
                                        <p:cTn id="96" dur="166" decel="50000">
                                          <p:stCondLst>
                                            <p:cond delay="1338"/>
                                          </p:stCondLst>
                                        </p:cTn>
                                        <p:tgtEl>
                                          <p:spTgt spid="12"/>
                                        </p:tgtEl>
                                      </p:cBhvr>
                                      <p:to x="100000" y="100000"/>
                                    </p:animScale>
                                    <p:animScale>
                                      <p:cBhvr>
                                        <p:cTn id="97" dur="26">
                                          <p:stCondLst>
                                            <p:cond delay="1642"/>
                                          </p:stCondLst>
                                        </p:cTn>
                                        <p:tgtEl>
                                          <p:spTgt spid="12"/>
                                        </p:tgtEl>
                                      </p:cBhvr>
                                      <p:to x="100000" y="90000"/>
                                    </p:animScale>
                                    <p:animScale>
                                      <p:cBhvr>
                                        <p:cTn id="98" dur="166" decel="50000">
                                          <p:stCondLst>
                                            <p:cond delay="1668"/>
                                          </p:stCondLst>
                                        </p:cTn>
                                        <p:tgtEl>
                                          <p:spTgt spid="12"/>
                                        </p:tgtEl>
                                      </p:cBhvr>
                                      <p:to x="100000" y="100000"/>
                                    </p:animScale>
                                    <p:animScale>
                                      <p:cBhvr>
                                        <p:cTn id="99" dur="26">
                                          <p:stCondLst>
                                            <p:cond delay="1808"/>
                                          </p:stCondLst>
                                        </p:cTn>
                                        <p:tgtEl>
                                          <p:spTgt spid="12"/>
                                        </p:tgtEl>
                                      </p:cBhvr>
                                      <p:to x="100000" y="95000"/>
                                    </p:animScale>
                                    <p:animScale>
                                      <p:cBhvr>
                                        <p:cTn id="100" dur="166" decel="50000">
                                          <p:stCondLst>
                                            <p:cond delay="1834"/>
                                          </p:stCondLst>
                                        </p:cTn>
                                        <p:tgtEl>
                                          <p:spTgt spid="12"/>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wipe(down)">
                                      <p:cBhvr>
                                        <p:cTn id="103" dur="580">
                                          <p:stCondLst>
                                            <p:cond delay="0"/>
                                          </p:stCondLst>
                                        </p:cTn>
                                        <p:tgtEl>
                                          <p:spTgt spid="13"/>
                                        </p:tgtEl>
                                      </p:cBhvr>
                                    </p:animEffect>
                                    <p:anim calcmode="lin" valueType="num">
                                      <p:cBhvr>
                                        <p:cTn id="10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9" dur="26">
                                          <p:stCondLst>
                                            <p:cond delay="650"/>
                                          </p:stCondLst>
                                        </p:cTn>
                                        <p:tgtEl>
                                          <p:spTgt spid="13"/>
                                        </p:tgtEl>
                                      </p:cBhvr>
                                      <p:to x="100000" y="60000"/>
                                    </p:animScale>
                                    <p:animScale>
                                      <p:cBhvr>
                                        <p:cTn id="110" dur="166" decel="50000">
                                          <p:stCondLst>
                                            <p:cond delay="676"/>
                                          </p:stCondLst>
                                        </p:cTn>
                                        <p:tgtEl>
                                          <p:spTgt spid="13"/>
                                        </p:tgtEl>
                                      </p:cBhvr>
                                      <p:to x="100000" y="100000"/>
                                    </p:animScale>
                                    <p:animScale>
                                      <p:cBhvr>
                                        <p:cTn id="111" dur="26">
                                          <p:stCondLst>
                                            <p:cond delay="1312"/>
                                          </p:stCondLst>
                                        </p:cTn>
                                        <p:tgtEl>
                                          <p:spTgt spid="13"/>
                                        </p:tgtEl>
                                      </p:cBhvr>
                                      <p:to x="100000" y="80000"/>
                                    </p:animScale>
                                    <p:animScale>
                                      <p:cBhvr>
                                        <p:cTn id="112" dur="166" decel="50000">
                                          <p:stCondLst>
                                            <p:cond delay="1338"/>
                                          </p:stCondLst>
                                        </p:cTn>
                                        <p:tgtEl>
                                          <p:spTgt spid="13"/>
                                        </p:tgtEl>
                                      </p:cBhvr>
                                      <p:to x="100000" y="100000"/>
                                    </p:animScale>
                                    <p:animScale>
                                      <p:cBhvr>
                                        <p:cTn id="113" dur="26">
                                          <p:stCondLst>
                                            <p:cond delay="1642"/>
                                          </p:stCondLst>
                                        </p:cTn>
                                        <p:tgtEl>
                                          <p:spTgt spid="13"/>
                                        </p:tgtEl>
                                      </p:cBhvr>
                                      <p:to x="100000" y="90000"/>
                                    </p:animScale>
                                    <p:animScale>
                                      <p:cBhvr>
                                        <p:cTn id="114" dur="166" decel="50000">
                                          <p:stCondLst>
                                            <p:cond delay="1668"/>
                                          </p:stCondLst>
                                        </p:cTn>
                                        <p:tgtEl>
                                          <p:spTgt spid="13"/>
                                        </p:tgtEl>
                                      </p:cBhvr>
                                      <p:to x="100000" y="100000"/>
                                    </p:animScale>
                                    <p:animScale>
                                      <p:cBhvr>
                                        <p:cTn id="115" dur="26">
                                          <p:stCondLst>
                                            <p:cond delay="1808"/>
                                          </p:stCondLst>
                                        </p:cTn>
                                        <p:tgtEl>
                                          <p:spTgt spid="13"/>
                                        </p:tgtEl>
                                      </p:cBhvr>
                                      <p:to x="100000" y="95000"/>
                                    </p:animScale>
                                    <p:animScale>
                                      <p:cBhvr>
                                        <p:cTn id="116" dur="166" decel="50000">
                                          <p:stCondLst>
                                            <p:cond delay="1834"/>
                                          </p:stCondLst>
                                        </p:cTn>
                                        <p:tgtEl>
                                          <p:spTgt spid="13"/>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wipe(down)">
                                      <p:cBhvr>
                                        <p:cTn id="119" dur="580">
                                          <p:stCondLst>
                                            <p:cond delay="0"/>
                                          </p:stCondLst>
                                        </p:cTn>
                                        <p:tgtEl>
                                          <p:spTgt spid="14"/>
                                        </p:tgtEl>
                                      </p:cBhvr>
                                    </p:animEffect>
                                    <p:anim calcmode="lin" valueType="num">
                                      <p:cBhvr>
                                        <p:cTn id="12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25" dur="26">
                                          <p:stCondLst>
                                            <p:cond delay="650"/>
                                          </p:stCondLst>
                                        </p:cTn>
                                        <p:tgtEl>
                                          <p:spTgt spid="14"/>
                                        </p:tgtEl>
                                      </p:cBhvr>
                                      <p:to x="100000" y="60000"/>
                                    </p:animScale>
                                    <p:animScale>
                                      <p:cBhvr>
                                        <p:cTn id="126" dur="166" decel="50000">
                                          <p:stCondLst>
                                            <p:cond delay="676"/>
                                          </p:stCondLst>
                                        </p:cTn>
                                        <p:tgtEl>
                                          <p:spTgt spid="14"/>
                                        </p:tgtEl>
                                      </p:cBhvr>
                                      <p:to x="100000" y="100000"/>
                                    </p:animScale>
                                    <p:animScale>
                                      <p:cBhvr>
                                        <p:cTn id="127" dur="26">
                                          <p:stCondLst>
                                            <p:cond delay="1312"/>
                                          </p:stCondLst>
                                        </p:cTn>
                                        <p:tgtEl>
                                          <p:spTgt spid="14"/>
                                        </p:tgtEl>
                                      </p:cBhvr>
                                      <p:to x="100000" y="80000"/>
                                    </p:animScale>
                                    <p:animScale>
                                      <p:cBhvr>
                                        <p:cTn id="128" dur="166" decel="50000">
                                          <p:stCondLst>
                                            <p:cond delay="1338"/>
                                          </p:stCondLst>
                                        </p:cTn>
                                        <p:tgtEl>
                                          <p:spTgt spid="14"/>
                                        </p:tgtEl>
                                      </p:cBhvr>
                                      <p:to x="100000" y="100000"/>
                                    </p:animScale>
                                    <p:animScale>
                                      <p:cBhvr>
                                        <p:cTn id="129" dur="26">
                                          <p:stCondLst>
                                            <p:cond delay="1642"/>
                                          </p:stCondLst>
                                        </p:cTn>
                                        <p:tgtEl>
                                          <p:spTgt spid="14"/>
                                        </p:tgtEl>
                                      </p:cBhvr>
                                      <p:to x="100000" y="90000"/>
                                    </p:animScale>
                                    <p:animScale>
                                      <p:cBhvr>
                                        <p:cTn id="130" dur="166" decel="50000">
                                          <p:stCondLst>
                                            <p:cond delay="1668"/>
                                          </p:stCondLst>
                                        </p:cTn>
                                        <p:tgtEl>
                                          <p:spTgt spid="14"/>
                                        </p:tgtEl>
                                      </p:cBhvr>
                                      <p:to x="100000" y="100000"/>
                                    </p:animScale>
                                    <p:animScale>
                                      <p:cBhvr>
                                        <p:cTn id="131" dur="26">
                                          <p:stCondLst>
                                            <p:cond delay="1808"/>
                                          </p:stCondLst>
                                        </p:cTn>
                                        <p:tgtEl>
                                          <p:spTgt spid="14"/>
                                        </p:tgtEl>
                                      </p:cBhvr>
                                      <p:to x="100000" y="95000"/>
                                    </p:animScale>
                                    <p:animScale>
                                      <p:cBhvr>
                                        <p:cTn id="132" dur="166" decel="50000">
                                          <p:stCondLst>
                                            <p:cond delay="1834"/>
                                          </p:stCondLst>
                                        </p:cTn>
                                        <p:tgtEl>
                                          <p:spTgt spid="14"/>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15"/>
                                        </p:tgtEl>
                                        <p:attrNameLst>
                                          <p:attrName>style.visibility</p:attrName>
                                        </p:attrNameLst>
                                      </p:cBhvr>
                                      <p:to>
                                        <p:strVal val="visible"/>
                                      </p:to>
                                    </p:set>
                                    <p:animEffect transition="in" filter="wipe(down)">
                                      <p:cBhvr>
                                        <p:cTn id="135" dur="580">
                                          <p:stCondLst>
                                            <p:cond delay="0"/>
                                          </p:stCondLst>
                                        </p:cTn>
                                        <p:tgtEl>
                                          <p:spTgt spid="15"/>
                                        </p:tgtEl>
                                      </p:cBhvr>
                                    </p:animEffect>
                                    <p:anim calcmode="lin" valueType="num">
                                      <p:cBhvr>
                                        <p:cTn id="13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41" dur="26">
                                          <p:stCondLst>
                                            <p:cond delay="650"/>
                                          </p:stCondLst>
                                        </p:cTn>
                                        <p:tgtEl>
                                          <p:spTgt spid="15"/>
                                        </p:tgtEl>
                                      </p:cBhvr>
                                      <p:to x="100000" y="60000"/>
                                    </p:animScale>
                                    <p:animScale>
                                      <p:cBhvr>
                                        <p:cTn id="142" dur="166" decel="50000">
                                          <p:stCondLst>
                                            <p:cond delay="676"/>
                                          </p:stCondLst>
                                        </p:cTn>
                                        <p:tgtEl>
                                          <p:spTgt spid="15"/>
                                        </p:tgtEl>
                                      </p:cBhvr>
                                      <p:to x="100000" y="100000"/>
                                    </p:animScale>
                                    <p:animScale>
                                      <p:cBhvr>
                                        <p:cTn id="143" dur="26">
                                          <p:stCondLst>
                                            <p:cond delay="1312"/>
                                          </p:stCondLst>
                                        </p:cTn>
                                        <p:tgtEl>
                                          <p:spTgt spid="15"/>
                                        </p:tgtEl>
                                      </p:cBhvr>
                                      <p:to x="100000" y="80000"/>
                                    </p:animScale>
                                    <p:animScale>
                                      <p:cBhvr>
                                        <p:cTn id="144" dur="166" decel="50000">
                                          <p:stCondLst>
                                            <p:cond delay="1338"/>
                                          </p:stCondLst>
                                        </p:cTn>
                                        <p:tgtEl>
                                          <p:spTgt spid="15"/>
                                        </p:tgtEl>
                                      </p:cBhvr>
                                      <p:to x="100000" y="100000"/>
                                    </p:animScale>
                                    <p:animScale>
                                      <p:cBhvr>
                                        <p:cTn id="145" dur="26">
                                          <p:stCondLst>
                                            <p:cond delay="1642"/>
                                          </p:stCondLst>
                                        </p:cTn>
                                        <p:tgtEl>
                                          <p:spTgt spid="15"/>
                                        </p:tgtEl>
                                      </p:cBhvr>
                                      <p:to x="100000" y="90000"/>
                                    </p:animScale>
                                    <p:animScale>
                                      <p:cBhvr>
                                        <p:cTn id="146" dur="166" decel="50000">
                                          <p:stCondLst>
                                            <p:cond delay="1668"/>
                                          </p:stCondLst>
                                        </p:cTn>
                                        <p:tgtEl>
                                          <p:spTgt spid="15"/>
                                        </p:tgtEl>
                                      </p:cBhvr>
                                      <p:to x="100000" y="100000"/>
                                    </p:animScale>
                                    <p:animScale>
                                      <p:cBhvr>
                                        <p:cTn id="147" dur="26">
                                          <p:stCondLst>
                                            <p:cond delay="1808"/>
                                          </p:stCondLst>
                                        </p:cTn>
                                        <p:tgtEl>
                                          <p:spTgt spid="15"/>
                                        </p:tgtEl>
                                      </p:cBhvr>
                                      <p:to x="100000" y="95000"/>
                                    </p:animScale>
                                    <p:animScale>
                                      <p:cBhvr>
                                        <p:cTn id="148" dur="166" decel="50000">
                                          <p:stCondLst>
                                            <p:cond delay="1834"/>
                                          </p:stCondLst>
                                        </p:cTn>
                                        <p:tgtEl>
                                          <p:spTgt spid="15"/>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16"/>
                                        </p:tgtEl>
                                        <p:attrNameLst>
                                          <p:attrName>style.visibility</p:attrName>
                                        </p:attrNameLst>
                                      </p:cBhvr>
                                      <p:to>
                                        <p:strVal val="visible"/>
                                      </p:to>
                                    </p:set>
                                    <p:animEffect transition="in" filter="wipe(down)">
                                      <p:cBhvr>
                                        <p:cTn id="151" dur="580">
                                          <p:stCondLst>
                                            <p:cond delay="0"/>
                                          </p:stCondLst>
                                        </p:cTn>
                                        <p:tgtEl>
                                          <p:spTgt spid="16"/>
                                        </p:tgtEl>
                                      </p:cBhvr>
                                    </p:animEffect>
                                    <p:anim calcmode="lin" valueType="num">
                                      <p:cBhvr>
                                        <p:cTn id="15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57" dur="26">
                                          <p:stCondLst>
                                            <p:cond delay="650"/>
                                          </p:stCondLst>
                                        </p:cTn>
                                        <p:tgtEl>
                                          <p:spTgt spid="16"/>
                                        </p:tgtEl>
                                      </p:cBhvr>
                                      <p:to x="100000" y="60000"/>
                                    </p:animScale>
                                    <p:animScale>
                                      <p:cBhvr>
                                        <p:cTn id="158" dur="166" decel="50000">
                                          <p:stCondLst>
                                            <p:cond delay="676"/>
                                          </p:stCondLst>
                                        </p:cTn>
                                        <p:tgtEl>
                                          <p:spTgt spid="16"/>
                                        </p:tgtEl>
                                      </p:cBhvr>
                                      <p:to x="100000" y="100000"/>
                                    </p:animScale>
                                    <p:animScale>
                                      <p:cBhvr>
                                        <p:cTn id="159" dur="26">
                                          <p:stCondLst>
                                            <p:cond delay="1312"/>
                                          </p:stCondLst>
                                        </p:cTn>
                                        <p:tgtEl>
                                          <p:spTgt spid="16"/>
                                        </p:tgtEl>
                                      </p:cBhvr>
                                      <p:to x="100000" y="80000"/>
                                    </p:animScale>
                                    <p:animScale>
                                      <p:cBhvr>
                                        <p:cTn id="160" dur="166" decel="50000">
                                          <p:stCondLst>
                                            <p:cond delay="1338"/>
                                          </p:stCondLst>
                                        </p:cTn>
                                        <p:tgtEl>
                                          <p:spTgt spid="16"/>
                                        </p:tgtEl>
                                      </p:cBhvr>
                                      <p:to x="100000" y="100000"/>
                                    </p:animScale>
                                    <p:animScale>
                                      <p:cBhvr>
                                        <p:cTn id="161" dur="26">
                                          <p:stCondLst>
                                            <p:cond delay="1642"/>
                                          </p:stCondLst>
                                        </p:cTn>
                                        <p:tgtEl>
                                          <p:spTgt spid="16"/>
                                        </p:tgtEl>
                                      </p:cBhvr>
                                      <p:to x="100000" y="90000"/>
                                    </p:animScale>
                                    <p:animScale>
                                      <p:cBhvr>
                                        <p:cTn id="162" dur="166" decel="50000">
                                          <p:stCondLst>
                                            <p:cond delay="1668"/>
                                          </p:stCondLst>
                                        </p:cTn>
                                        <p:tgtEl>
                                          <p:spTgt spid="16"/>
                                        </p:tgtEl>
                                      </p:cBhvr>
                                      <p:to x="100000" y="100000"/>
                                    </p:animScale>
                                    <p:animScale>
                                      <p:cBhvr>
                                        <p:cTn id="163" dur="26">
                                          <p:stCondLst>
                                            <p:cond delay="1808"/>
                                          </p:stCondLst>
                                        </p:cTn>
                                        <p:tgtEl>
                                          <p:spTgt spid="16"/>
                                        </p:tgtEl>
                                      </p:cBhvr>
                                      <p:to x="100000" y="95000"/>
                                    </p:animScale>
                                    <p:animScale>
                                      <p:cBhvr>
                                        <p:cTn id="164" dur="166" decel="50000">
                                          <p:stCondLst>
                                            <p:cond delay="1834"/>
                                          </p:stCondLst>
                                        </p:cTn>
                                        <p:tgtEl>
                                          <p:spTgt spid="16"/>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17"/>
                                        </p:tgtEl>
                                        <p:attrNameLst>
                                          <p:attrName>style.visibility</p:attrName>
                                        </p:attrNameLst>
                                      </p:cBhvr>
                                      <p:to>
                                        <p:strVal val="visible"/>
                                      </p:to>
                                    </p:set>
                                    <p:animEffect transition="in" filter="wipe(down)">
                                      <p:cBhvr>
                                        <p:cTn id="167" dur="580">
                                          <p:stCondLst>
                                            <p:cond delay="0"/>
                                          </p:stCondLst>
                                        </p:cTn>
                                        <p:tgtEl>
                                          <p:spTgt spid="17"/>
                                        </p:tgtEl>
                                      </p:cBhvr>
                                    </p:animEffect>
                                    <p:anim calcmode="lin" valueType="num">
                                      <p:cBhvr>
                                        <p:cTn id="16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73" dur="26">
                                          <p:stCondLst>
                                            <p:cond delay="650"/>
                                          </p:stCondLst>
                                        </p:cTn>
                                        <p:tgtEl>
                                          <p:spTgt spid="17"/>
                                        </p:tgtEl>
                                      </p:cBhvr>
                                      <p:to x="100000" y="60000"/>
                                    </p:animScale>
                                    <p:animScale>
                                      <p:cBhvr>
                                        <p:cTn id="174" dur="166" decel="50000">
                                          <p:stCondLst>
                                            <p:cond delay="676"/>
                                          </p:stCondLst>
                                        </p:cTn>
                                        <p:tgtEl>
                                          <p:spTgt spid="17"/>
                                        </p:tgtEl>
                                      </p:cBhvr>
                                      <p:to x="100000" y="100000"/>
                                    </p:animScale>
                                    <p:animScale>
                                      <p:cBhvr>
                                        <p:cTn id="175" dur="26">
                                          <p:stCondLst>
                                            <p:cond delay="1312"/>
                                          </p:stCondLst>
                                        </p:cTn>
                                        <p:tgtEl>
                                          <p:spTgt spid="17"/>
                                        </p:tgtEl>
                                      </p:cBhvr>
                                      <p:to x="100000" y="80000"/>
                                    </p:animScale>
                                    <p:animScale>
                                      <p:cBhvr>
                                        <p:cTn id="176" dur="166" decel="50000">
                                          <p:stCondLst>
                                            <p:cond delay="1338"/>
                                          </p:stCondLst>
                                        </p:cTn>
                                        <p:tgtEl>
                                          <p:spTgt spid="17"/>
                                        </p:tgtEl>
                                      </p:cBhvr>
                                      <p:to x="100000" y="100000"/>
                                    </p:animScale>
                                    <p:animScale>
                                      <p:cBhvr>
                                        <p:cTn id="177" dur="26">
                                          <p:stCondLst>
                                            <p:cond delay="1642"/>
                                          </p:stCondLst>
                                        </p:cTn>
                                        <p:tgtEl>
                                          <p:spTgt spid="17"/>
                                        </p:tgtEl>
                                      </p:cBhvr>
                                      <p:to x="100000" y="90000"/>
                                    </p:animScale>
                                    <p:animScale>
                                      <p:cBhvr>
                                        <p:cTn id="178" dur="166" decel="50000">
                                          <p:stCondLst>
                                            <p:cond delay="1668"/>
                                          </p:stCondLst>
                                        </p:cTn>
                                        <p:tgtEl>
                                          <p:spTgt spid="17"/>
                                        </p:tgtEl>
                                      </p:cBhvr>
                                      <p:to x="100000" y="100000"/>
                                    </p:animScale>
                                    <p:animScale>
                                      <p:cBhvr>
                                        <p:cTn id="179" dur="26">
                                          <p:stCondLst>
                                            <p:cond delay="1808"/>
                                          </p:stCondLst>
                                        </p:cTn>
                                        <p:tgtEl>
                                          <p:spTgt spid="17"/>
                                        </p:tgtEl>
                                      </p:cBhvr>
                                      <p:to x="100000" y="95000"/>
                                    </p:animScale>
                                    <p:animScale>
                                      <p:cBhvr>
                                        <p:cTn id="180" dur="166" decel="50000">
                                          <p:stCondLst>
                                            <p:cond delay="1834"/>
                                          </p:stCondLst>
                                        </p:cTn>
                                        <p:tgtEl>
                                          <p:spTgt spid="17"/>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18"/>
                                        </p:tgtEl>
                                        <p:attrNameLst>
                                          <p:attrName>style.visibility</p:attrName>
                                        </p:attrNameLst>
                                      </p:cBhvr>
                                      <p:to>
                                        <p:strVal val="visible"/>
                                      </p:to>
                                    </p:set>
                                    <p:animEffect transition="in" filter="wipe(down)">
                                      <p:cBhvr>
                                        <p:cTn id="183" dur="580">
                                          <p:stCondLst>
                                            <p:cond delay="0"/>
                                          </p:stCondLst>
                                        </p:cTn>
                                        <p:tgtEl>
                                          <p:spTgt spid="18"/>
                                        </p:tgtEl>
                                      </p:cBhvr>
                                    </p:animEffect>
                                    <p:anim calcmode="lin" valueType="num">
                                      <p:cBhvr>
                                        <p:cTn id="18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9" dur="26">
                                          <p:stCondLst>
                                            <p:cond delay="650"/>
                                          </p:stCondLst>
                                        </p:cTn>
                                        <p:tgtEl>
                                          <p:spTgt spid="18"/>
                                        </p:tgtEl>
                                      </p:cBhvr>
                                      <p:to x="100000" y="60000"/>
                                    </p:animScale>
                                    <p:animScale>
                                      <p:cBhvr>
                                        <p:cTn id="190" dur="166" decel="50000">
                                          <p:stCondLst>
                                            <p:cond delay="676"/>
                                          </p:stCondLst>
                                        </p:cTn>
                                        <p:tgtEl>
                                          <p:spTgt spid="18"/>
                                        </p:tgtEl>
                                      </p:cBhvr>
                                      <p:to x="100000" y="100000"/>
                                    </p:animScale>
                                    <p:animScale>
                                      <p:cBhvr>
                                        <p:cTn id="191" dur="26">
                                          <p:stCondLst>
                                            <p:cond delay="1312"/>
                                          </p:stCondLst>
                                        </p:cTn>
                                        <p:tgtEl>
                                          <p:spTgt spid="18"/>
                                        </p:tgtEl>
                                      </p:cBhvr>
                                      <p:to x="100000" y="80000"/>
                                    </p:animScale>
                                    <p:animScale>
                                      <p:cBhvr>
                                        <p:cTn id="192" dur="166" decel="50000">
                                          <p:stCondLst>
                                            <p:cond delay="1338"/>
                                          </p:stCondLst>
                                        </p:cTn>
                                        <p:tgtEl>
                                          <p:spTgt spid="18"/>
                                        </p:tgtEl>
                                      </p:cBhvr>
                                      <p:to x="100000" y="100000"/>
                                    </p:animScale>
                                    <p:animScale>
                                      <p:cBhvr>
                                        <p:cTn id="193" dur="26">
                                          <p:stCondLst>
                                            <p:cond delay="1642"/>
                                          </p:stCondLst>
                                        </p:cTn>
                                        <p:tgtEl>
                                          <p:spTgt spid="18"/>
                                        </p:tgtEl>
                                      </p:cBhvr>
                                      <p:to x="100000" y="90000"/>
                                    </p:animScale>
                                    <p:animScale>
                                      <p:cBhvr>
                                        <p:cTn id="194" dur="166" decel="50000">
                                          <p:stCondLst>
                                            <p:cond delay="1668"/>
                                          </p:stCondLst>
                                        </p:cTn>
                                        <p:tgtEl>
                                          <p:spTgt spid="18"/>
                                        </p:tgtEl>
                                      </p:cBhvr>
                                      <p:to x="100000" y="100000"/>
                                    </p:animScale>
                                    <p:animScale>
                                      <p:cBhvr>
                                        <p:cTn id="195" dur="26">
                                          <p:stCondLst>
                                            <p:cond delay="1808"/>
                                          </p:stCondLst>
                                        </p:cTn>
                                        <p:tgtEl>
                                          <p:spTgt spid="18"/>
                                        </p:tgtEl>
                                      </p:cBhvr>
                                      <p:to x="100000" y="95000"/>
                                    </p:animScale>
                                    <p:animScale>
                                      <p:cBhvr>
                                        <p:cTn id="196" dur="166" decel="50000">
                                          <p:stCondLst>
                                            <p:cond delay="1834"/>
                                          </p:stCondLst>
                                        </p:cTn>
                                        <p:tgtEl>
                                          <p:spTgt spid="18"/>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19"/>
                                        </p:tgtEl>
                                        <p:attrNameLst>
                                          <p:attrName>style.visibility</p:attrName>
                                        </p:attrNameLst>
                                      </p:cBhvr>
                                      <p:to>
                                        <p:strVal val="visible"/>
                                      </p:to>
                                    </p:set>
                                    <p:animEffect transition="in" filter="wipe(down)">
                                      <p:cBhvr>
                                        <p:cTn id="199" dur="580">
                                          <p:stCondLst>
                                            <p:cond delay="0"/>
                                          </p:stCondLst>
                                        </p:cTn>
                                        <p:tgtEl>
                                          <p:spTgt spid="19"/>
                                        </p:tgtEl>
                                      </p:cBhvr>
                                    </p:animEffect>
                                    <p:anim calcmode="lin" valueType="num">
                                      <p:cBhvr>
                                        <p:cTn id="20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05" dur="26">
                                          <p:stCondLst>
                                            <p:cond delay="650"/>
                                          </p:stCondLst>
                                        </p:cTn>
                                        <p:tgtEl>
                                          <p:spTgt spid="19"/>
                                        </p:tgtEl>
                                      </p:cBhvr>
                                      <p:to x="100000" y="60000"/>
                                    </p:animScale>
                                    <p:animScale>
                                      <p:cBhvr>
                                        <p:cTn id="206" dur="166" decel="50000">
                                          <p:stCondLst>
                                            <p:cond delay="676"/>
                                          </p:stCondLst>
                                        </p:cTn>
                                        <p:tgtEl>
                                          <p:spTgt spid="19"/>
                                        </p:tgtEl>
                                      </p:cBhvr>
                                      <p:to x="100000" y="100000"/>
                                    </p:animScale>
                                    <p:animScale>
                                      <p:cBhvr>
                                        <p:cTn id="207" dur="26">
                                          <p:stCondLst>
                                            <p:cond delay="1312"/>
                                          </p:stCondLst>
                                        </p:cTn>
                                        <p:tgtEl>
                                          <p:spTgt spid="19"/>
                                        </p:tgtEl>
                                      </p:cBhvr>
                                      <p:to x="100000" y="80000"/>
                                    </p:animScale>
                                    <p:animScale>
                                      <p:cBhvr>
                                        <p:cTn id="208" dur="166" decel="50000">
                                          <p:stCondLst>
                                            <p:cond delay="1338"/>
                                          </p:stCondLst>
                                        </p:cTn>
                                        <p:tgtEl>
                                          <p:spTgt spid="19"/>
                                        </p:tgtEl>
                                      </p:cBhvr>
                                      <p:to x="100000" y="100000"/>
                                    </p:animScale>
                                    <p:animScale>
                                      <p:cBhvr>
                                        <p:cTn id="209" dur="26">
                                          <p:stCondLst>
                                            <p:cond delay="1642"/>
                                          </p:stCondLst>
                                        </p:cTn>
                                        <p:tgtEl>
                                          <p:spTgt spid="19"/>
                                        </p:tgtEl>
                                      </p:cBhvr>
                                      <p:to x="100000" y="90000"/>
                                    </p:animScale>
                                    <p:animScale>
                                      <p:cBhvr>
                                        <p:cTn id="210" dur="166" decel="50000">
                                          <p:stCondLst>
                                            <p:cond delay="1668"/>
                                          </p:stCondLst>
                                        </p:cTn>
                                        <p:tgtEl>
                                          <p:spTgt spid="19"/>
                                        </p:tgtEl>
                                      </p:cBhvr>
                                      <p:to x="100000" y="100000"/>
                                    </p:animScale>
                                    <p:animScale>
                                      <p:cBhvr>
                                        <p:cTn id="211" dur="26">
                                          <p:stCondLst>
                                            <p:cond delay="1808"/>
                                          </p:stCondLst>
                                        </p:cTn>
                                        <p:tgtEl>
                                          <p:spTgt spid="19"/>
                                        </p:tgtEl>
                                      </p:cBhvr>
                                      <p:to x="100000" y="95000"/>
                                    </p:animScale>
                                    <p:animScale>
                                      <p:cBhvr>
                                        <p:cTn id="212"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P spid="16" grpId="0"/>
      <p:bldP spid="17" grpId="0"/>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4443" y="708493"/>
            <a:ext cx="20536886" cy="1935813"/>
            <a:chOff x="0" y="0"/>
            <a:chExt cx="29788293" cy="2807854"/>
          </a:xfrm>
        </p:grpSpPr>
        <p:sp>
          <p:nvSpPr>
            <p:cNvPr id="3" name="Freeform 3"/>
            <p:cNvSpPr/>
            <p:nvPr/>
          </p:nvSpPr>
          <p:spPr>
            <a:xfrm>
              <a:off x="0" y="0"/>
              <a:ext cx="29788293" cy="2807853"/>
            </a:xfrm>
            <a:custGeom>
              <a:avLst/>
              <a:gdLst/>
              <a:ahLst/>
              <a:cxnLst/>
              <a:rect l="l" t="t" r="r" b="b"/>
              <a:pathLst>
                <a:path w="29788293" h="2807853">
                  <a:moveTo>
                    <a:pt x="29788293" y="1403927"/>
                  </a:moveTo>
                  <a:cubicBezTo>
                    <a:pt x="29788293" y="2379356"/>
                    <a:pt x="29359923" y="2807853"/>
                    <a:pt x="28831347" y="2807853"/>
                  </a:cubicBezTo>
                  <a:lnTo>
                    <a:pt x="956945" y="2807853"/>
                  </a:lnTo>
                  <a:cubicBezTo>
                    <a:pt x="428371" y="2807853"/>
                    <a:pt x="0" y="2379356"/>
                    <a:pt x="0" y="1403927"/>
                  </a:cubicBezTo>
                  <a:cubicBezTo>
                    <a:pt x="0" y="428371"/>
                    <a:pt x="428371" y="0"/>
                    <a:pt x="956945" y="0"/>
                  </a:cubicBezTo>
                  <a:lnTo>
                    <a:pt x="28831347" y="0"/>
                  </a:lnTo>
                  <a:cubicBezTo>
                    <a:pt x="29359796" y="0"/>
                    <a:pt x="29788293" y="428371"/>
                    <a:pt x="29788293" y="1403927"/>
                  </a:cubicBezTo>
                  <a:close/>
                </a:path>
              </a:pathLst>
            </a:custGeom>
            <a:solidFill>
              <a:srgbClr val="1D4E55"/>
            </a:solidFill>
          </p:spPr>
          <p:txBody>
            <a:bodyPr/>
            <a:lstStyle/>
            <a:p>
              <a:endParaRPr lang="el-GR" dirty="0">
                <a:latin typeface="+mj-lt"/>
              </a:endParaRPr>
            </a:p>
          </p:txBody>
        </p:sp>
      </p:grpSp>
      <p:grpSp>
        <p:nvGrpSpPr>
          <p:cNvPr id="4" name="Group 4"/>
          <p:cNvGrpSpPr>
            <a:grpSpLocks noChangeAspect="1"/>
          </p:cNvGrpSpPr>
          <p:nvPr/>
        </p:nvGrpSpPr>
        <p:grpSpPr>
          <a:xfrm>
            <a:off x="7193133" y="10013079"/>
            <a:ext cx="3550932" cy="3550932"/>
            <a:chOff x="0" y="0"/>
            <a:chExt cx="6355080" cy="6355080"/>
          </a:xfrm>
        </p:grpSpPr>
        <p:sp>
          <p:nvSpPr>
            <p:cNvPr id="5" name="Freeform 5"/>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D4E55"/>
            </a:solidFill>
          </p:spPr>
          <p:txBody>
            <a:bodyPr/>
            <a:lstStyle/>
            <a:p>
              <a:endParaRPr lang="el-GR" dirty="0">
                <a:latin typeface="+mj-lt"/>
              </a:endParaRPr>
            </a:p>
          </p:txBody>
        </p:sp>
      </p:grpSp>
      <p:grpSp>
        <p:nvGrpSpPr>
          <p:cNvPr id="6" name="Group 6"/>
          <p:cNvGrpSpPr/>
          <p:nvPr/>
        </p:nvGrpSpPr>
        <p:grpSpPr>
          <a:xfrm>
            <a:off x="-677899" y="10013079"/>
            <a:ext cx="1355797" cy="1355797"/>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887C"/>
            </a:solidFill>
          </p:spPr>
          <p:txBody>
            <a:bodyPr/>
            <a:lstStyle/>
            <a:p>
              <a:endParaRPr lang="el-GR" dirty="0">
                <a:latin typeface="+mj-lt"/>
              </a:endParaRPr>
            </a:p>
          </p:txBody>
        </p:sp>
      </p:grpSp>
      <p:grpSp>
        <p:nvGrpSpPr>
          <p:cNvPr id="8" name="Group 8"/>
          <p:cNvGrpSpPr/>
          <p:nvPr/>
        </p:nvGrpSpPr>
        <p:grpSpPr>
          <a:xfrm>
            <a:off x="0" y="342254"/>
            <a:ext cx="2668293" cy="266829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45923" r="-45923"/>
              </a:stretch>
            </a:blipFill>
          </p:spPr>
          <p:txBody>
            <a:bodyPr/>
            <a:lstStyle/>
            <a:p>
              <a:endParaRPr lang="el-GR" dirty="0">
                <a:latin typeface="+mj-lt"/>
              </a:endParaRPr>
            </a:p>
          </p:txBody>
        </p:sp>
      </p:grpSp>
      <p:grpSp>
        <p:nvGrpSpPr>
          <p:cNvPr id="10" name="Group 10"/>
          <p:cNvGrpSpPr/>
          <p:nvPr/>
        </p:nvGrpSpPr>
        <p:grpSpPr>
          <a:xfrm>
            <a:off x="17259300" y="9609101"/>
            <a:ext cx="1355797" cy="1355797"/>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D9E96"/>
            </a:solidFill>
          </p:spPr>
          <p:txBody>
            <a:bodyPr/>
            <a:lstStyle/>
            <a:p>
              <a:endParaRPr lang="el-GR" dirty="0">
                <a:latin typeface="+mj-lt"/>
              </a:endParaRPr>
            </a:p>
          </p:txBody>
        </p:sp>
      </p:grpSp>
      <p:sp>
        <p:nvSpPr>
          <p:cNvPr id="12" name="Freeform 12"/>
          <p:cNvSpPr/>
          <p:nvPr/>
        </p:nvSpPr>
        <p:spPr>
          <a:xfrm>
            <a:off x="4911576" y="3685318"/>
            <a:ext cx="1446551" cy="517142"/>
          </a:xfrm>
          <a:custGeom>
            <a:avLst/>
            <a:gdLst/>
            <a:ahLst/>
            <a:cxnLst/>
            <a:rect l="l" t="t" r="r" b="b"/>
            <a:pathLst>
              <a:path w="1446551" h="517142">
                <a:moveTo>
                  <a:pt x="0" y="0"/>
                </a:moveTo>
                <a:lnTo>
                  <a:pt x="1446550" y="0"/>
                </a:lnTo>
                <a:lnTo>
                  <a:pt x="1446550" y="517142"/>
                </a:lnTo>
                <a:lnTo>
                  <a:pt x="0" y="5171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dirty="0">
              <a:latin typeface="+mj-lt"/>
            </a:endParaRPr>
          </a:p>
        </p:txBody>
      </p:sp>
      <p:sp>
        <p:nvSpPr>
          <p:cNvPr id="13" name="Freeform 13"/>
          <p:cNvSpPr/>
          <p:nvPr/>
        </p:nvSpPr>
        <p:spPr>
          <a:xfrm>
            <a:off x="5068896" y="7904205"/>
            <a:ext cx="1446551" cy="517142"/>
          </a:xfrm>
          <a:custGeom>
            <a:avLst/>
            <a:gdLst/>
            <a:ahLst/>
            <a:cxnLst/>
            <a:rect l="l" t="t" r="r" b="b"/>
            <a:pathLst>
              <a:path w="1446551" h="517142">
                <a:moveTo>
                  <a:pt x="0" y="0"/>
                </a:moveTo>
                <a:lnTo>
                  <a:pt x="1446551" y="0"/>
                </a:lnTo>
                <a:lnTo>
                  <a:pt x="1446551" y="517141"/>
                </a:lnTo>
                <a:lnTo>
                  <a:pt x="0" y="5171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dirty="0">
              <a:latin typeface="+mj-lt"/>
            </a:endParaRPr>
          </a:p>
        </p:txBody>
      </p:sp>
      <p:sp>
        <p:nvSpPr>
          <p:cNvPr id="14" name="Freeform 14"/>
          <p:cNvSpPr/>
          <p:nvPr/>
        </p:nvSpPr>
        <p:spPr>
          <a:xfrm>
            <a:off x="425010" y="3134273"/>
            <a:ext cx="4486566" cy="3366438"/>
          </a:xfrm>
          <a:custGeom>
            <a:avLst/>
            <a:gdLst/>
            <a:ahLst/>
            <a:cxnLst/>
            <a:rect l="l" t="t" r="r" b="b"/>
            <a:pathLst>
              <a:path w="4486566" h="3366438">
                <a:moveTo>
                  <a:pt x="0" y="0"/>
                </a:moveTo>
                <a:lnTo>
                  <a:pt x="4486566" y="0"/>
                </a:lnTo>
                <a:lnTo>
                  <a:pt x="4486566" y="3366438"/>
                </a:lnTo>
                <a:lnTo>
                  <a:pt x="0" y="3366438"/>
                </a:lnTo>
                <a:lnTo>
                  <a:pt x="0" y="0"/>
                </a:lnTo>
                <a:close/>
              </a:path>
            </a:pathLst>
          </a:custGeom>
          <a:blipFill>
            <a:blip r:embed="rId6"/>
            <a:stretch>
              <a:fillRect/>
            </a:stretch>
          </a:blipFill>
        </p:spPr>
        <p:txBody>
          <a:bodyPr/>
          <a:lstStyle/>
          <a:p>
            <a:endParaRPr lang="el-GR" dirty="0">
              <a:latin typeface="+mj-lt"/>
            </a:endParaRPr>
          </a:p>
        </p:txBody>
      </p:sp>
      <p:sp>
        <p:nvSpPr>
          <p:cNvPr id="15" name="Freeform 15"/>
          <p:cNvSpPr/>
          <p:nvPr/>
        </p:nvSpPr>
        <p:spPr>
          <a:xfrm>
            <a:off x="283577" y="7134958"/>
            <a:ext cx="4959568" cy="2572776"/>
          </a:xfrm>
          <a:custGeom>
            <a:avLst/>
            <a:gdLst/>
            <a:ahLst/>
            <a:cxnLst/>
            <a:rect l="l" t="t" r="r" b="b"/>
            <a:pathLst>
              <a:path w="4959568" h="2572776">
                <a:moveTo>
                  <a:pt x="0" y="0"/>
                </a:moveTo>
                <a:lnTo>
                  <a:pt x="4959568" y="0"/>
                </a:lnTo>
                <a:lnTo>
                  <a:pt x="4959568" y="2572776"/>
                </a:lnTo>
                <a:lnTo>
                  <a:pt x="0" y="2572776"/>
                </a:lnTo>
                <a:lnTo>
                  <a:pt x="0" y="0"/>
                </a:lnTo>
                <a:close/>
              </a:path>
            </a:pathLst>
          </a:custGeom>
          <a:blipFill>
            <a:blip r:embed="rId7"/>
            <a:stretch>
              <a:fillRect/>
            </a:stretch>
          </a:blipFill>
        </p:spPr>
        <p:txBody>
          <a:bodyPr/>
          <a:lstStyle/>
          <a:p>
            <a:endParaRPr lang="el-GR" dirty="0">
              <a:latin typeface="+mj-lt"/>
            </a:endParaRPr>
          </a:p>
        </p:txBody>
      </p:sp>
      <p:sp>
        <p:nvSpPr>
          <p:cNvPr id="16" name="TextBox 16"/>
          <p:cNvSpPr txBox="1"/>
          <p:nvPr/>
        </p:nvSpPr>
        <p:spPr>
          <a:xfrm>
            <a:off x="2128709" y="1298575"/>
            <a:ext cx="14030582" cy="869950"/>
          </a:xfrm>
          <a:prstGeom prst="rect">
            <a:avLst/>
          </a:prstGeom>
        </p:spPr>
        <p:txBody>
          <a:bodyPr lIns="0" tIns="0" rIns="0" bIns="0" rtlCol="0" anchor="t">
            <a:spAutoFit/>
          </a:bodyPr>
          <a:lstStyle/>
          <a:p>
            <a:pPr algn="ctr">
              <a:lnSpc>
                <a:spcPts val="6500"/>
              </a:lnSpc>
            </a:pPr>
            <a:r>
              <a:rPr lang="en-US" sz="6500" dirty="0">
                <a:solidFill>
                  <a:srgbClr val="FBFDF4"/>
                </a:solidFill>
                <a:latin typeface="+mj-lt"/>
                <a:ea typeface="TT Tsars A"/>
                <a:cs typeface="TT Tsars A"/>
                <a:sym typeface="TT Tsars A"/>
              </a:rPr>
              <a:t> Μεταφορά </a:t>
            </a:r>
            <a:r>
              <a:rPr lang="el-GR" sz="6500" dirty="0">
                <a:solidFill>
                  <a:srgbClr val="FBFDF4"/>
                </a:solidFill>
                <a:latin typeface="+mj-lt"/>
                <a:ea typeface="TT Tsars A"/>
                <a:cs typeface="TT Tsars A"/>
                <a:sym typeface="TT Tsars A"/>
              </a:rPr>
              <a:t>υ</a:t>
            </a:r>
            <a:r>
              <a:rPr lang="en-US" sz="6500" dirty="0">
                <a:solidFill>
                  <a:srgbClr val="FBFDF4"/>
                </a:solidFill>
                <a:latin typeface="+mj-lt"/>
                <a:ea typeface="TT Tsars A"/>
                <a:cs typeface="TT Tsars A"/>
                <a:sym typeface="TT Tsars A"/>
              </a:rPr>
              <a:t>δρογόνου</a:t>
            </a:r>
          </a:p>
        </p:txBody>
      </p:sp>
      <p:sp>
        <p:nvSpPr>
          <p:cNvPr id="17" name="TextBox 17"/>
          <p:cNvSpPr txBox="1"/>
          <p:nvPr/>
        </p:nvSpPr>
        <p:spPr>
          <a:xfrm>
            <a:off x="12075993" y="3086648"/>
            <a:ext cx="1185494" cy="249364"/>
          </a:xfrm>
          <a:prstGeom prst="rect">
            <a:avLst/>
          </a:prstGeom>
        </p:spPr>
        <p:txBody>
          <a:bodyPr lIns="0" tIns="0" rIns="0" bIns="0" rtlCol="0" anchor="t">
            <a:spAutoFit/>
          </a:bodyPr>
          <a:lstStyle/>
          <a:p>
            <a:pPr algn="l">
              <a:lnSpc>
                <a:spcPts val="2100"/>
              </a:lnSpc>
              <a:spcBef>
                <a:spcPct val="0"/>
              </a:spcBef>
            </a:pPr>
            <a:r>
              <a:rPr lang="en-US" sz="1400" b="1" dirty="0">
                <a:solidFill>
                  <a:srgbClr val="FBFDF4"/>
                </a:solidFill>
                <a:latin typeface="+mj-lt"/>
                <a:ea typeface="Garet Bold"/>
                <a:cs typeface="Garet Bold"/>
                <a:sym typeface="Garet Bold"/>
              </a:rPr>
              <a:t>Αποθήκευση</a:t>
            </a:r>
          </a:p>
        </p:txBody>
      </p:sp>
      <p:sp>
        <p:nvSpPr>
          <p:cNvPr id="18" name="TextBox 18"/>
          <p:cNvSpPr txBox="1"/>
          <p:nvPr/>
        </p:nvSpPr>
        <p:spPr>
          <a:xfrm>
            <a:off x="6358126" y="3164752"/>
            <a:ext cx="10901174" cy="2887457"/>
          </a:xfrm>
          <a:prstGeom prst="rect">
            <a:avLst/>
          </a:prstGeom>
        </p:spPr>
        <p:txBody>
          <a:bodyPr lIns="0" tIns="0" rIns="0" bIns="0" rtlCol="0" anchor="t">
            <a:spAutoFit/>
          </a:bodyPr>
          <a:lstStyle/>
          <a:p>
            <a:pPr marL="272335" lvl="1" algn="l">
              <a:lnSpc>
                <a:spcPts val="3784"/>
              </a:lnSpc>
            </a:pPr>
            <a:r>
              <a:rPr lang="en-US" sz="2522" b="1" dirty="0">
                <a:solidFill>
                  <a:srgbClr val="1D4E55"/>
                </a:solidFill>
                <a:latin typeface="+mj-lt"/>
                <a:ea typeface="Garet Bold"/>
                <a:cs typeface="Garet Bold"/>
                <a:sym typeface="Garet Bold"/>
              </a:rPr>
              <a:t>Υγρoποιημένο υδρογόνο</a:t>
            </a:r>
            <a:r>
              <a:rPr lang="el-GR" sz="2522" b="1" dirty="0">
                <a:solidFill>
                  <a:srgbClr val="1D4E55"/>
                </a:solidFill>
                <a:latin typeface="+mj-lt"/>
                <a:ea typeface="Garet Bold"/>
                <a:cs typeface="Garet Bold"/>
                <a:sym typeface="Garet Bold"/>
              </a:rPr>
              <a:t> με φορτηγά</a:t>
            </a:r>
            <a:endParaRPr lang="en-US" sz="2522" b="1" dirty="0">
              <a:solidFill>
                <a:srgbClr val="1D4E55"/>
              </a:solidFill>
              <a:latin typeface="+mj-lt"/>
              <a:ea typeface="Garet Bold"/>
              <a:cs typeface="Garet Bold"/>
              <a:sym typeface="Garet Bold"/>
            </a:endParaRPr>
          </a:p>
          <a:p>
            <a:pPr marL="544670" lvl="1" indent="-272335" algn="l">
              <a:lnSpc>
                <a:spcPts val="3784"/>
              </a:lnSpc>
              <a:buFont typeface="Arial"/>
              <a:buChar char="•"/>
            </a:pPr>
            <a:r>
              <a:rPr lang="en-US" sz="2522" dirty="0">
                <a:solidFill>
                  <a:srgbClr val="1D4E55"/>
                </a:solidFill>
                <a:latin typeface="+mj-lt"/>
                <a:ea typeface="Garet Bold"/>
                <a:cs typeface="Garet Bold"/>
                <a:sym typeface="Garet Bold"/>
              </a:rPr>
              <a:t>Θερμομονωτικό υλικό: κενό αέρα </a:t>
            </a:r>
            <a:r>
              <a:rPr lang="el-GR" sz="2522" dirty="0">
                <a:solidFill>
                  <a:srgbClr val="1D4E55"/>
                </a:solidFill>
                <a:latin typeface="+mj-lt"/>
                <a:ea typeface="Garet Bold"/>
                <a:cs typeface="Garet Bold"/>
                <a:sym typeface="Garet Bold"/>
              </a:rPr>
              <a:t>&amp;</a:t>
            </a:r>
            <a:r>
              <a:rPr lang="en-US" sz="2522" dirty="0">
                <a:solidFill>
                  <a:srgbClr val="1D4E55"/>
                </a:solidFill>
                <a:latin typeface="+mj-lt"/>
                <a:ea typeface="Garet Bold"/>
                <a:cs typeface="Garet Bold"/>
                <a:sym typeface="Garet Bold"/>
              </a:rPr>
              <a:t> πολυστρωματική μόνωση</a:t>
            </a:r>
          </a:p>
          <a:p>
            <a:pPr marL="544670" lvl="1" indent="-272335" algn="l">
              <a:lnSpc>
                <a:spcPts val="3784"/>
              </a:lnSpc>
              <a:buFont typeface="Arial"/>
              <a:buChar char="•"/>
            </a:pPr>
            <a:r>
              <a:rPr lang="en-US" sz="2522" dirty="0">
                <a:solidFill>
                  <a:srgbClr val="1D4E55"/>
                </a:solidFill>
                <a:latin typeface="+mj-lt"/>
                <a:ea typeface="Garet Bold"/>
                <a:cs typeface="Garet Bold"/>
                <a:sym typeface="Garet Bold"/>
              </a:rPr>
              <a:t>Κόστος αγοράς trailer 1.000.000 EUR</a:t>
            </a:r>
          </a:p>
          <a:p>
            <a:pPr marL="544670" lvl="1" indent="-272335" algn="l">
              <a:lnSpc>
                <a:spcPts val="3784"/>
              </a:lnSpc>
              <a:buFont typeface="Arial"/>
              <a:buChar char="•"/>
            </a:pPr>
            <a:r>
              <a:rPr lang="en-US" sz="2522" dirty="0">
                <a:solidFill>
                  <a:srgbClr val="1D4E55"/>
                </a:solidFill>
                <a:latin typeface="+mj-lt"/>
                <a:ea typeface="Garet Bold"/>
                <a:cs typeface="Garet Bold"/>
                <a:sym typeface="Garet Bold"/>
              </a:rPr>
              <a:t>Υψηλό κόστος συντήρησης</a:t>
            </a:r>
          </a:p>
          <a:p>
            <a:pPr marL="544670" lvl="1" indent="-272335" algn="l">
              <a:lnSpc>
                <a:spcPts val="3784"/>
              </a:lnSpc>
              <a:buFont typeface="Arial"/>
              <a:buChar char="•"/>
            </a:pPr>
            <a:r>
              <a:rPr lang="en-US" sz="2522" dirty="0">
                <a:solidFill>
                  <a:srgbClr val="1D4E55"/>
                </a:solidFill>
                <a:latin typeface="+mj-lt"/>
                <a:ea typeface="Garet Bold"/>
                <a:cs typeface="Garet Bold"/>
                <a:sym typeface="Garet Bold"/>
              </a:rPr>
              <a:t>4500 kg/φορτίο</a:t>
            </a:r>
          </a:p>
          <a:p>
            <a:pPr marL="544670" lvl="1" indent="-272335" algn="l">
              <a:lnSpc>
                <a:spcPts val="3784"/>
              </a:lnSpc>
              <a:buFont typeface="Arial"/>
              <a:buChar char="•"/>
            </a:pPr>
            <a:r>
              <a:rPr lang="en-US" sz="2522" dirty="0">
                <a:solidFill>
                  <a:srgbClr val="1D4E55"/>
                </a:solidFill>
                <a:latin typeface="+mj-lt"/>
                <a:ea typeface="Garet Bold"/>
                <a:cs typeface="Garet Bold"/>
                <a:sym typeface="Garet Bold"/>
              </a:rPr>
              <a:t>Κατάλληλο για μέτριες αποστάσεις και ποσότητες</a:t>
            </a:r>
          </a:p>
        </p:txBody>
      </p:sp>
      <p:sp>
        <p:nvSpPr>
          <p:cNvPr id="19" name="TextBox 19"/>
          <p:cNvSpPr txBox="1"/>
          <p:nvPr/>
        </p:nvSpPr>
        <p:spPr>
          <a:xfrm>
            <a:off x="6358126" y="6870153"/>
            <a:ext cx="11929874" cy="2887457"/>
          </a:xfrm>
          <a:prstGeom prst="rect">
            <a:avLst/>
          </a:prstGeom>
        </p:spPr>
        <p:txBody>
          <a:bodyPr lIns="0" tIns="0" rIns="0" bIns="0" rtlCol="0" anchor="t">
            <a:spAutoFit/>
          </a:bodyPr>
          <a:lstStyle/>
          <a:p>
            <a:pPr marL="272335" lvl="1" algn="l">
              <a:lnSpc>
                <a:spcPts val="3784"/>
              </a:lnSpc>
            </a:pPr>
            <a:r>
              <a:rPr lang="en-US" sz="2522" b="1" dirty="0">
                <a:solidFill>
                  <a:srgbClr val="1D4E55"/>
                </a:solidFill>
                <a:latin typeface="+mj-lt"/>
                <a:ea typeface="Garet Bold"/>
                <a:cs typeface="Garet Bold"/>
                <a:sym typeface="Garet Bold"/>
              </a:rPr>
              <a:t>Υγροί οργανικοί φορείς υδρογόνου (LOHC)</a:t>
            </a:r>
            <a:r>
              <a:rPr lang="el-GR" sz="2522" b="1" dirty="0">
                <a:solidFill>
                  <a:srgbClr val="1D4E55"/>
                </a:solidFill>
                <a:latin typeface="+mj-lt"/>
                <a:ea typeface="Garet Bold"/>
                <a:cs typeface="Garet Bold"/>
                <a:sym typeface="Garet Bold"/>
              </a:rPr>
              <a:t> με φορτηγά</a:t>
            </a:r>
            <a:endParaRPr lang="en-US" sz="2522" b="1" dirty="0">
              <a:solidFill>
                <a:srgbClr val="1D4E55"/>
              </a:solidFill>
              <a:latin typeface="+mj-lt"/>
              <a:ea typeface="Garet Bold"/>
              <a:cs typeface="Garet Bold"/>
              <a:sym typeface="Garet Bold"/>
            </a:endParaRPr>
          </a:p>
          <a:p>
            <a:pPr marL="544670" lvl="1" indent="-272335" algn="l">
              <a:lnSpc>
                <a:spcPts val="3784"/>
              </a:lnSpc>
              <a:buFont typeface="Arial"/>
              <a:buChar char="•"/>
            </a:pPr>
            <a:r>
              <a:rPr lang="en-US" sz="2522" dirty="0">
                <a:solidFill>
                  <a:srgbClr val="1D4E55"/>
                </a:solidFill>
                <a:latin typeface="+mj-lt"/>
                <a:ea typeface="Garet Bold"/>
                <a:cs typeface="Garet Bold"/>
                <a:sym typeface="Garet Bold"/>
              </a:rPr>
              <a:t>Χάλυβας όμοιος με αυτόν που απαιτείται στην μεταφορά πετρελαίου</a:t>
            </a:r>
          </a:p>
          <a:p>
            <a:pPr marL="544670" lvl="1" indent="-272335" algn="l">
              <a:lnSpc>
                <a:spcPts val="3784"/>
              </a:lnSpc>
              <a:buFont typeface="Arial"/>
              <a:buChar char="•"/>
            </a:pPr>
            <a:r>
              <a:rPr lang="en-US" sz="2522" dirty="0">
                <a:solidFill>
                  <a:srgbClr val="1D4E55"/>
                </a:solidFill>
                <a:latin typeface="+mj-lt"/>
                <a:ea typeface="Garet Bold"/>
                <a:cs typeface="Garet Bold"/>
                <a:sym typeface="Garet Bold"/>
              </a:rPr>
              <a:t>Κόστος αγοράς trailer 300.000 EUR</a:t>
            </a:r>
          </a:p>
          <a:p>
            <a:pPr marL="544670" lvl="1" indent="-272335" algn="l">
              <a:lnSpc>
                <a:spcPts val="3784"/>
              </a:lnSpc>
              <a:buFont typeface="Arial"/>
              <a:buChar char="•"/>
            </a:pPr>
            <a:r>
              <a:rPr lang="en-US" sz="2522" dirty="0">
                <a:solidFill>
                  <a:srgbClr val="1D4E55"/>
                </a:solidFill>
                <a:latin typeface="+mj-lt"/>
                <a:ea typeface="Garet Bold"/>
                <a:cs typeface="Garet Bold"/>
                <a:sym typeface="Garet Bold"/>
              </a:rPr>
              <a:t>Υψηλό κόστος συντήρησης</a:t>
            </a:r>
          </a:p>
          <a:p>
            <a:pPr marL="544670" lvl="1" indent="-272335" algn="l">
              <a:lnSpc>
                <a:spcPts val="3784"/>
              </a:lnSpc>
              <a:buFont typeface="Arial"/>
              <a:buChar char="•"/>
            </a:pPr>
            <a:r>
              <a:rPr lang="en-US" sz="2522" dirty="0">
                <a:solidFill>
                  <a:srgbClr val="1D4E55"/>
                </a:solidFill>
                <a:latin typeface="+mj-lt"/>
                <a:ea typeface="Garet Bold"/>
                <a:cs typeface="Garet Bold"/>
                <a:sym typeface="Garet Bold"/>
              </a:rPr>
              <a:t>1800 kg/φορτίο</a:t>
            </a:r>
          </a:p>
          <a:p>
            <a:pPr marL="544670" lvl="1" indent="-272335" algn="l">
              <a:lnSpc>
                <a:spcPts val="3784"/>
              </a:lnSpc>
              <a:buFont typeface="Arial"/>
              <a:buChar char="•"/>
            </a:pPr>
            <a:r>
              <a:rPr lang="en-US" sz="2522" dirty="0">
                <a:solidFill>
                  <a:srgbClr val="1D4E55"/>
                </a:solidFill>
                <a:latin typeface="+mj-lt"/>
                <a:ea typeface="Garet Bold"/>
                <a:cs typeface="Garet Bold"/>
                <a:sym typeface="Garet Bold"/>
              </a:rPr>
              <a:t>Κατάλληλο για μικρές αποστάσεις και ποσότητες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80">
                                          <p:stCondLst>
                                            <p:cond delay="0"/>
                                          </p:stCondLst>
                                        </p:cTn>
                                        <p:tgtEl>
                                          <p:spTgt spid="10"/>
                                        </p:tgtEl>
                                      </p:cBhvr>
                                    </p:animEffect>
                                    <p:anim calcmode="lin" valueType="num">
                                      <p:cBhvr>
                                        <p:cTn id="7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7" dur="26">
                                          <p:stCondLst>
                                            <p:cond delay="650"/>
                                          </p:stCondLst>
                                        </p:cTn>
                                        <p:tgtEl>
                                          <p:spTgt spid="10"/>
                                        </p:tgtEl>
                                      </p:cBhvr>
                                      <p:to x="100000" y="60000"/>
                                    </p:animScale>
                                    <p:animScale>
                                      <p:cBhvr>
                                        <p:cTn id="78" dur="166" decel="50000">
                                          <p:stCondLst>
                                            <p:cond delay="676"/>
                                          </p:stCondLst>
                                        </p:cTn>
                                        <p:tgtEl>
                                          <p:spTgt spid="10"/>
                                        </p:tgtEl>
                                      </p:cBhvr>
                                      <p:to x="100000" y="100000"/>
                                    </p:animScale>
                                    <p:animScale>
                                      <p:cBhvr>
                                        <p:cTn id="79" dur="26">
                                          <p:stCondLst>
                                            <p:cond delay="1312"/>
                                          </p:stCondLst>
                                        </p:cTn>
                                        <p:tgtEl>
                                          <p:spTgt spid="10"/>
                                        </p:tgtEl>
                                      </p:cBhvr>
                                      <p:to x="100000" y="80000"/>
                                    </p:animScale>
                                    <p:animScale>
                                      <p:cBhvr>
                                        <p:cTn id="80" dur="166" decel="50000">
                                          <p:stCondLst>
                                            <p:cond delay="1338"/>
                                          </p:stCondLst>
                                        </p:cTn>
                                        <p:tgtEl>
                                          <p:spTgt spid="10"/>
                                        </p:tgtEl>
                                      </p:cBhvr>
                                      <p:to x="100000" y="100000"/>
                                    </p:animScale>
                                    <p:animScale>
                                      <p:cBhvr>
                                        <p:cTn id="81" dur="26">
                                          <p:stCondLst>
                                            <p:cond delay="1642"/>
                                          </p:stCondLst>
                                        </p:cTn>
                                        <p:tgtEl>
                                          <p:spTgt spid="10"/>
                                        </p:tgtEl>
                                      </p:cBhvr>
                                      <p:to x="100000" y="90000"/>
                                    </p:animScale>
                                    <p:animScale>
                                      <p:cBhvr>
                                        <p:cTn id="82" dur="166" decel="50000">
                                          <p:stCondLst>
                                            <p:cond delay="1668"/>
                                          </p:stCondLst>
                                        </p:cTn>
                                        <p:tgtEl>
                                          <p:spTgt spid="10"/>
                                        </p:tgtEl>
                                      </p:cBhvr>
                                      <p:to x="100000" y="100000"/>
                                    </p:animScale>
                                    <p:animScale>
                                      <p:cBhvr>
                                        <p:cTn id="83" dur="26">
                                          <p:stCondLst>
                                            <p:cond delay="1808"/>
                                          </p:stCondLst>
                                        </p:cTn>
                                        <p:tgtEl>
                                          <p:spTgt spid="10"/>
                                        </p:tgtEl>
                                      </p:cBhvr>
                                      <p:to x="100000" y="95000"/>
                                    </p:animScale>
                                    <p:animScale>
                                      <p:cBhvr>
                                        <p:cTn id="84" dur="166" decel="50000">
                                          <p:stCondLst>
                                            <p:cond delay="1834"/>
                                          </p:stCondLst>
                                        </p:cTn>
                                        <p:tgtEl>
                                          <p:spTgt spid="10"/>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ipe(down)">
                                      <p:cBhvr>
                                        <p:cTn id="87" dur="580">
                                          <p:stCondLst>
                                            <p:cond delay="0"/>
                                          </p:stCondLst>
                                        </p:cTn>
                                        <p:tgtEl>
                                          <p:spTgt spid="12"/>
                                        </p:tgtEl>
                                      </p:cBhvr>
                                    </p:animEffect>
                                    <p:anim calcmode="lin" valueType="num">
                                      <p:cBhvr>
                                        <p:cTn id="8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3" dur="26">
                                          <p:stCondLst>
                                            <p:cond delay="650"/>
                                          </p:stCondLst>
                                        </p:cTn>
                                        <p:tgtEl>
                                          <p:spTgt spid="12"/>
                                        </p:tgtEl>
                                      </p:cBhvr>
                                      <p:to x="100000" y="60000"/>
                                    </p:animScale>
                                    <p:animScale>
                                      <p:cBhvr>
                                        <p:cTn id="94" dur="166" decel="50000">
                                          <p:stCondLst>
                                            <p:cond delay="676"/>
                                          </p:stCondLst>
                                        </p:cTn>
                                        <p:tgtEl>
                                          <p:spTgt spid="12"/>
                                        </p:tgtEl>
                                      </p:cBhvr>
                                      <p:to x="100000" y="100000"/>
                                    </p:animScale>
                                    <p:animScale>
                                      <p:cBhvr>
                                        <p:cTn id="95" dur="26">
                                          <p:stCondLst>
                                            <p:cond delay="1312"/>
                                          </p:stCondLst>
                                        </p:cTn>
                                        <p:tgtEl>
                                          <p:spTgt spid="12"/>
                                        </p:tgtEl>
                                      </p:cBhvr>
                                      <p:to x="100000" y="80000"/>
                                    </p:animScale>
                                    <p:animScale>
                                      <p:cBhvr>
                                        <p:cTn id="96" dur="166" decel="50000">
                                          <p:stCondLst>
                                            <p:cond delay="1338"/>
                                          </p:stCondLst>
                                        </p:cTn>
                                        <p:tgtEl>
                                          <p:spTgt spid="12"/>
                                        </p:tgtEl>
                                      </p:cBhvr>
                                      <p:to x="100000" y="100000"/>
                                    </p:animScale>
                                    <p:animScale>
                                      <p:cBhvr>
                                        <p:cTn id="97" dur="26">
                                          <p:stCondLst>
                                            <p:cond delay="1642"/>
                                          </p:stCondLst>
                                        </p:cTn>
                                        <p:tgtEl>
                                          <p:spTgt spid="12"/>
                                        </p:tgtEl>
                                      </p:cBhvr>
                                      <p:to x="100000" y="90000"/>
                                    </p:animScale>
                                    <p:animScale>
                                      <p:cBhvr>
                                        <p:cTn id="98" dur="166" decel="50000">
                                          <p:stCondLst>
                                            <p:cond delay="1668"/>
                                          </p:stCondLst>
                                        </p:cTn>
                                        <p:tgtEl>
                                          <p:spTgt spid="12"/>
                                        </p:tgtEl>
                                      </p:cBhvr>
                                      <p:to x="100000" y="100000"/>
                                    </p:animScale>
                                    <p:animScale>
                                      <p:cBhvr>
                                        <p:cTn id="99" dur="26">
                                          <p:stCondLst>
                                            <p:cond delay="1808"/>
                                          </p:stCondLst>
                                        </p:cTn>
                                        <p:tgtEl>
                                          <p:spTgt spid="12"/>
                                        </p:tgtEl>
                                      </p:cBhvr>
                                      <p:to x="100000" y="95000"/>
                                    </p:animScale>
                                    <p:animScale>
                                      <p:cBhvr>
                                        <p:cTn id="100" dur="166" decel="50000">
                                          <p:stCondLst>
                                            <p:cond delay="1834"/>
                                          </p:stCondLst>
                                        </p:cTn>
                                        <p:tgtEl>
                                          <p:spTgt spid="12"/>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wipe(down)">
                                      <p:cBhvr>
                                        <p:cTn id="103" dur="580">
                                          <p:stCondLst>
                                            <p:cond delay="0"/>
                                          </p:stCondLst>
                                        </p:cTn>
                                        <p:tgtEl>
                                          <p:spTgt spid="13"/>
                                        </p:tgtEl>
                                      </p:cBhvr>
                                    </p:animEffect>
                                    <p:anim calcmode="lin" valueType="num">
                                      <p:cBhvr>
                                        <p:cTn id="10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9" dur="26">
                                          <p:stCondLst>
                                            <p:cond delay="650"/>
                                          </p:stCondLst>
                                        </p:cTn>
                                        <p:tgtEl>
                                          <p:spTgt spid="13"/>
                                        </p:tgtEl>
                                      </p:cBhvr>
                                      <p:to x="100000" y="60000"/>
                                    </p:animScale>
                                    <p:animScale>
                                      <p:cBhvr>
                                        <p:cTn id="110" dur="166" decel="50000">
                                          <p:stCondLst>
                                            <p:cond delay="676"/>
                                          </p:stCondLst>
                                        </p:cTn>
                                        <p:tgtEl>
                                          <p:spTgt spid="13"/>
                                        </p:tgtEl>
                                      </p:cBhvr>
                                      <p:to x="100000" y="100000"/>
                                    </p:animScale>
                                    <p:animScale>
                                      <p:cBhvr>
                                        <p:cTn id="111" dur="26">
                                          <p:stCondLst>
                                            <p:cond delay="1312"/>
                                          </p:stCondLst>
                                        </p:cTn>
                                        <p:tgtEl>
                                          <p:spTgt spid="13"/>
                                        </p:tgtEl>
                                      </p:cBhvr>
                                      <p:to x="100000" y="80000"/>
                                    </p:animScale>
                                    <p:animScale>
                                      <p:cBhvr>
                                        <p:cTn id="112" dur="166" decel="50000">
                                          <p:stCondLst>
                                            <p:cond delay="1338"/>
                                          </p:stCondLst>
                                        </p:cTn>
                                        <p:tgtEl>
                                          <p:spTgt spid="13"/>
                                        </p:tgtEl>
                                      </p:cBhvr>
                                      <p:to x="100000" y="100000"/>
                                    </p:animScale>
                                    <p:animScale>
                                      <p:cBhvr>
                                        <p:cTn id="113" dur="26">
                                          <p:stCondLst>
                                            <p:cond delay="1642"/>
                                          </p:stCondLst>
                                        </p:cTn>
                                        <p:tgtEl>
                                          <p:spTgt spid="13"/>
                                        </p:tgtEl>
                                      </p:cBhvr>
                                      <p:to x="100000" y="90000"/>
                                    </p:animScale>
                                    <p:animScale>
                                      <p:cBhvr>
                                        <p:cTn id="114" dur="166" decel="50000">
                                          <p:stCondLst>
                                            <p:cond delay="1668"/>
                                          </p:stCondLst>
                                        </p:cTn>
                                        <p:tgtEl>
                                          <p:spTgt spid="13"/>
                                        </p:tgtEl>
                                      </p:cBhvr>
                                      <p:to x="100000" y="100000"/>
                                    </p:animScale>
                                    <p:animScale>
                                      <p:cBhvr>
                                        <p:cTn id="115" dur="26">
                                          <p:stCondLst>
                                            <p:cond delay="1808"/>
                                          </p:stCondLst>
                                        </p:cTn>
                                        <p:tgtEl>
                                          <p:spTgt spid="13"/>
                                        </p:tgtEl>
                                      </p:cBhvr>
                                      <p:to x="100000" y="95000"/>
                                    </p:animScale>
                                    <p:animScale>
                                      <p:cBhvr>
                                        <p:cTn id="116" dur="166" decel="50000">
                                          <p:stCondLst>
                                            <p:cond delay="1834"/>
                                          </p:stCondLst>
                                        </p:cTn>
                                        <p:tgtEl>
                                          <p:spTgt spid="13"/>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wipe(down)">
                                      <p:cBhvr>
                                        <p:cTn id="119" dur="580">
                                          <p:stCondLst>
                                            <p:cond delay="0"/>
                                          </p:stCondLst>
                                        </p:cTn>
                                        <p:tgtEl>
                                          <p:spTgt spid="14"/>
                                        </p:tgtEl>
                                      </p:cBhvr>
                                    </p:animEffect>
                                    <p:anim calcmode="lin" valueType="num">
                                      <p:cBhvr>
                                        <p:cTn id="12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25" dur="26">
                                          <p:stCondLst>
                                            <p:cond delay="650"/>
                                          </p:stCondLst>
                                        </p:cTn>
                                        <p:tgtEl>
                                          <p:spTgt spid="14"/>
                                        </p:tgtEl>
                                      </p:cBhvr>
                                      <p:to x="100000" y="60000"/>
                                    </p:animScale>
                                    <p:animScale>
                                      <p:cBhvr>
                                        <p:cTn id="126" dur="166" decel="50000">
                                          <p:stCondLst>
                                            <p:cond delay="676"/>
                                          </p:stCondLst>
                                        </p:cTn>
                                        <p:tgtEl>
                                          <p:spTgt spid="14"/>
                                        </p:tgtEl>
                                      </p:cBhvr>
                                      <p:to x="100000" y="100000"/>
                                    </p:animScale>
                                    <p:animScale>
                                      <p:cBhvr>
                                        <p:cTn id="127" dur="26">
                                          <p:stCondLst>
                                            <p:cond delay="1312"/>
                                          </p:stCondLst>
                                        </p:cTn>
                                        <p:tgtEl>
                                          <p:spTgt spid="14"/>
                                        </p:tgtEl>
                                      </p:cBhvr>
                                      <p:to x="100000" y="80000"/>
                                    </p:animScale>
                                    <p:animScale>
                                      <p:cBhvr>
                                        <p:cTn id="128" dur="166" decel="50000">
                                          <p:stCondLst>
                                            <p:cond delay="1338"/>
                                          </p:stCondLst>
                                        </p:cTn>
                                        <p:tgtEl>
                                          <p:spTgt spid="14"/>
                                        </p:tgtEl>
                                      </p:cBhvr>
                                      <p:to x="100000" y="100000"/>
                                    </p:animScale>
                                    <p:animScale>
                                      <p:cBhvr>
                                        <p:cTn id="129" dur="26">
                                          <p:stCondLst>
                                            <p:cond delay="1642"/>
                                          </p:stCondLst>
                                        </p:cTn>
                                        <p:tgtEl>
                                          <p:spTgt spid="14"/>
                                        </p:tgtEl>
                                      </p:cBhvr>
                                      <p:to x="100000" y="90000"/>
                                    </p:animScale>
                                    <p:animScale>
                                      <p:cBhvr>
                                        <p:cTn id="130" dur="166" decel="50000">
                                          <p:stCondLst>
                                            <p:cond delay="1668"/>
                                          </p:stCondLst>
                                        </p:cTn>
                                        <p:tgtEl>
                                          <p:spTgt spid="14"/>
                                        </p:tgtEl>
                                      </p:cBhvr>
                                      <p:to x="100000" y="100000"/>
                                    </p:animScale>
                                    <p:animScale>
                                      <p:cBhvr>
                                        <p:cTn id="131" dur="26">
                                          <p:stCondLst>
                                            <p:cond delay="1808"/>
                                          </p:stCondLst>
                                        </p:cTn>
                                        <p:tgtEl>
                                          <p:spTgt spid="14"/>
                                        </p:tgtEl>
                                      </p:cBhvr>
                                      <p:to x="100000" y="95000"/>
                                    </p:animScale>
                                    <p:animScale>
                                      <p:cBhvr>
                                        <p:cTn id="132" dur="166" decel="50000">
                                          <p:stCondLst>
                                            <p:cond delay="1834"/>
                                          </p:stCondLst>
                                        </p:cTn>
                                        <p:tgtEl>
                                          <p:spTgt spid="14"/>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15"/>
                                        </p:tgtEl>
                                        <p:attrNameLst>
                                          <p:attrName>style.visibility</p:attrName>
                                        </p:attrNameLst>
                                      </p:cBhvr>
                                      <p:to>
                                        <p:strVal val="visible"/>
                                      </p:to>
                                    </p:set>
                                    <p:animEffect transition="in" filter="wipe(down)">
                                      <p:cBhvr>
                                        <p:cTn id="135" dur="580">
                                          <p:stCondLst>
                                            <p:cond delay="0"/>
                                          </p:stCondLst>
                                        </p:cTn>
                                        <p:tgtEl>
                                          <p:spTgt spid="15"/>
                                        </p:tgtEl>
                                      </p:cBhvr>
                                    </p:animEffect>
                                    <p:anim calcmode="lin" valueType="num">
                                      <p:cBhvr>
                                        <p:cTn id="13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41" dur="26">
                                          <p:stCondLst>
                                            <p:cond delay="650"/>
                                          </p:stCondLst>
                                        </p:cTn>
                                        <p:tgtEl>
                                          <p:spTgt spid="15"/>
                                        </p:tgtEl>
                                      </p:cBhvr>
                                      <p:to x="100000" y="60000"/>
                                    </p:animScale>
                                    <p:animScale>
                                      <p:cBhvr>
                                        <p:cTn id="142" dur="166" decel="50000">
                                          <p:stCondLst>
                                            <p:cond delay="676"/>
                                          </p:stCondLst>
                                        </p:cTn>
                                        <p:tgtEl>
                                          <p:spTgt spid="15"/>
                                        </p:tgtEl>
                                      </p:cBhvr>
                                      <p:to x="100000" y="100000"/>
                                    </p:animScale>
                                    <p:animScale>
                                      <p:cBhvr>
                                        <p:cTn id="143" dur="26">
                                          <p:stCondLst>
                                            <p:cond delay="1312"/>
                                          </p:stCondLst>
                                        </p:cTn>
                                        <p:tgtEl>
                                          <p:spTgt spid="15"/>
                                        </p:tgtEl>
                                      </p:cBhvr>
                                      <p:to x="100000" y="80000"/>
                                    </p:animScale>
                                    <p:animScale>
                                      <p:cBhvr>
                                        <p:cTn id="144" dur="166" decel="50000">
                                          <p:stCondLst>
                                            <p:cond delay="1338"/>
                                          </p:stCondLst>
                                        </p:cTn>
                                        <p:tgtEl>
                                          <p:spTgt spid="15"/>
                                        </p:tgtEl>
                                      </p:cBhvr>
                                      <p:to x="100000" y="100000"/>
                                    </p:animScale>
                                    <p:animScale>
                                      <p:cBhvr>
                                        <p:cTn id="145" dur="26">
                                          <p:stCondLst>
                                            <p:cond delay="1642"/>
                                          </p:stCondLst>
                                        </p:cTn>
                                        <p:tgtEl>
                                          <p:spTgt spid="15"/>
                                        </p:tgtEl>
                                      </p:cBhvr>
                                      <p:to x="100000" y="90000"/>
                                    </p:animScale>
                                    <p:animScale>
                                      <p:cBhvr>
                                        <p:cTn id="146" dur="166" decel="50000">
                                          <p:stCondLst>
                                            <p:cond delay="1668"/>
                                          </p:stCondLst>
                                        </p:cTn>
                                        <p:tgtEl>
                                          <p:spTgt spid="15"/>
                                        </p:tgtEl>
                                      </p:cBhvr>
                                      <p:to x="100000" y="100000"/>
                                    </p:animScale>
                                    <p:animScale>
                                      <p:cBhvr>
                                        <p:cTn id="147" dur="26">
                                          <p:stCondLst>
                                            <p:cond delay="1808"/>
                                          </p:stCondLst>
                                        </p:cTn>
                                        <p:tgtEl>
                                          <p:spTgt spid="15"/>
                                        </p:tgtEl>
                                      </p:cBhvr>
                                      <p:to x="100000" y="95000"/>
                                    </p:animScale>
                                    <p:animScale>
                                      <p:cBhvr>
                                        <p:cTn id="148" dur="166" decel="50000">
                                          <p:stCondLst>
                                            <p:cond delay="1834"/>
                                          </p:stCondLst>
                                        </p:cTn>
                                        <p:tgtEl>
                                          <p:spTgt spid="15"/>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16"/>
                                        </p:tgtEl>
                                        <p:attrNameLst>
                                          <p:attrName>style.visibility</p:attrName>
                                        </p:attrNameLst>
                                      </p:cBhvr>
                                      <p:to>
                                        <p:strVal val="visible"/>
                                      </p:to>
                                    </p:set>
                                    <p:animEffect transition="in" filter="wipe(down)">
                                      <p:cBhvr>
                                        <p:cTn id="151" dur="580">
                                          <p:stCondLst>
                                            <p:cond delay="0"/>
                                          </p:stCondLst>
                                        </p:cTn>
                                        <p:tgtEl>
                                          <p:spTgt spid="16"/>
                                        </p:tgtEl>
                                      </p:cBhvr>
                                    </p:animEffect>
                                    <p:anim calcmode="lin" valueType="num">
                                      <p:cBhvr>
                                        <p:cTn id="15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57" dur="26">
                                          <p:stCondLst>
                                            <p:cond delay="650"/>
                                          </p:stCondLst>
                                        </p:cTn>
                                        <p:tgtEl>
                                          <p:spTgt spid="16"/>
                                        </p:tgtEl>
                                      </p:cBhvr>
                                      <p:to x="100000" y="60000"/>
                                    </p:animScale>
                                    <p:animScale>
                                      <p:cBhvr>
                                        <p:cTn id="158" dur="166" decel="50000">
                                          <p:stCondLst>
                                            <p:cond delay="676"/>
                                          </p:stCondLst>
                                        </p:cTn>
                                        <p:tgtEl>
                                          <p:spTgt spid="16"/>
                                        </p:tgtEl>
                                      </p:cBhvr>
                                      <p:to x="100000" y="100000"/>
                                    </p:animScale>
                                    <p:animScale>
                                      <p:cBhvr>
                                        <p:cTn id="159" dur="26">
                                          <p:stCondLst>
                                            <p:cond delay="1312"/>
                                          </p:stCondLst>
                                        </p:cTn>
                                        <p:tgtEl>
                                          <p:spTgt spid="16"/>
                                        </p:tgtEl>
                                      </p:cBhvr>
                                      <p:to x="100000" y="80000"/>
                                    </p:animScale>
                                    <p:animScale>
                                      <p:cBhvr>
                                        <p:cTn id="160" dur="166" decel="50000">
                                          <p:stCondLst>
                                            <p:cond delay="1338"/>
                                          </p:stCondLst>
                                        </p:cTn>
                                        <p:tgtEl>
                                          <p:spTgt spid="16"/>
                                        </p:tgtEl>
                                      </p:cBhvr>
                                      <p:to x="100000" y="100000"/>
                                    </p:animScale>
                                    <p:animScale>
                                      <p:cBhvr>
                                        <p:cTn id="161" dur="26">
                                          <p:stCondLst>
                                            <p:cond delay="1642"/>
                                          </p:stCondLst>
                                        </p:cTn>
                                        <p:tgtEl>
                                          <p:spTgt spid="16"/>
                                        </p:tgtEl>
                                      </p:cBhvr>
                                      <p:to x="100000" y="90000"/>
                                    </p:animScale>
                                    <p:animScale>
                                      <p:cBhvr>
                                        <p:cTn id="162" dur="166" decel="50000">
                                          <p:stCondLst>
                                            <p:cond delay="1668"/>
                                          </p:stCondLst>
                                        </p:cTn>
                                        <p:tgtEl>
                                          <p:spTgt spid="16"/>
                                        </p:tgtEl>
                                      </p:cBhvr>
                                      <p:to x="100000" y="100000"/>
                                    </p:animScale>
                                    <p:animScale>
                                      <p:cBhvr>
                                        <p:cTn id="163" dur="26">
                                          <p:stCondLst>
                                            <p:cond delay="1808"/>
                                          </p:stCondLst>
                                        </p:cTn>
                                        <p:tgtEl>
                                          <p:spTgt spid="16"/>
                                        </p:tgtEl>
                                      </p:cBhvr>
                                      <p:to x="100000" y="95000"/>
                                    </p:animScale>
                                    <p:animScale>
                                      <p:cBhvr>
                                        <p:cTn id="164" dur="166" decel="50000">
                                          <p:stCondLst>
                                            <p:cond delay="1834"/>
                                          </p:stCondLst>
                                        </p:cTn>
                                        <p:tgtEl>
                                          <p:spTgt spid="16"/>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17"/>
                                        </p:tgtEl>
                                        <p:attrNameLst>
                                          <p:attrName>style.visibility</p:attrName>
                                        </p:attrNameLst>
                                      </p:cBhvr>
                                      <p:to>
                                        <p:strVal val="visible"/>
                                      </p:to>
                                    </p:set>
                                    <p:animEffect transition="in" filter="wipe(down)">
                                      <p:cBhvr>
                                        <p:cTn id="167" dur="580">
                                          <p:stCondLst>
                                            <p:cond delay="0"/>
                                          </p:stCondLst>
                                        </p:cTn>
                                        <p:tgtEl>
                                          <p:spTgt spid="17"/>
                                        </p:tgtEl>
                                      </p:cBhvr>
                                    </p:animEffect>
                                    <p:anim calcmode="lin" valueType="num">
                                      <p:cBhvr>
                                        <p:cTn id="16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73" dur="26">
                                          <p:stCondLst>
                                            <p:cond delay="650"/>
                                          </p:stCondLst>
                                        </p:cTn>
                                        <p:tgtEl>
                                          <p:spTgt spid="17"/>
                                        </p:tgtEl>
                                      </p:cBhvr>
                                      <p:to x="100000" y="60000"/>
                                    </p:animScale>
                                    <p:animScale>
                                      <p:cBhvr>
                                        <p:cTn id="174" dur="166" decel="50000">
                                          <p:stCondLst>
                                            <p:cond delay="676"/>
                                          </p:stCondLst>
                                        </p:cTn>
                                        <p:tgtEl>
                                          <p:spTgt spid="17"/>
                                        </p:tgtEl>
                                      </p:cBhvr>
                                      <p:to x="100000" y="100000"/>
                                    </p:animScale>
                                    <p:animScale>
                                      <p:cBhvr>
                                        <p:cTn id="175" dur="26">
                                          <p:stCondLst>
                                            <p:cond delay="1312"/>
                                          </p:stCondLst>
                                        </p:cTn>
                                        <p:tgtEl>
                                          <p:spTgt spid="17"/>
                                        </p:tgtEl>
                                      </p:cBhvr>
                                      <p:to x="100000" y="80000"/>
                                    </p:animScale>
                                    <p:animScale>
                                      <p:cBhvr>
                                        <p:cTn id="176" dur="166" decel="50000">
                                          <p:stCondLst>
                                            <p:cond delay="1338"/>
                                          </p:stCondLst>
                                        </p:cTn>
                                        <p:tgtEl>
                                          <p:spTgt spid="17"/>
                                        </p:tgtEl>
                                      </p:cBhvr>
                                      <p:to x="100000" y="100000"/>
                                    </p:animScale>
                                    <p:animScale>
                                      <p:cBhvr>
                                        <p:cTn id="177" dur="26">
                                          <p:stCondLst>
                                            <p:cond delay="1642"/>
                                          </p:stCondLst>
                                        </p:cTn>
                                        <p:tgtEl>
                                          <p:spTgt spid="17"/>
                                        </p:tgtEl>
                                      </p:cBhvr>
                                      <p:to x="100000" y="90000"/>
                                    </p:animScale>
                                    <p:animScale>
                                      <p:cBhvr>
                                        <p:cTn id="178" dur="166" decel="50000">
                                          <p:stCondLst>
                                            <p:cond delay="1668"/>
                                          </p:stCondLst>
                                        </p:cTn>
                                        <p:tgtEl>
                                          <p:spTgt spid="17"/>
                                        </p:tgtEl>
                                      </p:cBhvr>
                                      <p:to x="100000" y="100000"/>
                                    </p:animScale>
                                    <p:animScale>
                                      <p:cBhvr>
                                        <p:cTn id="179" dur="26">
                                          <p:stCondLst>
                                            <p:cond delay="1808"/>
                                          </p:stCondLst>
                                        </p:cTn>
                                        <p:tgtEl>
                                          <p:spTgt spid="17"/>
                                        </p:tgtEl>
                                      </p:cBhvr>
                                      <p:to x="100000" y="95000"/>
                                    </p:animScale>
                                    <p:animScale>
                                      <p:cBhvr>
                                        <p:cTn id="180" dur="166" decel="50000">
                                          <p:stCondLst>
                                            <p:cond delay="1834"/>
                                          </p:stCondLst>
                                        </p:cTn>
                                        <p:tgtEl>
                                          <p:spTgt spid="17"/>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18"/>
                                        </p:tgtEl>
                                        <p:attrNameLst>
                                          <p:attrName>style.visibility</p:attrName>
                                        </p:attrNameLst>
                                      </p:cBhvr>
                                      <p:to>
                                        <p:strVal val="visible"/>
                                      </p:to>
                                    </p:set>
                                    <p:animEffect transition="in" filter="wipe(down)">
                                      <p:cBhvr>
                                        <p:cTn id="183" dur="580">
                                          <p:stCondLst>
                                            <p:cond delay="0"/>
                                          </p:stCondLst>
                                        </p:cTn>
                                        <p:tgtEl>
                                          <p:spTgt spid="18"/>
                                        </p:tgtEl>
                                      </p:cBhvr>
                                    </p:animEffect>
                                    <p:anim calcmode="lin" valueType="num">
                                      <p:cBhvr>
                                        <p:cTn id="18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9" dur="26">
                                          <p:stCondLst>
                                            <p:cond delay="650"/>
                                          </p:stCondLst>
                                        </p:cTn>
                                        <p:tgtEl>
                                          <p:spTgt spid="18"/>
                                        </p:tgtEl>
                                      </p:cBhvr>
                                      <p:to x="100000" y="60000"/>
                                    </p:animScale>
                                    <p:animScale>
                                      <p:cBhvr>
                                        <p:cTn id="190" dur="166" decel="50000">
                                          <p:stCondLst>
                                            <p:cond delay="676"/>
                                          </p:stCondLst>
                                        </p:cTn>
                                        <p:tgtEl>
                                          <p:spTgt spid="18"/>
                                        </p:tgtEl>
                                      </p:cBhvr>
                                      <p:to x="100000" y="100000"/>
                                    </p:animScale>
                                    <p:animScale>
                                      <p:cBhvr>
                                        <p:cTn id="191" dur="26">
                                          <p:stCondLst>
                                            <p:cond delay="1312"/>
                                          </p:stCondLst>
                                        </p:cTn>
                                        <p:tgtEl>
                                          <p:spTgt spid="18"/>
                                        </p:tgtEl>
                                      </p:cBhvr>
                                      <p:to x="100000" y="80000"/>
                                    </p:animScale>
                                    <p:animScale>
                                      <p:cBhvr>
                                        <p:cTn id="192" dur="166" decel="50000">
                                          <p:stCondLst>
                                            <p:cond delay="1338"/>
                                          </p:stCondLst>
                                        </p:cTn>
                                        <p:tgtEl>
                                          <p:spTgt spid="18"/>
                                        </p:tgtEl>
                                      </p:cBhvr>
                                      <p:to x="100000" y="100000"/>
                                    </p:animScale>
                                    <p:animScale>
                                      <p:cBhvr>
                                        <p:cTn id="193" dur="26">
                                          <p:stCondLst>
                                            <p:cond delay="1642"/>
                                          </p:stCondLst>
                                        </p:cTn>
                                        <p:tgtEl>
                                          <p:spTgt spid="18"/>
                                        </p:tgtEl>
                                      </p:cBhvr>
                                      <p:to x="100000" y="90000"/>
                                    </p:animScale>
                                    <p:animScale>
                                      <p:cBhvr>
                                        <p:cTn id="194" dur="166" decel="50000">
                                          <p:stCondLst>
                                            <p:cond delay="1668"/>
                                          </p:stCondLst>
                                        </p:cTn>
                                        <p:tgtEl>
                                          <p:spTgt spid="18"/>
                                        </p:tgtEl>
                                      </p:cBhvr>
                                      <p:to x="100000" y="100000"/>
                                    </p:animScale>
                                    <p:animScale>
                                      <p:cBhvr>
                                        <p:cTn id="195" dur="26">
                                          <p:stCondLst>
                                            <p:cond delay="1808"/>
                                          </p:stCondLst>
                                        </p:cTn>
                                        <p:tgtEl>
                                          <p:spTgt spid="18"/>
                                        </p:tgtEl>
                                      </p:cBhvr>
                                      <p:to x="100000" y="95000"/>
                                    </p:animScale>
                                    <p:animScale>
                                      <p:cBhvr>
                                        <p:cTn id="196" dur="166" decel="50000">
                                          <p:stCondLst>
                                            <p:cond delay="1834"/>
                                          </p:stCondLst>
                                        </p:cTn>
                                        <p:tgtEl>
                                          <p:spTgt spid="18"/>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19"/>
                                        </p:tgtEl>
                                        <p:attrNameLst>
                                          <p:attrName>style.visibility</p:attrName>
                                        </p:attrNameLst>
                                      </p:cBhvr>
                                      <p:to>
                                        <p:strVal val="visible"/>
                                      </p:to>
                                    </p:set>
                                    <p:animEffect transition="in" filter="wipe(down)">
                                      <p:cBhvr>
                                        <p:cTn id="199" dur="580">
                                          <p:stCondLst>
                                            <p:cond delay="0"/>
                                          </p:stCondLst>
                                        </p:cTn>
                                        <p:tgtEl>
                                          <p:spTgt spid="19"/>
                                        </p:tgtEl>
                                      </p:cBhvr>
                                    </p:animEffect>
                                    <p:anim calcmode="lin" valueType="num">
                                      <p:cBhvr>
                                        <p:cTn id="20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05" dur="26">
                                          <p:stCondLst>
                                            <p:cond delay="650"/>
                                          </p:stCondLst>
                                        </p:cTn>
                                        <p:tgtEl>
                                          <p:spTgt spid="19"/>
                                        </p:tgtEl>
                                      </p:cBhvr>
                                      <p:to x="100000" y="60000"/>
                                    </p:animScale>
                                    <p:animScale>
                                      <p:cBhvr>
                                        <p:cTn id="206" dur="166" decel="50000">
                                          <p:stCondLst>
                                            <p:cond delay="676"/>
                                          </p:stCondLst>
                                        </p:cTn>
                                        <p:tgtEl>
                                          <p:spTgt spid="19"/>
                                        </p:tgtEl>
                                      </p:cBhvr>
                                      <p:to x="100000" y="100000"/>
                                    </p:animScale>
                                    <p:animScale>
                                      <p:cBhvr>
                                        <p:cTn id="207" dur="26">
                                          <p:stCondLst>
                                            <p:cond delay="1312"/>
                                          </p:stCondLst>
                                        </p:cTn>
                                        <p:tgtEl>
                                          <p:spTgt spid="19"/>
                                        </p:tgtEl>
                                      </p:cBhvr>
                                      <p:to x="100000" y="80000"/>
                                    </p:animScale>
                                    <p:animScale>
                                      <p:cBhvr>
                                        <p:cTn id="208" dur="166" decel="50000">
                                          <p:stCondLst>
                                            <p:cond delay="1338"/>
                                          </p:stCondLst>
                                        </p:cTn>
                                        <p:tgtEl>
                                          <p:spTgt spid="19"/>
                                        </p:tgtEl>
                                      </p:cBhvr>
                                      <p:to x="100000" y="100000"/>
                                    </p:animScale>
                                    <p:animScale>
                                      <p:cBhvr>
                                        <p:cTn id="209" dur="26">
                                          <p:stCondLst>
                                            <p:cond delay="1642"/>
                                          </p:stCondLst>
                                        </p:cTn>
                                        <p:tgtEl>
                                          <p:spTgt spid="19"/>
                                        </p:tgtEl>
                                      </p:cBhvr>
                                      <p:to x="100000" y="90000"/>
                                    </p:animScale>
                                    <p:animScale>
                                      <p:cBhvr>
                                        <p:cTn id="210" dur="166" decel="50000">
                                          <p:stCondLst>
                                            <p:cond delay="1668"/>
                                          </p:stCondLst>
                                        </p:cTn>
                                        <p:tgtEl>
                                          <p:spTgt spid="19"/>
                                        </p:tgtEl>
                                      </p:cBhvr>
                                      <p:to x="100000" y="100000"/>
                                    </p:animScale>
                                    <p:animScale>
                                      <p:cBhvr>
                                        <p:cTn id="211" dur="26">
                                          <p:stCondLst>
                                            <p:cond delay="1808"/>
                                          </p:stCondLst>
                                        </p:cTn>
                                        <p:tgtEl>
                                          <p:spTgt spid="19"/>
                                        </p:tgtEl>
                                      </p:cBhvr>
                                      <p:to x="100000" y="95000"/>
                                    </p:animScale>
                                    <p:animScale>
                                      <p:cBhvr>
                                        <p:cTn id="212"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4443" y="708493"/>
            <a:ext cx="20536886" cy="1935813"/>
            <a:chOff x="0" y="0"/>
            <a:chExt cx="29788293" cy="2807854"/>
          </a:xfrm>
        </p:grpSpPr>
        <p:sp>
          <p:nvSpPr>
            <p:cNvPr id="3" name="Freeform 3"/>
            <p:cNvSpPr/>
            <p:nvPr/>
          </p:nvSpPr>
          <p:spPr>
            <a:xfrm>
              <a:off x="0" y="0"/>
              <a:ext cx="29788293" cy="2807853"/>
            </a:xfrm>
            <a:custGeom>
              <a:avLst/>
              <a:gdLst/>
              <a:ahLst/>
              <a:cxnLst/>
              <a:rect l="l" t="t" r="r" b="b"/>
              <a:pathLst>
                <a:path w="29788293" h="2807853">
                  <a:moveTo>
                    <a:pt x="29788293" y="1403927"/>
                  </a:moveTo>
                  <a:cubicBezTo>
                    <a:pt x="29788293" y="2379356"/>
                    <a:pt x="29359923" y="2807853"/>
                    <a:pt x="28831347" y="2807853"/>
                  </a:cubicBezTo>
                  <a:lnTo>
                    <a:pt x="956945" y="2807853"/>
                  </a:lnTo>
                  <a:cubicBezTo>
                    <a:pt x="428371" y="2807853"/>
                    <a:pt x="0" y="2379356"/>
                    <a:pt x="0" y="1403927"/>
                  </a:cubicBezTo>
                  <a:cubicBezTo>
                    <a:pt x="0" y="428371"/>
                    <a:pt x="428371" y="0"/>
                    <a:pt x="956945" y="0"/>
                  </a:cubicBezTo>
                  <a:lnTo>
                    <a:pt x="28831347" y="0"/>
                  </a:lnTo>
                  <a:cubicBezTo>
                    <a:pt x="29359796" y="0"/>
                    <a:pt x="29788293" y="428371"/>
                    <a:pt x="29788293" y="1403927"/>
                  </a:cubicBezTo>
                  <a:close/>
                </a:path>
              </a:pathLst>
            </a:custGeom>
            <a:solidFill>
              <a:srgbClr val="1D4E55"/>
            </a:solidFill>
          </p:spPr>
          <p:txBody>
            <a:bodyPr/>
            <a:lstStyle/>
            <a:p>
              <a:endParaRPr lang="el-GR" dirty="0">
                <a:latin typeface="+mj-lt"/>
              </a:endParaRPr>
            </a:p>
          </p:txBody>
        </p:sp>
      </p:grpSp>
      <p:grpSp>
        <p:nvGrpSpPr>
          <p:cNvPr id="4" name="Group 4"/>
          <p:cNvGrpSpPr>
            <a:grpSpLocks noChangeAspect="1"/>
          </p:cNvGrpSpPr>
          <p:nvPr/>
        </p:nvGrpSpPr>
        <p:grpSpPr>
          <a:xfrm>
            <a:off x="10140087" y="9609101"/>
            <a:ext cx="3550932" cy="3550932"/>
            <a:chOff x="0" y="0"/>
            <a:chExt cx="6355080" cy="6355080"/>
          </a:xfrm>
        </p:grpSpPr>
        <p:sp>
          <p:nvSpPr>
            <p:cNvPr id="5" name="Freeform 5"/>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D4E55"/>
            </a:solidFill>
          </p:spPr>
          <p:txBody>
            <a:bodyPr/>
            <a:lstStyle/>
            <a:p>
              <a:endParaRPr lang="el-GR" dirty="0">
                <a:latin typeface="+mj-lt"/>
              </a:endParaRPr>
            </a:p>
          </p:txBody>
        </p:sp>
      </p:grpSp>
      <p:grpSp>
        <p:nvGrpSpPr>
          <p:cNvPr id="6" name="Group 6"/>
          <p:cNvGrpSpPr/>
          <p:nvPr/>
        </p:nvGrpSpPr>
        <p:grpSpPr>
          <a:xfrm>
            <a:off x="14554072" y="8931203"/>
            <a:ext cx="1355797" cy="1355797"/>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887C"/>
            </a:solidFill>
          </p:spPr>
          <p:txBody>
            <a:bodyPr/>
            <a:lstStyle/>
            <a:p>
              <a:endParaRPr lang="el-GR" dirty="0">
                <a:latin typeface="+mj-lt"/>
              </a:endParaRPr>
            </a:p>
          </p:txBody>
        </p:sp>
      </p:grpSp>
      <p:grpSp>
        <p:nvGrpSpPr>
          <p:cNvPr id="8" name="Group 8"/>
          <p:cNvGrpSpPr/>
          <p:nvPr/>
        </p:nvGrpSpPr>
        <p:grpSpPr>
          <a:xfrm>
            <a:off x="0" y="342254"/>
            <a:ext cx="2668293" cy="266829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45923" r="-45923"/>
              </a:stretch>
            </a:blipFill>
          </p:spPr>
          <p:txBody>
            <a:bodyPr/>
            <a:lstStyle/>
            <a:p>
              <a:endParaRPr lang="el-GR" dirty="0">
                <a:latin typeface="+mj-lt"/>
              </a:endParaRPr>
            </a:p>
          </p:txBody>
        </p:sp>
      </p:grpSp>
      <p:grpSp>
        <p:nvGrpSpPr>
          <p:cNvPr id="10" name="Group 10"/>
          <p:cNvGrpSpPr/>
          <p:nvPr/>
        </p:nvGrpSpPr>
        <p:grpSpPr>
          <a:xfrm>
            <a:off x="17259300" y="9609101"/>
            <a:ext cx="1355797" cy="1355797"/>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D9E96"/>
            </a:solidFill>
          </p:spPr>
          <p:txBody>
            <a:bodyPr/>
            <a:lstStyle/>
            <a:p>
              <a:endParaRPr lang="el-GR" dirty="0">
                <a:latin typeface="+mj-lt"/>
              </a:endParaRPr>
            </a:p>
          </p:txBody>
        </p:sp>
      </p:grpSp>
      <p:sp>
        <p:nvSpPr>
          <p:cNvPr id="12" name="Freeform 12"/>
          <p:cNvSpPr/>
          <p:nvPr/>
        </p:nvSpPr>
        <p:spPr>
          <a:xfrm>
            <a:off x="7279973" y="3301532"/>
            <a:ext cx="11008027" cy="5448973"/>
          </a:xfrm>
          <a:custGeom>
            <a:avLst/>
            <a:gdLst/>
            <a:ahLst/>
            <a:cxnLst/>
            <a:rect l="l" t="t" r="r" b="b"/>
            <a:pathLst>
              <a:path w="11008027" h="5448973">
                <a:moveTo>
                  <a:pt x="0" y="0"/>
                </a:moveTo>
                <a:lnTo>
                  <a:pt x="11008027" y="0"/>
                </a:lnTo>
                <a:lnTo>
                  <a:pt x="11008027" y="5448973"/>
                </a:lnTo>
                <a:lnTo>
                  <a:pt x="0" y="5448973"/>
                </a:lnTo>
                <a:lnTo>
                  <a:pt x="0" y="0"/>
                </a:lnTo>
                <a:close/>
              </a:path>
            </a:pathLst>
          </a:custGeom>
          <a:blipFill>
            <a:blip r:embed="rId4"/>
            <a:stretch>
              <a:fillRect/>
            </a:stretch>
          </a:blipFill>
        </p:spPr>
        <p:txBody>
          <a:bodyPr/>
          <a:lstStyle/>
          <a:p>
            <a:endParaRPr lang="el-GR" dirty="0">
              <a:latin typeface="+mj-lt"/>
            </a:endParaRPr>
          </a:p>
        </p:txBody>
      </p:sp>
      <p:sp>
        <p:nvSpPr>
          <p:cNvPr id="13" name="TextBox 13"/>
          <p:cNvSpPr txBox="1"/>
          <p:nvPr/>
        </p:nvSpPr>
        <p:spPr>
          <a:xfrm>
            <a:off x="2128709" y="1298575"/>
            <a:ext cx="14030582" cy="869950"/>
          </a:xfrm>
          <a:prstGeom prst="rect">
            <a:avLst/>
          </a:prstGeom>
        </p:spPr>
        <p:txBody>
          <a:bodyPr lIns="0" tIns="0" rIns="0" bIns="0" rtlCol="0" anchor="t">
            <a:spAutoFit/>
          </a:bodyPr>
          <a:lstStyle/>
          <a:p>
            <a:pPr algn="ctr">
              <a:lnSpc>
                <a:spcPts val="6500"/>
              </a:lnSpc>
            </a:pPr>
            <a:r>
              <a:rPr lang="en-US" sz="6500" dirty="0">
                <a:solidFill>
                  <a:srgbClr val="FBFDF4"/>
                </a:solidFill>
                <a:latin typeface="+mj-lt"/>
                <a:ea typeface="TT Tsars A"/>
                <a:cs typeface="TT Tsars A"/>
                <a:sym typeface="TT Tsars A"/>
              </a:rPr>
              <a:t> Κυψέλες καυσίμου</a:t>
            </a:r>
          </a:p>
        </p:txBody>
      </p:sp>
      <p:sp>
        <p:nvSpPr>
          <p:cNvPr id="14" name="TextBox 14"/>
          <p:cNvSpPr txBox="1"/>
          <p:nvPr/>
        </p:nvSpPr>
        <p:spPr>
          <a:xfrm>
            <a:off x="12075993" y="3086648"/>
            <a:ext cx="1185494" cy="249364"/>
          </a:xfrm>
          <a:prstGeom prst="rect">
            <a:avLst/>
          </a:prstGeom>
        </p:spPr>
        <p:txBody>
          <a:bodyPr lIns="0" tIns="0" rIns="0" bIns="0" rtlCol="0" anchor="t">
            <a:spAutoFit/>
          </a:bodyPr>
          <a:lstStyle/>
          <a:p>
            <a:pPr algn="l">
              <a:lnSpc>
                <a:spcPts val="2100"/>
              </a:lnSpc>
              <a:spcBef>
                <a:spcPct val="0"/>
              </a:spcBef>
            </a:pPr>
            <a:r>
              <a:rPr lang="en-US" sz="1400" b="1" dirty="0">
                <a:solidFill>
                  <a:srgbClr val="FBFDF4"/>
                </a:solidFill>
                <a:latin typeface="+mj-lt"/>
                <a:ea typeface="Garet Bold"/>
                <a:cs typeface="Garet Bold"/>
                <a:sym typeface="Garet Bold"/>
              </a:rPr>
              <a:t>Αποθήκευση</a:t>
            </a:r>
          </a:p>
        </p:txBody>
      </p:sp>
      <p:sp>
        <p:nvSpPr>
          <p:cNvPr id="15" name="TextBox 15"/>
          <p:cNvSpPr txBox="1"/>
          <p:nvPr/>
        </p:nvSpPr>
        <p:spPr>
          <a:xfrm>
            <a:off x="13461885" y="8388555"/>
            <a:ext cx="4895969" cy="361950"/>
          </a:xfrm>
          <a:prstGeom prst="rect">
            <a:avLst/>
          </a:prstGeom>
        </p:spPr>
        <p:txBody>
          <a:bodyPr lIns="0" tIns="0" rIns="0" bIns="0" rtlCol="0" anchor="t">
            <a:spAutoFit/>
          </a:bodyPr>
          <a:lstStyle/>
          <a:p>
            <a:pPr algn="ctr">
              <a:lnSpc>
                <a:spcPts val="3000"/>
              </a:lnSpc>
              <a:spcBef>
                <a:spcPct val="0"/>
              </a:spcBef>
            </a:pPr>
            <a:r>
              <a:rPr lang="en-US" sz="2000" dirty="0">
                <a:solidFill>
                  <a:srgbClr val="1D4E55"/>
                </a:solidFill>
                <a:latin typeface="+mj-lt"/>
                <a:ea typeface="Garet"/>
                <a:cs typeface="Garet"/>
                <a:sym typeface="Garet"/>
              </a:rPr>
              <a:t>Πηγή: Prof. Wellsow TU Kaiserslautern</a:t>
            </a:r>
          </a:p>
        </p:txBody>
      </p:sp>
      <p:sp>
        <p:nvSpPr>
          <p:cNvPr id="16" name="TextBox 16"/>
          <p:cNvSpPr txBox="1"/>
          <p:nvPr/>
        </p:nvSpPr>
        <p:spPr>
          <a:xfrm>
            <a:off x="174737" y="3058073"/>
            <a:ext cx="7428737" cy="465742"/>
          </a:xfrm>
          <a:prstGeom prst="rect">
            <a:avLst/>
          </a:prstGeom>
        </p:spPr>
        <p:txBody>
          <a:bodyPr lIns="0" tIns="0" rIns="0" bIns="0" rtlCol="0" anchor="t">
            <a:spAutoFit/>
          </a:bodyPr>
          <a:lstStyle/>
          <a:p>
            <a:pPr algn="l">
              <a:lnSpc>
                <a:spcPts val="3868"/>
              </a:lnSpc>
            </a:pPr>
            <a:r>
              <a:rPr lang="en-US" sz="2579" b="1" dirty="0">
                <a:solidFill>
                  <a:srgbClr val="1D4E55"/>
                </a:solidFill>
                <a:latin typeface="+mj-lt"/>
                <a:ea typeface="Garet Bold"/>
                <a:cs typeface="Garet Bold"/>
                <a:sym typeface="Garet Bold"/>
              </a:rPr>
              <a:t>Αρχή Λειτουργίας</a:t>
            </a:r>
          </a:p>
        </p:txBody>
      </p:sp>
      <p:sp>
        <p:nvSpPr>
          <p:cNvPr id="17" name="TextBox 17"/>
          <p:cNvSpPr txBox="1"/>
          <p:nvPr/>
        </p:nvSpPr>
        <p:spPr>
          <a:xfrm>
            <a:off x="174737" y="3523815"/>
            <a:ext cx="7216663" cy="6464077"/>
          </a:xfrm>
          <a:prstGeom prst="rect">
            <a:avLst/>
          </a:prstGeom>
        </p:spPr>
        <p:txBody>
          <a:bodyPr wrap="square" lIns="0" tIns="0" rIns="0" bIns="0" rtlCol="0" anchor="t">
            <a:spAutoFit/>
          </a:bodyPr>
          <a:lstStyle/>
          <a:p>
            <a:pPr marL="556846" lvl="1" indent="-278423" algn="l">
              <a:lnSpc>
                <a:spcPts val="3868"/>
              </a:lnSpc>
              <a:buFont typeface="Arial"/>
              <a:buChar char="•"/>
            </a:pPr>
            <a:r>
              <a:rPr lang="en-US" sz="2579" dirty="0">
                <a:solidFill>
                  <a:srgbClr val="1D4E55"/>
                </a:solidFill>
                <a:latin typeface="+mj-lt"/>
                <a:ea typeface="Garet"/>
                <a:cs typeface="Garet"/>
                <a:sym typeface="Garet"/>
              </a:rPr>
              <a:t>Μια κυψέλη καυσίμου περιέχει δύο ηλεκτρόδια, την άνοδο και την κάθοδο. Διαχωρίζονται από μια ημιπερατή μεμβράνη (electrolyte membrane).</a:t>
            </a:r>
          </a:p>
          <a:p>
            <a:pPr marL="556846" lvl="1" indent="-278423" algn="l">
              <a:lnSpc>
                <a:spcPts val="3868"/>
              </a:lnSpc>
              <a:buFont typeface="Arial"/>
              <a:buChar char="•"/>
            </a:pPr>
            <a:r>
              <a:rPr lang="en-US" sz="2579" dirty="0">
                <a:solidFill>
                  <a:srgbClr val="1D4E55"/>
                </a:solidFill>
                <a:latin typeface="+mj-lt"/>
                <a:ea typeface="Garet"/>
                <a:cs typeface="Garet"/>
                <a:sym typeface="Garet"/>
              </a:rPr>
              <a:t>Στην άνοδο ένας καταλύτης προκαλεί τη διάσπαση του υδρογόνου σε θετικά ιόντα υδρογόνου (πρωτόνια) και αρνητικά φορτισμένα ηλεκτρόνια.</a:t>
            </a:r>
          </a:p>
          <a:p>
            <a:pPr marL="556846" lvl="1" indent="-278423" algn="l">
              <a:lnSpc>
                <a:spcPts val="3868"/>
              </a:lnSpc>
              <a:buFont typeface="Arial"/>
              <a:buChar char="•"/>
            </a:pPr>
            <a:r>
              <a:rPr lang="en-US" sz="2579" dirty="0">
                <a:solidFill>
                  <a:srgbClr val="1D4E55"/>
                </a:solidFill>
                <a:latin typeface="+mj-lt"/>
                <a:ea typeface="Garet"/>
                <a:cs typeface="Garet"/>
                <a:sym typeface="Garet"/>
              </a:rPr>
              <a:t>Τα ηλεκτρόνια ρέουν μέσω του </a:t>
            </a:r>
            <a:r>
              <a:rPr lang="el-GR" sz="2579" dirty="0">
                <a:solidFill>
                  <a:srgbClr val="1D4E55"/>
                </a:solidFill>
                <a:latin typeface="+mj-lt"/>
                <a:ea typeface="Garet"/>
                <a:cs typeface="Garet"/>
                <a:sym typeface="Garet"/>
              </a:rPr>
              <a:t>εξωτερικού</a:t>
            </a:r>
            <a:r>
              <a:rPr lang="en-US" sz="2579" dirty="0">
                <a:solidFill>
                  <a:srgbClr val="1D4E55"/>
                </a:solidFill>
                <a:latin typeface="+mj-lt"/>
                <a:ea typeface="Garet"/>
                <a:cs typeface="Garet"/>
                <a:sym typeface="Garet"/>
              </a:rPr>
              <a:t> κυκλώματος</a:t>
            </a:r>
            <a:r>
              <a:rPr lang="el-GR" sz="2579" dirty="0">
                <a:solidFill>
                  <a:srgbClr val="1D4E55"/>
                </a:solidFill>
                <a:latin typeface="+mj-lt"/>
                <a:ea typeface="Garet"/>
                <a:cs typeface="Garet"/>
                <a:sym typeface="Garet"/>
              </a:rPr>
              <a:t>, </a:t>
            </a:r>
            <a:r>
              <a:rPr lang="en-US" sz="2579" dirty="0">
                <a:solidFill>
                  <a:srgbClr val="1D4E55"/>
                </a:solidFill>
                <a:latin typeface="+mj-lt"/>
                <a:ea typeface="Garet"/>
                <a:cs typeface="Garet"/>
                <a:sym typeface="Garet"/>
              </a:rPr>
              <a:t>και τα θετικά φορτισμένα ιόντα μέσω του ηλεκτρολύτη </a:t>
            </a:r>
            <a:r>
              <a:rPr lang="el-GR" sz="2579" dirty="0">
                <a:solidFill>
                  <a:srgbClr val="1D4E55"/>
                </a:solidFill>
                <a:latin typeface="+mj-lt"/>
                <a:ea typeface="Garet"/>
                <a:cs typeface="Garet"/>
                <a:sym typeface="Garet"/>
              </a:rPr>
              <a:t>προς </a:t>
            </a:r>
            <a:r>
              <a:rPr lang="en-US" sz="2579" dirty="0">
                <a:solidFill>
                  <a:srgbClr val="1D4E55"/>
                </a:solidFill>
                <a:latin typeface="+mj-lt"/>
                <a:ea typeface="Garet"/>
                <a:cs typeface="Garet"/>
                <a:sym typeface="Garet"/>
              </a:rPr>
              <a:t>στην κάθοδο.</a:t>
            </a:r>
          </a:p>
          <a:p>
            <a:pPr marL="556846" lvl="1" indent="-278423" algn="l">
              <a:lnSpc>
                <a:spcPts val="3868"/>
              </a:lnSpc>
              <a:buFont typeface="Arial"/>
              <a:buChar char="•"/>
            </a:pPr>
            <a:r>
              <a:rPr lang="en-US" sz="2579" dirty="0">
                <a:solidFill>
                  <a:srgbClr val="1D4E55"/>
                </a:solidFill>
                <a:latin typeface="+mj-lt"/>
                <a:ea typeface="Garet"/>
                <a:cs typeface="Garet"/>
                <a:sym typeface="Garet"/>
              </a:rPr>
              <a:t>Στην κάθοδο τα πρωτόνια ενώνονται με το οξυγόνο </a:t>
            </a:r>
            <a:r>
              <a:rPr lang="el-GR" sz="2579" dirty="0">
                <a:solidFill>
                  <a:srgbClr val="1D4E55"/>
                </a:solidFill>
                <a:latin typeface="+mj-lt"/>
                <a:ea typeface="Garet"/>
                <a:cs typeface="Garet"/>
                <a:sym typeface="Garet"/>
              </a:rPr>
              <a:t>και τα ηλεκτρόνια </a:t>
            </a:r>
            <a:r>
              <a:rPr lang="en-US" sz="2579" dirty="0">
                <a:solidFill>
                  <a:srgbClr val="1D4E55"/>
                </a:solidFill>
                <a:latin typeface="+mj-lt"/>
                <a:ea typeface="Garet"/>
                <a:cs typeface="Garet"/>
                <a:sym typeface="Garet"/>
              </a:rPr>
              <a:t>δημιουργώντας </a:t>
            </a:r>
            <a:r>
              <a:rPr lang="el-GR" sz="2579" dirty="0">
                <a:solidFill>
                  <a:srgbClr val="1D4E55"/>
                </a:solidFill>
                <a:latin typeface="+mj-lt"/>
                <a:ea typeface="Garet"/>
                <a:cs typeface="Garet"/>
                <a:sym typeface="Garet"/>
              </a:rPr>
              <a:t>νερό</a:t>
            </a:r>
            <a:r>
              <a:rPr lang="en-US" sz="2579" dirty="0">
                <a:solidFill>
                  <a:srgbClr val="1D4E55"/>
                </a:solidFill>
                <a:latin typeface="+mj-lt"/>
                <a:ea typeface="Garet"/>
                <a:cs typeface="Garet"/>
                <a:sym typeface="Gare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4443" y="708493"/>
            <a:ext cx="20536886" cy="1935813"/>
            <a:chOff x="0" y="0"/>
            <a:chExt cx="29788293" cy="2807854"/>
          </a:xfrm>
        </p:grpSpPr>
        <p:sp>
          <p:nvSpPr>
            <p:cNvPr id="3" name="Freeform 3"/>
            <p:cNvSpPr/>
            <p:nvPr/>
          </p:nvSpPr>
          <p:spPr>
            <a:xfrm>
              <a:off x="0" y="0"/>
              <a:ext cx="29788293" cy="2807853"/>
            </a:xfrm>
            <a:custGeom>
              <a:avLst/>
              <a:gdLst/>
              <a:ahLst/>
              <a:cxnLst/>
              <a:rect l="l" t="t" r="r" b="b"/>
              <a:pathLst>
                <a:path w="29788293" h="2807853">
                  <a:moveTo>
                    <a:pt x="29788293" y="1403927"/>
                  </a:moveTo>
                  <a:cubicBezTo>
                    <a:pt x="29788293" y="2379356"/>
                    <a:pt x="29359923" y="2807853"/>
                    <a:pt x="28831347" y="2807853"/>
                  </a:cubicBezTo>
                  <a:lnTo>
                    <a:pt x="956945" y="2807853"/>
                  </a:lnTo>
                  <a:cubicBezTo>
                    <a:pt x="428371" y="2807853"/>
                    <a:pt x="0" y="2379356"/>
                    <a:pt x="0" y="1403927"/>
                  </a:cubicBezTo>
                  <a:cubicBezTo>
                    <a:pt x="0" y="428371"/>
                    <a:pt x="428371" y="0"/>
                    <a:pt x="956945" y="0"/>
                  </a:cubicBezTo>
                  <a:lnTo>
                    <a:pt x="28831347" y="0"/>
                  </a:lnTo>
                  <a:cubicBezTo>
                    <a:pt x="29359796" y="0"/>
                    <a:pt x="29788293" y="428371"/>
                    <a:pt x="29788293" y="1403927"/>
                  </a:cubicBezTo>
                  <a:close/>
                </a:path>
              </a:pathLst>
            </a:custGeom>
            <a:solidFill>
              <a:srgbClr val="1D4E55"/>
            </a:solidFill>
          </p:spPr>
          <p:txBody>
            <a:bodyPr/>
            <a:lstStyle/>
            <a:p>
              <a:endParaRPr lang="el-GR" dirty="0">
                <a:latin typeface="+mj-lt"/>
              </a:endParaRPr>
            </a:p>
          </p:txBody>
        </p:sp>
      </p:grpSp>
      <p:grpSp>
        <p:nvGrpSpPr>
          <p:cNvPr id="4" name="Group 4"/>
          <p:cNvGrpSpPr/>
          <p:nvPr/>
        </p:nvGrpSpPr>
        <p:grpSpPr>
          <a:xfrm>
            <a:off x="15986684" y="5533542"/>
            <a:ext cx="1355797" cy="1355797"/>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887C"/>
            </a:solidFill>
          </p:spPr>
          <p:txBody>
            <a:bodyPr/>
            <a:lstStyle/>
            <a:p>
              <a:endParaRPr lang="el-GR" dirty="0">
                <a:latin typeface="+mj-lt"/>
              </a:endParaRPr>
            </a:p>
          </p:txBody>
        </p:sp>
      </p:grpSp>
      <p:grpSp>
        <p:nvGrpSpPr>
          <p:cNvPr id="6" name="Group 6"/>
          <p:cNvGrpSpPr/>
          <p:nvPr/>
        </p:nvGrpSpPr>
        <p:grpSpPr>
          <a:xfrm>
            <a:off x="0" y="342254"/>
            <a:ext cx="2668293" cy="266829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45923" r="-45923"/>
              </a:stretch>
            </a:blipFill>
          </p:spPr>
          <p:txBody>
            <a:bodyPr/>
            <a:lstStyle/>
            <a:p>
              <a:endParaRPr lang="el-GR" dirty="0">
                <a:latin typeface="+mj-lt"/>
              </a:endParaRPr>
            </a:p>
          </p:txBody>
        </p:sp>
      </p:grpSp>
      <p:sp>
        <p:nvSpPr>
          <p:cNvPr id="8" name="Freeform 8"/>
          <p:cNvSpPr/>
          <p:nvPr/>
        </p:nvSpPr>
        <p:spPr>
          <a:xfrm>
            <a:off x="3653638" y="6029986"/>
            <a:ext cx="9757562" cy="2573768"/>
          </a:xfrm>
          <a:custGeom>
            <a:avLst/>
            <a:gdLst/>
            <a:ahLst/>
            <a:cxnLst/>
            <a:rect l="l" t="t" r="r" b="b"/>
            <a:pathLst>
              <a:path w="8707021" h="2427082">
                <a:moveTo>
                  <a:pt x="0" y="0"/>
                </a:moveTo>
                <a:lnTo>
                  <a:pt x="8707021" y="0"/>
                </a:lnTo>
                <a:lnTo>
                  <a:pt x="8707021" y="2427082"/>
                </a:lnTo>
                <a:lnTo>
                  <a:pt x="0" y="2427082"/>
                </a:lnTo>
                <a:lnTo>
                  <a:pt x="0" y="0"/>
                </a:lnTo>
                <a:close/>
              </a:path>
            </a:pathLst>
          </a:custGeom>
          <a:blipFill>
            <a:blip r:embed="rId4"/>
            <a:stretch>
              <a:fillRect/>
            </a:stretch>
          </a:blipFill>
        </p:spPr>
        <p:txBody>
          <a:bodyPr/>
          <a:lstStyle/>
          <a:p>
            <a:endParaRPr lang="el-GR" dirty="0">
              <a:latin typeface="+mj-lt"/>
            </a:endParaRPr>
          </a:p>
        </p:txBody>
      </p:sp>
      <p:sp>
        <p:nvSpPr>
          <p:cNvPr id="9" name="TextBox 9"/>
          <p:cNvSpPr txBox="1"/>
          <p:nvPr/>
        </p:nvSpPr>
        <p:spPr>
          <a:xfrm>
            <a:off x="2128709" y="1374775"/>
            <a:ext cx="14030582" cy="650178"/>
          </a:xfrm>
          <a:prstGeom prst="rect">
            <a:avLst/>
          </a:prstGeom>
        </p:spPr>
        <p:txBody>
          <a:bodyPr lIns="0" tIns="0" rIns="0" bIns="0" rtlCol="0" anchor="t">
            <a:spAutoFit/>
          </a:bodyPr>
          <a:lstStyle/>
          <a:p>
            <a:pPr algn="ctr">
              <a:lnSpc>
                <a:spcPts val="5000"/>
              </a:lnSpc>
            </a:pPr>
            <a:r>
              <a:rPr lang="en-US" sz="5000" dirty="0">
                <a:solidFill>
                  <a:srgbClr val="FBFDF4"/>
                </a:solidFill>
                <a:latin typeface="+mj-lt"/>
                <a:ea typeface="TT Tsars A"/>
                <a:cs typeface="TT Tsars A"/>
                <a:sym typeface="TT Tsars A"/>
              </a:rPr>
              <a:t> Βαθμός απόδοσης κύκλου Υδρογόνου</a:t>
            </a:r>
          </a:p>
        </p:txBody>
      </p:sp>
      <p:sp>
        <p:nvSpPr>
          <p:cNvPr id="10" name="TextBox 10"/>
          <p:cNvSpPr txBox="1"/>
          <p:nvPr/>
        </p:nvSpPr>
        <p:spPr>
          <a:xfrm>
            <a:off x="12075993" y="3086648"/>
            <a:ext cx="1185494" cy="249364"/>
          </a:xfrm>
          <a:prstGeom prst="rect">
            <a:avLst/>
          </a:prstGeom>
        </p:spPr>
        <p:txBody>
          <a:bodyPr lIns="0" tIns="0" rIns="0" bIns="0" rtlCol="0" anchor="t">
            <a:spAutoFit/>
          </a:bodyPr>
          <a:lstStyle/>
          <a:p>
            <a:pPr algn="l">
              <a:lnSpc>
                <a:spcPts val="2100"/>
              </a:lnSpc>
              <a:spcBef>
                <a:spcPct val="0"/>
              </a:spcBef>
            </a:pPr>
            <a:r>
              <a:rPr lang="en-US" sz="1400" b="1" dirty="0">
                <a:solidFill>
                  <a:srgbClr val="FBFDF4"/>
                </a:solidFill>
                <a:latin typeface="+mj-lt"/>
                <a:ea typeface="Garet Bold"/>
                <a:cs typeface="Garet Bold"/>
                <a:sym typeface="Garet Bold"/>
              </a:rPr>
              <a:t>Αποθήκευση</a:t>
            </a:r>
          </a:p>
        </p:txBody>
      </p:sp>
      <p:sp>
        <p:nvSpPr>
          <p:cNvPr id="11" name="TextBox 11"/>
          <p:cNvSpPr txBox="1"/>
          <p:nvPr/>
        </p:nvSpPr>
        <p:spPr>
          <a:xfrm>
            <a:off x="3653638" y="3010545"/>
            <a:ext cx="10740260" cy="3058710"/>
          </a:xfrm>
          <a:prstGeom prst="rect">
            <a:avLst/>
          </a:prstGeom>
        </p:spPr>
        <p:txBody>
          <a:bodyPr wrap="square" lIns="0" tIns="0" rIns="0" bIns="0" rtlCol="0" anchor="t">
            <a:spAutoFit/>
          </a:bodyPr>
          <a:lstStyle/>
          <a:p>
            <a:pPr marL="738824" lvl="1" indent="-457200" algn="l">
              <a:lnSpc>
                <a:spcPts val="3913"/>
              </a:lnSpc>
              <a:buFont typeface="Arial" panose="020B0604020202020204" pitchFamily="34" charset="0"/>
              <a:buChar char="•"/>
            </a:pPr>
            <a:r>
              <a:rPr lang="en-US" sz="2608" dirty="0">
                <a:solidFill>
                  <a:srgbClr val="1D4E55"/>
                </a:solidFill>
                <a:latin typeface="+mj-lt"/>
                <a:ea typeface="Garet"/>
                <a:cs typeface="Garet"/>
                <a:sym typeface="Garet"/>
              </a:rPr>
              <a:t>Η απόδοση τoυ κύκλου </a:t>
            </a:r>
            <a:r>
              <a:rPr lang="en-US" sz="2608" b="1" dirty="0">
                <a:solidFill>
                  <a:srgbClr val="1D4E55"/>
                </a:solidFill>
                <a:latin typeface="+mj-lt"/>
                <a:ea typeface="Garet Bold"/>
                <a:cs typeface="Garet Bold"/>
                <a:sym typeface="Garet Bold"/>
              </a:rPr>
              <a:t>ηλεκτρισμός-υδρογόνο-ηλεκτρισμός</a:t>
            </a:r>
            <a:r>
              <a:rPr lang="en-US" sz="2608" dirty="0">
                <a:solidFill>
                  <a:srgbClr val="1D4E55"/>
                </a:solidFill>
                <a:latin typeface="+mj-lt"/>
                <a:ea typeface="Garet"/>
                <a:cs typeface="Garet"/>
                <a:sym typeface="Garet"/>
              </a:rPr>
              <a:t> </a:t>
            </a:r>
            <a:r>
              <a:rPr lang="el-GR" sz="2608" dirty="0">
                <a:solidFill>
                  <a:srgbClr val="1D4E55"/>
                </a:solidFill>
                <a:latin typeface="+mj-lt"/>
                <a:ea typeface="Garet"/>
                <a:cs typeface="Garet"/>
                <a:sym typeface="Garet"/>
              </a:rPr>
              <a:t>είναι</a:t>
            </a:r>
            <a:r>
              <a:rPr lang="en-US" sz="2608" dirty="0">
                <a:solidFill>
                  <a:srgbClr val="1D4E55"/>
                </a:solidFill>
                <a:latin typeface="+mj-lt"/>
                <a:ea typeface="Garet"/>
                <a:cs typeface="Garet"/>
                <a:sym typeface="Garet"/>
              </a:rPr>
              <a:t> 40%, υποδηλώνοντας ότι είναι προτιμότερο να χρησιμοποιείται η ηλεκτρική ενέργεια απευθείας όπου είναι δυνατόν, αντί να αποθηκεύεται ως υδρογόνο.</a:t>
            </a:r>
            <a:r>
              <a:rPr lang="el-GR" sz="2608" dirty="0">
                <a:solidFill>
                  <a:srgbClr val="1D4E55"/>
                </a:solidFill>
                <a:latin typeface="+mj-lt"/>
                <a:ea typeface="Garet"/>
                <a:cs typeface="Garet"/>
                <a:sym typeface="Garet"/>
              </a:rPr>
              <a:t> </a:t>
            </a:r>
          </a:p>
          <a:p>
            <a:pPr marL="738824" lvl="1" indent="-457200" algn="l">
              <a:lnSpc>
                <a:spcPts val="3913"/>
              </a:lnSpc>
              <a:buFont typeface="Arial" panose="020B0604020202020204" pitchFamily="34" charset="0"/>
              <a:buChar char="•"/>
            </a:pPr>
            <a:r>
              <a:rPr lang="el-GR" sz="2608" dirty="0">
                <a:solidFill>
                  <a:srgbClr val="1D4E55"/>
                </a:solidFill>
                <a:latin typeface="+mj-lt"/>
                <a:ea typeface="Garet"/>
                <a:cs typeface="Garet"/>
                <a:sym typeface="Garet"/>
              </a:rPr>
              <a:t>Ωστόσο </a:t>
            </a:r>
            <a:r>
              <a:rPr lang="el-GR" sz="2608" b="1" dirty="0">
                <a:solidFill>
                  <a:srgbClr val="1D4E55"/>
                </a:solidFill>
                <a:latin typeface="+mj-lt"/>
                <a:ea typeface="Garet"/>
                <a:cs typeface="Garet"/>
                <a:sym typeface="Garet"/>
              </a:rPr>
              <a:t>λόγω του ετεροχρονισμού ΑΠΕ-φορτίων η αποθήκευση είναι αναπόφευκτη.</a:t>
            </a:r>
            <a:endParaRPr lang="en-US" sz="2608" b="1" dirty="0">
              <a:solidFill>
                <a:srgbClr val="1D4E55"/>
              </a:solidFill>
              <a:latin typeface="+mj-lt"/>
              <a:ea typeface="Garet"/>
              <a:cs typeface="Garet"/>
              <a:sym typeface="Garet"/>
            </a:endParaRPr>
          </a:p>
        </p:txBody>
      </p:sp>
      <p:sp>
        <p:nvSpPr>
          <p:cNvPr id="12" name="TextBox 12"/>
          <p:cNvSpPr txBox="1"/>
          <p:nvPr/>
        </p:nvSpPr>
        <p:spPr>
          <a:xfrm>
            <a:off x="16664583" y="9778576"/>
            <a:ext cx="1189434" cy="361950"/>
          </a:xfrm>
          <a:prstGeom prst="rect">
            <a:avLst/>
          </a:prstGeom>
        </p:spPr>
        <p:txBody>
          <a:bodyPr lIns="0" tIns="0" rIns="0" bIns="0" rtlCol="0" anchor="t">
            <a:spAutoFit/>
          </a:bodyPr>
          <a:lstStyle/>
          <a:p>
            <a:pPr algn="ctr">
              <a:lnSpc>
                <a:spcPts val="3000"/>
              </a:lnSpc>
              <a:spcBef>
                <a:spcPct val="0"/>
              </a:spcBef>
            </a:pPr>
            <a:r>
              <a:rPr lang="en-US" sz="2000" dirty="0">
                <a:solidFill>
                  <a:srgbClr val="1D4E55"/>
                </a:solidFill>
                <a:latin typeface="+mj-lt"/>
                <a:ea typeface="Garet"/>
                <a:cs typeface="Garet"/>
                <a:sym typeface="Garet"/>
              </a:rPr>
              <a:t>Πηγή:  [8]</a:t>
            </a:r>
          </a:p>
        </p:txBody>
      </p:sp>
      <p:grpSp>
        <p:nvGrpSpPr>
          <p:cNvPr id="13" name="Group 13"/>
          <p:cNvGrpSpPr/>
          <p:nvPr/>
        </p:nvGrpSpPr>
        <p:grpSpPr>
          <a:xfrm>
            <a:off x="13716000" y="8603754"/>
            <a:ext cx="1355797" cy="1355797"/>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747D81"/>
            </a:solidFill>
          </p:spPr>
          <p:txBody>
            <a:bodyPr/>
            <a:lstStyle/>
            <a:p>
              <a:endParaRPr lang="el-GR" dirty="0">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par>
                                <p:cTn id="29" presetID="14" presetClass="entr" presetSubtype="1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2E4"/>
        </a:solidFill>
        <a:effectLst/>
      </p:bgPr>
    </p:bg>
    <p:spTree>
      <p:nvGrpSpPr>
        <p:cNvPr id="1" name=""/>
        <p:cNvGrpSpPr/>
        <p:nvPr/>
      </p:nvGrpSpPr>
      <p:grpSpPr>
        <a:xfrm>
          <a:off x="0" y="0"/>
          <a:ext cx="0" cy="0"/>
          <a:chOff x="0" y="0"/>
          <a:chExt cx="0" cy="0"/>
        </a:xfrm>
      </p:grpSpPr>
      <p:grpSp>
        <p:nvGrpSpPr>
          <p:cNvPr id="2" name="Group 2"/>
          <p:cNvGrpSpPr/>
          <p:nvPr/>
        </p:nvGrpSpPr>
        <p:grpSpPr>
          <a:xfrm>
            <a:off x="-1124443" y="708493"/>
            <a:ext cx="20536886" cy="1935813"/>
            <a:chOff x="0" y="0"/>
            <a:chExt cx="29788293" cy="2807854"/>
          </a:xfrm>
        </p:grpSpPr>
        <p:sp>
          <p:nvSpPr>
            <p:cNvPr id="3" name="Freeform 3"/>
            <p:cNvSpPr/>
            <p:nvPr/>
          </p:nvSpPr>
          <p:spPr>
            <a:xfrm>
              <a:off x="0" y="0"/>
              <a:ext cx="29788293" cy="2807853"/>
            </a:xfrm>
            <a:custGeom>
              <a:avLst/>
              <a:gdLst/>
              <a:ahLst/>
              <a:cxnLst/>
              <a:rect l="l" t="t" r="r" b="b"/>
              <a:pathLst>
                <a:path w="29788293" h="2807853">
                  <a:moveTo>
                    <a:pt x="29788293" y="1403927"/>
                  </a:moveTo>
                  <a:cubicBezTo>
                    <a:pt x="29788293" y="2379356"/>
                    <a:pt x="29359923" y="2807853"/>
                    <a:pt x="28831347" y="2807853"/>
                  </a:cubicBezTo>
                  <a:lnTo>
                    <a:pt x="956945" y="2807853"/>
                  </a:lnTo>
                  <a:cubicBezTo>
                    <a:pt x="428371" y="2807853"/>
                    <a:pt x="0" y="2379356"/>
                    <a:pt x="0" y="1403927"/>
                  </a:cubicBezTo>
                  <a:cubicBezTo>
                    <a:pt x="0" y="428371"/>
                    <a:pt x="428371" y="0"/>
                    <a:pt x="956945" y="0"/>
                  </a:cubicBezTo>
                  <a:lnTo>
                    <a:pt x="28831347" y="0"/>
                  </a:lnTo>
                  <a:cubicBezTo>
                    <a:pt x="29359796" y="0"/>
                    <a:pt x="29788293" y="428371"/>
                    <a:pt x="29788293" y="1403927"/>
                  </a:cubicBezTo>
                  <a:close/>
                </a:path>
              </a:pathLst>
            </a:custGeom>
            <a:solidFill>
              <a:srgbClr val="1D4E55"/>
            </a:solidFill>
          </p:spPr>
          <p:txBody>
            <a:bodyPr/>
            <a:lstStyle/>
            <a:p>
              <a:endParaRPr lang="el-GR" dirty="0">
                <a:latin typeface="+mj-lt"/>
              </a:endParaRPr>
            </a:p>
          </p:txBody>
        </p:sp>
      </p:grpSp>
      <p:sp>
        <p:nvSpPr>
          <p:cNvPr id="4" name="TextBox 4"/>
          <p:cNvSpPr txBox="1"/>
          <p:nvPr/>
        </p:nvSpPr>
        <p:spPr>
          <a:xfrm>
            <a:off x="6104302" y="1298575"/>
            <a:ext cx="6079397" cy="869950"/>
          </a:xfrm>
          <a:prstGeom prst="rect">
            <a:avLst/>
          </a:prstGeom>
        </p:spPr>
        <p:txBody>
          <a:bodyPr lIns="0" tIns="0" rIns="0" bIns="0" rtlCol="0" anchor="t">
            <a:spAutoFit/>
          </a:bodyPr>
          <a:lstStyle/>
          <a:p>
            <a:pPr algn="ctr">
              <a:lnSpc>
                <a:spcPts val="6500"/>
              </a:lnSpc>
            </a:pPr>
            <a:r>
              <a:rPr lang="en-US" sz="6500" dirty="0">
                <a:solidFill>
                  <a:srgbClr val="FBFDF4"/>
                </a:solidFill>
                <a:latin typeface="+mj-lt"/>
                <a:ea typeface="TT Tsars A"/>
                <a:cs typeface="TT Tsars A"/>
                <a:sym typeface="TT Tsars A"/>
              </a:rPr>
              <a:t>Αναφορές</a:t>
            </a:r>
          </a:p>
        </p:txBody>
      </p:sp>
      <p:sp>
        <p:nvSpPr>
          <p:cNvPr id="5" name="TextBox 5"/>
          <p:cNvSpPr txBox="1"/>
          <p:nvPr/>
        </p:nvSpPr>
        <p:spPr>
          <a:xfrm>
            <a:off x="4002375" y="3067111"/>
            <a:ext cx="14285625" cy="742950"/>
          </a:xfrm>
          <a:prstGeom prst="rect">
            <a:avLst/>
          </a:prstGeom>
        </p:spPr>
        <p:txBody>
          <a:bodyPr lIns="0" tIns="0" rIns="0" bIns="0" rtlCol="0" anchor="t">
            <a:spAutoFit/>
          </a:bodyPr>
          <a:lstStyle/>
          <a:p>
            <a:pPr algn="l">
              <a:lnSpc>
                <a:spcPts val="3000"/>
              </a:lnSpc>
            </a:pPr>
            <a:r>
              <a:rPr lang="en-US" sz="2000" dirty="0">
                <a:solidFill>
                  <a:srgbClr val="1D4E55"/>
                </a:solidFill>
                <a:latin typeface="+mj-lt"/>
                <a:ea typeface="Garet"/>
                <a:cs typeface="Garet"/>
                <a:sym typeface="Garet"/>
              </a:rPr>
              <a:t>[1] Fabio Sgarbossa et. al., Reprint of: Renewable hydrogen supply chains: A planning matrix and an agenda for future research, International Journal of Production Economics, Volume 250, 108712, 2022.</a:t>
            </a:r>
          </a:p>
        </p:txBody>
      </p:sp>
      <p:grpSp>
        <p:nvGrpSpPr>
          <p:cNvPr id="6" name="Group 6"/>
          <p:cNvGrpSpPr/>
          <p:nvPr/>
        </p:nvGrpSpPr>
        <p:grpSpPr>
          <a:xfrm>
            <a:off x="-3196757" y="0"/>
            <a:ext cx="7064888" cy="7064860"/>
            <a:chOff x="0" y="0"/>
            <a:chExt cx="6350000" cy="6349975"/>
          </a:xfrm>
        </p:grpSpPr>
        <p:sp>
          <p:nvSpPr>
            <p:cNvPr id="7" name="Freeform 7"/>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49999"/>
              </a:stretch>
            </a:blipFill>
          </p:spPr>
          <p:txBody>
            <a:bodyPr/>
            <a:lstStyle/>
            <a:p>
              <a:endParaRPr lang="el-GR" dirty="0">
                <a:latin typeface="+mj-lt"/>
              </a:endParaRPr>
            </a:p>
          </p:txBody>
        </p:sp>
      </p:grpSp>
      <p:grpSp>
        <p:nvGrpSpPr>
          <p:cNvPr id="8" name="Group 8"/>
          <p:cNvGrpSpPr/>
          <p:nvPr/>
        </p:nvGrpSpPr>
        <p:grpSpPr>
          <a:xfrm>
            <a:off x="5520913" y="9625137"/>
            <a:ext cx="2996472" cy="2996472"/>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D9E96"/>
            </a:solidFill>
          </p:spPr>
          <p:txBody>
            <a:bodyPr/>
            <a:lstStyle/>
            <a:p>
              <a:endParaRPr lang="el-GR" dirty="0">
                <a:latin typeface="+mj-lt"/>
              </a:endParaRPr>
            </a:p>
          </p:txBody>
        </p:sp>
      </p:grpSp>
      <p:grpSp>
        <p:nvGrpSpPr>
          <p:cNvPr id="10" name="Group 10"/>
          <p:cNvGrpSpPr>
            <a:grpSpLocks noChangeAspect="1"/>
          </p:cNvGrpSpPr>
          <p:nvPr/>
        </p:nvGrpSpPr>
        <p:grpSpPr>
          <a:xfrm>
            <a:off x="335687" y="8227211"/>
            <a:ext cx="1805252" cy="1805252"/>
            <a:chOff x="0" y="0"/>
            <a:chExt cx="6355080" cy="6355080"/>
          </a:xfrm>
        </p:grpSpPr>
        <p:sp>
          <p:nvSpPr>
            <p:cNvPr id="11" name="Freeform 11"/>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D4E55"/>
            </a:solidFill>
          </p:spPr>
          <p:txBody>
            <a:bodyPr/>
            <a:lstStyle/>
            <a:p>
              <a:endParaRPr lang="el-GR" dirty="0">
                <a:latin typeface="+mj-lt"/>
              </a:endParaRPr>
            </a:p>
          </p:txBody>
        </p:sp>
      </p:grpSp>
      <p:sp>
        <p:nvSpPr>
          <p:cNvPr id="12" name="TextBox 12"/>
          <p:cNvSpPr txBox="1"/>
          <p:nvPr/>
        </p:nvSpPr>
        <p:spPr>
          <a:xfrm>
            <a:off x="4002375" y="3945701"/>
            <a:ext cx="14285625" cy="361950"/>
          </a:xfrm>
          <a:prstGeom prst="rect">
            <a:avLst/>
          </a:prstGeom>
        </p:spPr>
        <p:txBody>
          <a:bodyPr lIns="0" tIns="0" rIns="0" bIns="0" rtlCol="0" anchor="t">
            <a:spAutoFit/>
          </a:bodyPr>
          <a:lstStyle/>
          <a:p>
            <a:pPr algn="l">
              <a:lnSpc>
                <a:spcPts val="3000"/>
              </a:lnSpc>
            </a:pPr>
            <a:r>
              <a:rPr lang="en-US" sz="2000" dirty="0">
                <a:solidFill>
                  <a:srgbClr val="1D4E55"/>
                </a:solidFill>
                <a:latin typeface="+mj-lt"/>
                <a:ea typeface="Garet"/>
                <a:cs typeface="Garet"/>
                <a:sym typeface="Garet"/>
              </a:rPr>
              <a:t>[2] Quaschning, V. (2010). Renewable Energy and Climate Change. IEEE Press.</a:t>
            </a:r>
          </a:p>
        </p:txBody>
      </p:sp>
      <p:sp>
        <p:nvSpPr>
          <p:cNvPr id="13" name="TextBox 13"/>
          <p:cNvSpPr txBox="1"/>
          <p:nvPr/>
        </p:nvSpPr>
        <p:spPr>
          <a:xfrm>
            <a:off x="4002375" y="4422808"/>
            <a:ext cx="14285625" cy="740972"/>
          </a:xfrm>
          <a:prstGeom prst="rect">
            <a:avLst/>
          </a:prstGeom>
        </p:spPr>
        <p:txBody>
          <a:bodyPr lIns="0" tIns="0" rIns="0" bIns="0" rtlCol="0" anchor="t">
            <a:spAutoFit/>
          </a:bodyPr>
          <a:lstStyle/>
          <a:p>
            <a:pPr algn="l">
              <a:lnSpc>
                <a:spcPts val="3000"/>
              </a:lnSpc>
            </a:pPr>
            <a:r>
              <a:rPr lang="en-US" sz="2000" dirty="0">
                <a:solidFill>
                  <a:srgbClr val="1D4E55"/>
                </a:solidFill>
                <a:latin typeface="+mj-lt"/>
                <a:ea typeface="Garet"/>
                <a:cs typeface="Garet"/>
                <a:sym typeface="Garet"/>
              </a:rPr>
              <a:t>[3] V.A. Martinez Lopez, H. Ziar, J.W. Haverkort, M. Zeman, O. Isabella, "Dynamic operation of water electrolyzers: A review for applications in photovoltaic systems integration", Renewable and Sustainable Energy Reviews, Volume 182, 113407, 2023.</a:t>
            </a:r>
          </a:p>
        </p:txBody>
      </p:sp>
      <p:sp>
        <p:nvSpPr>
          <p:cNvPr id="14" name="TextBox 14"/>
          <p:cNvSpPr txBox="1"/>
          <p:nvPr/>
        </p:nvSpPr>
        <p:spPr>
          <a:xfrm>
            <a:off x="3976974" y="5275131"/>
            <a:ext cx="14285625" cy="742950"/>
          </a:xfrm>
          <a:prstGeom prst="rect">
            <a:avLst/>
          </a:prstGeom>
        </p:spPr>
        <p:txBody>
          <a:bodyPr lIns="0" tIns="0" rIns="0" bIns="0" rtlCol="0" anchor="t">
            <a:spAutoFit/>
          </a:bodyPr>
          <a:lstStyle/>
          <a:p>
            <a:pPr algn="l">
              <a:lnSpc>
                <a:spcPts val="3000"/>
              </a:lnSpc>
            </a:pPr>
            <a:r>
              <a:rPr lang="en-US" sz="2000" dirty="0">
                <a:solidFill>
                  <a:srgbClr val="1D4E55"/>
                </a:solidFill>
                <a:latin typeface="+mj-lt"/>
                <a:ea typeface="Garet"/>
                <a:cs typeface="Garet"/>
                <a:sym typeface="Garet"/>
              </a:rPr>
              <a:t>[4] J. Azzolini et. al., "A Load-Managing Photovoltaic System for Driving Hydrogen Production", IEEE Photovoltaics Specialists Conference (PVSC), 2020.</a:t>
            </a:r>
          </a:p>
        </p:txBody>
      </p:sp>
      <p:grpSp>
        <p:nvGrpSpPr>
          <p:cNvPr id="15" name="Group 15"/>
          <p:cNvGrpSpPr>
            <a:grpSpLocks noChangeAspect="1"/>
          </p:cNvGrpSpPr>
          <p:nvPr/>
        </p:nvGrpSpPr>
        <p:grpSpPr>
          <a:xfrm>
            <a:off x="16356674" y="8501187"/>
            <a:ext cx="1805252" cy="1805252"/>
            <a:chOff x="0" y="0"/>
            <a:chExt cx="6355080" cy="6355080"/>
          </a:xfrm>
        </p:grpSpPr>
        <p:sp>
          <p:nvSpPr>
            <p:cNvPr id="16" name="Freeform 1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D4E55"/>
            </a:solidFill>
          </p:spPr>
          <p:txBody>
            <a:bodyPr/>
            <a:lstStyle/>
            <a:p>
              <a:endParaRPr lang="el-GR" dirty="0">
                <a:latin typeface="+mj-lt"/>
              </a:endParaRPr>
            </a:p>
          </p:txBody>
        </p:sp>
      </p:grpSp>
      <p:sp>
        <p:nvSpPr>
          <p:cNvPr id="17" name="TextBox 17"/>
          <p:cNvSpPr txBox="1"/>
          <p:nvPr/>
        </p:nvSpPr>
        <p:spPr>
          <a:xfrm>
            <a:off x="4002375" y="6153721"/>
            <a:ext cx="14285625" cy="742950"/>
          </a:xfrm>
          <a:prstGeom prst="rect">
            <a:avLst/>
          </a:prstGeom>
        </p:spPr>
        <p:txBody>
          <a:bodyPr lIns="0" tIns="0" rIns="0" bIns="0" rtlCol="0" anchor="t">
            <a:spAutoFit/>
          </a:bodyPr>
          <a:lstStyle/>
          <a:p>
            <a:pPr algn="l">
              <a:lnSpc>
                <a:spcPts val="3000"/>
              </a:lnSpc>
            </a:pPr>
            <a:r>
              <a:rPr lang="en-US" sz="2000" dirty="0">
                <a:solidFill>
                  <a:srgbClr val="1D4E55"/>
                </a:solidFill>
                <a:latin typeface="+mj-lt"/>
                <a:ea typeface="Garet"/>
                <a:cs typeface="Garet"/>
                <a:sym typeface="Garet"/>
              </a:rPr>
              <a:t>[5] M. Reuß et al., Seasonal storage and alternative carriers: A flexible hydrogen supply chain model, Applied Energy, Volume 200, Pages 290-302, 2017.</a:t>
            </a:r>
          </a:p>
        </p:txBody>
      </p:sp>
      <p:sp>
        <p:nvSpPr>
          <p:cNvPr id="18" name="TextBox 18"/>
          <p:cNvSpPr txBox="1"/>
          <p:nvPr/>
        </p:nvSpPr>
        <p:spPr>
          <a:xfrm>
            <a:off x="4002375" y="7032311"/>
            <a:ext cx="14285625" cy="740972"/>
          </a:xfrm>
          <a:prstGeom prst="rect">
            <a:avLst/>
          </a:prstGeom>
        </p:spPr>
        <p:txBody>
          <a:bodyPr lIns="0" tIns="0" rIns="0" bIns="0" rtlCol="0" anchor="t">
            <a:spAutoFit/>
          </a:bodyPr>
          <a:lstStyle/>
          <a:p>
            <a:pPr algn="l">
              <a:lnSpc>
                <a:spcPts val="3000"/>
              </a:lnSpc>
            </a:pPr>
            <a:r>
              <a:rPr lang="en-US" sz="2000" dirty="0">
                <a:solidFill>
                  <a:srgbClr val="1D4E55"/>
                </a:solidFill>
                <a:latin typeface="+mj-lt"/>
                <a:ea typeface="Garet"/>
                <a:cs typeface="Garet"/>
                <a:sym typeface="Garet"/>
              </a:rPr>
              <a:t>[6] Qiang Gao, Rui Yuan, Nesimi Ertugrul, Boyin Ding, Jennifer A. Hayward, Ye Li, Analysis of energy variability and costs for offshore wind and hybrid power unit with equivalent energy storage system, Applied Energy, Volume 342, 121192, 2023.</a:t>
            </a:r>
          </a:p>
        </p:txBody>
      </p:sp>
      <p:sp>
        <p:nvSpPr>
          <p:cNvPr id="19" name="TextBox 19"/>
          <p:cNvSpPr txBox="1"/>
          <p:nvPr/>
        </p:nvSpPr>
        <p:spPr>
          <a:xfrm>
            <a:off x="4002374" y="7908923"/>
            <a:ext cx="14285625" cy="1123950"/>
          </a:xfrm>
          <a:prstGeom prst="rect">
            <a:avLst/>
          </a:prstGeom>
        </p:spPr>
        <p:txBody>
          <a:bodyPr lIns="0" tIns="0" rIns="0" bIns="0" rtlCol="0" anchor="t">
            <a:spAutoFit/>
          </a:bodyPr>
          <a:lstStyle/>
          <a:p>
            <a:pPr algn="l">
              <a:lnSpc>
                <a:spcPts val="3000"/>
              </a:lnSpc>
            </a:pPr>
            <a:r>
              <a:rPr lang="en-US" sz="2000" dirty="0">
                <a:solidFill>
                  <a:srgbClr val="1D4E55"/>
                </a:solidFill>
                <a:latin typeface="+mj-lt"/>
                <a:ea typeface="Garet"/>
                <a:cs typeface="Garet"/>
                <a:sym typeface="Garet"/>
              </a:rPr>
              <a:t>[7</a:t>
            </a:r>
            <a:r>
              <a:rPr lang="el-GR" sz="2000" dirty="0">
                <a:solidFill>
                  <a:srgbClr val="1D4E55"/>
                </a:solidFill>
                <a:latin typeface="+mj-lt"/>
                <a:ea typeface="Garet"/>
                <a:cs typeface="Garet"/>
                <a:sym typeface="Garet"/>
              </a:rPr>
              <a:t>]</a:t>
            </a:r>
            <a:r>
              <a:rPr lang="en-US" sz="2000" b="1" dirty="0">
                <a:solidFill>
                  <a:srgbClr val="1D4E55"/>
                </a:solidFill>
                <a:latin typeface="+mj-lt"/>
                <a:ea typeface="Garet"/>
                <a:cs typeface="Garet"/>
                <a:sym typeface="Garet"/>
              </a:rPr>
              <a:t> </a:t>
            </a:r>
            <a:r>
              <a:rPr lang="en-US" sz="2000" dirty="0">
                <a:solidFill>
                  <a:srgbClr val="1D4E55"/>
                </a:solidFill>
                <a:latin typeface="+mj-lt"/>
                <a:ea typeface="Garet"/>
                <a:cs typeface="Garet"/>
                <a:sym typeface="Garet"/>
              </a:rPr>
              <a:t>Pompodakis, Evangelos E., Georgios I. Orfanoudakis, Yiannis A. Katsigiannis, and Emmanuel S. Karapidakis. 2024. "Hydrogen Production from Wave Power Farms to Refuel Hydrogen-Powered Ships in the Mediterranean Sea" Hydrogen 5, no. 3: 494-518. https://doi.org/10.3390/hydrogen5030028</a:t>
            </a:r>
          </a:p>
        </p:txBody>
      </p:sp>
      <p:sp>
        <p:nvSpPr>
          <p:cNvPr id="20" name="TextBox 20"/>
          <p:cNvSpPr txBox="1"/>
          <p:nvPr/>
        </p:nvSpPr>
        <p:spPr>
          <a:xfrm>
            <a:off x="4002375" y="9148030"/>
            <a:ext cx="14285625" cy="361950"/>
          </a:xfrm>
          <a:prstGeom prst="rect">
            <a:avLst/>
          </a:prstGeom>
        </p:spPr>
        <p:txBody>
          <a:bodyPr lIns="0" tIns="0" rIns="0" bIns="0" rtlCol="0" anchor="t">
            <a:spAutoFit/>
          </a:bodyPr>
          <a:lstStyle/>
          <a:p>
            <a:pPr algn="l">
              <a:lnSpc>
                <a:spcPts val="3000"/>
              </a:lnSpc>
            </a:pPr>
            <a:r>
              <a:rPr lang="en-US" sz="2000" dirty="0">
                <a:solidFill>
                  <a:srgbClr val="1D4E55"/>
                </a:solidFill>
                <a:latin typeface="+mj-lt"/>
                <a:ea typeface="Garet"/>
                <a:cs typeface="Garet"/>
                <a:sym typeface="Garet"/>
              </a:rPr>
              <a:t>[8] Quashnig V. (2010), Renewable Energy and Climate Change. IEEE Press.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P spid="13" grpId="0"/>
      <p:bldP spid="14" grpId="0"/>
      <p:bldP spid="17"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BF3"/>
        </a:solidFill>
        <a:effectLst/>
      </p:bgPr>
    </p:bg>
    <p:spTree>
      <p:nvGrpSpPr>
        <p:cNvPr id="1" name=""/>
        <p:cNvGrpSpPr/>
        <p:nvPr/>
      </p:nvGrpSpPr>
      <p:grpSpPr>
        <a:xfrm>
          <a:off x="0" y="0"/>
          <a:ext cx="0" cy="0"/>
          <a:chOff x="0" y="0"/>
          <a:chExt cx="0" cy="0"/>
        </a:xfrm>
      </p:grpSpPr>
      <p:sp>
        <p:nvSpPr>
          <p:cNvPr id="2" name="TextBox 2"/>
          <p:cNvSpPr txBox="1"/>
          <p:nvPr/>
        </p:nvSpPr>
        <p:spPr>
          <a:xfrm>
            <a:off x="6781800" y="4076700"/>
            <a:ext cx="11166158" cy="3694409"/>
          </a:xfrm>
          <a:prstGeom prst="rect">
            <a:avLst/>
          </a:prstGeom>
        </p:spPr>
        <p:txBody>
          <a:bodyPr lIns="0" tIns="0" rIns="0" bIns="0" rtlCol="0" anchor="t">
            <a:spAutoFit/>
          </a:bodyPr>
          <a:lstStyle/>
          <a:p>
            <a:pPr algn="l">
              <a:lnSpc>
                <a:spcPts val="4907"/>
              </a:lnSpc>
            </a:pPr>
            <a:r>
              <a:rPr lang="el-GR" sz="2400" dirty="0">
                <a:solidFill>
                  <a:srgbClr val="1D4E55"/>
                </a:solidFill>
                <a:ea typeface="Garet"/>
                <a:cs typeface="Garet"/>
                <a:sym typeface="Garet"/>
              </a:rPr>
              <a:t>         </a:t>
            </a:r>
            <a:r>
              <a:rPr lang="el-GR" sz="3200" b="1" dirty="0">
                <a:solidFill>
                  <a:srgbClr val="1D4E55"/>
                </a:solidFill>
                <a:ea typeface="Garet"/>
                <a:cs typeface="Garet"/>
                <a:sym typeface="Garet"/>
              </a:rPr>
              <a:t>1</a:t>
            </a:r>
            <a:r>
              <a:rPr lang="en-US" sz="3200" b="1" dirty="0">
                <a:solidFill>
                  <a:srgbClr val="1D4E55"/>
                </a:solidFill>
                <a:ea typeface="Garet"/>
                <a:cs typeface="Garet"/>
                <a:sym typeface="Garet"/>
              </a:rPr>
              <a:t>.1. </a:t>
            </a:r>
            <a:r>
              <a:rPr lang="el-GR" sz="3200" b="1" dirty="0">
                <a:solidFill>
                  <a:srgbClr val="1D4E55"/>
                </a:solidFill>
                <a:ea typeface="Garet"/>
                <a:cs typeface="Garet"/>
                <a:sym typeface="Garet"/>
              </a:rPr>
              <a:t>Γενικές πληροφορίες</a:t>
            </a:r>
            <a:endParaRPr lang="en-US" sz="3200" b="1" dirty="0">
              <a:solidFill>
                <a:srgbClr val="1D4E55"/>
              </a:solidFill>
              <a:ea typeface="Garet"/>
              <a:cs typeface="Garet"/>
              <a:sym typeface="Garet"/>
            </a:endParaRPr>
          </a:p>
          <a:p>
            <a:pPr algn="l">
              <a:lnSpc>
                <a:spcPts val="4907"/>
              </a:lnSpc>
            </a:pPr>
            <a:r>
              <a:rPr lang="en-US" sz="3200" b="1" dirty="0">
                <a:solidFill>
                  <a:srgbClr val="1D4E55"/>
                </a:solidFill>
                <a:latin typeface="+mj-lt"/>
                <a:ea typeface="Garet"/>
                <a:cs typeface="Garet"/>
                <a:sym typeface="Garet"/>
              </a:rPr>
              <a:t>      </a:t>
            </a:r>
            <a:r>
              <a:rPr lang="el-GR" sz="3200" b="1" dirty="0">
                <a:solidFill>
                  <a:srgbClr val="1D4E55"/>
                </a:solidFill>
                <a:latin typeface="+mj-lt"/>
                <a:ea typeface="Garet"/>
                <a:cs typeface="Garet"/>
                <a:sym typeface="Garet"/>
              </a:rPr>
              <a:t> 1</a:t>
            </a:r>
            <a:r>
              <a:rPr lang="en-US" sz="3200" b="1" dirty="0">
                <a:solidFill>
                  <a:srgbClr val="1D4E55"/>
                </a:solidFill>
                <a:latin typeface="+mj-lt"/>
                <a:ea typeface="Garet"/>
                <a:cs typeface="Garet"/>
                <a:sym typeface="Garet"/>
              </a:rPr>
              <a:t>.2. </a:t>
            </a:r>
            <a:r>
              <a:rPr lang="el-GR" sz="3200" b="1" dirty="0">
                <a:solidFill>
                  <a:srgbClr val="1D4E55"/>
                </a:solidFill>
                <a:latin typeface="+mj-lt"/>
                <a:ea typeface="Garet"/>
                <a:cs typeface="Garet"/>
                <a:sym typeface="Garet"/>
              </a:rPr>
              <a:t>Παραγωγή </a:t>
            </a:r>
          </a:p>
          <a:p>
            <a:pPr algn="l">
              <a:lnSpc>
                <a:spcPts val="4907"/>
              </a:lnSpc>
            </a:pPr>
            <a:r>
              <a:rPr lang="el-GR" sz="3200" b="1" dirty="0">
                <a:solidFill>
                  <a:srgbClr val="1D4E55"/>
                </a:solidFill>
                <a:latin typeface="+mj-lt"/>
                <a:ea typeface="Garet"/>
                <a:cs typeface="Garet"/>
                <a:sym typeface="Garet"/>
              </a:rPr>
              <a:t>       1</a:t>
            </a:r>
            <a:r>
              <a:rPr lang="en-US" sz="3200" b="1" dirty="0">
                <a:solidFill>
                  <a:srgbClr val="1D4E55"/>
                </a:solidFill>
                <a:latin typeface="+mj-lt"/>
                <a:ea typeface="Garet"/>
                <a:cs typeface="Garet"/>
                <a:sym typeface="Garet"/>
              </a:rPr>
              <a:t>.3. Αποθήκευση</a:t>
            </a:r>
          </a:p>
          <a:p>
            <a:pPr algn="l">
              <a:lnSpc>
                <a:spcPts val="4907"/>
              </a:lnSpc>
            </a:pPr>
            <a:r>
              <a:rPr lang="en-US" sz="3200" b="1" dirty="0">
                <a:solidFill>
                  <a:srgbClr val="1D4E55"/>
                </a:solidFill>
                <a:latin typeface="+mj-lt"/>
                <a:ea typeface="Garet"/>
                <a:cs typeface="Garet"/>
                <a:sym typeface="Garet"/>
              </a:rPr>
              <a:t>       </a:t>
            </a:r>
            <a:r>
              <a:rPr lang="el-GR" sz="3200" b="1" dirty="0">
                <a:solidFill>
                  <a:srgbClr val="1D4E55"/>
                </a:solidFill>
                <a:latin typeface="+mj-lt"/>
                <a:ea typeface="Garet"/>
                <a:cs typeface="Garet"/>
                <a:sym typeface="Garet"/>
              </a:rPr>
              <a:t>1</a:t>
            </a:r>
            <a:r>
              <a:rPr lang="en-US" sz="3200" b="1" dirty="0">
                <a:solidFill>
                  <a:srgbClr val="1D4E55"/>
                </a:solidFill>
                <a:latin typeface="+mj-lt"/>
                <a:ea typeface="Garet"/>
                <a:cs typeface="Garet"/>
                <a:sym typeface="Garet"/>
              </a:rPr>
              <a:t>.4. Μεταφορά</a:t>
            </a:r>
          </a:p>
          <a:p>
            <a:pPr algn="l">
              <a:lnSpc>
                <a:spcPts val="4907"/>
              </a:lnSpc>
            </a:pPr>
            <a:r>
              <a:rPr lang="en-US" sz="3200" b="1" dirty="0">
                <a:solidFill>
                  <a:srgbClr val="1D4E55"/>
                </a:solidFill>
                <a:latin typeface="+mj-lt"/>
                <a:ea typeface="Garet"/>
                <a:cs typeface="Garet"/>
                <a:sym typeface="Garet"/>
              </a:rPr>
              <a:t>       </a:t>
            </a:r>
            <a:r>
              <a:rPr lang="el-GR" sz="3200" b="1" dirty="0">
                <a:solidFill>
                  <a:srgbClr val="1D4E55"/>
                </a:solidFill>
                <a:latin typeface="+mj-lt"/>
                <a:ea typeface="Garet"/>
                <a:cs typeface="Garet"/>
                <a:sym typeface="Garet"/>
              </a:rPr>
              <a:t>1</a:t>
            </a:r>
            <a:r>
              <a:rPr lang="en-US" sz="3200" b="1" dirty="0">
                <a:solidFill>
                  <a:srgbClr val="1D4E55"/>
                </a:solidFill>
                <a:latin typeface="+mj-lt"/>
                <a:ea typeface="Garet"/>
                <a:cs typeface="Garet"/>
                <a:sym typeface="Garet"/>
              </a:rPr>
              <a:t>.5. Κυψέλες καυσίμου </a:t>
            </a:r>
          </a:p>
          <a:p>
            <a:pPr algn="l">
              <a:lnSpc>
                <a:spcPts val="4907"/>
              </a:lnSpc>
            </a:pPr>
            <a:r>
              <a:rPr lang="en-US" sz="3200" b="1" dirty="0">
                <a:solidFill>
                  <a:srgbClr val="1D4E55"/>
                </a:solidFill>
                <a:latin typeface="+mj-lt"/>
                <a:ea typeface="Garet"/>
                <a:cs typeface="Garet"/>
                <a:sym typeface="Garet"/>
              </a:rPr>
              <a:t>       </a:t>
            </a:r>
            <a:r>
              <a:rPr lang="el-GR" sz="3200" b="1" dirty="0">
                <a:solidFill>
                  <a:srgbClr val="1D4E55"/>
                </a:solidFill>
                <a:latin typeface="+mj-lt"/>
                <a:ea typeface="Garet"/>
                <a:cs typeface="Garet"/>
                <a:sym typeface="Garet"/>
              </a:rPr>
              <a:t>1</a:t>
            </a:r>
            <a:r>
              <a:rPr lang="en-US" sz="3200" b="1" dirty="0">
                <a:solidFill>
                  <a:srgbClr val="1D4E55"/>
                </a:solidFill>
                <a:latin typeface="+mj-lt"/>
                <a:ea typeface="Garet"/>
                <a:cs typeface="Garet"/>
                <a:sym typeface="Garet"/>
              </a:rPr>
              <a:t>.6. Βαθμός απόδοσης </a:t>
            </a:r>
            <a:r>
              <a:rPr lang="en-US" sz="3200" b="1" dirty="0" err="1">
                <a:solidFill>
                  <a:srgbClr val="1D4E55"/>
                </a:solidFill>
                <a:latin typeface="+mj-lt"/>
                <a:ea typeface="Garet"/>
                <a:cs typeface="Garet"/>
                <a:sym typeface="Garet"/>
              </a:rPr>
              <a:t>κύκλου</a:t>
            </a:r>
            <a:r>
              <a:rPr lang="en-US" sz="3200" b="1" dirty="0">
                <a:solidFill>
                  <a:srgbClr val="1D4E55"/>
                </a:solidFill>
                <a:latin typeface="+mj-lt"/>
                <a:ea typeface="Garet"/>
                <a:cs typeface="Garet"/>
                <a:sym typeface="Garet"/>
              </a:rPr>
              <a:t> </a:t>
            </a:r>
            <a:r>
              <a:rPr lang="en-US" sz="3200" b="1" dirty="0" err="1">
                <a:solidFill>
                  <a:srgbClr val="1D4E55"/>
                </a:solidFill>
                <a:latin typeface="+mj-lt"/>
                <a:ea typeface="Garet"/>
                <a:cs typeface="Garet"/>
                <a:sym typeface="Garet"/>
              </a:rPr>
              <a:t>υδρογόνου</a:t>
            </a:r>
            <a:endParaRPr lang="en-US" sz="2400" b="1" dirty="0">
              <a:solidFill>
                <a:srgbClr val="1D4E55"/>
              </a:solidFill>
              <a:latin typeface="+mj-lt"/>
              <a:ea typeface="Garet"/>
              <a:cs typeface="Garet"/>
              <a:sym typeface="Garet"/>
            </a:endParaRPr>
          </a:p>
        </p:txBody>
      </p:sp>
      <p:grpSp>
        <p:nvGrpSpPr>
          <p:cNvPr id="3" name="Group 3"/>
          <p:cNvGrpSpPr/>
          <p:nvPr/>
        </p:nvGrpSpPr>
        <p:grpSpPr>
          <a:xfrm>
            <a:off x="-1124443" y="708493"/>
            <a:ext cx="20536886" cy="1935813"/>
            <a:chOff x="0" y="0"/>
            <a:chExt cx="29788293" cy="2807854"/>
          </a:xfrm>
        </p:grpSpPr>
        <p:sp>
          <p:nvSpPr>
            <p:cNvPr id="4" name="Freeform 4"/>
            <p:cNvSpPr/>
            <p:nvPr/>
          </p:nvSpPr>
          <p:spPr>
            <a:xfrm>
              <a:off x="0" y="0"/>
              <a:ext cx="29788293" cy="2807853"/>
            </a:xfrm>
            <a:custGeom>
              <a:avLst/>
              <a:gdLst/>
              <a:ahLst/>
              <a:cxnLst/>
              <a:rect l="l" t="t" r="r" b="b"/>
              <a:pathLst>
                <a:path w="29788293" h="2807853">
                  <a:moveTo>
                    <a:pt x="29788293" y="1403927"/>
                  </a:moveTo>
                  <a:cubicBezTo>
                    <a:pt x="29788293" y="2379356"/>
                    <a:pt x="29359923" y="2807853"/>
                    <a:pt x="28831347" y="2807853"/>
                  </a:cubicBezTo>
                  <a:lnTo>
                    <a:pt x="956945" y="2807853"/>
                  </a:lnTo>
                  <a:cubicBezTo>
                    <a:pt x="428371" y="2807853"/>
                    <a:pt x="0" y="2379356"/>
                    <a:pt x="0" y="1403927"/>
                  </a:cubicBezTo>
                  <a:cubicBezTo>
                    <a:pt x="0" y="428371"/>
                    <a:pt x="428371" y="0"/>
                    <a:pt x="956945" y="0"/>
                  </a:cubicBezTo>
                  <a:lnTo>
                    <a:pt x="28831347" y="0"/>
                  </a:lnTo>
                  <a:cubicBezTo>
                    <a:pt x="29359796" y="0"/>
                    <a:pt x="29788293" y="428371"/>
                    <a:pt x="29788293" y="1403927"/>
                  </a:cubicBezTo>
                  <a:close/>
                </a:path>
              </a:pathLst>
            </a:custGeom>
            <a:solidFill>
              <a:srgbClr val="1D4E55"/>
            </a:solidFill>
          </p:spPr>
          <p:txBody>
            <a:bodyPr/>
            <a:lstStyle/>
            <a:p>
              <a:endParaRPr lang="el-GR" dirty="0"/>
            </a:p>
          </p:txBody>
        </p:sp>
      </p:grpSp>
      <p:sp>
        <p:nvSpPr>
          <p:cNvPr id="5" name="TextBox 5"/>
          <p:cNvSpPr txBox="1"/>
          <p:nvPr/>
        </p:nvSpPr>
        <p:spPr>
          <a:xfrm>
            <a:off x="891237" y="1298575"/>
            <a:ext cx="16505526" cy="845231"/>
          </a:xfrm>
          <a:prstGeom prst="rect">
            <a:avLst/>
          </a:prstGeom>
        </p:spPr>
        <p:txBody>
          <a:bodyPr lIns="0" tIns="0" rIns="0" bIns="0" rtlCol="0" anchor="t">
            <a:spAutoFit/>
          </a:bodyPr>
          <a:lstStyle/>
          <a:p>
            <a:pPr algn="ctr">
              <a:lnSpc>
                <a:spcPts val="6500"/>
              </a:lnSpc>
            </a:pPr>
            <a:r>
              <a:rPr lang="el-GR" sz="6500" dirty="0">
                <a:solidFill>
                  <a:srgbClr val="FBFDF4"/>
                </a:solidFill>
                <a:latin typeface="+mj-lt"/>
                <a:ea typeface="TT Tsars A"/>
                <a:cs typeface="TT Tsars A"/>
                <a:sym typeface="TT Tsars A"/>
              </a:rPr>
              <a:t>Δομή κεφαλαίου</a:t>
            </a:r>
            <a:endParaRPr lang="en-US" sz="6500" dirty="0">
              <a:solidFill>
                <a:srgbClr val="FBFDF4"/>
              </a:solidFill>
              <a:latin typeface="+mj-lt"/>
              <a:ea typeface="TT Tsars A"/>
              <a:cs typeface="TT Tsars A"/>
              <a:sym typeface="TT Tsars A"/>
            </a:endParaRPr>
          </a:p>
        </p:txBody>
      </p:sp>
      <p:grpSp>
        <p:nvGrpSpPr>
          <p:cNvPr id="6" name="Group 6"/>
          <p:cNvGrpSpPr>
            <a:grpSpLocks noChangeAspect="1"/>
          </p:cNvGrpSpPr>
          <p:nvPr/>
        </p:nvGrpSpPr>
        <p:grpSpPr>
          <a:xfrm>
            <a:off x="1028700" y="2860318"/>
            <a:ext cx="5428050" cy="7774349"/>
            <a:chOff x="0" y="0"/>
            <a:chExt cx="4433570" cy="6350000"/>
          </a:xfrm>
        </p:grpSpPr>
        <p:sp>
          <p:nvSpPr>
            <p:cNvPr id="7" name="Freeform 7"/>
            <p:cNvSpPr/>
            <p:nvPr/>
          </p:nvSpPr>
          <p:spPr>
            <a:xfrm>
              <a:off x="0" y="0"/>
              <a:ext cx="4433570" cy="6350000"/>
            </a:xfrm>
            <a:custGeom>
              <a:avLst/>
              <a:gdLst/>
              <a:ahLst/>
              <a:cxnLst/>
              <a:rect l="l" t="t" r="r" b="b"/>
              <a:pathLst>
                <a:path w="4433570" h="6350000">
                  <a:moveTo>
                    <a:pt x="2217420" y="0"/>
                  </a:moveTo>
                  <a:lnTo>
                    <a:pt x="2217420" y="0"/>
                  </a:lnTo>
                  <a:cubicBezTo>
                    <a:pt x="3441700" y="0"/>
                    <a:pt x="4433570" y="993140"/>
                    <a:pt x="4433570" y="2217420"/>
                  </a:cubicBezTo>
                  <a:lnTo>
                    <a:pt x="4433570" y="6350000"/>
                  </a:lnTo>
                  <a:lnTo>
                    <a:pt x="4433570" y="6350000"/>
                  </a:lnTo>
                  <a:lnTo>
                    <a:pt x="0" y="6350000"/>
                  </a:lnTo>
                  <a:lnTo>
                    <a:pt x="0" y="6350000"/>
                  </a:lnTo>
                  <a:lnTo>
                    <a:pt x="0" y="2217420"/>
                  </a:lnTo>
                  <a:cubicBezTo>
                    <a:pt x="0" y="993140"/>
                    <a:pt x="993140" y="0"/>
                    <a:pt x="2217420" y="0"/>
                  </a:cubicBezTo>
                  <a:close/>
                </a:path>
              </a:pathLst>
            </a:custGeom>
            <a:blipFill>
              <a:blip r:embed="rId2"/>
              <a:stretch>
                <a:fillRect l="-77311" r="-77311"/>
              </a:stretch>
            </a:blipFill>
          </p:spPr>
          <p:txBody>
            <a:bodyPr/>
            <a:lstStyle/>
            <a:p>
              <a:endParaRPr lang="el-GR" dirty="0"/>
            </a:p>
          </p:txBody>
        </p:sp>
      </p:grpSp>
      <p:grpSp>
        <p:nvGrpSpPr>
          <p:cNvPr id="8" name="Group 8"/>
          <p:cNvGrpSpPr/>
          <p:nvPr/>
        </p:nvGrpSpPr>
        <p:grpSpPr>
          <a:xfrm>
            <a:off x="350801" y="2182419"/>
            <a:ext cx="1355797" cy="1355797"/>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D9E96"/>
            </a:solidFill>
          </p:spPr>
          <p:txBody>
            <a:bodyPr/>
            <a:lstStyle/>
            <a:p>
              <a:endParaRPr lang="el-G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610101" y="1676400"/>
            <a:ext cx="1355797" cy="1355797"/>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D9E96"/>
            </a:solidFill>
          </p:spPr>
          <p:txBody>
            <a:bodyPr/>
            <a:lstStyle/>
            <a:p>
              <a:endParaRPr lang="el-GR" dirty="0">
                <a:latin typeface="+mj-lt"/>
              </a:endParaRPr>
            </a:p>
          </p:txBody>
        </p:sp>
      </p:grpSp>
      <p:grpSp>
        <p:nvGrpSpPr>
          <p:cNvPr id="4" name="Group 4"/>
          <p:cNvGrpSpPr/>
          <p:nvPr/>
        </p:nvGrpSpPr>
        <p:grpSpPr>
          <a:xfrm>
            <a:off x="-1124443" y="708493"/>
            <a:ext cx="20536886" cy="1935813"/>
            <a:chOff x="0" y="0"/>
            <a:chExt cx="29788293" cy="2807854"/>
          </a:xfrm>
        </p:grpSpPr>
        <p:sp>
          <p:nvSpPr>
            <p:cNvPr id="5" name="Freeform 5"/>
            <p:cNvSpPr/>
            <p:nvPr/>
          </p:nvSpPr>
          <p:spPr>
            <a:xfrm>
              <a:off x="0" y="0"/>
              <a:ext cx="29788293" cy="2807853"/>
            </a:xfrm>
            <a:custGeom>
              <a:avLst/>
              <a:gdLst/>
              <a:ahLst/>
              <a:cxnLst/>
              <a:rect l="l" t="t" r="r" b="b"/>
              <a:pathLst>
                <a:path w="29788293" h="2807853">
                  <a:moveTo>
                    <a:pt x="29788293" y="1403927"/>
                  </a:moveTo>
                  <a:cubicBezTo>
                    <a:pt x="29788293" y="2379356"/>
                    <a:pt x="29359923" y="2807853"/>
                    <a:pt x="28831347" y="2807853"/>
                  </a:cubicBezTo>
                  <a:lnTo>
                    <a:pt x="956945" y="2807853"/>
                  </a:lnTo>
                  <a:cubicBezTo>
                    <a:pt x="428371" y="2807853"/>
                    <a:pt x="0" y="2379356"/>
                    <a:pt x="0" y="1403927"/>
                  </a:cubicBezTo>
                  <a:cubicBezTo>
                    <a:pt x="0" y="428371"/>
                    <a:pt x="428371" y="0"/>
                    <a:pt x="956945" y="0"/>
                  </a:cubicBezTo>
                  <a:lnTo>
                    <a:pt x="28831347" y="0"/>
                  </a:lnTo>
                  <a:cubicBezTo>
                    <a:pt x="29359796" y="0"/>
                    <a:pt x="29788293" y="428371"/>
                    <a:pt x="29788293" y="1403927"/>
                  </a:cubicBezTo>
                  <a:close/>
                </a:path>
              </a:pathLst>
            </a:custGeom>
            <a:solidFill>
              <a:srgbClr val="1D4E55"/>
            </a:solidFill>
          </p:spPr>
          <p:txBody>
            <a:bodyPr/>
            <a:lstStyle/>
            <a:p>
              <a:endParaRPr lang="el-GR" dirty="0">
                <a:latin typeface="+mj-lt"/>
              </a:endParaRPr>
            </a:p>
          </p:txBody>
        </p:sp>
      </p:grpSp>
      <p:grpSp>
        <p:nvGrpSpPr>
          <p:cNvPr id="6" name="Group 6"/>
          <p:cNvGrpSpPr>
            <a:grpSpLocks noChangeAspect="1"/>
          </p:cNvGrpSpPr>
          <p:nvPr/>
        </p:nvGrpSpPr>
        <p:grpSpPr>
          <a:xfrm>
            <a:off x="16512534" y="9609101"/>
            <a:ext cx="3550932" cy="3550932"/>
            <a:chOff x="0" y="0"/>
            <a:chExt cx="6355080" cy="6355080"/>
          </a:xfrm>
        </p:grpSpPr>
        <p:sp>
          <p:nvSpPr>
            <p:cNvPr id="7" name="Freeform 7"/>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D4E55"/>
            </a:solidFill>
          </p:spPr>
          <p:txBody>
            <a:bodyPr/>
            <a:lstStyle/>
            <a:p>
              <a:endParaRPr lang="el-GR" dirty="0">
                <a:latin typeface="+mj-lt"/>
              </a:endParaRPr>
            </a:p>
          </p:txBody>
        </p:sp>
      </p:grpSp>
      <p:grpSp>
        <p:nvGrpSpPr>
          <p:cNvPr id="8" name="Group 8"/>
          <p:cNvGrpSpPr/>
          <p:nvPr/>
        </p:nvGrpSpPr>
        <p:grpSpPr>
          <a:xfrm>
            <a:off x="4257418" y="9760013"/>
            <a:ext cx="1355797" cy="1355797"/>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887C"/>
            </a:solidFill>
          </p:spPr>
          <p:txBody>
            <a:bodyPr/>
            <a:lstStyle/>
            <a:p>
              <a:endParaRPr lang="el-GR" dirty="0">
                <a:latin typeface="+mj-lt"/>
              </a:endParaRPr>
            </a:p>
          </p:txBody>
        </p:sp>
      </p:grpSp>
      <p:sp>
        <p:nvSpPr>
          <p:cNvPr id="10" name="TextBox 10"/>
          <p:cNvSpPr txBox="1"/>
          <p:nvPr/>
        </p:nvSpPr>
        <p:spPr>
          <a:xfrm>
            <a:off x="4257418" y="1298575"/>
            <a:ext cx="9773165" cy="869950"/>
          </a:xfrm>
          <a:prstGeom prst="rect">
            <a:avLst/>
          </a:prstGeom>
        </p:spPr>
        <p:txBody>
          <a:bodyPr lIns="0" tIns="0" rIns="0" bIns="0" rtlCol="0" anchor="t">
            <a:spAutoFit/>
          </a:bodyPr>
          <a:lstStyle/>
          <a:p>
            <a:pPr algn="ctr">
              <a:lnSpc>
                <a:spcPts val="6500"/>
              </a:lnSpc>
            </a:pPr>
            <a:r>
              <a:rPr lang="en-US" sz="6500" dirty="0">
                <a:solidFill>
                  <a:srgbClr val="FBFDF4"/>
                </a:solidFill>
                <a:latin typeface="+mj-lt"/>
                <a:ea typeface="TT Tsars A"/>
                <a:cs typeface="TT Tsars A"/>
                <a:sym typeface="TT Tsars A"/>
              </a:rPr>
              <a:t>Γενικές Πληροφορίες </a:t>
            </a:r>
          </a:p>
        </p:txBody>
      </p:sp>
      <p:sp>
        <p:nvSpPr>
          <p:cNvPr id="11" name="TextBox 11"/>
          <p:cNvSpPr txBox="1"/>
          <p:nvPr/>
        </p:nvSpPr>
        <p:spPr>
          <a:xfrm>
            <a:off x="9144000" y="3032197"/>
            <a:ext cx="5427200" cy="533400"/>
          </a:xfrm>
          <a:prstGeom prst="rect">
            <a:avLst/>
          </a:prstGeom>
        </p:spPr>
        <p:txBody>
          <a:bodyPr lIns="0" tIns="0" rIns="0" bIns="0" rtlCol="0" anchor="t">
            <a:spAutoFit/>
          </a:bodyPr>
          <a:lstStyle/>
          <a:p>
            <a:pPr marL="0" lvl="0" indent="0" algn="l">
              <a:lnSpc>
                <a:spcPts val="4200"/>
              </a:lnSpc>
              <a:spcBef>
                <a:spcPct val="0"/>
              </a:spcBef>
            </a:pPr>
            <a:r>
              <a:rPr lang="en-US" sz="3500" b="1" u="none" strike="noStrike" dirty="0">
                <a:solidFill>
                  <a:srgbClr val="1D4E55"/>
                </a:solidFill>
                <a:latin typeface="+mj-lt"/>
                <a:ea typeface="Garet Bold"/>
                <a:cs typeface="Garet Bold"/>
                <a:sym typeface="Garet Bold"/>
              </a:rPr>
              <a:t>Ενεργειακή πυκνότητα </a:t>
            </a:r>
          </a:p>
        </p:txBody>
      </p:sp>
      <p:grpSp>
        <p:nvGrpSpPr>
          <p:cNvPr id="12" name="Group 12"/>
          <p:cNvGrpSpPr/>
          <p:nvPr/>
        </p:nvGrpSpPr>
        <p:grpSpPr>
          <a:xfrm>
            <a:off x="376191" y="4425049"/>
            <a:ext cx="8767809" cy="3554222"/>
            <a:chOff x="0" y="0"/>
            <a:chExt cx="11690411" cy="4738963"/>
          </a:xfrm>
        </p:grpSpPr>
        <p:sp>
          <p:nvSpPr>
            <p:cNvPr id="13" name="TextBox 13"/>
            <p:cNvSpPr txBox="1"/>
            <p:nvPr/>
          </p:nvSpPr>
          <p:spPr>
            <a:xfrm>
              <a:off x="0" y="0"/>
              <a:ext cx="11292082" cy="711200"/>
            </a:xfrm>
            <a:prstGeom prst="rect">
              <a:avLst/>
            </a:prstGeom>
          </p:spPr>
          <p:txBody>
            <a:bodyPr lIns="0" tIns="0" rIns="0" bIns="0" rtlCol="0" anchor="t">
              <a:spAutoFit/>
            </a:bodyPr>
            <a:lstStyle/>
            <a:p>
              <a:pPr marL="0" lvl="0" indent="0" algn="l">
                <a:lnSpc>
                  <a:spcPts val="4200"/>
                </a:lnSpc>
                <a:spcBef>
                  <a:spcPct val="0"/>
                </a:spcBef>
              </a:pPr>
              <a:r>
                <a:rPr lang="en-US" sz="3500" b="1" u="none" strike="noStrike" dirty="0">
                  <a:solidFill>
                    <a:srgbClr val="1D4E55"/>
                  </a:solidFill>
                  <a:latin typeface="+mj-lt"/>
                  <a:ea typeface="Garet Bold"/>
                  <a:cs typeface="Garet Bold"/>
                  <a:sym typeface="Garet Bold"/>
                </a:rPr>
                <a:t>Ατομικά Χαρακτηριστικά Υδρογόνου</a:t>
              </a:r>
            </a:p>
          </p:txBody>
        </p:sp>
        <p:sp>
          <p:nvSpPr>
            <p:cNvPr id="14" name="TextBox 14"/>
            <p:cNvSpPr txBox="1"/>
            <p:nvPr/>
          </p:nvSpPr>
          <p:spPr>
            <a:xfrm>
              <a:off x="0" y="988653"/>
              <a:ext cx="11690411" cy="3750310"/>
            </a:xfrm>
            <a:prstGeom prst="rect">
              <a:avLst/>
            </a:prstGeom>
          </p:spPr>
          <p:txBody>
            <a:bodyPr lIns="0" tIns="0" rIns="0" bIns="0" rtlCol="0" anchor="t">
              <a:spAutoFit/>
            </a:bodyPr>
            <a:lstStyle/>
            <a:p>
              <a:pPr marL="539749" lvl="1" indent="-269875" algn="l">
                <a:lnSpc>
                  <a:spcPts val="3749"/>
                </a:lnSpc>
                <a:spcBef>
                  <a:spcPct val="0"/>
                </a:spcBef>
                <a:buFont typeface="Arial"/>
                <a:buChar char="•"/>
              </a:pPr>
              <a:r>
                <a:rPr lang="en-US" sz="2499" u="none" strike="noStrike" dirty="0">
                  <a:solidFill>
                    <a:srgbClr val="1D4E55"/>
                  </a:solidFill>
                  <a:latin typeface="+mj-lt"/>
                  <a:ea typeface="Garet"/>
                  <a:cs typeface="Garet"/>
                  <a:sym typeface="Garet"/>
                </a:rPr>
                <a:t>Το μικρότερο άτομο στη φύση</a:t>
              </a:r>
            </a:p>
            <a:p>
              <a:pPr marL="539749" lvl="1" indent="-269875" algn="l">
                <a:lnSpc>
                  <a:spcPts val="3749"/>
                </a:lnSpc>
                <a:spcBef>
                  <a:spcPct val="0"/>
                </a:spcBef>
                <a:buFont typeface="Arial"/>
                <a:buChar char="•"/>
              </a:pPr>
              <a:r>
                <a:rPr lang="en-US" sz="2499" u="none" strike="noStrike" dirty="0">
                  <a:solidFill>
                    <a:srgbClr val="1D4E55"/>
                  </a:solidFill>
                  <a:latin typeface="+mj-lt"/>
                  <a:ea typeface="Garet"/>
                  <a:cs typeface="Garet"/>
                  <a:sym typeface="Garet"/>
                </a:rPr>
                <a:t>Το ελαφρύτερο άτομο στη φύση</a:t>
              </a:r>
            </a:p>
            <a:p>
              <a:pPr marL="539749" lvl="1" indent="-269875" algn="l">
                <a:lnSpc>
                  <a:spcPts val="3749"/>
                </a:lnSpc>
                <a:spcBef>
                  <a:spcPct val="0"/>
                </a:spcBef>
                <a:buFont typeface="Arial"/>
                <a:buChar char="•"/>
              </a:pPr>
              <a:r>
                <a:rPr lang="en-US" sz="2499" u="none" strike="noStrike" dirty="0">
                  <a:solidFill>
                    <a:srgbClr val="1D4E55"/>
                  </a:solidFill>
                  <a:latin typeface="+mj-lt"/>
                  <a:ea typeface="Garet"/>
                  <a:cs typeface="Garet"/>
                  <a:sym typeface="Garet"/>
                </a:rPr>
                <a:t>Το πιο σύνηθες άτομο στο σύμπαν (75 wt%)</a:t>
              </a:r>
            </a:p>
            <a:p>
              <a:pPr marL="539749" lvl="1" indent="-269875" algn="l">
                <a:lnSpc>
                  <a:spcPts val="3749"/>
                </a:lnSpc>
                <a:spcBef>
                  <a:spcPct val="0"/>
                </a:spcBef>
                <a:buFont typeface="Arial"/>
                <a:buChar char="•"/>
              </a:pPr>
              <a:r>
                <a:rPr lang="en-US" sz="2499" u="none" strike="noStrike" dirty="0">
                  <a:solidFill>
                    <a:srgbClr val="1D4E55"/>
                  </a:solidFill>
                  <a:latin typeface="+mj-lt"/>
                  <a:ea typeface="Garet"/>
                  <a:cs typeface="Garet"/>
                  <a:sym typeface="Garet"/>
                </a:rPr>
                <a:t>Στον πλανήτη μας μόνο (0.12 wt%)</a:t>
              </a:r>
            </a:p>
            <a:p>
              <a:pPr marL="539749" lvl="1" indent="-269875" algn="l">
                <a:lnSpc>
                  <a:spcPts val="3749"/>
                </a:lnSpc>
                <a:spcBef>
                  <a:spcPct val="0"/>
                </a:spcBef>
                <a:buFont typeface="Arial"/>
                <a:buChar char="•"/>
              </a:pPr>
              <a:r>
                <a:rPr lang="en-US" sz="2499" u="none" strike="noStrike" dirty="0">
                  <a:solidFill>
                    <a:srgbClr val="1D4E55"/>
                  </a:solidFill>
                  <a:latin typeface="+mj-lt"/>
                  <a:ea typeface="Garet"/>
                  <a:cs typeface="Garet"/>
                  <a:sym typeface="Garet"/>
                </a:rPr>
                <a:t>Εξαιρετικά εύφλεκτο</a:t>
              </a:r>
            </a:p>
            <a:p>
              <a:pPr marL="539749" lvl="1" indent="-269875" algn="l">
                <a:lnSpc>
                  <a:spcPts val="3749"/>
                </a:lnSpc>
                <a:spcBef>
                  <a:spcPct val="0"/>
                </a:spcBef>
                <a:buFont typeface="Arial"/>
                <a:buChar char="•"/>
              </a:pPr>
              <a:r>
                <a:rPr lang="en-US" sz="2499" u="none" strike="noStrike" dirty="0">
                  <a:solidFill>
                    <a:srgbClr val="1D4E55"/>
                  </a:solidFill>
                  <a:latin typeface="+mj-lt"/>
                  <a:ea typeface="Garet"/>
                  <a:cs typeface="Garet"/>
                  <a:sym typeface="Garet"/>
                </a:rPr>
                <a:t>Εξαιρετικά υψηλός ρυθμός διάχυσης</a:t>
              </a:r>
            </a:p>
          </p:txBody>
        </p:sp>
      </p:grpSp>
      <p:sp>
        <p:nvSpPr>
          <p:cNvPr id="15" name="TextBox 15"/>
          <p:cNvSpPr txBox="1"/>
          <p:nvPr/>
        </p:nvSpPr>
        <p:spPr>
          <a:xfrm>
            <a:off x="9581496" y="3711638"/>
            <a:ext cx="8898172" cy="6131807"/>
          </a:xfrm>
          <a:prstGeom prst="rect">
            <a:avLst/>
          </a:prstGeom>
        </p:spPr>
        <p:txBody>
          <a:bodyPr lIns="0" tIns="0" rIns="0" bIns="0" rtlCol="0" anchor="t">
            <a:spAutoFit/>
          </a:bodyPr>
          <a:lstStyle/>
          <a:p>
            <a:pPr algn="l">
              <a:lnSpc>
                <a:spcPts val="3749"/>
              </a:lnSpc>
            </a:pPr>
            <a:r>
              <a:rPr lang="en-US" sz="2499" b="1" dirty="0">
                <a:solidFill>
                  <a:srgbClr val="1D4E55"/>
                </a:solidFill>
                <a:latin typeface="+mj-lt"/>
                <a:ea typeface="Garet Bold"/>
                <a:cs typeface="Garet Bold"/>
                <a:sym typeface="Garet Bold"/>
              </a:rPr>
              <a:t>Ως προς τη μάζα:</a:t>
            </a:r>
          </a:p>
          <a:p>
            <a:pPr marL="539749" lvl="1" indent="-269875" algn="l">
              <a:lnSpc>
                <a:spcPts val="3749"/>
              </a:lnSpc>
              <a:buFont typeface="Arial"/>
              <a:buChar char="•"/>
            </a:pPr>
            <a:r>
              <a:rPr lang="el-GR" sz="2499" u="none" strike="noStrike" dirty="0">
                <a:solidFill>
                  <a:srgbClr val="1D4E55"/>
                </a:solidFill>
                <a:latin typeface="+mj-lt"/>
                <a:ea typeface="Garet"/>
                <a:cs typeface="Garet"/>
                <a:sym typeface="Garet"/>
              </a:rPr>
              <a:t>Υδρογόνο</a:t>
            </a:r>
            <a:r>
              <a:rPr lang="en-US" sz="2499" u="none" strike="noStrike" dirty="0">
                <a:solidFill>
                  <a:srgbClr val="1D4E55"/>
                </a:solidFill>
                <a:latin typeface="+mj-lt"/>
                <a:ea typeface="Garet"/>
                <a:cs typeface="Garet"/>
                <a:sym typeface="Garet"/>
              </a:rPr>
              <a:t>: 33.3 kWh/kg</a:t>
            </a:r>
          </a:p>
          <a:p>
            <a:pPr marL="539749" lvl="1" indent="-269875" algn="l">
              <a:lnSpc>
                <a:spcPts val="3749"/>
              </a:lnSpc>
              <a:buFont typeface="Arial"/>
              <a:buChar char="•"/>
            </a:pPr>
            <a:r>
              <a:rPr lang="el-GR" sz="2499" u="none" strike="noStrike" dirty="0">
                <a:solidFill>
                  <a:srgbClr val="1D4E55"/>
                </a:solidFill>
                <a:latin typeface="+mj-lt"/>
                <a:ea typeface="Garet"/>
                <a:cs typeface="Garet"/>
                <a:sym typeface="Garet"/>
              </a:rPr>
              <a:t>Φυσικό αέριο</a:t>
            </a:r>
            <a:r>
              <a:rPr lang="en-US" sz="2499" u="none" strike="noStrike" dirty="0">
                <a:solidFill>
                  <a:srgbClr val="1D4E55"/>
                </a:solidFill>
                <a:latin typeface="+mj-lt"/>
                <a:ea typeface="Garet"/>
                <a:cs typeface="Garet"/>
                <a:sym typeface="Garet"/>
              </a:rPr>
              <a:t>: 13.9 kWh/kg</a:t>
            </a:r>
          </a:p>
          <a:p>
            <a:pPr marL="539749" lvl="1" indent="-269875" algn="l">
              <a:lnSpc>
                <a:spcPts val="3749"/>
              </a:lnSpc>
              <a:buFont typeface="Arial"/>
              <a:buChar char="•"/>
            </a:pPr>
            <a:r>
              <a:rPr lang="el-GR" sz="2499" u="none" strike="noStrike" dirty="0">
                <a:solidFill>
                  <a:srgbClr val="1D4E55"/>
                </a:solidFill>
                <a:latin typeface="+mj-lt"/>
                <a:ea typeface="Garet"/>
                <a:cs typeface="Garet"/>
                <a:sym typeface="Garet"/>
              </a:rPr>
              <a:t>Βενζίνη</a:t>
            </a:r>
            <a:r>
              <a:rPr lang="en-US" sz="2499" u="none" strike="noStrike" dirty="0">
                <a:solidFill>
                  <a:srgbClr val="1D4E55"/>
                </a:solidFill>
                <a:latin typeface="+mj-lt"/>
                <a:ea typeface="Garet"/>
                <a:cs typeface="Garet"/>
                <a:sym typeface="Garet"/>
              </a:rPr>
              <a:t>: 12.7 kWh/kg</a:t>
            </a:r>
          </a:p>
          <a:p>
            <a:pPr algn="l">
              <a:lnSpc>
                <a:spcPts val="3749"/>
              </a:lnSpc>
            </a:pPr>
            <a:endParaRPr lang="en-US" sz="2499" u="none" strike="noStrike" dirty="0">
              <a:solidFill>
                <a:srgbClr val="1D4E55"/>
              </a:solidFill>
              <a:latin typeface="+mj-lt"/>
              <a:ea typeface="Garet"/>
              <a:cs typeface="Garet"/>
              <a:sym typeface="Garet"/>
            </a:endParaRPr>
          </a:p>
          <a:p>
            <a:pPr algn="l">
              <a:lnSpc>
                <a:spcPts val="3749"/>
              </a:lnSpc>
            </a:pPr>
            <a:r>
              <a:rPr lang="en-US" sz="2499" b="1" u="none" strike="noStrike" dirty="0">
                <a:solidFill>
                  <a:srgbClr val="1D4E55"/>
                </a:solidFill>
                <a:latin typeface="+mj-lt"/>
                <a:ea typeface="Garet Bold"/>
                <a:cs typeface="Garet Bold"/>
                <a:sym typeface="Garet Bold"/>
              </a:rPr>
              <a:t>Ως προς τον όγκο:</a:t>
            </a:r>
          </a:p>
          <a:p>
            <a:pPr marL="539749" lvl="1" indent="-269875" algn="l">
              <a:lnSpc>
                <a:spcPts val="3749"/>
              </a:lnSpc>
              <a:buFont typeface="Arial"/>
              <a:buChar char="•"/>
            </a:pPr>
            <a:r>
              <a:rPr lang="el-GR" sz="2499" u="none" strike="noStrike" dirty="0">
                <a:solidFill>
                  <a:srgbClr val="1D4E55"/>
                </a:solidFill>
                <a:latin typeface="+mj-lt"/>
                <a:ea typeface="Garet"/>
                <a:cs typeface="Garet"/>
                <a:sym typeface="Garet"/>
              </a:rPr>
              <a:t>Υδρογόνο</a:t>
            </a:r>
            <a:r>
              <a:rPr lang="en-US" sz="2499" u="none" strike="noStrike" dirty="0">
                <a:solidFill>
                  <a:srgbClr val="1D4E55"/>
                </a:solidFill>
                <a:latin typeface="+mj-lt"/>
                <a:ea typeface="Garet"/>
                <a:cs typeface="Garet"/>
                <a:sym typeface="Garet"/>
              </a:rPr>
              <a:t> </a:t>
            </a:r>
            <a:r>
              <a:rPr lang="el-GR" sz="2499" u="none" strike="noStrike" dirty="0">
                <a:solidFill>
                  <a:srgbClr val="1D4E55"/>
                </a:solidFill>
                <a:latin typeface="+mj-lt"/>
                <a:ea typeface="Garet"/>
                <a:cs typeface="Garet"/>
                <a:sym typeface="Garet"/>
              </a:rPr>
              <a:t>υγροπ</a:t>
            </a:r>
            <a:r>
              <a:rPr lang="el-GR" sz="2499" dirty="0">
                <a:solidFill>
                  <a:srgbClr val="1D4E55"/>
                </a:solidFill>
                <a:latin typeface="+mj-lt"/>
                <a:ea typeface="Garet"/>
                <a:cs typeface="Garet"/>
                <a:sym typeface="Garet"/>
              </a:rPr>
              <a:t>οιημένο</a:t>
            </a:r>
            <a:r>
              <a:rPr lang="en-US" sz="2499" u="none" strike="noStrike" dirty="0">
                <a:solidFill>
                  <a:srgbClr val="1D4E55"/>
                </a:solidFill>
                <a:latin typeface="+mj-lt"/>
                <a:ea typeface="Garet"/>
                <a:cs typeface="Garet"/>
                <a:sym typeface="Garet"/>
              </a:rPr>
              <a:t>: 2360 kWh/m³</a:t>
            </a:r>
          </a:p>
          <a:p>
            <a:pPr marL="539749" lvl="1" indent="-269875" algn="l">
              <a:lnSpc>
                <a:spcPts val="3749"/>
              </a:lnSpc>
              <a:buFont typeface="Arial"/>
              <a:buChar char="•"/>
            </a:pPr>
            <a:r>
              <a:rPr lang="el-GR" sz="2499" u="none" strike="noStrike" dirty="0">
                <a:solidFill>
                  <a:srgbClr val="1D4E55"/>
                </a:solidFill>
                <a:latin typeface="+mj-lt"/>
                <a:ea typeface="Garet"/>
                <a:cs typeface="Garet"/>
                <a:sym typeface="Garet"/>
              </a:rPr>
              <a:t>Βενζίνη</a:t>
            </a:r>
            <a:r>
              <a:rPr lang="en-US" sz="2499" u="none" strike="noStrike" dirty="0">
                <a:solidFill>
                  <a:srgbClr val="1D4E55"/>
                </a:solidFill>
                <a:latin typeface="+mj-lt"/>
                <a:ea typeface="Garet"/>
                <a:cs typeface="Garet"/>
                <a:sym typeface="Garet"/>
              </a:rPr>
              <a:t>: 8760 kWh/m³</a:t>
            </a:r>
          </a:p>
          <a:p>
            <a:pPr marL="539749" lvl="1" indent="-269875" algn="l">
              <a:lnSpc>
                <a:spcPts val="3749"/>
              </a:lnSpc>
              <a:buFont typeface="Arial"/>
              <a:buChar char="•"/>
            </a:pPr>
            <a:r>
              <a:rPr lang="el-GR" sz="2499" u="none" strike="noStrike" dirty="0">
                <a:solidFill>
                  <a:srgbClr val="1D4E55"/>
                </a:solidFill>
                <a:latin typeface="+mj-lt"/>
                <a:ea typeface="Garet"/>
                <a:cs typeface="Garet"/>
                <a:sym typeface="Garet"/>
              </a:rPr>
              <a:t>Φυσικό αέριο </a:t>
            </a:r>
            <a:r>
              <a:rPr lang="en-US" sz="2499" u="none" strike="noStrike" dirty="0">
                <a:solidFill>
                  <a:srgbClr val="1D4E55"/>
                </a:solidFill>
                <a:latin typeface="+mj-lt"/>
                <a:ea typeface="Garet"/>
                <a:cs typeface="Garet"/>
                <a:sym typeface="Garet"/>
              </a:rPr>
              <a:t>(20 MPa): 2580 kWh/m³</a:t>
            </a:r>
          </a:p>
          <a:p>
            <a:pPr marL="539749" lvl="1" indent="-269875" algn="l">
              <a:lnSpc>
                <a:spcPts val="3749"/>
              </a:lnSpc>
              <a:buFont typeface="Arial"/>
              <a:buChar char="•"/>
            </a:pPr>
            <a:r>
              <a:rPr lang="el-GR" sz="2499" u="none" strike="noStrike" dirty="0">
                <a:solidFill>
                  <a:srgbClr val="1D4E55"/>
                </a:solidFill>
                <a:latin typeface="+mj-lt"/>
                <a:ea typeface="Garet"/>
                <a:cs typeface="Garet"/>
                <a:sym typeface="Garet"/>
              </a:rPr>
              <a:t>Υδρογόνο αέριο </a:t>
            </a:r>
            <a:r>
              <a:rPr lang="en-US" sz="2499" u="none" strike="noStrike" dirty="0">
                <a:solidFill>
                  <a:srgbClr val="1D4E55"/>
                </a:solidFill>
                <a:latin typeface="+mj-lt"/>
                <a:ea typeface="Garet"/>
                <a:cs typeface="Garet"/>
                <a:sym typeface="Garet"/>
              </a:rPr>
              <a:t>(20 MPa): 530 kWh/m³</a:t>
            </a:r>
          </a:p>
          <a:p>
            <a:pPr marL="539749" lvl="1" indent="-269875">
              <a:lnSpc>
                <a:spcPts val="3749"/>
              </a:lnSpc>
              <a:buFont typeface="Arial"/>
              <a:buChar char="•"/>
            </a:pPr>
            <a:r>
              <a:rPr lang="el-GR" sz="2499" dirty="0">
                <a:solidFill>
                  <a:srgbClr val="1D4E55"/>
                </a:solidFill>
                <a:ea typeface="Garet"/>
                <a:cs typeface="Garet"/>
                <a:sym typeface="Garet"/>
              </a:rPr>
              <a:t>Υδρογόνο αέριο</a:t>
            </a:r>
            <a:r>
              <a:rPr lang="en-US" sz="2499" u="none" strike="noStrike" dirty="0">
                <a:solidFill>
                  <a:srgbClr val="1D4E55"/>
                </a:solidFill>
                <a:latin typeface="+mj-lt"/>
                <a:ea typeface="Garet"/>
                <a:cs typeface="Garet"/>
                <a:sym typeface="Garet"/>
              </a:rPr>
              <a:t>(70 MPa): 1350 kWh/m³</a:t>
            </a:r>
          </a:p>
          <a:p>
            <a:pPr marL="539749" lvl="1" indent="-269875">
              <a:lnSpc>
                <a:spcPts val="3749"/>
              </a:lnSpc>
              <a:buFont typeface="Arial"/>
              <a:buChar char="•"/>
            </a:pPr>
            <a:r>
              <a:rPr lang="el-GR" sz="2499" dirty="0">
                <a:solidFill>
                  <a:srgbClr val="1D4E55"/>
                </a:solidFill>
                <a:ea typeface="Garet"/>
                <a:cs typeface="Garet"/>
                <a:sym typeface="Garet"/>
              </a:rPr>
              <a:t>Υδρογόνο αέριο </a:t>
            </a:r>
            <a:r>
              <a:rPr lang="en-US" sz="2499" u="none" strike="noStrike" dirty="0">
                <a:solidFill>
                  <a:srgbClr val="1D4E55"/>
                </a:solidFill>
                <a:latin typeface="+mj-lt"/>
                <a:ea typeface="Garet"/>
                <a:cs typeface="Garet"/>
                <a:sym typeface="Garet"/>
              </a:rPr>
              <a:t>(</a:t>
            </a:r>
            <a:r>
              <a:rPr lang="el-GR" sz="2499" u="none" strike="noStrike" dirty="0">
                <a:solidFill>
                  <a:srgbClr val="1D4E55"/>
                </a:solidFill>
                <a:latin typeface="+mj-lt"/>
                <a:ea typeface="Garet"/>
                <a:cs typeface="Garet"/>
                <a:sym typeface="Garet"/>
              </a:rPr>
              <a:t>ατμ. πίεση</a:t>
            </a:r>
            <a:r>
              <a:rPr lang="en-US" sz="2499" u="none" strike="noStrike" dirty="0">
                <a:solidFill>
                  <a:srgbClr val="1D4E55"/>
                </a:solidFill>
                <a:latin typeface="+mj-lt"/>
                <a:ea typeface="Garet"/>
                <a:cs typeface="Garet"/>
                <a:sym typeface="Garet"/>
              </a:rPr>
              <a:t>): 3 kWh/m³</a:t>
            </a:r>
          </a:p>
          <a:p>
            <a:pPr marL="539749" lvl="1" indent="-269875" algn="l">
              <a:lnSpc>
                <a:spcPts val="3749"/>
              </a:lnSpc>
              <a:buFont typeface="Arial"/>
              <a:buChar char="•"/>
            </a:pPr>
            <a:r>
              <a:rPr lang="en-US" sz="2499" u="none" strike="noStrike" dirty="0">
                <a:solidFill>
                  <a:srgbClr val="1D4E55"/>
                </a:solidFill>
                <a:latin typeface="+mj-lt"/>
                <a:ea typeface="Garet"/>
                <a:cs typeface="Garet"/>
                <a:sym typeface="Garet"/>
              </a:rPr>
              <a:t>Μπαταρία Λιθίου: 250-693 kW⋅h/m³</a:t>
            </a:r>
          </a:p>
        </p:txBody>
      </p:sp>
      <p:grpSp>
        <p:nvGrpSpPr>
          <p:cNvPr id="16" name="Group 16"/>
          <p:cNvGrpSpPr/>
          <p:nvPr/>
        </p:nvGrpSpPr>
        <p:grpSpPr>
          <a:xfrm>
            <a:off x="0" y="491902"/>
            <a:ext cx="2668293" cy="266829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45923" r="-45923"/>
              </a:stretch>
            </a:blipFill>
          </p:spPr>
          <p:txBody>
            <a:bodyPr/>
            <a:lstStyle/>
            <a:p>
              <a:endParaRPr lang="el-GR" dirty="0">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4443" y="708493"/>
            <a:ext cx="20536886" cy="1935813"/>
            <a:chOff x="0" y="0"/>
            <a:chExt cx="29788293" cy="2807854"/>
          </a:xfrm>
        </p:grpSpPr>
        <p:sp>
          <p:nvSpPr>
            <p:cNvPr id="3" name="Freeform 3"/>
            <p:cNvSpPr/>
            <p:nvPr/>
          </p:nvSpPr>
          <p:spPr>
            <a:xfrm>
              <a:off x="0" y="0"/>
              <a:ext cx="29788293" cy="2807853"/>
            </a:xfrm>
            <a:custGeom>
              <a:avLst/>
              <a:gdLst/>
              <a:ahLst/>
              <a:cxnLst/>
              <a:rect l="l" t="t" r="r" b="b"/>
              <a:pathLst>
                <a:path w="29788293" h="2807853">
                  <a:moveTo>
                    <a:pt x="29788293" y="1403927"/>
                  </a:moveTo>
                  <a:cubicBezTo>
                    <a:pt x="29788293" y="2379356"/>
                    <a:pt x="29359923" y="2807853"/>
                    <a:pt x="28831347" y="2807853"/>
                  </a:cubicBezTo>
                  <a:lnTo>
                    <a:pt x="956945" y="2807853"/>
                  </a:lnTo>
                  <a:cubicBezTo>
                    <a:pt x="428371" y="2807853"/>
                    <a:pt x="0" y="2379356"/>
                    <a:pt x="0" y="1403927"/>
                  </a:cubicBezTo>
                  <a:cubicBezTo>
                    <a:pt x="0" y="428371"/>
                    <a:pt x="428371" y="0"/>
                    <a:pt x="956945" y="0"/>
                  </a:cubicBezTo>
                  <a:lnTo>
                    <a:pt x="28831347" y="0"/>
                  </a:lnTo>
                  <a:cubicBezTo>
                    <a:pt x="29359796" y="0"/>
                    <a:pt x="29788293" y="428371"/>
                    <a:pt x="29788293" y="1403927"/>
                  </a:cubicBezTo>
                  <a:close/>
                </a:path>
              </a:pathLst>
            </a:custGeom>
            <a:solidFill>
              <a:srgbClr val="1D4E55"/>
            </a:solidFill>
          </p:spPr>
          <p:txBody>
            <a:bodyPr/>
            <a:lstStyle/>
            <a:p>
              <a:endParaRPr lang="el-GR" dirty="0">
                <a:latin typeface="+mj-lt"/>
              </a:endParaRPr>
            </a:p>
          </p:txBody>
        </p:sp>
      </p:grpSp>
      <p:grpSp>
        <p:nvGrpSpPr>
          <p:cNvPr id="4" name="Group 4"/>
          <p:cNvGrpSpPr>
            <a:grpSpLocks noChangeAspect="1"/>
          </p:cNvGrpSpPr>
          <p:nvPr/>
        </p:nvGrpSpPr>
        <p:grpSpPr>
          <a:xfrm>
            <a:off x="5602631" y="10053846"/>
            <a:ext cx="3550932" cy="3550932"/>
            <a:chOff x="0" y="0"/>
            <a:chExt cx="6355080" cy="6355080"/>
          </a:xfrm>
        </p:grpSpPr>
        <p:sp>
          <p:nvSpPr>
            <p:cNvPr id="5" name="Freeform 5"/>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D4E55"/>
            </a:solidFill>
          </p:spPr>
          <p:txBody>
            <a:bodyPr/>
            <a:lstStyle/>
            <a:p>
              <a:endParaRPr lang="el-GR" dirty="0">
                <a:latin typeface="+mj-lt"/>
              </a:endParaRPr>
            </a:p>
          </p:txBody>
        </p:sp>
      </p:grpSp>
      <p:grpSp>
        <p:nvGrpSpPr>
          <p:cNvPr id="6" name="Group 6"/>
          <p:cNvGrpSpPr/>
          <p:nvPr/>
        </p:nvGrpSpPr>
        <p:grpSpPr>
          <a:xfrm>
            <a:off x="-677899" y="10013079"/>
            <a:ext cx="1355797" cy="1355797"/>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887C"/>
            </a:solidFill>
          </p:spPr>
          <p:txBody>
            <a:bodyPr/>
            <a:lstStyle/>
            <a:p>
              <a:endParaRPr lang="el-GR" dirty="0">
                <a:latin typeface="+mj-lt"/>
              </a:endParaRPr>
            </a:p>
          </p:txBody>
        </p:sp>
      </p:grpSp>
      <p:grpSp>
        <p:nvGrpSpPr>
          <p:cNvPr id="8" name="Group 8"/>
          <p:cNvGrpSpPr/>
          <p:nvPr/>
        </p:nvGrpSpPr>
        <p:grpSpPr>
          <a:xfrm>
            <a:off x="0" y="491902"/>
            <a:ext cx="2668293" cy="266829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45923" r="-45923"/>
              </a:stretch>
            </a:blipFill>
          </p:spPr>
          <p:txBody>
            <a:bodyPr/>
            <a:lstStyle/>
            <a:p>
              <a:endParaRPr lang="el-GR" dirty="0">
                <a:latin typeface="+mj-lt"/>
              </a:endParaRPr>
            </a:p>
          </p:txBody>
        </p:sp>
      </p:grpSp>
      <p:grpSp>
        <p:nvGrpSpPr>
          <p:cNvPr id="10" name="Group 10"/>
          <p:cNvGrpSpPr/>
          <p:nvPr/>
        </p:nvGrpSpPr>
        <p:grpSpPr>
          <a:xfrm>
            <a:off x="17756231" y="9760013"/>
            <a:ext cx="1355797" cy="1355797"/>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D9E96"/>
            </a:solidFill>
          </p:spPr>
          <p:txBody>
            <a:bodyPr/>
            <a:lstStyle/>
            <a:p>
              <a:endParaRPr lang="el-GR" dirty="0">
                <a:latin typeface="+mj-lt"/>
              </a:endParaRPr>
            </a:p>
          </p:txBody>
        </p:sp>
      </p:grpSp>
      <mc:AlternateContent xmlns:mc="http://schemas.openxmlformats.org/markup-compatibility/2006" xmlns:a14="http://schemas.microsoft.com/office/drawing/2010/main">
        <mc:Choice Requires="a14">
          <p:sp>
            <p:nvSpPr>
              <p:cNvPr id="12" name="TextBox 12"/>
              <p:cNvSpPr txBox="1"/>
              <p:nvPr/>
            </p:nvSpPr>
            <p:spPr>
              <a:xfrm>
                <a:off x="0" y="3774352"/>
                <a:ext cx="8767809" cy="1847850"/>
              </a:xfrm>
              <a:prstGeom prst="rect">
                <a:avLst/>
              </a:prstGeom>
            </p:spPr>
            <p:txBody>
              <a:bodyPr lIns="0" tIns="0" rIns="0" bIns="0" rtlCol="0" anchor="t">
                <a:spAutoFit/>
              </a:bodyPr>
              <a:lstStyle/>
              <a:p>
                <a:pPr marL="539749" lvl="1" indent="-269875" algn="l">
                  <a:lnSpc>
                    <a:spcPts val="3749"/>
                  </a:lnSpc>
                  <a:spcBef>
                    <a:spcPct val="0"/>
                  </a:spcBef>
                  <a:buFont typeface="Arial"/>
                  <a:buChar char="•"/>
                </a:pPr>
                <a:r>
                  <a:rPr lang="en-US" sz="2499" b="1" dirty="0">
                    <a:solidFill>
                      <a:srgbClr val="00BF63"/>
                    </a:solidFill>
                    <a:latin typeface="+mj-lt"/>
                    <a:ea typeface="Garet Bold"/>
                    <a:cs typeface="Garet Bold"/>
                    <a:sym typeface="Garet Bold"/>
                  </a:rPr>
                  <a:t>Πράσινο</a:t>
                </a:r>
                <a:r>
                  <a:rPr lang="en-US" sz="2499" dirty="0">
                    <a:solidFill>
                      <a:srgbClr val="1D4E55"/>
                    </a:solidFill>
                    <a:latin typeface="+mj-lt"/>
                    <a:ea typeface="Garet"/>
                    <a:cs typeface="Garet"/>
                    <a:sym typeface="Garet"/>
                  </a:rPr>
                  <a:t>: Από ΑΠΕ μέσω ηλεκτρόλυσης</a:t>
                </a:r>
              </a:p>
              <a:p>
                <a:pPr marL="539749" lvl="1" indent="-269875" algn="l">
                  <a:lnSpc>
                    <a:spcPts val="3749"/>
                  </a:lnSpc>
                  <a:spcBef>
                    <a:spcPct val="0"/>
                  </a:spcBef>
                  <a:buFont typeface="Arial"/>
                  <a:buChar char="•"/>
                </a:pPr>
                <a:r>
                  <a:rPr lang="en-US" sz="2499" b="1" u="none" strike="noStrike" dirty="0">
                    <a:solidFill>
                      <a:srgbClr val="5E17EB"/>
                    </a:solidFill>
                    <a:latin typeface="+mj-lt"/>
                    <a:ea typeface="Garet Bold"/>
                    <a:cs typeface="Garet Bold"/>
                    <a:sym typeface="Garet Bold"/>
                  </a:rPr>
                  <a:t>Μπλε</a:t>
                </a:r>
                <a:r>
                  <a:rPr lang="en-US" sz="2499" u="none" strike="noStrike" dirty="0">
                    <a:solidFill>
                      <a:srgbClr val="1D4E55"/>
                    </a:solidFill>
                    <a:latin typeface="+mj-lt"/>
                    <a:ea typeface="Garet"/>
                    <a:cs typeface="Garet"/>
                    <a:sym typeface="Garet"/>
                  </a:rPr>
                  <a:t>: Από φυσικό αέριο με δέσμευση </a:t>
                </a:r>
                <a14:m>
                  <m:oMath xmlns:m="http://schemas.openxmlformats.org/officeDocument/2006/math">
                    <m:sSub>
                      <m:sSubPr>
                        <m:ctrlPr>
                          <a:rPr lang="en-US" sz="2499" i="1" u="none" strike="noStrike" smtClean="0">
                            <a:solidFill>
                              <a:srgbClr val="1D4E55"/>
                            </a:solidFill>
                            <a:latin typeface="Cambria Math" panose="02040503050406030204" pitchFamily="18" charset="0"/>
                            <a:sym typeface="Garet"/>
                          </a:rPr>
                        </m:ctrlPr>
                      </m:sSubPr>
                      <m:e>
                        <m:r>
                          <m:rPr>
                            <m:sty m:val="p"/>
                          </m:rPr>
                          <a:rPr lang="en-US" sz="2499" b="0" i="0" u="none" strike="noStrike" smtClean="0">
                            <a:solidFill>
                              <a:srgbClr val="1D4E55"/>
                            </a:solidFill>
                            <a:latin typeface="Cambria Math" panose="02040503050406030204" pitchFamily="18" charset="0"/>
                            <a:sym typeface="Garet"/>
                          </a:rPr>
                          <m:t>CO</m:t>
                        </m:r>
                      </m:e>
                      <m:sub>
                        <m:r>
                          <a:rPr lang="en-US" sz="2499" b="0" i="0" u="none" strike="noStrike" smtClean="0">
                            <a:solidFill>
                              <a:srgbClr val="1D4E55"/>
                            </a:solidFill>
                            <a:latin typeface="Cambria Math" panose="02040503050406030204" pitchFamily="18" charset="0"/>
                            <a:sym typeface="Garet"/>
                          </a:rPr>
                          <m:t>2</m:t>
                        </m:r>
                      </m:sub>
                    </m:sSub>
                  </m:oMath>
                </a14:m>
                <a:endParaRPr lang="en-US" sz="2499" u="none" strike="noStrike" dirty="0">
                  <a:solidFill>
                    <a:srgbClr val="1D4E55"/>
                  </a:solidFill>
                  <a:latin typeface="+mj-lt"/>
                  <a:ea typeface="Garet"/>
                  <a:cs typeface="Garet"/>
                  <a:sym typeface="Garet"/>
                </a:endParaRPr>
              </a:p>
              <a:p>
                <a:pPr marL="539749" lvl="1" indent="-269875" algn="l">
                  <a:lnSpc>
                    <a:spcPts val="3749"/>
                  </a:lnSpc>
                  <a:spcBef>
                    <a:spcPct val="0"/>
                  </a:spcBef>
                  <a:buFont typeface="Arial"/>
                  <a:buChar char="•"/>
                </a:pPr>
                <a:r>
                  <a:rPr lang="en-US" sz="2499" b="1" u="none" strike="noStrike" dirty="0">
                    <a:solidFill>
                      <a:srgbClr val="E961BF"/>
                    </a:solidFill>
                    <a:latin typeface="+mj-lt"/>
                    <a:ea typeface="Garet Bold"/>
                    <a:cs typeface="Garet Bold"/>
                    <a:sym typeface="Garet Bold"/>
                  </a:rPr>
                  <a:t>Ροζ</a:t>
                </a:r>
                <a:r>
                  <a:rPr lang="en-US" sz="2499" u="none" strike="noStrike" dirty="0">
                    <a:solidFill>
                      <a:srgbClr val="1D4E55"/>
                    </a:solidFill>
                    <a:latin typeface="+mj-lt"/>
                    <a:ea typeface="Garet"/>
                    <a:cs typeface="Garet"/>
                    <a:sym typeface="Garet"/>
                  </a:rPr>
                  <a:t>: Από πυρηνική ενέργεια μέσω ηλεκτρόλυσης</a:t>
                </a:r>
              </a:p>
              <a:p>
                <a:pPr marL="539749" lvl="1" indent="-269875" algn="l">
                  <a:lnSpc>
                    <a:spcPts val="3749"/>
                  </a:lnSpc>
                  <a:spcBef>
                    <a:spcPct val="0"/>
                  </a:spcBef>
                  <a:buFont typeface="Arial"/>
                  <a:buChar char="•"/>
                </a:pPr>
                <a:r>
                  <a:rPr lang="en-US" sz="2499" b="1" u="none" strike="noStrike" dirty="0">
                    <a:solidFill>
                      <a:srgbClr val="747D81"/>
                    </a:solidFill>
                    <a:latin typeface="+mj-lt"/>
                    <a:ea typeface="Garet Bold"/>
                    <a:cs typeface="Garet Bold"/>
                    <a:sym typeface="Garet Bold"/>
                  </a:rPr>
                  <a:t>Γκρι</a:t>
                </a:r>
                <a:r>
                  <a:rPr lang="en-US" sz="2499" u="none" strike="noStrike" dirty="0">
                    <a:solidFill>
                      <a:srgbClr val="1D4E55"/>
                    </a:solidFill>
                    <a:latin typeface="+mj-lt"/>
                    <a:ea typeface="Garet"/>
                    <a:cs typeface="Garet"/>
                    <a:sym typeface="Garet"/>
                  </a:rPr>
                  <a:t>: Από </a:t>
                </a:r>
                <a:r>
                  <a:rPr lang="el-GR" sz="2499" dirty="0">
                    <a:solidFill>
                      <a:srgbClr val="1D4E55"/>
                    </a:solidFill>
                    <a:latin typeface="+mj-lt"/>
                    <a:ea typeface="Garet"/>
                    <a:cs typeface="Garet"/>
                    <a:sym typeface="Garet"/>
                  </a:rPr>
                  <a:t>φ</a:t>
                </a:r>
                <a:r>
                  <a:rPr lang="en-US" sz="2499" u="none" strike="noStrike" dirty="0">
                    <a:solidFill>
                      <a:srgbClr val="1D4E55"/>
                    </a:solidFill>
                    <a:latin typeface="+mj-lt"/>
                    <a:ea typeface="Garet"/>
                    <a:cs typeface="Garet"/>
                    <a:sym typeface="Garet"/>
                  </a:rPr>
                  <a:t>υσικό αέριο με SMR</a:t>
                </a:r>
              </a:p>
            </p:txBody>
          </p:sp>
        </mc:Choice>
        <mc:Fallback xmlns="">
          <p:sp>
            <p:nvSpPr>
              <p:cNvPr id="12" name="TextBox 12"/>
              <p:cNvSpPr txBox="1">
                <a:spLocks noRot="1" noChangeAspect="1" noMove="1" noResize="1" noEditPoints="1" noAdjustHandles="1" noChangeArrowheads="1" noChangeShapeType="1" noTextEdit="1"/>
              </p:cNvSpPr>
              <p:nvPr/>
            </p:nvSpPr>
            <p:spPr>
              <a:xfrm>
                <a:off x="0" y="3774352"/>
                <a:ext cx="8767809" cy="1847850"/>
              </a:xfrm>
              <a:prstGeom prst="rect">
                <a:avLst/>
              </a:prstGeom>
              <a:blipFill>
                <a:blip r:embed="rId4"/>
                <a:stretch>
                  <a:fillRect t="-1980" b="-10561"/>
                </a:stretch>
              </a:blipFill>
            </p:spPr>
            <p:txBody>
              <a:bodyPr/>
              <a:lstStyle/>
              <a:p>
                <a:r>
                  <a:rPr lang="el-GR">
                    <a:noFill/>
                  </a:rPr>
                  <a:t> </a:t>
                </a:r>
              </a:p>
            </p:txBody>
          </p:sp>
        </mc:Fallback>
      </mc:AlternateContent>
      <p:sp>
        <p:nvSpPr>
          <p:cNvPr id="13" name="TextBox 13"/>
          <p:cNvSpPr txBox="1"/>
          <p:nvPr/>
        </p:nvSpPr>
        <p:spPr>
          <a:xfrm>
            <a:off x="0" y="6192949"/>
            <a:ext cx="8767809" cy="914400"/>
          </a:xfrm>
          <a:prstGeom prst="rect">
            <a:avLst/>
          </a:prstGeom>
        </p:spPr>
        <p:txBody>
          <a:bodyPr lIns="0" tIns="0" rIns="0" bIns="0" rtlCol="0" anchor="t">
            <a:spAutoFit/>
          </a:bodyPr>
          <a:lstStyle/>
          <a:p>
            <a:pPr marL="539749" lvl="1" indent="-269875" algn="l">
              <a:lnSpc>
                <a:spcPts val="3749"/>
              </a:lnSpc>
              <a:buFont typeface="Arial"/>
              <a:buChar char="•"/>
            </a:pPr>
            <a:r>
              <a:rPr lang="en-US" sz="2499" dirty="0">
                <a:solidFill>
                  <a:srgbClr val="1D4E55"/>
                </a:solidFill>
                <a:latin typeface="+mj-lt"/>
                <a:ea typeface="Garet"/>
                <a:cs typeface="Garet"/>
                <a:sym typeface="Garet"/>
              </a:rPr>
              <a:t>Συμπιεσμένο αέριο 200-700 bar</a:t>
            </a:r>
          </a:p>
          <a:p>
            <a:pPr marL="539749" lvl="1" indent="-269875" algn="l">
              <a:lnSpc>
                <a:spcPts val="3749"/>
              </a:lnSpc>
              <a:spcBef>
                <a:spcPct val="0"/>
              </a:spcBef>
              <a:buFont typeface="Arial"/>
              <a:buChar char="•"/>
            </a:pPr>
            <a:r>
              <a:rPr lang="en-US" sz="2499" dirty="0">
                <a:solidFill>
                  <a:srgbClr val="1D4E55"/>
                </a:solidFill>
                <a:latin typeface="+mj-lt"/>
                <a:ea typeface="Garet"/>
                <a:cs typeface="Garet"/>
                <a:sym typeface="Garet"/>
              </a:rPr>
              <a:t>Υγροποιημένο -253</a:t>
            </a:r>
          </a:p>
        </p:txBody>
      </p:sp>
      <p:sp>
        <p:nvSpPr>
          <p:cNvPr id="14" name="TextBox 14"/>
          <p:cNvSpPr txBox="1"/>
          <p:nvPr/>
        </p:nvSpPr>
        <p:spPr>
          <a:xfrm>
            <a:off x="-21771" y="8756532"/>
            <a:ext cx="7893712" cy="914400"/>
          </a:xfrm>
          <a:prstGeom prst="rect">
            <a:avLst/>
          </a:prstGeom>
        </p:spPr>
        <p:txBody>
          <a:bodyPr lIns="0" tIns="0" rIns="0" bIns="0" rtlCol="0" anchor="t">
            <a:spAutoFit/>
          </a:bodyPr>
          <a:lstStyle/>
          <a:p>
            <a:pPr marL="539749" lvl="1" indent="-269875" algn="l">
              <a:lnSpc>
                <a:spcPts val="3749"/>
              </a:lnSpc>
              <a:spcBef>
                <a:spcPct val="0"/>
              </a:spcBef>
              <a:buFont typeface="Arial"/>
              <a:buChar char="•"/>
            </a:pPr>
            <a:r>
              <a:rPr lang="en-US" sz="2499" dirty="0">
                <a:solidFill>
                  <a:srgbClr val="1D4E55"/>
                </a:solidFill>
                <a:latin typeface="+mj-lt"/>
                <a:ea typeface="Garet"/>
                <a:cs typeface="Garet"/>
                <a:sym typeface="Garet"/>
              </a:rPr>
              <a:t>Παραγωγή ηλεκτρισμού,  υδρογονοκίνηση, χημική βιομηχανία, οικιακή χρήση</a:t>
            </a:r>
          </a:p>
        </p:txBody>
      </p:sp>
      <p:sp>
        <p:nvSpPr>
          <p:cNvPr id="15" name="Freeform 15"/>
          <p:cNvSpPr/>
          <p:nvPr/>
        </p:nvSpPr>
        <p:spPr>
          <a:xfrm>
            <a:off x="7893712" y="3791155"/>
            <a:ext cx="10233442" cy="6262691"/>
          </a:xfrm>
          <a:custGeom>
            <a:avLst/>
            <a:gdLst/>
            <a:ahLst/>
            <a:cxnLst/>
            <a:rect l="l" t="t" r="r" b="b"/>
            <a:pathLst>
              <a:path w="10233442" h="6262691">
                <a:moveTo>
                  <a:pt x="0" y="0"/>
                </a:moveTo>
                <a:lnTo>
                  <a:pt x="10233442" y="0"/>
                </a:lnTo>
                <a:lnTo>
                  <a:pt x="10233442" y="6262691"/>
                </a:lnTo>
                <a:lnTo>
                  <a:pt x="0" y="6262691"/>
                </a:lnTo>
                <a:lnTo>
                  <a:pt x="0" y="0"/>
                </a:lnTo>
                <a:close/>
              </a:path>
            </a:pathLst>
          </a:custGeom>
          <a:blipFill>
            <a:blip r:embed="rId5"/>
            <a:stretch>
              <a:fillRect t="-16387" r="-1571"/>
            </a:stretch>
          </a:blipFill>
        </p:spPr>
        <p:txBody>
          <a:bodyPr/>
          <a:lstStyle/>
          <a:p>
            <a:endParaRPr lang="el-GR" dirty="0">
              <a:latin typeface="+mj-lt"/>
            </a:endParaRPr>
          </a:p>
        </p:txBody>
      </p:sp>
      <p:grpSp>
        <p:nvGrpSpPr>
          <p:cNvPr id="16" name="Group 16"/>
          <p:cNvGrpSpPr/>
          <p:nvPr/>
        </p:nvGrpSpPr>
        <p:grpSpPr>
          <a:xfrm>
            <a:off x="8104322" y="2851630"/>
            <a:ext cx="1781048" cy="778646"/>
            <a:chOff x="0" y="0"/>
            <a:chExt cx="929586" cy="406400"/>
          </a:xfrm>
        </p:grpSpPr>
        <p:sp>
          <p:nvSpPr>
            <p:cNvPr id="17" name="Freeform 17"/>
            <p:cNvSpPr/>
            <p:nvPr/>
          </p:nvSpPr>
          <p:spPr>
            <a:xfrm>
              <a:off x="0" y="0"/>
              <a:ext cx="929586" cy="406400"/>
            </a:xfrm>
            <a:custGeom>
              <a:avLst/>
              <a:gdLst/>
              <a:ahLst/>
              <a:cxnLst/>
              <a:rect l="l" t="t" r="r" b="b"/>
              <a:pathLst>
                <a:path w="929586" h="406400">
                  <a:moveTo>
                    <a:pt x="0" y="0"/>
                  </a:moveTo>
                  <a:lnTo>
                    <a:pt x="726386" y="0"/>
                  </a:lnTo>
                  <a:lnTo>
                    <a:pt x="929586" y="203200"/>
                  </a:lnTo>
                  <a:lnTo>
                    <a:pt x="726386" y="406400"/>
                  </a:lnTo>
                  <a:lnTo>
                    <a:pt x="0" y="406400"/>
                  </a:lnTo>
                  <a:lnTo>
                    <a:pt x="203200" y="203200"/>
                  </a:lnTo>
                  <a:lnTo>
                    <a:pt x="0" y="0"/>
                  </a:lnTo>
                  <a:close/>
                </a:path>
              </a:pathLst>
            </a:custGeom>
            <a:solidFill>
              <a:srgbClr val="1D4E55"/>
            </a:solidFill>
          </p:spPr>
          <p:txBody>
            <a:bodyPr/>
            <a:lstStyle/>
            <a:p>
              <a:endParaRPr lang="el-GR" dirty="0">
                <a:latin typeface="+mj-lt"/>
              </a:endParaRPr>
            </a:p>
          </p:txBody>
        </p:sp>
        <p:sp>
          <p:nvSpPr>
            <p:cNvPr id="18" name="TextBox 18"/>
            <p:cNvSpPr txBox="1"/>
            <p:nvPr/>
          </p:nvSpPr>
          <p:spPr>
            <a:xfrm>
              <a:off x="177800" y="-76200"/>
              <a:ext cx="675586" cy="482600"/>
            </a:xfrm>
            <a:prstGeom prst="rect">
              <a:avLst/>
            </a:prstGeom>
          </p:spPr>
          <p:txBody>
            <a:bodyPr lIns="50800" tIns="50800" rIns="50800" bIns="50800" rtlCol="0" anchor="ctr"/>
            <a:lstStyle/>
            <a:p>
              <a:pPr algn="ctr">
                <a:lnSpc>
                  <a:spcPts val="3749"/>
                </a:lnSpc>
              </a:pPr>
              <a:endParaRPr dirty="0">
                <a:latin typeface="+mj-lt"/>
              </a:endParaRPr>
            </a:p>
          </p:txBody>
        </p:sp>
      </p:grpSp>
      <p:grpSp>
        <p:nvGrpSpPr>
          <p:cNvPr id="19" name="Group 19"/>
          <p:cNvGrpSpPr/>
          <p:nvPr/>
        </p:nvGrpSpPr>
        <p:grpSpPr>
          <a:xfrm>
            <a:off x="9885370" y="2851630"/>
            <a:ext cx="1781048" cy="778646"/>
            <a:chOff x="0" y="0"/>
            <a:chExt cx="929586" cy="406400"/>
          </a:xfrm>
        </p:grpSpPr>
        <p:sp>
          <p:nvSpPr>
            <p:cNvPr id="20" name="Freeform 20"/>
            <p:cNvSpPr/>
            <p:nvPr/>
          </p:nvSpPr>
          <p:spPr>
            <a:xfrm>
              <a:off x="0" y="0"/>
              <a:ext cx="929586" cy="406400"/>
            </a:xfrm>
            <a:custGeom>
              <a:avLst/>
              <a:gdLst/>
              <a:ahLst/>
              <a:cxnLst/>
              <a:rect l="l" t="t" r="r" b="b"/>
              <a:pathLst>
                <a:path w="929586" h="406400">
                  <a:moveTo>
                    <a:pt x="0" y="0"/>
                  </a:moveTo>
                  <a:lnTo>
                    <a:pt x="726386" y="0"/>
                  </a:lnTo>
                  <a:lnTo>
                    <a:pt x="929586" y="203200"/>
                  </a:lnTo>
                  <a:lnTo>
                    <a:pt x="726386" y="406400"/>
                  </a:lnTo>
                  <a:lnTo>
                    <a:pt x="0" y="406400"/>
                  </a:lnTo>
                  <a:lnTo>
                    <a:pt x="203200" y="203200"/>
                  </a:lnTo>
                  <a:lnTo>
                    <a:pt x="0" y="0"/>
                  </a:lnTo>
                  <a:close/>
                </a:path>
              </a:pathLst>
            </a:custGeom>
            <a:solidFill>
              <a:srgbClr val="1D4E55"/>
            </a:solidFill>
          </p:spPr>
          <p:txBody>
            <a:bodyPr/>
            <a:lstStyle/>
            <a:p>
              <a:endParaRPr lang="el-GR" dirty="0">
                <a:latin typeface="+mj-lt"/>
              </a:endParaRPr>
            </a:p>
          </p:txBody>
        </p:sp>
        <p:sp>
          <p:nvSpPr>
            <p:cNvPr id="21" name="TextBox 21"/>
            <p:cNvSpPr txBox="1"/>
            <p:nvPr/>
          </p:nvSpPr>
          <p:spPr>
            <a:xfrm>
              <a:off x="177800" y="-76200"/>
              <a:ext cx="675586" cy="482600"/>
            </a:xfrm>
            <a:prstGeom prst="rect">
              <a:avLst/>
            </a:prstGeom>
          </p:spPr>
          <p:txBody>
            <a:bodyPr lIns="50800" tIns="50800" rIns="50800" bIns="50800" rtlCol="0" anchor="ctr"/>
            <a:lstStyle/>
            <a:p>
              <a:pPr algn="ctr">
                <a:lnSpc>
                  <a:spcPts val="3749"/>
                </a:lnSpc>
              </a:pPr>
              <a:endParaRPr dirty="0">
                <a:latin typeface="+mj-lt"/>
              </a:endParaRPr>
            </a:p>
          </p:txBody>
        </p:sp>
      </p:grpSp>
      <p:grpSp>
        <p:nvGrpSpPr>
          <p:cNvPr id="22" name="Group 22"/>
          <p:cNvGrpSpPr/>
          <p:nvPr/>
        </p:nvGrpSpPr>
        <p:grpSpPr>
          <a:xfrm>
            <a:off x="11666418" y="2851630"/>
            <a:ext cx="1781048" cy="778646"/>
            <a:chOff x="0" y="0"/>
            <a:chExt cx="929586" cy="406400"/>
          </a:xfrm>
        </p:grpSpPr>
        <p:sp>
          <p:nvSpPr>
            <p:cNvPr id="23" name="Freeform 23"/>
            <p:cNvSpPr/>
            <p:nvPr/>
          </p:nvSpPr>
          <p:spPr>
            <a:xfrm>
              <a:off x="0" y="0"/>
              <a:ext cx="929586" cy="406400"/>
            </a:xfrm>
            <a:custGeom>
              <a:avLst/>
              <a:gdLst/>
              <a:ahLst/>
              <a:cxnLst/>
              <a:rect l="l" t="t" r="r" b="b"/>
              <a:pathLst>
                <a:path w="929586" h="406400">
                  <a:moveTo>
                    <a:pt x="0" y="0"/>
                  </a:moveTo>
                  <a:lnTo>
                    <a:pt x="726386" y="0"/>
                  </a:lnTo>
                  <a:lnTo>
                    <a:pt x="929586" y="203200"/>
                  </a:lnTo>
                  <a:lnTo>
                    <a:pt x="726386" y="406400"/>
                  </a:lnTo>
                  <a:lnTo>
                    <a:pt x="0" y="406400"/>
                  </a:lnTo>
                  <a:lnTo>
                    <a:pt x="203200" y="203200"/>
                  </a:lnTo>
                  <a:lnTo>
                    <a:pt x="0" y="0"/>
                  </a:lnTo>
                  <a:close/>
                </a:path>
              </a:pathLst>
            </a:custGeom>
            <a:solidFill>
              <a:srgbClr val="1D4E55"/>
            </a:solidFill>
          </p:spPr>
          <p:txBody>
            <a:bodyPr/>
            <a:lstStyle/>
            <a:p>
              <a:endParaRPr lang="el-GR" dirty="0">
                <a:latin typeface="+mj-lt"/>
              </a:endParaRPr>
            </a:p>
          </p:txBody>
        </p:sp>
        <p:sp>
          <p:nvSpPr>
            <p:cNvPr id="24" name="TextBox 24"/>
            <p:cNvSpPr txBox="1"/>
            <p:nvPr/>
          </p:nvSpPr>
          <p:spPr>
            <a:xfrm>
              <a:off x="177800" y="-76200"/>
              <a:ext cx="675586" cy="482600"/>
            </a:xfrm>
            <a:prstGeom prst="rect">
              <a:avLst/>
            </a:prstGeom>
          </p:spPr>
          <p:txBody>
            <a:bodyPr lIns="50800" tIns="50800" rIns="50800" bIns="50800" rtlCol="0" anchor="ctr"/>
            <a:lstStyle/>
            <a:p>
              <a:pPr algn="ctr">
                <a:lnSpc>
                  <a:spcPts val="3749"/>
                </a:lnSpc>
              </a:pPr>
              <a:endParaRPr dirty="0">
                <a:latin typeface="+mj-lt"/>
              </a:endParaRPr>
            </a:p>
          </p:txBody>
        </p:sp>
      </p:grpSp>
      <p:grpSp>
        <p:nvGrpSpPr>
          <p:cNvPr id="25" name="Group 25"/>
          <p:cNvGrpSpPr/>
          <p:nvPr/>
        </p:nvGrpSpPr>
        <p:grpSpPr>
          <a:xfrm>
            <a:off x="13447466" y="2851630"/>
            <a:ext cx="2975270" cy="778646"/>
            <a:chOff x="0" y="0"/>
            <a:chExt cx="1552888" cy="406400"/>
          </a:xfrm>
        </p:grpSpPr>
        <p:sp>
          <p:nvSpPr>
            <p:cNvPr id="26" name="Freeform 26"/>
            <p:cNvSpPr/>
            <p:nvPr/>
          </p:nvSpPr>
          <p:spPr>
            <a:xfrm>
              <a:off x="0" y="0"/>
              <a:ext cx="1552888" cy="406400"/>
            </a:xfrm>
            <a:custGeom>
              <a:avLst/>
              <a:gdLst/>
              <a:ahLst/>
              <a:cxnLst/>
              <a:rect l="l" t="t" r="r" b="b"/>
              <a:pathLst>
                <a:path w="1552888" h="406400">
                  <a:moveTo>
                    <a:pt x="0" y="0"/>
                  </a:moveTo>
                  <a:lnTo>
                    <a:pt x="1349688" y="0"/>
                  </a:lnTo>
                  <a:lnTo>
                    <a:pt x="1552888" y="203200"/>
                  </a:lnTo>
                  <a:lnTo>
                    <a:pt x="1349688" y="406400"/>
                  </a:lnTo>
                  <a:lnTo>
                    <a:pt x="0" y="406400"/>
                  </a:lnTo>
                  <a:lnTo>
                    <a:pt x="203200" y="203200"/>
                  </a:lnTo>
                  <a:lnTo>
                    <a:pt x="0" y="0"/>
                  </a:lnTo>
                  <a:close/>
                </a:path>
              </a:pathLst>
            </a:custGeom>
            <a:solidFill>
              <a:srgbClr val="1D4E55"/>
            </a:solidFill>
          </p:spPr>
          <p:txBody>
            <a:bodyPr/>
            <a:lstStyle/>
            <a:p>
              <a:endParaRPr lang="el-GR" dirty="0">
                <a:latin typeface="+mj-lt"/>
              </a:endParaRPr>
            </a:p>
          </p:txBody>
        </p:sp>
        <p:sp>
          <p:nvSpPr>
            <p:cNvPr id="27" name="TextBox 27"/>
            <p:cNvSpPr txBox="1"/>
            <p:nvPr/>
          </p:nvSpPr>
          <p:spPr>
            <a:xfrm>
              <a:off x="177800" y="-76200"/>
              <a:ext cx="1298888" cy="482600"/>
            </a:xfrm>
            <a:prstGeom prst="rect">
              <a:avLst/>
            </a:prstGeom>
          </p:spPr>
          <p:txBody>
            <a:bodyPr lIns="50800" tIns="50800" rIns="50800" bIns="50800" rtlCol="0" anchor="ctr"/>
            <a:lstStyle/>
            <a:p>
              <a:pPr algn="ctr">
                <a:lnSpc>
                  <a:spcPts val="3749"/>
                </a:lnSpc>
              </a:pPr>
              <a:endParaRPr dirty="0">
                <a:latin typeface="+mj-lt"/>
              </a:endParaRPr>
            </a:p>
          </p:txBody>
        </p:sp>
      </p:grpSp>
      <p:grpSp>
        <p:nvGrpSpPr>
          <p:cNvPr id="28" name="Group 28"/>
          <p:cNvGrpSpPr/>
          <p:nvPr/>
        </p:nvGrpSpPr>
        <p:grpSpPr>
          <a:xfrm>
            <a:off x="16346106" y="2851630"/>
            <a:ext cx="1781048" cy="778646"/>
            <a:chOff x="0" y="0"/>
            <a:chExt cx="929586" cy="406400"/>
          </a:xfrm>
        </p:grpSpPr>
        <p:sp>
          <p:nvSpPr>
            <p:cNvPr id="29" name="Freeform 29"/>
            <p:cNvSpPr/>
            <p:nvPr/>
          </p:nvSpPr>
          <p:spPr>
            <a:xfrm>
              <a:off x="0" y="0"/>
              <a:ext cx="929586" cy="406400"/>
            </a:xfrm>
            <a:custGeom>
              <a:avLst/>
              <a:gdLst/>
              <a:ahLst/>
              <a:cxnLst/>
              <a:rect l="l" t="t" r="r" b="b"/>
              <a:pathLst>
                <a:path w="929586" h="406400">
                  <a:moveTo>
                    <a:pt x="0" y="0"/>
                  </a:moveTo>
                  <a:lnTo>
                    <a:pt x="726386" y="0"/>
                  </a:lnTo>
                  <a:lnTo>
                    <a:pt x="929586" y="203200"/>
                  </a:lnTo>
                  <a:lnTo>
                    <a:pt x="726386" y="406400"/>
                  </a:lnTo>
                  <a:lnTo>
                    <a:pt x="0" y="406400"/>
                  </a:lnTo>
                  <a:lnTo>
                    <a:pt x="203200" y="203200"/>
                  </a:lnTo>
                  <a:lnTo>
                    <a:pt x="0" y="0"/>
                  </a:lnTo>
                  <a:close/>
                </a:path>
              </a:pathLst>
            </a:custGeom>
            <a:solidFill>
              <a:srgbClr val="1D4E55"/>
            </a:solidFill>
          </p:spPr>
          <p:txBody>
            <a:bodyPr/>
            <a:lstStyle/>
            <a:p>
              <a:endParaRPr lang="el-GR" dirty="0">
                <a:latin typeface="+mj-lt"/>
              </a:endParaRPr>
            </a:p>
          </p:txBody>
        </p:sp>
        <p:sp>
          <p:nvSpPr>
            <p:cNvPr id="30" name="TextBox 30"/>
            <p:cNvSpPr txBox="1"/>
            <p:nvPr/>
          </p:nvSpPr>
          <p:spPr>
            <a:xfrm>
              <a:off x="177800" y="-76200"/>
              <a:ext cx="675586" cy="482600"/>
            </a:xfrm>
            <a:prstGeom prst="rect">
              <a:avLst/>
            </a:prstGeom>
          </p:spPr>
          <p:txBody>
            <a:bodyPr lIns="50800" tIns="50800" rIns="50800" bIns="50800" rtlCol="0" anchor="ctr"/>
            <a:lstStyle/>
            <a:p>
              <a:pPr algn="ctr">
                <a:lnSpc>
                  <a:spcPts val="3749"/>
                </a:lnSpc>
              </a:pPr>
              <a:endParaRPr dirty="0">
                <a:latin typeface="+mj-lt"/>
              </a:endParaRPr>
            </a:p>
          </p:txBody>
        </p:sp>
      </p:grpSp>
      <p:sp>
        <p:nvSpPr>
          <p:cNvPr id="31" name="Freeform 31"/>
          <p:cNvSpPr/>
          <p:nvPr/>
        </p:nvSpPr>
        <p:spPr>
          <a:xfrm>
            <a:off x="3048000" y="6752249"/>
            <a:ext cx="273704" cy="299676"/>
          </a:xfrm>
          <a:custGeom>
            <a:avLst/>
            <a:gdLst/>
            <a:ahLst/>
            <a:cxnLst/>
            <a:rect l="l" t="t" r="r" b="b"/>
            <a:pathLst>
              <a:path w="273704" h="299676">
                <a:moveTo>
                  <a:pt x="0" y="0"/>
                </a:moveTo>
                <a:lnTo>
                  <a:pt x="273704" y="0"/>
                </a:lnTo>
                <a:lnTo>
                  <a:pt x="273704" y="299676"/>
                </a:lnTo>
                <a:lnTo>
                  <a:pt x="0" y="2996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dirty="0">
              <a:latin typeface="+mj-lt"/>
            </a:endParaRPr>
          </a:p>
        </p:txBody>
      </p:sp>
      <p:sp>
        <p:nvSpPr>
          <p:cNvPr id="32" name="TextBox 32"/>
          <p:cNvSpPr txBox="1"/>
          <p:nvPr/>
        </p:nvSpPr>
        <p:spPr>
          <a:xfrm>
            <a:off x="2731019" y="1298575"/>
            <a:ext cx="14030582" cy="869950"/>
          </a:xfrm>
          <a:prstGeom prst="rect">
            <a:avLst/>
          </a:prstGeom>
        </p:spPr>
        <p:txBody>
          <a:bodyPr lIns="0" tIns="0" rIns="0" bIns="0" rtlCol="0" anchor="t">
            <a:spAutoFit/>
          </a:bodyPr>
          <a:lstStyle/>
          <a:p>
            <a:pPr algn="ctr">
              <a:lnSpc>
                <a:spcPts val="6500"/>
              </a:lnSpc>
            </a:pPr>
            <a:r>
              <a:rPr lang="en-US" sz="6500" dirty="0">
                <a:solidFill>
                  <a:srgbClr val="FBFDF4"/>
                </a:solidFill>
                <a:latin typeface="+mj-lt"/>
                <a:ea typeface="TT Tsars A"/>
                <a:cs typeface="TT Tsars A"/>
                <a:sym typeface="TT Tsars A"/>
              </a:rPr>
              <a:t>Εφοδιαστική αλυσίδα υδρογόνου</a:t>
            </a:r>
          </a:p>
        </p:txBody>
      </p:sp>
      <p:sp>
        <p:nvSpPr>
          <p:cNvPr id="33" name="TextBox 33"/>
          <p:cNvSpPr txBox="1"/>
          <p:nvPr/>
        </p:nvSpPr>
        <p:spPr>
          <a:xfrm>
            <a:off x="200208" y="3240952"/>
            <a:ext cx="7086279" cy="533400"/>
          </a:xfrm>
          <a:prstGeom prst="rect">
            <a:avLst/>
          </a:prstGeom>
        </p:spPr>
        <p:txBody>
          <a:bodyPr lIns="0" tIns="0" rIns="0" bIns="0" rtlCol="0" anchor="t">
            <a:spAutoFit/>
          </a:bodyPr>
          <a:lstStyle/>
          <a:p>
            <a:pPr marL="0" lvl="0" indent="0" algn="l">
              <a:lnSpc>
                <a:spcPts val="4200"/>
              </a:lnSpc>
              <a:spcBef>
                <a:spcPct val="0"/>
              </a:spcBef>
            </a:pPr>
            <a:r>
              <a:rPr lang="en-US" sz="3500" b="1" dirty="0">
                <a:solidFill>
                  <a:srgbClr val="1D4E55"/>
                </a:solidFill>
                <a:latin typeface="+mj-lt"/>
                <a:ea typeface="Garet Bold"/>
                <a:cs typeface="Garet Bold"/>
                <a:sym typeface="Garet Bold"/>
              </a:rPr>
              <a:t>Παραγωγή</a:t>
            </a:r>
          </a:p>
        </p:txBody>
      </p:sp>
      <p:sp>
        <p:nvSpPr>
          <p:cNvPr id="34" name="TextBox 34"/>
          <p:cNvSpPr txBox="1"/>
          <p:nvPr/>
        </p:nvSpPr>
        <p:spPr>
          <a:xfrm>
            <a:off x="200208" y="5685817"/>
            <a:ext cx="7086279" cy="533400"/>
          </a:xfrm>
          <a:prstGeom prst="rect">
            <a:avLst/>
          </a:prstGeom>
        </p:spPr>
        <p:txBody>
          <a:bodyPr lIns="0" tIns="0" rIns="0" bIns="0" rtlCol="0" anchor="t">
            <a:spAutoFit/>
          </a:bodyPr>
          <a:lstStyle/>
          <a:p>
            <a:pPr marL="0" lvl="0" indent="0" algn="l">
              <a:lnSpc>
                <a:spcPts val="4200"/>
              </a:lnSpc>
              <a:spcBef>
                <a:spcPct val="0"/>
              </a:spcBef>
            </a:pPr>
            <a:r>
              <a:rPr lang="en-US" sz="3500" b="1" dirty="0">
                <a:solidFill>
                  <a:srgbClr val="1D4E55"/>
                </a:solidFill>
                <a:latin typeface="+mj-lt"/>
                <a:ea typeface="Garet Bold"/>
                <a:cs typeface="Garet Bold"/>
                <a:sym typeface="Garet Bold"/>
              </a:rPr>
              <a:t>Αποθήκευση</a:t>
            </a:r>
          </a:p>
        </p:txBody>
      </p:sp>
      <p:sp>
        <p:nvSpPr>
          <p:cNvPr id="35" name="TextBox 35"/>
          <p:cNvSpPr txBox="1"/>
          <p:nvPr/>
        </p:nvSpPr>
        <p:spPr>
          <a:xfrm>
            <a:off x="200208" y="7228799"/>
            <a:ext cx="7086279" cy="533400"/>
          </a:xfrm>
          <a:prstGeom prst="rect">
            <a:avLst/>
          </a:prstGeom>
        </p:spPr>
        <p:txBody>
          <a:bodyPr lIns="0" tIns="0" rIns="0" bIns="0" rtlCol="0" anchor="t">
            <a:spAutoFit/>
          </a:bodyPr>
          <a:lstStyle/>
          <a:p>
            <a:pPr marL="0" lvl="0" indent="0" algn="l">
              <a:lnSpc>
                <a:spcPts val="4200"/>
              </a:lnSpc>
              <a:spcBef>
                <a:spcPct val="0"/>
              </a:spcBef>
            </a:pPr>
            <a:r>
              <a:rPr lang="en-US" sz="3500" b="1" dirty="0">
                <a:solidFill>
                  <a:srgbClr val="1D4E55"/>
                </a:solidFill>
                <a:latin typeface="+mj-lt"/>
                <a:ea typeface="Garet Bold"/>
                <a:cs typeface="Garet Bold"/>
                <a:sym typeface="Garet Bold"/>
              </a:rPr>
              <a:t>Μεταφορά</a:t>
            </a:r>
          </a:p>
        </p:txBody>
      </p:sp>
      <p:sp>
        <p:nvSpPr>
          <p:cNvPr id="36" name="TextBox 36"/>
          <p:cNvSpPr txBox="1"/>
          <p:nvPr/>
        </p:nvSpPr>
        <p:spPr>
          <a:xfrm>
            <a:off x="178437" y="8261232"/>
            <a:ext cx="7086279" cy="533400"/>
          </a:xfrm>
          <a:prstGeom prst="rect">
            <a:avLst/>
          </a:prstGeom>
        </p:spPr>
        <p:txBody>
          <a:bodyPr lIns="0" tIns="0" rIns="0" bIns="0" rtlCol="0" anchor="t">
            <a:spAutoFit/>
          </a:bodyPr>
          <a:lstStyle/>
          <a:p>
            <a:pPr marL="0" lvl="0" indent="0" algn="l">
              <a:lnSpc>
                <a:spcPts val="4200"/>
              </a:lnSpc>
              <a:spcBef>
                <a:spcPct val="0"/>
              </a:spcBef>
            </a:pPr>
            <a:r>
              <a:rPr lang="en-US" sz="3500" b="1" dirty="0">
                <a:solidFill>
                  <a:srgbClr val="1D4E55"/>
                </a:solidFill>
                <a:latin typeface="+mj-lt"/>
                <a:ea typeface="Garet Bold"/>
                <a:cs typeface="Garet Bold"/>
                <a:sym typeface="Garet Bold"/>
              </a:rPr>
              <a:t>Κατανάλωση</a:t>
            </a:r>
          </a:p>
        </p:txBody>
      </p:sp>
      <p:sp>
        <p:nvSpPr>
          <p:cNvPr id="37" name="TextBox 37"/>
          <p:cNvSpPr txBox="1"/>
          <p:nvPr/>
        </p:nvSpPr>
        <p:spPr>
          <a:xfrm>
            <a:off x="8560816" y="3086648"/>
            <a:ext cx="1185494" cy="249364"/>
          </a:xfrm>
          <a:prstGeom prst="rect">
            <a:avLst/>
          </a:prstGeom>
        </p:spPr>
        <p:txBody>
          <a:bodyPr lIns="0" tIns="0" rIns="0" bIns="0" rtlCol="0" anchor="t">
            <a:spAutoFit/>
          </a:bodyPr>
          <a:lstStyle/>
          <a:p>
            <a:pPr algn="l">
              <a:lnSpc>
                <a:spcPts val="2100"/>
              </a:lnSpc>
              <a:spcBef>
                <a:spcPct val="0"/>
              </a:spcBef>
            </a:pPr>
            <a:r>
              <a:rPr lang="en-US" sz="1400" b="1" dirty="0">
                <a:solidFill>
                  <a:srgbClr val="FBFDF4"/>
                </a:solidFill>
                <a:latin typeface="+mj-lt"/>
                <a:ea typeface="Garet Bold"/>
                <a:cs typeface="Garet Bold"/>
                <a:sym typeface="Garet Bold"/>
              </a:rPr>
              <a:t>Πρώτη ύλη</a:t>
            </a:r>
          </a:p>
        </p:txBody>
      </p:sp>
      <p:sp>
        <p:nvSpPr>
          <p:cNvPr id="38" name="TextBox 38"/>
          <p:cNvSpPr txBox="1"/>
          <p:nvPr/>
        </p:nvSpPr>
        <p:spPr>
          <a:xfrm>
            <a:off x="10387934" y="3086648"/>
            <a:ext cx="1185494" cy="249364"/>
          </a:xfrm>
          <a:prstGeom prst="rect">
            <a:avLst/>
          </a:prstGeom>
        </p:spPr>
        <p:txBody>
          <a:bodyPr lIns="0" tIns="0" rIns="0" bIns="0" rtlCol="0" anchor="t">
            <a:spAutoFit/>
          </a:bodyPr>
          <a:lstStyle/>
          <a:p>
            <a:pPr algn="l">
              <a:lnSpc>
                <a:spcPts val="2100"/>
              </a:lnSpc>
              <a:spcBef>
                <a:spcPct val="0"/>
              </a:spcBef>
            </a:pPr>
            <a:r>
              <a:rPr lang="en-US" sz="1400" b="1" dirty="0">
                <a:solidFill>
                  <a:srgbClr val="FBFDF4"/>
                </a:solidFill>
                <a:latin typeface="+mj-lt"/>
                <a:ea typeface="Garet Bold"/>
                <a:cs typeface="Garet Bold"/>
                <a:sym typeface="Garet Bold"/>
              </a:rPr>
              <a:t>Παραγωγή</a:t>
            </a:r>
          </a:p>
        </p:txBody>
      </p:sp>
      <p:sp>
        <p:nvSpPr>
          <p:cNvPr id="39" name="TextBox 39"/>
          <p:cNvSpPr txBox="1"/>
          <p:nvPr/>
        </p:nvSpPr>
        <p:spPr>
          <a:xfrm>
            <a:off x="12178021" y="3086648"/>
            <a:ext cx="1185494" cy="249364"/>
          </a:xfrm>
          <a:prstGeom prst="rect">
            <a:avLst/>
          </a:prstGeom>
        </p:spPr>
        <p:txBody>
          <a:bodyPr lIns="0" tIns="0" rIns="0" bIns="0" rtlCol="0" anchor="t">
            <a:spAutoFit/>
          </a:bodyPr>
          <a:lstStyle/>
          <a:p>
            <a:pPr algn="l">
              <a:lnSpc>
                <a:spcPts val="2100"/>
              </a:lnSpc>
              <a:spcBef>
                <a:spcPct val="0"/>
              </a:spcBef>
            </a:pPr>
            <a:r>
              <a:rPr lang="en-US" sz="1400" b="1" dirty="0">
                <a:solidFill>
                  <a:srgbClr val="FBFDF4"/>
                </a:solidFill>
                <a:latin typeface="+mj-lt"/>
                <a:ea typeface="Garet Bold"/>
                <a:cs typeface="Garet Bold"/>
                <a:sym typeface="Garet Bold"/>
              </a:rPr>
              <a:t>Αποθήκευση</a:t>
            </a:r>
          </a:p>
        </p:txBody>
      </p:sp>
      <p:sp>
        <p:nvSpPr>
          <p:cNvPr id="40" name="TextBox 40"/>
          <p:cNvSpPr txBox="1"/>
          <p:nvPr/>
        </p:nvSpPr>
        <p:spPr>
          <a:xfrm>
            <a:off x="14429621" y="3086648"/>
            <a:ext cx="1185494" cy="249364"/>
          </a:xfrm>
          <a:prstGeom prst="rect">
            <a:avLst/>
          </a:prstGeom>
        </p:spPr>
        <p:txBody>
          <a:bodyPr lIns="0" tIns="0" rIns="0" bIns="0" rtlCol="0" anchor="t">
            <a:spAutoFit/>
          </a:bodyPr>
          <a:lstStyle/>
          <a:p>
            <a:pPr algn="l">
              <a:lnSpc>
                <a:spcPts val="2100"/>
              </a:lnSpc>
              <a:spcBef>
                <a:spcPct val="0"/>
              </a:spcBef>
            </a:pPr>
            <a:r>
              <a:rPr lang="en-US" sz="1400" b="1" dirty="0">
                <a:solidFill>
                  <a:srgbClr val="FBFDF4"/>
                </a:solidFill>
                <a:latin typeface="+mj-lt"/>
                <a:ea typeface="Garet Bold"/>
                <a:cs typeface="Garet Bold"/>
                <a:sym typeface="Garet Bold"/>
              </a:rPr>
              <a:t>Μεταφορά</a:t>
            </a:r>
          </a:p>
        </p:txBody>
      </p:sp>
      <p:sp>
        <p:nvSpPr>
          <p:cNvPr id="41" name="TextBox 41"/>
          <p:cNvSpPr txBox="1"/>
          <p:nvPr/>
        </p:nvSpPr>
        <p:spPr>
          <a:xfrm>
            <a:off x="16832311" y="3086648"/>
            <a:ext cx="1185494" cy="249364"/>
          </a:xfrm>
          <a:prstGeom prst="rect">
            <a:avLst/>
          </a:prstGeom>
        </p:spPr>
        <p:txBody>
          <a:bodyPr lIns="0" tIns="0" rIns="0" bIns="0" rtlCol="0" anchor="t">
            <a:spAutoFit/>
          </a:bodyPr>
          <a:lstStyle/>
          <a:p>
            <a:pPr algn="l">
              <a:lnSpc>
                <a:spcPts val="2100"/>
              </a:lnSpc>
              <a:spcBef>
                <a:spcPct val="0"/>
              </a:spcBef>
            </a:pPr>
            <a:r>
              <a:rPr lang="en-US" sz="1400" b="1" dirty="0">
                <a:solidFill>
                  <a:srgbClr val="FBFDF4"/>
                </a:solidFill>
                <a:latin typeface="+mj-lt"/>
                <a:ea typeface="Garet Bold"/>
                <a:cs typeface="Garet Bold"/>
                <a:sym typeface="Garet Bold"/>
              </a:rPr>
              <a:t>Εφαρμογή</a:t>
            </a:r>
          </a:p>
        </p:txBody>
      </p:sp>
      <p:sp>
        <p:nvSpPr>
          <p:cNvPr id="42" name="TextBox 42"/>
          <p:cNvSpPr txBox="1"/>
          <p:nvPr/>
        </p:nvSpPr>
        <p:spPr>
          <a:xfrm>
            <a:off x="14053402" y="9565403"/>
            <a:ext cx="1335405" cy="447675"/>
          </a:xfrm>
          <a:prstGeom prst="rect">
            <a:avLst/>
          </a:prstGeom>
        </p:spPr>
        <p:txBody>
          <a:bodyPr lIns="0" tIns="0" rIns="0" bIns="0" rtlCol="0" anchor="t">
            <a:spAutoFit/>
          </a:bodyPr>
          <a:lstStyle/>
          <a:p>
            <a:pPr algn="ctr">
              <a:lnSpc>
                <a:spcPts val="3749"/>
              </a:lnSpc>
              <a:spcBef>
                <a:spcPct val="0"/>
              </a:spcBef>
            </a:pPr>
            <a:r>
              <a:rPr lang="en-US" sz="2499" dirty="0">
                <a:solidFill>
                  <a:srgbClr val="1D4E55"/>
                </a:solidFill>
                <a:latin typeface="+mj-lt"/>
                <a:ea typeface="Garet"/>
                <a:cs typeface="Garet"/>
                <a:sym typeface="Garet"/>
              </a:rPr>
              <a:t>Πηγή: [1]</a:t>
            </a:r>
          </a:p>
        </p:txBody>
      </p:sp>
      <p:sp>
        <p:nvSpPr>
          <p:cNvPr id="43" name="TextBox 43"/>
          <p:cNvSpPr txBox="1"/>
          <p:nvPr/>
        </p:nvSpPr>
        <p:spPr>
          <a:xfrm>
            <a:off x="0" y="7733624"/>
            <a:ext cx="7893712" cy="447675"/>
          </a:xfrm>
          <a:prstGeom prst="rect">
            <a:avLst/>
          </a:prstGeom>
        </p:spPr>
        <p:txBody>
          <a:bodyPr lIns="0" tIns="0" rIns="0" bIns="0" rtlCol="0" anchor="t">
            <a:spAutoFit/>
          </a:bodyPr>
          <a:lstStyle/>
          <a:p>
            <a:pPr marL="539749" lvl="1" indent="-269875" algn="l">
              <a:lnSpc>
                <a:spcPts val="3749"/>
              </a:lnSpc>
              <a:spcBef>
                <a:spcPct val="0"/>
              </a:spcBef>
              <a:buFont typeface="Arial"/>
              <a:buChar char="•"/>
            </a:pPr>
            <a:r>
              <a:rPr lang="en-US" sz="2499" dirty="0">
                <a:solidFill>
                  <a:srgbClr val="1D4E55"/>
                </a:solidFill>
                <a:latin typeface="+mj-lt"/>
                <a:ea typeface="Garet"/>
                <a:cs typeface="Garet"/>
                <a:sym typeface="Garet"/>
              </a:rPr>
              <a:t>Οδική, θαλάσσια, σιδηροδρομική, αγωγούς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par>
                                <p:cTn id="41" presetID="14" presetClass="entr" presetSubtype="1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randombar(horizontal)">
                                      <p:cBhvr>
                                        <p:cTn id="43" dur="500"/>
                                        <p:tgtEl>
                                          <p:spTgt spid="25"/>
                                        </p:tgtEl>
                                      </p:cBhvr>
                                    </p:animEffect>
                                  </p:childTnLst>
                                </p:cTn>
                              </p:par>
                              <p:par>
                                <p:cTn id="44" presetID="14" presetClass="entr" presetSubtype="1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500"/>
                                        <p:tgtEl>
                                          <p:spTgt spid="28"/>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randombar(horizontal)">
                                      <p:cBhvr>
                                        <p:cTn id="49" dur="500"/>
                                        <p:tgtEl>
                                          <p:spTgt spid="3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randombar(horizontal)">
                                      <p:cBhvr>
                                        <p:cTn id="52" dur="500"/>
                                        <p:tgtEl>
                                          <p:spTgt spid="32"/>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randombar(horizontal)">
                                      <p:cBhvr>
                                        <p:cTn id="55" dur="500"/>
                                        <p:tgtEl>
                                          <p:spTgt spid="33"/>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randombar(horizontal)">
                                      <p:cBhvr>
                                        <p:cTn id="58" dur="500"/>
                                        <p:tgtEl>
                                          <p:spTgt spid="34"/>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randombar(horizontal)">
                                      <p:cBhvr>
                                        <p:cTn id="61" dur="500"/>
                                        <p:tgtEl>
                                          <p:spTgt spid="35"/>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randombar(horizontal)">
                                      <p:cBhvr>
                                        <p:cTn id="64" dur="500"/>
                                        <p:tgtEl>
                                          <p:spTgt spid="36"/>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randombar(horizontal)">
                                      <p:cBhvr>
                                        <p:cTn id="67" dur="500"/>
                                        <p:tgtEl>
                                          <p:spTgt spid="37"/>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randombar(horizontal)">
                                      <p:cBhvr>
                                        <p:cTn id="70" dur="500"/>
                                        <p:tgtEl>
                                          <p:spTgt spid="38"/>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randombar(horizontal)">
                                      <p:cBhvr>
                                        <p:cTn id="73" dur="500"/>
                                        <p:tgtEl>
                                          <p:spTgt spid="39"/>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randombar(horizontal)">
                                      <p:cBhvr>
                                        <p:cTn id="76" dur="500"/>
                                        <p:tgtEl>
                                          <p:spTgt spid="40"/>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randombar(horizontal)">
                                      <p:cBhvr>
                                        <p:cTn id="79" dur="500"/>
                                        <p:tgtEl>
                                          <p:spTgt spid="41"/>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randombar(horizontal)">
                                      <p:cBhvr>
                                        <p:cTn id="82" dur="500"/>
                                        <p:tgtEl>
                                          <p:spTgt spid="42"/>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randombar(horizontal)">
                                      <p:cBhvr>
                                        <p:cTn id="8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animBg="1"/>
      <p:bldP spid="31" grpId="0" animBg="1"/>
      <p:bldP spid="32" grpId="0"/>
      <p:bldP spid="33" grpId="0"/>
      <p:bldP spid="34" grpId="0"/>
      <p:bldP spid="35" grpId="0"/>
      <p:bldP spid="36" grpId="0"/>
      <p:bldP spid="37" grpId="0"/>
      <p:bldP spid="38" grpId="0"/>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4443" y="708493"/>
            <a:ext cx="20536886" cy="1935813"/>
            <a:chOff x="0" y="0"/>
            <a:chExt cx="29788293" cy="2807854"/>
          </a:xfrm>
        </p:grpSpPr>
        <p:sp>
          <p:nvSpPr>
            <p:cNvPr id="3" name="Freeform 3"/>
            <p:cNvSpPr/>
            <p:nvPr/>
          </p:nvSpPr>
          <p:spPr>
            <a:xfrm>
              <a:off x="0" y="0"/>
              <a:ext cx="29788293" cy="2807853"/>
            </a:xfrm>
            <a:custGeom>
              <a:avLst/>
              <a:gdLst/>
              <a:ahLst/>
              <a:cxnLst/>
              <a:rect l="l" t="t" r="r" b="b"/>
              <a:pathLst>
                <a:path w="29788293" h="2807853">
                  <a:moveTo>
                    <a:pt x="29788293" y="1403927"/>
                  </a:moveTo>
                  <a:cubicBezTo>
                    <a:pt x="29788293" y="2379356"/>
                    <a:pt x="29359923" y="2807853"/>
                    <a:pt x="28831347" y="2807853"/>
                  </a:cubicBezTo>
                  <a:lnTo>
                    <a:pt x="956945" y="2807853"/>
                  </a:lnTo>
                  <a:cubicBezTo>
                    <a:pt x="428371" y="2807853"/>
                    <a:pt x="0" y="2379356"/>
                    <a:pt x="0" y="1403927"/>
                  </a:cubicBezTo>
                  <a:cubicBezTo>
                    <a:pt x="0" y="428371"/>
                    <a:pt x="428371" y="0"/>
                    <a:pt x="956945" y="0"/>
                  </a:cubicBezTo>
                  <a:lnTo>
                    <a:pt x="28831347" y="0"/>
                  </a:lnTo>
                  <a:cubicBezTo>
                    <a:pt x="29359796" y="0"/>
                    <a:pt x="29788293" y="428371"/>
                    <a:pt x="29788293" y="1403927"/>
                  </a:cubicBezTo>
                  <a:close/>
                </a:path>
              </a:pathLst>
            </a:custGeom>
            <a:solidFill>
              <a:srgbClr val="1D4E55"/>
            </a:solidFill>
          </p:spPr>
          <p:txBody>
            <a:bodyPr/>
            <a:lstStyle/>
            <a:p>
              <a:endParaRPr lang="el-GR" dirty="0">
                <a:latin typeface="+mj-lt"/>
              </a:endParaRPr>
            </a:p>
          </p:txBody>
        </p:sp>
      </p:grpSp>
      <p:grpSp>
        <p:nvGrpSpPr>
          <p:cNvPr id="4" name="Group 4"/>
          <p:cNvGrpSpPr>
            <a:grpSpLocks noChangeAspect="1"/>
          </p:cNvGrpSpPr>
          <p:nvPr/>
        </p:nvGrpSpPr>
        <p:grpSpPr>
          <a:xfrm>
            <a:off x="5511020" y="9228308"/>
            <a:ext cx="3550932" cy="3550932"/>
            <a:chOff x="0" y="0"/>
            <a:chExt cx="6355080" cy="6355080"/>
          </a:xfrm>
        </p:grpSpPr>
        <p:sp>
          <p:nvSpPr>
            <p:cNvPr id="5" name="Freeform 5"/>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D4E55"/>
            </a:solidFill>
          </p:spPr>
          <p:txBody>
            <a:bodyPr/>
            <a:lstStyle/>
            <a:p>
              <a:endParaRPr lang="el-GR" dirty="0">
                <a:latin typeface="+mj-lt"/>
              </a:endParaRPr>
            </a:p>
          </p:txBody>
        </p:sp>
      </p:grpSp>
      <p:grpSp>
        <p:nvGrpSpPr>
          <p:cNvPr id="6" name="Group 6"/>
          <p:cNvGrpSpPr/>
          <p:nvPr/>
        </p:nvGrpSpPr>
        <p:grpSpPr>
          <a:xfrm>
            <a:off x="-160705" y="9228308"/>
            <a:ext cx="1355797" cy="1355797"/>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887C"/>
            </a:solidFill>
          </p:spPr>
          <p:txBody>
            <a:bodyPr/>
            <a:lstStyle/>
            <a:p>
              <a:endParaRPr lang="el-GR" dirty="0">
                <a:latin typeface="+mj-lt"/>
              </a:endParaRPr>
            </a:p>
          </p:txBody>
        </p:sp>
      </p:grpSp>
      <p:grpSp>
        <p:nvGrpSpPr>
          <p:cNvPr id="8" name="Group 8"/>
          <p:cNvGrpSpPr/>
          <p:nvPr/>
        </p:nvGrpSpPr>
        <p:grpSpPr>
          <a:xfrm>
            <a:off x="0" y="491902"/>
            <a:ext cx="2668293" cy="266829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45923" r="-45923"/>
              </a:stretch>
            </a:blipFill>
          </p:spPr>
          <p:txBody>
            <a:bodyPr/>
            <a:lstStyle/>
            <a:p>
              <a:endParaRPr lang="el-GR" dirty="0">
                <a:latin typeface="+mj-lt"/>
              </a:endParaRPr>
            </a:p>
          </p:txBody>
        </p:sp>
      </p:grpSp>
      <p:grpSp>
        <p:nvGrpSpPr>
          <p:cNvPr id="10" name="Group 10"/>
          <p:cNvGrpSpPr/>
          <p:nvPr/>
        </p:nvGrpSpPr>
        <p:grpSpPr>
          <a:xfrm>
            <a:off x="17756231" y="9760013"/>
            <a:ext cx="1355797" cy="1355797"/>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D9E96"/>
            </a:solidFill>
          </p:spPr>
          <p:txBody>
            <a:bodyPr/>
            <a:lstStyle/>
            <a:p>
              <a:endParaRPr lang="el-GR" dirty="0">
                <a:latin typeface="+mj-lt"/>
              </a:endParaRPr>
            </a:p>
          </p:txBody>
        </p:sp>
      </p:grpSp>
      <p:sp>
        <p:nvSpPr>
          <p:cNvPr id="12" name="Freeform 12"/>
          <p:cNvSpPr/>
          <p:nvPr/>
        </p:nvSpPr>
        <p:spPr>
          <a:xfrm>
            <a:off x="8833069" y="2851744"/>
            <a:ext cx="9289053" cy="6975597"/>
          </a:xfrm>
          <a:custGeom>
            <a:avLst/>
            <a:gdLst/>
            <a:ahLst/>
            <a:cxnLst/>
            <a:rect l="l" t="t" r="r" b="b"/>
            <a:pathLst>
              <a:path w="9289053" h="6975597">
                <a:moveTo>
                  <a:pt x="0" y="0"/>
                </a:moveTo>
                <a:lnTo>
                  <a:pt x="9289053" y="0"/>
                </a:lnTo>
                <a:lnTo>
                  <a:pt x="9289053" y="6975597"/>
                </a:lnTo>
                <a:lnTo>
                  <a:pt x="0" y="6975597"/>
                </a:lnTo>
                <a:lnTo>
                  <a:pt x="0" y="0"/>
                </a:lnTo>
                <a:close/>
              </a:path>
            </a:pathLst>
          </a:custGeom>
          <a:blipFill>
            <a:blip r:embed="rId4"/>
            <a:stretch>
              <a:fillRect/>
            </a:stretch>
          </a:blipFill>
        </p:spPr>
        <p:txBody>
          <a:bodyPr/>
          <a:lstStyle/>
          <a:p>
            <a:endParaRPr lang="el-GR" dirty="0">
              <a:latin typeface="+mj-lt"/>
            </a:endParaRPr>
          </a:p>
        </p:txBody>
      </p:sp>
      <p:sp>
        <p:nvSpPr>
          <p:cNvPr id="13" name="TextBox 13"/>
          <p:cNvSpPr txBox="1"/>
          <p:nvPr/>
        </p:nvSpPr>
        <p:spPr>
          <a:xfrm>
            <a:off x="1817777" y="1298575"/>
            <a:ext cx="14030582" cy="869950"/>
          </a:xfrm>
          <a:prstGeom prst="rect">
            <a:avLst/>
          </a:prstGeom>
        </p:spPr>
        <p:txBody>
          <a:bodyPr lIns="0" tIns="0" rIns="0" bIns="0" rtlCol="0" anchor="t">
            <a:spAutoFit/>
          </a:bodyPr>
          <a:lstStyle/>
          <a:p>
            <a:pPr algn="ctr">
              <a:lnSpc>
                <a:spcPts val="6500"/>
              </a:lnSpc>
            </a:pPr>
            <a:r>
              <a:rPr lang="en-US" sz="6500" dirty="0">
                <a:solidFill>
                  <a:srgbClr val="FBFDF4"/>
                </a:solidFill>
                <a:latin typeface="+mj-lt"/>
                <a:ea typeface="TT Tsars A"/>
                <a:cs typeface="TT Tsars A"/>
                <a:sym typeface="TT Tsars A"/>
              </a:rPr>
              <a:t>Παραγωγή υδρογόνου</a:t>
            </a:r>
          </a:p>
        </p:txBody>
      </p:sp>
      <p:sp>
        <p:nvSpPr>
          <p:cNvPr id="14" name="TextBox 14"/>
          <p:cNvSpPr txBox="1"/>
          <p:nvPr/>
        </p:nvSpPr>
        <p:spPr>
          <a:xfrm>
            <a:off x="200208" y="3240952"/>
            <a:ext cx="7086279" cy="533400"/>
          </a:xfrm>
          <a:prstGeom prst="rect">
            <a:avLst/>
          </a:prstGeom>
        </p:spPr>
        <p:txBody>
          <a:bodyPr lIns="0" tIns="0" rIns="0" bIns="0" rtlCol="0" anchor="t">
            <a:spAutoFit/>
          </a:bodyPr>
          <a:lstStyle/>
          <a:p>
            <a:pPr marL="0" lvl="0" indent="0" algn="l">
              <a:lnSpc>
                <a:spcPts val="4200"/>
              </a:lnSpc>
              <a:spcBef>
                <a:spcPct val="0"/>
              </a:spcBef>
            </a:pPr>
            <a:r>
              <a:rPr lang="en-US" sz="3500" b="1" dirty="0">
                <a:solidFill>
                  <a:srgbClr val="1D4E55"/>
                </a:solidFill>
                <a:latin typeface="+mj-lt"/>
                <a:ea typeface="Garet Bold"/>
                <a:cs typeface="Garet Bold"/>
                <a:sym typeface="Garet Bold"/>
              </a:rPr>
              <a:t>Ηλεκτρόλυση</a:t>
            </a:r>
          </a:p>
        </p:txBody>
      </p:sp>
      <p:sp>
        <p:nvSpPr>
          <p:cNvPr id="15" name="TextBox 15"/>
          <p:cNvSpPr txBox="1"/>
          <p:nvPr/>
        </p:nvSpPr>
        <p:spPr>
          <a:xfrm>
            <a:off x="12075993" y="3086648"/>
            <a:ext cx="1185494" cy="249364"/>
          </a:xfrm>
          <a:prstGeom prst="rect">
            <a:avLst/>
          </a:prstGeom>
        </p:spPr>
        <p:txBody>
          <a:bodyPr lIns="0" tIns="0" rIns="0" bIns="0" rtlCol="0" anchor="t">
            <a:spAutoFit/>
          </a:bodyPr>
          <a:lstStyle/>
          <a:p>
            <a:pPr algn="l">
              <a:lnSpc>
                <a:spcPts val="2100"/>
              </a:lnSpc>
              <a:spcBef>
                <a:spcPct val="0"/>
              </a:spcBef>
            </a:pPr>
            <a:r>
              <a:rPr lang="en-US" sz="1400" b="1" dirty="0">
                <a:solidFill>
                  <a:srgbClr val="FBFDF4"/>
                </a:solidFill>
                <a:latin typeface="+mj-lt"/>
                <a:ea typeface="Garet Bold"/>
                <a:cs typeface="Garet Bold"/>
                <a:sym typeface="Garet Bold"/>
              </a:rPr>
              <a:t>Αποθήκευση</a:t>
            </a:r>
          </a:p>
        </p:txBody>
      </p:sp>
      <p:sp>
        <p:nvSpPr>
          <p:cNvPr id="16" name="TextBox 16"/>
          <p:cNvSpPr txBox="1"/>
          <p:nvPr/>
        </p:nvSpPr>
        <p:spPr>
          <a:xfrm>
            <a:off x="14429621" y="3086648"/>
            <a:ext cx="1185494" cy="249364"/>
          </a:xfrm>
          <a:prstGeom prst="rect">
            <a:avLst/>
          </a:prstGeom>
        </p:spPr>
        <p:txBody>
          <a:bodyPr lIns="0" tIns="0" rIns="0" bIns="0" rtlCol="0" anchor="t">
            <a:spAutoFit/>
          </a:bodyPr>
          <a:lstStyle/>
          <a:p>
            <a:pPr algn="l">
              <a:lnSpc>
                <a:spcPts val="2100"/>
              </a:lnSpc>
              <a:spcBef>
                <a:spcPct val="0"/>
              </a:spcBef>
            </a:pPr>
            <a:r>
              <a:rPr lang="en-US" sz="1400" b="1" dirty="0">
                <a:solidFill>
                  <a:srgbClr val="FBFDF4"/>
                </a:solidFill>
                <a:latin typeface="+mj-lt"/>
                <a:ea typeface="Garet Bold"/>
                <a:cs typeface="Garet Bold"/>
                <a:sym typeface="Garet Bold"/>
              </a:rPr>
              <a:t>Μεταφορά</a:t>
            </a:r>
          </a:p>
        </p:txBody>
      </p:sp>
      <p:sp>
        <p:nvSpPr>
          <p:cNvPr id="17" name="TextBox 17"/>
          <p:cNvSpPr txBox="1"/>
          <p:nvPr/>
        </p:nvSpPr>
        <p:spPr>
          <a:xfrm>
            <a:off x="16832311" y="3086648"/>
            <a:ext cx="1185494" cy="249364"/>
          </a:xfrm>
          <a:prstGeom prst="rect">
            <a:avLst/>
          </a:prstGeom>
        </p:spPr>
        <p:txBody>
          <a:bodyPr lIns="0" tIns="0" rIns="0" bIns="0" rtlCol="0" anchor="t">
            <a:spAutoFit/>
          </a:bodyPr>
          <a:lstStyle/>
          <a:p>
            <a:pPr algn="l">
              <a:lnSpc>
                <a:spcPts val="2100"/>
              </a:lnSpc>
              <a:spcBef>
                <a:spcPct val="0"/>
              </a:spcBef>
            </a:pPr>
            <a:r>
              <a:rPr lang="en-US" sz="1400" b="1" dirty="0">
                <a:solidFill>
                  <a:srgbClr val="FBFDF4"/>
                </a:solidFill>
                <a:latin typeface="+mj-lt"/>
                <a:ea typeface="Garet Bold"/>
                <a:cs typeface="Garet Bold"/>
                <a:sym typeface="Garet Bold"/>
              </a:rPr>
              <a:t>Εφαρμογή</a:t>
            </a:r>
          </a:p>
        </p:txBody>
      </p:sp>
      <p:sp>
        <p:nvSpPr>
          <p:cNvPr id="18" name="TextBox 18"/>
          <p:cNvSpPr txBox="1"/>
          <p:nvPr/>
        </p:nvSpPr>
        <p:spPr>
          <a:xfrm>
            <a:off x="16275437" y="9751141"/>
            <a:ext cx="1415534" cy="447675"/>
          </a:xfrm>
          <a:prstGeom prst="rect">
            <a:avLst/>
          </a:prstGeom>
        </p:spPr>
        <p:txBody>
          <a:bodyPr lIns="0" tIns="0" rIns="0" bIns="0" rtlCol="0" anchor="t">
            <a:spAutoFit/>
          </a:bodyPr>
          <a:lstStyle/>
          <a:p>
            <a:pPr algn="ctr">
              <a:lnSpc>
                <a:spcPts val="3749"/>
              </a:lnSpc>
              <a:spcBef>
                <a:spcPct val="0"/>
              </a:spcBef>
            </a:pPr>
            <a:r>
              <a:rPr lang="en-US" sz="2499" dirty="0">
                <a:solidFill>
                  <a:srgbClr val="1D4E55"/>
                </a:solidFill>
                <a:latin typeface="+mj-lt"/>
                <a:ea typeface="Garet"/>
                <a:cs typeface="Garet"/>
                <a:sym typeface="Garet"/>
              </a:rPr>
              <a:t>Πηγή: [2]</a:t>
            </a:r>
          </a:p>
        </p:txBody>
      </p:sp>
      <mc:AlternateContent xmlns:mc="http://schemas.openxmlformats.org/markup-compatibility/2006" xmlns:a14="http://schemas.microsoft.com/office/drawing/2010/main">
        <mc:Choice Requires="a14">
          <p:sp>
            <p:nvSpPr>
              <p:cNvPr id="19" name="TextBox 19"/>
              <p:cNvSpPr txBox="1"/>
              <p:nvPr/>
            </p:nvSpPr>
            <p:spPr>
              <a:xfrm>
                <a:off x="200208" y="4113383"/>
                <a:ext cx="8767809" cy="5185330"/>
              </a:xfrm>
              <a:prstGeom prst="rect">
                <a:avLst/>
              </a:prstGeom>
            </p:spPr>
            <p:txBody>
              <a:bodyPr lIns="0" tIns="0" rIns="0" bIns="0" rtlCol="0" anchor="t">
                <a:spAutoFit/>
              </a:bodyPr>
              <a:lstStyle/>
              <a:p>
                <a:pPr marL="539749" lvl="1" indent="-269875" algn="l">
                  <a:lnSpc>
                    <a:spcPts val="3749"/>
                  </a:lnSpc>
                  <a:buFont typeface="Arial"/>
                  <a:buChar char="•"/>
                </a:pPr>
                <a:r>
                  <a:rPr lang="en-US" sz="2499" dirty="0">
                    <a:solidFill>
                      <a:srgbClr val="1D4E55"/>
                    </a:solidFill>
                    <a:latin typeface="+mj-lt"/>
                    <a:ea typeface="Garet"/>
                    <a:cs typeface="Garet"/>
                    <a:sym typeface="Garet"/>
                  </a:rPr>
                  <a:t>Ο Γερμανός χημικός Wilhelm Ritter πέτυχε την πρώτη ηλεκτρόλυση το 1800</a:t>
                </a:r>
              </a:p>
              <a:p>
                <a:pPr algn="l">
                  <a:lnSpc>
                    <a:spcPts val="3749"/>
                  </a:lnSpc>
                </a:pPr>
                <a:endParaRPr lang="en-US" sz="2499" dirty="0">
                  <a:solidFill>
                    <a:srgbClr val="1D4E55"/>
                  </a:solidFill>
                  <a:latin typeface="+mj-lt"/>
                  <a:ea typeface="Garet"/>
                  <a:cs typeface="Garet"/>
                  <a:sym typeface="Garet"/>
                </a:endParaRPr>
              </a:p>
              <a:p>
                <a:pPr marL="539749" lvl="1" indent="-269875" algn="l">
                  <a:lnSpc>
                    <a:spcPts val="3749"/>
                  </a:lnSpc>
                  <a:buFont typeface="Arial"/>
                  <a:buChar char="•"/>
                </a:pPr>
                <a:r>
                  <a:rPr lang="en-US" sz="2499" dirty="0">
                    <a:solidFill>
                      <a:srgbClr val="1D4E55"/>
                    </a:solidFill>
                    <a:latin typeface="+mj-lt"/>
                    <a:ea typeface="Garet"/>
                    <a:cs typeface="Garet"/>
                    <a:sym typeface="Garet"/>
                  </a:rPr>
                  <a:t>Ο αλκαλικός ηλεκτρολύτης αποτελείται από [3]:</a:t>
                </a:r>
              </a:p>
              <a:p>
                <a:pPr marL="1257300" lvl="2" indent="-342900">
                  <a:lnSpc>
                    <a:spcPts val="3749"/>
                  </a:lnSpc>
                  <a:buFont typeface="Wingdings" panose="05000000000000000000" pitchFamily="2" charset="2"/>
                  <a:buChar char="Ø"/>
                </a:pPr>
                <a:r>
                  <a:rPr lang="en-US" sz="2499" dirty="0">
                    <a:solidFill>
                      <a:srgbClr val="1D4E55"/>
                    </a:solidFill>
                    <a:latin typeface="+mj-lt"/>
                    <a:ea typeface="Garet"/>
                    <a:cs typeface="Garet"/>
                    <a:sym typeface="Garet"/>
                  </a:rPr>
                  <a:t>Δύο ηλεκτρόδια (νικέλιο)</a:t>
                </a:r>
                <a:endParaRPr lang="el-GR" sz="2499" dirty="0">
                  <a:solidFill>
                    <a:srgbClr val="1D4E55"/>
                  </a:solidFill>
                  <a:latin typeface="+mj-lt"/>
                  <a:ea typeface="Garet"/>
                  <a:cs typeface="Garet"/>
                  <a:sym typeface="Garet"/>
                </a:endParaRPr>
              </a:p>
              <a:p>
                <a:pPr marL="1257300" lvl="2" indent="-342900">
                  <a:lnSpc>
                    <a:spcPts val="3749"/>
                  </a:lnSpc>
                  <a:buFont typeface="Wingdings" panose="05000000000000000000" pitchFamily="2" charset="2"/>
                  <a:buChar char="Ø"/>
                </a:pPr>
                <a:r>
                  <a:rPr lang="en-US" sz="2499" dirty="0">
                    <a:solidFill>
                      <a:srgbClr val="1D4E55"/>
                    </a:solidFill>
                    <a:latin typeface="+mj-lt"/>
                    <a:ea typeface="Garet"/>
                    <a:cs typeface="Garet"/>
                    <a:sym typeface="Garet"/>
                  </a:rPr>
                  <a:t>Ένα διάφραγμα </a:t>
                </a:r>
              </a:p>
              <a:p>
                <a:pPr marL="1257300" lvl="2" indent="-342900">
                  <a:lnSpc>
                    <a:spcPts val="3749"/>
                  </a:lnSpc>
                  <a:buFont typeface="Wingdings" panose="05000000000000000000" pitchFamily="2" charset="2"/>
                  <a:buChar char="Ø"/>
                </a:pPr>
                <a:r>
                  <a:rPr lang="en-US" sz="2499" dirty="0">
                    <a:solidFill>
                      <a:srgbClr val="1D4E55"/>
                    </a:solidFill>
                    <a:latin typeface="+mj-lt"/>
                    <a:ea typeface="Garet"/>
                    <a:cs typeface="Garet"/>
                    <a:sym typeface="Garet"/>
                  </a:rPr>
                  <a:t>Ηλεκτρολύτη (</a:t>
                </a:r>
                <a14:m>
                  <m:oMath xmlns:m="http://schemas.openxmlformats.org/officeDocument/2006/math">
                    <m:sSub>
                      <m:sSubPr>
                        <m:ctrlPr>
                          <a:rPr lang="en-US" sz="2499" i="1" smtClean="0">
                            <a:solidFill>
                              <a:srgbClr val="1D4E55"/>
                            </a:solidFill>
                            <a:latin typeface="Cambria Math" panose="02040503050406030204" pitchFamily="18" charset="0"/>
                            <a:sym typeface="Garet"/>
                          </a:rPr>
                        </m:ctrlPr>
                      </m:sSubPr>
                      <m:e>
                        <m:r>
                          <m:rPr>
                            <m:sty m:val="p"/>
                          </m:rPr>
                          <a:rPr lang="en-US" sz="2499" b="0" i="0" smtClean="0">
                            <a:solidFill>
                              <a:srgbClr val="1D4E55"/>
                            </a:solidFill>
                            <a:latin typeface="Cambria Math" panose="02040503050406030204" pitchFamily="18" charset="0"/>
                            <a:sym typeface="Garet"/>
                          </a:rPr>
                          <m:t>H</m:t>
                        </m:r>
                      </m:e>
                      <m:sub>
                        <m:r>
                          <a:rPr lang="en-US" sz="2499" b="0" i="0" smtClean="0">
                            <a:solidFill>
                              <a:srgbClr val="1D4E55"/>
                            </a:solidFill>
                            <a:latin typeface="Cambria Math" panose="02040503050406030204" pitchFamily="18" charset="0"/>
                            <a:sym typeface="Garet"/>
                          </a:rPr>
                          <m:t>2</m:t>
                        </m:r>
                      </m:sub>
                    </m:sSub>
                  </m:oMath>
                </a14:m>
                <a:r>
                  <a:rPr lang="en-US" sz="2499" dirty="0">
                    <a:solidFill>
                      <a:srgbClr val="1D4E55"/>
                    </a:solidFill>
                    <a:latin typeface="+mj-lt"/>
                    <a:ea typeface="Garet"/>
                    <a:cs typeface="Garet"/>
                    <a:sym typeface="Garet"/>
                  </a:rPr>
                  <a:t>0 + KOH)</a:t>
                </a:r>
              </a:p>
              <a:p>
                <a:pPr algn="l">
                  <a:lnSpc>
                    <a:spcPts val="3749"/>
                  </a:lnSpc>
                </a:pPr>
                <a:endParaRPr lang="en-US" sz="2499" dirty="0">
                  <a:solidFill>
                    <a:srgbClr val="1D4E55"/>
                  </a:solidFill>
                  <a:latin typeface="+mj-lt"/>
                  <a:ea typeface="Garet"/>
                  <a:cs typeface="Garet"/>
                  <a:sym typeface="Garet"/>
                </a:endParaRPr>
              </a:p>
              <a:p>
                <a:pPr marL="539749" lvl="1" indent="-269875" algn="l">
                  <a:lnSpc>
                    <a:spcPts val="3749"/>
                  </a:lnSpc>
                  <a:buFont typeface="Arial"/>
                  <a:buChar char="•"/>
                </a:pPr>
                <a:r>
                  <a:rPr lang="en-US" sz="2499" dirty="0">
                    <a:solidFill>
                      <a:srgbClr val="1D4E55"/>
                    </a:solidFill>
                    <a:latin typeface="+mj-lt"/>
                    <a:ea typeface="Garet"/>
                    <a:cs typeface="Garet"/>
                    <a:sym typeface="Garet"/>
                  </a:rPr>
                  <a:t>Απόδοση αλκαλικού ηλεκτρολύτη 50-68% [3]</a:t>
                </a:r>
              </a:p>
              <a:p>
                <a:pPr algn="l">
                  <a:lnSpc>
                    <a:spcPts val="3749"/>
                  </a:lnSpc>
                </a:pPr>
                <a:endParaRPr lang="en-US" sz="2499" dirty="0">
                  <a:solidFill>
                    <a:srgbClr val="1D4E55"/>
                  </a:solidFill>
                  <a:latin typeface="+mj-lt"/>
                  <a:ea typeface="Garet"/>
                  <a:cs typeface="Garet"/>
                  <a:sym typeface="Garet"/>
                </a:endParaRPr>
              </a:p>
              <a:p>
                <a:pPr algn="l">
                  <a:lnSpc>
                    <a:spcPts val="3749"/>
                  </a:lnSpc>
                  <a:spcBef>
                    <a:spcPct val="0"/>
                  </a:spcBef>
                </a:pPr>
                <a:endParaRPr lang="en-US" sz="2499" dirty="0">
                  <a:solidFill>
                    <a:srgbClr val="1D4E55"/>
                  </a:solidFill>
                  <a:latin typeface="+mj-lt"/>
                  <a:ea typeface="Garet"/>
                  <a:cs typeface="Garet"/>
                  <a:sym typeface="Garet"/>
                </a:endParaRPr>
              </a:p>
            </p:txBody>
          </p:sp>
        </mc:Choice>
        <mc:Fallback xmlns="">
          <p:sp>
            <p:nvSpPr>
              <p:cNvPr id="19" name="TextBox 19"/>
              <p:cNvSpPr txBox="1">
                <a:spLocks noRot="1" noChangeAspect="1" noMove="1" noResize="1" noEditPoints="1" noAdjustHandles="1" noChangeArrowheads="1" noChangeShapeType="1" noTextEdit="1"/>
              </p:cNvSpPr>
              <p:nvPr/>
            </p:nvSpPr>
            <p:spPr>
              <a:xfrm>
                <a:off x="200208" y="4113383"/>
                <a:ext cx="8767809" cy="5185330"/>
              </a:xfrm>
              <a:prstGeom prst="rect">
                <a:avLst/>
              </a:prstGeom>
              <a:blipFill>
                <a:blip r:embed="rId5"/>
                <a:stretch>
                  <a:fillRect t="-706"/>
                </a:stretch>
              </a:blipFill>
            </p:spPr>
            <p:txBody>
              <a:bodyPr/>
              <a:lstStyle/>
              <a:p>
                <a:r>
                  <a:rPr lang="el-G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2">
            <a:extLst>
              <a:ext uri="{FF2B5EF4-FFF2-40B4-BE49-F238E27FC236}">
                <a16:creationId xmlns:a16="http://schemas.microsoft.com/office/drawing/2014/main" id="{20C6203C-7672-F70D-3371-79BA46ACBA28}"/>
              </a:ext>
            </a:extLst>
          </p:cNvPr>
          <p:cNvGrpSpPr/>
          <p:nvPr/>
        </p:nvGrpSpPr>
        <p:grpSpPr>
          <a:xfrm>
            <a:off x="-1124443" y="708493"/>
            <a:ext cx="20536886" cy="1935813"/>
            <a:chOff x="0" y="0"/>
            <a:chExt cx="29788293" cy="2807854"/>
          </a:xfrm>
        </p:grpSpPr>
        <p:sp>
          <p:nvSpPr>
            <p:cNvPr id="33" name="Freeform 3">
              <a:extLst>
                <a:ext uri="{FF2B5EF4-FFF2-40B4-BE49-F238E27FC236}">
                  <a16:creationId xmlns:a16="http://schemas.microsoft.com/office/drawing/2014/main" id="{489A3F49-4432-90F0-804D-543F5F6CDFEB}"/>
                </a:ext>
              </a:extLst>
            </p:cNvPr>
            <p:cNvSpPr/>
            <p:nvPr/>
          </p:nvSpPr>
          <p:spPr>
            <a:xfrm>
              <a:off x="0" y="0"/>
              <a:ext cx="29788293" cy="2807853"/>
            </a:xfrm>
            <a:custGeom>
              <a:avLst/>
              <a:gdLst/>
              <a:ahLst/>
              <a:cxnLst/>
              <a:rect l="l" t="t" r="r" b="b"/>
              <a:pathLst>
                <a:path w="29788293" h="2807853">
                  <a:moveTo>
                    <a:pt x="29788293" y="1403927"/>
                  </a:moveTo>
                  <a:cubicBezTo>
                    <a:pt x="29788293" y="2379356"/>
                    <a:pt x="29359923" y="2807853"/>
                    <a:pt x="28831347" y="2807853"/>
                  </a:cubicBezTo>
                  <a:lnTo>
                    <a:pt x="956945" y="2807853"/>
                  </a:lnTo>
                  <a:cubicBezTo>
                    <a:pt x="428371" y="2807853"/>
                    <a:pt x="0" y="2379356"/>
                    <a:pt x="0" y="1403927"/>
                  </a:cubicBezTo>
                  <a:cubicBezTo>
                    <a:pt x="0" y="428371"/>
                    <a:pt x="428371" y="0"/>
                    <a:pt x="956945" y="0"/>
                  </a:cubicBezTo>
                  <a:lnTo>
                    <a:pt x="28831347" y="0"/>
                  </a:lnTo>
                  <a:cubicBezTo>
                    <a:pt x="29359796" y="0"/>
                    <a:pt x="29788293" y="428371"/>
                    <a:pt x="29788293" y="1403927"/>
                  </a:cubicBezTo>
                  <a:close/>
                </a:path>
              </a:pathLst>
            </a:custGeom>
            <a:solidFill>
              <a:srgbClr val="1D4E55"/>
            </a:solidFill>
          </p:spPr>
          <p:txBody>
            <a:bodyPr/>
            <a:lstStyle/>
            <a:p>
              <a:endParaRPr lang="el-GR" dirty="0"/>
            </a:p>
          </p:txBody>
        </p:sp>
      </p:grpSp>
      <p:grpSp>
        <p:nvGrpSpPr>
          <p:cNvPr id="34" name="Group 4">
            <a:extLst>
              <a:ext uri="{FF2B5EF4-FFF2-40B4-BE49-F238E27FC236}">
                <a16:creationId xmlns:a16="http://schemas.microsoft.com/office/drawing/2014/main" id="{D664BA78-99B6-6BC9-9514-D48103EBF7B6}"/>
              </a:ext>
            </a:extLst>
          </p:cNvPr>
          <p:cNvGrpSpPr>
            <a:grpSpLocks noChangeAspect="1"/>
          </p:cNvGrpSpPr>
          <p:nvPr/>
        </p:nvGrpSpPr>
        <p:grpSpPr>
          <a:xfrm>
            <a:off x="7168548" y="10046388"/>
            <a:ext cx="3550932" cy="3550932"/>
            <a:chOff x="0" y="0"/>
            <a:chExt cx="6355080" cy="6355080"/>
          </a:xfrm>
        </p:grpSpPr>
        <p:sp>
          <p:nvSpPr>
            <p:cNvPr id="35" name="Freeform 5">
              <a:extLst>
                <a:ext uri="{FF2B5EF4-FFF2-40B4-BE49-F238E27FC236}">
                  <a16:creationId xmlns:a16="http://schemas.microsoft.com/office/drawing/2014/main" id="{B907F10F-0BD7-0B43-A486-EB8D1FA63024}"/>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D4E55"/>
            </a:solidFill>
          </p:spPr>
          <p:txBody>
            <a:bodyPr/>
            <a:lstStyle/>
            <a:p>
              <a:endParaRPr lang="el-GR" dirty="0"/>
            </a:p>
          </p:txBody>
        </p:sp>
      </p:grpSp>
      <p:grpSp>
        <p:nvGrpSpPr>
          <p:cNvPr id="36" name="Group 6">
            <a:extLst>
              <a:ext uri="{FF2B5EF4-FFF2-40B4-BE49-F238E27FC236}">
                <a16:creationId xmlns:a16="http://schemas.microsoft.com/office/drawing/2014/main" id="{C2AF40D8-D4BB-C12E-C304-A0C9C17C941F}"/>
              </a:ext>
            </a:extLst>
          </p:cNvPr>
          <p:cNvGrpSpPr/>
          <p:nvPr/>
        </p:nvGrpSpPr>
        <p:grpSpPr>
          <a:xfrm>
            <a:off x="-677899" y="10013079"/>
            <a:ext cx="1355797" cy="1355797"/>
            <a:chOff x="0" y="0"/>
            <a:chExt cx="6350000" cy="6350000"/>
          </a:xfrm>
        </p:grpSpPr>
        <p:sp>
          <p:nvSpPr>
            <p:cNvPr id="37" name="Freeform 7">
              <a:extLst>
                <a:ext uri="{FF2B5EF4-FFF2-40B4-BE49-F238E27FC236}">
                  <a16:creationId xmlns:a16="http://schemas.microsoft.com/office/drawing/2014/main" id="{98F13D45-2B67-B5C9-D913-61EE618AD170}"/>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887C"/>
            </a:solidFill>
          </p:spPr>
          <p:txBody>
            <a:bodyPr/>
            <a:lstStyle/>
            <a:p>
              <a:endParaRPr lang="el-GR" dirty="0"/>
            </a:p>
          </p:txBody>
        </p:sp>
      </p:grpSp>
      <p:grpSp>
        <p:nvGrpSpPr>
          <p:cNvPr id="38" name="Group 8">
            <a:extLst>
              <a:ext uri="{FF2B5EF4-FFF2-40B4-BE49-F238E27FC236}">
                <a16:creationId xmlns:a16="http://schemas.microsoft.com/office/drawing/2014/main" id="{448BF5BC-FBFC-DC0F-407A-DE7CA93D8348}"/>
              </a:ext>
            </a:extLst>
          </p:cNvPr>
          <p:cNvGrpSpPr/>
          <p:nvPr/>
        </p:nvGrpSpPr>
        <p:grpSpPr>
          <a:xfrm>
            <a:off x="0" y="491902"/>
            <a:ext cx="2668293" cy="2668293"/>
            <a:chOff x="0" y="0"/>
            <a:chExt cx="812800" cy="812800"/>
          </a:xfrm>
        </p:grpSpPr>
        <p:sp>
          <p:nvSpPr>
            <p:cNvPr id="39" name="Freeform 9">
              <a:extLst>
                <a:ext uri="{FF2B5EF4-FFF2-40B4-BE49-F238E27FC236}">
                  <a16:creationId xmlns:a16="http://schemas.microsoft.com/office/drawing/2014/main" id="{E92B6A1B-6DB0-9B43-307D-5502D6E7A71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45923" r="-45923"/>
              </a:stretch>
            </a:blipFill>
          </p:spPr>
          <p:txBody>
            <a:bodyPr/>
            <a:lstStyle/>
            <a:p>
              <a:endParaRPr lang="el-GR" dirty="0"/>
            </a:p>
          </p:txBody>
        </p:sp>
      </p:grpSp>
      <p:grpSp>
        <p:nvGrpSpPr>
          <p:cNvPr id="40" name="Group 10">
            <a:extLst>
              <a:ext uri="{FF2B5EF4-FFF2-40B4-BE49-F238E27FC236}">
                <a16:creationId xmlns:a16="http://schemas.microsoft.com/office/drawing/2014/main" id="{57B44DD5-9B59-6694-B3E8-F80844ECE940}"/>
              </a:ext>
            </a:extLst>
          </p:cNvPr>
          <p:cNvGrpSpPr/>
          <p:nvPr/>
        </p:nvGrpSpPr>
        <p:grpSpPr>
          <a:xfrm>
            <a:off x="17756231" y="9760013"/>
            <a:ext cx="1355797" cy="1355797"/>
            <a:chOff x="0" y="0"/>
            <a:chExt cx="6350000" cy="6350000"/>
          </a:xfrm>
        </p:grpSpPr>
        <p:sp>
          <p:nvSpPr>
            <p:cNvPr id="41" name="Freeform 11">
              <a:extLst>
                <a:ext uri="{FF2B5EF4-FFF2-40B4-BE49-F238E27FC236}">
                  <a16:creationId xmlns:a16="http://schemas.microsoft.com/office/drawing/2014/main" id="{41221AB7-D8FF-6297-D625-AD932CCAC94B}"/>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D9E96"/>
            </a:solidFill>
          </p:spPr>
          <p:txBody>
            <a:bodyPr/>
            <a:lstStyle/>
            <a:p>
              <a:endParaRPr lang="el-GR" dirty="0"/>
            </a:p>
          </p:txBody>
        </p:sp>
      </p:grpSp>
      <p:grpSp>
        <p:nvGrpSpPr>
          <p:cNvPr id="42" name="Group 13">
            <a:extLst>
              <a:ext uri="{FF2B5EF4-FFF2-40B4-BE49-F238E27FC236}">
                <a16:creationId xmlns:a16="http://schemas.microsoft.com/office/drawing/2014/main" id="{B76E0876-E50C-CD3A-F96D-5761D1B8C3B1}"/>
              </a:ext>
            </a:extLst>
          </p:cNvPr>
          <p:cNvGrpSpPr/>
          <p:nvPr/>
        </p:nvGrpSpPr>
        <p:grpSpPr>
          <a:xfrm>
            <a:off x="155387" y="3669312"/>
            <a:ext cx="10564093" cy="2250419"/>
            <a:chOff x="0" y="0"/>
            <a:chExt cx="2690940" cy="592703"/>
          </a:xfrm>
        </p:grpSpPr>
        <p:sp>
          <p:nvSpPr>
            <p:cNvPr id="43" name="Freeform 14">
              <a:extLst>
                <a:ext uri="{FF2B5EF4-FFF2-40B4-BE49-F238E27FC236}">
                  <a16:creationId xmlns:a16="http://schemas.microsoft.com/office/drawing/2014/main" id="{7866CE28-BB17-73BB-16EE-32C522C07397}"/>
                </a:ext>
              </a:extLst>
            </p:cNvPr>
            <p:cNvSpPr/>
            <p:nvPr/>
          </p:nvSpPr>
          <p:spPr>
            <a:xfrm>
              <a:off x="0" y="0"/>
              <a:ext cx="2690940" cy="592703"/>
            </a:xfrm>
            <a:custGeom>
              <a:avLst/>
              <a:gdLst/>
              <a:ahLst/>
              <a:cxnLst/>
              <a:rect l="l" t="t" r="r" b="b"/>
              <a:pathLst>
                <a:path w="2690940" h="592703">
                  <a:moveTo>
                    <a:pt x="38645" y="0"/>
                  </a:moveTo>
                  <a:lnTo>
                    <a:pt x="2652295" y="0"/>
                  </a:lnTo>
                  <a:cubicBezTo>
                    <a:pt x="2673638" y="0"/>
                    <a:pt x="2690940" y="17302"/>
                    <a:pt x="2690940" y="38645"/>
                  </a:cubicBezTo>
                  <a:lnTo>
                    <a:pt x="2690940" y="554058"/>
                  </a:lnTo>
                  <a:cubicBezTo>
                    <a:pt x="2690940" y="575401"/>
                    <a:pt x="2673638" y="592703"/>
                    <a:pt x="2652295" y="592703"/>
                  </a:cubicBezTo>
                  <a:lnTo>
                    <a:pt x="38645" y="592703"/>
                  </a:lnTo>
                  <a:cubicBezTo>
                    <a:pt x="17302" y="592703"/>
                    <a:pt x="0" y="575401"/>
                    <a:pt x="0" y="554058"/>
                  </a:cubicBezTo>
                  <a:lnTo>
                    <a:pt x="0" y="38645"/>
                  </a:lnTo>
                  <a:cubicBezTo>
                    <a:pt x="0" y="17302"/>
                    <a:pt x="17302" y="0"/>
                    <a:pt x="38645" y="0"/>
                  </a:cubicBezTo>
                  <a:close/>
                </a:path>
              </a:pathLst>
            </a:custGeom>
            <a:solidFill>
              <a:srgbClr val="000000">
                <a:alpha val="0"/>
              </a:srgbClr>
            </a:solidFill>
            <a:ln w="57150" cap="rnd">
              <a:solidFill>
                <a:srgbClr val="1D4E55"/>
              </a:solidFill>
              <a:prstDash val="solid"/>
              <a:round/>
            </a:ln>
          </p:spPr>
          <p:txBody>
            <a:bodyPr/>
            <a:lstStyle/>
            <a:p>
              <a:endParaRPr lang="el-GR" dirty="0"/>
            </a:p>
          </p:txBody>
        </p:sp>
        <p:sp>
          <p:nvSpPr>
            <p:cNvPr id="44" name="TextBox 15">
              <a:extLst>
                <a:ext uri="{FF2B5EF4-FFF2-40B4-BE49-F238E27FC236}">
                  <a16:creationId xmlns:a16="http://schemas.microsoft.com/office/drawing/2014/main" id="{6E01747F-7786-96C7-4FA8-8A5E1B7D7173}"/>
                </a:ext>
              </a:extLst>
            </p:cNvPr>
            <p:cNvSpPr txBox="1"/>
            <p:nvPr/>
          </p:nvSpPr>
          <p:spPr>
            <a:xfrm>
              <a:off x="0" y="-76200"/>
              <a:ext cx="2690940" cy="668903"/>
            </a:xfrm>
            <a:prstGeom prst="rect">
              <a:avLst/>
            </a:prstGeom>
          </p:spPr>
          <p:txBody>
            <a:bodyPr lIns="50800" tIns="50800" rIns="50800" bIns="50800" rtlCol="0" anchor="ctr"/>
            <a:lstStyle/>
            <a:p>
              <a:pPr algn="ctr">
                <a:lnSpc>
                  <a:spcPts val="3749"/>
                </a:lnSpc>
              </a:pPr>
              <a:endParaRPr dirty="0"/>
            </a:p>
          </p:txBody>
        </p:sp>
      </p:grpSp>
      <p:sp>
        <p:nvSpPr>
          <p:cNvPr id="45" name="Freeform 18">
            <a:extLst>
              <a:ext uri="{FF2B5EF4-FFF2-40B4-BE49-F238E27FC236}">
                <a16:creationId xmlns:a16="http://schemas.microsoft.com/office/drawing/2014/main" id="{3BE93A16-4F5F-C62F-44C6-98C645B9C883}"/>
              </a:ext>
            </a:extLst>
          </p:cNvPr>
          <p:cNvSpPr/>
          <p:nvPr/>
        </p:nvSpPr>
        <p:spPr>
          <a:xfrm rot="-5466038">
            <a:off x="14676007" y="7467942"/>
            <a:ext cx="1829921" cy="1906168"/>
          </a:xfrm>
          <a:custGeom>
            <a:avLst/>
            <a:gdLst/>
            <a:ahLst/>
            <a:cxnLst/>
            <a:rect l="l" t="t" r="r" b="b"/>
            <a:pathLst>
              <a:path w="1829921" h="1906168">
                <a:moveTo>
                  <a:pt x="0" y="0"/>
                </a:moveTo>
                <a:lnTo>
                  <a:pt x="1829922" y="0"/>
                </a:lnTo>
                <a:lnTo>
                  <a:pt x="1829922" y="1906168"/>
                </a:lnTo>
                <a:lnTo>
                  <a:pt x="0" y="19061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dirty="0"/>
          </a:p>
        </p:txBody>
      </p:sp>
      <p:sp>
        <p:nvSpPr>
          <p:cNvPr id="46" name="Freeform 19">
            <a:extLst>
              <a:ext uri="{FF2B5EF4-FFF2-40B4-BE49-F238E27FC236}">
                <a16:creationId xmlns:a16="http://schemas.microsoft.com/office/drawing/2014/main" id="{01F8386E-3D18-1F34-ACC6-072C76BE6A5F}"/>
              </a:ext>
            </a:extLst>
          </p:cNvPr>
          <p:cNvSpPr/>
          <p:nvPr/>
        </p:nvSpPr>
        <p:spPr>
          <a:xfrm rot="10657918">
            <a:off x="3332222" y="7737515"/>
            <a:ext cx="1446551" cy="517142"/>
          </a:xfrm>
          <a:custGeom>
            <a:avLst/>
            <a:gdLst/>
            <a:ahLst/>
            <a:cxnLst/>
            <a:rect l="l" t="t" r="r" b="b"/>
            <a:pathLst>
              <a:path w="1446551" h="517142">
                <a:moveTo>
                  <a:pt x="0" y="0"/>
                </a:moveTo>
                <a:lnTo>
                  <a:pt x="1446550" y="0"/>
                </a:lnTo>
                <a:lnTo>
                  <a:pt x="1446550" y="517142"/>
                </a:lnTo>
                <a:lnTo>
                  <a:pt x="0" y="5171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dirty="0"/>
          </a:p>
        </p:txBody>
      </p:sp>
      <p:sp>
        <p:nvSpPr>
          <p:cNvPr id="47" name="TextBox 20">
            <a:extLst>
              <a:ext uri="{FF2B5EF4-FFF2-40B4-BE49-F238E27FC236}">
                <a16:creationId xmlns:a16="http://schemas.microsoft.com/office/drawing/2014/main" id="{7228E439-D82B-C5E0-E02E-669A63CDF857}"/>
              </a:ext>
            </a:extLst>
          </p:cNvPr>
          <p:cNvSpPr txBox="1"/>
          <p:nvPr/>
        </p:nvSpPr>
        <p:spPr>
          <a:xfrm>
            <a:off x="3579191" y="3119032"/>
            <a:ext cx="3790209" cy="457200"/>
          </a:xfrm>
          <a:prstGeom prst="rect">
            <a:avLst/>
          </a:prstGeom>
        </p:spPr>
        <p:txBody>
          <a:bodyPr lIns="0" tIns="0" rIns="0" bIns="0" rtlCol="0" anchor="t">
            <a:spAutoFit/>
          </a:bodyPr>
          <a:lstStyle/>
          <a:p>
            <a:pPr marL="0" lvl="0" indent="0" algn="l">
              <a:lnSpc>
                <a:spcPts val="3600"/>
              </a:lnSpc>
              <a:spcBef>
                <a:spcPct val="0"/>
              </a:spcBef>
            </a:pPr>
            <a:r>
              <a:rPr lang="en-US" sz="3000" b="1" dirty="0">
                <a:solidFill>
                  <a:srgbClr val="1D4E55"/>
                </a:solidFill>
                <a:ea typeface="Garet Bold"/>
                <a:cs typeface="Garet Bold"/>
                <a:sym typeface="Garet Bold"/>
              </a:rPr>
              <a:t>Τάση ανά στοιχείο </a:t>
            </a:r>
          </a:p>
        </p:txBody>
      </p:sp>
      <p:sp>
        <p:nvSpPr>
          <p:cNvPr id="48" name="TextBox 21">
            <a:extLst>
              <a:ext uri="{FF2B5EF4-FFF2-40B4-BE49-F238E27FC236}">
                <a16:creationId xmlns:a16="http://schemas.microsoft.com/office/drawing/2014/main" id="{A1C4D08E-1F9A-7C95-DF16-165602D7E01B}"/>
              </a:ext>
            </a:extLst>
          </p:cNvPr>
          <p:cNvSpPr txBox="1"/>
          <p:nvPr/>
        </p:nvSpPr>
        <p:spPr>
          <a:xfrm>
            <a:off x="2128709" y="1298575"/>
            <a:ext cx="14030582" cy="869950"/>
          </a:xfrm>
          <a:prstGeom prst="rect">
            <a:avLst/>
          </a:prstGeom>
        </p:spPr>
        <p:txBody>
          <a:bodyPr lIns="0" tIns="0" rIns="0" bIns="0" rtlCol="0" anchor="t">
            <a:spAutoFit/>
          </a:bodyPr>
          <a:lstStyle/>
          <a:p>
            <a:pPr algn="ctr">
              <a:lnSpc>
                <a:spcPts val="6500"/>
              </a:lnSpc>
            </a:pPr>
            <a:r>
              <a:rPr lang="en-US" sz="6500" dirty="0">
                <a:solidFill>
                  <a:srgbClr val="FBFDF4"/>
                </a:solidFill>
                <a:ea typeface="TT Tsars A"/>
                <a:cs typeface="TT Tsars A"/>
                <a:sym typeface="TT Tsars A"/>
              </a:rPr>
              <a:t>Παραγωγή υδρογόνου</a:t>
            </a:r>
          </a:p>
        </p:txBody>
      </p:sp>
      <p:sp>
        <p:nvSpPr>
          <p:cNvPr id="49" name="TextBox 22">
            <a:extLst>
              <a:ext uri="{FF2B5EF4-FFF2-40B4-BE49-F238E27FC236}">
                <a16:creationId xmlns:a16="http://schemas.microsoft.com/office/drawing/2014/main" id="{5EACEF51-A559-E459-F8C1-572943C87D24}"/>
              </a:ext>
            </a:extLst>
          </p:cNvPr>
          <p:cNvSpPr txBox="1"/>
          <p:nvPr/>
        </p:nvSpPr>
        <p:spPr>
          <a:xfrm>
            <a:off x="16832311" y="3086648"/>
            <a:ext cx="1185494" cy="249364"/>
          </a:xfrm>
          <a:prstGeom prst="rect">
            <a:avLst/>
          </a:prstGeom>
        </p:spPr>
        <p:txBody>
          <a:bodyPr lIns="0" tIns="0" rIns="0" bIns="0" rtlCol="0" anchor="t">
            <a:spAutoFit/>
          </a:bodyPr>
          <a:lstStyle/>
          <a:p>
            <a:pPr algn="l">
              <a:lnSpc>
                <a:spcPts val="2100"/>
              </a:lnSpc>
              <a:spcBef>
                <a:spcPct val="0"/>
              </a:spcBef>
            </a:pPr>
            <a:r>
              <a:rPr lang="en-US" sz="1400" b="1" dirty="0">
                <a:solidFill>
                  <a:srgbClr val="FBFDF4"/>
                </a:solidFill>
                <a:ea typeface="Garet Bold"/>
                <a:cs typeface="Garet Bold"/>
                <a:sym typeface="Garet Bold"/>
              </a:rPr>
              <a:t>Εφαρμογή</a:t>
            </a:r>
          </a:p>
        </p:txBody>
      </p:sp>
      <p:sp>
        <p:nvSpPr>
          <p:cNvPr id="50" name="TextBox 23">
            <a:extLst>
              <a:ext uri="{FF2B5EF4-FFF2-40B4-BE49-F238E27FC236}">
                <a16:creationId xmlns:a16="http://schemas.microsoft.com/office/drawing/2014/main" id="{F9E22664-F6DA-DDA8-BD19-E87E4ABC93DF}"/>
              </a:ext>
            </a:extLst>
          </p:cNvPr>
          <p:cNvSpPr txBox="1"/>
          <p:nvPr/>
        </p:nvSpPr>
        <p:spPr>
          <a:xfrm>
            <a:off x="445771" y="9689123"/>
            <a:ext cx="1404104" cy="447675"/>
          </a:xfrm>
          <a:prstGeom prst="rect">
            <a:avLst/>
          </a:prstGeom>
        </p:spPr>
        <p:txBody>
          <a:bodyPr lIns="0" tIns="0" rIns="0" bIns="0" rtlCol="0" anchor="t">
            <a:spAutoFit/>
          </a:bodyPr>
          <a:lstStyle/>
          <a:p>
            <a:pPr algn="ctr">
              <a:lnSpc>
                <a:spcPts val="3749"/>
              </a:lnSpc>
              <a:spcBef>
                <a:spcPct val="0"/>
              </a:spcBef>
            </a:pPr>
            <a:r>
              <a:rPr lang="en-US" sz="2499" dirty="0">
                <a:solidFill>
                  <a:srgbClr val="1D4E55"/>
                </a:solidFill>
                <a:ea typeface="Garet"/>
                <a:cs typeface="Garet"/>
                <a:sym typeface="Garet"/>
              </a:rPr>
              <a:t>Πηγή: [3]</a:t>
            </a:r>
          </a:p>
        </p:txBody>
      </p:sp>
      <p:sp>
        <p:nvSpPr>
          <p:cNvPr id="51" name="TextBox 24">
            <a:extLst>
              <a:ext uri="{FF2B5EF4-FFF2-40B4-BE49-F238E27FC236}">
                <a16:creationId xmlns:a16="http://schemas.microsoft.com/office/drawing/2014/main" id="{23308FE0-5EB2-165D-56CD-E62BBEC9DCB0}"/>
              </a:ext>
            </a:extLst>
          </p:cNvPr>
          <p:cNvSpPr txBox="1"/>
          <p:nvPr/>
        </p:nvSpPr>
        <p:spPr>
          <a:xfrm>
            <a:off x="2847088" y="6248966"/>
            <a:ext cx="4505747" cy="457200"/>
          </a:xfrm>
          <a:prstGeom prst="rect">
            <a:avLst/>
          </a:prstGeom>
        </p:spPr>
        <p:txBody>
          <a:bodyPr wrap="square" lIns="0" tIns="0" rIns="0" bIns="0" rtlCol="0" anchor="t">
            <a:spAutoFit/>
          </a:bodyPr>
          <a:lstStyle/>
          <a:p>
            <a:pPr marL="0" lvl="0" indent="0" algn="l">
              <a:lnSpc>
                <a:spcPts val="3600"/>
              </a:lnSpc>
              <a:spcBef>
                <a:spcPct val="0"/>
              </a:spcBef>
            </a:pPr>
            <a:r>
              <a:rPr lang="en-US" sz="3000" b="1" dirty="0">
                <a:solidFill>
                  <a:srgbClr val="1D4E55"/>
                </a:solidFill>
                <a:ea typeface="Garet Bold"/>
                <a:cs typeface="Garet Bold"/>
                <a:sym typeface="Garet Bold"/>
              </a:rPr>
              <a:t>Συνολική τάση ηλεκτρολύτη</a:t>
            </a:r>
          </a:p>
        </p:txBody>
      </p:sp>
      <p:sp>
        <p:nvSpPr>
          <p:cNvPr id="52" name="TextBox 25">
            <a:extLst>
              <a:ext uri="{FF2B5EF4-FFF2-40B4-BE49-F238E27FC236}">
                <a16:creationId xmlns:a16="http://schemas.microsoft.com/office/drawing/2014/main" id="{F2B8D180-4A6B-4EAD-1838-1F06753E4126}"/>
              </a:ext>
            </a:extLst>
          </p:cNvPr>
          <p:cNvSpPr txBox="1"/>
          <p:nvPr/>
        </p:nvSpPr>
        <p:spPr>
          <a:xfrm>
            <a:off x="2629418" y="8731938"/>
            <a:ext cx="6815305" cy="457200"/>
          </a:xfrm>
          <a:prstGeom prst="rect">
            <a:avLst/>
          </a:prstGeom>
        </p:spPr>
        <p:txBody>
          <a:bodyPr lIns="0" tIns="0" rIns="0" bIns="0" rtlCol="0" anchor="t">
            <a:spAutoFit/>
          </a:bodyPr>
          <a:lstStyle/>
          <a:p>
            <a:pPr marL="0" lvl="0" indent="0" algn="l">
              <a:lnSpc>
                <a:spcPts val="3600"/>
              </a:lnSpc>
              <a:spcBef>
                <a:spcPct val="0"/>
              </a:spcBef>
            </a:pPr>
            <a:r>
              <a:rPr lang="en-US" sz="3000" b="1" dirty="0">
                <a:solidFill>
                  <a:srgbClr val="1D4E55"/>
                </a:solidFill>
                <a:ea typeface="Garet Bold"/>
                <a:cs typeface="Garet Bold"/>
                <a:sym typeface="Garet Bold"/>
              </a:rPr>
              <a:t>Ηλεκτρική Ισχύς ηλεκτρολύτη</a:t>
            </a:r>
          </a:p>
        </p:txBody>
      </p:sp>
      <p:sp>
        <p:nvSpPr>
          <p:cNvPr id="53" name="TextBox 26">
            <a:extLst>
              <a:ext uri="{FF2B5EF4-FFF2-40B4-BE49-F238E27FC236}">
                <a16:creationId xmlns:a16="http://schemas.microsoft.com/office/drawing/2014/main" id="{F881DAC2-395E-3E71-BF13-B6FA63F7A0BD}"/>
              </a:ext>
            </a:extLst>
          </p:cNvPr>
          <p:cNvSpPr txBox="1"/>
          <p:nvPr/>
        </p:nvSpPr>
        <p:spPr>
          <a:xfrm>
            <a:off x="381962" y="7012469"/>
            <a:ext cx="2919412" cy="914400"/>
          </a:xfrm>
          <a:prstGeom prst="rect">
            <a:avLst/>
          </a:prstGeom>
        </p:spPr>
        <p:txBody>
          <a:bodyPr lIns="0" tIns="0" rIns="0" bIns="0" rtlCol="0" anchor="t">
            <a:spAutoFit/>
          </a:bodyPr>
          <a:lstStyle/>
          <a:p>
            <a:pPr algn="ctr">
              <a:lnSpc>
                <a:spcPts val="3749"/>
              </a:lnSpc>
            </a:pPr>
            <a:r>
              <a:rPr lang="en-US" sz="2499" dirty="0">
                <a:solidFill>
                  <a:srgbClr val="1D4E55"/>
                </a:solidFill>
                <a:ea typeface="Garet"/>
                <a:cs typeface="Garet"/>
                <a:sym typeface="Garet"/>
              </a:rPr>
              <a:t>Ανάλογη των </a:t>
            </a:r>
          </a:p>
          <a:p>
            <a:pPr algn="ctr">
              <a:lnSpc>
                <a:spcPts val="3749"/>
              </a:lnSpc>
              <a:spcBef>
                <a:spcPct val="0"/>
              </a:spcBef>
            </a:pPr>
            <a:r>
              <a:rPr lang="en-US" sz="2499" dirty="0">
                <a:solidFill>
                  <a:srgbClr val="1D4E55"/>
                </a:solidFill>
                <a:ea typeface="Garet"/>
                <a:cs typeface="Garet"/>
                <a:sym typeface="Garet"/>
              </a:rPr>
              <a:t>εν σειρά στοιχείων </a:t>
            </a:r>
          </a:p>
        </p:txBody>
      </p:sp>
      <p:sp>
        <p:nvSpPr>
          <p:cNvPr id="54" name="Freeform 27">
            <a:extLst>
              <a:ext uri="{FF2B5EF4-FFF2-40B4-BE49-F238E27FC236}">
                <a16:creationId xmlns:a16="http://schemas.microsoft.com/office/drawing/2014/main" id="{A3B25729-D4A7-B9E7-5E80-FD5A2C79638A}"/>
              </a:ext>
            </a:extLst>
          </p:cNvPr>
          <p:cNvSpPr/>
          <p:nvPr/>
        </p:nvSpPr>
        <p:spPr>
          <a:xfrm>
            <a:off x="11428342" y="2644306"/>
            <a:ext cx="6754809" cy="4863462"/>
          </a:xfrm>
          <a:custGeom>
            <a:avLst/>
            <a:gdLst/>
            <a:ahLst/>
            <a:cxnLst/>
            <a:rect l="l" t="t" r="r" b="b"/>
            <a:pathLst>
              <a:path w="6754809" h="4863462">
                <a:moveTo>
                  <a:pt x="0" y="0"/>
                </a:moveTo>
                <a:lnTo>
                  <a:pt x="6754808" y="0"/>
                </a:lnTo>
                <a:lnTo>
                  <a:pt x="6754808" y="4863462"/>
                </a:lnTo>
                <a:lnTo>
                  <a:pt x="0" y="4863462"/>
                </a:lnTo>
                <a:lnTo>
                  <a:pt x="0" y="0"/>
                </a:lnTo>
                <a:close/>
              </a:path>
            </a:pathLst>
          </a:custGeom>
          <a:blipFill>
            <a:blip r:embed="rId8"/>
            <a:stretch>
              <a:fillRect/>
            </a:stretch>
          </a:blipFill>
        </p:spPr>
        <p:txBody>
          <a:bodyPr/>
          <a:lstStyle/>
          <a:p>
            <a:endParaRPr lang="el-GR" dirty="0"/>
          </a:p>
        </p:txBody>
      </p:sp>
      <p:sp>
        <p:nvSpPr>
          <p:cNvPr id="55" name="TextBox 28">
            <a:extLst>
              <a:ext uri="{FF2B5EF4-FFF2-40B4-BE49-F238E27FC236}">
                <a16:creationId xmlns:a16="http://schemas.microsoft.com/office/drawing/2014/main" id="{3E50A2C3-B506-9FB1-6EFD-0CCA23930247}"/>
              </a:ext>
            </a:extLst>
          </p:cNvPr>
          <p:cNvSpPr txBox="1"/>
          <p:nvPr/>
        </p:nvSpPr>
        <p:spPr>
          <a:xfrm>
            <a:off x="12695344" y="5846546"/>
            <a:ext cx="3177659" cy="855345"/>
          </a:xfrm>
          <a:prstGeom prst="rect">
            <a:avLst/>
          </a:prstGeom>
        </p:spPr>
        <p:txBody>
          <a:bodyPr lIns="0" tIns="0" rIns="0" bIns="0" rtlCol="0" anchor="t">
            <a:spAutoFit/>
          </a:bodyPr>
          <a:lstStyle/>
          <a:p>
            <a:pPr algn="ctr">
              <a:lnSpc>
                <a:spcPts val="3450"/>
              </a:lnSpc>
            </a:pPr>
            <a:r>
              <a:rPr lang="en-US" sz="2300" dirty="0">
                <a:solidFill>
                  <a:srgbClr val="1D4E55"/>
                </a:solidFill>
                <a:ea typeface="Garet"/>
                <a:cs typeface="Garet"/>
                <a:sym typeface="Garet"/>
              </a:rPr>
              <a:t>Αύξηση θερμοκρασίας </a:t>
            </a:r>
          </a:p>
          <a:p>
            <a:pPr algn="ctr">
              <a:lnSpc>
                <a:spcPts val="3450"/>
              </a:lnSpc>
              <a:spcBef>
                <a:spcPct val="0"/>
              </a:spcBef>
            </a:pPr>
            <a:r>
              <a:rPr lang="en-US" sz="2300" dirty="0">
                <a:solidFill>
                  <a:srgbClr val="1D4E55"/>
                </a:solidFill>
                <a:ea typeface="Garet"/>
                <a:cs typeface="Garet"/>
                <a:sym typeface="Garet"/>
              </a:rPr>
              <a:t>=&gt; αύξηση απόδοσης </a:t>
            </a:r>
          </a:p>
        </p:txBody>
      </p:sp>
      <p:sp>
        <p:nvSpPr>
          <p:cNvPr id="56" name="TextBox 30">
            <a:extLst>
              <a:ext uri="{FF2B5EF4-FFF2-40B4-BE49-F238E27FC236}">
                <a16:creationId xmlns:a16="http://schemas.microsoft.com/office/drawing/2014/main" id="{ECADD352-39BC-B83D-D2D0-2FC926DBDC2A}"/>
              </a:ext>
            </a:extLst>
          </p:cNvPr>
          <p:cNvSpPr txBox="1"/>
          <p:nvPr/>
        </p:nvSpPr>
        <p:spPr>
          <a:xfrm>
            <a:off x="9831747" y="8064128"/>
            <a:ext cx="4347334" cy="457200"/>
          </a:xfrm>
          <a:prstGeom prst="rect">
            <a:avLst/>
          </a:prstGeom>
        </p:spPr>
        <p:txBody>
          <a:bodyPr lIns="0" tIns="0" rIns="0" bIns="0" rtlCol="0" anchor="t">
            <a:spAutoFit/>
          </a:bodyPr>
          <a:lstStyle/>
          <a:p>
            <a:pPr marL="0" lvl="0" indent="0" algn="l">
              <a:lnSpc>
                <a:spcPts val="3600"/>
              </a:lnSpc>
              <a:spcBef>
                <a:spcPct val="0"/>
              </a:spcBef>
            </a:pPr>
            <a:r>
              <a:rPr lang="en-US" sz="3000" b="1" dirty="0">
                <a:solidFill>
                  <a:srgbClr val="1D4E55"/>
                </a:solidFill>
                <a:ea typeface="Garet Bold"/>
                <a:cs typeface="Garet Bold"/>
                <a:sym typeface="Garet Bold"/>
              </a:rPr>
              <a:t>Παραγωγή υδρογόνου</a:t>
            </a:r>
          </a:p>
        </p:txBody>
      </p:sp>
      <p:sp>
        <p:nvSpPr>
          <p:cNvPr id="57" name="TextBox 31">
            <a:extLst>
              <a:ext uri="{FF2B5EF4-FFF2-40B4-BE49-F238E27FC236}">
                <a16:creationId xmlns:a16="http://schemas.microsoft.com/office/drawing/2014/main" id="{9F30A314-E866-8792-CD78-21393DA2C46F}"/>
              </a:ext>
            </a:extLst>
          </p:cNvPr>
          <p:cNvSpPr txBox="1"/>
          <p:nvPr/>
        </p:nvSpPr>
        <p:spPr>
          <a:xfrm>
            <a:off x="15873003" y="8465238"/>
            <a:ext cx="2371679" cy="914400"/>
          </a:xfrm>
          <a:prstGeom prst="rect">
            <a:avLst/>
          </a:prstGeom>
        </p:spPr>
        <p:txBody>
          <a:bodyPr lIns="0" tIns="0" rIns="0" bIns="0" rtlCol="0" anchor="t">
            <a:spAutoFit/>
          </a:bodyPr>
          <a:lstStyle/>
          <a:p>
            <a:pPr algn="ctr">
              <a:lnSpc>
                <a:spcPts val="3749"/>
              </a:lnSpc>
            </a:pPr>
            <a:r>
              <a:rPr lang="en-US" sz="2499" dirty="0">
                <a:solidFill>
                  <a:srgbClr val="1D4E55"/>
                </a:solidFill>
                <a:ea typeface="Garet"/>
                <a:cs typeface="Garet"/>
                <a:sym typeface="Garet"/>
              </a:rPr>
              <a:t>Απόδοση</a:t>
            </a:r>
          </a:p>
          <a:p>
            <a:pPr algn="ctr">
              <a:lnSpc>
                <a:spcPts val="3749"/>
              </a:lnSpc>
              <a:spcBef>
                <a:spcPct val="0"/>
              </a:spcBef>
            </a:pPr>
            <a:r>
              <a:rPr lang="en-US" sz="2499" dirty="0">
                <a:solidFill>
                  <a:srgbClr val="1D4E55"/>
                </a:solidFill>
                <a:ea typeface="Garet"/>
                <a:cs typeface="Garet"/>
                <a:sym typeface="Garet"/>
              </a:rPr>
              <a:t>ηλεκτρόλυσης</a:t>
            </a: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DFF1FA2C-0C7E-7A93-7661-9B1FD588348B}"/>
                  </a:ext>
                </a:extLst>
              </p:cNvPr>
              <p:cNvSpPr txBox="1"/>
              <p:nvPr/>
            </p:nvSpPr>
            <p:spPr>
              <a:xfrm>
                <a:off x="155387" y="4053064"/>
                <a:ext cx="10656560" cy="12318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300" i="1">
                              <a:solidFill>
                                <a:srgbClr val="1D4E55"/>
                              </a:solidFill>
                              <a:latin typeface="Cambria Math" panose="02040503050406030204" pitchFamily="18" charset="0"/>
                              <a:ea typeface="Garet"/>
                              <a:cs typeface="Garet"/>
                            </a:rPr>
                          </m:ctrlPr>
                        </m:sSubPr>
                        <m:e>
                          <m:r>
                            <a:rPr lang="en-US" sz="2300">
                              <a:solidFill>
                                <a:srgbClr val="1D4E55"/>
                              </a:solidFill>
                              <a:latin typeface="Cambria Math" panose="02040503050406030204" pitchFamily="18" charset="0"/>
                              <a:ea typeface="Garet"/>
                              <a:cs typeface="Garet"/>
                            </a:rPr>
                            <m:t>𝑈</m:t>
                          </m:r>
                        </m:e>
                        <m:sub>
                          <m:r>
                            <a:rPr lang="el-GR" sz="2300">
                              <a:solidFill>
                                <a:srgbClr val="1D4E55"/>
                              </a:solidFill>
                              <a:latin typeface="Cambria Math" panose="02040503050406030204" pitchFamily="18" charset="0"/>
                              <a:ea typeface="Garet"/>
                              <a:cs typeface="Garet"/>
                            </a:rPr>
                            <m:t>𝑐</m:t>
                          </m:r>
                          <m:r>
                            <a:rPr lang="en-US" sz="2300">
                              <a:solidFill>
                                <a:srgbClr val="1D4E55"/>
                              </a:solidFill>
                              <a:latin typeface="Cambria Math" panose="02040503050406030204" pitchFamily="18" charset="0"/>
                              <a:ea typeface="Garet"/>
                              <a:cs typeface="Garet"/>
                            </a:rPr>
                            <m:t>𝑒𝑙𝑙</m:t>
                          </m:r>
                        </m:sub>
                      </m:sSub>
                      <m:r>
                        <a:rPr lang="el-GR" sz="2300">
                          <a:solidFill>
                            <a:srgbClr val="1D4E55"/>
                          </a:solidFill>
                          <a:latin typeface="Cambria Math" panose="02040503050406030204" pitchFamily="18" charset="0"/>
                          <a:ea typeface="Garet"/>
                          <a:cs typeface="Garet"/>
                        </a:rPr>
                        <m:t>=</m:t>
                      </m:r>
                      <m:sSub>
                        <m:sSubPr>
                          <m:ctrlPr>
                            <a:rPr lang="el-GR" sz="2300" i="1">
                              <a:solidFill>
                                <a:srgbClr val="1D4E55"/>
                              </a:solidFill>
                              <a:latin typeface="Cambria Math" panose="02040503050406030204" pitchFamily="18" charset="0"/>
                              <a:ea typeface="Garet"/>
                              <a:cs typeface="Garet"/>
                            </a:rPr>
                          </m:ctrlPr>
                        </m:sSubPr>
                        <m:e>
                          <m:r>
                            <a:rPr lang="en-US" sz="2300">
                              <a:solidFill>
                                <a:srgbClr val="1D4E55"/>
                              </a:solidFill>
                              <a:latin typeface="Cambria Math" panose="02040503050406030204" pitchFamily="18" charset="0"/>
                              <a:ea typeface="Garet"/>
                              <a:cs typeface="Garet"/>
                            </a:rPr>
                            <m:t>𝑈</m:t>
                          </m:r>
                        </m:e>
                        <m:sub>
                          <m:r>
                            <a:rPr lang="el-GR" sz="2300">
                              <a:solidFill>
                                <a:srgbClr val="1D4E55"/>
                              </a:solidFill>
                              <a:latin typeface="Cambria Math" panose="02040503050406030204" pitchFamily="18" charset="0"/>
                              <a:ea typeface="Garet"/>
                              <a:cs typeface="Garet"/>
                            </a:rPr>
                            <m:t>𝑟</m:t>
                          </m:r>
                          <m:r>
                            <a:rPr lang="en-US" sz="2300">
                              <a:solidFill>
                                <a:srgbClr val="1D4E55"/>
                              </a:solidFill>
                              <a:latin typeface="Cambria Math" panose="02040503050406030204" pitchFamily="18" charset="0"/>
                              <a:ea typeface="Garet"/>
                              <a:cs typeface="Garet"/>
                            </a:rPr>
                            <m:t>𝑒𝑣</m:t>
                          </m:r>
                        </m:sub>
                      </m:sSub>
                      <m:r>
                        <a:rPr lang="el-GR" sz="2300">
                          <a:solidFill>
                            <a:srgbClr val="1D4E55"/>
                          </a:solidFill>
                          <a:latin typeface="Cambria Math" panose="02040503050406030204" pitchFamily="18" charset="0"/>
                          <a:ea typeface="Garet"/>
                          <a:cs typeface="Garet"/>
                        </a:rPr>
                        <m:t>+</m:t>
                      </m:r>
                      <m:f>
                        <m:fPr>
                          <m:ctrlPr>
                            <a:rPr lang="el-GR" sz="2300" i="1">
                              <a:solidFill>
                                <a:srgbClr val="1D4E55"/>
                              </a:solidFill>
                              <a:latin typeface="Cambria Math" panose="02040503050406030204" pitchFamily="18" charset="0"/>
                              <a:ea typeface="Garet"/>
                              <a:cs typeface="Garet"/>
                            </a:rPr>
                          </m:ctrlPr>
                        </m:fPr>
                        <m:num>
                          <m:sSub>
                            <m:sSubPr>
                              <m:ctrlPr>
                                <a:rPr lang="el-GR" sz="2300" i="1">
                                  <a:solidFill>
                                    <a:srgbClr val="1D4E55"/>
                                  </a:solidFill>
                                  <a:latin typeface="Cambria Math" panose="02040503050406030204" pitchFamily="18" charset="0"/>
                                  <a:ea typeface="Garet"/>
                                  <a:cs typeface="Garet"/>
                                </a:rPr>
                              </m:ctrlPr>
                            </m:sSubPr>
                            <m:e>
                              <m:r>
                                <a:rPr lang="en-US" sz="2300">
                                  <a:solidFill>
                                    <a:srgbClr val="1D4E55"/>
                                  </a:solidFill>
                                  <a:latin typeface="Cambria Math" panose="02040503050406030204" pitchFamily="18" charset="0"/>
                                  <a:ea typeface="Garet"/>
                                  <a:cs typeface="Garet"/>
                                </a:rPr>
                                <m:t>𝑟</m:t>
                              </m:r>
                            </m:e>
                            <m:sub>
                              <m:r>
                                <a:rPr lang="en-US" sz="2300">
                                  <a:solidFill>
                                    <a:srgbClr val="1D4E55"/>
                                  </a:solidFill>
                                  <a:latin typeface="Cambria Math" panose="02040503050406030204" pitchFamily="18" charset="0"/>
                                  <a:ea typeface="Garet"/>
                                  <a:cs typeface="Garet"/>
                                </a:rPr>
                                <m:t>1</m:t>
                              </m:r>
                            </m:sub>
                          </m:sSub>
                          <m:r>
                            <a:rPr lang="en-US" sz="2300">
                              <a:solidFill>
                                <a:srgbClr val="1D4E55"/>
                              </a:solidFill>
                              <a:latin typeface="Cambria Math" panose="02040503050406030204" pitchFamily="18" charset="0"/>
                              <a:ea typeface="Garet"/>
                              <a:cs typeface="Garet"/>
                            </a:rPr>
                            <m:t>+</m:t>
                          </m:r>
                          <m:sSub>
                            <m:sSubPr>
                              <m:ctrlPr>
                                <a:rPr lang="el-GR" sz="2300" i="1">
                                  <a:solidFill>
                                    <a:srgbClr val="1D4E55"/>
                                  </a:solidFill>
                                  <a:latin typeface="Cambria Math" panose="02040503050406030204" pitchFamily="18" charset="0"/>
                                  <a:ea typeface="Garet"/>
                                  <a:cs typeface="Garet"/>
                                </a:rPr>
                              </m:ctrlPr>
                            </m:sSubPr>
                            <m:e>
                              <m:r>
                                <a:rPr lang="en-US" sz="2300">
                                  <a:solidFill>
                                    <a:srgbClr val="1D4E55"/>
                                  </a:solidFill>
                                  <a:latin typeface="Cambria Math" panose="02040503050406030204" pitchFamily="18" charset="0"/>
                                  <a:ea typeface="Garet"/>
                                  <a:cs typeface="Garet"/>
                                </a:rPr>
                                <m:t>𝑟</m:t>
                              </m:r>
                            </m:e>
                            <m:sub>
                              <m:r>
                                <a:rPr lang="en-US" sz="2300">
                                  <a:solidFill>
                                    <a:srgbClr val="1D4E55"/>
                                  </a:solidFill>
                                  <a:latin typeface="Cambria Math" panose="02040503050406030204" pitchFamily="18" charset="0"/>
                                  <a:ea typeface="Garet"/>
                                  <a:cs typeface="Garet"/>
                                </a:rPr>
                                <m:t>2</m:t>
                              </m:r>
                            </m:sub>
                          </m:sSub>
                          <m:r>
                            <a:rPr lang="en-US" sz="2300">
                              <a:solidFill>
                                <a:srgbClr val="1D4E55"/>
                              </a:solidFill>
                              <a:latin typeface="Cambria Math" panose="02040503050406030204" pitchFamily="18" charset="0"/>
                              <a:ea typeface="Garet"/>
                              <a:cs typeface="Garet"/>
                            </a:rPr>
                            <m:t>⋅</m:t>
                          </m:r>
                          <m:sSub>
                            <m:sSubPr>
                              <m:ctrlPr>
                                <a:rPr lang="el-GR" sz="2300" i="1">
                                  <a:solidFill>
                                    <a:srgbClr val="1D4E55"/>
                                  </a:solidFill>
                                  <a:latin typeface="Cambria Math" panose="02040503050406030204" pitchFamily="18" charset="0"/>
                                  <a:ea typeface="Garet"/>
                                  <a:cs typeface="Garet"/>
                                </a:rPr>
                              </m:ctrlPr>
                            </m:sSubPr>
                            <m:e>
                              <m:r>
                                <a:rPr lang="en-US" sz="2300">
                                  <a:solidFill>
                                    <a:srgbClr val="1D4E55"/>
                                  </a:solidFill>
                                  <a:latin typeface="Cambria Math" panose="02040503050406030204" pitchFamily="18" charset="0"/>
                                  <a:ea typeface="Garet"/>
                                  <a:cs typeface="Garet"/>
                                </a:rPr>
                                <m:t>𝑇</m:t>
                              </m:r>
                            </m:e>
                            <m:sub>
                              <m:r>
                                <a:rPr lang="en-US" sz="2300">
                                  <a:solidFill>
                                    <a:srgbClr val="1D4E55"/>
                                  </a:solidFill>
                                  <a:latin typeface="Cambria Math" panose="02040503050406030204" pitchFamily="18" charset="0"/>
                                  <a:ea typeface="Garet"/>
                                  <a:cs typeface="Garet"/>
                                </a:rPr>
                                <m:t>𝑒𝑙</m:t>
                              </m:r>
                            </m:sub>
                          </m:sSub>
                        </m:num>
                        <m:den>
                          <m:r>
                            <a:rPr lang="en-US" sz="2300">
                              <a:solidFill>
                                <a:srgbClr val="1D4E55"/>
                              </a:solidFill>
                              <a:latin typeface="Cambria Math" panose="02040503050406030204" pitchFamily="18" charset="0"/>
                              <a:ea typeface="Garet"/>
                              <a:cs typeface="Garet"/>
                            </a:rPr>
                            <m:t>𝐴</m:t>
                          </m:r>
                        </m:den>
                      </m:f>
                      <m:r>
                        <a:rPr lang="en-US" sz="2300">
                          <a:solidFill>
                            <a:srgbClr val="1D4E55"/>
                          </a:solidFill>
                          <a:latin typeface="Cambria Math" panose="02040503050406030204" pitchFamily="18" charset="0"/>
                          <a:ea typeface="Garet"/>
                          <a:cs typeface="Garet"/>
                        </a:rPr>
                        <m:t>⋅+</m:t>
                      </m:r>
                      <m:d>
                        <m:dPr>
                          <m:ctrlPr>
                            <a:rPr lang="el-GR" sz="2300" i="1">
                              <a:solidFill>
                                <a:srgbClr val="1D4E55"/>
                              </a:solidFill>
                              <a:latin typeface="Cambria Math" panose="02040503050406030204" pitchFamily="18" charset="0"/>
                              <a:ea typeface="Garet"/>
                              <a:cs typeface="Garet"/>
                            </a:rPr>
                          </m:ctrlPr>
                        </m:dPr>
                        <m:e>
                          <m:sSub>
                            <m:sSubPr>
                              <m:ctrlPr>
                                <a:rPr lang="el-GR" sz="2300" i="1">
                                  <a:solidFill>
                                    <a:srgbClr val="1D4E55"/>
                                  </a:solidFill>
                                  <a:latin typeface="Cambria Math" panose="02040503050406030204" pitchFamily="18" charset="0"/>
                                  <a:ea typeface="Garet"/>
                                  <a:cs typeface="Garet"/>
                                </a:rPr>
                              </m:ctrlPr>
                            </m:sSubPr>
                            <m:e>
                              <m:r>
                                <a:rPr lang="en-US" sz="2300">
                                  <a:solidFill>
                                    <a:srgbClr val="1D4E55"/>
                                  </a:solidFill>
                                  <a:latin typeface="Cambria Math" panose="02040503050406030204" pitchFamily="18" charset="0"/>
                                  <a:ea typeface="Garet"/>
                                  <a:cs typeface="Garet"/>
                                </a:rPr>
                                <m:t>𝑠</m:t>
                              </m:r>
                            </m:e>
                            <m:sub>
                              <m:r>
                                <a:rPr lang="en-US" sz="2300">
                                  <a:solidFill>
                                    <a:srgbClr val="1D4E55"/>
                                  </a:solidFill>
                                  <a:latin typeface="Cambria Math" panose="02040503050406030204" pitchFamily="18" charset="0"/>
                                  <a:ea typeface="Garet"/>
                                  <a:cs typeface="Garet"/>
                                </a:rPr>
                                <m:t>1</m:t>
                              </m:r>
                            </m:sub>
                          </m:sSub>
                          <m:r>
                            <a:rPr lang="en-US" sz="2300">
                              <a:solidFill>
                                <a:srgbClr val="1D4E55"/>
                              </a:solidFill>
                              <a:latin typeface="Cambria Math" panose="02040503050406030204" pitchFamily="18" charset="0"/>
                              <a:ea typeface="Garet"/>
                              <a:cs typeface="Garet"/>
                            </a:rPr>
                            <m:t>+</m:t>
                          </m:r>
                          <m:sSub>
                            <m:sSubPr>
                              <m:ctrlPr>
                                <a:rPr lang="el-GR" sz="2300" i="1">
                                  <a:solidFill>
                                    <a:srgbClr val="1D4E55"/>
                                  </a:solidFill>
                                  <a:latin typeface="Cambria Math" panose="02040503050406030204" pitchFamily="18" charset="0"/>
                                  <a:ea typeface="Garet"/>
                                  <a:cs typeface="Garet"/>
                                </a:rPr>
                              </m:ctrlPr>
                            </m:sSubPr>
                            <m:e>
                              <m:r>
                                <a:rPr lang="en-US" sz="2300">
                                  <a:solidFill>
                                    <a:srgbClr val="1D4E55"/>
                                  </a:solidFill>
                                  <a:latin typeface="Cambria Math" panose="02040503050406030204" pitchFamily="18" charset="0"/>
                                  <a:ea typeface="Garet"/>
                                  <a:cs typeface="Garet"/>
                                </a:rPr>
                                <m:t>𝑠</m:t>
                              </m:r>
                            </m:e>
                            <m:sub>
                              <m:r>
                                <a:rPr lang="en-US" sz="2300">
                                  <a:solidFill>
                                    <a:srgbClr val="1D4E55"/>
                                  </a:solidFill>
                                  <a:latin typeface="Cambria Math" panose="02040503050406030204" pitchFamily="18" charset="0"/>
                                  <a:ea typeface="Garet"/>
                                  <a:cs typeface="Garet"/>
                                </a:rPr>
                                <m:t>2</m:t>
                              </m:r>
                            </m:sub>
                          </m:sSub>
                          <m:r>
                            <a:rPr lang="en-US" sz="2300">
                              <a:solidFill>
                                <a:srgbClr val="1D4E55"/>
                              </a:solidFill>
                              <a:latin typeface="Cambria Math" panose="02040503050406030204" pitchFamily="18" charset="0"/>
                              <a:ea typeface="Garet"/>
                              <a:cs typeface="Garet"/>
                            </a:rPr>
                            <m:t>⋅</m:t>
                          </m:r>
                          <m:sSub>
                            <m:sSubPr>
                              <m:ctrlPr>
                                <a:rPr lang="el-GR" sz="2300" i="1">
                                  <a:solidFill>
                                    <a:srgbClr val="1D4E55"/>
                                  </a:solidFill>
                                  <a:latin typeface="Cambria Math" panose="02040503050406030204" pitchFamily="18" charset="0"/>
                                  <a:ea typeface="Garet"/>
                                  <a:cs typeface="Garet"/>
                                </a:rPr>
                              </m:ctrlPr>
                            </m:sSubPr>
                            <m:e>
                              <m:r>
                                <a:rPr lang="en-US" sz="2300">
                                  <a:solidFill>
                                    <a:srgbClr val="1D4E55"/>
                                  </a:solidFill>
                                  <a:latin typeface="Cambria Math" panose="02040503050406030204" pitchFamily="18" charset="0"/>
                                  <a:ea typeface="Garet"/>
                                  <a:cs typeface="Garet"/>
                                </a:rPr>
                                <m:t>𝑇</m:t>
                              </m:r>
                            </m:e>
                            <m:sub>
                              <m:r>
                                <a:rPr lang="en-US" sz="2300">
                                  <a:solidFill>
                                    <a:srgbClr val="1D4E55"/>
                                  </a:solidFill>
                                  <a:latin typeface="Cambria Math" panose="02040503050406030204" pitchFamily="18" charset="0"/>
                                  <a:ea typeface="Garet"/>
                                  <a:cs typeface="Garet"/>
                                </a:rPr>
                                <m:t>𝑒𝑙</m:t>
                              </m:r>
                            </m:sub>
                          </m:sSub>
                          <m:r>
                            <a:rPr lang="en-US" sz="2300">
                              <a:solidFill>
                                <a:srgbClr val="1D4E55"/>
                              </a:solidFill>
                              <a:latin typeface="Cambria Math" panose="02040503050406030204" pitchFamily="18" charset="0"/>
                              <a:ea typeface="Garet"/>
                              <a:cs typeface="Garet"/>
                            </a:rPr>
                            <m:t>+</m:t>
                          </m:r>
                          <m:sSub>
                            <m:sSubPr>
                              <m:ctrlPr>
                                <a:rPr lang="el-GR" sz="2300" i="1">
                                  <a:solidFill>
                                    <a:srgbClr val="1D4E55"/>
                                  </a:solidFill>
                                  <a:latin typeface="Cambria Math" panose="02040503050406030204" pitchFamily="18" charset="0"/>
                                  <a:ea typeface="Garet"/>
                                  <a:cs typeface="Garet"/>
                                </a:rPr>
                              </m:ctrlPr>
                            </m:sSubPr>
                            <m:e>
                              <m:r>
                                <a:rPr lang="en-US" sz="2300">
                                  <a:solidFill>
                                    <a:srgbClr val="1D4E55"/>
                                  </a:solidFill>
                                  <a:latin typeface="Cambria Math" panose="02040503050406030204" pitchFamily="18" charset="0"/>
                                  <a:ea typeface="Garet"/>
                                  <a:cs typeface="Garet"/>
                                </a:rPr>
                                <m:t>𝑠</m:t>
                              </m:r>
                            </m:e>
                            <m:sub>
                              <m:r>
                                <a:rPr lang="en-US" sz="2300">
                                  <a:solidFill>
                                    <a:srgbClr val="1D4E55"/>
                                  </a:solidFill>
                                  <a:latin typeface="Cambria Math" panose="02040503050406030204" pitchFamily="18" charset="0"/>
                                  <a:ea typeface="Garet"/>
                                  <a:cs typeface="Garet"/>
                                </a:rPr>
                                <m:t>3</m:t>
                              </m:r>
                            </m:sub>
                          </m:sSub>
                          <m:r>
                            <a:rPr lang="en-US" sz="2300">
                              <a:solidFill>
                                <a:srgbClr val="1D4E55"/>
                              </a:solidFill>
                              <a:latin typeface="Cambria Math" panose="02040503050406030204" pitchFamily="18" charset="0"/>
                              <a:ea typeface="Garet"/>
                              <a:cs typeface="Garet"/>
                            </a:rPr>
                            <m:t>⋅</m:t>
                          </m:r>
                          <m:sSubSup>
                            <m:sSubSupPr>
                              <m:ctrlPr>
                                <a:rPr lang="el-GR" sz="2300" i="1">
                                  <a:solidFill>
                                    <a:srgbClr val="1D4E55"/>
                                  </a:solidFill>
                                  <a:latin typeface="Cambria Math" panose="02040503050406030204" pitchFamily="18" charset="0"/>
                                  <a:ea typeface="Garet"/>
                                  <a:cs typeface="Garet"/>
                                </a:rPr>
                              </m:ctrlPr>
                            </m:sSubSupPr>
                            <m:e>
                              <m:r>
                                <a:rPr lang="en-US" sz="2300">
                                  <a:solidFill>
                                    <a:srgbClr val="1D4E55"/>
                                  </a:solidFill>
                                  <a:latin typeface="Cambria Math" panose="02040503050406030204" pitchFamily="18" charset="0"/>
                                  <a:ea typeface="Garet"/>
                                  <a:cs typeface="Garet"/>
                                </a:rPr>
                                <m:t>𝑇</m:t>
                              </m:r>
                            </m:e>
                            <m:sub>
                              <m:r>
                                <a:rPr lang="en-US" sz="2300">
                                  <a:solidFill>
                                    <a:srgbClr val="1D4E55"/>
                                  </a:solidFill>
                                  <a:latin typeface="Cambria Math" panose="02040503050406030204" pitchFamily="18" charset="0"/>
                                  <a:ea typeface="Garet"/>
                                  <a:cs typeface="Garet"/>
                                </a:rPr>
                                <m:t>𝑒𝑙</m:t>
                              </m:r>
                            </m:sub>
                            <m:sup>
                              <m:r>
                                <a:rPr lang="en-US" sz="2300">
                                  <a:solidFill>
                                    <a:srgbClr val="1D4E55"/>
                                  </a:solidFill>
                                  <a:latin typeface="Cambria Math" panose="02040503050406030204" pitchFamily="18" charset="0"/>
                                  <a:ea typeface="Garet"/>
                                  <a:cs typeface="Garet"/>
                                </a:rPr>
                                <m:t>2</m:t>
                              </m:r>
                            </m:sup>
                          </m:sSubSup>
                        </m:e>
                      </m:d>
                      <m:r>
                        <a:rPr lang="en-US" sz="2300">
                          <a:solidFill>
                            <a:srgbClr val="1D4E55"/>
                          </a:solidFill>
                          <a:latin typeface="Cambria Math" panose="02040503050406030204" pitchFamily="18" charset="0"/>
                          <a:ea typeface="Garet"/>
                          <a:cs typeface="Garet"/>
                        </a:rPr>
                        <m:t>⋅</m:t>
                      </m:r>
                      <m:func>
                        <m:funcPr>
                          <m:ctrlPr>
                            <a:rPr lang="el-GR" sz="2300" i="1">
                              <a:solidFill>
                                <a:srgbClr val="1D4E55"/>
                              </a:solidFill>
                              <a:latin typeface="Cambria Math" panose="02040503050406030204" pitchFamily="18" charset="0"/>
                              <a:ea typeface="Garet"/>
                              <a:cs typeface="Garet"/>
                            </a:rPr>
                          </m:ctrlPr>
                        </m:funcPr>
                        <m:fName>
                          <m:r>
                            <m:rPr>
                              <m:sty m:val="p"/>
                            </m:rPr>
                            <a:rPr lang="en-US" sz="2300">
                              <a:solidFill>
                                <a:srgbClr val="1D4E55"/>
                              </a:solidFill>
                              <a:latin typeface="Cambria Math" panose="02040503050406030204" pitchFamily="18" charset="0"/>
                              <a:ea typeface="Garet"/>
                              <a:cs typeface="Garet"/>
                            </a:rPr>
                            <m:t>log</m:t>
                          </m:r>
                        </m:fName>
                        <m:e>
                          <m:d>
                            <m:dPr>
                              <m:ctrlPr>
                                <a:rPr lang="el-GR" sz="2300" i="1">
                                  <a:solidFill>
                                    <a:srgbClr val="1D4E55"/>
                                  </a:solidFill>
                                  <a:latin typeface="Cambria Math" panose="02040503050406030204" pitchFamily="18" charset="0"/>
                                  <a:ea typeface="Garet"/>
                                  <a:cs typeface="Garet"/>
                                </a:rPr>
                              </m:ctrlPr>
                            </m:dPr>
                            <m:e>
                              <m:f>
                                <m:fPr>
                                  <m:ctrlPr>
                                    <a:rPr lang="el-GR" sz="2300" i="1">
                                      <a:solidFill>
                                        <a:srgbClr val="1D4E55"/>
                                      </a:solidFill>
                                      <a:latin typeface="Cambria Math" panose="02040503050406030204" pitchFamily="18" charset="0"/>
                                      <a:ea typeface="Garet"/>
                                      <a:cs typeface="Garet"/>
                                    </a:rPr>
                                  </m:ctrlPr>
                                </m:fPr>
                                <m:num>
                                  <m:sSub>
                                    <m:sSubPr>
                                      <m:ctrlPr>
                                        <a:rPr lang="el-GR" sz="2300" i="1">
                                          <a:solidFill>
                                            <a:srgbClr val="1D4E55"/>
                                          </a:solidFill>
                                          <a:latin typeface="Cambria Math" panose="02040503050406030204" pitchFamily="18" charset="0"/>
                                          <a:ea typeface="Garet"/>
                                          <a:cs typeface="Garet"/>
                                        </a:rPr>
                                      </m:ctrlPr>
                                    </m:sSubPr>
                                    <m:e>
                                      <m:r>
                                        <a:rPr lang="en-US" sz="2300">
                                          <a:solidFill>
                                            <a:srgbClr val="1D4E55"/>
                                          </a:solidFill>
                                          <a:latin typeface="Cambria Math" panose="02040503050406030204" pitchFamily="18" charset="0"/>
                                          <a:ea typeface="Garet"/>
                                          <a:cs typeface="Garet"/>
                                        </a:rPr>
                                        <m:t>𝑡</m:t>
                                      </m:r>
                                    </m:e>
                                    <m:sub>
                                      <m:r>
                                        <a:rPr lang="en-US" sz="2300">
                                          <a:solidFill>
                                            <a:srgbClr val="1D4E55"/>
                                          </a:solidFill>
                                          <a:latin typeface="Cambria Math" panose="02040503050406030204" pitchFamily="18" charset="0"/>
                                          <a:ea typeface="Garet"/>
                                          <a:cs typeface="Garet"/>
                                        </a:rPr>
                                        <m:t>1</m:t>
                                      </m:r>
                                    </m:sub>
                                  </m:sSub>
                                  <m:r>
                                    <a:rPr lang="en-US" sz="2300">
                                      <a:solidFill>
                                        <a:srgbClr val="1D4E55"/>
                                      </a:solidFill>
                                      <a:latin typeface="Cambria Math" panose="02040503050406030204" pitchFamily="18" charset="0"/>
                                      <a:ea typeface="Garet"/>
                                      <a:cs typeface="Garet"/>
                                    </a:rPr>
                                    <m:t>+</m:t>
                                  </m:r>
                                  <m:f>
                                    <m:fPr>
                                      <m:ctrlPr>
                                        <a:rPr lang="el-GR" sz="2300" i="1">
                                          <a:solidFill>
                                            <a:srgbClr val="1D4E55"/>
                                          </a:solidFill>
                                          <a:latin typeface="Cambria Math" panose="02040503050406030204" pitchFamily="18" charset="0"/>
                                          <a:ea typeface="Garet"/>
                                          <a:cs typeface="Garet"/>
                                        </a:rPr>
                                      </m:ctrlPr>
                                    </m:fPr>
                                    <m:num>
                                      <m:sSub>
                                        <m:sSubPr>
                                          <m:ctrlPr>
                                            <a:rPr lang="el-GR" sz="2300" i="1">
                                              <a:solidFill>
                                                <a:srgbClr val="1D4E55"/>
                                              </a:solidFill>
                                              <a:latin typeface="Cambria Math" panose="02040503050406030204" pitchFamily="18" charset="0"/>
                                              <a:ea typeface="Garet"/>
                                              <a:cs typeface="Garet"/>
                                            </a:rPr>
                                          </m:ctrlPr>
                                        </m:sSubPr>
                                        <m:e>
                                          <m:r>
                                            <a:rPr lang="en-US" sz="2300">
                                              <a:solidFill>
                                                <a:srgbClr val="1D4E55"/>
                                              </a:solidFill>
                                              <a:latin typeface="Cambria Math" panose="02040503050406030204" pitchFamily="18" charset="0"/>
                                              <a:ea typeface="Garet"/>
                                              <a:cs typeface="Garet"/>
                                            </a:rPr>
                                            <m:t>𝑡</m:t>
                                          </m:r>
                                        </m:e>
                                        <m:sub>
                                          <m:r>
                                            <a:rPr lang="en-US" sz="2300">
                                              <a:solidFill>
                                                <a:srgbClr val="1D4E55"/>
                                              </a:solidFill>
                                              <a:latin typeface="Cambria Math" panose="02040503050406030204" pitchFamily="18" charset="0"/>
                                              <a:ea typeface="Garet"/>
                                              <a:cs typeface="Garet"/>
                                            </a:rPr>
                                            <m:t>2</m:t>
                                          </m:r>
                                        </m:sub>
                                      </m:sSub>
                                    </m:num>
                                    <m:den>
                                      <m:sSub>
                                        <m:sSubPr>
                                          <m:ctrlPr>
                                            <a:rPr lang="el-GR" sz="2300" i="1">
                                              <a:solidFill>
                                                <a:srgbClr val="1D4E55"/>
                                              </a:solidFill>
                                              <a:latin typeface="Cambria Math" panose="02040503050406030204" pitchFamily="18" charset="0"/>
                                              <a:ea typeface="Garet"/>
                                              <a:cs typeface="Garet"/>
                                            </a:rPr>
                                          </m:ctrlPr>
                                        </m:sSubPr>
                                        <m:e>
                                          <m:r>
                                            <a:rPr lang="en-US" sz="2300">
                                              <a:solidFill>
                                                <a:srgbClr val="1D4E55"/>
                                              </a:solidFill>
                                              <a:latin typeface="Cambria Math" panose="02040503050406030204" pitchFamily="18" charset="0"/>
                                              <a:ea typeface="Garet"/>
                                              <a:cs typeface="Garet"/>
                                            </a:rPr>
                                            <m:t>𝑇</m:t>
                                          </m:r>
                                        </m:e>
                                        <m:sub>
                                          <m:r>
                                            <a:rPr lang="en-US" sz="2300">
                                              <a:solidFill>
                                                <a:srgbClr val="1D4E55"/>
                                              </a:solidFill>
                                              <a:latin typeface="Cambria Math" panose="02040503050406030204" pitchFamily="18" charset="0"/>
                                              <a:ea typeface="Garet"/>
                                              <a:cs typeface="Garet"/>
                                            </a:rPr>
                                            <m:t>𝑒𝑙</m:t>
                                          </m:r>
                                        </m:sub>
                                      </m:sSub>
                                    </m:den>
                                  </m:f>
                                  <m:r>
                                    <a:rPr lang="en-US" sz="2300">
                                      <a:solidFill>
                                        <a:srgbClr val="1D4E55"/>
                                      </a:solidFill>
                                      <a:latin typeface="Cambria Math" panose="02040503050406030204" pitchFamily="18" charset="0"/>
                                      <a:ea typeface="Garet"/>
                                      <a:cs typeface="Garet"/>
                                    </a:rPr>
                                    <m:t>+</m:t>
                                  </m:r>
                                  <m:f>
                                    <m:fPr>
                                      <m:ctrlPr>
                                        <a:rPr lang="el-GR" sz="2300" i="1">
                                          <a:solidFill>
                                            <a:srgbClr val="1D4E55"/>
                                          </a:solidFill>
                                          <a:latin typeface="Cambria Math" panose="02040503050406030204" pitchFamily="18" charset="0"/>
                                          <a:ea typeface="Garet"/>
                                          <a:cs typeface="Garet"/>
                                        </a:rPr>
                                      </m:ctrlPr>
                                    </m:fPr>
                                    <m:num>
                                      <m:sSub>
                                        <m:sSubPr>
                                          <m:ctrlPr>
                                            <a:rPr lang="el-GR" sz="2300" i="1">
                                              <a:solidFill>
                                                <a:srgbClr val="1D4E55"/>
                                              </a:solidFill>
                                              <a:latin typeface="Cambria Math" panose="02040503050406030204" pitchFamily="18" charset="0"/>
                                              <a:ea typeface="Garet"/>
                                              <a:cs typeface="Garet"/>
                                            </a:rPr>
                                          </m:ctrlPr>
                                        </m:sSubPr>
                                        <m:e>
                                          <m:r>
                                            <a:rPr lang="en-US" sz="2300">
                                              <a:solidFill>
                                                <a:srgbClr val="1D4E55"/>
                                              </a:solidFill>
                                              <a:latin typeface="Cambria Math" panose="02040503050406030204" pitchFamily="18" charset="0"/>
                                              <a:ea typeface="Garet"/>
                                              <a:cs typeface="Garet"/>
                                            </a:rPr>
                                            <m:t>𝑡</m:t>
                                          </m:r>
                                        </m:e>
                                        <m:sub>
                                          <m:r>
                                            <a:rPr lang="en-US" sz="2300">
                                              <a:solidFill>
                                                <a:srgbClr val="1D4E55"/>
                                              </a:solidFill>
                                              <a:latin typeface="Cambria Math" panose="02040503050406030204" pitchFamily="18" charset="0"/>
                                              <a:ea typeface="Garet"/>
                                              <a:cs typeface="Garet"/>
                                            </a:rPr>
                                            <m:t>2</m:t>
                                          </m:r>
                                        </m:sub>
                                      </m:sSub>
                                    </m:num>
                                    <m:den>
                                      <m:sSubSup>
                                        <m:sSubSupPr>
                                          <m:ctrlPr>
                                            <a:rPr lang="el-GR" sz="2300" i="1">
                                              <a:solidFill>
                                                <a:srgbClr val="1D4E55"/>
                                              </a:solidFill>
                                              <a:latin typeface="Cambria Math" panose="02040503050406030204" pitchFamily="18" charset="0"/>
                                              <a:ea typeface="Garet"/>
                                              <a:cs typeface="Garet"/>
                                            </a:rPr>
                                          </m:ctrlPr>
                                        </m:sSubSupPr>
                                        <m:e>
                                          <m:r>
                                            <a:rPr lang="en-US" sz="2300">
                                              <a:solidFill>
                                                <a:srgbClr val="1D4E55"/>
                                              </a:solidFill>
                                              <a:latin typeface="Cambria Math" panose="02040503050406030204" pitchFamily="18" charset="0"/>
                                              <a:ea typeface="Garet"/>
                                              <a:cs typeface="Garet"/>
                                            </a:rPr>
                                            <m:t>𝑇</m:t>
                                          </m:r>
                                        </m:e>
                                        <m:sub>
                                          <m:r>
                                            <a:rPr lang="en-US" sz="2300">
                                              <a:solidFill>
                                                <a:srgbClr val="1D4E55"/>
                                              </a:solidFill>
                                              <a:latin typeface="Cambria Math" panose="02040503050406030204" pitchFamily="18" charset="0"/>
                                              <a:ea typeface="Garet"/>
                                              <a:cs typeface="Garet"/>
                                            </a:rPr>
                                            <m:t>𝑒𝑙</m:t>
                                          </m:r>
                                        </m:sub>
                                        <m:sup>
                                          <m:r>
                                            <a:rPr lang="en-US" sz="2300">
                                              <a:solidFill>
                                                <a:srgbClr val="1D4E55"/>
                                              </a:solidFill>
                                              <a:latin typeface="Cambria Math" panose="02040503050406030204" pitchFamily="18" charset="0"/>
                                              <a:ea typeface="Garet"/>
                                              <a:cs typeface="Garet"/>
                                            </a:rPr>
                                            <m:t>2</m:t>
                                          </m:r>
                                        </m:sup>
                                      </m:sSubSup>
                                    </m:den>
                                  </m:f>
                                </m:num>
                                <m:den>
                                  <m:r>
                                    <a:rPr lang="en-US" sz="2300">
                                      <a:solidFill>
                                        <a:srgbClr val="1D4E55"/>
                                      </a:solidFill>
                                      <a:latin typeface="Cambria Math" panose="02040503050406030204" pitchFamily="18" charset="0"/>
                                      <a:ea typeface="Garet"/>
                                      <a:cs typeface="Garet"/>
                                    </a:rPr>
                                    <m:t>𝐴</m:t>
                                  </m:r>
                                </m:den>
                              </m:f>
                              <m:r>
                                <a:rPr lang="en-US" sz="2300">
                                  <a:solidFill>
                                    <a:srgbClr val="1D4E55"/>
                                  </a:solidFill>
                                  <a:latin typeface="Cambria Math" panose="02040503050406030204" pitchFamily="18" charset="0"/>
                                  <a:ea typeface="Garet"/>
                                  <a:cs typeface="Garet"/>
                                </a:rPr>
                                <m:t>⋅</m:t>
                              </m:r>
                              <m:sSub>
                                <m:sSubPr>
                                  <m:ctrlPr>
                                    <a:rPr lang="el-GR" sz="2300" i="1">
                                      <a:solidFill>
                                        <a:srgbClr val="1D4E55"/>
                                      </a:solidFill>
                                      <a:latin typeface="Cambria Math" panose="02040503050406030204" pitchFamily="18" charset="0"/>
                                      <a:ea typeface="Garet"/>
                                      <a:cs typeface="Garet"/>
                                    </a:rPr>
                                  </m:ctrlPr>
                                </m:sSubPr>
                                <m:e>
                                  <m:r>
                                    <a:rPr lang="en-US" sz="2300">
                                      <a:solidFill>
                                        <a:srgbClr val="1D4E55"/>
                                      </a:solidFill>
                                      <a:latin typeface="Cambria Math" panose="02040503050406030204" pitchFamily="18" charset="0"/>
                                      <a:ea typeface="Garet"/>
                                      <a:cs typeface="Garet"/>
                                    </a:rPr>
                                    <m:t>𝐼</m:t>
                                  </m:r>
                                </m:e>
                                <m:sub>
                                  <m:r>
                                    <a:rPr lang="en-US" sz="2300">
                                      <a:solidFill>
                                        <a:srgbClr val="1D4E55"/>
                                      </a:solidFill>
                                      <a:latin typeface="Cambria Math" panose="02040503050406030204" pitchFamily="18" charset="0"/>
                                      <a:ea typeface="Garet"/>
                                      <a:cs typeface="Garet"/>
                                    </a:rPr>
                                    <m:t>𝑒𝑙</m:t>
                                  </m:r>
                                </m:sub>
                              </m:sSub>
                              <m:r>
                                <a:rPr lang="en-US" sz="2300">
                                  <a:solidFill>
                                    <a:srgbClr val="1D4E55"/>
                                  </a:solidFill>
                                  <a:latin typeface="Cambria Math" panose="02040503050406030204" pitchFamily="18" charset="0"/>
                                  <a:ea typeface="Garet"/>
                                  <a:cs typeface="Garet"/>
                                </a:rPr>
                                <m:t>+1</m:t>
                              </m:r>
                            </m:e>
                          </m:d>
                        </m:e>
                      </m:func>
                    </m:oMath>
                  </m:oMathPara>
                </a14:m>
                <a:endParaRPr lang="el-GR" sz="2300" dirty="0">
                  <a:solidFill>
                    <a:srgbClr val="1D4E55"/>
                  </a:solidFill>
                  <a:ea typeface="Garet"/>
                  <a:cs typeface="Garet"/>
                </a:endParaRPr>
              </a:p>
            </p:txBody>
          </p:sp>
        </mc:Choice>
        <mc:Fallback xmlns="">
          <p:sp>
            <p:nvSpPr>
              <p:cNvPr id="58" name="TextBox 57">
                <a:extLst>
                  <a:ext uri="{FF2B5EF4-FFF2-40B4-BE49-F238E27FC236}">
                    <a16:creationId xmlns:a16="http://schemas.microsoft.com/office/drawing/2014/main" id="{DFF1FA2C-0C7E-7A93-7661-9B1FD588348B}"/>
                  </a:ext>
                </a:extLst>
              </p:cNvPr>
              <p:cNvSpPr txBox="1">
                <a:spLocks noRot="1" noChangeAspect="1" noMove="1" noResize="1" noEditPoints="1" noAdjustHandles="1" noChangeArrowheads="1" noChangeShapeType="1" noTextEdit="1"/>
              </p:cNvSpPr>
              <p:nvPr/>
            </p:nvSpPr>
            <p:spPr>
              <a:xfrm>
                <a:off x="155387" y="4053064"/>
                <a:ext cx="10656560" cy="1231812"/>
              </a:xfrm>
              <a:prstGeom prst="rect">
                <a:avLst/>
              </a:prstGeom>
              <a:blipFill>
                <a:blip r:embed="rId9"/>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A23ED42B-5769-D265-D89B-3E8D94E37FE9}"/>
                  </a:ext>
                </a:extLst>
              </p:cNvPr>
              <p:cNvSpPr txBox="1"/>
              <p:nvPr/>
            </p:nvSpPr>
            <p:spPr>
              <a:xfrm>
                <a:off x="3060197" y="6798637"/>
                <a:ext cx="341572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sz="3600" i="1">
                              <a:solidFill>
                                <a:srgbClr val="1D4E55"/>
                              </a:solidFill>
                              <a:latin typeface="Cambria Math" panose="02040503050406030204" pitchFamily="18" charset="0"/>
                              <a:ea typeface="Garet"/>
                              <a:cs typeface="Garet"/>
                            </a:rPr>
                          </m:ctrlPr>
                        </m:sSubPr>
                        <m:e>
                          <m:r>
                            <a:rPr lang="el-GR" sz="3600">
                              <a:solidFill>
                                <a:srgbClr val="1D4E55"/>
                              </a:solidFill>
                              <a:latin typeface="Cambria Math" panose="02040503050406030204" pitchFamily="18" charset="0"/>
                              <a:ea typeface="Garet"/>
                              <a:cs typeface="Garet"/>
                            </a:rPr>
                            <m:t>𝑈</m:t>
                          </m:r>
                        </m:e>
                        <m:sub>
                          <m:r>
                            <a:rPr lang="el-GR" sz="3600">
                              <a:solidFill>
                                <a:srgbClr val="1D4E55"/>
                              </a:solidFill>
                              <a:latin typeface="Cambria Math" panose="02040503050406030204" pitchFamily="18" charset="0"/>
                              <a:ea typeface="Garet"/>
                              <a:cs typeface="Garet"/>
                            </a:rPr>
                            <m:t>𝑒𝑙</m:t>
                          </m:r>
                        </m:sub>
                      </m:sSub>
                      <m:r>
                        <a:rPr lang="el-GR" sz="3600">
                          <a:solidFill>
                            <a:srgbClr val="1D4E55"/>
                          </a:solidFill>
                          <a:latin typeface="Cambria Math" panose="02040503050406030204" pitchFamily="18" charset="0"/>
                          <a:ea typeface="Garet"/>
                          <a:cs typeface="Garet"/>
                        </a:rPr>
                        <m:t>=</m:t>
                      </m:r>
                      <m:sSub>
                        <m:sSubPr>
                          <m:ctrlPr>
                            <a:rPr lang="el-GR" sz="3600" i="1">
                              <a:solidFill>
                                <a:srgbClr val="1D4E55"/>
                              </a:solidFill>
                              <a:latin typeface="Cambria Math" panose="02040503050406030204" pitchFamily="18" charset="0"/>
                              <a:ea typeface="Garet"/>
                              <a:cs typeface="Garet"/>
                            </a:rPr>
                          </m:ctrlPr>
                        </m:sSubPr>
                        <m:e>
                          <m:r>
                            <a:rPr lang="el-GR" sz="3600">
                              <a:solidFill>
                                <a:srgbClr val="1D4E55"/>
                              </a:solidFill>
                              <a:latin typeface="Cambria Math" panose="02040503050406030204" pitchFamily="18" charset="0"/>
                              <a:ea typeface="Garet"/>
                              <a:cs typeface="Garet"/>
                            </a:rPr>
                            <m:t>𝑁</m:t>
                          </m:r>
                        </m:e>
                        <m:sub>
                          <m:r>
                            <a:rPr lang="el-GR" sz="3600">
                              <a:solidFill>
                                <a:srgbClr val="1D4E55"/>
                              </a:solidFill>
                              <a:latin typeface="Cambria Math" panose="02040503050406030204" pitchFamily="18" charset="0"/>
                              <a:ea typeface="Garet"/>
                              <a:cs typeface="Garet"/>
                            </a:rPr>
                            <m:t>𝑒𝑙</m:t>
                          </m:r>
                        </m:sub>
                      </m:sSub>
                      <m:r>
                        <a:rPr lang="el-GR" sz="3600">
                          <a:solidFill>
                            <a:srgbClr val="1D4E55"/>
                          </a:solidFill>
                          <a:latin typeface="Cambria Math" panose="02040503050406030204" pitchFamily="18" charset="0"/>
                          <a:ea typeface="Garet"/>
                          <a:cs typeface="Garet"/>
                        </a:rPr>
                        <m:t>⋅</m:t>
                      </m:r>
                      <m:sSub>
                        <m:sSubPr>
                          <m:ctrlPr>
                            <a:rPr lang="el-GR" sz="3600" i="1">
                              <a:solidFill>
                                <a:srgbClr val="1D4E55"/>
                              </a:solidFill>
                              <a:latin typeface="Cambria Math" panose="02040503050406030204" pitchFamily="18" charset="0"/>
                              <a:ea typeface="Garet"/>
                              <a:cs typeface="Garet"/>
                            </a:rPr>
                          </m:ctrlPr>
                        </m:sSubPr>
                        <m:e>
                          <m:r>
                            <a:rPr lang="el-GR" sz="3600">
                              <a:solidFill>
                                <a:srgbClr val="1D4E55"/>
                              </a:solidFill>
                              <a:latin typeface="Cambria Math" panose="02040503050406030204" pitchFamily="18" charset="0"/>
                              <a:ea typeface="Garet"/>
                              <a:cs typeface="Garet"/>
                            </a:rPr>
                            <m:t>𝑈</m:t>
                          </m:r>
                        </m:e>
                        <m:sub>
                          <m:r>
                            <a:rPr lang="el-GR" sz="3600">
                              <a:solidFill>
                                <a:srgbClr val="1D4E55"/>
                              </a:solidFill>
                              <a:latin typeface="Cambria Math" panose="02040503050406030204" pitchFamily="18" charset="0"/>
                              <a:ea typeface="Garet"/>
                              <a:cs typeface="Garet"/>
                            </a:rPr>
                            <m:t>𝑐𝑒𝑙𝑙</m:t>
                          </m:r>
                        </m:sub>
                      </m:sSub>
                    </m:oMath>
                  </m:oMathPara>
                </a14:m>
                <a:endParaRPr lang="el-GR" sz="3600" dirty="0">
                  <a:solidFill>
                    <a:srgbClr val="1D4E55"/>
                  </a:solidFill>
                  <a:ea typeface="Garet"/>
                  <a:cs typeface="Garet"/>
                </a:endParaRPr>
              </a:p>
            </p:txBody>
          </p:sp>
        </mc:Choice>
        <mc:Fallback xmlns="">
          <p:sp>
            <p:nvSpPr>
              <p:cNvPr id="59" name="TextBox 58">
                <a:extLst>
                  <a:ext uri="{FF2B5EF4-FFF2-40B4-BE49-F238E27FC236}">
                    <a16:creationId xmlns:a16="http://schemas.microsoft.com/office/drawing/2014/main" id="{A23ED42B-5769-D265-D89B-3E8D94E37FE9}"/>
                  </a:ext>
                </a:extLst>
              </p:cNvPr>
              <p:cNvSpPr txBox="1">
                <a:spLocks noRot="1" noChangeAspect="1" noMove="1" noResize="1" noEditPoints="1" noAdjustHandles="1" noChangeArrowheads="1" noChangeShapeType="1" noTextEdit="1"/>
              </p:cNvSpPr>
              <p:nvPr/>
            </p:nvSpPr>
            <p:spPr>
              <a:xfrm>
                <a:off x="3060197" y="6798637"/>
                <a:ext cx="3415724" cy="646331"/>
              </a:xfrm>
              <a:prstGeom prst="rect">
                <a:avLst/>
              </a:prstGeom>
              <a:blipFill>
                <a:blip r:embed="rId10"/>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44863BF3-8995-EF9D-324C-ADFD950060B5}"/>
                  </a:ext>
                </a:extLst>
              </p:cNvPr>
              <p:cNvSpPr txBox="1"/>
              <p:nvPr/>
            </p:nvSpPr>
            <p:spPr>
              <a:xfrm>
                <a:off x="-434471" y="9317467"/>
                <a:ext cx="10266218"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sz="3600" i="1">
                              <a:solidFill>
                                <a:srgbClr val="1D4E55"/>
                              </a:solidFill>
                              <a:latin typeface="Cambria Math" panose="02040503050406030204" pitchFamily="18" charset="0"/>
                              <a:ea typeface="Garet"/>
                              <a:cs typeface="Garet"/>
                            </a:rPr>
                          </m:ctrlPr>
                        </m:sSubPr>
                        <m:e>
                          <m:r>
                            <a:rPr lang="el-GR" sz="3600">
                              <a:solidFill>
                                <a:srgbClr val="1D4E55"/>
                              </a:solidFill>
                              <a:latin typeface="Cambria Math" panose="02040503050406030204" pitchFamily="18" charset="0"/>
                              <a:ea typeface="Garet"/>
                              <a:cs typeface="Garet"/>
                            </a:rPr>
                            <m:t>𝑃</m:t>
                          </m:r>
                        </m:e>
                        <m:sub>
                          <m:r>
                            <a:rPr lang="el-GR" sz="3600">
                              <a:solidFill>
                                <a:srgbClr val="1D4E55"/>
                              </a:solidFill>
                              <a:latin typeface="Cambria Math" panose="02040503050406030204" pitchFamily="18" charset="0"/>
                              <a:ea typeface="Garet"/>
                              <a:cs typeface="Garet"/>
                            </a:rPr>
                            <m:t>𝑒𝑙</m:t>
                          </m:r>
                        </m:sub>
                      </m:sSub>
                      <m:r>
                        <a:rPr lang="el-GR" sz="3600">
                          <a:solidFill>
                            <a:srgbClr val="1D4E55"/>
                          </a:solidFill>
                          <a:latin typeface="Cambria Math" panose="02040503050406030204" pitchFamily="18" charset="0"/>
                          <a:ea typeface="Garet"/>
                          <a:cs typeface="Garet"/>
                        </a:rPr>
                        <m:t>=</m:t>
                      </m:r>
                      <m:sSub>
                        <m:sSubPr>
                          <m:ctrlPr>
                            <a:rPr lang="el-GR" sz="3600" i="1">
                              <a:solidFill>
                                <a:srgbClr val="1D4E55"/>
                              </a:solidFill>
                              <a:latin typeface="Cambria Math" panose="02040503050406030204" pitchFamily="18" charset="0"/>
                              <a:ea typeface="Garet"/>
                              <a:cs typeface="Garet"/>
                            </a:rPr>
                          </m:ctrlPr>
                        </m:sSubPr>
                        <m:e>
                          <m:r>
                            <a:rPr lang="el-GR" sz="3600">
                              <a:solidFill>
                                <a:srgbClr val="1D4E55"/>
                              </a:solidFill>
                              <a:latin typeface="Cambria Math" panose="02040503050406030204" pitchFamily="18" charset="0"/>
                              <a:ea typeface="Garet"/>
                              <a:cs typeface="Garet"/>
                            </a:rPr>
                            <m:t>𝑈</m:t>
                          </m:r>
                        </m:e>
                        <m:sub>
                          <m:r>
                            <a:rPr lang="el-GR" sz="3600">
                              <a:solidFill>
                                <a:srgbClr val="1D4E55"/>
                              </a:solidFill>
                              <a:latin typeface="Cambria Math" panose="02040503050406030204" pitchFamily="18" charset="0"/>
                              <a:ea typeface="Garet"/>
                              <a:cs typeface="Garet"/>
                            </a:rPr>
                            <m:t>𝑒𝑙</m:t>
                          </m:r>
                        </m:sub>
                      </m:sSub>
                      <m:r>
                        <a:rPr lang="el-GR" sz="3600">
                          <a:solidFill>
                            <a:srgbClr val="1D4E55"/>
                          </a:solidFill>
                          <a:latin typeface="Cambria Math" panose="02040503050406030204" pitchFamily="18" charset="0"/>
                          <a:ea typeface="Garet"/>
                          <a:cs typeface="Garet"/>
                        </a:rPr>
                        <m:t>⋅</m:t>
                      </m:r>
                      <m:sSub>
                        <m:sSubPr>
                          <m:ctrlPr>
                            <a:rPr lang="el-GR" sz="3600" i="1">
                              <a:solidFill>
                                <a:srgbClr val="1D4E55"/>
                              </a:solidFill>
                              <a:latin typeface="Cambria Math" panose="02040503050406030204" pitchFamily="18" charset="0"/>
                              <a:ea typeface="Garet"/>
                              <a:cs typeface="Garet"/>
                            </a:rPr>
                          </m:ctrlPr>
                        </m:sSubPr>
                        <m:e>
                          <m:r>
                            <a:rPr lang="el-GR" sz="3600">
                              <a:solidFill>
                                <a:srgbClr val="1D4E55"/>
                              </a:solidFill>
                              <a:latin typeface="Cambria Math" panose="02040503050406030204" pitchFamily="18" charset="0"/>
                              <a:ea typeface="Garet"/>
                              <a:cs typeface="Garet"/>
                            </a:rPr>
                            <m:t>𝐼</m:t>
                          </m:r>
                        </m:e>
                        <m:sub>
                          <m:r>
                            <a:rPr lang="el-GR" sz="3600">
                              <a:solidFill>
                                <a:srgbClr val="1D4E55"/>
                              </a:solidFill>
                              <a:latin typeface="Cambria Math" panose="02040503050406030204" pitchFamily="18" charset="0"/>
                              <a:ea typeface="Garet"/>
                              <a:cs typeface="Garet"/>
                            </a:rPr>
                            <m:t>𝑒𝑙</m:t>
                          </m:r>
                        </m:sub>
                      </m:sSub>
                    </m:oMath>
                  </m:oMathPara>
                </a14:m>
                <a:endParaRPr lang="el-GR" sz="3600" dirty="0">
                  <a:solidFill>
                    <a:srgbClr val="1D4E55"/>
                  </a:solidFill>
                  <a:ea typeface="Garet"/>
                  <a:cs typeface="Garet"/>
                </a:endParaRPr>
              </a:p>
            </p:txBody>
          </p:sp>
        </mc:Choice>
        <mc:Fallback xmlns="">
          <p:sp>
            <p:nvSpPr>
              <p:cNvPr id="60" name="TextBox 59">
                <a:extLst>
                  <a:ext uri="{FF2B5EF4-FFF2-40B4-BE49-F238E27FC236}">
                    <a16:creationId xmlns:a16="http://schemas.microsoft.com/office/drawing/2014/main" id="{44863BF3-8995-EF9D-324C-ADFD950060B5}"/>
                  </a:ext>
                </a:extLst>
              </p:cNvPr>
              <p:cNvSpPr txBox="1">
                <a:spLocks noRot="1" noChangeAspect="1" noMove="1" noResize="1" noEditPoints="1" noAdjustHandles="1" noChangeArrowheads="1" noChangeShapeType="1" noTextEdit="1"/>
              </p:cNvSpPr>
              <p:nvPr/>
            </p:nvSpPr>
            <p:spPr>
              <a:xfrm>
                <a:off x="-434471" y="9317467"/>
                <a:ext cx="10266218" cy="646331"/>
              </a:xfrm>
              <a:prstGeom prst="rect">
                <a:avLst/>
              </a:prstGeom>
              <a:blipFill>
                <a:blip r:embed="rId11"/>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A858E5B-5F28-6E64-F5E7-8B3DB23EECA4}"/>
                  </a:ext>
                </a:extLst>
              </p:cNvPr>
              <p:cNvSpPr txBox="1"/>
              <p:nvPr/>
            </p:nvSpPr>
            <p:spPr>
              <a:xfrm>
                <a:off x="6295233" y="8626195"/>
                <a:ext cx="10266218" cy="1125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sz="3600" i="1">
                              <a:solidFill>
                                <a:srgbClr val="1D4E55"/>
                              </a:solidFill>
                              <a:latin typeface="Cambria Math" panose="02040503050406030204" pitchFamily="18" charset="0"/>
                              <a:ea typeface="Garet"/>
                              <a:cs typeface="Garet"/>
                            </a:rPr>
                          </m:ctrlPr>
                        </m:sSubPr>
                        <m:e>
                          <m:r>
                            <a:rPr lang="el-GR" sz="3600">
                              <a:solidFill>
                                <a:srgbClr val="1D4E55"/>
                              </a:solidFill>
                              <a:latin typeface="Cambria Math" panose="02040503050406030204" pitchFamily="18" charset="0"/>
                              <a:ea typeface="Garet"/>
                              <a:cs typeface="Garet"/>
                            </a:rPr>
                            <m:t>𝑛</m:t>
                          </m:r>
                        </m:e>
                        <m:sub>
                          <m:sSub>
                            <m:sSubPr>
                              <m:ctrlPr>
                                <a:rPr lang="el-GR" sz="3600" i="1">
                                  <a:solidFill>
                                    <a:srgbClr val="1D4E55"/>
                                  </a:solidFill>
                                  <a:latin typeface="Cambria Math" panose="02040503050406030204" pitchFamily="18" charset="0"/>
                                  <a:ea typeface="Garet"/>
                                  <a:cs typeface="Garet"/>
                                </a:rPr>
                              </m:ctrlPr>
                            </m:sSubPr>
                            <m:e>
                              <m:r>
                                <a:rPr lang="el-GR" sz="3600">
                                  <a:solidFill>
                                    <a:srgbClr val="1D4E55"/>
                                  </a:solidFill>
                                  <a:latin typeface="Cambria Math" panose="02040503050406030204" pitchFamily="18" charset="0"/>
                                  <a:ea typeface="Garet"/>
                                  <a:cs typeface="Garet"/>
                                </a:rPr>
                                <m:t>𝐻</m:t>
                              </m:r>
                            </m:e>
                            <m:sub>
                              <m:r>
                                <a:rPr lang="el-GR" sz="3600">
                                  <a:solidFill>
                                    <a:srgbClr val="1D4E55"/>
                                  </a:solidFill>
                                  <a:latin typeface="Cambria Math" panose="02040503050406030204" pitchFamily="18" charset="0"/>
                                  <a:ea typeface="Garet"/>
                                  <a:cs typeface="Garet"/>
                                </a:rPr>
                                <m:t>2</m:t>
                              </m:r>
                            </m:sub>
                          </m:sSub>
                        </m:sub>
                      </m:sSub>
                      <m:r>
                        <a:rPr lang="el-GR" sz="3600">
                          <a:solidFill>
                            <a:srgbClr val="1D4E55"/>
                          </a:solidFill>
                          <a:latin typeface="Cambria Math" panose="02040503050406030204" pitchFamily="18" charset="0"/>
                          <a:ea typeface="Garet"/>
                          <a:cs typeface="Garet"/>
                        </a:rPr>
                        <m:t>=</m:t>
                      </m:r>
                      <m:sSub>
                        <m:sSubPr>
                          <m:ctrlPr>
                            <a:rPr lang="el-GR" sz="3600" i="1">
                              <a:solidFill>
                                <a:srgbClr val="1D4E55"/>
                              </a:solidFill>
                              <a:latin typeface="Cambria Math" panose="02040503050406030204" pitchFamily="18" charset="0"/>
                              <a:ea typeface="Garet"/>
                              <a:cs typeface="Garet"/>
                            </a:rPr>
                          </m:ctrlPr>
                        </m:sSubPr>
                        <m:e>
                          <m:r>
                            <a:rPr lang="el-GR" sz="3600">
                              <a:solidFill>
                                <a:srgbClr val="1D4E55"/>
                              </a:solidFill>
                              <a:latin typeface="Cambria Math" panose="02040503050406030204" pitchFamily="18" charset="0"/>
                              <a:ea typeface="Garet"/>
                              <a:cs typeface="Garet"/>
                            </a:rPr>
                            <m:t>𝑛</m:t>
                          </m:r>
                        </m:e>
                        <m:sub>
                          <m:r>
                            <a:rPr lang="el-GR" sz="3600">
                              <a:solidFill>
                                <a:srgbClr val="1D4E55"/>
                              </a:solidFill>
                              <a:latin typeface="Cambria Math" panose="02040503050406030204" pitchFamily="18" charset="0"/>
                              <a:ea typeface="Garet"/>
                              <a:cs typeface="Garet"/>
                            </a:rPr>
                            <m:t>𝐹</m:t>
                          </m:r>
                        </m:sub>
                      </m:sSub>
                      <m:r>
                        <a:rPr lang="el-GR" sz="3600">
                          <a:solidFill>
                            <a:srgbClr val="1D4E55"/>
                          </a:solidFill>
                          <a:latin typeface="Cambria Math" panose="02040503050406030204" pitchFamily="18" charset="0"/>
                          <a:ea typeface="Garet"/>
                          <a:cs typeface="Garet"/>
                        </a:rPr>
                        <m:t>⋅</m:t>
                      </m:r>
                      <m:f>
                        <m:fPr>
                          <m:ctrlPr>
                            <a:rPr lang="el-GR" sz="3600" i="1">
                              <a:solidFill>
                                <a:srgbClr val="1D4E55"/>
                              </a:solidFill>
                              <a:latin typeface="Cambria Math" panose="02040503050406030204" pitchFamily="18" charset="0"/>
                              <a:ea typeface="Garet"/>
                              <a:cs typeface="Garet"/>
                            </a:rPr>
                          </m:ctrlPr>
                        </m:fPr>
                        <m:num>
                          <m:sSub>
                            <m:sSubPr>
                              <m:ctrlPr>
                                <a:rPr lang="el-GR" sz="3600" i="1">
                                  <a:solidFill>
                                    <a:srgbClr val="1D4E55"/>
                                  </a:solidFill>
                                  <a:latin typeface="Cambria Math" panose="02040503050406030204" pitchFamily="18" charset="0"/>
                                  <a:ea typeface="Garet"/>
                                  <a:cs typeface="Garet"/>
                                </a:rPr>
                              </m:ctrlPr>
                            </m:sSubPr>
                            <m:e>
                              <m:r>
                                <a:rPr lang="el-GR" sz="3600">
                                  <a:solidFill>
                                    <a:srgbClr val="1D4E55"/>
                                  </a:solidFill>
                                  <a:latin typeface="Cambria Math" panose="02040503050406030204" pitchFamily="18" charset="0"/>
                                  <a:ea typeface="Garet"/>
                                  <a:cs typeface="Garet"/>
                                </a:rPr>
                                <m:t>𝑁</m:t>
                              </m:r>
                            </m:e>
                            <m:sub>
                              <m:r>
                                <a:rPr lang="el-GR" sz="3600">
                                  <a:solidFill>
                                    <a:srgbClr val="1D4E55"/>
                                  </a:solidFill>
                                  <a:latin typeface="Cambria Math" panose="02040503050406030204" pitchFamily="18" charset="0"/>
                                  <a:ea typeface="Garet"/>
                                  <a:cs typeface="Garet"/>
                                </a:rPr>
                                <m:t>𝑒𝑙</m:t>
                              </m:r>
                            </m:sub>
                          </m:sSub>
                        </m:num>
                        <m:den>
                          <m:r>
                            <a:rPr lang="el-GR" sz="3600">
                              <a:solidFill>
                                <a:srgbClr val="1D4E55"/>
                              </a:solidFill>
                              <a:latin typeface="Cambria Math" panose="02040503050406030204" pitchFamily="18" charset="0"/>
                              <a:ea typeface="Garet"/>
                              <a:cs typeface="Garet"/>
                            </a:rPr>
                            <m:t>𝑧</m:t>
                          </m:r>
                          <m:r>
                            <a:rPr lang="el-GR" sz="3600">
                              <a:solidFill>
                                <a:srgbClr val="1D4E55"/>
                              </a:solidFill>
                              <a:latin typeface="Cambria Math" panose="02040503050406030204" pitchFamily="18" charset="0"/>
                              <a:ea typeface="Garet"/>
                              <a:cs typeface="Garet"/>
                            </a:rPr>
                            <m:t>⋅</m:t>
                          </m:r>
                          <m:r>
                            <a:rPr lang="el-GR" sz="3600">
                              <a:solidFill>
                                <a:srgbClr val="1D4E55"/>
                              </a:solidFill>
                              <a:latin typeface="Cambria Math" panose="02040503050406030204" pitchFamily="18" charset="0"/>
                              <a:ea typeface="Garet"/>
                              <a:cs typeface="Garet"/>
                            </a:rPr>
                            <m:t>𝐹</m:t>
                          </m:r>
                        </m:den>
                      </m:f>
                      <m:r>
                        <a:rPr lang="el-GR" sz="3600">
                          <a:solidFill>
                            <a:srgbClr val="1D4E55"/>
                          </a:solidFill>
                          <a:latin typeface="Cambria Math" panose="02040503050406030204" pitchFamily="18" charset="0"/>
                          <a:ea typeface="Garet"/>
                          <a:cs typeface="Garet"/>
                        </a:rPr>
                        <m:t>⋅</m:t>
                      </m:r>
                      <m:sSub>
                        <m:sSubPr>
                          <m:ctrlPr>
                            <a:rPr lang="el-GR" sz="3600" i="1">
                              <a:solidFill>
                                <a:srgbClr val="1D4E55"/>
                              </a:solidFill>
                              <a:latin typeface="Cambria Math" panose="02040503050406030204" pitchFamily="18" charset="0"/>
                              <a:ea typeface="Garet"/>
                              <a:cs typeface="Garet"/>
                            </a:rPr>
                          </m:ctrlPr>
                        </m:sSubPr>
                        <m:e>
                          <m:r>
                            <a:rPr lang="el-GR" sz="3600">
                              <a:solidFill>
                                <a:srgbClr val="1D4E55"/>
                              </a:solidFill>
                              <a:latin typeface="Cambria Math" panose="02040503050406030204" pitchFamily="18" charset="0"/>
                              <a:ea typeface="Garet"/>
                              <a:cs typeface="Garet"/>
                            </a:rPr>
                            <m:t>𝐼</m:t>
                          </m:r>
                        </m:e>
                        <m:sub>
                          <m:r>
                            <a:rPr lang="el-GR" sz="3600">
                              <a:solidFill>
                                <a:srgbClr val="1D4E55"/>
                              </a:solidFill>
                              <a:latin typeface="Cambria Math" panose="02040503050406030204" pitchFamily="18" charset="0"/>
                              <a:ea typeface="Garet"/>
                              <a:cs typeface="Garet"/>
                            </a:rPr>
                            <m:t>𝑒𝑙</m:t>
                          </m:r>
                        </m:sub>
                      </m:sSub>
                    </m:oMath>
                  </m:oMathPara>
                </a14:m>
                <a:endParaRPr lang="el-GR" sz="3600" dirty="0">
                  <a:solidFill>
                    <a:srgbClr val="1D4E55"/>
                  </a:solidFill>
                  <a:ea typeface="Garet"/>
                  <a:cs typeface="Garet"/>
                </a:endParaRPr>
              </a:p>
            </p:txBody>
          </p:sp>
        </mc:Choice>
        <mc:Fallback xmlns="">
          <p:sp>
            <p:nvSpPr>
              <p:cNvPr id="61" name="TextBox 60">
                <a:extLst>
                  <a:ext uri="{FF2B5EF4-FFF2-40B4-BE49-F238E27FC236}">
                    <a16:creationId xmlns:a16="http://schemas.microsoft.com/office/drawing/2014/main" id="{9A858E5B-5F28-6E64-F5E7-8B3DB23EECA4}"/>
                  </a:ext>
                </a:extLst>
              </p:cNvPr>
              <p:cNvSpPr txBox="1">
                <a:spLocks noRot="1" noChangeAspect="1" noMove="1" noResize="1" noEditPoints="1" noAdjustHandles="1" noChangeArrowheads="1" noChangeShapeType="1" noTextEdit="1"/>
              </p:cNvSpPr>
              <p:nvPr/>
            </p:nvSpPr>
            <p:spPr>
              <a:xfrm>
                <a:off x="6295233" y="8626195"/>
                <a:ext cx="10266218" cy="1125886"/>
              </a:xfrm>
              <a:prstGeom prst="rect">
                <a:avLst/>
              </a:prstGeom>
              <a:blipFill>
                <a:blip r:embed="rId12"/>
                <a:stretch>
                  <a:fillRect/>
                </a:stretch>
              </a:blipFill>
            </p:spPr>
            <p:txBody>
              <a:bodyPr/>
              <a:lstStyle/>
              <a:p>
                <a:r>
                  <a:rPr lang="el-G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ppt_x"/>
                                          </p:val>
                                        </p:tav>
                                        <p:tav tm="100000">
                                          <p:val>
                                            <p:strVal val="#ppt_x"/>
                                          </p:val>
                                        </p:tav>
                                      </p:tavLst>
                                    </p:anim>
                                    <p:anim calcmode="lin" valueType="num">
                                      <p:cBhvr additive="base">
                                        <p:cTn id="36" dur="500" fill="hold"/>
                                        <p:tgtEl>
                                          <p:spTgt spid="4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ppt_x"/>
                                          </p:val>
                                        </p:tav>
                                        <p:tav tm="100000">
                                          <p:val>
                                            <p:strVal val="#ppt_x"/>
                                          </p:val>
                                        </p:tav>
                                      </p:tavLst>
                                    </p:anim>
                                    <p:anim calcmode="lin" valueType="num">
                                      <p:cBhvr additive="base">
                                        <p:cTn id="44" dur="500" fill="hold"/>
                                        <p:tgtEl>
                                          <p:spTgt spid="4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ppt_x"/>
                                          </p:val>
                                        </p:tav>
                                        <p:tav tm="100000">
                                          <p:val>
                                            <p:strVal val="#ppt_x"/>
                                          </p:val>
                                        </p:tav>
                                      </p:tavLst>
                                    </p:anim>
                                    <p:anim calcmode="lin" valueType="num">
                                      <p:cBhvr additive="base">
                                        <p:cTn id="48" dur="500" fill="hold"/>
                                        <p:tgtEl>
                                          <p:spTgt spid="4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500" fill="hold"/>
                                        <p:tgtEl>
                                          <p:spTgt spid="50"/>
                                        </p:tgtEl>
                                        <p:attrNameLst>
                                          <p:attrName>ppt_x</p:attrName>
                                        </p:attrNameLst>
                                      </p:cBhvr>
                                      <p:tavLst>
                                        <p:tav tm="0">
                                          <p:val>
                                            <p:strVal val="#ppt_x"/>
                                          </p:val>
                                        </p:tav>
                                        <p:tav tm="100000">
                                          <p:val>
                                            <p:strVal val="#ppt_x"/>
                                          </p:val>
                                        </p:tav>
                                      </p:tavLst>
                                    </p:anim>
                                    <p:anim calcmode="lin" valueType="num">
                                      <p:cBhvr additive="base">
                                        <p:cTn id="52" dur="500" fill="hold"/>
                                        <p:tgtEl>
                                          <p:spTgt spid="5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fill="hold"/>
                                        <p:tgtEl>
                                          <p:spTgt spid="51"/>
                                        </p:tgtEl>
                                        <p:attrNameLst>
                                          <p:attrName>ppt_x</p:attrName>
                                        </p:attrNameLst>
                                      </p:cBhvr>
                                      <p:tavLst>
                                        <p:tav tm="0">
                                          <p:val>
                                            <p:strVal val="#ppt_x"/>
                                          </p:val>
                                        </p:tav>
                                        <p:tav tm="100000">
                                          <p:val>
                                            <p:strVal val="#ppt_x"/>
                                          </p:val>
                                        </p:tav>
                                      </p:tavLst>
                                    </p:anim>
                                    <p:anim calcmode="lin" valueType="num">
                                      <p:cBhvr additive="base">
                                        <p:cTn id="56" dur="500" fill="hold"/>
                                        <p:tgtEl>
                                          <p:spTgt spid="5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500" fill="hold"/>
                                        <p:tgtEl>
                                          <p:spTgt spid="52"/>
                                        </p:tgtEl>
                                        <p:attrNameLst>
                                          <p:attrName>ppt_x</p:attrName>
                                        </p:attrNameLst>
                                      </p:cBhvr>
                                      <p:tavLst>
                                        <p:tav tm="0">
                                          <p:val>
                                            <p:strVal val="#ppt_x"/>
                                          </p:val>
                                        </p:tav>
                                        <p:tav tm="100000">
                                          <p:val>
                                            <p:strVal val="#ppt_x"/>
                                          </p:val>
                                        </p:tav>
                                      </p:tavLst>
                                    </p:anim>
                                    <p:anim calcmode="lin" valueType="num">
                                      <p:cBhvr additive="base">
                                        <p:cTn id="60" dur="500" fill="hold"/>
                                        <p:tgtEl>
                                          <p:spTgt spid="5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additive="base">
                                        <p:cTn id="63" dur="500" fill="hold"/>
                                        <p:tgtEl>
                                          <p:spTgt spid="53"/>
                                        </p:tgtEl>
                                        <p:attrNameLst>
                                          <p:attrName>ppt_x</p:attrName>
                                        </p:attrNameLst>
                                      </p:cBhvr>
                                      <p:tavLst>
                                        <p:tav tm="0">
                                          <p:val>
                                            <p:strVal val="#ppt_x"/>
                                          </p:val>
                                        </p:tav>
                                        <p:tav tm="100000">
                                          <p:val>
                                            <p:strVal val="#ppt_x"/>
                                          </p:val>
                                        </p:tav>
                                      </p:tavLst>
                                    </p:anim>
                                    <p:anim calcmode="lin" valueType="num">
                                      <p:cBhvr additive="base">
                                        <p:cTn id="64" dur="500" fill="hold"/>
                                        <p:tgtEl>
                                          <p:spTgt spid="5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500" fill="hold"/>
                                        <p:tgtEl>
                                          <p:spTgt spid="54"/>
                                        </p:tgtEl>
                                        <p:attrNameLst>
                                          <p:attrName>ppt_x</p:attrName>
                                        </p:attrNameLst>
                                      </p:cBhvr>
                                      <p:tavLst>
                                        <p:tav tm="0">
                                          <p:val>
                                            <p:strVal val="#ppt_x"/>
                                          </p:val>
                                        </p:tav>
                                        <p:tav tm="100000">
                                          <p:val>
                                            <p:strVal val="#ppt_x"/>
                                          </p:val>
                                        </p:tav>
                                      </p:tavLst>
                                    </p:anim>
                                    <p:anim calcmode="lin" valueType="num">
                                      <p:cBhvr additive="base">
                                        <p:cTn id="68" dur="500" fill="hold"/>
                                        <p:tgtEl>
                                          <p:spTgt spid="5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additive="base">
                                        <p:cTn id="71" dur="500" fill="hold"/>
                                        <p:tgtEl>
                                          <p:spTgt spid="55"/>
                                        </p:tgtEl>
                                        <p:attrNameLst>
                                          <p:attrName>ppt_x</p:attrName>
                                        </p:attrNameLst>
                                      </p:cBhvr>
                                      <p:tavLst>
                                        <p:tav tm="0">
                                          <p:val>
                                            <p:strVal val="#ppt_x"/>
                                          </p:val>
                                        </p:tav>
                                        <p:tav tm="100000">
                                          <p:val>
                                            <p:strVal val="#ppt_x"/>
                                          </p:val>
                                        </p:tav>
                                      </p:tavLst>
                                    </p:anim>
                                    <p:anim calcmode="lin" valueType="num">
                                      <p:cBhvr additive="base">
                                        <p:cTn id="72" dur="500" fill="hold"/>
                                        <p:tgtEl>
                                          <p:spTgt spid="5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additive="base">
                                        <p:cTn id="75" dur="500" fill="hold"/>
                                        <p:tgtEl>
                                          <p:spTgt spid="56"/>
                                        </p:tgtEl>
                                        <p:attrNameLst>
                                          <p:attrName>ppt_x</p:attrName>
                                        </p:attrNameLst>
                                      </p:cBhvr>
                                      <p:tavLst>
                                        <p:tav tm="0">
                                          <p:val>
                                            <p:strVal val="#ppt_x"/>
                                          </p:val>
                                        </p:tav>
                                        <p:tav tm="100000">
                                          <p:val>
                                            <p:strVal val="#ppt_x"/>
                                          </p:val>
                                        </p:tav>
                                      </p:tavLst>
                                    </p:anim>
                                    <p:anim calcmode="lin" valueType="num">
                                      <p:cBhvr additive="base">
                                        <p:cTn id="76" dur="500" fill="hold"/>
                                        <p:tgtEl>
                                          <p:spTgt spid="5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additive="base">
                                        <p:cTn id="79" dur="500" fill="hold"/>
                                        <p:tgtEl>
                                          <p:spTgt spid="57"/>
                                        </p:tgtEl>
                                        <p:attrNameLst>
                                          <p:attrName>ppt_x</p:attrName>
                                        </p:attrNameLst>
                                      </p:cBhvr>
                                      <p:tavLst>
                                        <p:tav tm="0">
                                          <p:val>
                                            <p:strVal val="#ppt_x"/>
                                          </p:val>
                                        </p:tav>
                                        <p:tav tm="100000">
                                          <p:val>
                                            <p:strVal val="#ppt_x"/>
                                          </p:val>
                                        </p:tav>
                                      </p:tavLst>
                                    </p:anim>
                                    <p:anim calcmode="lin" valueType="num">
                                      <p:cBhvr additive="base">
                                        <p:cTn id="80" dur="500" fill="hold"/>
                                        <p:tgtEl>
                                          <p:spTgt spid="5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anim calcmode="lin" valueType="num">
                                      <p:cBhvr additive="base">
                                        <p:cTn id="83" dur="500" fill="hold"/>
                                        <p:tgtEl>
                                          <p:spTgt spid="58"/>
                                        </p:tgtEl>
                                        <p:attrNameLst>
                                          <p:attrName>ppt_x</p:attrName>
                                        </p:attrNameLst>
                                      </p:cBhvr>
                                      <p:tavLst>
                                        <p:tav tm="0">
                                          <p:val>
                                            <p:strVal val="#ppt_x"/>
                                          </p:val>
                                        </p:tav>
                                        <p:tav tm="100000">
                                          <p:val>
                                            <p:strVal val="#ppt_x"/>
                                          </p:val>
                                        </p:tav>
                                      </p:tavLst>
                                    </p:anim>
                                    <p:anim calcmode="lin" valueType="num">
                                      <p:cBhvr additive="base">
                                        <p:cTn id="84" dur="500" fill="hold"/>
                                        <p:tgtEl>
                                          <p:spTgt spid="5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additive="base">
                                        <p:cTn id="87" dur="500" fill="hold"/>
                                        <p:tgtEl>
                                          <p:spTgt spid="59"/>
                                        </p:tgtEl>
                                        <p:attrNameLst>
                                          <p:attrName>ppt_x</p:attrName>
                                        </p:attrNameLst>
                                      </p:cBhvr>
                                      <p:tavLst>
                                        <p:tav tm="0">
                                          <p:val>
                                            <p:strVal val="#ppt_x"/>
                                          </p:val>
                                        </p:tav>
                                        <p:tav tm="100000">
                                          <p:val>
                                            <p:strVal val="#ppt_x"/>
                                          </p:val>
                                        </p:tav>
                                      </p:tavLst>
                                    </p:anim>
                                    <p:anim calcmode="lin" valueType="num">
                                      <p:cBhvr additive="base">
                                        <p:cTn id="88" dur="500" fill="hold"/>
                                        <p:tgtEl>
                                          <p:spTgt spid="5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additive="base">
                                        <p:cTn id="91" dur="500" fill="hold"/>
                                        <p:tgtEl>
                                          <p:spTgt spid="60"/>
                                        </p:tgtEl>
                                        <p:attrNameLst>
                                          <p:attrName>ppt_x</p:attrName>
                                        </p:attrNameLst>
                                      </p:cBhvr>
                                      <p:tavLst>
                                        <p:tav tm="0">
                                          <p:val>
                                            <p:strVal val="#ppt_x"/>
                                          </p:val>
                                        </p:tav>
                                        <p:tav tm="100000">
                                          <p:val>
                                            <p:strVal val="#ppt_x"/>
                                          </p:val>
                                        </p:tav>
                                      </p:tavLst>
                                    </p:anim>
                                    <p:anim calcmode="lin" valueType="num">
                                      <p:cBhvr additive="base">
                                        <p:cTn id="92" dur="500" fill="hold"/>
                                        <p:tgtEl>
                                          <p:spTgt spid="60"/>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additive="base">
                                        <p:cTn id="95" dur="500" fill="hold"/>
                                        <p:tgtEl>
                                          <p:spTgt spid="61"/>
                                        </p:tgtEl>
                                        <p:attrNameLst>
                                          <p:attrName>ppt_x</p:attrName>
                                        </p:attrNameLst>
                                      </p:cBhvr>
                                      <p:tavLst>
                                        <p:tav tm="0">
                                          <p:val>
                                            <p:strVal val="#ppt_x"/>
                                          </p:val>
                                        </p:tav>
                                        <p:tav tm="100000">
                                          <p:val>
                                            <p:strVal val="#ppt_x"/>
                                          </p:val>
                                        </p:tav>
                                      </p:tavLst>
                                    </p:anim>
                                    <p:anim calcmode="lin" valueType="num">
                                      <p:cBhvr additive="base">
                                        <p:cTn id="96"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P spid="53" grpId="0"/>
      <p:bldP spid="55" grpId="0"/>
      <p:bldP spid="56" grpId="0"/>
      <p:bldP spid="57" grpId="0"/>
      <p:bldP spid="58" grpId="0"/>
      <p:bldP spid="59" grpId="0"/>
      <p:bldP spid="60"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4443" y="708493"/>
            <a:ext cx="20536886" cy="1935813"/>
            <a:chOff x="0" y="0"/>
            <a:chExt cx="29788293" cy="2807854"/>
          </a:xfrm>
        </p:grpSpPr>
        <p:sp>
          <p:nvSpPr>
            <p:cNvPr id="3" name="Freeform 3"/>
            <p:cNvSpPr/>
            <p:nvPr/>
          </p:nvSpPr>
          <p:spPr>
            <a:xfrm>
              <a:off x="0" y="0"/>
              <a:ext cx="29788293" cy="2807853"/>
            </a:xfrm>
            <a:custGeom>
              <a:avLst/>
              <a:gdLst/>
              <a:ahLst/>
              <a:cxnLst/>
              <a:rect l="l" t="t" r="r" b="b"/>
              <a:pathLst>
                <a:path w="29788293" h="2807853">
                  <a:moveTo>
                    <a:pt x="29788293" y="1403927"/>
                  </a:moveTo>
                  <a:cubicBezTo>
                    <a:pt x="29788293" y="2379356"/>
                    <a:pt x="29359923" y="2807853"/>
                    <a:pt x="28831347" y="2807853"/>
                  </a:cubicBezTo>
                  <a:lnTo>
                    <a:pt x="956945" y="2807853"/>
                  </a:lnTo>
                  <a:cubicBezTo>
                    <a:pt x="428371" y="2807853"/>
                    <a:pt x="0" y="2379356"/>
                    <a:pt x="0" y="1403927"/>
                  </a:cubicBezTo>
                  <a:cubicBezTo>
                    <a:pt x="0" y="428371"/>
                    <a:pt x="428371" y="0"/>
                    <a:pt x="956945" y="0"/>
                  </a:cubicBezTo>
                  <a:lnTo>
                    <a:pt x="28831347" y="0"/>
                  </a:lnTo>
                  <a:cubicBezTo>
                    <a:pt x="29359796" y="0"/>
                    <a:pt x="29788293" y="428371"/>
                    <a:pt x="29788293" y="1403927"/>
                  </a:cubicBezTo>
                  <a:close/>
                </a:path>
              </a:pathLst>
            </a:custGeom>
            <a:solidFill>
              <a:srgbClr val="1D4E55"/>
            </a:solidFill>
          </p:spPr>
          <p:txBody>
            <a:bodyPr/>
            <a:lstStyle/>
            <a:p>
              <a:endParaRPr lang="el-GR" dirty="0">
                <a:latin typeface="+mj-lt"/>
              </a:endParaRPr>
            </a:p>
          </p:txBody>
        </p:sp>
      </p:grpSp>
      <p:grpSp>
        <p:nvGrpSpPr>
          <p:cNvPr id="4" name="Group 4"/>
          <p:cNvGrpSpPr/>
          <p:nvPr/>
        </p:nvGrpSpPr>
        <p:grpSpPr>
          <a:xfrm>
            <a:off x="-327097" y="9500518"/>
            <a:ext cx="11822997" cy="3586147"/>
            <a:chOff x="0" y="0"/>
            <a:chExt cx="15763996" cy="4781530"/>
          </a:xfrm>
        </p:grpSpPr>
        <p:grpSp>
          <p:nvGrpSpPr>
            <p:cNvPr id="5" name="Group 5"/>
            <p:cNvGrpSpPr>
              <a:grpSpLocks noChangeAspect="1"/>
            </p:cNvGrpSpPr>
            <p:nvPr/>
          </p:nvGrpSpPr>
          <p:grpSpPr>
            <a:xfrm>
              <a:off x="11029420" y="46954"/>
              <a:ext cx="4734576" cy="4734576"/>
              <a:chOff x="0" y="0"/>
              <a:chExt cx="6355080" cy="6355080"/>
            </a:xfrm>
          </p:grpSpPr>
          <p:sp>
            <p:nvSpPr>
              <p:cNvPr id="6" name="Freeform 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D4E55"/>
              </a:solidFill>
            </p:spPr>
            <p:txBody>
              <a:bodyPr/>
              <a:lstStyle/>
              <a:p>
                <a:endParaRPr lang="el-GR" dirty="0">
                  <a:latin typeface="+mj-lt"/>
                </a:endParaRPr>
              </a:p>
            </p:txBody>
          </p:sp>
        </p:grpSp>
        <p:grpSp>
          <p:nvGrpSpPr>
            <p:cNvPr id="7" name="Group 7"/>
            <p:cNvGrpSpPr/>
            <p:nvPr/>
          </p:nvGrpSpPr>
          <p:grpSpPr>
            <a:xfrm>
              <a:off x="0" y="0"/>
              <a:ext cx="1807730" cy="1807730"/>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887C"/>
              </a:solidFill>
            </p:spPr>
            <p:txBody>
              <a:bodyPr/>
              <a:lstStyle/>
              <a:p>
                <a:endParaRPr lang="el-GR" dirty="0">
                  <a:latin typeface="+mj-lt"/>
                </a:endParaRPr>
              </a:p>
            </p:txBody>
          </p:sp>
        </p:grpSp>
      </p:grpSp>
      <p:grpSp>
        <p:nvGrpSpPr>
          <p:cNvPr id="9" name="Group 9"/>
          <p:cNvGrpSpPr/>
          <p:nvPr/>
        </p:nvGrpSpPr>
        <p:grpSpPr>
          <a:xfrm>
            <a:off x="0" y="491902"/>
            <a:ext cx="2668293" cy="266829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45923" r="-45923"/>
              </a:stretch>
            </a:blipFill>
          </p:spPr>
          <p:txBody>
            <a:bodyPr/>
            <a:lstStyle/>
            <a:p>
              <a:endParaRPr lang="el-GR" dirty="0">
                <a:latin typeface="+mj-lt"/>
              </a:endParaRPr>
            </a:p>
          </p:txBody>
        </p:sp>
      </p:grpSp>
      <p:grpSp>
        <p:nvGrpSpPr>
          <p:cNvPr id="11" name="Group 11"/>
          <p:cNvGrpSpPr/>
          <p:nvPr/>
        </p:nvGrpSpPr>
        <p:grpSpPr>
          <a:xfrm>
            <a:off x="17756231" y="9760013"/>
            <a:ext cx="1355797" cy="1355797"/>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D9E96"/>
            </a:solidFill>
          </p:spPr>
          <p:txBody>
            <a:bodyPr/>
            <a:lstStyle/>
            <a:p>
              <a:endParaRPr lang="el-GR" dirty="0">
                <a:latin typeface="+mj-lt"/>
              </a:endParaRPr>
            </a:p>
          </p:txBody>
        </p:sp>
      </p:grpSp>
      <p:sp>
        <p:nvSpPr>
          <p:cNvPr id="13" name="Freeform 13"/>
          <p:cNvSpPr/>
          <p:nvPr/>
        </p:nvSpPr>
        <p:spPr>
          <a:xfrm>
            <a:off x="10588992" y="2935915"/>
            <a:ext cx="7101978" cy="6599818"/>
          </a:xfrm>
          <a:custGeom>
            <a:avLst/>
            <a:gdLst/>
            <a:ahLst/>
            <a:cxnLst/>
            <a:rect l="l" t="t" r="r" b="b"/>
            <a:pathLst>
              <a:path w="7101978" h="6599818">
                <a:moveTo>
                  <a:pt x="0" y="0"/>
                </a:moveTo>
                <a:lnTo>
                  <a:pt x="7101979" y="0"/>
                </a:lnTo>
                <a:lnTo>
                  <a:pt x="7101979" y="6599818"/>
                </a:lnTo>
                <a:lnTo>
                  <a:pt x="0" y="6599818"/>
                </a:lnTo>
                <a:lnTo>
                  <a:pt x="0" y="0"/>
                </a:lnTo>
                <a:close/>
              </a:path>
            </a:pathLst>
          </a:custGeom>
          <a:blipFill>
            <a:blip r:embed="rId4"/>
            <a:stretch>
              <a:fillRect/>
            </a:stretch>
          </a:blipFill>
        </p:spPr>
        <p:txBody>
          <a:bodyPr/>
          <a:lstStyle/>
          <a:p>
            <a:endParaRPr lang="el-GR" dirty="0">
              <a:latin typeface="+mj-lt"/>
            </a:endParaRPr>
          </a:p>
        </p:txBody>
      </p:sp>
      <p:sp>
        <p:nvSpPr>
          <p:cNvPr id="14" name="TextBox 14"/>
          <p:cNvSpPr txBox="1"/>
          <p:nvPr/>
        </p:nvSpPr>
        <p:spPr>
          <a:xfrm>
            <a:off x="2128709" y="1298575"/>
            <a:ext cx="14030582" cy="869950"/>
          </a:xfrm>
          <a:prstGeom prst="rect">
            <a:avLst/>
          </a:prstGeom>
        </p:spPr>
        <p:txBody>
          <a:bodyPr lIns="0" tIns="0" rIns="0" bIns="0" rtlCol="0" anchor="t">
            <a:spAutoFit/>
          </a:bodyPr>
          <a:lstStyle/>
          <a:p>
            <a:pPr algn="ctr">
              <a:lnSpc>
                <a:spcPts val="6500"/>
              </a:lnSpc>
            </a:pPr>
            <a:r>
              <a:rPr lang="en-US" sz="6500" dirty="0">
                <a:solidFill>
                  <a:srgbClr val="FBFDF4"/>
                </a:solidFill>
                <a:latin typeface="+mj-lt"/>
                <a:ea typeface="TT Tsars A"/>
                <a:cs typeface="TT Tsars A"/>
                <a:sym typeface="TT Tsars A"/>
              </a:rPr>
              <a:t>Παραγωγή υδρογόνου</a:t>
            </a:r>
          </a:p>
        </p:txBody>
      </p:sp>
      <p:sp>
        <p:nvSpPr>
          <p:cNvPr id="15" name="TextBox 15"/>
          <p:cNvSpPr txBox="1"/>
          <p:nvPr/>
        </p:nvSpPr>
        <p:spPr>
          <a:xfrm>
            <a:off x="677899" y="4007655"/>
            <a:ext cx="13180654" cy="533400"/>
          </a:xfrm>
          <a:prstGeom prst="rect">
            <a:avLst/>
          </a:prstGeom>
        </p:spPr>
        <p:txBody>
          <a:bodyPr lIns="0" tIns="0" rIns="0" bIns="0" rtlCol="0" anchor="t">
            <a:spAutoFit/>
          </a:bodyPr>
          <a:lstStyle/>
          <a:p>
            <a:pPr marL="0" lvl="0" indent="0" algn="l">
              <a:lnSpc>
                <a:spcPts val="4200"/>
              </a:lnSpc>
              <a:spcBef>
                <a:spcPct val="0"/>
              </a:spcBef>
            </a:pPr>
            <a:r>
              <a:rPr lang="en-US" sz="3500" b="1" dirty="0">
                <a:solidFill>
                  <a:srgbClr val="1D4E55"/>
                </a:solidFill>
                <a:latin typeface="+mj-lt"/>
                <a:ea typeface="Garet Bold"/>
                <a:cs typeface="Garet Bold"/>
                <a:sym typeface="Garet Bold"/>
              </a:rPr>
              <a:t>Συνδυασμός  πολλαπλών στοιχείων </a:t>
            </a:r>
          </a:p>
        </p:txBody>
      </p:sp>
      <p:sp>
        <p:nvSpPr>
          <p:cNvPr id="18" name="TextBox 18"/>
          <p:cNvSpPr txBox="1"/>
          <p:nvPr/>
        </p:nvSpPr>
        <p:spPr>
          <a:xfrm>
            <a:off x="16832311" y="3086648"/>
            <a:ext cx="1185494" cy="249364"/>
          </a:xfrm>
          <a:prstGeom prst="rect">
            <a:avLst/>
          </a:prstGeom>
        </p:spPr>
        <p:txBody>
          <a:bodyPr lIns="0" tIns="0" rIns="0" bIns="0" rtlCol="0" anchor="t">
            <a:spAutoFit/>
          </a:bodyPr>
          <a:lstStyle/>
          <a:p>
            <a:pPr algn="l">
              <a:lnSpc>
                <a:spcPts val="2100"/>
              </a:lnSpc>
              <a:spcBef>
                <a:spcPct val="0"/>
              </a:spcBef>
            </a:pPr>
            <a:r>
              <a:rPr lang="en-US" sz="1400" b="1" dirty="0">
                <a:solidFill>
                  <a:srgbClr val="FBFDF4"/>
                </a:solidFill>
                <a:latin typeface="+mj-lt"/>
                <a:ea typeface="Garet Bold"/>
                <a:cs typeface="Garet Bold"/>
                <a:sym typeface="Garet Bold"/>
              </a:rPr>
              <a:t>Εφαρμογή</a:t>
            </a:r>
          </a:p>
        </p:txBody>
      </p:sp>
      <p:sp>
        <p:nvSpPr>
          <p:cNvPr id="19" name="TextBox 19"/>
          <p:cNvSpPr txBox="1"/>
          <p:nvPr/>
        </p:nvSpPr>
        <p:spPr>
          <a:xfrm>
            <a:off x="16280318" y="9751141"/>
            <a:ext cx="1405771" cy="447675"/>
          </a:xfrm>
          <a:prstGeom prst="rect">
            <a:avLst/>
          </a:prstGeom>
        </p:spPr>
        <p:txBody>
          <a:bodyPr lIns="0" tIns="0" rIns="0" bIns="0" rtlCol="0" anchor="t">
            <a:spAutoFit/>
          </a:bodyPr>
          <a:lstStyle/>
          <a:p>
            <a:pPr algn="ctr">
              <a:lnSpc>
                <a:spcPts val="3749"/>
              </a:lnSpc>
              <a:spcBef>
                <a:spcPct val="0"/>
              </a:spcBef>
            </a:pPr>
            <a:r>
              <a:rPr lang="en-US" sz="2499" dirty="0">
                <a:solidFill>
                  <a:srgbClr val="1D4E55"/>
                </a:solidFill>
                <a:latin typeface="+mj-lt"/>
                <a:ea typeface="Garet"/>
                <a:cs typeface="Garet"/>
                <a:sym typeface="Garet"/>
              </a:rPr>
              <a:t>Πηγή: [4]</a:t>
            </a:r>
          </a:p>
        </p:txBody>
      </p:sp>
      <p:sp>
        <p:nvSpPr>
          <p:cNvPr id="20" name="TextBox 20"/>
          <p:cNvSpPr txBox="1"/>
          <p:nvPr/>
        </p:nvSpPr>
        <p:spPr>
          <a:xfrm>
            <a:off x="179226" y="4871368"/>
            <a:ext cx="10409767" cy="2265620"/>
          </a:xfrm>
          <a:prstGeom prst="rect">
            <a:avLst/>
          </a:prstGeom>
        </p:spPr>
        <p:txBody>
          <a:bodyPr lIns="0" tIns="0" rIns="0" bIns="0" rtlCol="0" anchor="t">
            <a:spAutoFit/>
          </a:bodyPr>
          <a:lstStyle/>
          <a:p>
            <a:pPr marL="647700" lvl="1" indent="-323850" algn="l">
              <a:lnSpc>
                <a:spcPts val="4500"/>
              </a:lnSpc>
              <a:buFont typeface="Arial"/>
              <a:buChar char="•"/>
            </a:pPr>
            <a:r>
              <a:rPr lang="en-US" sz="3000" b="1" dirty="0">
                <a:solidFill>
                  <a:srgbClr val="1D4E55"/>
                </a:solidFill>
                <a:latin typeface="+mj-lt"/>
                <a:ea typeface="Garet Bold"/>
                <a:cs typeface="Garet Bold"/>
                <a:sym typeface="Garet Bold"/>
              </a:rPr>
              <a:t>Σειριακή Σύνδεση</a:t>
            </a:r>
            <a:r>
              <a:rPr lang="en-US" sz="3000" dirty="0">
                <a:solidFill>
                  <a:srgbClr val="1D4E55"/>
                </a:solidFill>
                <a:latin typeface="+mj-lt"/>
                <a:ea typeface="Garet"/>
                <a:cs typeface="Garet"/>
                <a:sym typeface="Garet"/>
              </a:rPr>
              <a:t>: Συνδέοντας τα ηλεκτρολυτικά στοιχεία εν σειρά, αυξάνεται η συνολική τάση.</a:t>
            </a:r>
          </a:p>
          <a:p>
            <a:pPr marL="647700" lvl="1" indent="-323850" algn="l">
              <a:lnSpc>
                <a:spcPts val="4500"/>
              </a:lnSpc>
              <a:spcBef>
                <a:spcPct val="0"/>
              </a:spcBef>
              <a:buFont typeface="Arial"/>
              <a:buChar char="•"/>
            </a:pPr>
            <a:r>
              <a:rPr lang="en-US" sz="3000" b="1" dirty="0">
                <a:solidFill>
                  <a:srgbClr val="1D4E55"/>
                </a:solidFill>
                <a:latin typeface="+mj-lt"/>
                <a:ea typeface="Garet Bold"/>
                <a:cs typeface="Garet Bold"/>
                <a:sym typeface="Garet Bold"/>
              </a:rPr>
              <a:t>Παράλληλη Σύνδεση</a:t>
            </a:r>
            <a:r>
              <a:rPr lang="en-US" sz="3000" dirty="0">
                <a:solidFill>
                  <a:srgbClr val="1D4E55"/>
                </a:solidFill>
                <a:latin typeface="+mj-lt"/>
                <a:ea typeface="Garet"/>
                <a:cs typeface="Garet"/>
                <a:sym typeface="Garet"/>
              </a:rPr>
              <a:t>: Συνδέοντας τα ηλεκτρολυτικά στοιχεία εν παραλλήλω, αυξάνεται το συνολικό ρεύμα.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4443" y="708493"/>
            <a:ext cx="20536886" cy="1935813"/>
            <a:chOff x="0" y="0"/>
            <a:chExt cx="29788293" cy="2807854"/>
          </a:xfrm>
        </p:grpSpPr>
        <p:sp>
          <p:nvSpPr>
            <p:cNvPr id="3" name="Freeform 3"/>
            <p:cNvSpPr/>
            <p:nvPr/>
          </p:nvSpPr>
          <p:spPr>
            <a:xfrm>
              <a:off x="0" y="0"/>
              <a:ext cx="29788293" cy="2807853"/>
            </a:xfrm>
            <a:custGeom>
              <a:avLst/>
              <a:gdLst/>
              <a:ahLst/>
              <a:cxnLst/>
              <a:rect l="l" t="t" r="r" b="b"/>
              <a:pathLst>
                <a:path w="29788293" h="2807853">
                  <a:moveTo>
                    <a:pt x="29788293" y="1403927"/>
                  </a:moveTo>
                  <a:cubicBezTo>
                    <a:pt x="29788293" y="2379356"/>
                    <a:pt x="29359923" y="2807853"/>
                    <a:pt x="28831347" y="2807853"/>
                  </a:cubicBezTo>
                  <a:lnTo>
                    <a:pt x="956945" y="2807853"/>
                  </a:lnTo>
                  <a:cubicBezTo>
                    <a:pt x="428371" y="2807853"/>
                    <a:pt x="0" y="2379356"/>
                    <a:pt x="0" y="1403927"/>
                  </a:cubicBezTo>
                  <a:cubicBezTo>
                    <a:pt x="0" y="428371"/>
                    <a:pt x="428371" y="0"/>
                    <a:pt x="956945" y="0"/>
                  </a:cubicBezTo>
                  <a:lnTo>
                    <a:pt x="28831347" y="0"/>
                  </a:lnTo>
                  <a:cubicBezTo>
                    <a:pt x="29359796" y="0"/>
                    <a:pt x="29788293" y="428371"/>
                    <a:pt x="29788293" y="1403927"/>
                  </a:cubicBezTo>
                  <a:close/>
                </a:path>
              </a:pathLst>
            </a:custGeom>
            <a:solidFill>
              <a:srgbClr val="1D4E55"/>
            </a:solidFill>
          </p:spPr>
          <p:txBody>
            <a:bodyPr/>
            <a:lstStyle/>
            <a:p>
              <a:endParaRPr lang="el-GR" dirty="0">
                <a:latin typeface="+mj-lt"/>
              </a:endParaRPr>
            </a:p>
          </p:txBody>
        </p:sp>
      </p:grpSp>
      <p:grpSp>
        <p:nvGrpSpPr>
          <p:cNvPr id="4" name="Group 4"/>
          <p:cNvGrpSpPr/>
          <p:nvPr/>
        </p:nvGrpSpPr>
        <p:grpSpPr>
          <a:xfrm>
            <a:off x="0" y="491902"/>
            <a:ext cx="2668293" cy="2668293"/>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45923" r="-45923"/>
              </a:stretch>
            </a:blipFill>
          </p:spPr>
          <p:txBody>
            <a:bodyPr/>
            <a:lstStyle/>
            <a:p>
              <a:endParaRPr lang="el-GR" dirty="0">
                <a:latin typeface="+mj-lt"/>
              </a:endParaRPr>
            </a:p>
          </p:txBody>
        </p:sp>
      </p:grpSp>
      <p:grpSp>
        <p:nvGrpSpPr>
          <p:cNvPr id="6" name="Group 6"/>
          <p:cNvGrpSpPr/>
          <p:nvPr/>
        </p:nvGrpSpPr>
        <p:grpSpPr>
          <a:xfrm>
            <a:off x="17756231" y="9760013"/>
            <a:ext cx="1355797" cy="1355797"/>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D9E96"/>
            </a:solidFill>
          </p:spPr>
          <p:txBody>
            <a:bodyPr/>
            <a:lstStyle/>
            <a:p>
              <a:endParaRPr lang="el-GR" dirty="0">
                <a:latin typeface="+mj-lt"/>
              </a:endParaRPr>
            </a:p>
          </p:txBody>
        </p:sp>
      </p:grpSp>
      <p:grpSp>
        <p:nvGrpSpPr>
          <p:cNvPr id="8" name="Group 8"/>
          <p:cNvGrpSpPr/>
          <p:nvPr/>
        </p:nvGrpSpPr>
        <p:grpSpPr>
          <a:xfrm>
            <a:off x="13136083" y="4309657"/>
            <a:ext cx="4746762" cy="4868385"/>
            <a:chOff x="0" y="0"/>
            <a:chExt cx="6329016" cy="6491180"/>
          </a:xfrm>
        </p:grpSpPr>
        <p:sp>
          <p:nvSpPr>
            <p:cNvPr id="9" name="Freeform 9"/>
            <p:cNvSpPr/>
            <p:nvPr/>
          </p:nvSpPr>
          <p:spPr>
            <a:xfrm>
              <a:off x="0" y="0"/>
              <a:ext cx="6329016" cy="5881510"/>
            </a:xfrm>
            <a:custGeom>
              <a:avLst/>
              <a:gdLst/>
              <a:ahLst/>
              <a:cxnLst/>
              <a:rect l="l" t="t" r="r" b="b"/>
              <a:pathLst>
                <a:path w="6329016" h="5881510">
                  <a:moveTo>
                    <a:pt x="0" y="0"/>
                  </a:moveTo>
                  <a:lnTo>
                    <a:pt x="6329016" y="0"/>
                  </a:lnTo>
                  <a:lnTo>
                    <a:pt x="6329016" y="5881510"/>
                  </a:lnTo>
                  <a:lnTo>
                    <a:pt x="0" y="5881510"/>
                  </a:lnTo>
                  <a:lnTo>
                    <a:pt x="0" y="0"/>
                  </a:lnTo>
                  <a:close/>
                </a:path>
              </a:pathLst>
            </a:custGeom>
            <a:blipFill>
              <a:blip r:embed="rId4"/>
              <a:stretch>
                <a:fillRect/>
              </a:stretch>
            </a:blipFill>
          </p:spPr>
          <p:txBody>
            <a:bodyPr/>
            <a:lstStyle/>
            <a:p>
              <a:endParaRPr lang="el-GR" dirty="0">
                <a:latin typeface="+mj-lt"/>
              </a:endParaRPr>
            </a:p>
          </p:txBody>
        </p:sp>
        <p:sp>
          <p:nvSpPr>
            <p:cNvPr id="10" name="TextBox 10"/>
            <p:cNvSpPr txBox="1"/>
            <p:nvPr/>
          </p:nvSpPr>
          <p:spPr>
            <a:xfrm>
              <a:off x="2197301" y="5903924"/>
              <a:ext cx="1934413" cy="587256"/>
            </a:xfrm>
            <a:prstGeom prst="rect">
              <a:avLst/>
            </a:prstGeom>
          </p:spPr>
          <p:txBody>
            <a:bodyPr lIns="0" tIns="0" rIns="0" bIns="0" rtlCol="0" anchor="t">
              <a:spAutoFit/>
            </a:bodyPr>
            <a:lstStyle/>
            <a:p>
              <a:pPr algn="l">
                <a:lnSpc>
                  <a:spcPts val="3749"/>
                </a:lnSpc>
                <a:spcBef>
                  <a:spcPct val="0"/>
                </a:spcBef>
              </a:pPr>
              <a:r>
                <a:rPr lang="en-US" sz="2499" u="none" strike="noStrike" dirty="0">
                  <a:solidFill>
                    <a:srgbClr val="1D4E55"/>
                  </a:solidFill>
                  <a:latin typeface="+mj-lt"/>
                  <a:ea typeface="Garet"/>
                  <a:cs typeface="Garet"/>
                  <a:sym typeface="Garet"/>
                </a:rPr>
                <a:t>Σχήμα 1</a:t>
              </a:r>
            </a:p>
          </p:txBody>
        </p:sp>
      </p:grpSp>
      <p:grpSp>
        <p:nvGrpSpPr>
          <p:cNvPr id="11" name="Group 11"/>
          <p:cNvGrpSpPr/>
          <p:nvPr/>
        </p:nvGrpSpPr>
        <p:grpSpPr>
          <a:xfrm>
            <a:off x="2974290" y="5901961"/>
            <a:ext cx="6169710" cy="4131364"/>
            <a:chOff x="0" y="0"/>
            <a:chExt cx="8226279" cy="5508486"/>
          </a:xfrm>
        </p:grpSpPr>
        <p:sp>
          <p:nvSpPr>
            <p:cNvPr id="12" name="Freeform 12"/>
            <p:cNvSpPr/>
            <p:nvPr/>
          </p:nvSpPr>
          <p:spPr>
            <a:xfrm>
              <a:off x="0" y="0"/>
              <a:ext cx="8226279" cy="4943584"/>
            </a:xfrm>
            <a:custGeom>
              <a:avLst/>
              <a:gdLst/>
              <a:ahLst/>
              <a:cxnLst/>
              <a:rect l="l" t="t" r="r" b="b"/>
              <a:pathLst>
                <a:path w="8226279" h="4943584">
                  <a:moveTo>
                    <a:pt x="0" y="0"/>
                  </a:moveTo>
                  <a:lnTo>
                    <a:pt x="8226279" y="0"/>
                  </a:lnTo>
                  <a:lnTo>
                    <a:pt x="8226279" y="4943584"/>
                  </a:lnTo>
                  <a:lnTo>
                    <a:pt x="0" y="4943584"/>
                  </a:lnTo>
                  <a:lnTo>
                    <a:pt x="0" y="0"/>
                  </a:lnTo>
                  <a:close/>
                </a:path>
              </a:pathLst>
            </a:custGeom>
            <a:blipFill>
              <a:blip r:embed="rId5"/>
              <a:stretch>
                <a:fillRect/>
              </a:stretch>
            </a:blipFill>
          </p:spPr>
          <p:txBody>
            <a:bodyPr/>
            <a:lstStyle/>
            <a:p>
              <a:endParaRPr lang="el-GR" dirty="0">
                <a:latin typeface="+mj-lt"/>
              </a:endParaRPr>
            </a:p>
          </p:txBody>
        </p:sp>
        <p:sp>
          <p:nvSpPr>
            <p:cNvPr id="13" name="TextBox 13"/>
            <p:cNvSpPr txBox="1"/>
            <p:nvPr/>
          </p:nvSpPr>
          <p:spPr>
            <a:xfrm>
              <a:off x="3368537" y="4921230"/>
              <a:ext cx="1934413" cy="587256"/>
            </a:xfrm>
            <a:prstGeom prst="rect">
              <a:avLst/>
            </a:prstGeom>
          </p:spPr>
          <p:txBody>
            <a:bodyPr lIns="0" tIns="0" rIns="0" bIns="0" rtlCol="0" anchor="t">
              <a:spAutoFit/>
            </a:bodyPr>
            <a:lstStyle/>
            <a:p>
              <a:pPr algn="l">
                <a:lnSpc>
                  <a:spcPts val="3749"/>
                </a:lnSpc>
                <a:spcBef>
                  <a:spcPct val="0"/>
                </a:spcBef>
              </a:pPr>
              <a:r>
                <a:rPr lang="en-US" sz="2499" u="none" strike="noStrike" dirty="0">
                  <a:solidFill>
                    <a:srgbClr val="1D4E55"/>
                  </a:solidFill>
                  <a:latin typeface="+mj-lt"/>
                  <a:ea typeface="Garet"/>
                  <a:cs typeface="Garet"/>
                  <a:sym typeface="Garet"/>
                </a:rPr>
                <a:t>Σχήμα 2</a:t>
              </a:r>
            </a:p>
          </p:txBody>
        </p:sp>
      </p:grpSp>
      <p:sp>
        <p:nvSpPr>
          <p:cNvPr id="14" name="Freeform 14"/>
          <p:cNvSpPr/>
          <p:nvPr/>
        </p:nvSpPr>
        <p:spPr>
          <a:xfrm>
            <a:off x="7564766" y="2876614"/>
            <a:ext cx="939352" cy="942036"/>
          </a:xfrm>
          <a:custGeom>
            <a:avLst/>
            <a:gdLst/>
            <a:ahLst/>
            <a:cxnLst/>
            <a:rect l="l" t="t" r="r" b="b"/>
            <a:pathLst>
              <a:path w="939352" h="942036">
                <a:moveTo>
                  <a:pt x="0" y="0"/>
                </a:moveTo>
                <a:lnTo>
                  <a:pt x="939352" y="0"/>
                </a:lnTo>
                <a:lnTo>
                  <a:pt x="939352" y="942036"/>
                </a:lnTo>
                <a:lnTo>
                  <a:pt x="0" y="9420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dirty="0">
              <a:latin typeface="+mj-lt"/>
            </a:endParaRPr>
          </a:p>
        </p:txBody>
      </p:sp>
      <p:sp>
        <p:nvSpPr>
          <p:cNvPr id="15" name="TextBox 15"/>
          <p:cNvSpPr txBox="1"/>
          <p:nvPr/>
        </p:nvSpPr>
        <p:spPr>
          <a:xfrm>
            <a:off x="2128709" y="1298575"/>
            <a:ext cx="14030582" cy="869950"/>
          </a:xfrm>
          <a:prstGeom prst="rect">
            <a:avLst/>
          </a:prstGeom>
        </p:spPr>
        <p:txBody>
          <a:bodyPr lIns="0" tIns="0" rIns="0" bIns="0" rtlCol="0" anchor="t">
            <a:spAutoFit/>
          </a:bodyPr>
          <a:lstStyle/>
          <a:p>
            <a:pPr algn="ctr">
              <a:lnSpc>
                <a:spcPts val="6500"/>
              </a:lnSpc>
            </a:pPr>
            <a:r>
              <a:rPr lang="en-US" sz="6500" dirty="0">
                <a:solidFill>
                  <a:srgbClr val="FBFDF4"/>
                </a:solidFill>
                <a:latin typeface="+mj-lt"/>
                <a:ea typeface="TT Tsars A"/>
                <a:cs typeface="TT Tsars A"/>
                <a:sym typeface="TT Tsars A"/>
              </a:rPr>
              <a:t>Παραγωγή υδρογόνου</a:t>
            </a:r>
          </a:p>
        </p:txBody>
      </p:sp>
      <p:sp>
        <p:nvSpPr>
          <p:cNvPr id="16" name="TextBox 16"/>
          <p:cNvSpPr txBox="1"/>
          <p:nvPr/>
        </p:nvSpPr>
        <p:spPr>
          <a:xfrm>
            <a:off x="12075993" y="3086648"/>
            <a:ext cx="1185494" cy="249364"/>
          </a:xfrm>
          <a:prstGeom prst="rect">
            <a:avLst/>
          </a:prstGeom>
        </p:spPr>
        <p:txBody>
          <a:bodyPr lIns="0" tIns="0" rIns="0" bIns="0" rtlCol="0" anchor="t">
            <a:spAutoFit/>
          </a:bodyPr>
          <a:lstStyle/>
          <a:p>
            <a:pPr algn="l">
              <a:lnSpc>
                <a:spcPts val="2100"/>
              </a:lnSpc>
              <a:spcBef>
                <a:spcPct val="0"/>
              </a:spcBef>
            </a:pPr>
            <a:r>
              <a:rPr lang="en-US" sz="1400" b="1" dirty="0">
                <a:solidFill>
                  <a:srgbClr val="FBFDF4"/>
                </a:solidFill>
                <a:latin typeface="+mj-lt"/>
                <a:ea typeface="Garet Bold"/>
                <a:cs typeface="Garet Bold"/>
                <a:sym typeface="Garet Bold"/>
              </a:rPr>
              <a:t>Αποθήκευση</a:t>
            </a:r>
          </a:p>
        </p:txBody>
      </p:sp>
      <p:sp>
        <p:nvSpPr>
          <p:cNvPr id="17" name="TextBox 17"/>
          <p:cNvSpPr txBox="1"/>
          <p:nvPr/>
        </p:nvSpPr>
        <p:spPr>
          <a:xfrm>
            <a:off x="16280318" y="9751141"/>
            <a:ext cx="1405771" cy="447675"/>
          </a:xfrm>
          <a:prstGeom prst="rect">
            <a:avLst/>
          </a:prstGeom>
        </p:spPr>
        <p:txBody>
          <a:bodyPr lIns="0" tIns="0" rIns="0" bIns="0" rtlCol="0" anchor="t">
            <a:spAutoFit/>
          </a:bodyPr>
          <a:lstStyle/>
          <a:p>
            <a:pPr algn="ctr">
              <a:lnSpc>
                <a:spcPts val="3749"/>
              </a:lnSpc>
              <a:spcBef>
                <a:spcPct val="0"/>
              </a:spcBef>
            </a:pPr>
            <a:r>
              <a:rPr lang="en-US" sz="2499" dirty="0">
                <a:solidFill>
                  <a:srgbClr val="1D4E55"/>
                </a:solidFill>
                <a:latin typeface="+mj-lt"/>
                <a:ea typeface="Garet"/>
                <a:cs typeface="Garet"/>
                <a:sym typeface="Garet"/>
              </a:rPr>
              <a:t>Πηγή: [4]</a:t>
            </a:r>
          </a:p>
        </p:txBody>
      </p:sp>
      <p:sp>
        <p:nvSpPr>
          <p:cNvPr id="18" name="TextBox 18"/>
          <p:cNvSpPr txBox="1"/>
          <p:nvPr/>
        </p:nvSpPr>
        <p:spPr>
          <a:xfrm>
            <a:off x="5349545" y="3134273"/>
            <a:ext cx="2214394" cy="533400"/>
          </a:xfrm>
          <a:prstGeom prst="rect">
            <a:avLst/>
          </a:prstGeom>
        </p:spPr>
        <p:txBody>
          <a:bodyPr lIns="0" tIns="0" rIns="0" bIns="0" rtlCol="0" anchor="t">
            <a:spAutoFit/>
          </a:bodyPr>
          <a:lstStyle/>
          <a:p>
            <a:pPr marL="0" lvl="0" indent="0" algn="l">
              <a:lnSpc>
                <a:spcPts val="4200"/>
              </a:lnSpc>
              <a:spcBef>
                <a:spcPct val="0"/>
              </a:spcBef>
            </a:pPr>
            <a:r>
              <a:rPr lang="en-US" sz="3500" b="1" dirty="0">
                <a:solidFill>
                  <a:srgbClr val="1D4E55"/>
                </a:solidFill>
                <a:latin typeface="+mj-lt"/>
                <a:ea typeface="Garet Bold"/>
                <a:cs typeface="Garet Bold"/>
                <a:sym typeface="Garet Bold"/>
              </a:rPr>
              <a:t>Ερώτηση</a:t>
            </a:r>
          </a:p>
        </p:txBody>
      </p:sp>
      <mc:AlternateContent xmlns:mc="http://schemas.openxmlformats.org/markup-compatibility/2006" xmlns:a14="http://schemas.microsoft.com/office/drawing/2010/main">
        <mc:Choice Requires="a14">
          <p:sp>
            <p:nvSpPr>
              <p:cNvPr id="19" name="TextBox 19"/>
              <p:cNvSpPr txBox="1"/>
              <p:nvPr/>
            </p:nvSpPr>
            <p:spPr>
              <a:xfrm>
                <a:off x="266128" y="3812871"/>
                <a:ext cx="12869956" cy="1847850"/>
              </a:xfrm>
              <a:prstGeom prst="rect">
                <a:avLst/>
              </a:prstGeom>
            </p:spPr>
            <p:txBody>
              <a:bodyPr lIns="0" tIns="0" rIns="0" bIns="0" rtlCol="0" anchor="t">
                <a:spAutoFit/>
              </a:bodyPr>
              <a:lstStyle/>
              <a:p>
                <a:pPr algn="l">
                  <a:lnSpc>
                    <a:spcPts val="3749"/>
                  </a:lnSpc>
                  <a:spcBef>
                    <a:spcPct val="0"/>
                  </a:spcBef>
                </a:pPr>
                <a:r>
                  <a:rPr lang="en-US" sz="2499" dirty="0">
                    <a:solidFill>
                      <a:srgbClr val="1D4E55"/>
                    </a:solidFill>
                    <a:latin typeface="+mj-lt"/>
                    <a:ea typeface="Garet"/>
                    <a:cs typeface="Garet"/>
                    <a:sym typeface="Garet"/>
                  </a:rPr>
                  <a:t>Έστω, ο ηλεκτρολύτης του σχήματος 1 αποτελείται από n = 100 εν σειρά και m = 4 εν παραλλήλω συνδεδεμένα στοιχεία. Η χαρακτηριστική καμπύλη τάσης-πυκνότητας ρεύματος κάθε στοιχείου δίνεται στο σχήμα 2. Εάν το εμβαδόν κάθε ηλεκτροδίου είναι A=680</a:t>
                </a:r>
                <a14:m>
                  <m:oMath xmlns:m="http://schemas.openxmlformats.org/officeDocument/2006/math">
                    <m:sSup>
                      <m:sSupPr>
                        <m:ctrlPr>
                          <a:rPr lang="en-US" sz="2499" i="1" smtClean="0">
                            <a:solidFill>
                              <a:srgbClr val="1D4E55"/>
                            </a:solidFill>
                            <a:latin typeface="Cambria Math" panose="02040503050406030204" pitchFamily="18" charset="0"/>
                            <a:ea typeface="Garet"/>
                            <a:cs typeface="Garet"/>
                            <a:sym typeface="Garet"/>
                          </a:rPr>
                        </m:ctrlPr>
                      </m:sSupPr>
                      <m:e>
                        <m:r>
                          <m:rPr>
                            <m:sty m:val="p"/>
                          </m:rPr>
                          <a:rPr lang="en-US" sz="2499" b="0" i="0" smtClean="0">
                            <a:solidFill>
                              <a:srgbClr val="1D4E55"/>
                            </a:solidFill>
                            <a:latin typeface="Cambria Math" panose="02040503050406030204" pitchFamily="18" charset="0"/>
                            <a:ea typeface="Garet"/>
                            <a:cs typeface="Garet"/>
                            <a:sym typeface="Garet"/>
                          </a:rPr>
                          <m:t>cm</m:t>
                        </m:r>
                      </m:e>
                      <m:sup>
                        <m:r>
                          <a:rPr lang="en-US" sz="2499" i="0" smtClean="0">
                            <a:solidFill>
                              <a:srgbClr val="1D4E55"/>
                            </a:solidFill>
                            <a:latin typeface="Cambria Math" panose="02040503050406030204" pitchFamily="18" charset="0"/>
                            <a:ea typeface="Garet"/>
                            <a:cs typeface="Garet"/>
                            <a:sym typeface="Garet"/>
                          </a:rPr>
                          <m:t>2</m:t>
                        </m:r>
                      </m:sup>
                    </m:sSup>
                  </m:oMath>
                </a14:m>
                <a:r>
                  <a:rPr lang="en-US" sz="2499" dirty="0">
                    <a:solidFill>
                      <a:srgbClr val="1D4E55"/>
                    </a:solidFill>
                    <a:latin typeface="+mj-lt"/>
                    <a:ea typeface="Garet"/>
                    <a:cs typeface="Garet"/>
                    <a:sym typeface="Garet"/>
                  </a:rPr>
                  <a:t>, υπολογίστε την μέγιστη ισχύ του ηλεκτρολύτη.</a:t>
                </a:r>
              </a:p>
            </p:txBody>
          </p:sp>
        </mc:Choice>
        <mc:Fallback xmlns="">
          <p:sp>
            <p:nvSpPr>
              <p:cNvPr id="19" name="TextBox 19"/>
              <p:cNvSpPr txBox="1">
                <a:spLocks noRot="1" noChangeAspect="1" noMove="1" noResize="1" noEditPoints="1" noAdjustHandles="1" noChangeArrowheads="1" noChangeShapeType="1" noTextEdit="1"/>
              </p:cNvSpPr>
              <p:nvPr/>
            </p:nvSpPr>
            <p:spPr>
              <a:xfrm>
                <a:off x="266128" y="3812871"/>
                <a:ext cx="12869956" cy="1847850"/>
              </a:xfrm>
              <a:prstGeom prst="rect">
                <a:avLst/>
              </a:prstGeom>
              <a:blipFill>
                <a:blip r:embed="rId8"/>
                <a:stretch>
                  <a:fillRect l="-1516" t="-1974" b="-10197"/>
                </a:stretch>
              </a:blipFill>
            </p:spPr>
            <p:txBody>
              <a:bodyPr/>
              <a:lstStyle/>
              <a:p>
                <a:r>
                  <a:rPr lang="el-GR">
                    <a:noFill/>
                  </a:rPr>
                  <a:t> </a:t>
                </a:r>
              </a:p>
            </p:txBody>
          </p:sp>
        </mc:Fallback>
      </mc:AlternateContent>
      <p:grpSp>
        <p:nvGrpSpPr>
          <p:cNvPr id="20" name="Group 20"/>
          <p:cNvGrpSpPr/>
          <p:nvPr/>
        </p:nvGrpSpPr>
        <p:grpSpPr>
          <a:xfrm>
            <a:off x="-327097" y="9500518"/>
            <a:ext cx="11822997" cy="3586147"/>
            <a:chOff x="0" y="0"/>
            <a:chExt cx="15763996" cy="4781530"/>
          </a:xfrm>
        </p:grpSpPr>
        <p:grpSp>
          <p:nvGrpSpPr>
            <p:cNvPr id="21" name="Group 21"/>
            <p:cNvGrpSpPr>
              <a:grpSpLocks noChangeAspect="1"/>
            </p:cNvGrpSpPr>
            <p:nvPr/>
          </p:nvGrpSpPr>
          <p:grpSpPr>
            <a:xfrm>
              <a:off x="11029420" y="46954"/>
              <a:ext cx="4734576" cy="4734576"/>
              <a:chOff x="0" y="0"/>
              <a:chExt cx="6355080" cy="6355080"/>
            </a:xfrm>
          </p:grpSpPr>
          <p:sp>
            <p:nvSpPr>
              <p:cNvPr id="22" name="Freeform 2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D4E55"/>
              </a:solidFill>
            </p:spPr>
            <p:txBody>
              <a:bodyPr/>
              <a:lstStyle/>
              <a:p>
                <a:endParaRPr lang="el-GR" dirty="0">
                  <a:latin typeface="+mj-lt"/>
                </a:endParaRPr>
              </a:p>
            </p:txBody>
          </p:sp>
        </p:grpSp>
        <p:grpSp>
          <p:nvGrpSpPr>
            <p:cNvPr id="23" name="Group 23"/>
            <p:cNvGrpSpPr/>
            <p:nvPr/>
          </p:nvGrpSpPr>
          <p:grpSpPr>
            <a:xfrm>
              <a:off x="0" y="0"/>
              <a:ext cx="1807730" cy="1807730"/>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887C"/>
              </a:solidFill>
            </p:spPr>
            <p:txBody>
              <a:bodyPr/>
              <a:lstStyle/>
              <a:p>
                <a:endParaRPr lang="el-GR" dirty="0">
                  <a:latin typeface="+mj-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4443" y="708493"/>
            <a:ext cx="20536886" cy="1935813"/>
            <a:chOff x="0" y="0"/>
            <a:chExt cx="29788293" cy="2807854"/>
          </a:xfrm>
        </p:grpSpPr>
        <p:sp>
          <p:nvSpPr>
            <p:cNvPr id="3" name="Freeform 3"/>
            <p:cNvSpPr/>
            <p:nvPr/>
          </p:nvSpPr>
          <p:spPr>
            <a:xfrm>
              <a:off x="0" y="0"/>
              <a:ext cx="29788293" cy="2807853"/>
            </a:xfrm>
            <a:custGeom>
              <a:avLst/>
              <a:gdLst/>
              <a:ahLst/>
              <a:cxnLst/>
              <a:rect l="l" t="t" r="r" b="b"/>
              <a:pathLst>
                <a:path w="29788293" h="2807853">
                  <a:moveTo>
                    <a:pt x="29788293" y="1403927"/>
                  </a:moveTo>
                  <a:cubicBezTo>
                    <a:pt x="29788293" y="2379356"/>
                    <a:pt x="29359923" y="2807853"/>
                    <a:pt x="28831347" y="2807853"/>
                  </a:cubicBezTo>
                  <a:lnTo>
                    <a:pt x="956945" y="2807853"/>
                  </a:lnTo>
                  <a:cubicBezTo>
                    <a:pt x="428371" y="2807853"/>
                    <a:pt x="0" y="2379356"/>
                    <a:pt x="0" y="1403927"/>
                  </a:cubicBezTo>
                  <a:cubicBezTo>
                    <a:pt x="0" y="428371"/>
                    <a:pt x="428371" y="0"/>
                    <a:pt x="956945" y="0"/>
                  </a:cubicBezTo>
                  <a:lnTo>
                    <a:pt x="28831347" y="0"/>
                  </a:lnTo>
                  <a:cubicBezTo>
                    <a:pt x="29359796" y="0"/>
                    <a:pt x="29788293" y="428371"/>
                    <a:pt x="29788293" y="1403927"/>
                  </a:cubicBezTo>
                  <a:close/>
                </a:path>
              </a:pathLst>
            </a:custGeom>
            <a:solidFill>
              <a:srgbClr val="1D4E55"/>
            </a:solidFill>
          </p:spPr>
          <p:txBody>
            <a:bodyPr/>
            <a:lstStyle/>
            <a:p>
              <a:endParaRPr lang="el-GR" dirty="0">
                <a:latin typeface="+mj-lt"/>
              </a:endParaRPr>
            </a:p>
          </p:txBody>
        </p:sp>
      </p:grpSp>
      <p:grpSp>
        <p:nvGrpSpPr>
          <p:cNvPr id="4" name="Group 4"/>
          <p:cNvGrpSpPr/>
          <p:nvPr/>
        </p:nvGrpSpPr>
        <p:grpSpPr>
          <a:xfrm>
            <a:off x="-677899" y="10013079"/>
            <a:ext cx="1355797" cy="1355797"/>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887C"/>
            </a:solidFill>
          </p:spPr>
          <p:txBody>
            <a:bodyPr/>
            <a:lstStyle/>
            <a:p>
              <a:endParaRPr lang="el-GR" dirty="0">
                <a:latin typeface="+mj-lt"/>
              </a:endParaRPr>
            </a:p>
          </p:txBody>
        </p:sp>
      </p:grpSp>
      <p:grpSp>
        <p:nvGrpSpPr>
          <p:cNvPr id="6" name="Group 6"/>
          <p:cNvGrpSpPr/>
          <p:nvPr/>
        </p:nvGrpSpPr>
        <p:grpSpPr>
          <a:xfrm>
            <a:off x="0" y="342254"/>
            <a:ext cx="2668293" cy="266829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45923" r="-45923"/>
              </a:stretch>
            </a:blipFill>
          </p:spPr>
          <p:txBody>
            <a:bodyPr/>
            <a:lstStyle/>
            <a:p>
              <a:endParaRPr lang="el-GR" dirty="0">
                <a:latin typeface="+mj-lt"/>
              </a:endParaRPr>
            </a:p>
          </p:txBody>
        </p:sp>
      </p:grpSp>
      <p:sp>
        <p:nvSpPr>
          <p:cNvPr id="8" name="Freeform 8"/>
          <p:cNvSpPr/>
          <p:nvPr/>
        </p:nvSpPr>
        <p:spPr>
          <a:xfrm>
            <a:off x="3941801" y="4065304"/>
            <a:ext cx="1446551" cy="517142"/>
          </a:xfrm>
          <a:custGeom>
            <a:avLst/>
            <a:gdLst/>
            <a:ahLst/>
            <a:cxnLst/>
            <a:rect l="l" t="t" r="r" b="b"/>
            <a:pathLst>
              <a:path w="1446551" h="517142">
                <a:moveTo>
                  <a:pt x="0" y="0"/>
                </a:moveTo>
                <a:lnTo>
                  <a:pt x="1446551" y="0"/>
                </a:lnTo>
                <a:lnTo>
                  <a:pt x="1446551" y="517141"/>
                </a:lnTo>
                <a:lnTo>
                  <a:pt x="0" y="5171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dirty="0">
              <a:latin typeface="+mj-lt"/>
            </a:endParaRPr>
          </a:p>
        </p:txBody>
      </p:sp>
      <p:sp>
        <p:nvSpPr>
          <p:cNvPr id="9" name="Freeform 9"/>
          <p:cNvSpPr/>
          <p:nvPr/>
        </p:nvSpPr>
        <p:spPr>
          <a:xfrm>
            <a:off x="315617" y="7449877"/>
            <a:ext cx="3815850" cy="2165258"/>
          </a:xfrm>
          <a:custGeom>
            <a:avLst/>
            <a:gdLst/>
            <a:ahLst/>
            <a:cxnLst/>
            <a:rect l="l" t="t" r="r" b="b"/>
            <a:pathLst>
              <a:path w="3815850" h="2165258">
                <a:moveTo>
                  <a:pt x="0" y="0"/>
                </a:moveTo>
                <a:lnTo>
                  <a:pt x="3815850" y="0"/>
                </a:lnTo>
                <a:lnTo>
                  <a:pt x="3815850" y="2165258"/>
                </a:lnTo>
                <a:lnTo>
                  <a:pt x="0" y="2165258"/>
                </a:lnTo>
                <a:lnTo>
                  <a:pt x="0" y="0"/>
                </a:lnTo>
                <a:close/>
              </a:path>
            </a:pathLst>
          </a:custGeom>
          <a:blipFill>
            <a:blip r:embed="rId6"/>
            <a:stretch>
              <a:fillRect t="-20744"/>
            </a:stretch>
          </a:blipFill>
        </p:spPr>
        <p:txBody>
          <a:bodyPr/>
          <a:lstStyle/>
          <a:p>
            <a:endParaRPr lang="el-GR" dirty="0">
              <a:latin typeface="+mj-lt"/>
            </a:endParaRPr>
          </a:p>
        </p:txBody>
      </p:sp>
      <p:sp>
        <p:nvSpPr>
          <p:cNvPr id="10" name="Freeform 10"/>
          <p:cNvSpPr/>
          <p:nvPr/>
        </p:nvSpPr>
        <p:spPr>
          <a:xfrm>
            <a:off x="315617" y="3822444"/>
            <a:ext cx="3626184" cy="1911428"/>
          </a:xfrm>
          <a:custGeom>
            <a:avLst/>
            <a:gdLst/>
            <a:ahLst/>
            <a:cxnLst/>
            <a:rect l="l" t="t" r="r" b="b"/>
            <a:pathLst>
              <a:path w="3626184" h="1911428">
                <a:moveTo>
                  <a:pt x="0" y="0"/>
                </a:moveTo>
                <a:lnTo>
                  <a:pt x="3626184" y="0"/>
                </a:lnTo>
                <a:lnTo>
                  <a:pt x="3626184" y="1911428"/>
                </a:lnTo>
                <a:lnTo>
                  <a:pt x="0" y="1911428"/>
                </a:lnTo>
                <a:lnTo>
                  <a:pt x="0" y="0"/>
                </a:lnTo>
                <a:close/>
              </a:path>
            </a:pathLst>
          </a:custGeom>
          <a:blipFill>
            <a:blip r:embed="rId7"/>
            <a:stretch>
              <a:fillRect t="-20478"/>
            </a:stretch>
          </a:blipFill>
        </p:spPr>
        <p:txBody>
          <a:bodyPr/>
          <a:lstStyle/>
          <a:p>
            <a:endParaRPr lang="el-GR" dirty="0">
              <a:latin typeface="+mj-lt"/>
            </a:endParaRPr>
          </a:p>
        </p:txBody>
      </p:sp>
      <p:sp>
        <p:nvSpPr>
          <p:cNvPr id="11" name="Freeform 11"/>
          <p:cNvSpPr/>
          <p:nvPr/>
        </p:nvSpPr>
        <p:spPr>
          <a:xfrm>
            <a:off x="13880502" y="3431018"/>
            <a:ext cx="3378798" cy="2675114"/>
          </a:xfrm>
          <a:custGeom>
            <a:avLst/>
            <a:gdLst/>
            <a:ahLst/>
            <a:cxnLst/>
            <a:rect l="l" t="t" r="r" b="b"/>
            <a:pathLst>
              <a:path w="3378798" h="2675114">
                <a:moveTo>
                  <a:pt x="0" y="0"/>
                </a:moveTo>
                <a:lnTo>
                  <a:pt x="3378798" y="0"/>
                </a:lnTo>
                <a:lnTo>
                  <a:pt x="3378798" y="2675115"/>
                </a:lnTo>
                <a:lnTo>
                  <a:pt x="0" y="2675115"/>
                </a:lnTo>
                <a:lnTo>
                  <a:pt x="0" y="0"/>
                </a:lnTo>
                <a:close/>
              </a:path>
            </a:pathLst>
          </a:custGeom>
          <a:blipFill>
            <a:blip r:embed="rId8"/>
            <a:stretch>
              <a:fillRect/>
            </a:stretch>
          </a:blipFill>
        </p:spPr>
        <p:txBody>
          <a:bodyPr/>
          <a:lstStyle/>
          <a:p>
            <a:endParaRPr lang="el-GR" dirty="0">
              <a:latin typeface="+mj-lt"/>
            </a:endParaRPr>
          </a:p>
        </p:txBody>
      </p:sp>
      <p:sp>
        <p:nvSpPr>
          <p:cNvPr id="12" name="Freeform 12"/>
          <p:cNvSpPr/>
          <p:nvPr/>
        </p:nvSpPr>
        <p:spPr>
          <a:xfrm>
            <a:off x="4131467" y="7927784"/>
            <a:ext cx="1446551" cy="517142"/>
          </a:xfrm>
          <a:custGeom>
            <a:avLst/>
            <a:gdLst/>
            <a:ahLst/>
            <a:cxnLst/>
            <a:rect l="l" t="t" r="r" b="b"/>
            <a:pathLst>
              <a:path w="1446551" h="517142">
                <a:moveTo>
                  <a:pt x="0" y="0"/>
                </a:moveTo>
                <a:lnTo>
                  <a:pt x="1446550" y="0"/>
                </a:lnTo>
                <a:lnTo>
                  <a:pt x="1446550" y="517142"/>
                </a:lnTo>
                <a:lnTo>
                  <a:pt x="0" y="5171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dirty="0">
              <a:latin typeface="+mj-lt"/>
            </a:endParaRPr>
          </a:p>
        </p:txBody>
      </p:sp>
      <p:sp>
        <p:nvSpPr>
          <p:cNvPr id="13" name="Freeform 13"/>
          <p:cNvSpPr/>
          <p:nvPr/>
        </p:nvSpPr>
        <p:spPr>
          <a:xfrm rot="5319795">
            <a:off x="16482213" y="6381681"/>
            <a:ext cx="1446551" cy="517142"/>
          </a:xfrm>
          <a:custGeom>
            <a:avLst/>
            <a:gdLst/>
            <a:ahLst/>
            <a:cxnLst/>
            <a:rect l="l" t="t" r="r" b="b"/>
            <a:pathLst>
              <a:path w="1446551" h="517142">
                <a:moveTo>
                  <a:pt x="0" y="0"/>
                </a:moveTo>
                <a:lnTo>
                  <a:pt x="1446551" y="0"/>
                </a:lnTo>
                <a:lnTo>
                  <a:pt x="1446551" y="517142"/>
                </a:lnTo>
                <a:lnTo>
                  <a:pt x="0" y="5171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dirty="0">
              <a:latin typeface="+mj-lt"/>
            </a:endParaRPr>
          </a:p>
        </p:txBody>
      </p:sp>
      <p:grpSp>
        <p:nvGrpSpPr>
          <p:cNvPr id="14" name="Group 14"/>
          <p:cNvGrpSpPr/>
          <p:nvPr/>
        </p:nvGrpSpPr>
        <p:grpSpPr>
          <a:xfrm>
            <a:off x="12842698" y="3727845"/>
            <a:ext cx="3086100" cy="674917"/>
            <a:chOff x="0" y="0"/>
            <a:chExt cx="812800" cy="177756"/>
          </a:xfrm>
        </p:grpSpPr>
        <p:sp>
          <p:nvSpPr>
            <p:cNvPr id="15" name="Freeform 15"/>
            <p:cNvSpPr/>
            <p:nvPr/>
          </p:nvSpPr>
          <p:spPr>
            <a:xfrm>
              <a:off x="0" y="0"/>
              <a:ext cx="812800" cy="177756"/>
            </a:xfrm>
            <a:custGeom>
              <a:avLst/>
              <a:gdLst/>
              <a:ahLst/>
              <a:cxnLst/>
              <a:rect l="l" t="t" r="r" b="b"/>
              <a:pathLst>
                <a:path w="812800" h="177756">
                  <a:moveTo>
                    <a:pt x="88878" y="0"/>
                  </a:moveTo>
                  <a:lnTo>
                    <a:pt x="723922" y="0"/>
                  </a:lnTo>
                  <a:cubicBezTo>
                    <a:pt x="773008" y="0"/>
                    <a:pt x="812800" y="39792"/>
                    <a:pt x="812800" y="88878"/>
                  </a:cubicBezTo>
                  <a:lnTo>
                    <a:pt x="812800" y="88878"/>
                  </a:lnTo>
                  <a:cubicBezTo>
                    <a:pt x="812800" y="137964"/>
                    <a:pt x="773008" y="177756"/>
                    <a:pt x="723922" y="177756"/>
                  </a:cubicBezTo>
                  <a:lnTo>
                    <a:pt x="88878" y="177756"/>
                  </a:lnTo>
                  <a:cubicBezTo>
                    <a:pt x="39792" y="177756"/>
                    <a:pt x="0" y="137964"/>
                    <a:pt x="0" y="88878"/>
                  </a:cubicBezTo>
                  <a:lnTo>
                    <a:pt x="0" y="88878"/>
                  </a:lnTo>
                  <a:cubicBezTo>
                    <a:pt x="0" y="39792"/>
                    <a:pt x="39792" y="0"/>
                    <a:pt x="88878" y="0"/>
                  </a:cubicBezTo>
                  <a:close/>
                </a:path>
              </a:pathLst>
            </a:custGeom>
            <a:solidFill>
              <a:srgbClr val="FFFFFF"/>
            </a:solidFill>
          </p:spPr>
          <p:txBody>
            <a:bodyPr/>
            <a:lstStyle/>
            <a:p>
              <a:endParaRPr lang="el-GR" dirty="0">
                <a:latin typeface="+mj-lt"/>
              </a:endParaRPr>
            </a:p>
          </p:txBody>
        </p:sp>
        <p:sp>
          <p:nvSpPr>
            <p:cNvPr id="16" name="TextBox 16"/>
            <p:cNvSpPr txBox="1"/>
            <p:nvPr/>
          </p:nvSpPr>
          <p:spPr>
            <a:xfrm>
              <a:off x="0" y="-76200"/>
              <a:ext cx="812800" cy="253956"/>
            </a:xfrm>
            <a:prstGeom prst="rect">
              <a:avLst/>
            </a:prstGeom>
          </p:spPr>
          <p:txBody>
            <a:bodyPr lIns="50800" tIns="50800" rIns="50800" bIns="50800" rtlCol="0" anchor="ctr"/>
            <a:lstStyle/>
            <a:p>
              <a:pPr algn="ctr">
                <a:lnSpc>
                  <a:spcPts val="3749"/>
                </a:lnSpc>
              </a:pPr>
              <a:endParaRPr dirty="0">
                <a:latin typeface="+mj-lt"/>
              </a:endParaRPr>
            </a:p>
          </p:txBody>
        </p:sp>
      </p:grpSp>
      <p:sp>
        <p:nvSpPr>
          <p:cNvPr id="17" name="TextBox 17"/>
          <p:cNvSpPr txBox="1"/>
          <p:nvPr/>
        </p:nvSpPr>
        <p:spPr>
          <a:xfrm>
            <a:off x="2128709" y="1298575"/>
            <a:ext cx="14030582" cy="869950"/>
          </a:xfrm>
          <a:prstGeom prst="rect">
            <a:avLst/>
          </a:prstGeom>
        </p:spPr>
        <p:txBody>
          <a:bodyPr lIns="0" tIns="0" rIns="0" bIns="0" rtlCol="0" anchor="t">
            <a:spAutoFit/>
          </a:bodyPr>
          <a:lstStyle/>
          <a:p>
            <a:pPr algn="ctr">
              <a:lnSpc>
                <a:spcPts val="6500"/>
              </a:lnSpc>
            </a:pPr>
            <a:r>
              <a:rPr lang="en-US" sz="6500" dirty="0">
                <a:solidFill>
                  <a:srgbClr val="FBFDF4"/>
                </a:solidFill>
                <a:latin typeface="+mj-lt"/>
                <a:ea typeface="TT Tsars A"/>
                <a:cs typeface="TT Tsars A"/>
                <a:sym typeface="TT Tsars A"/>
              </a:rPr>
              <a:t> Αποθήκευση </a:t>
            </a:r>
            <a:r>
              <a:rPr lang="el-GR" sz="6500" dirty="0">
                <a:solidFill>
                  <a:srgbClr val="FBFDF4"/>
                </a:solidFill>
                <a:latin typeface="+mj-lt"/>
                <a:ea typeface="TT Tsars A"/>
                <a:cs typeface="TT Tsars A"/>
                <a:sym typeface="TT Tsars A"/>
              </a:rPr>
              <a:t>υ</a:t>
            </a:r>
            <a:r>
              <a:rPr lang="en-US" sz="6500" dirty="0">
                <a:solidFill>
                  <a:srgbClr val="FBFDF4"/>
                </a:solidFill>
                <a:latin typeface="+mj-lt"/>
                <a:ea typeface="TT Tsars A"/>
                <a:cs typeface="TT Tsars A"/>
                <a:sym typeface="TT Tsars A"/>
              </a:rPr>
              <a:t>δρογόνου</a:t>
            </a:r>
          </a:p>
        </p:txBody>
      </p:sp>
      <p:sp>
        <p:nvSpPr>
          <p:cNvPr id="18" name="TextBox 18"/>
          <p:cNvSpPr txBox="1"/>
          <p:nvPr/>
        </p:nvSpPr>
        <p:spPr>
          <a:xfrm>
            <a:off x="12075993" y="3086648"/>
            <a:ext cx="1185494" cy="249364"/>
          </a:xfrm>
          <a:prstGeom prst="rect">
            <a:avLst/>
          </a:prstGeom>
        </p:spPr>
        <p:txBody>
          <a:bodyPr lIns="0" tIns="0" rIns="0" bIns="0" rtlCol="0" anchor="t">
            <a:spAutoFit/>
          </a:bodyPr>
          <a:lstStyle/>
          <a:p>
            <a:pPr algn="l">
              <a:lnSpc>
                <a:spcPts val="2100"/>
              </a:lnSpc>
              <a:spcBef>
                <a:spcPct val="0"/>
              </a:spcBef>
            </a:pPr>
            <a:r>
              <a:rPr lang="en-US" sz="1400" b="1" dirty="0">
                <a:solidFill>
                  <a:srgbClr val="FBFDF4"/>
                </a:solidFill>
                <a:latin typeface="+mj-lt"/>
                <a:ea typeface="Garet Bold"/>
                <a:cs typeface="Garet Bold"/>
                <a:sym typeface="Garet Bold"/>
              </a:rPr>
              <a:t>Αποθήκευση</a:t>
            </a:r>
          </a:p>
        </p:txBody>
      </p:sp>
      <p:sp>
        <p:nvSpPr>
          <p:cNvPr id="19" name="TextBox 19"/>
          <p:cNvSpPr txBox="1"/>
          <p:nvPr/>
        </p:nvSpPr>
        <p:spPr>
          <a:xfrm>
            <a:off x="16930115" y="2800996"/>
            <a:ext cx="1185386" cy="361950"/>
          </a:xfrm>
          <a:prstGeom prst="rect">
            <a:avLst/>
          </a:prstGeom>
        </p:spPr>
        <p:txBody>
          <a:bodyPr lIns="0" tIns="0" rIns="0" bIns="0" rtlCol="0" anchor="t">
            <a:spAutoFit/>
          </a:bodyPr>
          <a:lstStyle/>
          <a:p>
            <a:pPr algn="ctr">
              <a:lnSpc>
                <a:spcPts val="3000"/>
              </a:lnSpc>
              <a:spcBef>
                <a:spcPct val="0"/>
              </a:spcBef>
            </a:pPr>
            <a:r>
              <a:rPr lang="en-US" sz="2000" dirty="0">
                <a:solidFill>
                  <a:srgbClr val="1D4E55"/>
                </a:solidFill>
                <a:latin typeface="+mj-lt"/>
                <a:ea typeface="Garet"/>
                <a:cs typeface="Garet"/>
                <a:sym typeface="Garet"/>
              </a:rPr>
              <a:t>Πηγή:  [5]</a:t>
            </a:r>
          </a:p>
        </p:txBody>
      </p:sp>
      <p:sp>
        <p:nvSpPr>
          <p:cNvPr id="20" name="TextBox 20"/>
          <p:cNvSpPr txBox="1"/>
          <p:nvPr/>
        </p:nvSpPr>
        <p:spPr>
          <a:xfrm>
            <a:off x="5368202" y="3549810"/>
            <a:ext cx="5608573" cy="2400144"/>
          </a:xfrm>
          <a:prstGeom prst="rect">
            <a:avLst/>
          </a:prstGeom>
        </p:spPr>
        <p:txBody>
          <a:bodyPr lIns="0" tIns="0" rIns="0" bIns="0" rtlCol="0" anchor="t">
            <a:spAutoFit/>
          </a:bodyPr>
          <a:lstStyle/>
          <a:p>
            <a:pPr marL="544670" lvl="1" indent="-272335" algn="l">
              <a:lnSpc>
                <a:spcPts val="3784"/>
              </a:lnSpc>
              <a:buFont typeface="Arial"/>
              <a:buChar char="•"/>
            </a:pPr>
            <a:r>
              <a:rPr lang="en-US" sz="2522" b="1" dirty="0">
                <a:solidFill>
                  <a:srgbClr val="1D4E55"/>
                </a:solidFill>
                <a:latin typeface="+mj-lt"/>
                <a:ea typeface="Garet Bold"/>
                <a:cs typeface="Garet Bold"/>
                <a:sym typeface="Garet Bold"/>
              </a:rPr>
              <a:t>150-350 bar για στατική</a:t>
            </a:r>
          </a:p>
          <a:p>
            <a:pPr marL="544670" lvl="1" indent="-272335" algn="l">
              <a:lnSpc>
                <a:spcPts val="3784"/>
              </a:lnSpc>
              <a:buFont typeface="Arial"/>
              <a:buChar char="•"/>
            </a:pPr>
            <a:r>
              <a:rPr lang="en-US" sz="2522" b="1" dirty="0">
                <a:solidFill>
                  <a:srgbClr val="1D4E55"/>
                </a:solidFill>
                <a:latin typeface="+mj-lt"/>
                <a:ea typeface="Garet Bold"/>
                <a:cs typeface="Garet Bold"/>
                <a:sym typeface="Garet Bold"/>
              </a:rPr>
              <a:t>700 bar για υδρογονοκίνηση</a:t>
            </a:r>
          </a:p>
          <a:p>
            <a:pPr marL="544670" lvl="1" indent="-272335" algn="l">
              <a:lnSpc>
                <a:spcPts val="3784"/>
              </a:lnSpc>
              <a:buFont typeface="Arial"/>
              <a:buChar char="•"/>
            </a:pPr>
            <a:r>
              <a:rPr lang="en-US" sz="2522" b="1" dirty="0">
                <a:solidFill>
                  <a:srgbClr val="1D4E55"/>
                </a:solidFill>
                <a:latin typeface="+mj-lt"/>
                <a:ea typeface="Garet Bold"/>
                <a:cs typeface="Garet Bold"/>
                <a:sym typeface="Garet Bold"/>
              </a:rPr>
              <a:t>530-1350 kwh/m³</a:t>
            </a:r>
          </a:p>
          <a:p>
            <a:pPr marL="544670" lvl="1" indent="-272335" algn="l">
              <a:lnSpc>
                <a:spcPts val="3784"/>
              </a:lnSpc>
              <a:buFont typeface="Arial"/>
              <a:buChar char="•"/>
            </a:pPr>
            <a:r>
              <a:rPr lang="en-US" sz="2522" b="1" dirty="0">
                <a:solidFill>
                  <a:srgbClr val="1D4E55"/>
                </a:solidFill>
                <a:latin typeface="+mj-lt"/>
                <a:ea typeface="Garet Bold"/>
                <a:cs typeface="Garet Bold"/>
                <a:sym typeface="Garet Bold"/>
              </a:rPr>
              <a:t>350-800 EUR/kg</a:t>
            </a:r>
          </a:p>
          <a:p>
            <a:pPr marL="544670" lvl="1" indent="-272335" algn="l">
              <a:lnSpc>
                <a:spcPts val="3784"/>
              </a:lnSpc>
              <a:buFont typeface="Arial"/>
              <a:buChar char="•"/>
            </a:pPr>
            <a:r>
              <a:rPr lang="en-US" sz="2522" b="1" dirty="0">
                <a:solidFill>
                  <a:srgbClr val="1D4E55"/>
                </a:solidFill>
                <a:latin typeface="+mj-lt"/>
                <a:ea typeface="Garet Bold"/>
                <a:cs typeface="Garet Bold"/>
                <a:sym typeface="Garet Bold"/>
              </a:rPr>
              <a:t>Μηδενικές απώλειες</a:t>
            </a:r>
          </a:p>
        </p:txBody>
      </p:sp>
      <p:sp>
        <p:nvSpPr>
          <p:cNvPr id="21" name="TextBox 21"/>
          <p:cNvSpPr txBox="1"/>
          <p:nvPr/>
        </p:nvSpPr>
        <p:spPr>
          <a:xfrm>
            <a:off x="13261487" y="6988035"/>
            <a:ext cx="4854014" cy="2887457"/>
          </a:xfrm>
          <a:prstGeom prst="rect">
            <a:avLst/>
          </a:prstGeom>
        </p:spPr>
        <p:txBody>
          <a:bodyPr lIns="0" tIns="0" rIns="0" bIns="0" rtlCol="0" anchor="t">
            <a:spAutoFit/>
          </a:bodyPr>
          <a:lstStyle/>
          <a:p>
            <a:pPr marL="544670" lvl="1" indent="-272335" algn="l">
              <a:lnSpc>
                <a:spcPts val="3784"/>
              </a:lnSpc>
              <a:buFont typeface="Arial"/>
              <a:buChar char="•"/>
            </a:pPr>
            <a:r>
              <a:rPr lang="en-US" sz="2522" b="1" dirty="0">
                <a:solidFill>
                  <a:srgbClr val="1D4E55"/>
                </a:solidFill>
                <a:latin typeface="+mj-lt"/>
                <a:ea typeface="Garet Bold"/>
                <a:cs typeface="Garet Bold"/>
                <a:sym typeface="Garet Bold"/>
              </a:rPr>
              <a:t>Dibenzyltoluene</a:t>
            </a:r>
          </a:p>
          <a:p>
            <a:pPr marL="544670" lvl="1" indent="-272335" algn="l">
              <a:lnSpc>
                <a:spcPts val="3784"/>
              </a:lnSpc>
              <a:buFont typeface="Arial"/>
              <a:buChar char="•"/>
            </a:pPr>
            <a:r>
              <a:rPr lang="el-GR" sz="2522" b="1" dirty="0">
                <a:solidFill>
                  <a:srgbClr val="1D4E55"/>
                </a:solidFill>
                <a:latin typeface="+mj-lt"/>
                <a:ea typeface="Garet Bold"/>
                <a:cs typeface="Garet Bold"/>
                <a:sym typeface="Garet Bold"/>
              </a:rPr>
              <a:t>Ατμοσφαιρικές συνθήκες</a:t>
            </a:r>
            <a:endParaRPr lang="en-US" sz="2522" b="1" dirty="0">
              <a:solidFill>
                <a:srgbClr val="1D4E55"/>
              </a:solidFill>
              <a:latin typeface="+mj-lt"/>
              <a:ea typeface="Garet Bold"/>
              <a:cs typeface="Garet Bold"/>
              <a:sym typeface="Garet Bold"/>
            </a:endParaRPr>
          </a:p>
          <a:p>
            <a:pPr marL="544670" lvl="1" indent="-272335" algn="l">
              <a:lnSpc>
                <a:spcPts val="3784"/>
              </a:lnSpc>
              <a:buFont typeface="Arial"/>
              <a:buChar char="•"/>
            </a:pPr>
            <a:r>
              <a:rPr lang="en-US" sz="2522" b="1" dirty="0">
                <a:solidFill>
                  <a:srgbClr val="1D4E55"/>
                </a:solidFill>
                <a:latin typeface="+mj-lt"/>
                <a:ea typeface="Garet Bold"/>
                <a:cs typeface="Garet Bold"/>
                <a:sym typeface="Garet Bold"/>
              </a:rPr>
              <a:t>1500-3000 kwh/m³</a:t>
            </a:r>
          </a:p>
          <a:p>
            <a:pPr marL="544670" lvl="1" indent="-272335" algn="l">
              <a:lnSpc>
                <a:spcPts val="3784"/>
              </a:lnSpc>
              <a:buFont typeface="Arial"/>
              <a:buChar char="•"/>
            </a:pPr>
            <a:r>
              <a:rPr lang="en-US" sz="2522" b="1" dirty="0">
                <a:solidFill>
                  <a:srgbClr val="1D4E55"/>
                </a:solidFill>
                <a:latin typeface="+mj-lt"/>
                <a:ea typeface="Garet Bold"/>
                <a:cs typeface="Garet Bold"/>
                <a:sym typeface="Garet Bold"/>
              </a:rPr>
              <a:t>50 EUR/kg</a:t>
            </a:r>
          </a:p>
          <a:p>
            <a:pPr marL="544670" lvl="1" indent="-272335" algn="l">
              <a:lnSpc>
                <a:spcPts val="3784"/>
              </a:lnSpc>
              <a:buFont typeface="Arial"/>
              <a:buChar char="•"/>
            </a:pPr>
            <a:r>
              <a:rPr lang="en-US" sz="2522" b="1" dirty="0">
                <a:solidFill>
                  <a:srgbClr val="1D4E55"/>
                </a:solidFill>
                <a:latin typeface="+mj-lt"/>
                <a:ea typeface="Garet Bold"/>
                <a:cs typeface="Garet Bold"/>
                <a:sym typeface="Garet Bold"/>
              </a:rPr>
              <a:t>Απώλειες 25% κατά την  εξαγωγή του υδρογόνου </a:t>
            </a:r>
          </a:p>
        </p:txBody>
      </p:sp>
      <p:sp>
        <p:nvSpPr>
          <p:cNvPr id="22" name="TextBox 22"/>
          <p:cNvSpPr txBox="1"/>
          <p:nvPr/>
        </p:nvSpPr>
        <p:spPr>
          <a:xfrm>
            <a:off x="5463035" y="7651747"/>
            <a:ext cx="6940142" cy="2400144"/>
          </a:xfrm>
          <a:prstGeom prst="rect">
            <a:avLst/>
          </a:prstGeom>
        </p:spPr>
        <p:txBody>
          <a:bodyPr lIns="0" tIns="0" rIns="0" bIns="0" rtlCol="0" anchor="t">
            <a:spAutoFit/>
          </a:bodyPr>
          <a:lstStyle/>
          <a:p>
            <a:pPr marL="544670" lvl="1" indent="-272335" algn="l">
              <a:lnSpc>
                <a:spcPts val="3784"/>
              </a:lnSpc>
              <a:buFont typeface="Arial"/>
              <a:buChar char="•"/>
            </a:pPr>
            <a:r>
              <a:rPr lang="en-US" sz="2522" b="1" dirty="0">
                <a:solidFill>
                  <a:srgbClr val="1D4E55"/>
                </a:solidFill>
                <a:latin typeface="+mj-lt"/>
                <a:ea typeface="Garet Bold"/>
                <a:cs typeface="Garet Bold"/>
                <a:sym typeface="Garet Bold"/>
              </a:rPr>
              <a:t>5 bar, -253</a:t>
            </a:r>
          </a:p>
          <a:p>
            <a:pPr marL="544670" lvl="1" indent="-272335" algn="l">
              <a:lnSpc>
                <a:spcPts val="3784"/>
              </a:lnSpc>
              <a:buFont typeface="Arial"/>
              <a:buChar char="•"/>
            </a:pPr>
            <a:r>
              <a:rPr lang="en-US" sz="2522" b="1" dirty="0">
                <a:solidFill>
                  <a:srgbClr val="1D4E55"/>
                </a:solidFill>
                <a:latin typeface="+mj-lt"/>
                <a:ea typeface="Garet Bold"/>
                <a:cs typeface="Garet Bold"/>
                <a:sym typeface="Garet Bold"/>
              </a:rPr>
              <a:t>2360 kwh/m³</a:t>
            </a:r>
          </a:p>
          <a:p>
            <a:pPr marL="544670" lvl="1" indent="-272335" algn="l">
              <a:lnSpc>
                <a:spcPts val="3784"/>
              </a:lnSpc>
              <a:buFont typeface="Arial"/>
              <a:buChar char="•"/>
            </a:pPr>
            <a:r>
              <a:rPr lang="en-US" sz="2522" b="1" dirty="0">
                <a:solidFill>
                  <a:srgbClr val="1D4E55"/>
                </a:solidFill>
                <a:latin typeface="+mj-lt"/>
                <a:ea typeface="Garet Bold"/>
                <a:cs typeface="Garet Bold"/>
                <a:sym typeface="Garet Bold"/>
              </a:rPr>
              <a:t>25 EUR/kg</a:t>
            </a:r>
          </a:p>
          <a:p>
            <a:pPr marL="544670" lvl="1" indent="-272335" algn="l">
              <a:lnSpc>
                <a:spcPts val="3784"/>
              </a:lnSpc>
              <a:buFont typeface="Arial"/>
              <a:buChar char="•"/>
            </a:pPr>
            <a:r>
              <a:rPr lang="en-US" sz="2522" b="1" dirty="0">
                <a:solidFill>
                  <a:srgbClr val="1D4E55"/>
                </a:solidFill>
                <a:latin typeface="+mj-lt"/>
                <a:ea typeface="Garet Bold"/>
                <a:cs typeface="Garet Bold"/>
                <a:sym typeface="Garet Bold"/>
              </a:rPr>
              <a:t>Απώλειες διαρροής 0.03%/day</a:t>
            </a:r>
          </a:p>
          <a:p>
            <a:pPr marL="544670" lvl="1" indent="-272335" algn="l">
              <a:lnSpc>
                <a:spcPts val="3784"/>
              </a:lnSpc>
              <a:buFont typeface="Arial"/>
              <a:buChar char="•"/>
            </a:pPr>
            <a:r>
              <a:rPr lang="en-US" sz="2522" b="1" dirty="0">
                <a:solidFill>
                  <a:srgbClr val="1D4E55"/>
                </a:solidFill>
                <a:latin typeface="+mj-lt"/>
                <a:ea typeface="Garet Bold"/>
                <a:cs typeface="Garet Bold"/>
                <a:sym typeface="Garet Bold"/>
              </a:rPr>
              <a:t>Απώλειες 25% κατά την υγροποίηση</a:t>
            </a:r>
          </a:p>
        </p:txBody>
      </p:sp>
      <mc:AlternateContent xmlns:mc="http://schemas.openxmlformats.org/markup-compatibility/2006" xmlns:a14="http://schemas.microsoft.com/office/drawing/2010/main">
        <mc:Choice Requires="a14">
          <p:sp>
            <p:nvSpPr>
              <p:cNvPr id="23" name="TextBox 23"/>
              <p:cNvSpPr txBox="1"/>
              <p:nvPr/>
            </p:nvSpPr>
            <p:spPr>
              <a:xfrm>
                <a:off x="315617" y="3271659"/>
                <a:ext cx="5262401" cy="460895"/>
              </a:xfrm>
              <a:prstGeom prst="rect">
                <a:avLst/>
              </a:prstGeom>
            </p:spPr>
            <p:txBody>
              <a:bodyPr lIns="0" tIns="0" rIns="0" bIns="0" rtlCol="0" anchor="t">
                <a:spAutoFit/>
              </a:bodyPr>
              <a:lstStyle/>
              <a:p>
                <a:pPr algn="l">
                  <a:lnSpc>
                    <a:spcPts val="3784"/>
                  </a:lnSpc>
                </a:pPr>
                <a:r>
                  <a:rPr lang="en-US" sz="2522" b="1" dirty="0">
                    <a:solidFill>
                      <a:srgbClr val="1D4E55"/>
                    </a:solidFill>
                    <a:latin typeface="+mj-lt"/>
                    <a:ea typeface="Garet Bold"/>
                    <a:cs typeface="Garet Bold"/>
                    <a:sym typeface="Garet Bold"/>
                  </a:rPr>
                  <a:t>Συμπιεσμένο υδρογόνο (</a:t>
                </a:r>
                <a14:m>
                  <m:oMath xmlns:m="http://schemas.openxmlformats.org/officeDocument/2006/math">
                    <m:sSub>
                      <m:sSubPr>
                        <m:ctrlPr>
                          <a:rPr lang="en-US" sz="2522" b="1" i="1" smtClean="0">
                            <a:solidFill>
                              <a:srgbClr val="1D4E55"/>
                            </a:solidFill>
                            <a:latin typeface="Cambria Math" panose="02040503050406030204" pitchFamily="18" charset="0"/>
                            <a:sym typeface="Garet Bold"/>
                          </a:rPr>
                        </m:ctrlPr>
                      </m:sSubPr>
                      <m:e>
                        <m:r>
                          <a:rPr lang="en-US" sz="2522" b="1" i="0" smtClean="0">
                            <a:solidFill>
                              <a:srgbClr val="1D4E55"/>
                            </a:solidFill>
                            <a:latin typeface="Cambria Math" panose="02040503050406030204" pitchFamily="18" charset="0"/>
                            <a:sym typeface="Garet Bold"/>
                          </a:rPr>
                          <m:t>𝐆𝐇</m:t>
                        </m:r>
                      </m:e>
                      <m:sub>
                        <m:r>
                          <a:rPr lang="en-US" sz="2522" b="1" i="0" smtClean="0">
                            <a:solidFill>
                              <a:srgbClr val="1D4E55"/>
                            </a:solidFill>
                            <a:latin typeface="Cambria Math" panose="02040503050406030204" pitchFamily="18" charset="0"/>
                            <a:sym typeface="Garet Bold"/>
                          </a:rPr>
                          <m:t>𝟐</m:t>
                        </m:r>
                      </m:sub>
                    </m:sSub>
                  </m:oMath>
                </a14:m>
                <a:r>
                  <a:rPr lang="en-US" sz="2522" b="1" dirty="0">
                    <a:solidFill>
                      <a:srgbClr val="1D4E55"/>
                    </a:solidFill>
                    <a:latin typeface="+mj-lt"/>
                    <a:ea typeface="Garet Bold"/>
                    <a:cs typeface="Garet Bold"/>
                    <a:sym typeface="Garet Bold"/>
                  </a:rPr>
                  <a:t>)</a:t>
                </a:r>
              </a:p>
            </p:txBody>
          </p:sp>
        </mc:Choice>
        <mc:Fallback xmlns="">
          <p:sp>
            <p:nvSpPr>
              <p:cNvPr id="23" name="TextBox 23"/>
              <p:cNvSpPr txBox="1">
                <a:spLocks noRot="1" noChangeAspect="1" noMove="1" noResize="1" noEditPoints="1" noAdjustHandles="1" noChangeArrowheads="1" noChangeShapeType="1" noTextEdit="1"/>
              </p:cNvSpPr>
              <p:nvPr/>
            </p:nvSpPr>
            <p:spPr>
              <a:xfrm>
                <a:off x="315617" y="3271659"/>
                <a:ext cx="5262401" cy="460895"/>
              </a:xfrm>
              <a:prstGeom prst="rect">
                <a:avLst/>
              </a:prstGeom>
              <a:blipFill>
                <a:blip r:embed="rId9"/>
                <a:stretch>
                  <a:fillRect l="-3824" t="-10667" b="-40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4" name="TextBox 24"/>
              <p:cNvSpPr txBox="1"/>
              <p:nvPr/>
            </p:nvSpPr>
            <p:spPr>
              <a:xfrm>
                <a:off x="315617" y="6913031"/>
                <a:ext cx="5072735" cy="460895"/>
              </a:xfrm>
              <a:prstGeom prst="rect">
                <a:avLst/>
              </a:prstGeom>
            </p:spPr>
            <p:txBody>
              <a:bodyPr lIns="0" tIns="0" rIns="0" bIns="0" rtlCol="0" anchor="t">
                <a:spAutoFit/>
              </a:bodyPr>
              <a:lstStyle/>
              <a:p>
                <a:pPr>
                  <a:lnSpc>
                    <a:spcPts val="3784"/>
                  </a:lnSpc>
                </a:pPr>
                <a:r>
                  <a:rPr lang="en-US" sz="2522" b="1" dirty="0">
                    <a:solidFill>
                      <a:srgbClr val="1D4E55"/>
                    </a:solidFill>
                    <a:latin typeface="+mj-lt"/>
                    <a:ea typeface="Garet Bold"/>
                    <a:cs typeface="Garet Bold"/>
                    <a:sym typeface="Garet Bold"/>
                  </a:rPr>
                  <a:t>Υγροποιημένο υδρογόνο (</a:t>
                </a:r>
                <a14:m>
                  <m:oMath xmlns:m="http://schemas.openxmlformats.org/officeDocument/2006/math">
                    <m:sSub>
                      <m:sSubPr>
                        <m:ctrlPr>
                          <a:rPr lang="en-US" sz="2522" b="1" i="1">
                            <a:solidFill>
                              <a:srgbClr val="1D4E55"/>
                            </a:solidFill>
                            <a:latin typeface="Cambria Math" panose="02040503050406030204" pitchFamily="18" charset="0"/>
                            <a:sym typeface="Garet Bold"/>
                          </a:rPr>
                        </m:ctrlPr>
                      </m:sSubPr>
                      <m:e>
                        <m:r>
                          <a:rPr lang="en-US" sz="2522" b="1" i="0" smtClean="0">
                            <a:solidFill>
                              <a:srgbClr val="1D4E55"/>
                            </a:solidFill>
                            <a:latin typeface="Cambria Math" panose="02040503050406030204" pitchFamily="18" charset="0"/>
                            <a:sym typeface="Garet Bold"/>
                          </a:rPr>
                          <m:t>𝐋</m:t>
                        </m:r>
                        <m:r>
                          <a:rPr lang="en-US" sz="2522" b="1">
                            <a:solidFill>
                              <a:srgbClr val="1D4E55"/>
                            </a:solidFill>
                            <a:latin typeface="Cambria Math" panose="02040503050406030204" pitchFamily="18" charset="0"/>
                            <a:sym typeface="Garet Bold"/>
                          </a:rPr>
                          <m:t>𝐇</m:t>
                        </m:r>
                      </m:e>
                      <m:sub>
                        <m:r>
                          <a:rPr lang="en-US" sz="2522" b="1">
                            <a:solidFill>
                              <a:srgbClr val="1D4E55"/>
                            </a:solidFill>
                            <a:latin typeface="Cambria Math" panose="02040503050406030204" pitchFamily="18" charset="0"/>
                            <a:sym typeface="Garet Bold"/>
                          </a:rPr>
                          <m:t>𝟐</m:t>
                        </m:r>
                      </m:sub>
                    </m:sSub>
                  </m:oMath>
                </a14:m>
                <a:r>
                  <a:rPr lang="en-US" sz="2522" b="1" dirty="0">
                    <a:solidFill>
                      <a:srgbClr val="1D4E55"/>
                    </a:solidFill>
                    <a:latin typeface="+mj-lt"/>
                    <a:ea typeface="Garet Bold"/>
                    <a:cs typeface="Garet Bold"/>
                    <a:sym typeface="Garet Bold"/>
                  </a:rPr>
                  <a:t>)</a:t>
                </a:r>
              </a:p>
            </p:txBody>
          </p:sp>
        </mc:Choice>
        <mc:Fallback xmlns="">
          <p:sp>
            <p:nvSpPr>
              <p:cNvPr id="24" name="TextBox 24"/>
              <p:cNvSpPr txBox="1">
                <a:spLocks noRot="1" noChangeAspect="1" noMove="1" noResize="1" noEditPoints="1" noAdjustHandles="1" noChangeArrowheads="1" noChangeShapeType="1" noTextEdit="1"/>
              </p:cNvSpPr>
              <p:nvPr/>
            </p:nvSpPr>
            <p:spPr>
              <a:xfrm>
                <a:off x="315617" y="6913031"/>
                <a:ext cx="5072735" cy="460895"/>
              </a:xfrm>
              <a:prstGeom prst="rect">
                <a:avLst/>
              </a:prstGeom>
              <a:blipFill>
                <a:blip r:embed="rId10"/>
                <a:stretch>
                  <a:fillRect l="-3966" t="-9211" b="-39474"/>
                </a:stretch>
              </a:blipFill>
            </p:spPr>
            <p:txBody>
              <a:bodyPr/>
              <a:lstStyle/>
              <a:p>
                <a:r>
                  <a:rPr lang="el-GR">
                    <a:noFill/>
                  </a:rPr>
                  <a:t> </a:t>
                </a:r>
              </a:p>
            </p:txBody>
          </p:sp>
        </mc:Fallback>
      </mc:AlternateContent>
      <p:sp>
        <p:nvSpPr>
          <p:cNvPr id="25" name="TextBox 25"/>
          <p:cNvSpPr txBox="1"/>
          <p:nvPr/>
        </p:nvSpPr>
        <p:spPr>
          <a:xfrm>
            <a:off x="13092553" y="3611116"/>
            <a:ext cx="2936807" cy="1425518"/>
          </a:xfrm>
          <a:prstGeom prst="rect">
            <a:avLst/>
          </a:prstGeom>
        </p:spPr>
        <p:txBody>
          <a:bodyPr lIns="0" tIns="0" rIns="0" bIns="0" rtlCol="0" anchor="t">
            <a:spAutoFit/>
          </a:bodyPr>
          <a:lstStyle/>
          <a:p>
            <a:pPr algn="l">
              <a:lnSpc>
                <a:spcPts val="3784"/>
              </a:lnSpc>
            </a:pPr>
            <a:r>
              <a:rPr lang="en-US" sz="2522" b="1" dirty="0">
                <a:solidFill>
                  <a:srgbClr val="1D4E55"/>
                </a:solidFill>
                <a:latin typeface="+mj-lt"/>
                <a:ea typeface="Garet Bold"/>
                <a:cs typeface="Garet Bold"/>
                <a:sym typeface="Garet Bold"/>
              </a:rPr>
              <a:t>Υγροί οργανικοί φορείς υδρογόνου (LOHC)</a:t>
            </a:r>
          </a:p>
        </p:txBody>
      </p:sp>
      <p:sp>
        <p:nvSpPr>
          <p:cNvPr id="26" name="Freeform 31">
            <a:extLst>
              <a:ext uri="{FF2B5EF4-FFF2-40B4-BE49-F238E27FC236}">
                <a16:creationId xmlns:a16="http://schemas.microsoft.com/office/drawing/2014/main" id="{A36FBD49-084D-CAA5-6C4A-C9AE99125DEC}"/>
              </a:ext>
            </a:extLst>
          </p:cNvPr>
          <p:cNvSpPr/>
          <p:nvPr/>
        </p:nvSpPr>
        <p:spPr>
          <a:xfrm>
            <a:off x="7467600" y="7734300"/>
            <a:ext cx="273704" cy="299676"/>
          </a:xfrm>
          <a:custGeom>
            <a:avLst/>
            <a:gdLst/>
            <a:ahLst/>
            <a:cxnLst/>
            <a:rect l="l" t="t" r="r" b="b"/>
            <a:pathLst>
              <a:path w="273704" h="299676">
                <a:moveTo>
                  <a:pt x="0" y="0"/>
                </a:moveTo>
                <a:lnTo>
                  <a:pt x="273704" y="0"/>
                </a:lnTo>
                <a:lnTo>
                  <a:pt x="273704" y="299676"/>
                </a:lnTo>
                <a:lnTo>
                  <a:pt x="0" y="29967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l-GR"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80">
                                          <p:stCondLst>
                                            <p:cond delay="0"/>
                                          </p:stCondLst>
                                        </p:cTn>
                                        <p:tgtEl>
                                          <p:spTgt spid="9"/>
                                        </p:tgtEl>
                                      </p:cBhvr>
                                    </p:animEffect>
                                    <p:anim calcmode="lin" valueType="num">
                                      <p:cBhvr>
                                        <p:cTn id="7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7" dur="26">
                                          <p:stCondLst>
                                            <p:cond delay="650"/>
                                          </p:stCondLst>
                                        </p:cTn>
                                        <p:tgtEl>
                                          <p:spTgt spid="9"/>
                                        </p:tgtEl>
                                      </p:cBhvr>
                                      <p:to x="100000" y="60000"/>
                                    </p:animScale>
                                    <p:animScale>
                                      <p:cBhvr>
                                        <p:cTn id="78" dur="166" decel="50000">
                                          <p:stCondLst>
                                            <p:cond delay="676"/>
                                          </p:stCondLst>
                                        </p:cTn>
                                        <p:tgtEl>
                                          <p:spTgt spid="9"/>
                                        </p:tgtEl>
                                      </p:cBhvr>
                                      <p:to x="100000" y="100000"/>
                                    </p:animScale>
                                    <p:animScale>
                                      <p:cBhvr>
                                        <p:cTn id="79" dur="26">
                                          <p:stCondLst>
                                            <p:cond delay="1312"/>
                                          </p:stCondLst>
                                        </p:cTn>
                                        <p:tgtEl>
                                          <p:spTgt spid="9"/>
                                        </p:tgtEl>
                                      </p:cBhvr>
                                      <p:to x="100000" y="80000"/>
                                    </p:animScale>
                                    <p:animScale>
                                      <p:cBhvr>
                                        <p:cTn id="80" dur="166" decel="50000">
                                          <p:stCondLst>
                                            <p:cond delay="1338"/>
                                          </p:stCondLst>
                                        </p:cTn>
                                        <p:tgtEl>
                                          <p:spTgt spid="9"/>
                                        </p:tgtEl>
                                      </p:cBhvr>
                                      <p:to x="100000" y="100000"/>
                                    </p:animScale>
                                    <p:animScale>
                                      <p:cBhvr>
                                        <p:cTn id="81" dur="26">
                                          <p:stCondLst>
                                            <p:cond delay="1642"/>
                                          </p:stCondLst>
                                        </p:cTn>
                                        <p:tgtEl>
                                          <p:spTgt spid="9"/>
                                        </p:tgtEl>
                                      </p:cBhvr>
                                      <p:to x="100000" y="90000"/>
                                    </p:animScale>
                                    <p:animScale>
                                      <p:cBhvr>
                                        <p:cTn id="82" dur="166" decel="50000">
                                          <p:stCondLst>
                                            <p:cond delay="1668"/>
                                          </p:stCondLst>
                                        </p:cTn>
                                        <p:tgtEl>
                                          <p:spTgt spid="9"/>
                                        </p:tgtEl>
                                      </p:cBhvr>
                                      <p:to x="100000" y="100000"/>
                                    </p:animScale>
                                    <p:animScale>
                                      <p:cBhvr>
                                        <p:cTn id="83" dur="26">
                                          <p:stCondLst>
                                            <p:cond delay="1808"/>
                                          </p:stCondLst>
                                        </p:cTn>
                                        <p:tgtEl>
                                          <p:spTgt spid="9"/>
                                        </p:tgtEl>
                                      </p:cBhvr>
                                      <p:to x="100000" y="95000"/>
                                    </p:animScale>
                                    <p:animScale>
                                      <p:cBhvr>
                                        <p:cTn id="84" dur="166" decel="50000">
                                          <p:stCondLst>
                                            <p:cond delay="1834"/>
                                          </p:stCondLst>
                                        </p:cTn>
                                        <p:tgtEl>
                                          <p:spTgt spid="9"/>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down)">
                                      <p:cBhvr>
                                        <p:cTn id="87" dur="580">
                                          <p:stCondLst>
                                            <p:cond delay="0"/>
                                          </p:stCondLst>
                                        </p:cTn>
                                        <p:tgtEl>
                                          <p:spTgt spid="10"/>
                                        </p:tgtEl>
                                      </p:cBhvr>
                                    </p:animEffect>
                                    <p:anim calcmode="lin" valueType="num">
                                      <p:cBhvr>
                                        <p:cTn id="8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3" dur="26">
                                          <p:stCondLst>
                                            <p:cond delay="650"/>
                                          </p:stCondLst>
                                        </p:cTn>
                                        <p:tgtEl>
                                          <p:spTgt spid="10"/>
                                        </p:tgtEl>
                                      </p:cBhvr>
                                      <p:to x="100000" y="60000"/>
                                    </p:animScale>
                                    <p:animScale>
                                      <p:cBhvr>
                                        <p:cTn id="94" dur="166" decel="50000">
                                          <p:stCondLst>
                                            <p:cond delay="676"/>
                                          </p:stCondLst>
                                        </p:cTn>
                                        <p:tgtEl>
                                          <p:spTgt spid="10"/>
                                        </p:tgtEl>
                                      </p:cBhvr>
                                      <p:to x="100000" y="100000"/>
                                    </p:animScale>
                                    <p:animScale>
                                      <p:cBhvr>
                                        <p:cTn id="95" dur="26">
                                          <p:stCondLst>
                                            <p:cond delay="1312"/>
                                          </p:stCondLst>
                                        </p:cTn>
                                        <p:tgtEl>
                                          <p:spTgt spid="10"/>
                                        </p:tgtEl>
                                      </p:cBhvr>
                                      <p:to x="100000" y="80000"/>
                                    </p:animScale>
                                    <p:animScale>
                                      <p:cBhvr>
                                        <p:cTn id="96" dur="166" decel="50000">
                                          <p:stCondLst>
                                            <p:cond delay="1338"/>
                                          </p:stCondLst>
                                        </p:cTn>
                                        <p:tgtEl>
                                          <p:spTgt spid="10"/>
                                        </p:tgtEl>
                                      </p:cBhvr>
                                      <p:to x="100000" y="100000"/>
                                    </p:animScale>
                                    <p:animScale>
                                      <p:cBhvr>
                                        <p:cTn id="97" dur="26">
                                          <p:stCondLst>
                                            <p:cond delay="1642"/>
                                          </p:stCondLst>
                                        </p:cTn>
                                        <p:tgtEl>
                                          <p:spTgt spid="10"/>
                                        </p:tgtEl>
                                      </p:cBhvr>
                                      <p:to x="100000" y="90000"/>
                                    </p:animScale>
                                    <p:animScale>
                                      <p:cBhvr>
                                        <p:cTn id="98" dur="166" decel="50000">
                                          <p:stCondLst>
                                            <p:cond delay="1668"/>
                                          </p:stCondLst>
                                        </p:cTn>
                                        <p:tgtEl>
                                          <p:spTgt spid="10"/>
                                        </p:tgtEl>
                                      </p:cBhvr>
                                      <p:to x="100000" y="100000"/>
                                    </p:animScale>
                                    <p:animScale>
                                      <p:cBhvr>
                                        <p:cTn id="99" dur="26">
                                          <p:stCondLst>
                                            <p:cond delay="1808"/>
                                          </p:stCondLst>
                                        </p:cTn>
                                        <p:tgtEl>
                                          <p:spTgt spid="10"/>
                                        </p:tgtEl>
                                      </p:cBhvr>
                                      <p:to x="100000" y="95000"/>
                                    </p:animScale>
                                    <p:animScale>
                                      <p:cBhvr>
                                        <p:cTn id="100" dur="166" decel="50000">
                                          <p:stCondLst>
                                            <p:cond delay="1834"/>
                                          </p:stCondLst>
                                        </p:cTn>
                                        <p:tgtEl>
                                          <p:spTgt spid="10"/>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wipe(down)">
                                      <p:cBhvr>
                                        <p:cTn id="103" dur="580">
                                          <p:stCondLst>
                                            <p:cond delay="0"/>
                                          </p:stCondLst>
                                        </p:cTn>
                                        <p:tgtEl>
                                          <p:spTgt spid="11"/>
                                        </p:tgtEl>
                                      </p:cBhvr>
                                    </p:animEffect>
                                    <p:anim calcmode="lin" valueType="num">
                                      <p:cBhvr>
                                        <p:cTn id="10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9" dur="26">
                                          <p:stCondLst>
                                            <p:cond delay="650"/>
                                          </p:stCondLst>
                                        </p:cTn>
                                        <p:tgtEl>
                                          <p:spTgt spid="11"/>
                                        </p:tgtEl>
                                      </p:cBhvr>
                                      <p:to x="100000" y="60000"/>
                                    </p:animScale>
                                    <p:animScale>
                                      <p:cBhvr>
                                        <p:cTn id="110" dur="166" decel="50000">
                                          <p:stCondLst>
                                            <p:cond delay="676"/>
                                          </p:stCondLst>
                                        </p:cTn>
                                        <p:tgtEl>
                                          <p:spTgt spid="11"/>
                                        </p:tgtEl>
                                      </p:cBhvr>
                                      <p:to x="100000" y="100000"/>
                                    </p:animScale>
                                    <p:animScale>
                                      <p:cBhvr>
                                        <p:cTn id="111" dur="26">
                                          <p:stCondLst>
                                            <p:cond delay="1312"/>
                                          </p:stCondLst>
                                        </p:cTn>
                                        <p:tgtEl>
                                          <p:spTgt spid="11"/>
                                        </p:tgtEl>
                                      </p:cBhvr>
                                      <p:to x="100000" y="80000"/>
                                    </p:animScale>
                                    <p:animScale>
                                      <p:cBhvr>
                                        <p:cTn id="112" dur="166" decel="50000">
                                          <p:stCondLst>
                                            <p:cond delay="1338"/>
                                          </p:stCondLst>
                                        </p:cTn>
                                        <p:tgtEl>
                                          <p:spTgt spid="11"/>
                                        </p:tgtEl>
                                      </p:cBhvr>
                                      <p:to x="100000" y="100000"/>
                                    </p:animScale>
                                    <p:animScale>
                                      <p:cBhvr>
                                        <p:cTn id="113" dur="26">
                                          <p:stCondLst>
                                            <p:cond delay="1642"/>
                                          </p:stCondLst>
                                        </p:cTn>
                                        <p:tgtEl>
                                          <p:spTgt spid="11"/>
                                        </p:tgtEl>
                                      </p:cBhvr>
                                      <p:to x="100000" y="90000"/>
                                    </p:animScale>
                                    <p:animScale>
                                      <p:cBhvr>
                                        <p:cTn id="114" dur="166" decel="50000">
                                          <p:stCondLst>
                                            <p:cond delay="1668"/>
                                          </p:stCondLst>
                                        </p:cTn>
                                        <p:tgtEl>
                                          <p:spTgt spid="11"/>
                                        </p:tgtEl>
                                      </p:cBhvr>
                                      <p:to x="100000" y="100000"/>
                                    </p:animScale>
                                    <p:animScale>
                                      <p:cBhvr>
                                        <p:cTn id="115" dur="26">
                                          <p:stCondLst>
                                            <p:cond delay="1808"/>
                                          </p:stCondLst>
                                        </p:cTn>
                                        <p:tgtEl>
                                          <p:spTgt spid="11"/>
                                        </p:tgtEl>
                                      </p:cBhvr>
                                      <p:to x="100000" y="95000"/>
                                    </p:animScale>
                                    <p:animScale>
                                      <p:cBhvr>
                                        <p:cTn id="116" dur="166" decel="50000">
                                          <p:stCondLst>
                                            <p:cond delay="1834"/>
                                          </p:stCondLst>
                                        </p:cTn>
                                        <p:tgtEl>
                                          <p:spTgt spid="11"/>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wipe(down)">
                                      <p:cBhvr>
                                        <p:cTn id="119" dur="580">
                                          <p:stCondLst>
                                            <p:cond delay="0"/>
                                          </p:stCondLst>
                                        </p:cTn>
                                        <p:tgtEl>
                                          <p:spTgt spid="12"/>
                                        </p:tgtEl>
                                      </p:cBhvr>
                                    </p:animEffect>
                                    <p:anim calcmode="lin" valueType="num">
                                      <p:cBhvr>
                                        <p:cTn id="1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25" dur="26">
                                          <p:stCondLst>
                                            <p:cond delay="650"/>
                                          </p:stCondLst>
                                        </p:cTn>
                                        <p:tgtEl>
                                          <p:spTgt spid="12"/>
                                        </p:tgtEl>
                                      </p:cBhvr>
                                      <p:to x="100000" y="60000"/>
                                    </p:animScale>
                                    <p:animScale>
                                      <p:cBhvr>
                                        <p:cTn id="126" dur="166" decel="50000">
                                          <p:stCondLst>
                                            <p:cond delay="676"/>
                                          </p:stCondLst>
                                        </p:cTn>
                                        <p:tgtEl>
                                          <p:spTgt spid="12"/>
                                        </p:tgtEl>
                                      </p:cBhvr>
                                      <p:to x="100000" y="100000"/>
                                    </p:animScale>
                                    <p:animScale>
                                      <p:cBhvr>
                                        <p:cTn id="127" dur="26">
                                          <p:stCondLst>
                                            <p:cond delay="1312"/>
                                          </p:stCondLst>
                                        </p:cTn>
                                        <p:tgtEl>
                                          <p:spTgt spid="12"/>
                                        </p:tgtEl>
                                      </p:cBhvr>
                                      <p:to x="100000" y="80000"/>
                                    </p:animScale>
                                    <p:animScale>
                                      <p:cBhvr>
                                        <p:cTn id="128" dur="166" decel="50000">
                                          <p:stCondLst>
                                            <p:cond delay="1338"/>
                                          </p:stCondLst>
                                        </p:cTn>
                                        <p:tgtEl>
                                          <p:spTgt spid="12"/>
                                        </p:tgtEl>
                                      </p:cBhvr>
                                      <p:to x="100000" y="100000"/>
                                    </p:animScale>
                                    <p:animScale>
                                      <p:cBhvr>
                                        <p:cTn id="129" dur="26">
                                          <p:stCondLst>
                                            <p:cond delay="1642"/>
                                          </p:stCondLst>
                                        </p:cTn>
                                        <p:tgtEl>
                                          <p:spTgt spid="12"/>
                                        </p:tgtEl>
                                      </p:cBhvr>
                                      <p:to x="100000" y="90000"/>
                                    </p:animScale>
                                    <p:animScale>
                                      <p:cBhvr>
                                        <p:cTn id="130" dur="166" decel="50000">
                                          <p:stCondLst>
                                            <p:cond delay="1668"/>
                                          </p:stCondLst>
                                        </p:cTn>
                                        <p:tgtEl>
                                          <p:spTgt spid="12"/>
                                        </p:tgtEl>
                                      </p:cBhvr>
                                      <p:to x="100000" y="100000"/>
                                    </p:animScale>
                                    <p:animScale>
                                      <p:cBhvr>
                                        <p:cTn id="131" dur="26">
                                          <p:stCondLst>
                                            <p:cond delay="1808"/>
                                          </p:stCondLst>
                                        </p:cTn>
                                        <p:tgtEl>
                                          <p:spTgt spid="12"/>
                                        </p:tgtEl>
                                      </p:cBhvr>
                                      <p:to x="100000" y="95000"/>
                                    </p:animScale>
                                    <p:animScale>
                                      <p:cBhvr>
                                        <p:cTn id="132" dur="166" decel="50000">
                                          <p:stCondLst>
                                            <p:cond delay="1834"/>
                                          </p:stCondLst>
                                        </p:cTn>
                                        <p:tgtEl>
                                          <p:spTgt spid="12"/>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13"/>
                                        </p:tgtEl>
                                        <p:attrNameLst>
                                          <p:attrName>style.visibility</p:attrName>
                                        </p:attrNameLst>
                                      </p:cBhvr>
                                      <p:to>
                                        <p:strVal val="visible"/>
                                      </p:to>
                                    </p:set>
                                    <p:animEffect transition="in" filter="wipe(down)">
                                      <p:cBhvr>
                                        <p:cTn id="135" dur="580">
                                          <p:stCondLst>
                                            <p:cond delay="0"/>
                                          </p:stCondLst>
                                        </p:cTn>
                                        <p:tgtEl>
                                          <p:spTgt spid="13"/>
                                        </p:tgtEl>
                                      </p:cBhvr>
                                    </p:animEffect>
                                    <p:anim calcmode="lin" valueType="num">
                                      <p:cBhvr>
                                        <p:cTn id="13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41" dur="26">
                                          <p:stCondLst>
                                            <p:cond delay="650"/>
                                          </p:stCondLst>
                                        </p:cTn>
                                        <p:tgtEl>
                                          <p:spTgt spid="13"/>
                                        </p:tgtEl>
                                      </p:cBhvr>
                                      <p:to x="100000" y="60000"/>
                                    </p:animScale>
                                    <p:animScale>
                                      <p:cBhvr>
                                        <p:cTn id="142" dur="166" decel="50000">
                                          <p:stCondLst>
                                            <p:cond delay="676"/>
                                          </p:stCondLst>
                                        </p:cTn>
                                        <p:tgtEl>
                                          <p:spTgt spid="13"/>
                                        </p:tgtEl>
                                      </p:cBhvr>
                                      <p:to x="100000" y="100000"/>
                                    </p:animScale>
                                    <p:animScale>
                                      <p:cBhvr>
                                        <p:cTn id="143" dur="26">
                                          <p:stCondLst>
                                            <p:cond delay="1312"/>
                                          </p:stCondLst>
                                        </p:cTn>
                                        <p:tgtEl>
                                          <p:spTgt spid="13"/>
                                        </p:tgtEl>
                                      </p:cBhvr>
                                      <p:to x="100000" y="80000"/>
                                    </p:animScale>
                                    <p:animScale>
                                      <p:cBhvr>
                                        <p:cTn id="144" dur="166" decel="50000">
                                          <p:stCondLst>
                                            <p:cond delay="1338"/>
                                          </p:stCondLst>
                                        </p:cTn>
                                        <p:tgtEl>
                                          <p:spTgt spid="13"/>
                                        </p:tgtEl>
                                      </p:cBhvr>
                                      <p:to x="100000" y="100000"/>
                                    </p:animScale>
                                    <p:animScale>
                                      <p:cBhvr>
                                        <p:cTn id="145" dur="26">
                                          <p:stCondLst>
                                            <p:cond delay="1642"/>
                                          </p:stCondLst>
                                        </p:cTn>
                                        <p:tgtEl>
                                          <p:spTgt spid="13"/>
                                        </p:tgtEl>
                                      </p:cBhvr>
                                      <p:to x="100000" y="90000"/>
                                    </p:animScale>
                                    <p:animScale>
                                      <p:cBhvr>
                                        <p:cTn id="146" dur="166" decel="50000">
                                          <p:stCondLst>
                                            <p:cond delay="1668"/>
                                          </p:stCondLst>
                                        </p:cTn>
                                        <p:tgtEl>
                                          <p:spTgt spid="13"/>
                                        </p:tgtEl>
                                      </p:cBhvr>
                                      <p:to x="100000" y="100000"/>
                                    </p:animScale>
                                    <p:animScale>
                                      <p:cBhvr>
                                        <p:cTn id="147" dur="26">
                                          <p:stCondLst>
                                            <p:cond delay="1808"/>
                                          </p:stCondLst>
                                        </p:cTn>
                                        <p:tgtEl>
                                          <p:spTgt spid="13"/>
                                        </p:tgtEl>
                                      </p:cBhvr>
                                      <p:to x="100000" y="95000"/>
                                    </p:animScale>
                                    <p:animScale>
                                      <p:cBhvr>
                                        <p:cTn id="148" dur="166" decel="50000">
                                          <p:stCondLst>
                                            <p:cond delay="1834"/>
                                          </p:stCondLst>
                                        </p:cTn>
                                        <p:tgtEl>
                                          <p:spTgt spid="13"/>
                                        </p:tgtEl>
                                      </p:cBhvr>
                                      <p:to x="100000" y="100000"/>
                                    </p:animScale>
                                  </p:childTnLst>
                                </p:cTn>
                              </p:par>
                              <p:par>
                                <p:cTn id="149" presetID="26" presetClass="entr" presetSubtype="0" fill="hold" nodeType="withEffect">
                                  <p:stCondLst>
                                    <p:cond delay="0"/>
                                  </p:stCondLst>
                                  <p:childTnLst>
                                    <p:set>
                                      <p:cBhvr>
                                        <p:cTn id="150" dur="1" fill="hold">
                                          <p:stCondLst>
                                            <p:cond delay="0"/>
                                          </p:stCondLst>
                                        </p:cTn>
                                        <p:tgtEl>
                                          <p:spTgt spid="14"/>
                                        </p:tgtEl>
                                        <p:attrNameLst>
                                          <p:attrName>style.visibility</p:attrName>
                                        </p:attrNameLst>
                                      </p:cBhvr>
                                      <p:to>
                                        <p:strVal val="visible"/>
                                      </p:to>
                                    </p:set>
                                    <p:animEffect transition="in" filter="wipe(down)">
                                      <p:cBhvr>
                                        <p:cTn id="151" dur="580">
                                          <p:stCondLst>
                                            <p:cond delay="0"/>
                                          </p:stCondLst>
                                        </p:cTn>
                                        <p:tgtEl>
                                          <p:spTgt spid="14"/>
                                        </p:tgtEl>
                                      </p:cBhvr>
                                    </p:animEffect>
                                    <p:anim calcmode="lin" valueType="num">
                                      <p:cBhvr>
                                        <p:cTn id="15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57" dur="26">
                                          <p:stCondLst>
                                            <p:cond delay="650"/>
                                          </p:stCondLst>
                                        </p:cTn>
                                        <p:tgtEl>
                                          <p:spTgt spid="14"/>
                                        </p:tgtEl>
                                      </p:cBhvr>
                                      <p:to x="100000" y="60000"/>
                                    </p:animScale>
                                    <p:animScale>
                                      <p:cBhvr>
                                        <p:cTn id="158" dur="166" decel="50000">
                                          <p:stCondLst>
                                            <p:cond delay="676"/>
                                          </p:stCondLst>
                                        </p:cTn>
                                        <p:tgtEl>
                                          <p:spTgt spid="14"/>
                                        </p:tgtEl>
                                      </p:cBhvr>
                                      <p:to x="100000" y="100000"/>
                                    </p:animScale>
                                    <p:animScale>
                                      <p:cBhvr>
                                        <p:cTn id="159" dur="26">
                                          <p:stCondLst>
                                            <p:cond delay="1312"/>
                                          </p:stCondLst>
                                        </p:cTn>
                                        <p:tgtEl>
                                          <p:spTgt spid="14"/>
                                        </p:tgtEl>
                                      </p:cBhvr>
                                      <p:to x="100000" y="80000"/>
                                    </p:animScale>
                                    <p:animScale>
                                      <p:cBhvr>
                                        <p:cTn id="160" dur="166" decel="50000">
                                          <p:stCondLst>
                                            <p:cond delay="1338"/>
                                          </p:stCondLst>
                                        </p:cTn>
                                        <p:tgtEl>
                                          <p:spTgt spid="14"/>
                                        </p:tgtEl>
                                      </p:cBhvr>
                                      <p:to x="100000" y="100000"/>
                                    </p:animScale>
                                    <p:animScale>
                                      <p:cBhvr>
                                        <p:cTn id="161" dur="26">
                                          <p:stCondLst>
                                            <p:cond delay="1642"/>
                                          </p:stCondLst>
                                        </p:cTn>
                                        <p:tgtEl>
                                          <p:spTgt spid="14"/>
                                        </p:tgtEl>
                                      </p:cBhvr>
                                      <p:to x="100000" y="90000"/>
                                    </p:animScale>
                                    <p:animScale>
                                      <p:cBhvr>
                                        <p:cTn id="162" dur="166" decel="50000">
                                          <p:stCondLst>
                                            <p:cond delay="1668"/>
                                          </p:stCondLst>
                                        </p:cTn>
                                        <p:tgtEl>
                                          <p:spTgt spid="14"/>
                                        </p:tgtEl>
                                      </p:cBhvr>
                                      <p:to x="100000" y="100000"/>
                                    </p:animScale>
                                    <p:animScale>
                                      <p:cBhvr>
                                        <p:cTn id="163" dur="26">
                                          <p:stCondLst>
                                            <p:cond delay="1808"/>
                                          </p:stCondLst>
                                        </p:cTn>
                                        <p:tgtEl>
                                          <p:spTgt spid="14"/>
                                        </p:tgtEl>
                                      </p:cBhvr>
                                      <p:to x="100000" y="95000"/>
                                    </p:animScale>
                                    <p:animScale>
                                      <p:cBhvr>
                                        <p:cTn id="164" dur="166" decel="50000">
                                          <p:stCondLst>
                                            <p:cond delay="1834"/>
                                          </p:stCondLst>
                                        </p:cTn>
                                        <p:tgtEl>
                                          <p:spTgt spid="14"/>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17"/>
                                        </p:tgtEl>
                                        <p:attrNameLst>
                                          <p:attrName>style.visibility</p:attrName>
                                        </p:attrNameLst>
                                      </p:cBhvr>
                                      <p:to>
                                        <p:strVal val="visible"/>
                                      </p:to>
                                    </p:set>
                                    <p:animEffect transition="in" filter="wipe(down)">
                                      <p:cBhvr>
                                        <p:cTn id="167" dur="580">
                                          <p:stCondLst>
                                            <p:cond delay="0"/>
                                          </p:stCondLst>
                                        </p:cTn>
                                        <p:tgtEl>
                                          <p:spTgt spid="17"/>
                                        </p:tgtEl>
                                      </p:cBhvr>
                                    </p:animEffect>
                                    <p:anim calcmode="lin" valueType="num">
                                      <p:cBhvr>
                                        <p:cTn id="16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73" dur="26">
                                          <p:stCondLst>
                                            <p:cond delay="650"/>
                                          </p:stCondLst>
                                        </p:cTn>
                                        <p:tgtEl>
                                          <p:spTgt spid="17"/>
                                        </p:tgtEl>
                                      </p:cBhvr>
                                      <p:to x="100000" y="60000"/>
                                    </p:animScale>
                                    <p:animScale>
                                      <p:cBhvr>
                                        <p:cTn id="174" dur="166" decel="50000">
                                          <p:stCondLst>
                                            <p:cond delay="676"/>
                                          </p:stCondLst>
                                        </p:cTn>
                                        <p:tgtEl>
                                          <p:spTgt spid="17"/>
                                        </p:tgtEl>
                                      </p:cBhvr>
                                      <p:to x="100000" y="100000"/>
                                    </p:animScale>
                                    <p:animScale>
                                      <p:cBhvr>
                                        <p:cTn id="175" dur="26">
                                          <p:stCondLst>
                                            <p:cond delay="1312"/>
                                          </p:stCondLst>
                                        </p:cTn>
                                        <p:tgtEl>
                                          <p:spTgt spid="17"/>
                                        </p:tgtEl>
                                      </p:cBhvr>
                                      <p:to x="100000" y="80000"/>
                                    </p:animScale>
                                    <p:animScale>
                                      <p:cBhvr>
                                        <p:cTn id="176" dur="166" decel="50000">
                                          <p:stCondLst>
                                            <p:cond delay="1338"/>
                                          </p:stCondLst>
                                        </p:cTn>
                                        <p:tgtEl>
                                          <p:spTgt spid="17"/>
                                        </p:tgtEl>
                                      </p:cBhvr>
                                      <p:to x="100000" y="100000"/>
                                    </p:animScale>
                                    <p:animScale>
                                      <p:cBhvr>
                                        <p:cTn id="177" dur="26">
                                          <p:stCondLst>
                                            <p:cond delay="1642"/>
                                          </p:stCondLst>
                                        </p:cTn>
                                        <p:tgtEl>
                                          <p:spTgt spid="17"/>
                                        </p:tgtEl>
                                      </p:cBhvr>
                                      <p:to x="100000" y="90000"/>
                                    </p:animScale>
                                    <p:animScale>
                                      <p:cBhvr>
                                        <p:cTn id="178" dur="166" decel="50000">
                                          <p:stCondLst>
                                            <p:cond delay="1668"/>
                                          </p:stCondLst>
                                        </p:cTn>
                                        <p:tgtEl>
                                          <p:spTgt spid="17"/>
                                        </p:tgtEl>
                                      </p:cBhvr>
                                      <p:to x="100000" y="100000"/>
                                    </p:animScale>
                                    <p:animScale>
                                      <p:cBhvr>
                                        <p:cTn id="179" dur="26">
                                          <p:stCondLst>
                                            <p:cond delay="1808"/>
                                          </p:stCondLst>
                                        </p:cTn>
                                        <p:tgtEl>
                                          <p:spTgt spid="17"/>
                                        </p:tgtEl>
                                      </p:cBhvr>
                                      <p:to x="100000" y="95000"/>
                                    </p:animScale>
                                    <p:animScale>
                                      <p:cBhvr>
                                        <p:cTn id="180" dur="166" decel="50000">
                                          <p:stCondLst>
                                            <p:cond delay="1834"/>
                                          </p:stCondLst>
                                        </p:cTn>
                                        <p:tgtEl>
                                          <p:spTgt spid="17"/>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18"/>
                                        </p:tgtEl>
                                        <p:attrNameLst>
                                          <p:attrName>style.visibility</p:attrName>
                                        </p:attrNameLst>
                                      </p:cBhvr>
                                      <p:to>
                                        <p:strVal val="visible"/>
                                      </p:to>
                                    </p:set>
                                    <p:animEffect transition="in" filter="wipe(down)">
                                      <p:cBhvr>
                                        <p:cTn id="183" dur="580">
                                          <p:stCondLst>
                                            <p:cond delay="0"/>
                                          </p:stCondLst>
                                        </p:cTn>
                                        <p:tgtEl>
                                          <p:spTgt spid="18"/>
                                        </p:tgtEl>
                                      </p:cBhvr>
                                    </p:animEffect>
                                    <p:anim calcmode="lin" valueType="num">
                                      <p:cBhvr>
                                        <p:cTn id="18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9" dur="26">
                                          <p:stCondLst>
                                            <p:cond delay="650"/>
                                          </p:stCondLst>
                                        </p:cTn>
                                        <p:tgtEl>
                                          <p:spTgt spid="18"/>
                                        </p:tgtEl>
                                      </p:cBhvr>
                                      <p:to x="100000" y="60000"/>
                                    </p:animScale>
                                    <p:animScale>
                                      <p:cBhvr>
                                        <p:cTn id="190" dur="166" decel="50000">
                                          <p:stCondLst>
                                            <p:cond delay="676"/>
                                          </p:stCondLst>
                                        </p:cTn>
                                        <p:tgtEl>
                                          <p:spTgt spid="18"/>
                                        </p:tgtEl>
                                      </p:cBhvr>
                                      <p:to x="100000" y="100000"/>
                                    </p:animScale>
                                    <p:animScale>
                                      <p:cBhvr>
                                        <p:cTn id="191" dur="26">
                                          <p:stCondLst>
                                            <p:cond delay="1312"/>
                                          </p:stCondLst>
                                        </p:cTn>
                                        <p:tgtEl>
                                          <p:spTgt spid="18"/>
                                        </p:tgtEl>
                                      </p:cBhvr>
                                      <p:to x="100000" y="80000"/>
                                    </p:animScale>
                                    <p:animScale>
                                      <p:cBhvr>
                                        <p:cTn id="192" dur="166" decel="50000">
                                          <p:stCondLst>
                                            <p:cond delay="1338"/>
                                          </p:stCondLst>
                                        </p:cTn>
                                        <p:tgtEl>
                                          <p:spTgt spid="18"/>
                                        </p:tgtEl>
                                      </p:cBhvr>
                                      <p:to x="100000" y="100000"/>
                                    </p:animScale>
                                    <p:animScale>
                                      <p:cBhvr>
                                        <p:cTn id="193" dur="26">
                                          <p:stCondLst>
                                            <p:cond delay="1642"/>
                                          </p:stCondLst>
                                        </p:cTn>
                                        <p:tgtEl>
                                          <p:spTgt spid="18"/>
                                        </p:tgtEl>
                                      </p:cBhvr>
                                      <p:to x="100000" y="90000"/>
                                    </p:animScale>
                                    <p:animScale>
                                      <p:cBhvr>
                                        <p:cTn id="194" dur="166" decel="50000">
                                          <p:stCondLst>
                                            <p:cond delay="1668"/>
                                          </p:stCondLst>
                                        </p:cTn>
                                        <p:tgtEl>
                                          <p:spTgt spid="18"/>
                                        </p:tgtEl>
                                      </p:cBhvr>
                                      <p:to x="100000" y="100000"/>
                                    </p:animScale>
                                    <p:animScale>
                                      <p:cBhvr>
                                        <p:cTn id="195" dur="26">
                                          <p:stCondLst>
                                            <p:cond delay="1808"/>
                                          </p:stCondLst>
                                        </p:cTn>
                                        <p:tgtEl>
                                          <p:spTgt spid="18"/>
                                        </p:tgtEl>
                                      </p:cBhvr>
                                      <p:to x="100000" y="95000"/>
                                    </p:animScale>
                                    <p:animScale>
                                      <p:cBhvr>
                                        <p:cTn id="196" dur="166" decel="50000">
                                          <p:stCondLst>
                                            <p:cond delay="1834"/>
                                          </p:stCondLst>
                                        </p:cTn>
                                        <p:tgtEl>
                                          <p:spTgt spid="18"/>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19"/>
                                        </p:tgtEl>
                                        <p:attrNameLst>
                                          <p:attrName>style.visibility</p:attrName>
                                        </p:attrNameLst>
                                      </p:cBhvr>
                                      <p:to>
                                        <p:strVal val="visible"/>
                                      </p:to>
                                    </p:set>
                                    <p:animEffect transition="in" filter="wipe(down)">
                                      <p:cBhvr>
                                        <p:cTn id="199" dur="580">
                                          <p:stCondLst>
                                            <p:cond delay="0"/>
                                          </p:stCondLst>
                                        </p:cTn>
                                        <p:tgtEl>
                                          <p:spTgt spid="19"/>
                                        </p:tgtEl>
                                      </p:cBhvr>
                                    </p:animEffect>
                                    <p:anim calcmode="lin" valueType="num">
                                      <p:cBhvr>
                                        <p:cTn id="20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05" dur="26">
                                          <p:stCondLst>
                                            <p:cond delay="650"/>
                                          </p:stCondLst>
                                        </p:cTn>
                                        <p:tgtEl>
                                          <p:spTgt spid="19"/>
                                        </p:tgtEl>
                                      </p:cBhvr>
                                      <p:to x="100000" y="60000"/>
                                    </p:animScale>
                                    <p:animScale>
                                      <p:cBhvr>
                                        <p:cTn id="206" dur="166" decel="50000">
                                          <p:stCondLst>
                                            <p:cond delay="676"/>
                                          </p:stCondLst>
                                        </p:cTn>
                                        <p:tgtEl>
                                          <p:spTgt spid="19"/>
                                        </p:tgtEl>
                                      </p:cBhvr>
                                      <p:to x="100000" y="100000"/>
                                    </p:animScale>
                                    <p:animScale>
                                      <p:cBhvr>
                                        <p:cTn id="207" dur="26">
                                          <p:stCondLst>
                                            <p:cond delay="1312"/>
                                          </p:stCondLst>
                                        </p:cTn>
                                        <p:tgtEl>
                                          <p:spTgt spid="19"/>
                                        </p:tgtEl>
                                      </p:cBhvr>
                                      <p:to x="100000" y="80000"/>
                                    </p:animScale>
                                    <p:animScale>
                                      <p:cBhvr>
                                        <p:cTn id="208" dur="166" decel="50000">
                                          <p:stCondLst>
                                            <p:cond delay="1338"/>
                                          </p:stCondLst>
                                        </p:cTn>
                                        <p:tgtEl>
                                          <p:spTgt spid="19"/>
                                        </p:tgtEl>
                                      </p:cBhvr>
                                      <p:to x="100000" y="100000"/>
                                    </p:animScale>
                                    <p:animScale>
                                      <p:cBhvr>
                                        <p:cTn id="209" dur="26">
                                          <p:stCondLst>
                                            <p:cond delay="1642"/>
                                          </p:stCondLst>
                                        </p:cTn>
                                        <p:tgtEl>
                                          <p:spTgt spid="19"/>
                                        </p:tgtEl>
                                      </p:cBhvr>
                                      <p:to x="100000" y="90000"/>
                                    </p:animScale>
                                    <p:animScale>
                                      <p:cBhvr>
                                        <p:cTn id="210" dur="166" decel="50000">
                                          <p:stCondLst>
                                            <p:cond delay="1668"/>
                                          </p:stCondLst>
                                        </p:cTn>
                                        <p:tgtEl>
                                          <p:spTgt spid="19"/>
                                        </p:tgtEl>
                                      </p:cBhvr>
                                      <p:to x="100000" y="100000"/>
                                    </p:animScale>
                                    <p:animScale>
                                      <p:cBhvr>
                                        <p:cTn id="211" dur="26">
                                          <p:stCondLst>
                                            <p:cond delay="1808"/>
                                          </p:stCondLst>
                                        </p:cTn>
                                        <p:tgtEl>
                                          <p:spTgt spid="19"/>
                                        </p:tgtEl>
                                      </p:cBhvr>
                                      <p:to x="100000" y="95000"/>
                                    </p:animScale>
                                    <p:animScale>
                                      <p:cBhvr>
                                        <p:cTn id="212" dur="166" decel="50000">
                                          <p:stCondLst>
                                            <p:cond delay="1834"/>
                                          </p:stCondLst>
                                        </p:cTn>
                                        <p:tgtEl>
                                          <p:spTgt spid="19"/>
                                        </p:tgtEl>
                                      </p:cBhvr>
                                      <p:to x="100000" y="100000"/>
                                    </p:animScale>
                                  </p:childTnLst>
                                </p:cTn>
                              </p:par>
                              <p:par>
                                <p:cTn id="213" presetID="26" presetClass="entr" presetSubtype="0" fill="hold" grpId="0" nodeType="withEffect">
                                  <p:stCondLst>
                                    <p:cond delay="0"/>
                                  </p:stCondLst>
                                  <p:childTnLst>
                                    <p:set>
                                      <p:cBhvr>
                                        <p:cTn id="214" dur="1" fill="hold">
                                          <p:stCondLst>
                                            <p:cond delay="0"/>
                                          </p:stCondLst>
                                        </p:cTn>
                                        <p:tgtEl>
                                          <p:spTgt spid="20"/>
                                        </p:tgtEl>
                                        <p:attrNameLst>
                                          <p:attrName>style.visibility</p:attrName>
                                        </p:attrNameLst>
                                      </p:cBhvr>
                                      <p:to>
                                        <p:strVal val="visible"/>
                                      </p:to>
                                    </p:set>
                                    <p:animEffect transition="in" filter="wipe(down)">
                                      <p:cBhvr>
                                        <p:cTn id="215" dur="580">
                                          <p:stCondLst>
                                            <p:cond delay="0"/>
                                          </p:stCondLst>
                                        </p:cTn>
                                        <p:tgtEl>
                                          <p:spTgt spid="20"/>
                                        </p:tgtEl>
                                      </p:cBhvr>
                                    </p:animEffect>
                                    <p:anim calcmode="lin" valueType="num">
                                      <p:cBhvr>
                                        <p:cTn id="21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21" dur="26">
                                          <p:stCondLst>
                                            <p:cond delay="650"/>
                                          </p:stCondLst>
                                        </p:cTn>
                                        <p:tgtEl>
                                          <p:spTgt spid="20"/>
                                        </p:tgtEl>
                                      </p:cBhvr>
                                      <p:to x="100000" y="60000"/>
                                    </p:animScale>
                                    <p:animScale>
                                      <p:cBhvr>
                                        <p:cTn id="222" dur="166" decel="50000">
                                          <p:stCondLst>
                                            <p:cond delay="676"/>
                                          </p:stCondLst>
                                        </p:cTn>
                                        <p:tgtEl>
                                          <p:spTgt spid="20"/>
                                        </p:tgtEl>
                                      </p:cBhvr>
                                      <p:to x="100000" y="100000"/>
                                    </p:animScale>
                                    <p:animScale>
                                      <p:cBhvr>
                                        <p:cTn id="223" dur="26">
                                          <p:stCondLst>
                                            <p:cond delay="1312"/>
                                          </p:stCondLst>
                                        </p:cTn>
                                        <p:tgtEl>
                                          <p:spTgt spid="20"/>
                                        </p:tgtEl>
                                      </p:cBhvr>
                                      <p:to x="100000" y="80000"/>
                                    </p:animScale>
                                    <p:animScale>
                                      <p:cBhvr>
                                        <p:cTn id="224" dur="166" decel="50000">
                                          <p:stCondLst>
                                            <p:cond delay="1338"/>
                                          </p:stCondLst>
                                        </p:cTn>
                                        <p:tgtEl>
                                          <p:spTgt spid="20"/>
                                        </p:tgtEl>
                                      </p:cBhvr>
                                      <p:to x="100000" y="100000"/>
                                    </p:animScale>
                                    <p:animScale>
                                      <p:cBhvr>
                                        <p:cTn id="225" dur="26">
                                          <p:stCondLst>
                                            <p:cond delay="1642"/>
                                          </p:stCondLst>
                                        </p:cTn>
                                        <p:tgtEl>
                                          <p:spTgt spid="20"/>
                                        </p:tgtEl>
                                      </p:cBhvr>
                                      <p:to x="100000" y="90000"/>
                                    </p:animScale>
                                    <p:animScale>
                                      <p:cBhvr>
                                        <p:cTn id="226" dur="166" decel="50000">
                                          <p:stCondLst>
                                            <p:cond delay="1668"/>
                                          </p:stCondLst>
                                        </p:cTn>
                                        <p:tgtEl>
                                          <p:spTgt spid="20"/>
                                        </p:tgtEl>
                                      </p:cBhvr>
                                      <p:to x="100000" y="100000"/>
                                    </p:animScale>
                                    <p:animScale>
                                      <p:cBhvr>
                                        <p:cTn id="227" dur="26">
                                          <p:stCondLst>
                                            <p:cond delay="1808"/>
                                          </p:stCondLst>
                                        </p:cTn>
                                        <p:tgtEl>
                                          <p:spTgt spid="20"/>
                                        </p:tgtEl>
                                      </p:cBhvr>
                                      <p:to x="100000" y="95000"/>
                                    </p:animScale>
                                    <p:animScale>
                                      <p:cBhvr>
                                        <p:cTn id="228" dur="166" decel="50000">
                                          <p:stCondLst>
                                            <p:cond delay="1834"/>
                                          </p:stCondLst>
                                        </p:cTn>
                                        <p:tgtEl>
                                          <p:spTgt spid="20"/>
                                        </p:tgtEl>
                                      </p:cBhvr>
                                      <p:to x="100000" y="100000"/>
                                    </p:animScale>
                                  </p:childTnLst>
                                </p:cTn>
                              </p:par>
                              <p:par>
                                <p:cTn id="229" presetID="26" presetClass="entr" presetSubtype="0" fill="hold" grpId="0" nodeType="withEffect">
                                  <p:stCondLst>
                                    <p:cond delay="0"/>
                                  </p:stCondLst>
                                  <p:childTnLst>
                                    <p:set>
                                      <p:cBhvr>
                                        <p:cTn id="230" dur="1" fill="hold">
                                          <p:stCondLst>
                                            <p:cond delay="0"/>
                                          </p:stCondLst>
                                        </p:cTn>
                                        <p:tgtEl>
                                          <p:spTgt spid="21"/>
                                        </p:tgtEl>
                                        <p:attrNameLst>
                                          <p:attrName>style.visibility</p:attrName>
                                        </p:attrNameLst>
                                      </p:cBhvr>
                                      <p:to>
                                        <p:strVal val="visible"/>
                                      </p:to>
                                    </p:set>
                                    <p:animEffect transition="in" filter="wipe(down)">
                                      <p:cBhvr>
                                        <p:cTn id="231" dur="580">
                                          <p:stCondLst>
                                            <p:cond delay="0"/>
                                          </p:stCondLst>
                                        </p:cTn>
                                        <p:tgtEl>
                                          <p:spTgt spid="21"/>
                                        </p:tgtEl>
                                      </p:cBhvr>
                                    </p:animEffect>
                                    <p:anim calcmode="lin" valueType="num">
                                      <p:cBhvr>
                                        <p:cTn id="23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37" dur="26">
                                          <p:stCondLst>
                                            <p:cond delay="650"/>
                                          </p:stCondLst>
                                        </p:cTn>
                                        <p:tgtEl>
                                          <p:spTgt spid="21"/>
                                        </p:tgtEl>
                                      </p:cBhvr>
                                      <p:to x="100000" y="60000"/>
                                    </p:animScale>
                                    <p:animScale>
                                      <p:cBhvr>
                                        <p:cTn id="238" dur="166" decel="50000">
                                          <p:stCondLst>
                                            <p:cond delay="676"/>
                                          </p:stCondLst>
                                        </p:cTn>
                                        <p:tgtEl>
                                          <p:spTgt spid="21"/>
                                        </p:tgtEl>
                                      </p:cBhvr>
                                      <p:to x="100000" y="100000"/>
                                    </p:animScale>
                                    <p:animScale>
                                      <p:cBhvr>
                                        <p:cTn id="239" dur="26">
                                          <p:stCondLst>
                                            <p:cond delay="1312"/>
                                          </p:stCondLst>
                                        </p:cTn>
                                        <p:tgtEl>
                                          <p:spTgt spid="21"/>
                                        </p:tgtEl>
                                      </p:cBhvr>
                                      <p:to x="100000" y="80000"/>
                                    </p:animScale>
                                    <p:animScale>
                                      <p:cBhvr>
                                        <p:cTn id="240" dur="166" decel="50000">
                                          <p:stCondLst>
                                            <p:cond delay="1338"/>
                                          </p:stCondLst>
                                        </p:cTn>
                                        <p:tgtEl>
                                          <p:spTgt spid="21"/>
                                        </p:tgtEl>
                                      </p:cBhvr>
                                      <p:to x="100000" y="100000"/>
                                    </p:animScale>
                                    <p:animScale>
                                      <p:cBhvr>
                                        <p:cTn id="241" dur="26">
                                          <p:stCondLst>
                                            <p:cond delay="1642"/>
                                          </p:stCondLst>
                                        </p:cTn>
                                        <p:tgtEl>
                                          <p:spTgt spid="21"/>
                                        </p:tgtEl>
                                      </p:cBhvr>
                                      <p:to x="100000" y="90000"/>
                                    </p:animScale>
                                    <p:animScale>
                                      <p:cBhvr>
                                        <p:cTn id="242" dur="166" decel="50000">
                                          <p:stCondLst>
                                            <p:cond delay="1668"/>
                                          </p:stCondLst>
                                        </p:cTn>
                                        <p:tgtEl>
                                          <p:spTgt spid="21"/>
                                        </p:tgtEl>
                                      </p:cBhvr>
                                      <p:to x="100000" y="100000"/>
                                    </p:animScale>
                                    <p:animScale>
                                      <p:cBhvr>
                                        <p:cTn id="243" dur="26">
                                          <p:stCondLst>
                                            <p:cond delay="1808"/>
                                          </p:stCondLst>
                                        </p:cTn>
                                        <p:tgtEl>
                                          <p:spTgt spid="21"/>
                                        </p:tgtEl>
                                      </p:cBhvr>
                                      <p:to x="100000" y="95000"/>
                                    </p:animScale>
                                    <p:animScale>
                                      <p:cBhvr>
                                        <p:cTn id="244" dur="166" decel="50000">
                                          <p:stCondLst>
                                            <p:cond delay="1834"/>
                                          </p:stCondLst>
                                        </p:cTn>
                                        <p:tgtEl>
                                          <p:spTgt spid="21"/>
                                        </p:tgtEl>
                                      </p:cBhvr>
                                      <p:to x="100000" y="100000"/>
                                    </p:animScale>
                                  </p:childTnLst>
                                </p:cTn>
                              </p:par>
                              <p:par>
                                <p:cTn id="245" presetID="26" presetClass="entr" presetSubtype="0" fill="hold" grpId="0" nodeType="withEffect">
                                  <p:stCondLst>
                                    <p:cond delay="0"/>
                                  </p:stCondLst>
                                  <p:childTnLst>
                                    <p:set>
                                      <p:cBhvr>
                                        <p:cTn id="246" dur="1" fill="hold">
                                          <p:stCondLst>
                                            <p:cond delay="0"/>
                                          </p:stCondLst>
                                        </p:cTn>
                                        <p:tgtEl>
                                          <p:spTgt spid="22"/>
                                        </p:tgtEl>
                                        <p:attrNameLst>
                                          <p:attrName>style.visibility</p:attrName>
                                        </p:attrNameLst>
                                      </p:cBhvr>
                                      <p:to>
                                        <p:strVal val="visible"/>
                                      </p:to>
                                    </p:set>
                                    <p:animEffect transition="in" filter="wipe(down)">
                                      <p:cBhvr>
                                        <p:cTn id="247" dur="580">
                                          <p:stCondLst>
                                            <p:cond delay="0"/>
                                          </p:stCondLst>
                                        </p:cTn>
                                        <p:tgtEl>
                                          <p:spTgt spid="22"/>
                                        </p:tgtEl>
                                      </p:cBhvr>
                                    </p:animEffect>
                                    <p:anim calcmode="lin" valueType="num">
                                      <p:cBhvr>
                                        <p:cTn id="24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53" dur="26">
                                          <p:stCondLst>
                                            <p:cond delay="650"/>
                                          </p:stCondLst>
                                        </p:cTn>
                                        <p:tgtEl>
                                          <p:spTgt spid="22"/>
                                        </p:tgtEl>
                                      </p:cBhvr>
                                      <p:to x="100000" y="60000"/>
                                    </p:animScale>
                                    <p:animScale>
                                      <p:cBhvr>
                                        <p:cTn id="254" dur="166" decel="50000">
                                          <p:stCondLst>
                                            <p:cond delay="676"/>
                                          </p:stCondLst>
                                        </p:cTn>
                                        <p:tgtEl>
                                          <p:spTgt spid="22"/>
                                        </p:tgtEl>
                                      </p:cBhvr>
                                      <p:to x="100000" y="100000"/>
                                    </p:animScale>
                                    <p:animScale>
                                      <p:cBhvr>
                                        <p:cTn id="255" dur="26">
                                          <p:stCondLst>
                                            <p:cond delay="1312"/>
                                          </p:stCondLst>
                                        </p:cTn>
                                        <p:tgtEl>
                                          <p:spTgt spid="22"/>
                                        </p:tgtEl>
                                      </p:cBhvr>
                                      <p:to x="100000" y="80000"/>
                                    </p:animScale>
                                    <p:animScale>
                                      <p:cBhvr>
                                        <p:cTn id="256" dur="166" decel="50000">
                                          <p:stCondLst>
                                            <p:cond delay="1338"/>
                                          </p:stCondLst>
                                        </p:cTn>
                                        <p:tgtEl>
                                          <p:spTgt spid="22"/>
                                        </p:tgtEl>
                                      </p:cBhvr>
                                      <p:to x="100000" y="100000"/>
                                    </p:animScale>
                                    <p:animScale>
                                      <p:cBhvr>
                                        <p:cTn id="257" dur="26">
                                          <p:stCondLst>
                                            <p:cond delay="1642"/>
                                          </p:stCondLst>
                                        </p:cTn>
                                        <p:tgtEl>
                                          <p:spTgt spid="22"/>
                                        </p:tgtEl>
                                      </p:cBhvr>
                                      <p:to x="100000" y="90000"/>
                                    </p:animScale>
                                    <p:animScale>
                                      <p:cBhvr>
                                        <p:cTn id="258" dur="166" decel="50000">
                                          <p:stCondLst>
                                            <p:cond delay="1668"/>
                                          </p:stCondLst>
                                        </p:cTn>
                                        <p:tgtEl>
                                          <p:spTgt spid="22"/>
                                        </p:tgtEl>
                                      </p:cBhvr>
                                      <p:to x="100000" y="100000"/>
                                    </p:animScale>
                                    <p:animScale>
                                      <p:cBhvr>
                                        <p:cTn id="259" dur="26">
                                          <p:stCondLst>
                                            <p:cond delay="1808"/>
                                          </p:stCondLst>
                                        </p:cTn>
                                        <p:tgtEl>
                                          <p:spTgt spid="22"/>
                                        </p:tgtEl>
                                      </p:cBhvr>
                                      <p:to x="100000" y="95000"/>
                                    </p:animScale>
                                    <p:animScale>
                                      <p:cBhvr>
                                        <p:cTn id="260" dur="166" decel="50000">
                                          <p:stCondLst>
                                            <p:cond delay="1834"/>
                                          </p:stCondLst>
                                        </p:cTn>
                                        <p:tgtEl>
                                          <p:spTgt spid="22"/>
                                        </p:tgtEl>
                                      </p:cBhvr>
                                      <p:to x="100000" y="100000"/>
                                    </p:animScale>
                                  </p:childTnLst>
                                </p:cTn>
                              </p:par>
                              <p:par>
                                <p:cTn id="261" presetID="26" presetClass="entr" presetSubtype="0" fill="hold" grpId="0" nodeType="withEffect">
                                  <p:stCondLst>
                                    <p:cond delay="0"/>
                                  </p:stCondLst>
                                  <p:childTnLst>
                                    <p:set>
                                      <p:cBhvr>
                                        <p:cTn id="262" dur="1" fill="hold">
                                          <p:stCondLst>
                                            <p:cond delay="0"/>
                                          </p:stCondLst>
                                        </p:cTn>
                                        <p:tgtEl>
                                          <p:spTgt spid="23"/>
                                        </p:tgtEl>
                                        <p:attrNameLst>
                                          <p:attrName>style.visibility</p:attrName>
                                        </p:attrNameLst>
                                      </p:cBhvr>
                                      <p:to>
                                        <p:strVal val="visible"/>
                                      </p:to>
                                    </p:set>
                                    <p:animEffect transition="in" filter="wipe(down)">
                                      <p:cBhvr>
                                        <p:cTn id="263" dur="580">
                                          <p:stCondLst>
                                            <p:cond delay="0"/>
                                          </p:stCondLst>
                                        </p:cTn>
                                        <p:tgtEl>
                                          <p:spTgt spid="23"/>
                                        </p:tgtEl>
                                      </p:cBhvr>
                                    </p:animEffect>
                                    <p:anim calcmode="lin" valueType="num">
                                      <p:cBhvr>
                                        <p:cTn id="26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69" dur="26">
                                          <p:stCondLst>
                                            <p:cond delay="650"/>
                                          </p:stCondLst>
                                        </p:cTn>
                                        <p:tgtEl>
                                          <p:spTgt spid="23"/>
                                        </p:tgtEl>
                                      </p:cBhvr>
                                      <p:to x="100000" y="60000"/>
                                    </p:animScale>
                                    <p:animScale>
                                      <p:cBhvr>
                                        <p:cTn id="270" dur="166" decel="50000">
                                          <p:stCondLst>
                                            <p:cond delay="676"/>
                                          </p:stCondLst>
                                        </p:cTn>
                                        <p:tgtEl>
                                          <p:spTgt spid="23"/>
                                        </p:tgtEl>
                                      </p:cBhvr>
                                      <p:to x="100000" y="100000"/>
                                    </p:animScale>
                                    <p:animScale>
                                      <p:cBhvr>
                                        <p:cTn id="271" dur="26">
                                          <p:stCondLst>
                                            <p:cond delay="1312"/>
                                          </p:stCondLst>
                                        </p:cTn>
                                        <p:tgtEl>
                                          <p:spTgt spid="23"/>
                                        </p:tgtEl>
                                      </p:cBhvr>
                                      <p:to x="100000" y="80000"/>
                                    </p:animScale>
                                    <p:animScale>
                                      <p:cBhvr>
                                        <p:cTn id="272" dur="166" decel="50000">
                                          <p:stCondLst>
                                            <p:cond delay="1338"/>
                                          </p:stCondLst>
                                        </p:cTn>
                                        <p:tgtEl>
                                          <p:spTgt spid="23"/>
                                        </p:tgtEl>
                                      </p:cBhvr>
                                      <p:to x="100000" y="100000"/>
                                    </p:animScale>
                                    <p:animScale>
                                      <p:cBhvr>
                                        <p:cTn id="273" dur="26">
                                          <p:stCondLst>
                                            <p:cond delay="1642"/>
                                          </p:stCondLst>
                                        </p:cTn>
                                        <p:tgtEl>
                                          <p:spTgt spid="23"/>
                                        </p:tgtEl>
                                      </p:cBhvr>
                                      <p:to x="100000" y="90000"/>
                                    </p:animScale>
                                    <p:animScale>
                                      <p:cBhvr>
                                        <p:cTn id="274" dur="166" decel="50000">
                                          <p:stCondLst>
                                            <p:cond delay="1668"/>
                                          </p:stCondLst>
                                        </p:cTn>
                                        <p:tgtEl>
                                          <p:spTgt spid="23"/>
                                        </p:tgtEl>
                                      </p:cBhvr>
                                      <p:to x="100000" y="100000"/>
                                    </p:animScale>
                                    <p:animScale>
                                      <p:cBhvr>
                                        <p:cTn id="275" dur="26">
                                          <p:stCondLst>
                                            <p:cond delay="1808"/>
                                          </p:stCondLst>
                                        </p:cTn>
                                        <p:tgtEl>
                                          <p:spTgt spid="23"/>
                                        </p:tgtEl>
                                      </p:cBhvr>
                                      <p:to x="100000" y="95000"/>
                                    </p:animScale>
                                    <p:animScale>
                                      <p:cBhvr>
                                        <p:cTn id="276" dur="166" decel="50000">
                                          <p:stCondLst>
                                            <p:cond delay="1834"/>
                                          </p:stCondLst>
                                        </p:cTn>
                                        <p:tgtEl>
                                          <p:spTgt spid="23"/>
                                        </p:tgtEl>
                                      </p:cBhvr>
                                      <p:to x="100000" y="100000"/>
                                    </p:animScale>
                                  </p:childTnLst>
                                </p:cTn>
                              </p:par>
                              <p:par>
                                <p:cTn id="277" presetID="26" presetClass="entr" presetSubtype="0" fill="hold" grpId="0" nodeType="withEffect">
                                  <p:stCondLst>
                                    <p:cond delay="0"/>
                                  </p:stCondLst>
                                  <p:childTnLst>
                                    <p:set>
                                      <p:cBhvr>
                                        <p:cTn id="278" dur="1" fill="hold">
                                          <p:stCondLst>
                                            <p:cond delay="0"/>
                                          </p:stCondLst>
                                        </p:cTn>
                                        <p:tgtEl>
                                          <p:spTgt spid="24"/>
                                        </p:tgtEl>
                                        <p:attrNameLst>
                                          <p:attrName>style.visibility</p:attrName>
                                        </p:attrNameLst>
                                      </p:cBhvr>
                                      <p:to>
                                        <p:strVal val="visible"/>
                                      </p:to>
                                    </p:set>
                                    <p:animEffect transition="in" filter="wipe(down)">
                                      <p:cBhvr>
                                        <p:cTn id="279" dur="580">
                                          <p:stCondLst>
                                            <p:cond delay="0"/>
                                          </p:stCondLst>
                                        </p:cTn>
                                        <p:tgtEl>
                                          <p:spTgt spid="24"/>
                                        </p:tgtEl>
                                      </p:cBhvr>
                                    </p:animEffect>
                                    <p:anim calcmode="lin" valueType="num">
                                      <p:cBhvr>
                                        <p:cTn id="28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8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8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8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8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85" dur="26">
                                          <p:stCondLst>
                                            <p:cond delay="650"/>
                                          </p:stCondLst>
                                        </p:cTn>
                                        <p:tgtEl>
                                          <p:spTgt spid="24"/>
                                        </p:tgtEl>
                                      </p:cBhvr>
                                      <p:to x="100000" y="60000"/>
                                    </p:animScale>
                                    <p:animScale>
                                      <p:cBhvr>
                                        <p:cTn id="286" dur="166" decel="50000">
                                          <p:stCondLst>
                                            <p:cond delay="676"/>
                                          </p:stCondLst>
                                        </p:cTn>
                                        <p:tgtEl>
                                          <p:spTgt spid="24"/>
                                        </p:tgtEl>
                                      </p:cBhvr>
                                      <p:to x="100000" y="100000"/>
                                    </p:animScale>
                                    <p:animScale>
                                      <p:cBhvr>
                                        <p:cTn id="287" dur="26">
                                          <p:stCondLst>
                                            <p:cond delay="1312"/>
                                          </p:stCondLst>
                                        </p:cTn>
                                        <p:tgtEl>
                                          <p:spTgt spid="24"/>
                                        </p:tgtEl>
                                      </p:cBhvr>
                                      <p:to x="100000" y="80000"/>
                                    </p:animScale>
                                    <p:animScale>
                                      <p:cBhvr>
                                        <p:cTn id="288" dur="166" decel="50000">
                                          <p:stCondLst>
                                            <p:cond delay="1338"/>
                                          </p:stCondLst>
                                        </p:cTn>
                                        <p:tgtEl>
                                          <p:spTgt spid="24"/>
                                        </p:tgtEl>
                                      </p:cBhvr>
                                      <p:to x="100000" y="100000"/>
                                    </p:animScale>
                                    <p:animScale>
                                      <p:cBhvr>
                                        <p:cTn id="289" dur="26">
                                          <p:stCondLst>
                                            <p:cond delay="1642"/>
                                          </p:stCondLst>
                                        </p:cTn>
                                        <p:tgtEl>
                                          <p:spTgt spid="24"/>
                                        </p:tgtEl>
                                      </p:cBhvr>
                                      <p:to x="100000" y="90000"/>
                                    </p:animScale>
                                    <p:animScale>
                                      <p:cBhvr>
                                        <p:cTn id="290" dur="166" decel="50000">
                                          <p:stCondLst>
                                            <p:cond delay="1668"/>
                                          </p:stCondLst>
                                        </p:cTn>
                                        <p:tgtEl>
                                          <p:spTgt spid="24"/>
                                        </p:tgtEl>
                                      </p:cBhvr>
                                      <p:to x="100000" y="100000"/>
                                    </p:animScale>
                                    <p:animScale>
                                      <p:cBhvr>
                                        <p:cTn id="291" dur="26">
                                          <p:stCondLst>
                                            <p:cond delay="1808"/>
                                          </p:stCondLst>
                                        </p:cTn>
                                        <p:tgtEl>
                                          <p:spTgt spid="24"/>
                                        </p:tgtEl>
                                      </p:cBhvr>
                                      <p:to x="100000" y="95000"/>
                                    </p:animScale>
                                    <p:animScale>
                                      <p:cBhvr>
                                        <p:cTn id="292" dur="166" decel="50000">
                                          <p:stCondLst>
                                            <p:cond delay="1834"/>
                                          </p:stCondLst>
                                        </p:cTn>
                                        <p:tgtEl>
                                          <p:spTgt spid="24"/>
                                        </p:tgtEl>
                                      </p:cBhvr>
                                      <p:to x="100000" y="100000"/>
                                    </p:animScale>
                                  </p:childTnLst>
                                </p:cTn>
                              </p:par>
                              <p:par>
                                <p:cTn id="293" presetID="26" presetClass="entr" presetSubtype="0" fill="hold" grpId="0" nodeType="withEffect">
                                  <p:stCondLst>
                                    <p:cond delay="0"/>
                                  </p:stCondLst>
                                  <p:childTnLst>
                                    <p:set>
                                      <p:cBhvr>
                                        <p:cTn id="294" dur="1" fill="hold">
                                          <p:stCondLst>
                                            <p:cond delay="0"/>
                                          </p:stCondLst>
                                        </p:cTn>
                                        <p:tgtEl>
                                          <p:spTgt spid="25"/>
                                        </p:tgtEl>
                                        <p:attrNameLst>
                                          <p:attrName>style.visibility</p:attrName>
                                        </p:attrNameLst>
                                      </p:cBhvr>
                                      <p:to>
                                        <p:strVal val="visible"/>
                                      </p:to>
                                    </p:set>
                                    <p:animEffect transition="in" filter="wipe(down)">
                                      <p:cBhvr>
                                        <p:cTn id="295" dur="580">
                                          <p:stCondLst>
                                            <p:cond delay="0"/>
                                          </p:stCondLst>
                                        </p:cTn>
                                        <p:tgtEl>
                                          <p:spTgt spid="25"/>
                                        </p:tgtEl>
                                      </p:cBhvr>
                                    </p:animEffect>
                                    <p:anim calcmode="lin" valueType="num">
                                      <p:cBhvr>
                                        <p:cTn id="29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9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9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9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0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01" dur="26">
                                          <p:stCondLst>
                                            <p:cond delay="650"/>
                                          </p:stCondLst>
                                        </p:cTn>
                                        <p:tgtEl>
                                          <p:spTgt spid="25"/>
                                        </p:tgtEl>
                                      </p:cBhvr>
                                      <p:to x="100000" y="60000"/>
                                    </p:animScale>
                                    <p:animScale>
                                      <p:cBhvr>
                                        <p:cTn id="302" dur="166" decel="50000">
                                          <p:stCondLst>
                                            <p:cond delay="676"/>
                                          </p:stCondLst>
                                        </p:cTn>
                                        <p:tgtEl>
                                          <p:spTgt spid="25"/>
                                        </p:tgtEl>
                                      </p:cBhvr>
                                      <p:to x="100000" y="100000"/>
                                    </p:animScale>
                                    <p:animScale>
                                      <p:cBhvr>
                                        <p:cTn id="303" dur="26">
                                          <p:stCondLst>
                                            <p:cond delay="1312"/>
                                          </p:stCondLst>
                                        </p:cTn>
                                        <p:tgtEl>
                                          <p:spTgt spid="25"/>
                                        </p:tgtEl>
                                      </p:cBhvr>
                                      <p:to x="100000" y="80000"/>
                                    </p:animScale>
                                    <p:animScale>
                                      <p:cBhvr>
                                        <p:cTn id="304" dur="166" decel="50000">
                                          <p:stCondLst>
                                            <p:cond delay="1338"/>
                                          </p:stCondLst>
                                        </p:cTn>
                                        <p:tgtEl>
                                          <p:spTgt spid="25"/>
                                        </p:tgtEl>
                                      </p:cBhvr>
                                      <p:to x="100000" y="100000"/>
                                    </p:animScale>
                                    <p:animScale>
                                      <p:cBhvr>
                                        <p:cTn id="305" dur="26">
                                          <p:stCondLst>
                                            <p:cond delay="1642"/>
                                          </p:stCondLst>
                                        </p:cTn>
                                        <p:tgtEl>
                                          <p:spTgt spid="25"/>
                                        </p:tgtEl>
                                      </p:cBhvr>
                                      <p:to x="100000" y="90000"/>
                                    </p:animScale>
                                    <p:animScale>
                                      <p:cBhvr>
                                        <p:cTn id="306" dur="166" decel="50000">
                                          <p:stCondLst>
                                            <p:cond delay="1668"/>
                                          </p:stCondLst>
                                        </p:cTn>
                                        <p:tgtEl>
                                          <p:spTgt spid="25"/>
                                        </p:tgtEl>
                                      </p:cBhvr>
                                      <p:to x="100000" y="100000"/>
                                    </p:animScale>
                                    <p:animScale>
                                      <p:cBhvr>
                                        <p:cTn id="307" dur="26">
                                          <p:stCondLst>
                                            <p:cond delay="1808"/>
                                          </p:stCondLst>
                                        </p:cTn>
                                        <p:tgtEl>
                                          <p:spTgt spid="25"/>
                                        </p:tgtEl>
                                      </p:cBhvr>
                                      <p:to x="100000" y="95000"/>
                                    </p:animScale>
                                    <p:animScale>
                                      <p:cBhvr>
                                        <p:cTn id="308" dur="166" decel="50000">
                                          <p:stCondLst>
                                            <p:cond delay="1834"/>
                                          </p:stCondLst>
                                        </p:cTn>
                                        <p:tgtEl>
                                          <p:spTgt spid="25"/>
                                        </p:tgtEl>
                                      </p:cBhvr>
                                      <p:to x="100000" y="100000"/>
                                    </p:animScale>
                                  </p:childTnLst>
                                </p:cTn>
                              </p:par>
                              <p:par>
                                <p:cTn id="309" presetID="26" presetClass="entr" presetSubtype="0" fill="hold" grpId="0" nodeType="withEffect">
                                  <p:stCondLst>
                                    <p:cond delay="0"/>
                                  </p:stCondLst>
                                  <p:childTnLst>
                                    <p:set>
                                      <p:cBhvr>
                                        <p:cTn id="310" dur="1" fill="hold">
                                          <p:stCondLst>
                                            <p:cond delay="0"/>
                                          </p:stCondLst>
                                        </p:cTn>
                                        <p:tgtEl>
                                          <p:spTgt spid="26"/>
                                        </p:tgtEl>
                                        <p:attrNameLst>
                                          <p:attrName>style.visibility</p:attrName>
                                        </p:attrNameLst>
                                      </p:cBhvr>
                                      <p:to>
                                        <p:strVal val="visible"/>
                                      </p:to>
                                    </p:set>
                                    <p:animEffect transition="in" filter="wipe(down)">
                                      <p:cBhvr>
                                        <p:cTn id="311" dur="580">
                                          <p:stCondLst>
                                            <p:cond delay="0"/>
                                          </p:stCondLst>
                                        </p:cTn>
                                        <p:tgtEl>
                                          <p:spTgt spid="26"/>
                                        </p:tgtEl>
                                      </p:cBhvr>
                                    </p:animEffect>
                                    <p:anim calcmode="lin" valueType="num">
                                      <p:cBhvr>
                                        <p:cTn id="31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31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31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31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31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317" dur="26">
                                          <p:stCondLst>
                                            <p:cond delay="650"/>
                                          </p:stCondLst>
                                        </p:cTn>
                                        <p:tgtEl>
                                          <p:spTgt spid="26"/>
                                        </p:tgtEl>
                                      </p:cBhvr>
                                      <p:to x="100000" y="60000"/>
                                    </p:animScale>
                                    <p:animScale>
                                      <p:cBhvr>
                                        <p:cTn id="318" dur="166" decel="50000">
                                          <p:stCondLst>
                                            <p:cond delay="676"/>
                                          </p:stCondLst>
                                        </p:cTn>
                                        <p:tgtEl>
                                          <p:spTgt spid="26"/>
                                        </p:tgtEl>
                                      </p:cBhvr>
                                      <p:to x="100000" y="100000"/>
                                    </p:animScale>
                                    <p:animScale>
                                      <p:cBhvr>
                                        <p:cTn id="319" dur="26">
                                          <p:stCondLst>
                                            <p:cond delay="1312"/>
                                          </p:stCondLst>
                                        </p:cTn>
                                        <p:tgtEl>
                                          <p:spTgt spid="26"/>
                                        </p:tgtEl>
                                      </p:cBhvr>
                                      <p:to x="100000" y="80000"/>
                                    </p:animScale>
                                    <p:animScale>
                                      <p:cBhvr>
                                        <p:cTn id="320" dur="166" decel="50000">
                                          <p:stCondLst>
                                            <p:cond delay="1338"/>
                                          </p:stCondLst>
                                        </p:cTn>
                                        <p:tgtEl>
                                          <p:spTgt spid="26"/>
                                        </p:tgtEl>
                                      </p:cBhvr>
                                      <p:to x="100000" y="100000"/>
                                    </p:animScale>
                                    <p:animScale>
                                      <p:cBhvr>
                                        <p:cTn id="321" dur="26">
                                          <p:stCondLst>
                                            <p:cond delay="1642"/>
                                          </p:stCondLst>
                                        </p:cTn>
                                        <p:tgtEl>
                                          <p:spTgt spid="26"/>
                                        </p:tgtEl>
                                      </p:cBhvr>
                                      <p:to x="100000" y="90000"/>
                                    </p:animScale>
                                    <p:animScale>
                                      <p:cBhvr>
                                        <p:cTn id="322" dur="166" decel="50000">
                                          <p:stCondLst>
                                            <p:cond delay="1668"/>
                                          </p:stCondLst>
                                        </p:cTn>
                                        <p:tgtEl>
                                          <p:spTgt spid="26"/>
                                        </p:tgtEl>
                                      </p:cBhvr>
                                      <p:to x="100000" y="100000"/>
                                    </p:animScale>
                                    <p:animScale>
                                      <p:cBhvr>
                                        <p:cTn id="323" dur="26">
                                          <p:stCondLst>
                                            <p:cond delay="1808"/>
                                          </p:stCondLst>
                                        </p:cTn>
                                        <p:tgtEl>
                                          <p:spTgt spid="26"/>
                                        </p:tgtEl>
                                      </p:cBhvr>
                                      <p:to x="100000" y="95000"/>
                                    </p:animScale>
                                    <p:animScale>
                                      <p:cBhvr>
                                        <p:cTn id="324"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7" grpId="0"/>
      <p:bldP spid="18" grpId="0"/>
      <p:bldP spid="19" grpId="0"/>
      <p:bldP spid="20" grpId="0"/>
      <p:bldP spid="21" grpId="0"/>
      <p:bldP spid="22" grpId="0"/>
      <p:bldP spid="23" grpId="0"/>
      <p:bldP spid="24" grpId="0"/>
      <p:bldP spid="25" grpId="0"/>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1497</TotalTime>
  <Words>2209</Words>
  <Application>Microsoft Office PowerPoint</Application>
  <PresentationFormat>Προσαρμογή</PresentationFormat>
  <Paragraphs>279</Paragraphs>
  <Slides>16</Slides>
  <Notes>14</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16</vt:i4>
      </vt:variant>
    </vt:vector>
  </HeadingPairs>
  <TitlesOfParts>
    <vt:vector size="24" baseType="lpstr">
      <vt:lpstr>Garet Bold</vt:lpstr>
      <vt:lpstr>Wingdings</vt:lpstr>
      <vt:lpstr>Cambria Math</vt:lpstr>
      <vt:lpstr>Arial</vt:lpstr>
      <vt:lpstr>Garet</vt:lpstr>
      <vt:lpstr>Calibri</vt:lpstr>
      <vt:lpstr>TT Tsars A</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Presentation Pompodakis Evangelos</dc:title>
  <dc:creator>User</dc:creator>
  <cp:lastModifiedBy>bagelis bobodakis</cp:lastModifiedBy>
  <cp:revision>47</cp:revision>
  <dcterms:created xsi:type="dcterms:W3CDTF">2006-08-16T00:00:00Z</dcterms:created>
  <dcterms:modified xsi:type="dcterms:W3CDTF">2025-12-05T00:04:52Z</dcterms:modified>
  <dc:identifier>DAGROpb3r6c</dc:identifier>
</cp:coreProperties>
</file>