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2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D89D424-A5C8-5DFB-0E66-8AAC82A321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EF16DA88-A939-E6BB-6400-A77539A800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0855408-A850-E23B-28F8-BA14C05BF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9/10/2026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A0B231F-FB2D-86D5-218C-116548199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E4C2D75-58E1-BD21-7858-A98B8EBFA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58477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0CFD0AE-6EC0-9A70-04B3-CAD65EF6B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CEDFAC2-59C2-CAD5-164E-914F281EEB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240D619-22BC-EFDF-D92A-C8D07D2D7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9/10/2026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A60B08B-B31C-8E2D-B486-47F249280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76351CF-D521-B738-7AA5-87E4E8ADF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7754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A1A5ED6-29CD-53A4-5298-F6F9F9719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FADACF6-E9F4-EDCA-0E70-5A1814AD9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B00E7D53-F787-005E-EF38-6AD0F2DB8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9/10/2026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45AAA452-645A-34CF-F3EC-B400E3F45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30EDA48-DD48-B357-BDB9-C903EE7F7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28291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170B7D-9898-0665-D818-69329390A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5C765E0-1F90-4E34-8D97-71F79C72DE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09C4F2E-50F9-2778-7822-743B12CE93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7FDF1A4C-C606-BB5C-5405-AB352B033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9/10/2026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37EDB7D-8366-BD55-9DAA-49D6628F5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CE2D1CC1-61B4-1F39-8464-E67070461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36909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AD774E0-77B2-DE20-80EA-FEE3FF6AE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5341F876-9C23-DEB8-AC48-AE2F3F973B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DF398F87-EEB5-D96C-9136-6EC541841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BE3524DB-8AC2-3613-75B0-909EB5F2DA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077B58AA-1F1C-7A17-C631-6C59791703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0316CB46-056E-CCAB-6BFF-35C53FDF4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9/10/2026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882C6C1B-95AE-2380-9516-EDCD8C0AF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D824CAA5-C419-54FF-0544-F54A1144F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7807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37F7F9-D23F-513A-4710-2CC26FF6FD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B3873C26-B38E-602C-5DCE-03AE4425FF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9/10/2026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86E1E324-0ACD-E77A-5653-D2DB22B86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26FFF9A-871B-90FB-E69C-29190835B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98316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FA6D53F-A65A-31D6-8D3C-CE3B5D2062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9/10/2026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E39F36ED-54D6-2F44-321D-AEA6DC67D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805EFAF0-59B7-0BA4-5167-E6E033FB7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5546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F21361D-D171-131C-BE69-CC784632B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BCACE3F-A9B4-36D1-1B40-B584A26DE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F694E8AA-6200-6230-B2FB-B272B51D5A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171408D1-3D88-86D6-1C47-05E737F99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9/10/2026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A85969A-3CAD-17F0-58A4-B4D75508E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A4EA88C9-7C20-703C-3ACD-A110BF0B8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64291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2D1374-DA9F-D0B4-FD33-709972164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EFAF2F89-8759-9A12-ABB1-EACC095A42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0D0CDA19-8EA5-F4DC-A3EA-C5F298068D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041DB17-B8EA-AE78-D660-1F6D56965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9/10/2026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966B6A0-1DE4-5FA0-0642-594DCE56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112B7368-B4DF-BAD2-4722-FE340B9F3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43068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6F81807-670E-508F-C6BB-5A451A05C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66307597-0019-864B-D9BC-A5B41A345A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D3E9E9D-3910-9D1E-C4DB-56D0704AB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9/10/2026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006054F-C26F-ABE8-8496-808802495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09C6432-47DD-4E57-60FF-2C0F44538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05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215B5201-65A9-4835-6082-DA7C93F26B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AA8E180C-F5A6-6A72-52CA-79BA1EA96D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16C5389-C6B9-6B96-6195-8F720CF9D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5E613-C7E2-41D1-85A7-C9F8B4B49357}" type="datetimeFigureOut">
              <a:rPr lang="el-GR" smtClean="0"/>
              <a:t>9/10/2026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F0C068E-A348-581C-B8BC-CECE6F2B5C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AE1A728-0C95-FFD3-5127-2D6BE4922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99895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4E52DC33-FB3E-026C-F542-232AAC54B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F2D16EC-7D6D-F14D-EB81-016E34227A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74323DE-C5EE-7B9B-F477-690899AFB2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75E613-C7E2-41D1-85A7-C9F8B4B49357}" type="datetimeFigureOut">
              <a:rPr lang="el-GR" smtClean="0"/>
              <a:t>9/10/2026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65E0AFB6-E856-A36B-6330-F9936B6AB4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2D50B9C-BFCA-38FB-23B8-F408F57828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DCB754-FA10-41D2-A5C5-DDBAE6E85D18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89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04A52A-0260-893B-64ED-54E3CD527145}"/>
              </a:ext>
            </a:extLst>
          </p:cNvPr>
          <p:cNvSpPr txBox="1"/>
          <p:nvPr/>
        </p:nvSpPr>
        <p:spPr>
          <a:xfrm>
            <a:off x="2498035" y="26505"/>
            <a:ext cx="6573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Άσκηση 1</a:t>
            </a:r>
          </a:p>
        </p:txBody>
      </p:sp>
      <p:grpSp>
        <p:nvGrpSpPr>
          <p:cNvPr id="6" name="Ομάδα 5">
            <a:extLst>
              <a:ext uri="{FF2B5EF4-FFF2-40B4-BE49-F238E27FC236}">
                <a16:creationId xmlns:a16="http://schemas.microsoft.com/office/drawing/2014/main" id="{AFC6EEB0-2125-1302-D4B8-B2D0CFBA901E}"/>
              </a:ext>
            </a:extLst>
          </p:cNvPr>
          <p:cNvGrpSpPr/>
          <p:nvPr/>
        </p:nvGrpSpPr>
        <p:grpSpPr>
          <a:xfrm>
            <a:off x="728821" y="549725"/>
            <a:ext cx="7377166" cy="2342757"/>
            <a:chOff x="2407417" y="1016670"/>
            <a:chExt cx="7377166" cy="2342757"/>
          </a:xfrm>
        </p:grpSpPr>
        <p:pic>
          <p:nvPicPr>
            <p:cNvPr id="7" name="Εικόνα 6">
              <a:extLst>
                <a:ext uri="{FF2B5EF4-FFF2-40B4-BE49-F238E27FC236}">
                  <a16:creationId xmlns:a16="http://schemas.microsoft.com/office/drawing/2014/main" id="{E0CE7AEE-D79B-4FF1-9030-DA91D8AE17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58313"/>
            <a:stretch/>
          </p:blipFill>
          <p:spPr>
            <a:xfrm>
              <a:off x="2407417" y="1016670"/>
              <a:ext cx="7377166" cy="2342757"/>
            </a:xfrm>
            <a:prstGeom prst="rect">
              <a:avLst/>
            </a:prstGeom>
          </p:spPr>
        </p:pic>
        <p:grpSp>
          <p:nvGrpSpPr>
            <p:cNvPr id="5" name="Ομάδα 4">
              <a:extLst>
                <a:ext uri="{FF2B5EF4-FFF2-40B4-BE49-F238E27FC236}">
                  <a16:creationId xmlns:a16="http://schemas.microsoft.com/office/drawing/2014/main" id="{8705E4F7-284B-4F9A-1541-75525DF0A354}"/>
                </a:ext>
              </a:extLst>
            </p:cNvPr>
            <p:cNvGrpSpPr/>
            <p:nvPr/>
          </p:nvGrpSpPr>
          <p:grpSpPr>
            <a:xfrm>
              <a:off x="2407417" y="2471529"/>
              <a:ext cx="7127523" cy="622854"/>
              <a:chOff x="2407417" y="2471529"/>
              <a:chExt cx="7127523" cy="622854"/>
            </a:xfrm>
          </p:grpSpPr>
          <p:sp>
            <p:nvSpPr>
              <p:cNvPr id="3" name="Ορθογώνιο 2">
                <a:extLst>
                  <a:ext uri="{FF2B5EF4-FFF2-40B4-BE49-F238E27FC236}">
                    <a16:creationId xmlns:a16="http://schemas.microsoft.com/office/drawing/2014/main" id="{F6E26883-11E8-4037-77D6-3420BDD6E3B1}"/>
                  </a:ext>
                </a:extLst>
              </p:cNvPr>
              <p:cNvSpPr/>
              <p:nvPr/>
            </p:nvSpPr>
            <p:spPr>
              <a:xfrm>
                <a:off x="6480314" y="2471529"/>
                <a:ext cx="3054626" cy="37106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  <p:sp>
            <p:nvSpPr>
              <p:cNvPr id="4" name="Ορθογώνιο 3">
                <a:extLst>
                  <a:ext uri="{FF2B5EF4-FFF2-40B4-BE49-F238E27FC236}">
                    <a16:creationId xmlns:a16="http://schemas.microsoft.com/office/drawing/2014/main" id="{067A2DC3-CA24-F4CF-16FA-14A55197C14D}"/>
                  </a:ext>
                </a:extLst>
              </p:cNvPr>
              <p:cNvSpPr/>
              <p:nvPr/>
            </p:nvSpPr>
            <p:spPr>
              <a:xfrm>
                <a:off x="2407417" y="2793089"/>
                <a:ext cx="3054626" cy="30129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</p:grpSp>
      </p:grp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A35CC38C-BBBF-1E9D-80D0-D1364F323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31" y="2892481"/>
            <a:ext cx="3990113" cy="3866127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1D5D0C6A-3C85-FF05-C02F-CE22C06484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365" y="2892481"/>
            <a:ext cx="4389748" cy="293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491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04A52A-0260-893B-64ED-54E3CD527145}"/>
              </a:ext>
            </a:extLst>
          </p:cNvPr>
          <p:cNvSpPr txBox="1"/>
          <p:nvPr/>
        </p:nvSpPr>
        <p:spPr>
          <a:xfrm>
            <a:off x="2498035" y="159026"/>
            <a:ext cx="6573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Άσκηση 1 (συνέχεια)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4828BF-3508-BBC0-F91C-D44DA4704067}"/>
              </a:ext>
            </a:extLst>
          </p:cNvPr>
          <p:cNvSpPr txBox="1"/>
          <p:nvPr/>
        </p:nvSpPr>
        <p:spPr>
          <a:xfrm>
            <a:off x="669235" y="1007165"/>
            <a:ext cx="1099267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Στην προηγούμενη άσκηση, θεωρήστε ότι η ισχύς του φορτίου και το </a:t>
            </a:r>
            <a:r>
              <a:rPr lang="en-US" dirty="0"/>
              <a:t>cos</a:t>
            </a:r>
            <a:r>
              <a:rPr lang="el-GR" dirty="0"/>
              <a:t>φ παραμένουν σταθερά. Επίσης, η τάση εισόδου παραμένει σταθερά. Ωστόσο, διπλασιάζεται ο αριθμός τυλιγμάτων του πρωτεύοντος. Υπολογίστε</a:t>
            </a:r>
            <a:r>
              <a:rPr lang="en-US" dirty="0"/>
              <a:t>:</a:t>
            </a:r>
          </a:p>
          <a:p>
            <a:pPr marL="800100" lvl="1" indent="-342900">
              <a:buFont typeface="+mj-lt"/>
              <a:buAutoNum type="alphaLcParenR"/>
            </a:pPr>
            <a:r>
              <a:rPr lang="el-GR" dirty="0"/>
              <a:t>Το ρεύμα του πρωτεύοντος,</a:t>
            </a:r>
          </a:p>
          <a:p>
            <a:pPr marL="800100" lvl="1" indent="-342900">
              <a:buFont typeface="+mj-lt"/>
              <a:buAutoNum type="alphaLcParenR"/>
            </a:pPr>
            <a:r>
              <a:rPr lang="el-GR" dirty="0"/>
              <a:t>Το ρεύμα του δευτερεύοντος.</a:t>
            </a:r>
          </a:p>
          <a:p>
            <a:pPr marL="800100" lvl="1" indent="-342900">
              <a:buFont typeface="+mj-lt"/>
              <a:buAutoNum type="alphaLcParenR"/>
            </a:pPr>
            <a:endParaRPr lang="el-GR" dirty="0"/>
          </a:p>
          <a:p>
            <a:r>
              <a:rPr lang="el-GR" b="1" dirty="0"/>
              <a:t>Λύση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02C5AF3-2112-2C35-7C4F-ACD171A9D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5512" y="3086410"/>
            <a:ext cx="5566140" cy="2565642"/>
          </a:xfrm>
          <a:prstGeom prst="rect">
            <a:avLst/>
          </a:prstGeom>
        </p:spPr>
      </p:pic>
      <p:pic>
        <p:nvPicPr>
          <p:cNvPr id="15" name="Εικόνα 14">
            <a:extLst>
              <a:ext uri="{FF2B5EF4-FFF2-40B4-BE49-F238E27FC236}">
                <a16:creationId xmlns:a16="http://schemas.microsoft.com/office/drawing/2014/main" id="{A7DA0BFE-C3CF-3B0F-62D5-2B49E2AB0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4976" y="3058559"/>
            <a:ext cx="5437875" cy="2792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56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04A52A-0260-893B-64ED-54E3CD527145}"/>
              </a:ext>
            </a:extLst>
          </p:cNvPr>
          <p:cNvSpPr txBox="1"/>
          <p:nvPr/>
        </p:nvSpPr>
        <p:spPr>
          <a:xfrm>
            <a:off x="2498035" y="159026"/>
            <a:ext cx="6573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Άσκηση 2</a:t>
            </a:r>
          </a:p>
        </p:txBody>
      </p:sp>
      <p:grpSp>
        <p:nvGrpSpPr>
          <p:cNvPr id="6" name="Ομάδα 5">
            <a:extLst>
              <a:ext uri="{FF2B5EF4-FFF2-40B4-BE49-F238E27FC236}">
                <a16:creationId xmlns:a16="http://schemas.microsoft.com/office/drawing/2014/main" id="{1DC0094B-A00E-33E8-EB2E-8EF864D7A1C8}"/>
              </a:ext>
            </a:extLst>
          </p:cNvPr>
          <p:cNvGrpSpPr/>
          <p:nvPr/>
        </p:nvGrpSpPr>
        <p:grpSpPr>
          <a:xfrm>
            <a:off x="2255535" y="920600"/>
            <a:ext cx="7058077" cy="4168341"/>
            <a:chOff x="2255535" y="920600"/>
            <a:chExt cx="7058077" cy="4168341"/>
          </a:xfrm>
        </p:grpSpPr>
        <p:pic>
          <p:nvPicPr>
            <p:cNvPr id="3" name="Εικόνα 2">
              <a:extLst>
                <a:ext uri="{FF2B5EF4-FFF2-40B4-BE49-F238E27FC236}">
                  <a16:creationId xmlns:a16="http://schemas.microsoft.com/office/drawing/2014/main" id="{239522F1-BF6F-AFDB-7F7B-36539E7E0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55535" y="920600"/>
              <a:ext cx="7058077" cy="3333774"/>
            </a:xfrm>
            <a:prstGeom prst="rect">
              <a:avLst/>
            </a:prstGeom>
          </p:spPr>
        </p:pic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2B63E088-483B-ECBA-120D-32C49D14C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20981" y="4445999"/>
              <a:ext cx="3362350" cy="642942"/>
            </a:xfrm>
            <a:prstGeom prst="rect">
              <a:avLst/>
            </a:prstGeom>
          </p:spPr>
        </p:pic>
      </p:grp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EEAD50D-B20C-D818-C7C8-FFEE99F39F86}"/>
              </a:ext>
            </a:extLst>
          </p:cNvPr>
          <p:cNvSpPr/>
          <p:nvPr/>
        </p:nvSpPr>
        <p:spPr>
          <a:xfrm>
            <a:off x="2255535" y="5029200"/>
            <a:ext cx="6975122" cy="17016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4794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04A52A-0260-893B-64ED-54E3CD527145}"/>
              </a:ext>
            </a:extLst>
          </p:cNvPr>
          <p:cNvSpPr txBox="1"/>
          <p:nvPr/>
        </p:nvSpPr>
        <p:spPr>
          <a:xfrm>
            <a:off x="2498035" y="159026"/>
            <a:ext cx="6573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Άσκηση 3</a:t>
            </a:r>
          </a:p>
        </p:txBody>
      </p:sp>
      <p:grpSp>
        <p:nvGrpSpPr>
          <p:cNvPr id="13" name="Ομάδα 12">
            <a:extLst>
              <a:ext uri="{FF2B5EF4-FFF2-40B4-BE49-F238E27FC236}">
                <a16:creationId xmlns:a16="http://schemas.microsoft.com/office/drawing/2014/main" id="{FC3534D1-C413-D810-D965-4DA0EF88DF00}"/>
              </a:ext>
            </a:extLst>
          </p:cNvPr>
          <p:cNvGrpSpPr/>
          <p:nvPr/>
        </p:nvGrpSpPr>
        <p:grpSpPr>
          <a:xfrm>
            <a:off x="2127608" y="810814"/>
            <a:ext cx="7458502" cy="5888160"/>
            <a:chOff x="2146658" y="883940"/>
            <a:chExt cx="7458502" cy="5888160"/>
          </a:xfrm>
        </p:grpSpPr>
        <p:pic>
          <p:nvPicPr>
            <p:cNvPr id="4" name="Εικόνα 3">
              <a:extLst>
                <a:ext uri="{FF2B5EF4-FFF2-40B4-BE49-F238E27FC236}">
                  <a16:creationId xmlns:a16="http://schemas.microsoft.com/office/drawing/2014/main" id="{7F35B55A-EEF8-A83D-0A4A-35DAE7D6F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42281" y="883940"/>
              <a:ext cx="7362879" cy="5686467"/>
            </a:xfrm>
            <a:prstGeom prst="rect">
              <a:avLst/>
            </a:prstGeom>
          </p:spPr>
        </p:pic>
        <p:sp>
          <p:nvSpPr>
            <p:cNvPr id="2" name="Ορθογώνιο 1">
              <a:extLst>
                <a:ext uri="{FF2B5EF4-FFF2-40B4-BE49-F238E27FC236}">
                  <a16:creationId xmlns:a16="http://schemas.microsoft.com/office/drawing/2014/main" id="{5C8EA77C-649E-06D7-68B3-EFDFA31AA646}"/>
                </a:ext>
              </a:extLst>
            </p:cNvPr>
            <p:cNvSpPr/>
            <p:nvPr/>
          </p:nvSpPr>
          <p:spPr>
            <a:xfrm>
              <a:off x="2146658" y="6698973"/>
              <a:ext cx="6975122" cy="7312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cxnSp>
          <p:nvCxnSpPr>
            <p:cNvPr id="5" name="Γραμμή σύνδεσης: Καμπύλη 4">
              <a:extLst>
                <a:ext uri="{FF2B5EF4-FFF2-40B4-BE49-F238E27FC236}">
                  <a16:creationId xmlns:a16="http://schemas.microsoft.com/office/drawing/2014/main" id="{A388EBB6-81E2-8F9A-C0AB-50DAE38BDB24}"/>
                </a:ext>
              </a:extLst>
            </p:cNvPr>
            <p:cNvCxnSpPr>
              <a:cxnSpLocks/>
              <a:endCxn id="6" idx="1"/>
            </p:cNvCxnSpPr>
            <p:nvPr/>
          </p:nvCxnSpPr>
          <p:spPr>
            <a:xfrm rot="5400000" flipH="1" flipV="1">
              <a:off x="4672817" y="3259942"/>
              <a:ext cx="401616" cy="146050"/>
            </a:xfrm>
            <a:prstGeom prst="curvedConnector2">
              <a:avLst/>
            </a:prstGeom>
            <a:ln>
              <a:prstDash val="sysDot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04562FC-FABD-6606-312D-44B6430536C7}"/>
                </a:ext>
              </a:extLst>
            </p:cNvPr>
            <p:cNvSpPr txBox="1"/>
            <p:nvPr/>
          </p:nvSpPr>
          <p:spPr>
            <a:xfrm>
              <a:off x="4946650" y="2916715"/>
              <a:ext cx="16891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100" dirty="0"/>
                <a:t>Απώλειες </a:t>
              </a:r>
              <a:r>
                <a:rPr lang="en-US" sz="1100" dirty="0"/>
                <a:t>Cu </a:t>
              </a:r>
              <a:r>
                <a:rPr lang="el-GR" sz="1100" dirty="0"/>
                <a:t>πρωτεύοντος (</a:t>
              </a:r>
              <a:r>
                <a:rPr lang="en-US" sz="1100" dirty="0"/>
                <a:t>p</a:t>
              </a:r>
              <a:r>
                <a:rPr lang="el-GR" sz="1100" dirty="0"/>
                <a:t>)</a:t>
              </a:r>
            </a:p>
          </p:txBody>
        </p:sp>
        <p:cxnSp>
          <p:nvCxnSpPr>
            <p:cNvPr id="9" name="Γραμμή σύνδεσης: Καμπύλη 8">
              <a:extLst>
                <a:ext uri="{FF2B5EF4-FFF2-40B4-BE49-F238E27FC236}">
                  <a16:creationId xmlns:a16="http://schemas.microsoft.com/office/drawing/2014/main" id="{7977EB48-AA56-C0F2-5FEA-4B2822C1A5E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752824" y="3510399"/>
              <a:ext cx="553002" cy="203616"/>
            </a:xfrm>
            <a:prstGeom prst="curvedConnector3">
              <a:avLst>
                <a:gd name="adj1" fmla="val 50000"/>
              </a:avLst>
            </a:prstGeom>
            <a:ln>
              <a:prstDash val="sysDot"/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A0BE17A-826A-355E-0C3C-73E77E4010AA}"/>
                </a:ext>
              </a:extLst>
            </p:cNvPr>
            <p:cNvSpPr txBox="1"/>
            <p:nvPr/>
          </p:nvSpPr>
          <p:spPr>
            <a:xfrm>
              <a:off x="6266393" y="3260724"/>
              <a:ext cx="16891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1100" dirty="0"/>
                <a:t>Απώλειες </a:t>
              </a:r>
              <a:r>
                <a:rPr lang="en-US" sz="1100" dirty="0"/>
                <a:t>Cu </a:t>
              </a:r>
              <a:r>
                <a:rPr lang="el-GR" sz="1100" dirty="0"/>
                <a:t>δευτερεύοντος (</a:t>
              </a:r>
              <a:r>
                <a:rPr lang="en-US" sz="1100" dirty="0"/>
                <a:t>s</a:t>
              </a:r>
              <a:r>
                <a:rPr lang="el-GR" sz="1100" dirty="0"/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20515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04A52A-0260-893B-64ED-54E3CD527145}"/>
              </a:ext>
            </a:extLst>
          </p:cNvPr>
          <p:cNvSpPr txBox="1"/>
          <p:nvPr/>
        </p:nvSpPr>
        <p:spPr>
          <a:xfrm>
            <a:off x="2498035" y="159026"/>
            <a:ext cx="6573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Άσκηση 4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74E6AFD0-AD03-B46C-C9EC-269934E56F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294" y="1237206"/>
            <a:ext cx="7343829" cy="2276492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BD347B4E-72C5-88FD-2BB5-915A5DC65036}"/>
              </a:ext>
            </a:extLst>
          </p:cNvPr>
          <p:cNvSpPr/>
          <p:nvPr/>
        </p:nvSpPr>
        <p:spPr>
          <a:xfrm>
            <a:off x="2053129" y="4124325"/>
            <a:ext cx="6975122" cy="23350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5056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04A52A-0260-893B-64ED-54E3CD527145}"/>
              </a:ext>
            </a:extLst>
          </p:cNvPr>
          <p:cNvSpPr txBox="1"/>
          <p:nvPr/>
        </p:nvSpPr>
        <p:spPr>
          <a:xfrm>
            <a:off x="2498035" y="0"/>
            <a:ext cx="6573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Άσκηση 5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69E50373-0641-154C-DAAA-0F3149A6A8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5158" y="467507"/>
            <a:ext cx="7077127" cy="6257971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666D1D56-788E-C762-FC45-BB426A41B42B}"/>
              </a:ext>
            </a:extLst>
          </p:cNvPr>
          <p:cNvSpPr/>
          <p:nvPr/>
        </p:nvSpPr>
        <p:spPr>
          <a:xfrm flipV="1">
            <a:off x="2297013" y="6725477"/>
            <a:ext cx="6975122" cy="847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5124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04A52A-0260-893B-64ED-54E3CD527145}"/>
              </a:ext>
            </a:extLst>
          </p:cNvPr>
          <p:cNvSpPr txBox="1"/>
          <p:nvPr/>
        </p:nvSpPr>
        <p:spPr>
          <a:xfrm>
            <a:off x="2498035" y="159026"/>
            <a:ext cx="6573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Άσκηση 6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633FAC05-AB5A-BFC3-D60E-9310A9DA4E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922" y="1226945"/>
            <a:ext cx="7539093" cy="51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209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04A52A-0260-893B-64ED-54E3CD527145}"/>
              </a:ext>
            </a:extLst>
          </p:cNvPr>
          <p:cNvSpPr txBox="1"/>
          <p:nvPr/>
        </p:nvSpPr>
        <p:spPr>
          <a:xfrm>
            <a:off x="2498035" y="159026"/>
            <a:ext cx="6573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Άσκηση 6 - Λύση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BABD7A2F-A631-8EB7-074F-0BA782C7C2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99" y="1150228"/>
            <a:ext cx="7067602" cy="5286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5920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04A52A-0260-893B-64ED-54E3CD527145}"/>
              </a:ext>
            </a:extLst>
          </p:cNvPr>
          <p:cNvSpPr txBox="1"/>
          <p:nvPr/>
        </p:nvSpPr>
        <p:spPr>
          <a:xfrm>
            <a:off x="2498035" y="159026"/>
            <a:ext cx="6573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Άσκηση 7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EFEABE88-2E5F-FD83-3805-94C76E2170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485" y="908597"/>
            <a:ext cx="7434317" cy="1409710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826FDD0F-51DA-5D68-2955-18610D61F5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1931" y="2877544"/>
            <a:ext cx="7633252" cy="237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92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04A52A-0260-893B-64ED-54E3CD527145}"/>
              </a:ext>
            </a:extLst>
          </p:cNvPr>
          <p:cNvSpPr txBox="1"/>
          <p:nvPr/>
        </p:nvSpPr>
        <p:spPr>
          <a:xfrm>
            <a:off x="4187686" y="42404"/>
            <a:ext cx="3992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Άσκηση 7</a:t>
            </a:r>
            <a:r>
              <a:rPr lang="en-US" sz="2800" b="1" dirty="0"/>
              <a:t> – </a:t>
            </a:r>
            <a:r>
              <a:rPr lang="el-GR" sz="2800" b="1" dirty="0"/>
              <a:t>Λύση </a:t>
            </a:r>
          </a:p>
        </p:txBody>
      </p:sp>
      <p:grpSp>
        <p:nvGrpSpPr>
          <p:cNvPr id="14" name="Ομάδα 13">
            <a:extLst>
              <a:ext uri="{FF2B5EF4-FFF2-40B4-BE49-F238E27FC236}">
                <a16:creationId xmlns:a16="http://schemas.microsoft.com/office/drawing/2014/main" id="{F6FBEA34-8765-9348-1B74-BDBFD2EDFD87}"/>
              </a:ext>
            </a:extLst>
          </p:cNvPr>
          <p:cNvGrpSpPr/>
          <p:nvPr/>
        </p:nvGrpSpPr>
        <p:grpSpPr>
          <a:xfrm>
            <a:off x="2617305" y="551399"/>
            <a:ext cx="7186665" cy="6155627"/>
            <a:chOff x="2498035" y="646689"/>
            <a:chExt cx="7186665" cy="6155627"/>
          </a:xfrm>
        </p:grpSpPr>
        <p:pic>
          <p:nvPicPr>
            <p:cNvPr id="6" name="Εικόνα 5">
              <a:extLst>
                <a:ext uri="{FF2B5EF4-FFF2-40B4-BE49-F238E27FC236}">
                  <a16:creationId xmlns:a16="http://schemas.microsoft.com/office/drawing/2014/main" id="{826FDD0F-51DA-5D68-2955-18610D61F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6173" y="646689"/>
              <a:ext cx="5274365" cy="1641986"/>
            </a:xfrm>
            <a:prstGeom prst="rect">
              <a:avLst/>
            </a:prstGeom>
          </p:spPr>
        </p:pic>
        <p:grpSp>
          <p:nvGrpSpPr>
            <p:cNvPr id="13" name="Ομάδα 12">
              <a:extLst>
                <a:ext uri="{FF2B5EF4-FFF2-40B4-BE49-F238E27FC236}">
                  <a16:creationId xmlns:a16="http://schemas.microsoft.com/office/drawing/2014/main" id="{EA90DAE9-D0C5-53CA-36C9-9989B166C330}"/>
                </a:ext>
              </a:extLst>
            </p:cNvPr>
            <p:cNvGrpSpPr/>
            <p:nvPr/>
          </p:nvGrpSpPr>
          <p:grpSpPr>
            <a:xfrm>
              <a:off x="2498035" y="1098350"/>
              <a:ext cx="7186665" cy="5703966"/>
              <a:chOff x="2498035" y="1098350"/>
              <a:chExt cx="7186665" cy="5703966"/>
            </a:xfrm>
          </p:grpSpPr>
          <p:pic>
            <p:nvPicPr>
              <p:cNvPr id="3" name="Εικόνα 2">
                <a:extLst>
                  <a:ext uri="{FF2B5EF4-FFF2-40B4-BE49-F238E27FC236}">
                    <a16:creationId xmlns:a16="http://schemas.microsoft.com/office/drawing/2014/main" id="{4D3FB4B4-ED97-5935-686B-CA9D168E8B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98035" y="2335058"/>
                <a:ext cx="7186665" cy="4467258"/>
              </a:xfrm>
              <a:prstGeom prst="rect">
                <a:avLst/>
              </a:prstGeom>
            </p:spPr>
          </p:pic>
          <p:sp>
            <p:nvSpPr>
              <p:cNvPr id="7" name="Ορθογώνιο 6">
                <a:extLst>
                  <a:ext uri="{FF2B5EF4-FFF2-40B4-BE49-F238E27FC236}">
                    <a16:creationId xmlns:a16="http://schemas.microsoft.com/office/drawing/2014/main" id="{0B13B5B8-355B-CCA3-1998-847B5DDDACA8}"/>
                  </a:ext>
                </a:extLst>
              </p:cNvPr>
              <p:cNvSpPr/>
              <p:nvPr/>
            </p:nvSpPr>
            <p:spPr>
              <a:xfrm>
                <a:off x="6533320" y="1188922"/>
                <a:ext cx="868017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B2C7B8D4-F5FA-CF92-BF15-497246243DBB}"/>
                      </a:ext>
                    </a:extLst>
                  </p:cNvPr>
                  <p:cNvSpPr txBox="1"/>
                  <p:nvPr/>
                </p:nvSpPr>
                <p:spPr>
                  <a:xfrm>
                    <a:off x="6612831" y="1098350"/>
                    <a:ext cx="126558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l-G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b="0" i="1" smtClean="0">
                                <a:latin typeface="Cambria Math" panose="02040503050406030204" pitchFamily="18" charset="0"/>
                              </a:rPr>
                              <m:t>𝛪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oMath>
                    </a14:m>
                    <a:r>
                      <a:rPr lang="el-GR" i="1" dirty="0"/>
                      <a:t> </a:t>
                    </a:r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l-GR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i="1">
                                <a:latin typeface="Cambria Math" panose="02040503050406030204" pitchFamily="18" charset="0"/>
                              </a:rPr>
                              <m:t>𝛪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oMath>
                    </a14:m>
                    <a:endParaRPr lang="el-GR" i="1" dirty="0"/>
                  </a:p>
                </p:txBody>
              </p:sp>
            </mc:Choice>
            <mc:Fallback>
              <p:sp>
                <p:nvSpPr>
                  <p:cNvPr id="9" name="TextBox 8">
                    <a:extLst>
                      <a:ext uri="{FF2B5EF4-FFF2-40B4-BE49-F238E27FC236}">
                        <a16:creationId xmlns:a16="http://schemas.microsoft.com/office/drawing/2014/main" id="{B2C7B8D4-F5FA-CF92-BF15-497246243DB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12831" y="1098350"/>
                    <a:ext cx="1265583" cy="369332"/>
                  </a:xfrm>
                  <a:prstGeom prst="rect">
                    <a:avLst/>
                  </a:prstGeom>
                  <a:blipFill>
                    <a:blip r:embed="rId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" name="Ορθογώνιο 9">
                <a:extLst>
                  <a:ext uri="{FF2B5EF4-FFF2-40B4-BE49-F238E27FC236}">
                    <a16:creationId xmlns:a16="http://schemas.microsoft.com/office/drawing/2014/main" id="{37C4EF00-E586-C359-0930-D79FFDEA6156}"/>
                  </a:ext>
                </a:extLst>
              </p:cNvPr>
              <p:cNvSpPr/>
              <p:nvPr/>
            </p:nvSpPr>
            <p:spPr>
              <a:xfrm>
                <a:off x="4797287" y="2425148"/>
                <a:ext cx="304800" cy="35119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/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62AB0BA0-6769-B146-8C54-970C6A1CC48A}"/>
                      </a:ext>
                    </a:extLst>
                  </p:cNvPr>
                  <p:cNvSpPr txBox="1"/>
                  <p:nvPr/>
                </p:nvSpPr>
                <p:spPr>
                  <a:xfrm>
                    <a:off x="4684643" y="2425148"/>
                    <a:ext cx="417444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el-GR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>
                                    <a:lumMod val="75000"/>
                                    <a:lumOff val="2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oMath>
                    </a14:m>
                    <a:r>
                      <a:rPr lang="el-GR" i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rPr>
                      <a:t> </a:t>
                    </a:r>
                    <a:endParaRPr lang="el-GR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62AB0BA0-6769-B146-8C54-970C6A1CC48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84643" y="2425148"/>
                    <a:ext cx="417444" cy="369332"/>
                  </a:xfrm>
                  <a:prstGeom prst="rect">
                    <a:avLst/>
                  </a:prstGeom>
                  <a:blipFill>
                    <a:blip r:embed="rId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l-G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8236448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304A52A-0260-893B-64ED-54E3CD527145}"/>
              </a:ext>
            </a:extLst>
          </p:cNvPr>
          <p:cNvSpPr txBox="1"/>
          <p:nvPr/>
        </p:nvSpPr>
        <p:spPr>
          <a:xfrm>
            <a:off x="2498035" y="159026"/>
            <a:ext cx="65730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800" b="1" dirty="0"/>
              <a:t>Άσκηση </a:t>
            </a:r>
            <a:r>
              <a:rPr lang="en-US" sz="2800" b="1" dirty="0"/>
              <a:t>7</a:t>
            </a:r>
            <a:r>
              <a:rPr lang="el-GR" sz="2800" b="1" dirty="0"/>
              <a:t> – Ενναλακτική Λύση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714475B2-7421-FBA5-3DFE-2F7D1E727E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63" t="3826"/>
          <a:stretch/>
        </p:blipFill>
        <p:spPr>
          <a:xfrm>
            <a:off x="2782956" y="1212573"/>
            <a:ext cx="5893617" cy="4713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11000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95</Words>
  <Application>Microsoft Office PowerPoint</Application>
  <PresentationFormat>Ευρεία οθόνη</PresentationFormat>
  <Paragraphs>20</Paragraphs>
  <Slides>11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Cambria Math</vt:lpstr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bagelis bobodakis</dc:creator>
  <cp:lastModifiedBy>bagelis bobodakis</cp:lastModifiedBy>
  <cp:revision>13</cp:revision>
  <dcterms:created xsi:type="dcterms:W3CDTF">2026-09-29T17:46:03Z</dcterms:created>
  <dcterms:modified xsi:type="dcterms:W3CDTF">2026-10-09T07:44:10Z</dcterms:modified>
</cp:coreProperties>
</file>