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3" r:id="rId3"/>
    <p:sldId id="335" r:id="rId4"/>
    <p:sldId id="336" r:id="rId5"/>
    <p:sldId id="337" r:id="rId6"/>
    <p:sldId id="328" r:id="rId7"/>
    <p:sldId id="338" r:id="rId8"/>
    <p:sldId id="321" r:id="rId9"/>
    <p:sldId id="322" r:id="rId10"/>
    <p:sldId id="323" r:id="rId11"/>
    <p:sldId id="325" r:id="rId12"/>
    <p:sldId id="326" r:id="rId13"/>
    <p:sldId id="330" r:id="rId14"/>
    <p:sldId id="331" r:id="rId15"/>
    <p:sldId id="339" r:id="rId16"/>
    <p:sldId id="3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57" autoAdjust="0"/>
  </p:normalViewPr>
  <p:slideViewPr>
    <p:cSldViewPr snapToGrid="0">
      <p:cViewPr varScale="1">
        <p:scale>
          <a:sx n="63" d="100"/>
          <a:sy n="63" d="100"/>
        </p:scale>
        <p:origin x="1215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15712-0819-4150-94AD-D1F5858C633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it-IT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1EDB5-FBC6-482C-94A4-DA8197CCD4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2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3058-EF80-454F-8087-279904A13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93147-3091-40F8-B1E0-985F674F6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79FA6-D831-4090-92AB-40FD6384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2C1E-E988-4209-8A3A-239D8C06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75C91-5C94-44E5-B422-FB139D2B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7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1EC0-1868-4516-8EDC-CF3E696F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D20AB-E4F5-4E7A-8261-0E3CA0525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3981B-7B21-4BA4-93A4-61498501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6A8BD-15F7-4690-934A-E66E304B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B81DA-1F8B-49B0-9FD1-B2EC8448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4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E489A-E78E-4B9C-8F8A-93B5DFB2C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02B55-08CA-4C75-A903-E185F7BF5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3DFDE-98A5-4263-8D37-5D87B287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D7A9-2615-40B3-A546-55C51788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EBDCF-C043-457B-8D6C-6165AC82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BE87-E7C7-4901-9325-4B9C8C3D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EC018-63E8-410E-A0A5-11020782F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CC4B8-D36F-47A6-A627-0ADEED08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76A35-3141-461B-BF92-82379A31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F553-CBAD-4174-9152-0C59E454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477F-8DEB-444B-ACED-334D0C9F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193EE-B3AF-4480-B306-D23679B0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62150-B879-4A77-891A-7D7B50A2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8BF67-5A1F-4DF1-96BF-AFA07469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2872C-8391-4D90-A638-D800477A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1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CCE5-7829-4076-B488-7012C509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C8DE3-A8E1-489F-9BD2-E4B13C030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E7933-5471-4174-ABFD-737F3BD40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7489-BF2C-43BD-8638-855BFBE3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22545-6075-4656-ADE8-30062F51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39DC4-D8CD-4996-998F-47F24B49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2A58-7E74-482F-8AAB-0A82DE77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E937B-53E2-4B9F-A1CD-9B2AE8F3E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4A01C-726F-4D45-B726-3E3F7386E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27E56-AEEF-4107-A433-975DDE562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7F9A2-6CD3-4C1E-BD8B-38996B165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20C9EC-C261-442E-881B-C1BA56AE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CAD0C-6850-4AFD-9EEA-F70A2B8E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0B45A7-3BB4-484B-A431-05A4F9BC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6CAD-412E-4F76-AB88-173ACB17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2EF04-30D6-4270-8428-ED06A0A3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276A8-EFA8-4F11-9746-C8E994D5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6EC46-3E1F-42A7-AADF-B7129D4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2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9EE11-4B29-4875-9D0A-AE9EFA74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6C1D4-C470-481F-8F19-657CB130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D34D-B648-476E-9D25-6DB08515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8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271-B21C-40D8-A3CE-B0BF143D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A1FDA-6CE8-407D-992B-B5ADDFE2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71078-D51B-4F18-A1B7-36ADEE8A2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D244B-71BF-441E-8200-08476F74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FF3A-E6F3-4F3A-95DC-D30D31BF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33601-D339-47D3-8197-A7361DD0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2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3D9A-F62B-49EA-AFCB-CC622631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54E4E1-E8A7-40A7-83DA-4BCCCB2CD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5E39A-44B0-405C-97FD-47FE842EB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427A4-24A5-4F36-AB65-E8FE29A8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560-3F45-423E-92F5-9C8E98380BF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FC89E-3AA6-453F-9050-EDB9B222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2A57-CA9B-4DFC-A39A-0574D57A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3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87745-4D73-4B9A-9969-7967C09E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79A89-D0D7-4B7B-8BF4-B5919425C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95BE5-AF00-4B49-8E43-DF539FD81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C560-3F45-423E-92F5-9C8E98380BF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61318-2C2D-477A-BD7B-3AF78A80D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FDAF7-D27B-4076-8FA3-695079BD9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D0473-2AAA-4541-BB4B-14E519C2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1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EDE9-3A65-4A42-BF4A-3FED35F15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1826"/>
            <a:ext cx="9144000" cy="1934329"/>
          </a:xfrm>
        </p:spPr>
        <p:txBody>
          <a:bodyPr>
            <a:normAutofit/>
          </a:bodyPr>
          <a:lstStyle/>
          <a:p>
            <a:r>
              <a:rPr lang="el-GR" b="1" dirty="0">
                <a:latin typeface="+mn-lt"/>
              </a:rPr>
              <a:t>ΑΣΥΓΧΡΟΝΗ ΜΗΧΑΝΗ</a:t>
            </a:r>
            <a:r>
              <a:rPr lang="en-US" b="1" dirty="0">
                <a:latin typeface="+mn-lt"/>
              </a:rPr>
              <a:t> - </a:t>
            </a:r>
            <a:r>
              <a:rPr lang="el-GR" b="1" dirty="0">
                <a:latin typeface="+mn-lt"/>
              </a:rPr>
              <a:t>ΑΣΚΗΣΕΙΣ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0B38F-6035-42B1-B4D2-7289FD331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12331"/>
          </a:xfrm>
        </p:spPr>
        <p:txBody>
          <a:bodyPr/>
          <a:lstStyle/>
          <a:p>
            <a:pPr algn="l"/>
            <a:r>
              <a:rPr lang="el-GR" dirty="0"/>
              <a:t>Ελληνικό Μεσογειακό Πανεπιστήμιο</a:t>
            </a:r>
          </a:p>
          <a:p>
            <a:pPr algn="l"/>
            <a:r>
              <a:rPr lang="el-GR" dirty="0"/>
              <a:t>Τμήμα Μηχανολόγων Μηχανικών</a:t>
            </a:r>
          </a:p>
          <a:p>
            <a:pPr algn="l"/>
            <a:endParaRPr lang="el-GR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1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050743" y="914090"/>
                <a:ext cx="9802200" cy="5599462"/>
              </a:xfrm>
            </p:spPr>
            <p:txBody>
              <a:bodyPr>
                <a:noAutofit/>
              </a:bodyPr>
              <a:lstStyle/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cs typeface="Times New Roman" panose="02020603050405020304" pitchFamily="18" charset="0"/>
                  </a:rPr>
                  <a:t>3.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𝜀𝜈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𝐶𝑢𝑆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 =)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in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cu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81.978 – 2.803 – 1.697   =)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77.478 W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4.     </m:t>
                    </m:r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in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  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in</m:t>
                            </m:r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l-GR" sz="1800" dirty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81.978 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230 248</m:t>
                        </m:r>
                      </m:den>
                    </m:f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=)   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0,83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AutoNum type="arabicPeriod" startAt="4"/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5.    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𝑙𝑜𝑠𝑠𝑁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cu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cu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επ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=)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επ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𝑙𝑜𝑠𝑠𝑁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cu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cu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= 7.378 – (2.803  + 1.697 + 1.549)    =)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=)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επ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1.329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050743" y="914090"/>
                <a:ext cx="9802200" cy="5599462"/>
              </a:xfrm>
              <a:blipFill>
                <a:blip r:embed="rId3"/>
                <a:stretch>
                  <a:fillRect l="-498" t="-5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4</a:t>
            </a:r>
            <a:r>
              <a:rPr lang="el-GR" sz="4000" b="1" baseline="30000" dirty="0">
                <a:latin typeface="+mn-lt"/>
              </a:rPr>
              <a:t>η</a:t>
            </a:r>
            <a:r>
              <a:rPr lang="el-GR" sz="4000" b="1" dirty="0">
                <a:latin typeface="+mn-lt"/>
              </a:rPr>
              <a:t> </a:t>
            </a:r>
            <a:r>
              <a:rPr lang="el-GR" sz="4000" b="1" dirty="0"/>
              <a:t>- Λύση</a:t>
            </a:r>
            <a:r>
              <a:rPr lang="el-GR" sz="4000" b="1" dirty="0">
                <a:solidFill>
                  <a:schemeClr val="bg1"/>
                </a:solidFill>
              </a:rPr>
              <a:t> 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865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C99DC39-C40D-4D32-88CC-F0F54143E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186" y="1866590"/>
            <a:ext cx="11037628" cy="2657785"/>
          </a:xfrm>
        </p:spPr>
        <p:txBody>
          <a:bodyPr>
            <a:noAutofit/>
          </a:bodyPr>
          <a:lstStyle/>
          <a:p>
            <a:pPr algn="just"/>
            <a:r>
              <a:rPr lang="el-GR" dirty="0"/>
              <a:t>Δίδεται ασύγχρονος κινητήρας με τα ακόλουθα στοιχεία:</a:t>
            </a:r>
          </a:p>
          <a:p>
            <a:pPr algn="just"/>
            <a:r>
              <a:rPr lang="it-IT" dirty="0"/>
              <a:t>P</a:t>
            </a:r>
            <a:r>
              <a:rPr lang="it-IT" sz="1800" dirty="0"/>
              <a:t>N</a:t>
            </a:r>
            <a:r>
              <a:rPr lang="it-IT" dirty="0"/>
              <a:t>=50kW, </a:t>
            </a:r>
            <a:r>
              <a:rPr lang="el-GR" dirty="0"/>
              <a:t>Ω</a:t>
            </a:r>
            <a:r>
              <a:rPr lang="it-IT" sz="1800" dirty="0"/>
              <a:t>N</a:t>
            </a:r>
            <a:r>
              <a:rPr lang="it-IT" dirty="0"/>
              <a:t>=</a:t>
            </a:r>
            <a:r>
              <a:rPr lang="el-GR" dirty="0"/>
              <a:t>970</a:t>
            </a:r>
            <a:r>
              <a:rPr lang="el-GR" b="1" dirty="0"/>
              <a:t> </a:t>
            </a:r>
            <a:r>
              <a:rPr lang="el-GR" dirty="0"/>
              <a:t>στροφές</a:t>
            </a:r>
            <a:r>
              <a:rPr lang="it-IT" dirty="0"/>
              <a:t>/</a:t>
            </a:r>
            <a:r>
              <a:rPr lang="el-GR" dirty="0"/>
              <a:t>λεπτό</a:t>
            </a:r>
            <a:r>
              <a:rPr lang="it-IT" dirty="0"/>
              <a:t>, </a:t>
            </a:r>
            <a:r>
              <a:rPr lang="el-GR" dirty="0"/>
              <a:t>η</a:t>
            </a:r>
            <a:r>
              <a:rPr lang="it-IT" sz="1800" dirty="0"/>
              <a:t>N</a:t>
            </a:r>
            <a:r>
              <a:rPr lang="it-IT" dirty="0"/>
              <a:t>=80%, V</a:t>
            </a:r>
            <a:r>
              <a:rPr lang="it-IT" sz="1800" dirty="0"/>
              <a:t>N</a:t>
            </a:r>
            <a:r>
              <a:rPr lang="it-IT" dirty="0"/>
              <a:t>=380V,</a:t>
            </a:r>
            <a:r>
              <a:rPr lang="el-GR" dirty="0"/>
              <a:t> </a:t>
            </a:r>
            <a:r>
              <a:rPr lang="it-IT" dirty="0"/>
              <a:t>cos</a:t>
            </a:r>
            <a:r>
              <a:rPr lang="el-GR" dirty="0" err="1"/>
              <a:t>φ</a:t>
            </a:r>
            <a:r>
              <a:rPr lang="el-GR" sz="1800" dirty="0" err="1"/>
              <a:t>Ν</a:t>
            </a:r>
            <a:r>
              <a:rPr lang="el-GR" dirty="0"/>
              <a:t>=0,86</a:t>
            </a:r>
            <a:r>
              <a:rPr lang="en-US" dirty="0"/>
              <a:t>, </a:t>
            </a:r>
            <a:r>
              <a:rPr lang="el-GR" dirty="0"/>
              <a:t>και αντίσταση στάτη </a:t>
            </a:r>
            <a:r>
              <a:rPr lang="en-US" dirty="0"/>
              <a:t>Rs=0</a:t>
            </a:r>
            <a:r>
              <a:rPr lang="el-GR" dirty="0"/>
              <a:t>,</a:t>
            </a:r>
            <a:r>
              <a:rPr lang="en-US" dirty="0"/>
              <a:t>2</a:t>
            </a:r>
            <a:r>
              <a:rPr lang="el-GR" dirty="0"/>
              <a:t>Ω. Η</a:t>
            </a:r>
            <a:r>
              <a:rPr lang="en-US" dirty="0"/>
              <a:t> </a:t>
            </a:r>
            <a:r>
              <a:rPr lang="el-GR" dirty="0"/>
              <a:t>συνδεσμολογία των τυλιγμάτων είναι Yy.</a:t>
            </a:r>
          </a:p>
          <a:p>
            <a:pPr algn="just"/>
            <a:r>
              <a:rPr lang="el-GR" dirty="0"/>
              <a:t>Οι απώλειες σιδήρου και οι επιπρόσθετες απώλειες θεωρούνται μηδενικές. </a:t>
            </a:r>
          </a:p>
          <a:p>
            <a:pPr marL="457200" indent="-457200" algn="just">
              <a:buAutoNum type="arabicPeriod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Να υπολογιστεί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dirty="0"/>
              <a:t> ισχύς διακένου </a:t>
            </a:r>
            <a:r>
              <a:rPr lang="el-GR" dirty="0" err="1"/>
              <a:t>P</a:t>
            </a:r>
            <a:r>
              <a:rPr lang="el-GR" sz="1800" dirty="0" err="1"/>
              <a:t>δΝ</a:t>
            </a:r>
            <a:r>
              <a:rPr lang="el-GR" dirty="0"/>
              <a:t>.</a:t>
            </a:r>
          </a:p>
          <a:p>
            <a:pPr marL="457200" indent="-457200" algn="just">
              <a:buAutoNum type="arabicPeriod"/>
            </a:pPr>
            <a:r>
              <a:rPr lang="el-GR" dirty="0"/>
              <a:t>Πόσους πόλους έχει η μηχανή εάν η συχνότητα δικτύου είναι 50 </a:t>
            </a:r>
            <a:r>
              <a:rPr lang="en-US" dirty="0"/>
              <a:t>Hz</a:t>
            </a:r>
            <a:r>
              <a:rPr lang="el-GR" dirty="0"/>
              <a:t>?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5η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26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" y="0"/>
            <a:ext cx="2050742" cy="13227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69685" y="2696130"/>
                <a:ext cx="10722315" cy="4406875"/>
              </a:xfrm>
            </p:spPr>
            <p:txBody>
              <a:bodyPr>
                <a:noAutofit/>
              </a:bodyPr>
              <a:lstStyle/>
              <a:p>
                <a:pPr algn="just"/>
                <a:endParaRPr lang="el-GR" sz="18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sub>
                    </m:sSub>
                    <m:r>
                      <a:rPr lang="el-G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=)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</m:t>
                        </m:r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sub>
                    </m:sSub>
                  </m:oMath>
                </a14:m>
                <a:r>
                  <a:rPr lang="el-GR" sz="18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18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50∗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0,8</m:t>
                        </m:r>
                      </m:den>
                    </m:f>
                  </m:oMath>
                </a14:m>
                <a:r>
                  <a:rPr lang="el-GR" sz="18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=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62.500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  <a:p>
                <a:pPr algn="just"/>
                <a:endParaRPr lang="en-US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in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in</m:t>
                            </m:r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l-GR" sz="1800" dirty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800" dirty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62.500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38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0,86</m:t>
                        </m:r>
                      </m:den>
                    </m:f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=)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110,548 A</a:t>
                </a:r>
                <a:endParaRPr lang="en-US" sz="1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1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𝐶𝑢𝑆𝑁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3*0,2*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110,548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7332,51 W	(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απώλειες χαλκού στάτη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𝐹𝑒𝑁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𝐶𝑢𝑆𝑁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62.500 – 0 – 7.332,51-0    =)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55.167,49 W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Η μηχανή έχει 3 ζεύγη πόλων εφόσον δουλεύει λίγο κάτω από 1000 στροφές δηλ. 3000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rpm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/3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ζεύγη πόλων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69685" y="2696130"/>
                <a:ext cx="10722315" cy="4406875"/>
              </a:xfrm>
              <a:blipFill>
                <a:blip r:embed="rId3"/>
                <a:stretch>
                  <a:fillRect l="-4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5</a:t>
            </a:r>
            <a:r>
              <a:rPr lang="el-GR" sz="4000" b="1" baseline="30000" dirty="0">
                <a:latin typeface="+mn-lt"/>
              </a:rPr>
              <a:t>η </a:t>
            </a:r>
            <a:r>
              <a:rPr lang="el-GR" sz="4000" b="1" dirty="0">
                <a:latin typeface="+mn-lt"/>
              </a:rPr>
              <a:t>- Λύση</a:t>
            </a:r>
            <a:endParaRPr lang="en-US" sz="4000" b="1" dirty="0">
              <a:latin typeface="+mn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743" y="1087281"/>
            <a:ext cx="8474382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8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C99DC39-C40D-4D32-88CC-F0F54143E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745" y="1392081"/>
            <a:ext cx="10942378" cy="3829360"/>
          </a:xfrm>
        </p:spPr>
        <p:txBody>
          <a:bodyPr>
            <a:noAutofit/>
          </a:bodyPr>
          <a:lstStyle/>
          <a:p>
            <a:pPr algn="just"/>
            <a:r>
              <a:rPr lang="el-GR" dirty="0"/>
              <a:t>Δίδεται ασύγχρονος κινητήρας με τα παρακάτω ονομαστικά στοιχεία:</a:t>
            </a:r>
          </a:p>
          <a:p>
            <a:pPr algn="just"/>
            <a:r>
              <a:rPr lang="it-IT" dirty="0"/>
              <a:t>P</a:t>
            </a:r>
            <a:r>
              <a:rPr lang="it-IT" sz="1800" dirty="0"/>
              <a:t>N</a:t>
            </a:r>
            <a:r>
              <a:rPr lang="it-IT" dirty="0"/>
              <a:t>=</a:t>
            </a:r>
            <a:r>
              <a:rPr lang="el-GR" dirty="0"/>
              <a:t>10</a:t>
            </a:r>
            <a:r>
              <a:rPr lang="it-IT" dirty="0"/>
              <a:t>0kW, </a:t>
            </a:r>
            <a:r>
              <a:rPr lang="en-US" dirty="0"/>
              <a:t>U</a:t>
            </a:r>
            <a:r>
              <a:rPr lang="it-IT" sz="1800" dirty="0"/>
              <a:t>N</a:t>
            </a:r>
            <a:r>
              <a:rPr lang="it-IT" dirty="0"/>
              <a:t>=6</a:t>
            </a:r>
            <a:r>
              <a:rPr lang="el-GR" b="1" dirty="0"/>
              <a:t> </a:t>
            </a:r>
            <a:r>
              <a:rPr lang="en-US" dirty="0"/>
              <a:t>kV</a:t>
            </a:r>
            <a:r>
              <a:rPr lang="it-IT" dirty="0"/>
              <a:t>, cos</a:t>
            </a:r>
            <a:r>
              <a:rPr lang="el-GR" dirty="0" err="1"/>
              <a:t>φ</a:t>
            </a:r>
            <a:r>
              <a:rPr lang="el-GR" sz="1800" dirty="0" err="1"/>
              <a:t>Ν</a:t>
            </a:r>
            <a:r>
              <a:rPr lang="el-GR" dirty="0"/>
              <a:t>=0,86</a:t>
            </a:r>
            <a:r>
              <a:rPr lang="en-US" dirty="0"/>
              <a:t>,</a:t>
            </a:r>
            <a:r>
              <a:rPr lang="el-GR" dirty="0"/>
              <a:t> η</a:t>
            </a:r>
            <a:r>
              <a:rPr lang="it-IT" sz="1800" dirty="0"/>
              <a:t>N</a:t>
            </a:r>
            <a:r>
              <a:rPr lang="it-IT" dirty="0"/>
              <a:t>=</a:t>
            </a:r>
            <a:r>
              <a:rPr lang="el-GR" dirty="0"/>
              <a:t>0.85</a:t>
            </a:r>
            <a:r>
              <a:rPr lang="it-IT" dirty="0"/>
              <a:t>, </a:t>
            </a:r>
            <a:r>
              <a:rPr lang="el-GR" dirty="0"/>
              <a:t>Ω</a:t>
            </a:r>
            <a:r>
              <a:rPr lang="it-IT" sz="1800" dirty="0"/>
              <a:t>N</a:t>
            </a:r>
            <a:r>
              <a:rPr lang="it-IT" dirty="0"/>
              <a:t>=980 </a:t>
            </a:r>
            <a:r>
              <a:rPr lang="el-GR" dirty="0"/>
              <a:t>στροφές</a:t>
            </a:r>
            <a:r>
              <a:rPr lang="it-IT" dirty="0"/>
              <a:t>/</a:t>
            </a:r>
            <a:r>
              <a:rPr lang="el-GR" dirty="0"/>
              <a:t>λεπτό</a:t>
            </a:r>
            <a:r>
              <a:rPr lang="it-IT" dirty="0"/>
              <a:t>,</a:t>
            </a:r>
            <a:r>
              <a:rPr lang="el-GR" dirty="0"/>
              <a:t> </a:t>
            </a:r>
            <a:r>
              <a:rPr lang="it-IT" dirty="0"/>
              <a:t>f</a:t>
            </a:r>
            <a:r>
              <a:rPr lang="el-GR" dirty="0"/>
              <a:t>=</a:t>
            </a:r>
            <a:r>
              <a:rPr lang="en-US" dirty="0"/>
              <a:t>50 Hz </a:t>
            </a:r>
            <a:r>
              <a:rPr lang="el-GR" dirty="0"/>
              <a:t>και συνδεσμολογία Yy.</a:t>
            </a:r>
          </a:p>
          <a:p>
            <a:pPr algn="just"/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Να υπολογιστούν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l-GR" dirty="0"/>
              <a:t>Η ονομαστική άεργος ισχύς του κινητήρα.</a:t>
            </a:r>
            <a:endParaRPr lang="en-US" dirty="0"/>
          </a:p>
          <a:p>
            <a:pPr marL="342900" indent="-342900" algn="just">
              <a:buAutoNum type="arabicPeriod"/>
            </a:pPr>
            <a:r>
              <a:rPr lang="el-GR" dirty="0"/>
              <a:t>Πόση πρέπει να είναι η χωρητικότητα ενός πυκνωτή σε τριφασική συνδεσμολογία αστέρα, ώστε να μηδενιστεί η άεργος ισχύς που απορροφάει η μηχανή από το δίκτυο.</a:t>
            </a:r>
          </a:p>
          <a:p>
            <a:pPr algn="just"/>
            <a:endParaRPr lang="el-GR" dirty="0"/>
          </a:p>
          <a:p>
            <a:pPr algn="just"/>
            <a:r>
              <a:rPr lang="el-GR" i="1" dirty="0">
                <a:solidFill>
                  <a:srgbClr val="FF0000"/>
                </a:solidFill>
              </a:rPr>
              <a:t>Σημείωση</a:t>
            </a:r>
            <a:r>
              <a:rPr lang="en-US" i="1" dirty="0">
                <a:solidFill>
                  <a:srgbClr val="FF0000"/>
                </a:solidFill>
              </a:rPr>
              <a:t>: </a:t>
            </a:r>
            <a:r>
              <a:rPr lang="el-GR" i="1" dirty="0">
                <a:solidFill>
                  <a:srgbClr val="FF0000"/>
                </a:solidFill>
              </a:rPr>
              <a:t>Η διαδικασία μηδενισμού της άεργου ισχύος της μηχανής ονομάζεται αντιστάθμιση. Πρακτικά η άεργος ισχύς είναι «άχρηστη ισχύς» και συνεπάγεται αρκετά μειονεκτήματα για το ηλεκτρικό δίκτυο όπως π.χ. αύξηση απωλειών.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6</a:t>
            </a:r>
            <a:r>
              <a:rPr lang="el-GR" sz="4000" b="1" baseline="30000" dirty="0">
                <a:latin typeface="+mn-lt"/>
              </a:rPr>
              <a:t>η</a:t>
            </a:r>
            <a:r>
              <a:rPr lang="el-GR" sz="4000" b="1" dirty="0">
                <a:latin typeface="+mn-lt"/>
              </a:rPr>
              <a:t> 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6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82928" y="1047440"/>
                <a:ext cx="9802200" cy="5599462"/>
              </a:xfrm>
            </p:spPr>
            <p:txBody>
              <a:bodyPr>
                <a:noAutofit/>
              </a:bodyPr>
              <a:lstStyle/>
              <a:p>
                <a:pPr algn="just"/>
                <a:endParaRPr lang="el-GR" sz="1800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800" dirty="0">
                    <a:cs typeface="Times New Roman" panose="02020603050405020304" pitchFamily="18" charset="0"/>
                  </a:rPr>
                  <a:t>1. </a:t>
                </a:r>
              </a:p>
              <a:p>
                <a:pPr algn="just"/>
                <a:r>
                  <a:rPr lang="en-US" sz="1800" dirty="0"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l-GR" sz="1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𝛮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e>
                              <m:sub>
                                <m:r>
                                  <a:rPr lang="el-GR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Ν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1800" dirty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l-GR" sz="18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𝛮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l-GR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86</m:t>
                                </m:r>
                              </m:e>
                              <m:sup>
                                <m:r>
                                  <a:rPr lang="el-GR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l-GR" sz="180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l-GR" sz="180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86</m:t>
                        </m:r>
                      </m:den>
                    </m:f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0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593   και</a:t>
                </a:r>
              </a:p>
              <a:p>
                <a:pPr algn="just"/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𝛮</m:t>
                        </m:r>
                      </m:sub>
                    </m:sSub>
                    <m:r>
                      <a:rPr lang="el-G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l-GR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𝜅𝛼𝜃𝛼𝜌𝜂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𝜄𝜎𝜒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ύ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𝜍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𝜀𝜉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ό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𝛿𝜊𝜐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𝜔𝜑𝜀𝜆𝜄𝜇𝜂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Ισχύς</m:t>
                        </m:r>
                        <m: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Εισόδου</m:t>
                        </m:r>
                        <m: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δικτύου</m:t>
                        </m:r>
                        <m: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𝛮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𝜀𝜈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=)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εν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𝛮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𝛮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𝛮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1800" dirty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 ∗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</m:den>
                    </m:f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117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65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kW</a:t>
                </a:r>
              </a:p>
              <a:p>
                <a:pPr algn="just"/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Άρα η άεργος είναι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αερΝ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εν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𝛮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tan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𝛮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1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17,65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*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593  =)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αερΝ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69,766 </a:t>
                </a:r>
                <a:r>
                  <a:rPr lang="en-US" sz="1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kVar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αερΝ</m:t>
                        </m:r>
                      </m:sub>
                    </m:sSub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l-GR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1/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ω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  =)   C =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αερΝ</m:t>
                            </m:r>
                          </m:sub>
                        </m:sSub>
                      </m:num>
                      <m:den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sSubSup>
                          <m:sSubSup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69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776</m:t>
                        </m:r>
                      </m:num>
                      <m:den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∗50∗</m:t>
                        </m:r>
                        <m:sSup>
                          <m:sSupPr>
                            <m:ctrlP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6000</m:t>
                            </m:r>
                          </m:e>
                          <m:sup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=)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C = 6,16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 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2928" y="1047440"/>
                <a:ext cx="9802200" cy="5599462"/>
              </a:xfrm>
              <a:blipFill>
                <a:blip r:embed="rId3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6</a:t>
            </a:r>
            <a:r>
              <a:rPr lang="el-GR" sz="4000" b="1" baseline="30000" dirty="0">
                <a:latin typeface="+mn-lt"/>
              </a:rPr>
              <a:t>η</a:t>
            </a:r>
            <a:r>
              <a:rPr lang="el-GR" sz="4000" b="1" dirty="0">
                <a:latin typeface="+mn-lt"/>
              </a:rPr>
              <a:t> - Λύση</a:t>
            </a:r>
            <a:endParaRPr lang="en-US" sz="4000" b="1" dirty="0">
              <a:latin typeface="+mn-lt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5D58315-8CC0-732E-E2D9-C15D81F55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052" y="3949846"/>
            <a:ext cx="3620005" cy="2838846"/>
          </a:xfrm>
          <a:prstGeom prst="rect">
            <a:avLst/>
          </a:prstGeom>
        </p:spPr>
      </p:pic>
      <p:cxnSp>
        <p:nvCxnSpPr>
          <p:cNvPr id="6" name="Γραμμή σύνδεσης: Καμπύλη 5">
            <a:extLst>
              <a:ext uri="{FF2B5EF4-FFF2-40B4-BE49-F238E27FC236}">
                <a16:creationId xmlns:a16="http://schemas.microsoft.com/office/drawing/2014/main" id="{491A64C7-5C28-AFE8-9B91-10E8934480EB}"/>
              </a:ext>
            </a:extLst>
          </p:cNvPr>
          <p:cNvCxnSpPr>
            <a:cxnSpLocks/>
          </p:cNvCxnSpPr>
          <p:nvPr/>
        </p:nvCxnSpPr>
        <p:spPr>
          <a:xfrm flipV="1">
            <a:off x="7258050" y="5369269"/>
            <a:ext cx="1381125" cy="533710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78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BCF4C-CE95-2943-276F-E08EF69D2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3B0A34-6414-9275-6BFF-AAD0B1213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Άσκηση 7</a:t>
            </a:r>
            <a:r>
              <a:rPr lang="en-US" sz="3200" b="1" kern="1200" baseline="30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A7A6017-99BF-1B4F-0ED3-6CD1A5CD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000"/>
          <a:stretch>
            <a:fillRect/>
          </a:stretch>
        </p:blipFill>
        <p:spPr>
          <a:xfrm rot="10800000">
            <a:off x="90286" y="1507252"/>
            <a:ext cx="6723270" cy="79200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CB9B96F-8DBF-35B1-47D3-E50774A53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1B660-A804-FF7C-BDC3-75EF116E6D0D}"/>
              </a:ext>
            </a:extLst>
          </p:cNvPr>
          <p:cNvSpPr txBox="1"/>
          <p:nvPr/>
        </p:nvSpPr>
        <p:spPr>
          <a:xfrm>
            <a:off x="92348" y="4780435"/>
            <a:ext cx="4733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/>
              <a:t>Δεδομένα</a:t>
            </a:r>
            <a:r>
              <a:rPr lang="en-US" sz="2000" i="1" dirty="0"/>
              <a:t>: </a:t>
            </a:r>
            <a:r>
              <a:rPr lang="el-GR" sz="2000" i="1" dirty="0"/>
              <a:t>Δίνεται η χαρακτηριστική ροπής-γωνιακής ταχύτητας (ολίσθησης) της επαγωγικής μηχανής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AFA4900-2890-3312-7D39-E174DC13C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937" y="3238501"/>
            <a:ext cx="5712063" cy="3447807"/>
          </a:xfrm>
          <a:prstGeom prst="rect">
            <a:avLst/>
          </a:prstGeom>
        </p:spPr>
      </p:pic>
      <p:pic>
        <p:nvPicPr>
          <p:cNvPr id="12" name="Εικόνα 11" descr="Εικόνα που περιέχει κείμενο, στιγμιότυπο οθόνης, γράμμα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EAD13BC-1C84-BDBC-EFB9-3B1C737F5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5555" r="4847" b="82333"/>
          <a:stretch>
            <a:fillRect/>
          </a:stretch>
        </p:blipFill>
        <p:spPr>
          <a:xfrm>
            <a:off x="0" y="2331150"/>
            <a:ext cx="6441674" cy="1368000"/>
          </a:xfrm>
          <a:prstGeom prst="rect">
            <a:avLst/>
          </a:prstGeom>
        </p:spPr>
      </p:pic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1E59A853-96B3-223C-6A39-D7546F27012C}"/>
              </a:ext>
            </a:extLst>
          </p:cNvPr>
          <p:cNvSpPr/>
          <p:nvPr/>
        </p:nvSpPr>
        <p:spPr>
          <a:xfrm>
            <a:off x="5067300" y="5021566"/>
            <a:ext cx="723341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68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8289FA-2777-6B36-0A79-B9DAC024B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BF46EFA-4FDF-2856-89F2-D63A4E719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BA2DB6-9217-F8CC-FB2D-E08A2F963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Άσκηση 7</a:t>
            </a:r>
            <a:r>
              <a:rPr lang="en-US" sz="3200" b="1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l-GR" sz="3200" b="1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3200" b="1" dirty="0">
                <a:solidFill>
                  <a:schemeClr val="bg1"/>
                </a:solidFill>
              </a:rPr>
              <a:t>- Λύση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942428D-996A-7495-1DDC-9C69D1F0B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p:pic>
        <p:nvPicPr>
          <p:cNvPr id="3" name="Εικόνα 2" descr="Εικόνα που περιέχει κείμενο, στιγμιότυπο οθόνης, γράμμα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723DD69-9F6E-4DE7-60C2-192A863E3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19667" r="4596" b="8160"/>
          <a:stretch>
            <a:fillRect/>
          </a:stretch>
        </p:blipFill>
        <p:spPr>
          <a:xfrm>
            <a:off x="297180" y="1493520"/>
            <a:ext cx="4320540" cy="5366024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γράμμα, στιγμιότυπο οθόνης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034A0DF-8212-43F8-4773-41C8A2672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8333" r="9395" b="72379"/>
          <a:stretch>
            <a:fillRect/>
          </a:stretch>
        </p:blipFill>
        <p:spPr>
          <a:xfrm>
            <a:off x="6278880" y="2082003"/>
            <a:ext cx="4846048" cy="13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3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A4AA7-55C1-CE78-72FD-A25D29334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7FD10E-D204-9AB9-D2E4-9E5755009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Άσκηση 1</a:t>
            </a:r>
            <a:r>
              <a:rPr lang="en-US" sz="3200" b="1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9B31EB2-7DC8-736A-8061-6E50DC3B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20" y="1675227"/>
            <a:ext cx="9349359" cy="4394199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50D65E2-57FE-D596-51C4-210DE308E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8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DEA7E-C2D9-8F76-66B5-97E58A7DA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CE2F3E-C6AE-EB78-DD02-B2801C7B7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B673DB-5CC0-D3E7-14E4-31D42A191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Άσκηση 1</a:t>
            </a:r>
            <a:r>
              <a:rPr lang="en-US" sz="3200" b="1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l-GR" sz="3200" b="1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l-GR" sz="3200" b="1" dirty="0">
                <a:solidFill>
                  <a:schemeClr val="bg1"/>
                </a:solidFill>
              </a:rPr>
              <a:t>- Λύση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B33CB34-4CEE-04B5-5EF5-0B6BA5A3F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52C1FC-5FF6-8C7D-1DA1-937B852A1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0" y="1559376"/>
            <a:ext cx="7695786" cy="5153844"/>
          </a:xfrm>
          <a:prstGeom prst="rect">
            <a:avLst/>
          </a:prstGeom>
        </p:spPr>
      </p:pic>
      <p:cxnSp>
        <p:nvCxnSpPr>
          <p:cNvPr id="4" name="Ευθύγραμμο βέλος σύνδεσης 3"/>
          <p:cNvCxnSpPr/>
          <p:nvPr/>
        </p:nvCxnSpPr>
        <p:spPr>
          <a:xfrm flipV="1">
            <a:off x="3584864" y="3086100"/>
            <a:ext cx="311727" cy="519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96591" y="2915027"/>
                <a:ext cx="300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𝑛𝑟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591" y="2915027"/>
                <a:ext cx="30001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2245" r="-10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3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6EA8E-EC26-AEAB-AA08-AB20AD603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96B44BC-E9F3-6D92-9857-0531A61D3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CDC8A1-DE38-613A-12A3-F9D2C141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Άσκηση </a:t>
            </a:r>
            <a:r>
              <a:rPr lang="el-GR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200" b="1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4DC236E-81E6-AD10-9DE0-F6BCC6BAD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άμμα, έγγραφο, χαρτί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45DB0506-71C2-915B-DBCF-423C588D2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3" b="57778"/>
          <a:stretch/>
        </p:blipFill>
        <p:spPr>
          <a:xfrm>
            <a:off x="2446292" y="1866900"/>
            <a:ext cx="5958568" cy="22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4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D8FF3-0395-F0F3-5E6F-56D7C9A5E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788E553-F285-E2BD-5463-FD06BB59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5313BB-3E5E-9ECE-3E11-DA01271E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Άσκηση </a:t>
            </a:r>
            <a:r>
              <a:rPr lang="el-GR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200" b="1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3200" b="1" dirty="0">
                <a:solidFill>
                  <a:schemeClr val="bg1"/>
                </a:solidFill>
              </a:rPr>
              <a:t>- Λύση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761A076-E3F6-5535-ED6F-C6B261A39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άμμα, έγγραφο, χαρτί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B91EB101-9D09-ED04-037E-695405893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41444" b="5333"/>
          <a:stretch/>
        </p:blipFill>
        <p:spPr>
          <a:xfrm>
            <a:off x="441960" y="1836420"/>
            <a:ext cx="4728006" cy="3541730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γράμμα, γραμματοσειρά, στιγμιότυπο οθόνη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D0B70A6A-C716-0366-9709-62822AFE7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9504" b="39492"/>
          <a:stretch/>
        </p:blipFill>
        <p:spPr>
          <a:xfrm>
            <a:off x="5753925" y="1915206"/>
            <a:ext cx="5140176" cy="3462944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7523B7E-542E-5004-7B29-579F188BD74D}"/>
              </a:ext>
            </a:extLst>
          </p:cNvPr>
          <p:cNvSpPr/>
          <p:nvPr/>
        </p:nvSpPr>
        <p:spPr>
          <a:xfrm>
            <a:off x="167640" y="4877439"/>
            <a:ext cx="1965960" cy="88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04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C99DC39-C40D-4D32-88CC-F0F54143E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1228" y="914090"/>
            <a:ext cx="9802200" cy="5599462"/>
          </a:xfrm>
        </p:spPr>
        <p:txBody>
          <a:bodyPr>
            <a:no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dirty="0">
                <a:cs typeface="Times New Roman" panose="02020603050405020304" pitchFamily="18" charset="0"/>
              </a:rPr>
              <a:t>Τριφασικός </a:t>
            </a:r>
            <a:r>
              <a:rPr lang="el-GR" dirty="0"/>
              <a:t>ασύγχρονος κινητήρας βραχυκυκλωμένου δρομέα λειτουργεί υπό φορτίο με 14</a:t>
            </a:r>
            <a:r>
              <a:rPr lang="en-US" dirty="0"/>
              <a:t>7</a:t>
            </a:r>
            <a:r>
              <a:rPr lang="el-GR" dirty="0"/>
              <a:t>0 </a:t>
            </a:r>
            <a:r>
              <a:rPr lang="en-US" dirty="0"/>
              <a:t>rpm</a:t>
            </a:r>
            <a:r>
              <a:rPr lang="el-GR" dirty="0"/>
              <a:t>. Η συχνότητα των τάσεων τροφοδοσίας των τυλιγμάτων του στάτη είναι </a:t>
            </a:r>
            <a:r>
              <a:rPr lang="el-GR" dirty="0" err="1"/>
              <a:t>f</a:t>
            </a:r>
            <a:r>
              <a:rPr lang="el-GR" sz="1600" dirty="0" err="1"/>
              <a:t>S</a:t>
            </a:r>
            <a:r>
              <a:rPr lang="el-GR" sz="1600" dirty="0"/>
              <a:t> </a:t>
            </a:r>
            <a:r>
              <a:rPr lang="el-GR" dirty="0"/>
              <a:t>= 50 </a:t>
            </a:r>
            <a:r>
              <a:rPr lang="en-US" dirty="0"/>
              <a:t>H</a:t>
            </a:r>
            <a:r>
              <a:rPr lang="it-IT" dirty="0"/>
              <a:t>z. </a:t>
            </a:r>
            <a:r>
              <a:rPr lang="el-GR" dirty="0"/>
              <a:t>Να βρεθούν</a:t>
            </a:r>
            <a:r>
              <a:rPr lang="en-US" dirty="0"/>
              <a:t>:</a:t>
            </a:r>
            <a:endParaRPr lang="el-GR" dirty="0"/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/>
              <a:t>Ο αριθμός των πόλων του κινητήρα και η αντίστοιχη σύγχρονη ταχύτητα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/>
              <a:t>Η ολίσθηση του δρομέα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/>
              <a:t>Η συχνότητα των ρευμάτων του δρομέα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/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/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3</a:t>
            </a:r>
            <a:r>
              <a:rPr lang="el-GR" sz="4000" b="1" baseline="30000" dirty="0">
                <a:latin typeface="+mn-lt"/>
              </a:rPr>
              <a:t>η</a:t>
            </a:r>
            <a:r>
              <a:rPr lang="el-GR" sz="4000" b="1" dirty="0">
                <a:latin typeface="+mn-lt"/>
              </a:rPr>
              <a:t> 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471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0E02A-E8E2-9260-D2AA-7C4FA59B9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C5894FC-A5E5-92C2-42D4-BF3DCC48C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AD1C8F94-C82D-F777-00D9-F3643BDEFD4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921228" y="914090"/>
                <a:ext cx="9802200" cy="5599462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Επειδή η ταχύτητα περιστροφής του δρομέα είναι κοντά στο σύγχρονο αριθμό στροφών, συνεπάγεται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/>
                  <a:t> = </a:t>
                </a:r>
                <a:r>
                  <a:rPr lang="el-GR" sz="1800" dirty="0"/>
                  <a:t>1500 </a:t>
                </a:r>
                <a:r>
                  <a:rPr lang="en-US" sz="1800" dirty="0"/>
                  <a:t>rpm.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1800" dirty="0"/>
                  <a:t>   =)   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50∗60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1500</m:t>
                        </m:r>
                      </m:den>
                    </m:f>
                  </m:oMath>
                </a14:m>
                <a:r>
                  <a:rPr lang="en-US" sz="1800" dirty="0"/>
                  <a:t> =) p=2 </a:t>
                </a:r>
                <a:r>
                  <a:rPr lang="el-GR" sz="1800" dirty="0"/>
                  <a:t>άρα η μηχανή έχει 4</a:t>
                </a:r>
                <a:r>
                  <a:rPr lang="el-GR" sz="1800" baseline="30000" dirty="0"/>
                  <a:t>ους</a:t>
                </a:r>
                <a:r>
                  <a:rPr lang="el-GR" sz="1800" dirty="0"/>
                  <a:t> πόλους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/>
              </a:p>
              <a:p>
                <a:pPr marL="285750" indent="-28575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1500−1470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1500</m:t>
                        </m:r>
                      </m:den>
                    </m:f>
                  </m:oMath>
                </a14:m>
                <a:r>
                  <a:rPr lang="en-US" sz="1800" dirty="0"/>
                  <a:t>   =) s = 0.02</a:t>
                </a:r>
                <a:endParaRPr lang="el-GR" sz="1800" dirty="0"/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285750" indent="-28575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dirty="0"/>
                  <a:t> = 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/>
                  <a:t> = 0</a:t>
                </a:r>
                <a:r>
                  <a:rPr lang="el-GR" sz="1800" dirty="0"/>
                  <a:t>,</a:t>
                </a:r>
                <a:r>
                  <a:rPr lang="en-US" sz="1800" dirty="0"/>
                  <a:t>02*50 =)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dirty="0"/>
                  <a:t> = 1 Hz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/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/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/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/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AD1C8F94-C82D-F777-00D9-F3643BDEF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921228" y="914090"/>
                <a:ext cx="9802200" cy="5599462"/>
              </a:xfrm>
              <a:blipFill>
                <a:blip r:embed="rId3"/>
                <a:stretch>
                  <a:fillRect l="-498" t="-545" r="-5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AE3931D0-FEFA-3EC0-3665-2EAB97052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3</a:t>
            </a:r>
            <a:r>
              <a:rPr lang="el-GR" sz="4000" b="1" baseline="30000" dirty="0">
                <a:latin typeface="+mn-lt"/>
              </a:rPr>
              <a:t>η </a:t>
            </a:r>
            <a:r>
              <a:rPr lang="el-GR" sz="4000" b="1" dirty="0"/>
              <a:t>- Λύση</a:t>
            </a:r>
            <a:r>
              <a:rPr lang="el-GR" sz="4000" b="1" dirty="0">
                <a:solidFill>
                  <a:schemeClr val="bg1"/>
                </a:solidFill>
              </a:rPr>
              <a:t> Λύση</a:t>
            </a:r>
            <a:r>
              <a:rPr lang="el-GR" sz="4000" b="1" dirty="0">
                <a:latin typeface="+mn-lt"/>
              </a:rPr>
              <a:t> 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68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C99DC39-C40D-4D32-88CC-F0F54143E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88" y="1322773"/>
            <a:ext cx="9802200" cy="516791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>
                <a:cs typeface="Times New Roman" panose="02020603050405020304" pitchFamily="18" charset="0"/>
              </a:rPr>
              <a:t>Δίνεται τριφασικός </a:t>
            </a:r>
            <a:r>
              <a:rPr lang="el-GR" sz="1800" dirty="0"/>
              <a:t>ασύγχρονος κινητήρας, σε συνδεσμολογία αστέρα, με τα ακόλουθα ονομαστικά στοιχεία: V</a:t>
            </a:r>
            <a:r>
              <a:rPr lang="el-GR" sz="1400" dirty="0"/>
              <a:t>N</a:t>
            </a:r>
            <a:r>
              <a:rPr lang="el-GR" sz="1800" dirty="0"/>
              <a:t>=230V, I</a:t>
            </a:r>
            <a:r>
              <a:rPr lang="el-GR" sz="1400" dirty="0"/>
              <a:t>N</a:t>
            </a:r>
            <a:r>
              <a:rPr lang="el-GR" sz="1800" dirty="0"/>
              <a:t>=248A, </a:t>
            </a:r>
            <a:r>
              <a:rPr lang="el-GR" sz="1800" dirty="0" err="1"/>
              <a:t>f</a:t>
            </a:r>
            <a:r>
              <a:rPr lang="el-GR" sz="1200" dirty="0" err="1"/>
              <a:t>S</a:t>
            </a:r>
            <a:r>
              <a:rPr lang="el-GR" sz="1800" dirty="0"/>
              <a:t>=60Hz, P</a:t>
            </a:r>
            <a:r>
              <a:rPr lang="el-GR" sz="1400" dirty="0"/>
              <a:t>N</a:t>
            </a:r>
            <a:r>
              <a:rPr lang="el-GR" sz="1800" dirty="0"/>
              <a:t>=100hp (καθαρή ισχύς εξόδου), </a:t>
            </a:r>
            <a:r>
              <a:rPr lang="el-GR" sz="1800" dirty="0" err="1"/>
              <a:t>η</a:t>
            </a:r>
            <a:r>
              <a:rPr lang="el-GR" sz="1200" dirty="0" err="1"/>
              <a:t>N</a:t>
            </a:r>
            <a:r>
              <a:rPr lang="el-GR" sz="1800" dirty="0"/>
              <a:t>=0,91. Επιπλέον, ο κινητήρας έχει 6 πόλους. Δίνεται</a:t>
            </a:r>
            <a:r>
              <a:rPr lang="en-US" sz="1800" dirty="0"/>
              <a:t>: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hp = 0,746 kW. </a:t>
            </a:r>
            <a:r>
              <a:rPr lang="el-GR" sz="1800" dirty="0"/>
              <a:t>Επιπλέον δίνονται οι ακόλουθες απώλειες</a:t>
            </a:r>
            <a:r>
              <a:rPr lang="en-US" sz="1800" dirty="0"/>
              <a:t>.</a:t>
            </a:r>
            <a:r>
              <a:rPr lang="el-GR" sz="1800" dirty="0"/>
              <a:t>   </a:t>
            </a:r>
            <a:endParaRPr lang="el-GR" sz="1800" dirty="0">
              <a:solidFill>
                <a:srgbClr val="FF0000"/>
              </a:solidFill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800" dirty="0"/>
              <a:t>Απώλειες πυρήνα </a:t>
            </a:r>
            <a:r>
              <a:rPr lang="it-IT" sz="1800" dirty="0" err="1"/>
              <a:t>P</a:t>
            </a:r>
            <a:r>
              <a:rPr lang="it-IT" sz="1400" dirty="0" err="1"/>
              <a:t>Fe</a:t>
            </a:r>
            <a:r>
              <a:rPr lang="it-IT" sz="1800" dirty="0"/>
              <a:t>=1.697W</a:t>
            </a:r>
            <a:endParaRPr lang="el-GR" sz="1800" dirty="0"/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800" dirty="0"/>
              <a:t>Απώλειες χαλκού στο στάτη </a:t>
            </a:r>
            <a:r>
              <a:rPr lang="el-GR" sz="1800" dirty="0" err="1"/>
              <a:t>P</a:t>
            </a:r>
            <a:r>
              <a:rPr lang="el-GR" sz="1400" dirty="0" err="1"/>
              <a:t>CuS</a:t>
            </a:r>
            <a:r>
              <a:rPr lang="el-GR" sz="1800" dirty="0"/>
              <a:t>=2</a:t>
            </a:r>
            <a:r>
              <a:rPr lang="en-US" sz="1800" dirty="0"/>
              <a:t>.</a:t>
            </a:r>
            <a:r>
              <a:rPr lang="el-GR" sz="1800" dirty="0"/>
              <a:t>803W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800" dirty="0"/>
              <a:t>Απώλειες χαλκού στο δρομέα </a:t>
            </a:r>
            <a:r>
              <a:rPr lang="el-GR" sz="1800" dirty="0" err="1"/>
              <a:t>P</a:t>
            </a:r>
            <a:r>
              <a:rPr lang="el-GR" sz="1400" dirty="0" err="1"/>
              <a:t>CuR</a:t>
            </a:r>
            <a:r>
              <a:rPr lang="el-GR" sz="1800" dirty="0"/>
              <a:t>=1</a:t>
            </a:r>
            <a:r>
              <a:rPr lang="en-US" sz="1800" dirty="0"/>
              <a:t>.</a:t>
            </a:r>
            <a:r>
              <a:rPr lang="el-GR" sz="1800" dirty="0"/>
              <a:t>549W</a:t>
            </a: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Να υπολογιστούν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l-GR" sz="1800" dirty="0"/>
              <a:t>1. Η ισχύς εισόδου </a:t>
            </a:r>
            <a:r>
              <a:rPr lang="el-GR" sz="1800" dirty="0" err="1"/>
              <a:t>P</a:t>
            </a:r>
            <a:r>
              <a:rPr lang="el-GR" sz="1400" dirty="0" err="1"/>
              <a:t>in</a:t>
            </a:r>
            <a:endParaRPr lang="el-GR" sz="1400" dirty="0"/>
          </a:p>
          <a:p>
            <a:pPr algn="just"/>
            <a:r>
              <a:rPr lang="el-GR" sz="1800" dirty="0"/>
              <a:t>2. Οι συνολικές απώλειες </a:t>
            </a:r>
            <a:r>
              <a:rPr lang="el-GR" sz="1800" dirty="0" err="1"/>
              <a:t>P</a:t>
            </a:r>
            <a:r>
              <a:rPr lang="el-GR" sz="1400" dirty="0" err="1"/>
              <a:t>loss</a:t>
            </a:r>
            <a:endParaRPr lang="el-GR" sz="1400" dirty="0"/>
          </a:p>
          <a:p>
            <a:pPr algn="just"/>
            <a:r>
              <a:rPr lang="el-GR" sz="1800" dirty="0"/>
              <a:t>3. Η ισχύς διακένου </a:t>
            </a:r>
            <a:r>
              <a:rPr lang="el-GR" sz="1800" dirty="0" err="1"/>
              <a:t>P</a:t>
            </a:r>
            <a:r>
              <a:rPr lang="el-GR" sz="1400" dirty="0" err="1"/>
              <a:t>δ</a:t>
            </a:r>
            <a:endParaRPr lang="el-GR" sz="1400" dirty="0"/>
          </a:p>
          <a:p>
            <a:pPr algn="just"/>
            <a:r>
              <a:rPr lang="el-GR" sz="1800" dirty="0"/>
              <a:t>4. Ο συντελεστής ισχύος </a:t>
            </a:r>
            <a:r>
              <a:rPr lang="el-GR" sz="1800" dirty="0" err="1"/>
              <a:t>cosφ</a:t>
            </a:r>
            <a:r>
              <a:rPr lang="el-GR" sz="1400" dirty="0" err="1"/>
              <a:t>Ν</a:t>
            </a:r>
            <a:endParaRPr lang="el-GR" sz="1400" dirty="0"/>
          </a:p>
          <a:p>
            <a:pPr algn="just"/>
            <a:r>
              <a:rPr lang="el-GR" sz="1800" dirty="0"/>
              <a:t>5. Το συνολικό άθροισμα των απωλειών εξαερισμού και τριβών (</a:t>
            </a:r>
            <a:r>
              <a:rPr lang="it-IT" sz="1800" dirty="0"/>
              <a:t>P</a:t>
            </a:r>
            <a:r>
              <a:rPr lang="it-IT" sz="1400" dirty="0"/>
              <a:t>R</a:t>
            </a:r>
            <a:r>
              <a:rPr lang="el-GR" sz="1800" dirty="0"/>
              <a:t>) και των επιπρόσθετων απωλειών (</a:t>
            </a:r>
            <a:r>
              <a:rPr lang="it-IT" sz="1800" dirty="0"/>
              <a:t>P</a:t>
            </a:r>
            <a:r>
              <a:rPr lang="el-GR" sz="1600" dirty="0" err="1"/>
              <a:t>επ</a:t>
            </a:r>
            <a:r>
              <a:rPr lang="el-GR" sz="1800" dirty="0"/>
              <a:t>).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4η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39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443A41-8D8B-4E1E-97FC-742A5AEF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50742" cy="1322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921228" y="914090"/>
                <a:ext cx="9802200" cy="5599462"/>
              </a:xfrm>
            </p:spPr>
            <p:txBody>
              <a:bodyPr>
                <a:noAutofit/>
              </a:bodyPr>
              <a:lstStyle/>
              <a:p>
                <a:pPr algn="just"/>
                <a:endParaRPr lang="el-GR" sz="18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hp = 0,746 kW</a:t>
                </a: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effectLst/>
                    <a:cs typeface="Times New Roman" panose="02020603050405020304" pitchFamily="18" charset="0"/>
                  </a:rPr>
                  <a:t>1.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sub>
                    </m:sSub>
                    <m:r>
                      <a:rPr lang="el-GR" sz="1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 b="0" i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l-GR" sz="1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  <m:r>
                              <m:rPr>
                                <m:sty m:val="p"/>
                              </m:rPr>
                              <a:rPr lang="el-GR" sz="1800" b="0" i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=)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100 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h𝑝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∗0,746 ∗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0,91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=)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81.978 W</a:t>
                </a: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cs typeface="Times New Roman" panose="02020603050405020304" pitchFamily="18" charset="0"/>
                  </a:rPr>
                  <a:t>2.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𝑙𝑜𝑠𝑠𝑁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= 81.978 -74.600     =)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𝑙𝑜𝑠𝑠𝑁</m:t>
                        </m:r>
                      </m:sub>
                    </m:sSub>
                  </m:oMath>
                </a14:m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1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7.378 W</a:t>
                </a: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l-G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8C99DC39-C40D-4D32-88CC-F0F54143E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921228" y="914090"/>
                <a:ext cx="9802200" cy="5599462"/>
              </a:xfrm>
              <a:blipFill>
                <a:blip r:embed="rId3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DE8295C7-2C0E-4601-8C72-B867435E7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69308"/>
            <a:ext cx="9144000" cy="77547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 Άσκηση 4</a:t>
            </a:r>
            <a:r>
              <a:rPr lang="el-GR" sz="4000" b="1" baseline="30000" dirty="0">
                <a:latin typeface="+mn-lt"/>
              </a:rPr>
              <a:t>η</a:t>
            </a:r>
            <a:r>
              <a:rPr lang="el-GR" sz="4000" b="1" dirty="0">
                <a:latin typeface="+mn-lt"/>
              </a:rPr>
              <a:t> </a:t>
            </a:r>
            <a:r>
              <a:rPr lang="el-GR" sz="4000" b="1" dirty="0"/>
              <a:t>- Λύση</a:t>
            </a:r>
            <a:r>
              <a:rPr lang="el-GR" sz="4000" b="1" dirty="0">
                <a:solidFill>
                  <a:schemeClr val="bg1"/>
                </a:solidFill>
              </a:rPr>
              <a:t> </a:t>
            </a:r>
            <a:endParaRPr lang="en-US" sz="4000" b="1" dirty="0">
              <a:latin typeface="+mn-lt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228" y="914090"/>
            <a:ext cx="8994422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1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840</Words>
  <Application>Microsoft Office PowerPoint</Application>
  <PresentationFormat>Ευρεία οθόνη</PresentationFormat>
  <Paragraphs>202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ΑΣΥΓΧΡΟΝΗ ΜΗΧΑΝΗ - ΑΣΚΗΣΕΙΣ</vt:lpstr>
      <vt:lpstr> Άσκηση 1η </vt:lpstr>
      <vt:lpstr> Άσκηση 1η  - Λύση</vt:lpstr>
      <vt:lpstr> Άσκηση 2η </vt:lpstr>
      <vt:lpstr> Άσκηση 2η - Λύση</vt:lpstr>
      <vt:lpstr> Άσκηση 3η </vt:lpstr>
      <vt:lpstr> Άσκηση 3η - Λύση Λύση </vt:lpstr>
      <vt:lpstr> Άσκηση 4η</vt:lpstr>
      <vt:lpstr> Άσκηση 4η - Λύση </vt:lpstr>
      <vt:lpstr> Άσκηση 4η - Λύση </vt:lpstr>
      <vt:lpstr> Άσκηση 5η</vt:lpstr>
      <vt:lpstr> Άσκηση 5η - Λύση</vt:lpstr>
      <vt:lpstr> Άσκηση 6η </vt:lpstr>
      <vt:lpstr> Άσκηση 6η - Λύση</vt:lpstr>
      <vt:lpstr> Άσκηση 7η </vt:lpstr>
      <vt:lpstr> Άσκηση 7η  - Λύση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ΓΕΩΘΕΡΜΙΑ</dc:title>
  <dc:creator>Jason</dc:creator>
  <cp:lastModifiedBy>bagelis bobodakis</cp:lastModifiedBy>
  <cp:revision>805</cp:revision>
  <dcterms:created xsi:type="dcterms:W3CDTF">2021-09-20T11:31:00Z</dcterms:created>
  <dcterms:modified xsi:type="dcterms:W3CDTF">2025-05-26T01:32:57Z</dcterms:modified>
</cp:coreProperties>
</file>