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72" r:id="rId4"/>
    <p:sldId id="283" r:id="rId5"/>
    <p:sldId id="284" r:id="rId6"/>
    <p:sldId id="274" r:id="rId7"/>
    <p:sldId id="273" r:id="rId8"/>
    <p:sldId id="281" r:id="rId9"/>
    <p:sldId id="282" r:id="rId10"/>
    <p:sldId id="267" r:id="rId11"/>
    <p:sldId id="270" r:id="rId12"/>
    <p:sldId id="269" r:id="rId13"/>
    <p:sldId id="268" r:id="rId14"/>
    <p:sldId id="275" r:id="rId15"/>
    <p:sldId id="276" r:id="rId16"/>
    <p:sldId id="277" r:id="rId17"/>
    <p:sldId id="278" r:id="rId18"/>
    <p:sldId id="280" r:id="rId19"/>
    <p:sldId id="279" r:id="rId20"/>
  </p:sldIdLst>
  <p:sldSz cx="12192000" cy="6858000"/>
  <p:notesSz cx="6797675" cy="987425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44" autoAdjust="0"/>
    <p:restoredTop sz="94660"/>
  </p:normalViewPr>
  <p:slideViewPr>
    <p:cSldViewPr snapToGrid="0">
      <p:cViewPr varScale="1">
        <p:scale>
          <a:sx n="76" d="100"/>
          <a:sy n="76" d="100"/>
        </p:scale>
        <p:origin x="957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897AFE-74E6-F411-48E8-3D1A1F412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1F25AE8-8635-8641-5751-03692D5BB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52BFB48-E7E8-FB33-DDA0-44EBF6570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2/11/2025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3A1AFD9-0D2B-8491-E930-2F19B62AC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6E0968D-DE17-76D1-8A58-7A998518C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3543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0599603-A1D3-9A4F-72DE-721504D3D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2FC42FD-BCCE-520B-658F-29BFD5CDF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7966E6A-C83C-1B25-C351-E2570797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2/11/2025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2367E7A-0D55-C0DF-CDA2-1E6D3ADF2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8CF0862-CA33-9609-8C67-82484286A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691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5A5729BA-A848-D7B4-30F5-B0B02A012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6C3EF17-80BE-87DE-55EF-54485E63C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FA3DE8B-5D3A-8831-3BAC-C4D4B4EC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2/11/2025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9617EC7-29E1-A1BA-24D4-AECAEB78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E7C6DB7-48B2-0B79-84E5-8D372198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191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754AC8-65D7-739E-1862-05259DB7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1FF0B3-2CFA-3773-F43A-A8BDCDDDA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72C5FA7-C755-EE70-3BDA-063E30897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2/11/2025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91A13C5-8477-25B8-843D-2C2ACF2F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74BC3CF-764A-601F-249C-03663147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171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DBF61B-131B-BE4C-57D4-F359E57A7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5DFA22E-BB85-038D-62C8-31FCC2F76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804237A-5BAD-3004-406B-1FAB285F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2/11/2025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E96C2EC-83D2-A21D-BE60-0A7FDAF8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92B27D4-CE1F-0979-AE77-411029A2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539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119A57-A5AF-E0DC-80D8-4B8E1C32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88DEDE-ED9C-ECA7-1A2B-574223526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2F08462-BA70-10B6-85BA-CE1428991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723F141-345A-CC39-17D9-B7AE1C65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2/11/2025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93D5707-E514-AA86-51B1-F43AE2C9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F2FC1A6-8EAF-0C76-8000-BBAFB350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198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0A592A-E33A-4881-7A6C-B0B01517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CBE9CC1-3D49-36F7-DB22-6741F122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F2E9ECA-669C-B904-ED5C-C4CB97656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5D95089-B561-9305-417C-C7F2A0389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A88FB01-ACB6-B498-FB03-54F56FB0B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5474485-2EE3-4C51-B8FF-9AF7E8AF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2/11/2025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3B2EE886-24E1-DDD2-E8D1-077FAD5AB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2679FFC-6F68-EE73-2B76-572817FB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397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810202-9D07-DF79-3FF1-2941A0984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7FE70A9-65DE-B315-70B3-101446A32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2/11/2025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BA0F516-0017-059C-701D-F013DF16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A1DDDEA-2421-9B36-E492-FB42D9A53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471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632AA40-EFB1-984B-2F5B-0BD016BD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2/11/2025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DBDAD3B-5F53-7032-452A-E7B68B2C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E08D84E-20C9-833C-7ED3-C98E48261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18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D6CFEB-3E3F-5632-849C-2A8CEAD77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8099B1-8CFA-284B-FB45-C4F6D522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9301EAA-6C33-315D-6654-64F5130F1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06BC048-DC4A-177A-AE93-2D2BB7E5B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2/11/2025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B9F9F6C-1729-830E-AB18-FF059A5A4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E50E8AB-F145-C3CC-F103-EC41999A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420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A9B920-C4BC-253D-107A-D0D7BA1F2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E5B3370-9EFF-2A97-0606-5B2C85EBA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4A74CE6-A3DB-FBA0-F542-BC10BDCBE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A385493-C4EF-9C62-4977-AD15EE43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2/11/2025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EAAC2FF-452E-77DE-9307-215FE22D8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3C5E7F1-60B3-9438-B407-BA1206C4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31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A174EA87-C006-2C83-33AB-9DFAB5D3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B93C14-0C48-630E-509D-98ECA4A0B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5BDE2A3-9D14-198F-7A6F-DB302D9EE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BB5D1-0513-49C8-BC80-4AE4F756C5B8}" type="datetimeFigureOut">
              <a:rPr lang="el-GR" smtClean="0"/>
              <a:t>2/11/2025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2059F07-BA75-370E-57E8-E73F28749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CF7B204-FF3E-0670-0E3F-3C915A1DD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53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5D2A9-0EE2-699A-B4A8-84C2D3485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C18F47-D7C6-7F94-44C7-FAB4BC89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2" y="0"/>
            <a:ext cx="5725157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Θεωρητικά ερωτήματα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endParaRPr lang="el-GR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BF196-E1A8-65CE-5BC9-A71A16ED11A3}"/>
              </a:ext>
            </a:extLst>
          </p:cNvPr>
          <p:cNvSpPr txBox="1"/>
          <p:nvPr/>
        </p:nvSpPr>
        <p:spPr>
          <a:xfrm>
            <a:off x="124040" y="550966"/>
            <a:ext cx="1206795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2060"/>
                </a:solidFill>
              </a:rPr>
              <a:t>Μπαταρία τροφοδοτεί </a:t>
            </a:r>
            <a:r>
              <a:rPr lang="en-US" dirty="0">
                <a:solidFill>
                  <a:srgbClr val="002060"/>
                </a:solidFill>
              </a:rPr>
              <a:t>DC </a:t>
            </a:r>
            <a:r>
              <a:rPr lang="el-GR" dirty="0">
                <a:solidFill>
                  <a:srgbClr val="002060"/>
                </a:solidFill>
              </a:rPr>
              <a:t>μηχανή όπως στο σχήμα</a:t>
            </a:r>
            <a:r>
              <a:rPr lang="en-US" dirty="0">
                <a:solidFill>
                  <a:srgbClr val="002060"/>
                </a:solidFill>
              </a:rPr>
              <a:t>: </a:t>
            </a:r>
            <a:endParaRPr lang="el-GR" dirty="0">
              <a:solidFill>
                <a:srgbClr val="002060"/>
              </a:solidFill>
            </a:endParaRPr>
          </a:p>
          <a:p>
            <a:endParaRPr lang="el-GR" dirty="0">
              <a:solidFill>
                <a:srgbClr val="002060"/>
              </a:solidFill>
            </a:endParaRPr>
          </a:p>
          <a:p>
            <a:endParaRPr lang="el-GR" dirty="0">
              <a:solidFill>
                <a:srgbClr val="002060"/>
              </a:solidFill>
            </a:endParaRPr>
          </a:p>
          <a:p>
            <a:endParaRPr lang="el-GR" dirty="0">
              <a:solidFill>
                <a:srgbClr val="002060"/>
              </a:solidFill>
            </a:endParaRPr>
          </a:p>
          <a:p>
            <a:endParaRPr lang="el-GR" dirty="0">
              <a:solidFill>
                <a:srgbClr val="002060"/>
              </a:solidFill>
            </a:endParaRPr>
          </a:p>
          <a:p>
            <a:endParaRPr lang="el-GR" dirty="0">
              <a:solidFill>
                <a:srgbClr val="002060"/>
              </a:solidFill>
            </a:endParaRPr>
          </a:p>
          <a:p>
            <a:endParaRPr lang="el-GR" dirty="0">
              <a:solidFill>
                <a:srgbClr val="002060"/>
              </a:solidFill>
            </a:endParaRPr>
          </a:p>
          <a:p>
            <a:endParaRPr lang="el-GR" dirty="0">
              <a:solidFill>
                <a:srgbClr val="002060"/>
              </a:solidFill>
            </a:endParaRPr>
          </a:p>
          <a:p>
            <a:endParaRPr lang="el-GR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l-GR" dirty="0">
                <a:solidFill>
                  <a:srgbClr val="002060"/>
                </a:solidFill>
              </a:rPr>
              <a:t>Τι θα συμβεί στις στροφές μηχανής ΣΡ εάν έχουμε μηδενική ροπή φορτίου, και μειώσουμε την τάση της μπαταρίας στο μισό?</a:t>
            </a:r>
          </a:p>
          <a:p>
            <a:pPr marL="342900" indent="-342900">
              <a:buFont typeface="+mj-lt"/>
              <a:buAutoNum type="alphaUcPeriod"/>
            </a:pPr>
            <a:r>
              <a:rPr lang="el-GR" dirty="0">
                <a:solidFill>
                  <a:srgbClr val="002060"/>
                </a:solidFill>
              </a:rPr>
              <a:t>Τι θα συμβεί στις στροφές εάν έχουμε μηδενική ροπή φορτίου, μειώσουμε την τάση της μπαταρίας στο μισό, και μειωθεί το μαγνητικό πεδίο στο μισό?</a:t>
            </a: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l-GR" dirty="0">
                <a:solidFill>
                  <a:srgbClr val="002060"/>
                </a:solidFill>
              </a:rPr>
              <a:t>Τι θα συμβεί στις στροφές εάν ασκήσουμε ροπή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l-GR" dirty="0">
                <a:solidFill>
                  <a:srgbClr val="002060"/>
                </a:solidFill>
              </a:rPr>
              <a:t>φορτίου Τ=3 Ν</a:t>
            </a:r>
            <a:r>
              <a:rPr lang="en-US" dirty="0">
                <a:solidFill>
                  <a:srgbClr val="002060"/>
                </a:solidFill>
              </a:rPr>
              <a:t>m ? </a:t>
            </a:r>
            <a:r>
              <a:rPr lang="el-GR" dirty="0">
                <a:solidFill>
                  <a:srgbClr val="002060"/>
                </a:solidFill>
              </a:rPr>
              <a:t>Θεωρήστε αρχικά Τ=0 Ν</a:t>
            </a:r>
            <a:r>
              <a:rPr lang="en-US" dirty="0">
                <a:solidFill>
                  <a:srgbClr val="002060"/>
                </a:solidFill>
              </a:rPr>
              <a:t>m</a:t>
            </a:r>
            <a:r>
              <a:rPr lang="el-GR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l-GR" dirty="0">
                <a:solidFill>
                  <a:srgbClr val="002060"/>
                </a:solidFill>
              </a:rPr>
              <a:t>Τι θα συμβεί στις στροφές εάν διπλασιαστεί η αντίσταση οπλισμού χωρίς φορτίο και με φορτίο Τ=3 Ν</a:t>
            </a:r>
            <a:r>
              <a:rPr lang="en-US" dirty="0">
                <a:solidFill>
                  <a:srgbClr val="002060"/>
                </a:solidFill>
              </a:rPr>
              <a:t>m?</a:t>
            </a:r>
          </a:p>
          <a:p>
            <a:pPr marL="342900" indent="-342900">
              <a:buFont typeface="+mj-lt"/>
              <a:buAutoNum type="alphaUcPeriod"/>
            </a:pPr>
            <a:r>
              <a:rPr lang="el-GR" dirty="0">
                <a:solidFill>
                  <a:srgbClr val="002060"/>
                </a:solidFill>
              </a:rPr>
              <a:t>Έστω ότι κινητήρας έχει σταθερή ροπή φορτίου (δηλ. αντίροπη της περιστροφής) Τ= 3 Ν</a:t>
            </a:r>
            <a:r>
              <a:rPr lang="en-US" dirty="0">
                <a:solidFill>
                  <a:srgbClr val="002060"/>
                </a:solidFill>
              </a:rPr>
              <a:t>m</a:t>
            </a:r>
            <a:r>
              <a:rPr lang="el-GR" dirty="0">
                <a:solidFill>
                  <a:srgbClr val="002060"/>
                </a:solidFill>
              </a:rPr>
              <a:t>. Τι θα συμβεί στις στροφές της μηχανής αν αυξηθεί η τάση της μπαταρίας?</a:t>
            </a:r>
          </a:p>
          <a:p>
            <a:pPr marL="342900" indent="-342900">
              <a:buFont typeface="+mj-lt"/>
              <a:buAutoNum type="alphaUcPeriod"/>
            </a:pPr>
            <a:r>
              <a:rPr lang="el-GR" dirty="0">
                <a:solidFill>
                  <a:srgbClr val="002060"/>
                </a:solidFill>
              </a:rPr>
              <a:t>Είστε μηχανικός και θέλετε να συνδέσετε τον περιστρεφόμενο άξονα της μηχανής σε ένα ηλεκτρικό ποδήλατο. Προτείνετε τρόπους ελέγχου της ταχύτητας περιστροφής.</a:t>
            </a:r>
          </a:p>
          <a:p>
            <a:pPr marL="342900" indent="-342900">
              <a:buFont typeface="+mj-lt"/>
              <a:buAutoNum type="alphaUcPeriod"/>
            </a:pPr>
            <a:r>
              <a:rPr lang="el-GR" dirty="0">
                <a:solidFill>
                  <a:srgbClr val="002060"/>
                </a:solidFill>
              </a:rPr>
              <a:t>Είστε μηχανικός και θέλετε να συνδέσετε τον περιστρεφόμενο άξονα της μηχανής σε ένα ηλεκτρικό ποδήλατο. Παρατηρείτε οτι το ρεύμα της μηχανής είναι αρκετά υψηλό. Τι θα κάνατε να το μειώσετε?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44444" t="15054" r="22850" b="49534"/>
          <a:stretch/>
        </p:blipFill>
        <p:spPr>
          <a:xfrm>
            <a:off x="6402190" y="637562"/>
            <a:ext cx="3472537" cy="23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17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00951-ACEB-4760-0A1D-80591E473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9603FF-76A8-E161-7B43-2E7B84D7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5</a:t>
            </a:r>
          </a:p>
        </p:txBody>
      </p:sp>
      <p:pic>
        <p:nvPicPr>
          <p:cNvPr id="7" name="Εικόνα 6" descr="Εικόνα που περιέχει κείμενο, γραμματοσειρά, γράμμα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C0871550-985C-FAD9-EF27-86CE0C14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5" b="39906"/>
          <a:stretch/>
        </p:blipFill>
        <p:spPr>
          <a:xfrm>
            <a:off x="4334324" y="163383"/>
            <a:ext cx="7599550" cy="6415173"/>
          </a:xfrm>
          <a:prstGeom prst="rect">
            <a:avLst/>
          </a:prstGeom>
        </p:spPr>
      </p:pic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34C66EEE-2AD8-B55D-690F-7BDD7153F7B5}"/>
              </a:ext>
            </a:extLst>
          </p:cNvPr>
          <p:cNvCxnSpPr/>
          <p:nvPr/>
        </p:nvCxnSpPr>
        <p:spPr>
          <a:xfrm>
            <a:off x="182243" y="415026"/>
            <a:ext cx="11705934" cy="6420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194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45E17-6668-7A91-8E42-A5EA0619C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A5CD2F-B00A-EBB6-EB36-DBB104EF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510396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5</a:t>
            </a:r>
          </a:p>
        </p:txBody>
      </p:sp>
      <p:pic>
        <p:nvPicPr>
          <p:cNvPr id="11" name="Εικόνα 10" descr="Εικόνα που περιέχει διάγραμμα, κείμενο, σκίτσο/σχέδιο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582120EC-A809-3FF2-77AB-AEFD39C53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 b="12488"/>
          <a:stretch/>
        </p:blipFill>
        <p:spPr>
          <a:xfrm>
            <a:off x="4671078" y="308404"/>
            <a:ext cx="4520703" cy="6001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62D868-AE88-77A8-F849-4E29B62BE400}"/>
              </a:ext>
            </a:extLst>
          </p:cNvPr>
          <p:cNvSpPr txBox="1"/>
          <p:nvPr/>
        </p:nvSpPr>
        <p:spPr>
          <a:xfrm>
            <a:off x="4671078" y="320382"/>
            <a:ext cx="222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Σχήμα 8.6 </a:t>
            </a:r>
            <a:r>
              <a:rPr lang="en-US" dirty="0"/>
              <a:t>Chapman</a:t>
            </a:r>
            <a:endParaRPr lang="el-GR" dirty="0"/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34C66EEE-2AD8-B55D-690F-7BDD7153F7B5}"/>
              </a:ext>
            </a:extLst>
          </p:cNvPr>
          <p:cNvCxnSpPr/>
          <p:nvPr/>
        </p:nvCxnSpPr>
        <p:spPr>
          <a:xfrm>
            <a:off x="-71734" y="1240936"/>
            <a:ext cx="11705934" cy="6420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886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A9BB5-C417-193D-7DD3-75F68F0A1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DE2432-3648-0DB5-910B-180BAE375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803168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5 - Λύση</a:t>
            </a:r>
          </a:p>
        </p:txBody>
      </p:sp>
      <p:pic>
        <p:nvPicPr>
          <p:cNvPr id="11" name="Εικόνα 10" descr="Εικόνα που περιέχει κείμενο, γράμμα, γραμματοσειρά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F47E64A4-B69D-3D31-1A12-0026548C2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6"/>
          <a:stretch/>
        </p:blipFill>
        <p:spPr>
          <a:xfrm>
            <a:off x="6268325" y="146619"/>
            <a:ext cx="4730750" cy="6564761"/>
          </a:xfrm>
          <a:prstGeom prst="rect">
            <a:avLst/>
          </a:prstGeom>
        </p:spPr>
      </p:pic>
      <p:pic>
        <p:nvPicPr>
          <p:cNvPr id="15" name="Εικόνα 14" descr="Εικόνα που περιέχει κείμενο, γραμματοσειρά, γράμμα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2BF64E74-8BB9-307A-D8C5-3FF09A464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8" b="2348"/>
          <a:stretch/>
        </p:blipFill>
        <p:spPr>
          <a:xfrm>
            <a:off x="158701" y="1429556"/>
            <a:ext cx="5162165" cy="2569336"/>
          </a:xfrm>
          <a:prstGeom prst="rect">
            <a:avLst/>
          </a:prstGeom>
        </p:spPr>
      </p:pic>
      <p:cxnSp>
        <p:nvCxnSpPr>
          <p:cNvPr id="4" name="Ευθεία γραμμή σύνδεσης 3"/>
          <p:cNvCxnSpPr/>
          <p:nvPr/>
        </p:nvCxnSpPr>
        <p:spPr>
          <a:xfrm>
            <a:off x="8645236" y="3192087"/>
            <a:ext cx="257695" cy="2992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8376005" y="3649757"/>
            <a:ext cx="257695" cy="2992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34C66EEE-2AD8-B55D-690F-7BDD7153F7B5}"/>
              </a:ext>
            </a:extLst>
          </p:cNvPr>
          <p:cNvCxnSpPr/>
          <p:nvPr/>
        </p:nvCxnSpPr>
        <p:spPr>
          <a:xfrm>
            <a:off x="182243" y="415026"/>
            <a:ext cx="11705934" cy="6420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256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0A4B6-2774-D48A-3AC1-7E1FBC02B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805E71-BB7D-5960-0CB5-0862745E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9" y="220083"/>
            <a:ext cx="3803168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5</a:t>
            </a:r>
            <a:b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- Λύση</a:t>
            </a:r>
          </a:p>
        </p:txBody>
      </p:sp>
      <p:pic>
        <p:nvPicPr>
          <p:cNvPr id="6" name="Εικόνα 5" descr="Εικόνα που περιέχει κείμενο, στιγμιότυπο οθόνης, γραμματοσειρά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91983CA3-D27B-DB7C-1241-8042FE4BF9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2023" r="5947" b="12644"/>
          <a:stretch/>
        </p:blipFill>
        <p:spPr>
          <a:xfrm>
            <a:off x="7258443" y="327923"/>
            <a:ext cx="4616145" cy="5852160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γράμμα, γραμματοσειρά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FF4CD9EF-E274-AB87-A75B-22B3DD565F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r="8326" b="4092"/>
          <a:stretch/>
        </p:blipFill>
        <p:spPr>
          <a:xfrm>
            <a:off x="2629687" y="60543"/>
            <a:ext cx="4250384" cy="6577374"/>
          </a:xfrm>
          <a:prstGeom prst="rect">
            <a:avLst/>
          </a:prstGeom>
        </p:spPr>
      </p:pic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34C66EEE-2AD8-B55D-690F-7BDD7153F7B5}"/>
              </a:ext>
            </a:extLst>
          </p:cNvPr>
          <p:cNvCxnSpPr/>
          <p:nvPr/>
        </p:nvCxnSpPr>
        <p:spPr>
          <a:xfrm>
            <a:off x="182243" y="415026"/>
            <a:ext cx="11705934" cy="6420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036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B2673-6989-1E6E-7EA1-E0C1C41E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697C9E-A568-D0A3-742E-8933C41C3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149015"/>
            <a:ext cx="2301815" cy="53202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+mn-lt"/>
              </a:rPr>
              <a:t>Άσκηση</a:t>
            </a:r>
            <a:r>
              <a:rPr lang="el-GR" dirty="0">
                <a:latin typeface="+mn-lt"/>
              </a:rPr>
              <a:t> 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6</a:t>
            </a:r>
          </a:p>
        </p:txBody>
      </p:sp>
      <p:pic>
        <p:nvPicPr>
          <p:cNvPr id="9" name="Εικόνα 8" descr="Εικόνα που περιέχει κείμενο, κατάλογος, γράμμα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D1CC7898-8806-4429-9FEC-BA29D75333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7264" r="10766" b="57723"/>
          <a:stretch/>
        </p:blipFill>
        <p:spPr>
          <a:xfrm>
            <a:off x="107204" y="2705698"/>
            <a:ext cx="5404761" cy="3470307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διάγραμμα, σκίτσο/σχέδιο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9F95C379-184E-2CC0-E2D3-05E6C0F56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t="8770" r="10400" b="5689"/>
          <a:stretch/>
        </p:blipFill>
        <p:spPr>
          <a:xfrm>
            <a:off x="6558455" y="93013"/>
            <a:ext cx="4439570" cy="6671974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, γράμμα, έγγραφο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03DF567B-8FE3-41A0-3B1F-7D39BD845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72977" r="13884" b="5965"/>
          <a:stretch/>
        </p:blipFill>
        <p:spPr>
          <a:xfrm>
            <a:off x="107205" y="851338"/>
            <a:ext cx="5404761" cy="1854360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CEEA5846-4BAC-01DB-B5E6-843C3AAB4606}"/>
              </a:ext>
            </a:extLst>
          </p:cNvPr>
          <p:cNvCxnSpPr/>
          <p:nvPr/>
        </p:nvCxnSpPr>
        <p:spPr>
          <a:xfrm>
            <a:off x="251604" y="4288221"/>
            <a:ext cx="4679850" cy="5549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67949" y="3084022"/>
            <a:ext cx="143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1800 </a:t>
            </a:r>
            <a:r>
              <a:rPr lang="en-US" b="1" dirty="0">
                <a:solidFill>
                  <a:srgbClr val="FF0000"/>
                </a:solidFill>
              </a:rPr>
              <a:t>rpm</a:t>
            </a:r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34C66EEE-2AD8-B55D-690F-7BDD7153F7B5}"/>
              </a:ext>
            </a:extLst>
          </p:cNvPr>
          <p:cNvCxnSpPr/>
          <p:nvPr/>
        </p:nvCxnSpPr>
        <p:spPr>
          <a:xfrm>
            <a:off x="182243" y="415026"/>
            <a:ext cx="11705934" cy="6420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869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38141-0A98-D349-69E9-6403F0DC8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213E51-456F-4895-51F9-BCBE3245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149015"/>
            <a:ext cx="3872655" cy="53202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+mn-lt"/>
              </a:rPr>
              <a:t>Άσκηση</a:t>
            </a:r>
            <a:r>
              <a:rPr lang="el-GR" dirty="0">
                <a:latin typeface="+mn-lt"/>
              </a:rPr>
              <a:t> 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6- Λύση</a:t>
            </a:r>
          </a:p>
        </p:txBody>
      </p:sp>
      <p:pic>
        <p:nvPicPr>
          <p:cNvPr id="4" name="Εικόνα 3" descr="Εικόνα που περιέχει κείμενο, γράμμα, κατάλογος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1951E78E-C87C-B7DD-54D5-5FDEC76C1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t="6828" r="9295" b="45011"/>
          <a:stretch/>
        </p:blipFill>
        <p:spPr>
          <a:xfrm>
            <a:off x="8557459" y="1101221"/>
            <a:ext cx="3518927" cy="3302876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γράμμα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D897F54B-E98A-059B-B529-34B9FB434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 t="6713" r="6698" b="8414"/>
          <a:stretch/>
        </p:blipFill>
        <p:spPr>
          <a:xfrm>
            <a:off x="4480206" y="415026"/>
            <a:ext cx="3960298" cy="5820630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κατάλογος, γράμμα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CFADA8E5-C45F-47A7-EF1C-10803044B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t="41839" r="9685" b="6943"/>
          <a:stretch/>
        </p:blipFill>
        <p:spPr>
          <a:xfrm>
            <a:off x="251604" y="945931"/>
            <a:ext cx="3802643" cy="3512557"/>
          </a:xfrm>
          <a:prstGeom prst="rect">
            <a:avLst/>
          </a:prstGeom>
        </p:spPr>
      </p:pic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08B1375F-59B9-D505-8765-3B3D041A27CD}"/>
              </a:ext>
            </a:extLst>
          </p:cNvPr>
          <p:cNvCxnSpPr/>
          <p:nvPr/>
        </p:nvCxnSpPr>
        <p:spPr>
          <a:xfrm>
            <a:off x="4540469" y="1236017"/>
            <a:ext cx="3651294" cy="2743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75BA9411-E9BA-3321-F0ED-ED9507D4C2F3}"/>
              </a:ext>
            </a:extLst>
          </p:cNvPr>
          <p:cNvCxnSpPr/>
          <p:nvPr/>
        </p:nvCxnSpPr>
        <p:spPr>
          <a:xfrm>
            <a:off x="251604" y="149015"/>
            <a:ext cx="11705934" cy="6420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786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5D7FD-3632-4863-0CF6-10323A89A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997847-265C-06A7-0D63-ECE8327B7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149015"/>
            <a:ext cx="2301815" cy="53202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+mn-lt"/>
              </a:rPr>
              <a:t>Άσκηση</a:t>
            </a:r>
            <a:r>
              <a:rPr lang="el-GR" dirty="0">
                <a:latin typeface="+mn-lt"/>
              </a:rPr>
              <a:t> 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7</a:t>
            </a:r>
          </a:p>
        </p:txBody>
      </p:sp>
      <p:pic>
        <p:nvPicPr>
          <p:cNvPr id="5" name="Εικόνα 4" descr="Εικόνα που περιέχει κείμενο, γράμμ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524A6181-C227-A575-4D2C-AC00B1B81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11218" r="9070" b="56322"/>
          <a:stretch/>
        </p:blipFill>
        <p:spPr>
          <a:xfrm>
            <a:off x="251604" y="901787"/>
            <a:ext cx="5904346" cy="3134186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άμμ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91C22466-06AA-64E9-2ED8-923C55108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5" t="60828" r="15733" b="5938"/>
          <a:stretch/>
        </p:blipFill>
        <p:spPr>
          <a:xfrm>
            <a:off x="6957504" y="1714902"/>
            <a:ext cx="4019595" cy="2890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4EAB70-BCFC-8D13-2D20-3D1B401245E2}"/>
              </a:ext>
            </a:extLst>
          </p:cNvPr>
          <p:cNvSpPr txBox="1"/>
          <p:nvPr/>
        </p:nvSpPr>
        <p:spPr>
          <a:xfrm>
            <a:off x="7106406" y="1345571"/>
            <a:ext cx="339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Χαρακτηριστική στα 1800 </a:t>
            </a:r>
            <a:r>
              <a:rPr lang="en-US" dirty="0"/>
              <a:t>rpm</a:t>
            </a:r>
            <a:endParaRPr lang="el-GR" dirty="0"/>
          </a:p>
        </p:txBody>
      </p:sp>
      <p:cxnSp>
        <p:nvCxnSpPr>
          <p:cNvPr id="7" name="Ευθεία γραμμή σύνδεσης 6"/>
          <p:cNvCxnSpPr/>
          <p:nvPr/>
        </p:nvCxnSpPr>
        <p:spPr>
          <a:xfrm flipV="1">
            <a:off x="8977745" y="2502131"/>
            <a:ext cx="16626" cy="17456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 flipH="1">
            <a:off x="7414953" y="2502131"/>
            <a:ext cx="15627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98327" y="2302625"/>
            <a:ext cx="623455" cy="26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260</a:t>
            </a:r>
            <a:endParaRPr lang="el-GR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8678487" y="4035973"/>
            <a:ext cx="912269" cy="261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4.6</a:t>
            </a:r>
            <a:endParaRPr lang="el-GR" sz="1100" dirty="0"/>
          </a:p>
        </p:txBody>
      </p:sp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019C2947-7668-FC6A-432D-7D33872A6DD0}"/>
              </a:ext>
            </a:extLst>
          </p:cNvPr>
          <p:cNvCxnSpPr/>
          <p:nvPr/>
        </p:nvCxnSpPr>
        <p:spPr>
          <a:xfrm>
            <a:off x="251604" y="149015"/>
            <a:ext cx="11705934" cy="6420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800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4D214-3413-F20C-BBA8-4A098CE5C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54D56E-75F0-768E-9253-55BA3732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149015"/>
            <a:ext cx="4282559" cy="53202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+mn-lt"/>
              </a:rPr>
              <a:t>Άσκηση</a:t>
            </a:r>
            <a:r>
              <a:rPr lang="el-GR" dirty="0">
                <a:latin typeface="+mn-lt"/>
              </a:rPr>
              <a:t> 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7-Λύση</a:t>
            </a:r>
          </a:p>
        </p:txBody>
      </p:sp>
      <p:pic>
        <p:nvPicPr>
          <p:cNvPr id="12" name="Εικόνα 11" descr="Εικόνα που περιέχει κείμενο, γράμμ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475FDB4C-6FA6-505A-C74B-66B4D177B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4323" b="10436"/>
          <a:stretch/>
        </p:blipFill>
        <p:spPr>
          <a:xfrm>
            <a:off x="5833240" y="401178"/>
            <a:ext cx="4282559" cy="6055644"/>
          </a:xfrm>
          <a:prstGeom prst="rect">
            <a:avLst/>
          </a:prstGeom>
        </p:spPr>
      </p:pic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E8EF0C00-9AB2-B219-9318-85FE8EF15667}"/>
              </a:ext>
            </a:extLst>
          </p:cNvPr>
          <p:cNvCxnSpPr/>
          <p:nvPr/>
        </p:nvCxnSpPr>
        <p:spPr>
          <a:xfrm>
            <a:off x="251604" y="149015"/>
            <a:ext cx="11705934" cy="6420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451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8F30B-3A16-C75B-19C3-454CC12DA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BB5DF8-BB9A-5FA9-1A7C-A1BF5164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149015"/>
            <a:ext cx="2301815" cy="53202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+mn-lt"/>
              </a:rPr>
              <a:t>Άσκηση</a:t>
            </a:r>
            <a:r>
              <a:rPr lang="el-GR" dirty="0">
                <a:latin typeface="+mn-lt"/>
              </a:rPr>
              <a:t> 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8</a:t>
            </a:r>
          </a:p>
        </p:txBody>
      </p:sp>
      <p:pic>
        <p:nvPicPr>
          <p:cNvPr id="4" name="Εικόνα 3" descr="Εικόνα που περιέχει κείμενο, γράμμ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297F3F72-3694-52C9-E9CD-AFB116CAE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27463" r="7808" b="44351"/>
          <a:stretch/>
        </p:blipFill>
        <p:spPr>
          <a:xfrm>
            <a:off x="195492" y="758180"/>
            <a:ext cx="5738648" cy="2670820"/>
          </a:xfrm>
          <a:prstGeom prst="rect">
            <a:avLst/>
          </a:prstGeom>
        </p:spPr>
      </p:pic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E7BB4D0D-61FA-76D0-E003-389639733AA0}"/>
              </a:ext>
            </a:extLst>
          </p:cNvPr>
          <p:cNvCxnSpPr/>
          <p:nvPr/>
        </p:nvCxnSpPr>
        <p:spPr>
          <a:xfrm>
            <a:off x="251604" y="149015"/>
            <a:ext cx="11705934" cy="6420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689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48F76-69EA-03A4-FC25-9066F1129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DE118B-539F-97D3-04B9-B8A635048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149015"/>
            <a:ext cx="4187966" cy="53202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+mn-lt"/>
              </a:rPr>
              <a:t>Άσκηση</a:t>
            </a:r>
            <a:r>
              <a:rPr lang="el-GR" dirty="0">
                <a:latin typeface="+mn-lt"/>
              </a:rPr>
              <a:t> 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8-Λύση</a:t>
            </a:r>
          </a:p>
        </p:txBody>
      </p:sp>
      <p:pic>
        <p:nvPicPr>
          <p:cNvPr id="4" name="Εικόνα 3" descr="Εικόνα που περιέχει κείμενο, γράμμ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0F83DC52-CC82-CB5B-5250-5FAFE42B0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60890" r="7877" b="12260"/>
          <a:stretch/>
        </p:blipFill>
        <p:spPr>
          <a:xfrm>
            <a:off x="93948" y="933318"/>
            <a:ext cx="5114979" cy="2304899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γράμμα, κατάλογο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EB43996F-442C-0EAF-1D73-A570FE9E2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4046" r="1902" b="5472"/>
          <a:stretch/>
        </p:blipFill>
        <p:spPr>
          <a:xfrm>
            <a:off x="5297213" y="219140"/>
            <a:ext cx="4256690" cy="6205309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στιγμιότυπο οθόνης, γράμμα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5CE45336-C9A7-3EF5-5B1C-CD90FD1A8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2850" r="32014" b="79931"/>
          <a:stretch/>
        </p:blipFill>
        <p:spPr>
          <a:xfrm>
            <a:off x="9156613" y="5243612"/>
            <a:ext cx="2970223" cy="1180837"/>
          </a:xfrm>
          <a:prstGeom prst="rect">
            <a:avLst/>
          </a:prstGeom>
        </p:spPr>
      </p:pic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87FAF1D0-8982-7F9C-2A7D-9C3DA6E4B7D8}"/>
              </a:ext>
            </a:extLst>
          </p:cNvPr>
          <p:cNvCxnSpPr/>
          <p:nvPr/>
        </p:nvCxnSpPr>
        <p:spPr>
          <a:xfrm>
            <a:off x="251604" y="149015"/>
            <a:ext cx="11705934" cy="6420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53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0BC52F-380B-1AB9-1414-017B03F7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149015"/>
            <a:ext cx="2301815" cy="53202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+mn-lt"/>
              </a:rPr>
              <a:t>Άσκηση</a:t>
            </a:r>
            <a:r>
              <a:rPr lang="el-GR" dirty="0">
                <a:latin typeface="+mn-lt"/>
              </a:rPr>
              <a:t> 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1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C057C6-92C0-0F52-C106-9A00826B2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65" y="1083753"/>
            <a:ext cx="115894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Γεννήτρια Σ.Ρ. ξένης διέγερσης (μόνιμου μαγνήτη) με </a:t>
            </a:r>
            <a:r>
              <a:rPr lang="el-GR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127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μηχανικές απώλειες 150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l-G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απώλειες σιδήρου δρομέα 100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l-G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έχει αντίσταση τυμπάνου 0.5 Ω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 αμεληθεί η αντίδραση του επαγωγικού τυμπάνου, να υπολογισθούν:</a:t>
            </a:r>
          </a:p>
          <a:p>
            <a:pPr marL="514350" indent="-514350">
              <a:buAutoNum type="arabicPeriod"/>
            </a:pPr>
            <a:r>
              <a:rPr lang="el-G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τάση στα άκρα της γεννήτριας για ρεύμα φορτίου 30 Α.</a:t>
            </a:r>
          </a:p>
          <a:p>
            <a:pPr marL="514350" indent="-514350">
              <a:buAutoNum type="arabicPeriod"/>
            </a:pPr>
            <a:r>
              <a:rPr lang="el-G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ισχύς στην είσοδο της γεννήτριας.</a:t>
            </a:r>
          </a:p>
          <a:p>
            <a:pPr marL="514350" indent="-514350">
              <a:buAutoNum type="arabicPeriod"/>
            </a:pPr>
            <a:r>
              <a:rPr lang="el-G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βαθμός απόδοσης της μηχανής.</a:t>
            </a:r>
          </a:p>
          <a:p>
            <a:pPr marL="514350" indent="-514350">
              <a:buAutoNum type="arabicPeriod"/>
            </a:pPr>
            <a:r>
              <a:rPr lang="el-G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ροπή που απαιτείται ώστε οι στροφές να παραμείνουν στις 1500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rpm</a:t>
            </a:r>
            <a:endParaRPr lang="el-G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88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FBC0A-E8A8-9B38-9A24-020911190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99F74F-AF98-E748-B7A9-E9CFE086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149015"/>
            <a:ext cx="3802811" cy="53202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+mn-lt"/>
              </a:rPr>
              <a:t>Άσκηση</a:t>
            </a:r>
            <a:r>
              <a:rPr lang="el-GR" dirty="0">
                <a:latin typeface="+mn-lt"/>
              </a:rPr>
              <a:t> 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1 - Λύση</a:t>
            </a:r>
          </a:p>
        </p:txBody>
      </p:sp>
      <p:pic>
        <p:nvPicPr>
          <p:cNvPr id="7" name="Picture 6" descr="A hand holding a piece of paper&#10;&#10;Description automatically generated">
            <a:extLst>
              <a:ext uri="{FF2B5EF4-FFF2-40B4-BE49-F238E27FC236}">
                <a16:creationId xmlns:a16="http://schemas.microsoft.com/office/drawing/2014/main" id="{D85993DA-F5B8-DCAC-3289-584BD7A60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25972" r="10814" b="55695"/>
          <a:stretch/>
        </p:blipFill>
        <p:spPr>
          <a:xfrm>
            <a:off x="4680730" y="3719513"/>
            <a:ext cx="4939936" cy="1090422"/>
          </a:xfrm>
          <a:prstGeom prst="rect">
            <a:avLst/>
          </a:prstGeom>
        </p:spPr>
      </p:pic>
      <p:pic>
        <p:nvPicPr>
          <p:cNvPr id="9" name="Picture 8" descr="A close-up of a finger&#10;&#10;Description automatically generated">
            <a:extLst>
              <a:ext uri="{FF2B5EF4-FFF2-40B4-BE49-F238E27FC236}">
                <a16:creationId xmlns:a16="http://schemas.microsoft.com/office/drawing/2014/main" id="{6E019AFE-4EB2-3BF0-86C4-79D6ACC33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7" r="11850" b="7388"/>
          <a:stretch/>
        </p:blipFill>
        <p:spPr>
          <a:xfrm rot="5400000">
            <a:off x="5450484" y="-450669"/>
            <a:ext cx="3400428" cy="49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7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946CD-6199-65A7-89FC-A3CB96E1F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3C231B-EE2A-ABD8-E34A-2F419C247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04" y="0"/>
            <a:ext cx="8555966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2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C1DEBCA1-286A-DABD-E9CA-0CD53D609C3C}"/>
              </a:ext>
            </a:extLst>
          </p:cNvPr>
          <p:cNvGrpSpPr/>
          <p:nvPr/>
        </p:nvGrpSpPr>
        <p:grpSpPr>
          <a:xfrm>
            <a:off x="124041" y="535449"/>
            <a:ext cx="12067959" cy="6251126"/>
            <a:chOff x="124040" y="550966"/>
            <a:chExt cx="12067959" cy="62511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5AC0A29-BCD9-1B6B-79FF-323F5DABB2E1}"/>
                    </a:ext>
                  </a:extLst>
                </p:cNvPr>
                <p:cNvSpPr txBox="1"/>
                <p:nvPr/>
              </p:nvSpPr>
              <p:spPr>
                <a:xfrm>
                  <a:off x="124040" y="550966"/>
                  <a:ext cx="12067959" cy="4571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Έστω η ανεμογεννήτρια (Α/Γ) του σχήματος, αποτελούμενη από </a:t>
                  </a:r>
                  <a:r>
                    <a:rPr lang="en-US" dirty="0">
                      <a:solidFill>
                        <a:srgbClr val="002060"/>
                      </a:solidFill>
                      <a:latin typeface="Calibri" panose="020F0502020204030204"/>
                    </a:rPr>
                    <a:t>DC </a:t>
                  </a: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γεννήτρια ανεξάρτητης διέγερσης</a:t>
                  </a:r>
                  <a:r>
                    <a:rPr lang="en-US" dirty="0">
                      <a:solidFill>
                        <a:srgbClr val="002060"/>
                      </a:solidFill>
                      <a:latin typeface="Calibri" panose="020F0502020204030204"/>
                    </a:rPr>
                    <a:t>, </a:t>
                  </a: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συνδέεται σε </a:t>
                  </a:r>
                  <a:r>
                    <a:rPr lang="en-US" dirty="0">
                      <a:solidFill>
                        <a:srgbClr val="002060"/>
                      </a:solidFill>
                      <a:latin typeface="Calibri" panose="020F0502020204030204"/>
                    </a:rPr>
                    <a:t>dc </a:t>
                  </a: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δίκτυο </a:t>
                  </a:r>
                  <a:r>
                    <a:rPr lang="en-US" dirty="0">
                      <a:solidFill>
                        <a:srgbClr val="002060"/>
                      </a:solidFill>
                      <a:latin typeface="Calibri" panose="020F0502020204030204"/>
                    </a:rPr>
                    <a:t>400V.</a:t>
                  </a: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 </a:t>
                  </a:r>
                  <a:endParaRPr lang="en-US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Δεδομένα</a:t>
                  </a:r>
                  <a:r>
                    <a:rPr lang="en-US" dirty="0">
                      <a:solidFill>
                        <a:srgbClr val="002060"/>
                      </a:solidFill>
                      <a:latin typeface="Calibri" panose="020F0502020204030204"/>
                    </a:rPr>
                    <a:t>: k</a:t>
                  </a: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Φ</a:t>
                  </a:r>
                  <a:r>
                    <a:rPr lang="en-US" dirty="0">
                      <a:solidFill>
                        <a:srgbClr val="002060"/>
                      </a:solidFill>
                      <a:latin typeface="Calibri" panose="020F0502020204030204"/>
                    </a:rPr>
                    <a:t>=2 V/(rads/s) </a:t>
                  </a: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και</a:t>
                  </a:r>
                  <a:r>
                    <a:rPr lang="en-US" dirty="0">
                      <a:solidFill>
                        <a:srgbClr val="002060"/>
                      </a:solidFill>
                      <a:latin typeface="Calibri" panose="020F0502020204030204"/>
                    </a:rPr>
                    <a:t> R=1 V.</a:t>
                  </a: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 Αμελήστε τις απώλειες τριβών, και σιδήρου.</a:t>
                  </a:r>
                  <a:endParaRPr lang="en-US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lang="en-US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Απαντήστε στα παρακάτω ερωτήματα</a:t>
                  </a:r>
                  <a:r>
                    <a:rPr lang="en-US" dirty="0">
                      <a:solidFill>
                        <a:srgbClr val="002060"/>
                      </a:solidFill>
                      <a:latin typeface="Calibri" panose="020F0502020204030204"/>
                    </a:rPr>
                    <a:t>:</a:t>
                  </a:r>
                  <a:endPara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UcPeriod"/>
                    <a:tabLst/>
                    <a:defRPr/>
                  </a:pP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Σε καταστάσεις </a:t>
                  </a:r>
                  <a:r>
                    <a:rPr kumimoji="0" lang="el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πλήρους άπνοιας, με πόσες στροφές</a:t>
                  </a: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 θα περιστρέφεται η Α/Γ?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UcPeriod"/>
                    <a:tabLst/>
                    <a:defRPr/>
                  </a:pPr>
                  <a:endParaRPr lang="en-US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UcPeriod"/>
                    <a:tabLst/>
                    <a:defRPr/>
                  </a:pPr>
                  <a:r>
                    <a:rPr kumimoji="0" lang="el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Υπολογίστε το ρεύμα εκκίνησης της Α/Γ? Κατά την εκκίνηση, η Α/Γ λειτουργεί σαν γεννήτρια ή σαν κινητήρας και γιατί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;</a:t>
                  </a:r>
                  <a:endParaRPr lang="el-GR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UcPeriod"/>
                    <a:tabLst/>
                    <a:defRPr/>
                  </a:pPr>
                  <a:endPara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UcPeriod"/>
                    <a:tabLst/>
                    <a:defRPr/>
                  </a:pPr>
                  <a:r>
                    <a:rPr kumimoji="0" lang="el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Εάν αυξηθεί ο άνεμος ώστε να ασκεί ροπή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l-G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𝛼𝜈𝜀𝜇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=200</m:t>
                      </m:r>
                      <m: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𝑁𝑚</m:t>
                      </m:r>
                      <m:r>
                        <a:rPr kumimoji="0" lang="el-G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</m:oMath>
                  </a14:m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πόση θα είναι η ταχύτητα περιστροφής</a:t>
                  </a:r>
                  <a:r>
                    <a:rPr lang="en-US" dirty="0">
                      <a:solidFill>
                        <a:srgbClr val="002060"/>
                      </a:solidFill>
                      <a:latin typeface="Calibri" panose="020F0502020204030204"/>
                    </a:rPr>
                    <a:t>;</a:t>
                  </a:r>
                  <a:endParaRPr lang="el-GR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UcPeriod"/>
                    <a:tabLst/>
                    <a:defRPr/>
                  </a:pPr>
                  <a:endParaRPr lang="el-GR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  <a:p>
                  <a:pPr marL="342900" indent="-342900">
                    <a:buFontTx/>
                    <a:buAutoNum type="alphaUcPeriod"/>
                    <a:defRPr/>
                  </a:pPr>
                  <a:r>
                    <a:rPr kumimoji="0" lang="el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Εάν η</a:t>
                  </a:r>
                  <a:r>
                    <a:rPr kumimoji="0" lang="el-GR" sz="1800" b="0" i="0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ροπή ανέμου αντικατασταθεί με φορτίο</a:t>
                  </a:r>
                  <a:r>
                    <a:rPr kumimoji="0" lang="el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ροπής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l-G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𝜑𝜊𝜌</m:t>
                          </m:r>
                        </m:sub>
                      </m:sSub>
                      <m: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=200</m:t>
                      </m:r>
                      <m:r>
                        <m:rPr>
                          <m:sty m:val="p"/>
                        </m:rPr>
                        <a:rPr kumimoji="0" lang="el-G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Ν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m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(</a:t>
                  </a:r>
                  <a:r>
                    <a:rPr kumimoji="0" lang="el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αντίθετη</a:t>
                  </a:r>
                  <a:r>
                    <a:rPr kumimoji="0" lang="el-GR" sz="1800" b="0" i="0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στην φορά περιστροφής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  <a:r>
                    <a:rPr lang="el-GR" dirty="0">
                      <a:solidFill>
                        <a:srgbClr val="002060"/>
                      </a:solidFill>
                      <a:latin typeface="Calibri" panose="020F0502020204030204"/>
                    </a:rPr>
                    <a:t>, πόση θα είναι η ταχύτητα περιστροφής σε αυτήν την περίπτωση</a:t>
                  </a:r>
                  <a:r>
                    <a:rPr lang="en-US" dirty="0">
                      <a:solidFill>
                        <a:srgbClr val="002060"/>
                      </a:solidFill>
                      <a:latin typeface="Calibri" panose="020F0502020204030204"/>
                    </a:rPr>
                    <a:t>;</a:t>
                  </a:r>
                  <a:endParaRPr lang="el-GR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UcPeriod"/>
                    <a:tabLst/>
                    <a:defRPr/>
                  </a:pPr>
                  <a:endParaRPr lang="el-GR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UcPeriod"/>
                    <a:tabLst/>
                    <a:defRPr/>
                  </a:pPr>
                  <a:endPara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UcPeriod"/>
                    <a:tabLst/>
                    <a:defRPr/>
                  </a:pPr>
                  <a:endPara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5AC0A29-BCD9-1B6B-79FF-323F5DABB2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040" y="550966"/>
                  <a:ext cx="12067959" cy="4571316"/>
                </a:xfrm>
                <a:prstGeom prst="rect">
                  <a:avLst/>
                </a:prstGeom>
                <a:blipFill>
                  <a:blip r:embed="rId2"/>
                  <a:stretch>
                    <a:fillRect l="-404" t="-800" r="-15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Εικόνα 8" descr="Εικόνα που περιέχει στιγμιότυπο οθόνης, ρολόι, κύκλος, γραφικά&#10;&#10;Το περιεχόμενο που δημιουργείται από τεχνολογία AI ενδέχεται να είναι εσφαλμένο.">
              <a:extLst>
                <a:ext uri="{FF2B5EF4-FFF2-40B4-BE49-F238E27FC236}">
                  <a16:creationId xmlns:a16="http://schemas.microsoft.com/office/drawing/2014/main" id="{F7426BB2-ADC2-1577-1D47-BA6DF8DED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485" y="4275884"/>
              <a:ext cx="7374645" cy="2526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052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946CD-6199-65A7-89FC-A3CB96E1F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3C231B-EE2A-ABD8-E34A-2F419C247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04" y="0"/>
            <a:ext cx="8555966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2-Λύση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3C4B803-E98A-4738-1DD4-6255370D6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1" y="637562"/>
            <a:ext cx="5579098" cy="350883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DF05F62F-6925-5911-D2E2-A2F87086E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063" y="191068"/>
            <a:ext cx="5779004" cy="485860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0EA512B-9413-FBB7-FBE5-7644E9328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063" y="5062371"/>
            <a:ext cx="5779004" cy="128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6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05EAF-1071-42CE-4CCF-98D638D36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D8E1B2-D1C0-4D56-711F-692E7EDB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149015"/>
            <a:ext cx="2301815" cy="53202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+mn-lt"/>
              </a:rPr>
              <a:t>Άσκηση</a:t>
            </a:r>
            <a:r>
              <a:rPr lang="el-GR" dirty="0">
                <a:latin typeface="+mn-lt"/>
              </a:rPr>
              <a:t> 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3</a:t>
            </a:r>
          </a:p>
        </p:txBody>
      </p:sp>
      <p:pic>
        <p:nvPicPr>
          <p:cNvPr id="7" name="Picture 6" descr="A close-up of a paper&#10;&#10;Description automatically generated">
            <a:extLst>
              <a:ext uri="{FF2B5EF4-FFF2-40B4-BE49-F238E27FC236}">
                <a16:creationId xmlns:a16="http://schemas.microsoft.com/office/drawing/2014/main" id="{B83A83B0-29E3-6E8B-3FE5-9D1DC1A19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6284" r="4021" b="74216"/>
          <a:stretch/>
        </p:blipFill>
        <p:spPr>
          <a:xfrm>
            <a:off x="146650" y="1069495"/>
            <a:ext cx="7254815" cy="21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25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660F1-6AE0-D8EF-AF80-242BD72FC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C69B4C-30AF-AD5D-9CE9-221BB236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149015"/>
            <a:ext cx="4225505" cy="53202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+mn-lt"/>
              </a:rPr>
              <a:t>Άσκηση 3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-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Λύση</a:t>
            </a:r>
          </a:p>
        </p:txBody>
      </p:sp>
      <p:pic>
        <p:nvPicPr>
          <p:cNvPr id="7" name="Picture 6" descr="A close-up of a paper&#10;&#10;Description automatically generated">
            <a:extLst>
              <a:ext uri="{FF2B5EF4-FFF2-40B4-BE49-F238E27FC236}">
                <a16:creationId xmlns:a16="http://schemas.microsoft.com/office/drawing/2014/main" id="{330DA95A-62FF-CFE1-58EC-64D3135CA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t="27594" r="4576" b="6361"/>
          <a:stretch/>
        </p:blipFill>
        <p:spPr>
          <a:xfrm>
            <a:off x="407309" y="818459"/>
            <a:ext cx="5486400" cy="5550378"/>
          </a:xfrm>
          <a:prstGeom prst="rect">
            <a:avLst/>
          </a:prstGeom>
        </p:spPr>
      </p:pic>
      <p:pic>
        <p:nvPicPr>
          <p:cNvPr id="9" name="Picture 8" descr="A hand holding a piece of paper&#10;&#10;Description automatically generated">
            <a:extLst>
              <a:ext uri="{FF2B5EF4-FFF2-40B4-BE49-F238E27FC236}">
                <a16:creationId xmlns:a16="http://schemas.microsoft.com/office/drawing/2014/main" id="{A4C09CEF-B94B-8D99-35AA-DE93BE1BF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t="9439" r="10592" b="67366"/>
          <a:stretch/>
        </p:blipFill>
        <p:spPr>
          <a:xfrm>
            <a:off x="6431617" y="897149"/>
            <a:ext cx="5486400" cy="17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7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B894-A6FB-B7EA-A4B4-C95240A90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35FA9E-175F-228C-5EB9-E91DCCE25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149015"/>
            <a:ext cx="2301815" cy="53202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+mn-lt"/>
              </a:rPr>
              <a:t>Άσκηση</a:t>
            </a:r>
            <a:r>
              <a:rPr lang="el-GR" dirty="0">
                <a:latin typeface="+mn-lt"/>
              </a:rPr>
              <a:t> 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B8F13B-8C78-0EEC-1D88-DD58EFE8F5A5}"/>
              </a:ext>
            </a:extLst>
          </p:cNvPr>
          <p:cNvSpPr txBox="1"/>
          <p:nvPr/>
        </p:nvSpPr>
        <p:spPr>
          <a:xfrm>
            <a:off x="182879" y="1116199"/>
            <a:ext cx="118749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dirty="0">
                <a:solidFill>
                  <a:srgbClr val="002060"/>
                </a:solidFill>
              </a:rPr>
              <a:t>Δύο ίδιες γεννήτριες Σ.Ρ. ξένης διέγερσης, με αντίσταση τυμπάνου 0.1 Ω, λειτουργούν παράλληλα στις 1500 rpm, παρέχοντας στο δίκτυο ονομαστική ισχύ 11 kW για τάση 220 V. Η τάση του δικτύου είναι σταθερή στα 220V. </a:t>
            </a:r>
          </a:p>
          <a:p>
            <a:pPr algn="just"/>
            <a:endParaRPr lang="el-GR" sz="2400" dirty="0">
              <a:solidFill>
                <a:srgbClr val="002060"/>
              </a:solidFill>
            </a:endParaRPr>
          </a:p>
          <a:p>
            <a:pPr algn="just"/>
            <a:r>
              <a:rPr lang="el-GR" sz="2400" dirty="0">
                <a:solidFill>
                  <a:srgbClr val="002060"/>
                </a:solidFill>
              </a:rPr>
              <a:t>Ζητούνται: </a:t>
            </a:r>
          </a:p>
          <a:p>
            <a:pPr marL="457200" indent="-457200" algn="just">
              <a:buFont typeface="+mj-lt"/>
              <a:buAutoNum type="alphaUcPeriod"/>
            </a:pPr>
            <a:r>
              <a:rPr lang="el-GR" sz="2400" dirty="0">
                <a:solidFill>
                  <a:srgbClr val="002060"/>
                </a:solidFill>
              </a:rPr>
              <a:t>Η κατανομή του φορτίου όταν οι στροφές στην πρώτη γεννήτρια παραμένουν σταθερές και στη δεύτερη μειωθούν στις 1450 rpm. </a:t>
            </a:r>
          </a:p>
          <a:p>
            <a:pPr marL="457200" indent="-457200" algn="just">
              <a:buFont typeface="+mj-lt"/>
              <a:buAutoNum type="alphaUcPeriod"/>
            </a:pPr>
            <a:r>
              <a:rPr lang="el-GR" sz="2400" dirty="0">
                <a:solidFill>
                  <a:srgbClr val="002060"/>
                </a:solidFill>
              </a:rPr>
              <a:t>Οι στροφές της πρώτης γεννήτριας στην περίπτωση που αναλάβει όλο το φορτίο (11 </a:t>
            </a:r>
            <a:r>
              <a:rPr lang="en-US" sz="2400" dirty="0">
                <a:solidFill>
                  <a:srgbClr val="002060"/>
                </a:solidFill>
              </a:rPr>
              <a:t>kW</a:t>
            </a:r>
            <a:r>
              <a:rPr lang="el-GR" sz="2400" dirty="0">
                <a:solidFill>
                  <a:srgbClr val="002060"/>
                </a:solidFill>
              </a:rPr>
              <a:t>).</a:t>
            </a:r>
          </a:p>
          <a:p>
            <a:pPr algn="just"/>
            <a:endParaRPr lang="el-G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05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D3C30-AC76-FCA5-9FBE-E2DE44098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71C222-DFC6-9379-8830-1E91194E5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4" y="149015"/>
            <a:ext cx="4068148" cy="53202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2060"/>
                </a:solidFill>
                <a:latin typeface="+mn-lt"/>
              </a:rPr>
              <a:t>Άσκηση</a:t>
            </a:r>
            <a:r>
              <a:rPr lang="el-GR" dirty="0">
                <a:latin typeface="+mn-lt"/>
              </a:rPr>
              <a:t> 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4-Λύση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3FECF72-5D6A-1D73-DF35-9F34F662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3" y="865304"/>
            <a:ext cx="6232476" cy="552410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B7BE7B1-7986-4CC7-DE18-77A03DFC6D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048"/>
          <a:stretch/>
        </p:blipFill>
        <p:spPr>
          <a:xfrm>
            <a:off x="6362133" y="865304"/>
            <a:ext cx="5797801" cy="19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2174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560</Words>
  <Application>Microsoft Office PowerPoint</Application>
  <PresentationFormat>Ευρεία οθόνη</PresentationFormat>
  <Paragraphs>63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Θέμα του Office</vt:lpstr>
      <vt:lpstr>Θεωρητικά ερωτήματα </vt:lpstr>
      <vt:lpstr>Άσκηση 1</vt:lpstr>
      <vt:lpstr>Άσκηση 1 - Λύση</vt:lpstr>
      <vt:lpstr>Άσκηση 2</vt:lpstr>
      <vt:lpstr>Άσκηση 2-Λύση</vt:lpstr>
      <vt:lpstr>Άσκηση 3</vt:lpstr>
      <vt:lpstr>Άσκηση 3-Λύση</vt:lpstr>
      <vt:lpstr>Άσκηση 4</vt:lpstr>
      <vt:lpstr>Άσκηση 4-Λύση</vt:lpstr>
      <vt:lpstr>Άσκηση 5</vt:lpstr>
      <vt:lpstr>Άσκηση 5</vt:lpstr>
      <vt:lpstr>Άσκηση 5 - Λύση</vt:lpstr>
      <vt:lpstr>Άσκηση 5  - Λύση</vt:lpstr>
      <vt:lpstr>Άσκηση 6</vt:lpstr>
      <vt:lpstr>Άσκηση 6- Λύση</vt:lpstr>
      <vt:lpstr>Άσκηση 7</vt:lpstr>
      <vt:lpstr>Άσκηση 7-Λύση</vt:lpstr>
      <vt:lpstr>Άσκηση 8</vt:lpstr>
      <vt:lpstr>Άσκηση 8-Λύση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Άσκηση 4.3</dc:title>
  <dc:creator>John Mavridis Acquera Group</dc:creator>
  <cp:lastModifiedBy>bagelis bobodakis</cp:lastModifiedBy>
  <cp:revision>89</cp:revision>
  <cp:lastPrinted>2024-11-12T15:32:46Z</cp:lastPrinted>
  <dcterms:created xsi:type="dcterms:W3CDTF">2023-12-07T11:08:03Z</dcterms:created>
  <dcterms:modified xsi:type="dcterms:W3CDTF">2025-11-01T22:29:41Z</dcterms:modified>
</cp:coreProperties>
</file>