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4" r:id="rId5"/>
    <p:sldId id="275" r:id="rId6"/>
    <p:sldId id="276" r:id="rId7"/>
    <p:sldId id="277" r:id="rId8"/>
    <p:sldId id="286" r:id="rId9"/>
    <p:sldId id="28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</p:sldIdLst>
  <p:sldSz cx="12192000" cy="6858000"/>
  <p:notesSz cx="6888163" cy="100187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735" y="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897AFE-74E6-F411-48E8-3D1A1F412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1F25AE8-8635-8641-5751-03692D5BB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2BFB48-E7E8-FB33-DDA0-44EBF6570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3A1AFD9-0D2B-8491-E930-2F19B62A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E0968D-DE17-76D1-8A58-7A998518C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3543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0599603-A1D3-9A4F-72DE-721504D3D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2FC42FD-BCCE-520B-658F-29BFD5CDFC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7966E6A-C83C-1B25-C351-E2570797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2367E7A-0D55-C0DF-CDA2-1E6D3ADF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CF0862-CA33-9609-8C67-82484286A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6912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A5729BA-A848-D7B4-30F5-B0B02A012A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6C3EF17-80BE-87DE-55EF-54485E63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FA3DE8B-5D3A-8831-3BAC-C4D4B4ECD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9617EC7-29E1-A1BA-24D4-AECAEB78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E7C6DB7-48B2-0B79-84E5-8D372198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191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754AC8-65D7-739E-1862-05259DB7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1FF0B3-2CFA-3773-F43A-A8BDCDDDA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72C5FA7-C755-EE70-3BDA-063E30897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1A13C5-8477-25B8-843D-2C2ACF2F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74BC3CF-764A-601F-249C-03663147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1719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DBF61B-131B-BE4C-57D4-F359E57A7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5DFA22E-BB85-038D-62C8-31FCC2F76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04237A-5BAD-3004-406B-1FAB285F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E96C2EC-83D2-A21D-BE60-0A7FDAF8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2B27D4-CE1F-0979-AE77-411029A2C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539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119A57-A5AF-E0DC-80D8-4B8E1C320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588DEDE-ED9C-ECA7-1A2B-574223526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F08462-BA70-10B6-85BA-CE1428991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9723F141-345A-CC39-17D9-B7AE1C656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3D5707-E514-AA86-51B1-F43AE2C96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F2FC1A6-8EAF-0C76-8000-BBAFB3509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198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0A592A-E33A-4881-7A6C-B0B01517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CBE9CC1-3D49-36F7-DB22-6741F122C6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F2E9ECA-669C-B904-ED5C-C4CB976560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85D95089-B561-9305-417C-C7F2A0389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A88FB01-ACB6-B498-FB03-54F56FB0B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5474485-2EE3-4C51-B8FF-9AF7E8AF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3B2EE886-24E1-DDD2-E8D1-077FAD5A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2679FFC-6F68-EE73-2B76-572817FBF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397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810202-9D07-DF79-3FF1-2941A0984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E70A9-65DE-B315-70B3-101446A32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BA0F516-0017-059C-701D-F013DF16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A1DDDEA-2421-9B36-E492-FB42D9A53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4713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632AA40-EFB1-984B-2F5B-0BD016BD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8DBDAD3B-5F53-7032-452A-E7B68B2C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E08D84E-20C9-833C-7ED3-C98E48261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18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D6CFEB-3E3F-5632-849C-2A8CEAD77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8099B1-8CFA-284B-FB45-C4F6D522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9301EAA-6C33-315D-6654-64F5130F1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06BC048-DC4A-177A-AE93-2D2BB7E5B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B9F9F6C-1729-830E-AB18-FF059A5A4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E50E8AB-F145-C3CC-F103-EC41999A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420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4A9B920-C4BC-253D-107A-D0D7BA1F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CE5B3370-9EFF-2A97-0606-5B2C85EBA2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4A74CE6-A3DB-FBA0-F542-BC10BDCBE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A385493-C4EF-9C62-4977-AD15EE43D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EAAC2FF-452E-77DE-9307-215FE22D8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3C5E7F1-60B3-9438-B407-BA1206C4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319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174EA87-C006-2C83-33AB-9DFAB5D3E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B93C14-0C48-630E-509D-98ECA4A0B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5BDE2A3-9D14-198F-7A6F-DB302D9EE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BB5D1-0513-49C8-BC80-4AE4F756C5B8}" type="datetimeFigureOut">
              <a:rPr lang="el-GR" smtClean="0"/>
              <a:t>11/11/2025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2059F07-BA75-370E-57E8-E73F28749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CF7B204-FF3E-0670-0E3F-3C915A1DD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E5FBF-A295-4FA8-AB3A-FCCA6E49C94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53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00951-ACEB-4760-0A1D-80591E473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A9603FF-76A8-E161-7B43-2E7B84D7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0027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1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CAB328BC-210D-8CA6-4E24-25F120FD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00" y="0"/>
            <a:ext cx="6308521" cy="67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94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50AB3-E44F-9EC4-1152-45062D6D5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89A2C4CF-68F6-E899-DD29-C8BB3DBF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</a:t>
            </a:r>
            <a:endParaRPr lang="el-GR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B51F2-0BDC-EA40-DEFC-E91A36833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274795"/>
            <a:ext cx="9782175" cy="1347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5AD2F1-01CD-6193-AD2B-9DD4A4E5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5" y="2622339"/>
            <a:ext cx="8829675" cy="1426747"/>
          </a:xfrm>
          <a:prstGeom prst="rect">
            <a:avLst/>
          </a:prstGeom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B398F355-6203-93AF-40CD-E847331FDD57}"/>
              </a:ext>
            </a:extLst>
          </p:cNvPr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5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AB8B-56C5-B797-FA71-5B87DA777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2B11285F-B285-226F-6D4C-2F2528D9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551" y="80455"/>
            <a:ext cx="3811438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</a:t>
            </a:r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- Λύση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76FA28-5E8E-08A6-6673-92FCD424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32" y="0"/>
            <a:ext cx="47587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75293-B95E-70B8-61D3-D896C513D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25" y="2840131"/>
            <a:ext cx="5433922" cy="1858299"/>
          </a:xfrm>
          <a:prstGeom prst="rect">
            <a:avLst/>
          </a:prstGeom>
        </p:spPr>
      </p:pic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B398F355-6203-93AF-40CD-E847331FDD57}"/>
              </a:ext>
            </a:extLst>
          </p:cNvPr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40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ED5C8-7142-B64C-D36C-4B5917CD6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0B426172-0B67-3EE9-883D-B168E8927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66E5C-9014-2B6C-AF57-FB45D0DA4E5A}"/>
              </a:ext>
            </a:extLst>
          </p:cNvPr>
          <p:cNvSpPr txBox="1"/>
          <p:nvPr/>
        </p:nvSpPr>
        <p:spPr>
          <a:xfrm>
            <a:off x="276045" y="1207698"/>
            <a:ext cx="10843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Κινητήρας Σ.Ρ παράλληλης διέγερσης</a:t>
            </a:r>
            <a:r>
              <a:rPr lang="en-US" dirty="0"/>
              <a:t> </a:t>
            </a:r>
            <a:r>
              <a:rPr lang="el-GR" dirty="0"/>
              <a:t>έχει τάση εισόδου 480 </a:t>
            </a:r>
            <a:r>
              <a:rPr lang="en-US" dirty="0"/>
              <a:t>V</a:t>
            </a:r>
            <a:r>
              <a:rPr lang="el-GR" dirty="0"/>
              <a:t>, και </a:t>
            </a:r>
            <a:r>
              <a:rPr lang="el-GR" b="1" dirty="0"/>
              <a:t>καθαρή</a:t>
            </a:r>
            <a:r>
              <a:rPr lang="el-GR" dirty="0"/>
              <a:t> ονομαστική ισχύ εξόδου στο πλήρες φορτίο 20 </a:t>
            </a:r>
            <a:r>
              <a:rPr lang="en-US" dirty="0"/>
              <a:t>kW</a:t>
            </a:r>
            <a:r>
              <a:rPr lang="el-GR" dirty="0"/>
              <a:t>. Στην λειτουργία χωρίς φορτίο αποροφάει ρευμα 3 Α. Οι ωμικές αντιστάσεις του τυμπάνου και διέγερσης είναι 0.5Ω και </a:t>
            </a:r>
            <a:r>
              <a:rPr lang="en-US" dirty="0"/>
              <a:t>600 </a:t>
            </a:r>
            <a:r>
              <a:rPr lang="el-GR" dirty="0"/>
              <a:t>Ω</a:t>
            </a:r>
            <a:r>
              <a:rPr lang="en-US" dirty="0"/>
              <a:t>, </a:t>
            </a:r>
            <a:r>
              <a:rPr lang="el-GR" dirty="0"/>
              <a:t>αντίστοιχα. Να βρεθεί ο βαθμός απόδοσης στο πλήρες φορτίο, δηλαδή όταν η </a:t>
            </a:r>
            <a:r>
              <a:rPr lang="el-GR" b="1" dirty="0"/>
              <a:t>καθαρή ισχύς εξόδου </a:t>
            </a:r>
            <a:r>
              <a:rPr lang="el-GR" dirty="0"/>
              <a:t>είναι 20 </a:t>
            </a:r>
            <a:r>
              <a:rPr lang="en-US" dirty="0"/>
              <a:t>kW.</a:t>
            </a:r>
            <a:endParaRPr lang="el-GR" dirty="0"/>
          </a:p>
        </p:txBody>
      </p:sp>
      <p:cxnSp>
        <p:nvCxnSpPr>
          <p:cNvPr id="3" name="Ευθεία γραμμή σύνδεσης 2">
            <a:extLst>
              <a:ext uri="{FF2B5EF4-FFF2-40B4-BE49-F238E27FC236}">
                <a16:creationId xmlns:a16="http://schemas.microsoft.com/office/drawing/2014/main" id="{B398F355-6203-93AF-40CD-E847331FDD57}"/>
              </a:ext>
            </a:extLst>
          </p:cNvPr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011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6A1BC-93F0-9E47-552D-1397EED9A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BF1AF44E-D1FE-5857-98C4-966A1AC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436" y="0"/>
            <a:ext cx="4113362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6-Λύση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CD2F8-3A5B-13DF-C0C8-8BE0081A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562"/>
            <a:ext cx="5853094" cy="5660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9F36D-7CB4-C2D3-7137-6D39521E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705" y="1257300"/>
            <a:ext cx="5984270" cy="2581275"/>
          </a:xfrm>
          <a:prstGeom prst="rect">
            <a:avLst/>
          </a:prstGeom>
        </p:spPr>
      </p:pic>
      <p:cxnSp>
        <p:nvCxnSpPr>
          <p:cNvPr id="7" name="Ευθύγραμμο βέλος σύνδεσης 6"/>
          <p:cNvCxnSpPr/>
          <p:nvPr/>
        </p:nvCxnSpPr>
        <p:spPr>
          <a:xfrm>
            <a:off x="9248469" y="3528060"/>
            <a:ext cx="284151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403080" y="3838575"/>
            <a:ext cx="746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46,87 Α</a:t>
            </a:r>
          </a:p>
        </p:txBody>
      </p:sp>
      <p:cxnSp>
        <p:nvCxnSpPr>
          <p:cNvPr id="12" name="Ευθύγραμμο βέλος σύνδεσης 11"/>
          <p:cNvCxnSpPr/>
          <p:nvPr/>
        </p:nvCxnSpPr>
        <p:spPr>
          <a:xfrm>
            <a:off x="10231449" y="3281151"/>
            <a:ext cx="284151" cy="3733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90797" y="3606998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88%</a:t>
            </a:r>
          </a:p>
        </p:txBody>
      </p:sp>
      <p:cxnSp>
        <p:nvCxnSpPr>
          <p:cNvPr id="2" name="Ευθεία γραμμή σύνδεσης 1">
            <a:extLst>
              <a:ext uri="{FF2B5EF4-FFF2-40B4-BE49-F238E27FC236}">
                <a16:creationId xmlns:a16="http://schemas.microsoft.com/office/drawing/2014/main" id="{A50064FA-D047-F9EC-DC4B-97664212A3CF}"/>
              </a:ext>
            </a:extLst>
          </p:cNvPr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831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2B903-0076-3E38-1012-51336080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D932D956-5806-C890-135D-C5D74997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937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latin typeface="+mn-lt"/>
              </a:rPr>
              <a:t>Άσκηση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9A3159-6533-F085-D988-3CA87E2646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529"/>
          <a:stretch/>
        </p:blipFill>
        <p:spPr>
          <a:xfrm>
            <a:off x="538252" y="802951"/>
            <a:ext cx="6780614" cy="4329766"/>
          </a:xfrm>
          <a:prstGeom prst="rect">
            <a:avLst/>
          </a:prstGeom>
        </p:spPr>
      </p:pic>
      <p:cxnSp>
        <p:nvCxnSpPr>
          <p:cNvPr id="3" name="Ευθεία γραμμή σύνδεσης 2"/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223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5B1BF-0588-5D93-B127-CBC5D9B7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0539E843-622F-18BD-8487-81DE72931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9376"/>
            <a:ext cx="3685636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7-Λύση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E3074-DEC9-5BAB-33C9-1DAFD6925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941" y="92970"/>
            <a:ext cx="5894650" cy="6672060"/>
          </a:xfrm>
          <a:prstGeom prst="rect">
            <a:avLst/>
          </a:prstGeom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723207" y="92970"/>
            <a:ext cx="10266218" cy="64408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260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BAAE1-DA4C-E40E-0514-3695489B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655EF4CD-A58F-435F-190C-3BF1C35C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937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8</a:t>
            </a:r>
          </a:p>
        </p:txBody>
      </p:sp>
      <p:pic>
        <p:nvPicPr>
          <p:cNvPr id="3" name="Εικόνα 2" descr="Εικόνα που περιέχει κείμενο, γραφικός χαρακτήρας, γρά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46260764-3546-034C-464E-DED5097F5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t="49655" r="7124" b="26437"/>
          <a:stretch/>
        </p:blipFill>
        <p:spPr>
          <a:xfrm>
            <a:off x="258555" y="1097279"/>
            <a:ext cx="6791156" cy="2705363"/>
          </a:xfrm>
          <a:prstGeom prst="rect">
            <a:avLst/>
          </a:prstGeom>
        </p:spPr>
      </p:pic>
      <p:cxnSp>
        <p:nvCxnSpPr>
          <p:cNvPr id="4" name="Ευθεία γραμμή σύνδεσης 3"/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591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1A934-9104-455F-EF72-1F2CE1B45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077D51E9-1379-0B3E-3279-149049885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79376"/>
            <a:ext cx="3513346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8-Λύση</a:t>
            </a:r>
          </a:p>
        </p:txBody>
      </p:sp>
      <p:pic>
        <p:nvPicPr>
          <p:cNvPr id="3" name="Εικόνα 2" descr="Εικόνα που περιέχει κείμενο, γραφικός χαρακτήρας, γρά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E016810D-C8D6-CFC8-AA10-D3771AF76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1" t="76874" r="24247" b="8356"/>
          <a:stretch/>
        </p:blipFill>
        <p:spPr>
          <a:xfrm>
            <a:off x="151348" y="1046829"/>
            <a:ext cx="5410726" cy="1690853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ασπρόμαυρο, γραφικός χαρακτήρας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3E3AF840-89F4-66CE-455C-316699599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4" t="17142" r="20232" b="47824"/>
          <a:stretch/>
        </p:blipFill>
        <p:spPr>
          <a:xfrm>
            <a:off x="5726715" y="882870"/>
            <a:ext cx="6144230" cy="4653980"/>
          </a:xfrm>
          <a:prstGeom prst="rect">
            <a:avLst/>
          </a:prstGeom>
        </p:spPr>
      </p:pic>
      <p:cxnSp>
        <p:nvCxnSpPr>
          <p:cNvPr id="5" name="Ευθεία γραμμή σύνδεσης 4"/>
          <p:cNvCxnSpPr/>
          <p:nvPr/>
        </p:nvCxnSpPr>
        <p:spPr>
          <a:xfrm>
            <a:off x="538252" y="224444"/>
            <a:ext cx="8090359" cy="58604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57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DECFC-1C80-0D51-1C11-6CCD24A71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7D9266-50D6-CE35-D845-6A920471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84" y="132429"/>
            <a:ext cx="3664432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1-Λύση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69A1E67-1312-2051-C00D-7F18763EE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5608" r="8499" b="10952"/>
          <a:stretch/>
        </p:blipFill>
        <p:spPr>
          <a:xfrm>
            <a:off x="523415" y="1002688"/>
            <a:ext cx="4237771" cy="572224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EEEC6D2-47C5-617D-4715-C5F7AE38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1931" r="12388" b="8415"/>
          <a:stretch/>
        </p:blipFill>
        <p:spPr>
          <a:xfrm>
            <a:off x="5757566" y="132429"/>
            <a:ext cx="4149485" cy="656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4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EBAA8-70C6-12BD-C1A0-BB5FA9CD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9FC52A6-7A8E-9766-6674-A709A2240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4" y="100265"/>
            <a:ext cx="3714881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1-Λύση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374F1E34-29B9-FD29-D248-9FF18658E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2" t="7908" r="8008" b="7310"/>
          <a:stretch/>
        </p:blipFill>
        <p:spPr>
          <a:xfrm>
            <a:off x="604869" y="737827"/>
            <a:ext cx="4440096" cy="5984313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09F689E-0096-416A-79EB-485D580EA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11595" r="9782" b="20910"/>
          <a:stretch/>
        </p:blipFill>
        <p:spPr>
          <a:xfrm>
            <a:off x="5568381" y="996382"/>
            <a:ext cx="5779413" cy="4130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6FE4A-40F0-4515-826D-CF7C46456DE9}"/>
              </a:ext>
            </a:extLst>
          </p:cNvPr>
          <p:cNvSpPr txBox="1"/>
          <p:nvPr/>
        </p:nvSpPr>
        <p:spPr>
          <a:xfrm>
            <a:off x="8057072" y="1970811"/>
            <a:ext cx="2140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Αιτιολογήστε γιατι έχει αυτή τη μορφή η χαρακτηριστική?</a:t>
            </a:r>
          </a:p>
        </p:txBody>
      </p:sp>
    </p:spTree>
    <p:extLst>
      <p:ext uri="{BB962C8B-B14F-4D97-AF65-F5344CB8AC3E}">
        <p14:creationId xmlns:p14="http://schemas.microsoft.com/office/powerpoint/2010/main" val="3183472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C5CF6-63E4-E128-DA52-7D077B0F4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5ACAD3FF-3ABF-51EC-F7FD-F2F17F42A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86276-87F8-FA5F-7F9D-A368B7EBB51D}"/>
              </a:ext>
            </a:extLst>
          </p:cNvPr>
          <p:cNvSpPr txBox="1"/>
          <p:nvPr/>
        </p:nvSpPr>
        <p:spPr>
          <a:xfrm>
            <a:off x="603848" y="1155940"/>
            <a:ext cx="71167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solidFill>
                  <a:srgbClr val="002060"/>
                </a:solidFill>
              </a:rPr>
              <a:t>Κινητήρας Σ.Ρ παράλληλης διέγερσης 7.5 </a:t>
            </a:r>
            <a:r>
              <a:rPr lang="en-US" dirty="0">
                <a:solidFill>
                  <a:srgbClr val="002060"/>
                </a:solidFill>
              </a:rPr>
              <a:t>Hp</a:t>
            </a:r>
            <a:r>
              <a:rPr lang="el-GR" dirty="0">
                <a:solidFill>
                  <a:srgbClr val="002060"/>
                </a:solidFill>
              </a:rPr>
              <a:t>, 220 </a:t>
            </a:r>
            <a:r>
              <a:rPr lang="en-US" dirty="0">
                <a:solidFill>
                  <a:srgbClr val="002060"/>
                </a:solidFill>
              </a:rPr>
              <a:t>V </a:t>
            </a:r>
            <a:r>
              <a:rPr lang="el-GR" dirty="0">
                <a:solidFill>
                  <a:srgbClr val="002060"/>
                </a:solidFill>
              </a:rPr>
              <a:t>απορροφά ρεύμα 3.5</a:t>
            </a:r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el-GR" dirty="0">
                <a:solidFill>
                  <a:srgbClr val="002060"/>
                </a:solidFill>
              </a:rPr>
              <a:t> για λειτουργία χωρίς φορτίο, στις 1800 </a:t>
            </a:r>
            <a:r>
              <a:rPr lang="en-US" dirty="0">
                <a:solidFill>
                  <a:srgbClr val="002060"/>
                </a:solidFill>
              </a:rPr>
              <a:t>rpm</a:t>
            </a:r>
            <a:r>
              <a:rPr lang="el-GR" dirty="0">
                <a:solidFill>
                  <a:srgbClr val="002060"/>
                </a:solidFill>
              </a:rPr>
              <a:t> (Σημείωση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l-GR" i="1" dirty="0">
                <a:solidFill>
                  <a:srgbClr val="002060"/>
                </a:solidFill>
              </a:rPr>
              <a:t>οι απώλειες τριβών δεν είναι αμελητέες</a:t>
            </a:r>
            <a:r>
              <a:rPr lang="el-GR" dirty="0">
                <a:solidFill>
                  <a:srgbClr val="002060"/>
                </a:solidFill>
              </a:rPr>
              <a:t>). Οι ωμικές αντιστάσεις των τυλιγμάτων τυμπάνου και διέγερσης, είναι 0.5 Ω και </a:t>
            </a:r>
            <a:r>
              <a:rPr lang="en-US" dirty="0">
                <a:solidFill>
                  <a:srgbClr val="002060"/>
                </a:solidFill>
              </a:rPr>
              <a:t>200 </a:t>
            </a:r>
            <a:r>
              <a:rPr lang="el-GR" dirty="0">
                <a:solidFill>
                  <a:srgbClr val="002060"/>
                </a:solidFill>
              </a:rPr>
              <a:t>Ω αντίστοιχα. Υπολογίστε το αποροφούμενο ρεύμα του κινητήρα, και την αποδιδόμενη ροπή στις 1700 </a:t>
            </a:r>
            <a:r>
              <a:rPr lang="en-US" dirty="0">
                <a:solidFill>
                  <a:srgbClr val="002060"/>
                </a:solidFill>
              </a:rPr>
              <a:t>rpm</a:t>
            </a:r>
            <a:r>
              <a:rPr lang="el-GR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9938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3EFFF-7DBA-2079-36B5-8322F4B25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7A947863-3755-867B-BDF5-E0EFC93E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7590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2- Λύση</a:t>
            </a:r>
          </a:p>
        </p:txBody>
      </p:sp>
      <p:pic>
        <p:nvPicPr>
          <p:cNvPr id="4" name="Εικόνα 3" descr="Εικόνα που περιέχει κείμενο, γράμμα, γραμματοσειρά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DE85227-9C77-7FF2-6498-D946910AA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9"/>
          <a:stretch/>
        </p:blipFill>
        <p:spPr>
          <a:xfrm>
            <a:off x="4597225" y="914400"/>
            <a:ext cx="6268969" cy="5344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4F58FD-0769-F323-ACB5-863AA4298F1F}"/>
              </a:ext>
            </a:extLst>
          </p:cNvPr>
          <p:cNvSpPr txBox="1"/>
          <p:nvPr/>
        </p:nvSpPr>
        <p:spPr>
          <a:xfrm>
            <a:off x="8289985" y="6185139"/>
            <a:ext cx="7246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60</a:t>
            </a:r>
            <a:endParaRPr lang="el-GR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7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5F28F-057A-BF50-199B-B9D946639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7EB70FAB-C0DC-F211-1DDB-7D2CC8229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25742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E85F3-A4C1-70CF-9281-71FAD9BCAC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29"/>
          <a:stretch/>
        </p:blipFill>
        <p:spPr>
          <a:xfrm>
            <a:off x="338767" y="1236605"/>
            <a:ext cx="7105652" cy="438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1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7CB00-64B6-11F9-F49F-14D91B8C2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Τίτλος 1">
            <a:extLst>
              <a:ext uri="{FF2B5EF4-FFF2-40B4-BE49-F238E27FC236}">
                <a16:creationId xmlns:a16="http://schemas.microsoft.com/office/drawing/2014/main" id="{716DA692-2E5B-E71F-8E11-290DC516F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3914955" cy="637562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3-Λύση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78AF6-9CE5-3959-3B17-F79A0244E4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16" t="24823" r="30335" b="26472"/>
          <a:stretch/>
        </p:blipFill>
        <p:spPr>
          <a:xfrm>
            <a:off x="171450" y="1286488"/>
            <a:ext cx="3400426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C27D0-E500-E8B6-B226-071471951C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810"/>
          <a:stretch/>
        </p:blipFill>
        <p:spPr>
          <a:xfrm>
            <a:off x="171449" y="2124687"/>
            <a:ext cx="5153025" cy="4675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D87BEA-B133-7D5B-DD09-9984D4CEDB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43"/>
          <a:stretch/>
        </p:blipFill>
        <p:spPr>
          <a:xfrm>
            <a:off x="6486525" y="1362075"/>
            <a:ext cx="4873933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F40F10-44F7-59EA-65CA-485E43422E9E}"/>
              </a:ext>
            </a:extLst>
          </p:cNvPr>
          <p:cNvSpPr txBox="1"/>
          <p:nvPr/>
        </p:nvSpPr>
        <p:spPr>
          <a:xfrm>
            <a:off x="1672721" y="535986"/>
            <a:ext cx="609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l-GR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Άσκηση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4</a:t>
            </a:r>
            <a:endParaRPr lang="el-GR" dirty="0"/>
          </a:p>
        </p:txBody>
      </p:sp>
      <p:grpSp>
        <p:nvGrpSpPr>
          <p:cNvPr id="12" name="Ομάδα 11">
            <a:extLst>
              <a:ext uri="{FF2B5EF4-FFF2-40B4-BE49-F238E27FC236}">
                <a16:creationId xmlns:a16="http://schemas.microsoft.com/office/drawing/2014/main" id="{6A3072B6-AF79-8A67-A60C-191470A0271D}"/>
              </a:ext>
            </a:extLst>
          </p:cNvPr>
          <p:cNvGrpSpPr/>
          <p:nvPr/>
        </p:nvGrpSpPr>
        <p:grpSpPr>
          <a:xfrm>
            <a:off x="222067" y="1368489"/>
            <a:ext cx="8430802" cy="2153339"/>
            <a:chOff x="140086" y="1305427"/>
            <a:chExt cx="8430802" cy="2153339"/>
          </a:xfrm>
        </p:grpSpPr>
        <p:pic>
          <p:nvPicPr>
            <p:cNvPr id="5" name="Εικόνα 4">
              <a:extLst>
                <a:ext uri="{FF2B5EF4-FFF2-40B4-BE49-F238E27FC236}">
                  <a16:creationId xmlns:a16="http://schemas.microsoft.com/office/drawing/2014/main" id="{46DEC602-DADF-F52B-DEE8-011180A56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8247"/>
            <a:stretch/>
          </p:blipFill>
          <p:spPr>
            <a:xfrm>
              <a:off x="140086" y="1305427"/>
              <a:ext cx="8430802" cy="1326076"/>
            </a:xfrm>
            <a:prstGeom prst="rect">
              <a:avLst/>
            </a:prstGeom>
          </p:spPr>
        </p:pic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348C5D79-0D63-B61E-42C3-796AE285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98" y="2631503"/>
              <a:ext cx="7307482" cy="82726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6A3802D-F99A-0718-15D0-2B0255580190}"/>
              </a:ext>
            </a:extLst>
          </p:cNvPr>
          <p:cNvSpPr txBox="1"/>
          <p:nvPr/>
        </p:nvSpPr>
        <p:spPr>
          <a:xfrm>
            <a:off x="222067" y="4015674"/>
            <a:ext cx="798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Σημείωση</a:t>
            </a:r>
            <a:r>
              <a:rPr lang="en-US" i="1" dirty="0"/>
              <a:t>: H </a:t>
            </a:r>
            <a:r>
              <a:rPr lang="el-GR" i="1" dirty="0"/>
              <a:t>ροή είναι σταθερή εφόσον η τάση τροφοδοσίας και η αντίσταση διέγερσης είναι σταθερή.</a:t>
            </a:r>
          </a:p>
        </p:txBody>
      </p:sp>
    </p:spTree>
    <p:extLst>
      <p:ext uri="{BB962C8B-B14F-4D97-AF65-F5344CB8AC3E}">
        <p14:creationId xmlns:p14="http://schemas.microsoft.com/office/powerpoint/2010/main" val="353977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1">
            <a:extLst>
              <a:ext uri="{FF2B5EF4-FFF2-40B4-BE49-F238E27FC236}">
                <a16:creationId xmlns:a16="http://schemas.microsoft.com/office/drawing/2014/main" id="{63A5A08A-8861-64BB-7309-1244A68BF6B0}"/>
              </a:ext>
            </a:extLst>
          </p:cNvPr>
          <p:cNvSpPr txBox="1">
            <a:spLocks/>
          </p:cNvSpPr>
          <p:nvPr/>
        </p:nvSpPr>
        <p:spPr>
          <a:xfrm>
            <a:off x="894990" y="78511"/>
            <a:ext cx="3811438" cy="637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Άσκηση 4- Λύση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4523D9A-7EAE-706C-3482-AAF4C7CDC1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6708" y="838725"/>
            <a:ext cx="4059720" cy="562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4016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200</Words>
  <Application>Microsoft Office PowerPoint</Application>
  <PresentationFormat>Ευρεία οθόνη</PresentationFormat>
  <Paragraphs>24</Paragraphs>
  <Slides>17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Θέμα του Office</vt:lpstr>
      <vt:lpstr>Άσκηση 1</vt:lpstr>
      <vt:lpstr>Άσκηση 1-Λύση</vt:lpstr>
      <vt:lpstr>Άσκηση 1-Λύση</vt:lpstr>
      <vt:lpstr>Άσκηση 2</vt:lpstr>
      <vt:lpstr>Άσκηση 2- Λύση</vt:lpstr>
      <vt:lpstr>Άσκηση 3</vt:lpstr>
      <vt:lpstr>Άσκηση 3-Λύση</vt:lpstr>
      <vt:lpstr>Παρουσίαση του PowerPoint</vt:lpstr>
      <vt:lpstr>Παρουσίαση του PowerPoint</vt:lpstr>
      <vt:lpstr>Άσκηση 5</vt:lpstr>
      <vt:lpstr>Άσκηση 5- Λύση</vt:lpstr>
      <vt:lpstr>Άσκηση 6</vt:lpstr>
      <vt:lpstr>Άσκηση 6-Λύση</vt:lpstr>
      <vt:lpstr>Άσκηση 7</vt:lpstr>
      <vt:lpstr>Άσκηση 7-Λύση</vt:lpstr>
      <vt:lpstr>Άσκηση 8</vt:lpstr>
      <vt:lpstr>Άσκηση 8-Λύση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Άσκηση 4.3</dc:title>
  <dc:creator>John Mavridis Acquera Group</dc:creator>
  <cp:lastModifiedBy>bagelis bobodakis</cp:lastModifiedBy>
  <cp:revision>86</cp:revision>
  <cp:lastPrinted>2024-11-28T15:04:36Z</cp:lastPrinted>
  <dcterms:created xsi:type="dcterms:W3CDTF">2023-12-07T11:08:03Z</dcterms:created>
  <dcterms:modified xsi:type="dcterms:W3CDTF">2025-11-11T17:47:15Z</dcterms:modified>
</cp:coreProperties>
</file>