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2" r:id="rId4"/>
    <p:sldId id="271" r:id="rId5"/>
    <p:sldId id="273" r:id="rId6"/>
    <p:sldId id="274" r:id="rId7"/>
    <p:sldId id="269" r:id="rId8"/>
    <p:sldId id="270" r:id="rId9"/>
  </p:sldIdLst>
  <p:sldSz cx="12192000" cy="6858000"/>
  <p:notesSz cx="6888163" cy="100187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897AFE-74E6-F411-48E8-3D1A1F412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1F25AE8-8635-8641-5751-03692D5BB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2BFB48-E7E8-FB33-DDA0-44EBF65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A1AFD9-0D2B-8491-E930-2F19B62A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E0968D-DE17-76D1-8A58-7A998518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54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599603-A1D3-9A4F-72DE-721504D3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2FC42FD-BCCE-520B-658F-29BFD5CDF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966E6A-C83C-1B25-C351-E2570797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367E7A-0D55-C0DF-CDA2-1E6D3ADF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CF0862-CA33-9609-8C67-82484286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91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A5729BA-A848-D7B4-30F5-B0B02A012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6C3EF17-80BE-87DE-55EF-54485E63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A3DE8B-5D3A-8831-3BAC-C4D4B4EC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617EC7-29E1-A1BA-24D4-AECAEB78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7C6DB7-48B2-0B79-84E5-8D37219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91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754AC8-65D7-739E-1862-05259DB7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1FF0B3-2CFA-3773-F43A-A8BDCDDDA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2C5FA7-C755-EE70-3BDA-063E3089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1A13C5-8477-25B8-843D-2C2ACF2F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4BC3CF-764A-601F-249C-03663147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71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DBF61B-131B-BE4C-57D4-F359E57A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5DFA22E-BB85-038D-62C8-31FCC2F7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04237A-5BAD-3004-406B-1FAB285F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96C2EC-83D2-A21D-BE60-0A7FDAF8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2B27D4-CE1F-0979-AE77-411029A2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39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119A57-A5AF-E0DC-80D8-4B8E1C32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88DEDE-ED9C-ECA7-1A2B-574223526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F08462-BA70-10B6-85BA-CE1428991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23F141-345A-CC39-17D9-B7AE1C65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3D5707-E514-AA86-51B1-F43AE2C9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2FC1A6-8EAF-0C76-8000-BBAFB350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98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0A592A-E33A-4881-7A6C-B0B01517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BE9CC1-3D49-36F7-DB22-6741F122C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2E9ECA-669C-B904-ED5C-C4CB9765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5D95089-B561-9305-417C-C7F2A0389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A88FB01-ACB6-B498-FB03-54F56FB0B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5474485-2EE3-4C51-B8FF-9AF7E8AF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B2EE886-24E1-DDD2-E8D1-077FAD5A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2679FFC-6F68-EE73-2B76-572817FB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9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810202-9D07-DF79-3FF1-2941A098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FE70A9-65DE-B315-70B3-101446A3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A0F516-0017-059C-701D-F013DF16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A1DDDEA-2421-9B36-E492-FB42D9A5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71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632AA40-EFB1-984B-2F5B-0BD016BD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DBDAD3B-5F53-7032-452A-E7B68B2C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08D84E-20C9-833C-7ED3-C98E4826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8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6CFEB-3E3F-5632-849C-2A8CEAD7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8099B1-8CFA-284B-FB45-C4F6D522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301EAA-6C33-315D-6654-64F5130F1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6BC048-DC4A-177A-AE93-2D2BB7E5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9F9F6C-1729-830E-AB18-FF059A5A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50E8AB-F145-C3CC-F103-EC41999A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20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A9B920-C4BC-253D-107A-D0D7BA1F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E5B3370-9EFF-2A97-0606-5B2C85EBA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A74CE6-A3DB-FBA0-F542-BC10BDCBE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385493-C4EF-9C62-4977-AD15EE43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AAC2FF-452E-77DE-9307-215FE22D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C5E7F1-60B3-9438-B407-BA1206C4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174EA87-C006-2C83-33AB-9DFAB5D3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4B93C14-0C48-630E-509D-98ECA4A0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BDE2A3-9D14-198F-7A6F-DB302D9EE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5D1-0513-49C8-BC80-4AE4F756C5B8}" type="datetimeFigureOut">
              <a:rPr lang="el-GR" smtClean="0"/>
              <a:t>24/11/2025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059F07-BA75-370E-57E8-E73F28749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F7B204-FF3E-0670-0E3F-3C915A1DD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5FBF-A295-4FA8-AB3A-FCCA6E49C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00951-ACEB-4760-0A1D-80591E47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9603FF-76A8-E161-7B43-2E7B84D7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00275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1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0E33EA47-B1F1-265C-DC84-CEDCF467A938}"/>
              </a:ext>
            </a:extLst>
          </p:cNvPr>
          <p:cNvGrpSpPr/>
          <p:nvPr/>
        </p:nvGrpSpPr>
        <p:grpSpPr>
          <a:xfrm>
            <a:off x="715359" y="1281769"/>
            <a:ext cx="6908941" cy="4879972"/>
            <a:chOff x="625712" y="1126381"/>
            <a:chExt cx="6908941" cy="4879972"/>
          </a:xfrm>
        </p:grpSpPr>
        <p:cxnSp>
          <p:nvCxnSpPr>
            <p:cNvPr id="4" name="Γραμμή σύνδεσης: Καμπύλη 3">
              <a:extLst>
                <a:ext uri="{FF2B5EF4-FFF2-40B4-BE49-F238E27FC236}">
                  <a16:creationId xmlns:a16="http://schemas.microsoft.com/office/drawing/2014/main" id="{35CB90D0-19C1-458E-C670-DD884771C38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145025" y="1612438"/>
              <a:ext cx="381810" cy="137459"/>
            </a:xfrm>
            <a:prstGeom prst="curvedConnector3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057F88-6771-3FBE-1D3F-D741B61A3DA4}"/>
                </a:ext>
              </a:extLst>
            </p:cNvPr>
            <p:cNvSpPr txBox="1"/>
            <p:nvPr/>
          </p:nvSpPr>
          <p:spPr>
            <a:xfrm>
              <a:off x="4120777" y="1126381"/>
              <a:ext cx="56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2060"/>
                  </a:solidFill>
                </a:rPr>
                <a:t>P</a:t>
              </a:r>
              <a:r>
                <a:rPr lang="en-US" sz="1200" i="1" dirty="0">
                  <a:solidFill>
                    <a:srgbClr val="002060"/>
                  </a:solidFill>
                </a:rPr>
                <a:t>net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4EE41E0E-8591-DDF8-A053-65D85B9B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712" y="1827591"/>
              <a:ext cx="6908941" cy="4178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19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566E7-7CF4-C94B-24BF-84F20A34B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76A07-804E-B865-815F-DC561D42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932208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1-Λύση</a:t>
            </a:r>
          </a:p>
        </p:txBody>
      </p:sp>
      <p:pic>
        <p:nvPicPr>
          <p:cNvPr id="8" name="Picture 7" descr="A close-up of a math problem&#10;&#10;Description automatically generated">
            <a:extLst>
              <a:ext uri="{FF2B5EF4-FFF2-40B4-BE49-F238E27FC236}">
                <a16:creationId xmlns:a16="http://schemas.microsoft.com/office/drawing/2014/main" id="{3BE67839-E483-DA8E-A482-E6FED5BB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0" b="6164"/>
          <a:stretch/>
        </p:blipFill>
        <p:spPr>
          <a:xfrm>
            <a:off x="463786" y="1208978"/>
            <a:ext cx="4681036" cy="434771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87385"/>
          <a:stretch/>
        </p:blipFill>
        <p:spPr>
          <a:xfrm>
            <a:off x="379376" y="5619403"/>
            <a:ext cx="4650059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20374-6BCF-1DF2-8CBA-91EC4300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BFF295-7997-51FB-5D34-D536D9E8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69828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81045B34-5EF1-BE51-268D-E8605D183040}"/>
              </a:ext>
            </a:extLst>
          </p:cNvPr>
          <p:cNvGrpSpPr/>
          <p:nvPr/>
        </p:nvGrpSpPr>
        <p:grpSpPr>
          <a:xfrm>
            <a:off x="459841" y="1545176"/>
            <a:ext cx="10167417" cy="1942312"/>
            <a:chOff x="523341" y="1754726"/>
            <a:chExt cx="10167417" cy="1942312"/>
          </a:xfrm>
        </p:grpSpPr>
        <p:grpSp>
          <p:nvGrpSpPr>
            <p:cNvPr id="12" name="Ομάδα 11">
              <a:extLst>
                <a:ext uri="{FF2B5EF4-FFF2-40B4-BE49-F238E27FC236}">
                  <a16:creationId xmlns:a16="http://schemas.microsoft.com/office/drawing/2014/main" id="{126CF26E-DDF5-F314-2CF4-726A8BB95010}"/>
                </a:ext>
              </a:extLst>
            </p:cNvPr>
            <p:cNvGrpSpPr/>
            <p:nvPr/>
          </p:nvGrpSpPr>
          <p:grpSpPr>
            <a:xfrm>
              <a:off x="523341" y="1754726"/>
              <a:ext cx="10167417" cy="1942312"/>
              <a:chOff x="1012291" y="1748376"/>
              <a:chExt cx="10167417" cy="1942312"/>
            </a:xfrm>
          </p:grpSpPr>
          <p:grpSp>
            <p:nvGrpSpPr>
              <p:cNvPr id="10" name="Ομάδα 9">
                <a:extLst>
                  <a:ext uri="{FF2B5EF4-FFF2-40B4-BE49-F238E27FC236}">
                    <a16:creationId xmlns:a16="http://schemas.microsoft.com/office/drawing/2014/main" id="{5A27A9F1-83CD-EBA7-C7C5-A40F3996A417}"/>
                  </a:ext>
                </a:extLst>
              </p:cNvPr>
              <p:cNvGrpSpPr/>
              <p:nvPr/>
            </p:nvGrpSpPr>
            <p:grpSpPr>
              <a:xfrm>
                <a:off x="1012291" y="1748376"/>
                <a:ext cx="10167417" cy="1942312"/>
                <a:chOff x="2230718" y="1768878"/>
                <a:chExt cx="10167417" cy="1942312"/>
              </a:xfrm>
            </p:grpSpPr>
            <p:pic>
              <p:nvPicPr>
                <p:cNvPr id="5" name="Εικόνα 4">
                  <a:extLst>
                    <a:ext uri="{FF2B5EF4-FFF2-40B4-BE49-F238E27FC236}">
                      <a16:creationId xmlns:a16="http://schemas.microsoft.com/office/drawing/2014/main" id="{DCD968F4-5FFA-69F6-20BC-2464FB68A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b="44129"/>
                <a:stretch/>
              </p:blipFill>
              <p:spPr>
                <a:xfrm>
                  <a:off x="2230718" y="1768878"/>
                  <a:ext cx="10167417" cy="1942312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0061B3-B3A9-F89F-0969-B7F63A17434A}"/>
                    </a:ext>
                  </a:extLst>
                </p:cNvPr>
                <p:cNvSpPr txBox="1"/>
                <p:nvPr/>
              </p:nvSpPr>
              <p:spPr>
                <a:xfrm>
                  <a:off x="5961361" y="2512187"/>
                  <a:ext cx="3708000" cy="36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l-G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δηλ. ροπή φορτίου + ροπή τριβών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)?</a:t>
                  </a:r>
                  <a:endPara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C275C5A6-7F3C-4B86-3D8F-0EF351C58B42}"/>
                  </a:ext>
                </a:extLst>
              </p:cNvPr>
              <p:cNvSpPr/>
              <p:nvPr/>
            </p:nvSpPr>
            <p:spPr>
              <a:xfrm>
                <a:off x="4742934" y="2561195"/>
                <a:ext cx="95250" cy="220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" name="Ορθογώνιο 12">
              <a:extLst>
                <a:ext uri="{FF2B5EF4-FFF2-40B4-BE49-F238E27FC236}">
                  <a16:creationId xmlns:a16="http://schemas.microsoft.com/office/drawing/2014/main" id="{1008C79F-8F57-9810-C411-7B22F5EA7250}"/>
                </a:ext>
              </a:extLst>
            </p:cNvPr>
            <p:cNvSpPr/>
            <p:nvPr/>
          </p:nvSpPr>
          <p:spPr>
            <a:xfrm>
              <a:off x="5210294" y="2858035"/>
              <a:ext cx="119896" cy="220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486B44-602D-EFE8-65B9-040AF7651381}"/>
                </a:ext>
              </a:extLst>
            </p:cNvPr>
            <p:cNvSpPr txBox="1"/>
            <p:nvPr/>
          </p:nvSpPr>
          <p:spPr>
            <a:xfrm>
              <a:off x="5160764" y="2759071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δηλ. καθαρή ισχύς εξόδου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)?</a:t>
              </a:r>
              <a:endParaRPr lang="el-G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E5B60A-FA40-D299-3623-1DF9E2227565}"/>
                </a:ext>
              </a:extLst>
            </p:cNvPr>
            <p:cNvSpPr txBox="1"/>
            <p:nvPr/>
          </p:nvSpPr>
          <p:spPr>
            <a:xfrm>
              <a:off x="5134094" y="3278958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δηλ. καθαρή ροπή φορτίου </a:t>
              </a:r>
              <a:r>
                <a:rPr lang="el-G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)?</a:t>
              </a:r>
              <a:endParaRPr lang="el-G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B49524FF-FC3C-501D-61B2-C0FAA87737CB}"/>
                </a:ext>
              </a:extLst>
            </p:cNvPr>
            <p:cNvSpPr/>
            <p:nvPr/>
          </p:nvSpPr>
          <p:spPr>
            <a:xfrm>
              <a:off x="5134571" y="3378018"/>
              <a:ext cx="95250" cy="220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433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1578F-F185-18E5-7FA3-E7B7F3F12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FA4A1-183B-4237-E22A-4292169C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822087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-Λύση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BD6B5B71-687E-C2D4-D9E0-D164C47C2496}"/>
              </a:ext>
            </a:extLst>
          </p:cNvPr>
          <p:cNvGrpSpPr/>
          <p:nvPr/>
        </p:nvGrpSpPr>
        <p:grpSpPr>
          <a:xfrm>
            <a:off x="838200" y="1636771"/>
            <a:ext cx="10184659" cy="3584457"/>
            <a:chOff x="315599" y="1434487"/>
            <a:chExt cx="10184659" cy="3584457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1FE7327A-F63E-EEDA-A069-32CB0206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8750"/>
            <a:stretch/>
          </p:blipFill>
          <p:spPr>
            <a:xfrm>
              <a:off x="332841" y="1434487"/>
              <a:ext cx="10167417" cy="1086380"/>
            </a:xfrm>
            <a:prstGeom prst="rect">
              <a:avLst/>
            </a:prstGeom>
          </p:spPr>
        </p:pic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14130B8A-8683-C451-9773-23F37F04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599" y="2412804"/>
              <a:ext cx="8497746" cy="2606140"/>
            </a:xfrm>
            <a:prstGeom prst="rect">
              <a:avLst/>
            </a:prstGeom>
          </p:spPr>
        </p:pic>
        <p:sp>
          <p:nvSpPr>
            <p:cNvPr id="3" name="Δεξί άγκιστρο 2">
              <a:extLst>
                <a:ext uri="{FF2B5EF4-FFF2-40B4-BE49-F238E27FC236}">
                  <a16:creationId xmlns:a16="http://schemas.microsoft.com/office/drawing/2014/main" id="{48010E17-6F46-D72B-2A86-D17A61BA6546}"/>
                </a:ext>
              </a:extLst>
            </p:cNvPr>
            <p:cNvSpPr/>
            <p:nvPr/>
          </p:nvSpPr>
          <p:spPr>
            <a:xfrm>
              <a:off x="4870451" y="2629816"/>
              <a:ext cx="501650" cy="11938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C5C54FB-5805-B98A-1C4A-E041BDAA2D9E}"/>
                    </a:ext>
                  </a:extLst>
                </p:cNvPr>
                <p:cNvSpPr txBox="1"/>
                <p:nvPr/>
              </p:nvSpPr>
              <p:spPr>
                <a:xfrm>
                  <a:off x="5372101" y="2883584"/>
                  <a:ext cx="41573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chemeClr val="tx1"/>
                      </a:solidFill>
                    </a:rPr>
                    <a:t>Εναλλακτικός τρόπος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(</a:t>
                  </a:r>
                  <a:r>
                    <a:rPr lang="el-GR" dirty="0">
                      <a:solidFill>
                        <a:schemeClr val="tx1"/>
                      </a:solidFill>
                    </a:rPr>
                    <a:t>ερωτ. Β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):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∙ I-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=218 ∙ 48-650 = 9.814 W</a:t>
                  </a:r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C5C54FB-5805-B98A-1C4A-E041BDAA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1" y="2883584"/>
                  <a:ext cx="415739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320" t="-4717" b="-141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507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AAFB-1906-4F7B-F0BA-DFE7996F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7EA4D-6091-E008-7295-2C5BBEE6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69828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E525DBEB-3E6E-EBE8-0A4E-51A2C6294CBF}"/>
              </a:ext>
            </a:extLst>
          </p:cNvPr>
          <p:cNvGrpSpPr/>
          <p:nvPr/>
        </p:nvGrpSpPr>
        <p:grpSpPr>
          <a:xfrm>
            <a:off x="733095" y="1242287"/>
            <a:ext cx="7245350" cy="4829345"/>
            <a:chOff x="752145" y="1394687"/>
            <a:chExt cx="7245350" cy="4829345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509E3387-35AB-29E2-FFC4-C8B39B1A14DF}"/>
                </a:ext>
              </a:extLst>
            </p:cNvPr>
            <p:cNvGrpSpPr/>
            <p:nvPr/>
          </p:nvGrpSpPr>
          <p:grpSpPr>
            <a:xfrm>
              <a:off x="752145" y="1394687"/>
              <a:ext cx="7245350" cy="4068626"/>
              <a:chOff x="504495" y="1435502"/>
              <a:chExt cx="7245350" cy="4068626"/>
            </a:xfrm>
          </p:grpSpPr>
          <p:grpSp>
            <p:nvGrpSpPr>
              <p:cNvPr id="15" name="Ομάδα 14">
                <a:extLst>
                  <a:ext uri="{FF2B5EF4-FFF2-40B4-BE49-F238E27FC236}">
                    <a16:creationId xmlns:a16="http://schemas.microsoft.com/office/drawing/2014/main" id="{A17FA4A0-F8F9-228A-5945-0538D2EA8D36}"/>
                  </a:ext>
                </a:extLst>
              </p:cNvPr>
              <p:cNvGrpSpPr/>
              <p:nvPr/>
            </p:nvGrpSpPr>
            <p:grpSpPr>
              <a:xfrm>
                <a:off x="504495" y="1435502"/>
                <a:ext cx="7245350" cy="4068626"/>
                <a:chOff x="504495" y="1435502"/>
                <a:chExt cx="7245350" cy="40686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EB0FD1F8-6CE5-FB2B-41E7-C799B2FC72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4495" y="1435502"/>
                      <a:ext cx="7245350" cy="14773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dirty="0"/>
                        <a:t>Κινητήρας </a:t>
                      </a:r>
                      <a:r>
                        <a:rPr lang="en-US" dirty="0"/>
                        <a:t>DC </a:t>
                      </a:r>
                      <a:r>
                        <a:rPr lang="el-GR" dirty="0"/>
                        <a:t>διέγερσης σειράς σηκώνει φορτίο σταθερής μάζας </a:t>
                      </a:r>
                      <a:r>
                        <a:rPr lang="en-US" dirty="0"/>
                        <a:t>m</a:t>
                      </a:r>
                      <a:r>
                        <a:rPr lang="el-GR" dirty="0"/>
                        <a:t>. Αγνοήστε τις πτώσεις τάσης στις αντιστάσεις οπλισμού και διέγερσης, δηλαδή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a14:m>
                      <a:r>
                        <a:rPr lang="en-US" dirty="0"/>
                        <a:t>. </a:t>
                      </a:r>
                    </a:p>
                    <a:p>
                      <a:r>
                        <a:rPr lang="el-GR" dirty="0"/>
                        <a:t>Α) Πόσο τις εκατό θα μεταβληθεί η ταχύτητα του κινητήρα και το ρεύμα οπλισμού αν η τάση εισόδου μειωθεί από τα 230</a:t>
                      </a:r>
                      <a:r>
                        <a:rPr lang="en-US" dirty="0"/>
                        <a:t>V </a:t>
                      </a:r>
                      <a:r>
                        <a:rPr lang="el-GR" dirty="0"/>
                        <a:t>στα 200</a:t>
                      </a:r>
                      <a:r>
                        <a:rPr lang="en-US" dirty="0"/>
                        <a:t>V?</a:t>
                      </a:r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EB0FD1F8-6CE5-FB2B-41E7-C799B2FC72A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4495" y="1435502"/>
                      <a:ext cx="7245350" cy="1477328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673" t="-2479" b="-57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4" name="Εικόνα 13">
                  <a:extLst>
                    <a:ext uri="{FF2B5EF4-FFF2-40B4-BE49-F238E27FC236}">
                      <a16:creationId xmlns:a16="http://schemas.microsoft.com/office/drawing/2014/main" id="{342B1CCE-579C-BDCE-74CA-2B8B579C1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3871" y="3035299"/>
                  <a:ext cx="4340460" cy="2468829"/>
                </a:xfrm>
                <a:prstGeom prst="rect">
                  <a:avLst/>
                </a:prstGeom>
              </p:spPr>
            </p:pic>
          </p:grpSp>
          <p:sp>
            <p:nvSpPr>
              <p:cNvPr id="16" name="Ορθογώνιο 15">
                <a:extLst>
                  <a:ext uri="{FF2B5EF4-FFF2-40B4-BE49-F238E27FC236}">
                    <a16:creationId xmlns:a16="http://schemas.microsoft.com/office/drawing/2014/main" id="{2167FB88-259D-B7DA-7F5E-F5BAEA045259}"/>
                  </a:ext>
                </a:extLst>
              </p:cNvPr>
              <p:cNvSpPr/>
              <p:nvPr/>
            </p:nvSpPr>
            <p:spPr>
              <a:xfrm>
                <a:off x="4749800" y="3987800"/>
                <a:ext cx="82550" cy="292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2630E7-A49E-C533-C7DB-2C8511D80E35}"/>
                </a:ext>
              </a:extLst>
            </p:cNvPr>
            <p:cNvSpPr txBox="1"/>
            <p:nvPr/>
          </p:nvSpPr>
          <p:spPr>
            <a:xfrm>
              <a:off x="838200" y="5854700"/>
              <a:ext cx="367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Υπόδειξη</a:t>
              </a:r>
              <a:r>
                <a:rPr lang="en-US" dirty="0"/>
                <a:t>: </a:t>
              </a:r>
              <a:r>
                <a:rPr lang="el-GR" dirty="0"/>
                <a:t>Θεωρήστε ότι </a:t>
              </a:r>
              <a:r>
                <a:rPr lang="en-US" dirty="0"/>
                <a:t>F=m*g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51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87E5-6B5B-3519-E064-F5743F36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B57955-1C3B-B570-37E1-DC12A258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822087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-Λύση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60FE2AB1-E9D1-5F36-CA9A-C65D9E080BF3}"/>
              </a:ext>
            </a:extLst>
          </p:cNvPr>
          <p:cNvGrpSpPr/>
          <p:nvPr/>
        </p:nvGrpSpPr>
        <p:grpSpPr>
          <a:xfrm>
            <a:off x="660263" y="1616596"/>
            <a:ext cx="9333974" cy="4255087"/>
            <a:chOff x="349113" y="1241946"/>
            <a:chExt cx="9333974" cy="4255087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0D778A50-2D7D-4DF6-66F8-E79926713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7072"/>
            <a:stretch/>
          </p:blipFill>
          <p:spPr>
            <a:xfrm>
              <a:off x="349113" y="1241946"/>
              <a:ext cx="9333974" cy="4255087"/>
            </a:xfrm>
            <a:prstGeom prst="rect">
              <a:avLst/>
            </a:prstGeom>
          </p:spPr>
        </p:pic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EE496B61-2FBE-9962-6B4F-81EF7213263A}"/>
                </a:ext>
              </a:extLst>
            </p:cNvPr>
            <p:cNvCxnSpPr/>
            <p:nvPr/>
          </p:nvCxnSpPr>
          <p:spPr>
            <a:xfrm>
              <a:off x="1668836" y="3482163"/>
              <a:ext cx="62574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55F08FFA-493D-740F-1974-28424863C1EE}"/>
                </a:ext>
              </a:extLst>
            </p:cNvPr>
            <p:cNvCxnSpPr>
              <a:cxnSpLocks/>
            </p:cNvCxnSpPr>
            <p:nvPr/>
          </p:nvCxnSpPr>
          <p:spPr>
            <a:xfrm>
              <a:off x="396473" y="5497033"/>
              <a:ext cx="256551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7F1600-0981-BDD8-89EB-D1557A5ADBB7}"/>
                </a:ext>
              </a:extLst>
            </p:cNvPr>
            <p:cNvSpPr txBox="1"/>
            <p:nvPr/>
          </p:nvSpPr>
          <p:spPr>
            <a:xfrm>
              <a:off x="1549400" y="3734122"/>
              <a:ext cx="882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δηλαδή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76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F84EE-F751-5827-5FCB-3B59E7E94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567B7E-7D45-539D-D06C-2F023181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00275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8574A20E-0B98-B754-F584-EED7F23E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8267" b="67545"/>
          <a:stretch/>
        </p:blipFill>
        <p:spPr>
          <a:xfrm>
            <a:off x="224583" y="1343222"/>
            <a:ext cx="6222670" cy="22765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1D625E-B175-7E9D-6E85-B4245875BAC9}"/>
              </a:ext>
            </a:extLst>
          </p:cNvPr>
          <p:cNvCxnSpPr/>
          <p:nvPr/>
        </p:nvCxnSpPr>
        <p:spPr>
          <a:xfrm flipV="1">
            <a:off x="5840305" y="3428999"/>
            <a:ext cx="529532" cy="81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660F11-C403-DDA3-A536-8D19B483CDEB}"/>
              </a:ext>
            </a:extLst>
          </p:cNvPr>
          <p:cNvSpPr txBox="1"/>
          <p:nvPr/>
        </p:nvSpPr>
        <p:spPr>
          <a:xfrm>
            <a:off x="6290621" y="3275110"/>
            <a:ext cx="210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Τ</a:t>
            </a:r>
            <a:r>
              <a:rPr lang="en-US" sz="900" dirty="0"/>
              <a:t>no</a:t>
            </a:r>
            <a:r>
              <a:rPr lang="en-US" sz="1400" dirty="0"/>
              <a:t> </a:t>
            </a:r>
            <a:r>
              <a:rPr lang="el-GR" sz="1400" dirty="0"/>
              <a:t>είναι ονομαστική ροπή</a:t>
            </a:r>
          </a:p>
        </p:txBody>
      </p:sp>
      <p:pic>
        <p:nvPicPr>
          <p:cNvPr id="3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EFB5A95F-8DE6-AA7F-51FA-35749D57F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37086" r="24444" b="58788"/>
          <a:stretch/>
        </p:blipFill>
        <p:spPr>
          <a:xfrm>
            <a:off x="368316" y="4168404"/>
            <a:ext cx="4159542" cy="372066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2E2BB2E-E586-5C64-7E3E-6F6FF8454601}"/>
              </a:ext>
            </a:extLst>
          </p:cNvPr>
          <p:cNvCxnSpPr/>
          <p:nvPr/>
        </p:nvCxnSpPr>
        <p:spPr>
          <a:xfrm>
            <a:off x="292100" y="365126"/>
            <a:ext cx="9169400" cy="5540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2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3D719-DC10-F08D-EC2F-0347C5B55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81597B-D0D2-8A04-F16C-01A365F6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475008" cy="637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Άσκηση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-Λύση</a:t>
            </a:r>
          </a:p>
        </p:txBody>
      </p:sp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85D1DB33-CE09-87C1-F3B8-7D31F697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47707" r="23944" b="7513"/>
          <a:stretch/>
        </p:blipFill>
        <p:spPr>
          <a:xfrm>
            <a:off x="739294" y="1526875"/>
            <a:ext cx="3362325" cy="3071004"/>
          </a:xfrm>
          <a:prstGeom prst="rect">
            <a:avLst/>
          </a:prstGeom>
        </p:spPr>
      </p:pic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BA969DDE-5C82-2F1B-65FF-A603A482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" r="4996" b="28931"/>
          <a:stretch/>
        </p:blipFill>
        <p:spPr>
          <a:xfrm>
            <a:off x="5508623" y="1147730"/>
            <a:ext cx="4368622" cy="4511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6E263-38F5-F2E0-2398-CD0251D14C3A}"/>
              </a:ext>
            </a:extLst>
          </p:cNvPr>
          <p:cNvSpPr txBox="1"/>
          <p:nvPr/>
        </p:nvSpPr>
        <p:spPr>
          <a:xfrm>
            <a:off x="5650303" y="3735239"/>
            <a:ext cx="7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3</a:t>
            </a:r>
            <a:r>
              <a:rPr lang="el-GR" dirty="0"/>
              <a:t>.</a:t>
            </a: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B74C82F8-5649-5A9F-B8EF-AA351A986294}"/>
              </a:ext>
            </a:extLst>
          </p:cNvPr>
          <p:cNvCxnSpPr/>
          <p:nvPr/>
        </p:nvCxnSpPr>
        <p:spPr>
          <a:xfrm>
            <a:off x="292100" y="365126"/>
            <a:ext cx="9169400" cy="5540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477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138</Words>
  <Application>Microsoft Office PowerPoint</Application>
  <PresentationFormat>Ευρεία οθόνη</PresentationFormat>
  <Paragraphs>19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Θέμα του Office</vt:lpstr>
      <vt:lpstr>Άσκηση 1</vt:lpstr>
      <vt:lpstr>Άσκηση 1-Λύση</vt:lpstr>
      <vt:lpstr>Άσκηση 2</vt:lpstr>
      <vt:lpstr>Άσκηση 2-Λύση</vt:lpstr>
      <vt:lpstr>Άσκηση 3</vt:lpstr>
      <vt:lpstr>Άσκηση 3-Λύση</vt:lpstr>
      <vt:lpstr>Άσκηση 4</vt:lpstr>
      <vt:lpstr>Άσκηση 4-Λύση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4.3</dc:title>
  <dc:creator>John Mavridis Acquera Group</dc:creator>
  <cp:lastModifiedBy>bagelis bobodakis</cp:lastModifiedBy>
  <cp:revision>107</cp:revision>
  <cp:lastPrinted>2024-12-05T15:13:58Z</cp:lastPrinted>
  <dcterms:created xsi:type="dcterms:W3CDTF">2023-12-07T11:08:03Z</dcterms:created>
  <dcterms:modified xsi:type="dcterms:W3CDTF">2025-11-24T08:05:28Z</dcterms:modified>
</cp:coreProperties>
</file>