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8" r:id="rId2"/>
    <p:sldId id="339" r:id="rId3"/>
    <p:sldId id="328" r:id="rId4"/>
    <p:sldId id="329" r:id="rId5"/>
    <p:sldId id="330" r:id="rId6"/>
    <p:sldId id="331" r:id="rId7"/>
    <p:sldId id="332" r:id="rId8"/>
    <p:sldId id="333" r:id="rId9"/>
    <p:sldId id="335" r:id="rId10"/>
    <p:sldId id="334" r:id="rId11"/>
    <p:sldId id="336" r:id="rId12"/>
    <p:sldId id="340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75" autoAdjust="0"/>
  </p:normalViewPr>
  <p:slideViewPr>
    <p:cSldViewPr snapToGrid="0">
      <p:cViewPr varScale="1">
        <p:scale>
          <a:sx n="63" d="100"/>
          <a:sy n="63" d="100"/>
        </p:scale>
        <p:origin x="1215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7T22:24:10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24534,'0'1452'0,"1883"-615"0,-1883-2289 0,-1883 615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15712-0819-4150-94AD-D1F5858C633A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it-IT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1EDB5-FBC6-482C-94A4-DA8197CCD4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3058-EF80-454F-8087-279904A13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93147-3091-40F8-B1E0-985F674F6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9FA6-D831-4090-92AB-40FD6384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2C1E-E988-4209-8A3A-239D8C06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75C91-5C94-44E5-B422-FB139D2B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1EC0-1868-4516-8EDC-CF3E696F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D20AB-E4F5-4E7A-8261-0E3CA0525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981B-7B21-4BA4-93A4-61498501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6A8BD-15F7-4690-934A-E66E304B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81DA-1F8B-49B0-9FD1-B2EC8448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E489A-E78E-4B9C-8F8A-93B5DFB2C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02B55-08CA-4C75-A903-E185F7BF5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DFDE-98A5-4263-8D37-5D87B287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D7A9-2615-40B3-A546-55C51788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BDCF-C043-457B-8D6C-6165AC82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BE87-E7C7-4901-9325-4B9C8C3D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C018-63E8-410E-A0A5-11020782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CC4B8-D36F-47A6-A627-0ADEED08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6A35-3141-461B-BF92-82379A31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F553-CBAD-4174-9152-0C59E454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477F-8DEB-444B-ACED-334D0C9F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193EE-B3AF-4480-B306-D23679B0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2150-B879-4A77-891A-7D7B50A2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8BF67-5A1F-4DF1-96BF-AFA07469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872C-8391-4D90-A638-D800477A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CCE5-7829-4076-B488-7012C509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8DE3-A8E1-489F-9BD2-E4B13C030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E7933-5471-4174-ABFD-737F3BD40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7489-BF2C-43BD-8638-855BFBE3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22545-6075-4656-ADE8-30062F51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39DC4-D8CD-4996-998F-47F24B49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2A58-7E74-482F-8AAB-0A82DE77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E937B-53E2-4B9F-A1CD-9B2AE8F3E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4A01C-726F-4D45-B726-3E3F7386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27E56-AEEF-4107-A433-975DDE562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7F9A2-6CD3-4C1E-BD8B-38996B165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0C9EC-C261-442E-881B-C1BA56AE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CAD0C-6850-4AFD-9EEA-F70A2B8E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B45A7-3BB4-484B-A431-05A4F9BC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6CAD-412E-4F76-AB88-173ACB17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2EF04-30D6-4270-8428-ED06A0A3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276A8-EFA8-4F11-9746-C8E994D5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6EC46-3E1F-42A7-AADF-B7129D4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9EE11-4B29-4875-9D0A-AE9EFA74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6C1D4-C470-481F-8F19-657CB130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34D-B648-476E-9D25-6DB0851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271-B21C-40D8-A3CE-B0BF143D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A1FDA-6CE8-407D-992B-B5ADDFE2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71078-D51B-4F18-A1B7-36ADEE8A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D244B-71BF-441E-8200-08476F74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FF3A-E6F3-4F3A-95DC-D30D31BF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33601-D339-47D3-8197-A7361DD0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3D9A-F62B-49EA-AFCB-CC622631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4E4E1-E8A7-40A7-83DA-4BCCCB2CD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5E39A-44B0-405C-97FD-47FE842EB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427A4-24A5-4F36-AB65-E8FE29A8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FC89E-3AA6-453F-9050-EDB9B222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2A57-CA9B-4DFC-A39A-0574D57A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37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71000">
              <a:schemeClr val="accent4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87745-4D73-4B9A-9969-7967C09E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9A89-D0D7-4B7B-8BF4-B5919425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95BE5-AF00-4B49-8E43-DF539FD8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C560-3F45-423E-92F5-9C8E98380BF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61318-2C2D-477A-BD7B-3AF78A80D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FDAF7-D27B-4076-8FA3-695079BD9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955FF-0625-E9B7-083F-D2307D62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1F18FD7-F929-825C-E4E1-1AF579FE3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B81521-CC97-30D7-4ADB-A16647256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>
                <a:latin typeface="+mn-lt"/>
              </a:rPr>
              <a:t>Μεθοδολογία Επίλυσης Ασκήσεων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2D6A62-A5FB-6822-2BCC-A11467530647}"/>
                  </a:ext>
                </a:extLst>
              </p:cNvPr>
              <p:cNvSpPr txBox="1"/>
              <p:nvPr/>
            </p:nvSpPr>
            <p:spPr>
              <a:xfrm>
                <a:off x="1592580" y="1340543"/>
                <a:ext cx="10302240" cy="4027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UcPeriod"/>
                </a:pPr>
                <a:r>
                  <a:rPr lang="el-GR" b="1" dirty="0"/>
                  <a:t>Σύνδεση Σύγχρονης Γεννήτριας σε Αστέρα</a:t>
                </a:r>
              </a:p>
              <a:p>
                <a:endParaRPr lang="el-GR" b="1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l-GR" dirty="0"/>
                  <a:t>Υπολογίζω τα ρεύματα γραμμής, από την παρακάτω σχέση. Στις γεννήτριες με σύνδεση αστέρα, τα ρεύματα γραμμής  ισοδυναμούν με τα ρεύματα που ρέουν τα τυλίγματα του στάτη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                        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𝜋𝜊𝜆𝜄𝜅𝜂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𝛾𝜌𝛼𝜇𝜇𝜂𝜍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:r>
                  <a:rPr lang="el-GR" dirty="0"/>
                  <a:t>ή</a:t>
                </a:r>
                <a:r>
                  <a:rPr lang="en-US" dirty="0"/>
                  <a:t>   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𝜑𝛼𝜎𝜄𝜅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𝛾𝜌𝛼𝜇𝜇𝜂𝜍</m:t>
                        </m:r>
                      </m:sub>
                    </m:sSub>
                  </m:oMath>
                </a14:m>
                <a:endParaRPr lang="el-GR" dirty="0"/>
              </a:p>
              <a:p>
                <a:pPr lvl="1"/>
                <a:br>
                  <a:rPr lang="el-GR" dirty="0"/>
                </a:br>
                <a:r>
                  <a:rPr lang="el-GR" dirty="0"/>
                  <a:t>2.  Βρίσκω τη γωνία του ρεύματος (ως προς την φασική τάση του δικτύου) από τον συντελεστή ισχύος</a:t>
                </a:r>
              </a:p>
              <a:p>
                <a:pPr lvl="1"/>
                <a:endParaRPr lang="el-GR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𝛾𝜈𝜔𝜎𝜏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𝛾𝜈𝜔𝜎𝜏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</m:oMath>
                  </m:oMathPara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3. Χρησιμοποιούμε το παρακάτω ισοδύναμο για να βρω την τάση </a:t>
                </a:r>
                <a:r>
                  <a:rPr lang="en-US" dirty="0"/>
                  <a:t>E&lt;</a:t>
                </a:r>
                <a:r>
                  <a:rPr lang="el-GR" dirty="0"/>
                  <a:t>δ των τυλιγμάτων του στάτη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2D6A62-A5FB-6822-2BCC-A11467530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0" y="1340543"/>
                <a:ext cx="10302240" cy="4027449"/>
              </a:xfrm>
              <a:prstGeom prst="rect">
                <a:avLst/>
              </a:prstGeom>
              <a:blipFill rotWithShape="0">
                <a:blip r:embed="rId3"/>
                <a:stretch>
                  <a:fillRect l="-473" t="-9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A78060-43F0-970B-E8DC-A91213FB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43" y="4976375"/>
            <a:ext cx="3020593" cy="1652835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5CB994CF-EDC4-77D9-4B8C-1D66C6B33DD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924800" y="5882640"/>
            <a:ext cx="723900" cy="498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83416-5220-A070-81B0-F0B16817C92F}"/>
                  </a:ext>
                </a:extLst>
              </p:cNvPr>
              <p:cNvSpPr txBox="1"/>
              <p:nvPr/>
            </p:nvSpPr>
            <p:spPr>
              <a:xfrm>
                <a:off x="8648700" y="5893772"/>
                <a:ext cx="3020593" cy="97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</a:rPr>
                  <a:t>Τάση αναφοράς με γωνία 0 και μέτρο τάσης ίσο με το φασικό δηλ.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𝜋𝜊𝜆𝜄𝜅𝜂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rgbClr val="FF0000"/>
                    </a:solidFill>
                  </a:rPr>
                  <a:t>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83416-5220-A070-81B0-F0B16817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5893772"/>
                <a:ext cx="3020593" cy="974113"/>
              </a:xfrm>
              <a:prstGeom prst="rect">
                <a:avLst/>
              </a:prstGeom>
              <a:blipFill>
                <a:blip r:embed="rId5"/>
                <a:stretch>
                  <a:fillRect l="-1818" t="-3750" b="-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89EBA4BF-81F4-9190-EA7B-A64C9C973405}"/>
              </a:ext>
            </a:extLst>
          </p:cNvPr>
          <p:cNvCxnSpPr>
            <a:cxnSpLocks/>
          </p:cNvCxnSpPr>
          <p:nvPr/>
        </p:nvCxnSpPr>
        <p:spPr>
          <a:xfrm>
            <a:off x="7559040" y="5109725"/>
            <a:ext cx="800100" cy="64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2295FF-F261-00D6-C22B-6BF88C11B451}"/>
              </a:ext>
            </a:extLst>
          </p:cNvPr>
          <p:cNvSpPr txBox="1"/>
          <p:nvPr/>
        </p:nvSpPr>
        <p:spPr>
          <a:xfrm>
            <a:off x="8286750" y="4947322"/>
            <a:ext cx="302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Και το μέτρο και τη γωνία τα ξέρουμε από το βήμα 1 και 2</a:t>
            </a:r>
          </a:p>
        </p:txBody>
      </p:sp>
    </p:spTree>
    <p:extLst>
      <p:ext uri="{BB962C8B-B14F-4D97-AF65-F5344CB8AC3E}">
        <p14:creationId xmlns:p14="http://schemas.microsoft.com/office/powerpoint/2010/main" val="320190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45AB1-6C7B-7C3F-3B21-769943E8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D8FBC0-9608-C5D1-410C-8742D4B4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20" y="182245"/>
            <a:ext cx="6888480" cy="541655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latin typeface="+mn-lt"/>
              </a:rPr>
              <a:t>Άσκηση 4η</a:t>
            </a:r>
            <a:endParaRPr lang="el-GR" dirty="0"/>
          </a:p>
        </p:txBody>
      </p:sp>
      <p:pic>
        <p:nvPicPr>
          <p:cNvPr id="6" name="Εικόνα 5" descr="Εικόνα που περιέχει κείμενο, γράμμα, στιγμιότυπο οθόνης, γραμματοσειρ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2F891799-5735-B702-3B57-CB01E4175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74000" r="2377" b="11000"/>
          <a:stretch/>
        </p:blipFill>
        <p:spPr>
          <a:xfrm>
            <a:off x="99060" y="960120"/>
            <a:ext cx="6922971" cy="1440180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γράμμα, στιγμιότυπο οθόνης, έγγραφ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A782E21-F5FD-718E-AF05-0AD4BD810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778" r="40971" b="85333"/>
          <a:stretch/>
        </p:blipFill>
        <p:spPr>
          <a:xfrm>
            <a:off x="0" y="2301240"/>
            <a:ext cx="3864485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639E-32DE-3825-F43D-7350AB95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10845-1FE7-1E6F-D7F7-FBE28F7D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20" y="182245"/>
            <a:ext cx="6888480" cy="541655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latin typeface="+mn-lt"/>
              </a:rPr>
              <a:t>Άσκηση 4</a:t>
            </a:r>
            <a:r>
              <a:rPr lang="el-GR" sz="4400" b="1" baseline="30000" dirty="0">
                <a:latin typeface="+mn-lt"/>
              </a:rPr>
              <a:t>η</a:t>
            </a:r>
            <a:r>
              <a:rPr lang="el-GR" sz="4400" b="1" dirty="0">
                <a:latin typeface="+mn-lt"/>
              </a:rPr>
              <a:t> – Λύση</a:t>
            </a:r>
            <a:endParaRPr lang="el-GR" dirty="0"/>
          </a:p>
        </p:txBody>
      </p:sp>
      <p:pic>
        <p:nvPicPr>
          <p:cNvPr id="8" name="Εικόνα 7" descr="Εικόνα που περιέχει κείμενο, γράμμα, στιγμιότυπο οθόνης, έγγραφ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3B010B7-3486-7EFA-AC3F-D30322624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20999" r="8759" b="58043"/>
          <a:stretch/>
        </p:blipFill>
        <p:spPr>
          <a:xfrm>
            <a:off x="0" y="1821179"/>
            <a:ext cx="4648201" cy="1676401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λευκοπίνακας, γραφικός χαρακτήρας, εσωτερικός χώρο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A2CC7BC0-D990-FF64-2358-5883AC9F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6334" r="5416" b="10888"/>
          <a:stretch/>
        </p:blipFill>
        <p:spPr>
          <a:xfrm>
            <a:off x="4907281" y="951662"/>
            <a:ext cx="7162801" cy="4604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BDAB9-6B62-132F-5F2D-2FDE593B7F3C}"/>
              </a:ext>
            </a:extLst>
          </p:cNvPr>
          <p:cNvSpPr txBox="1"/>
          <p:nvPr/>
        </p:nvSpPr>
        <p:spPr>
          <a:xfrm>
            <a:off x="1531620" y="6102016"/>
            <a:ext cx="994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Υπόδειξη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l-GR" dirty="0">
                <a:solidFill>
                  <a:srgbClr val="FF0000"/>
                </a:solidFill>
              </a:rPr>
              <a:t>Τα ερωτήματα Β,Γ λύνονται με παρόμοιο τρόπο αλλάζοντας τη γωνία φ του ρεύματος.</a:t>
            </a:r>
          </a:p>
        </p:txBody>
      </p:sp>
    </p:spTree>
    <p:extLst>
      <p:ext uri="{BB962C8B-B14F-4D97-AF65-F5344CB8AC3E}">
        <p14:creationId xmlns:p14="http://schemas.microsoft.com/office/powerpoint/2010/main" val="387946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ABE97-7978-2606-F2DA-05794F11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ED109-3F0B-CD53-387E-5654187B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40" y="90169"/>
            <a:ext cx="4701540" cy="541655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latin typeface="+mn-lt"/>
              </a:rPr>
              <a:t>Θεωρητική ερώτηση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518E2-2F67-B5F8-3E8D-17A574EC7A06}"/>
              </a:ext>
            </a:extLst>
          </p:cNvPr>
          <p:cNvSpPr txBox="1"/>
          <p:nvPr/>
        </p:nvSpPr>
        <p:spPr>
          <a:xfrm>
            <a:off x="693420" y="1356360"/>
            <a:ext cx="1002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Επισημάνετε τρόπους σύνδεσης μια ανεμογεννήτριας (Α/Γ) μόνιμου μαγνήτη (</a:t>
            </a:r>
            <a:r>
              <a:rPr lang="en-US" sz="2400" dirty="0"/>
              <a:t>PMSG Wind turbine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σε δίκτυο 50 </a:t>
            </a:r>
            <a:r>
              <a:rPr lang="en-US" sz="2400" dirty="0"/>
              <a:t>Hz. </a:t>
            </a:r>
            <a:r>
              <a:rPr lang="el-GR" sz="2400" dirty="0"/>
              <a:t>Δίνεται ότι η περιστροφική ταχύτητα της τουρμπίνας της </a:t>
            </a:r>
            <a:r>
              <a:rPr lang="en-US" sz="2400" dirty="0"/>
              <a:t> </a:t>
            </a:r>
            <a:r>
              <a:rPr lang="el-GR" sz="2400" dirty="0"/>
              <a:t>Α/Γ είναι περίπου 10 </a:t>
            </a:r>
            <a:r>
              <a:rPr lang="en-US" sz="2400" dirty="0"/>
              <a:t>rpm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66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014C-F4F3-7006-E564-6736F970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D2FEDA-0B21-C7CC-FE48-371E90F5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80" y="105409"/>
            <a:ext cx="7467600" cy="541655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latin typeface="+mn-lt"/>
              </a:rPr>
              <a:t>Θεωρητική ερώτηση – Απάντηση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B965BB-777F-8E3D-BEE9-65DDC2FC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19" y="1519882"/>
            <a:ext cx="6744641" cy="3057952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09FC4004-B198-4F4A-8852-FA0DEEB428AC}"/>
              </a:ext>
            </a:extLst>
          </p:cNvPr>
          <p:cNvSpPr/>
          <p:nvPr/>
        </p:nvSpPr>
        <p:spPr>
          <a:xfrm>
            <a:off x="3924300" y="1958340"/>
            <a:ext cx="944880" cy="2453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A8CC6FB-6ECB-DADF-9DF3-3E1128B71565}"/>
              </a:ext>
            </a:extLst>
          </p:cNvPr>
          <p:cNvSpPr/>
          <p:nvPr/>
        </p:nvSpPr>
        <p:spPr>
          <a:xfrm>
            <a:off x="4869180" y="3367802"/>
            <a:ext cx="1433997" cy="10441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Γραμμή σύνδεσης: Καμπύλη 7">
            <a:extLst>
              <a:ext uri="{FF2B5EF4-FFF2-40B4-BE49-F238E27FC236}">
                <a16:creationId xmlns:a16="http://schemas.microsoft.com/office/drawing/2014/main" id="{C232890F-DCBD-ABDF-9D9F-86439685BD43}"/>
              </a:ext>
            </a:extLst>
          </p:cNvPr>
          <p:cNvCxnSpPr>
            <a:cxnSpLocks/>
            <a:stCxn id="5" idx="4"/>
          </p:cNvCxnSpPr>
          <p:nvPr/>
        </p:nvCxnSpPr>
        <p:spPr>
          <a:xfrm rot="5400000">
            <a:off x="3577590" y="4423410"/>
            <a:ext cx="830580" cy="80772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Γραμμή σύνδεσης: Καμπύλη 8">
            <a:extLst>
              <a:ext uri="{FF2B5EF4-FFF2-40B4-BE49-F238E27FC236}">
                <a16:creationId xmlns:a16="http://schemas.microsoft.com/office/drawing/2014/main" id="{09231936-240F-8992-4779-19ABD199D9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02829" y="3872748"/>
            <a:ext cx="1333500" cy="107846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8BAF61-35FA-36EE-04A6-98A01D0BDD4C}"/>
              </a:ext>
            </a:extLst>
          </p:cNvPr>
          <p:cNvSpPr txBox="1"/>
          <p:nvPr/>
        </p:nvSpPr>
        <p:spPr>
          <a:xfrm>
            <a:off x="1742840" y="5153452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Με κιβώτιο ταχυτήτων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2FA42-6CF2-AE3F-4207-3FC95C477D3B}"/>
              </a:ext>
            </a:extLst>
          </p:cNvPr>
          <p:cNvSpPr txBox="1"/>
          <p:nvPr/>
        </p:nvSpPr>
        <p:spPr>
          <a:xfrm>
            <a:off x="7433544" y="4991338"/>
            <a:ext cx="25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Με μετατροπείς ισχύος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FD978E1-2FAF-3A20-CC6F-933F6530C430}"/>
              </a:ext>
            </a:extLst>
          </p:cNvPr>
          <p:cNvSpPr/>
          <p:nvPr/>
        </p:nvSpPr>
        <p:spPr>
          <a:xfrm>
            <a:off x="6164580" y="2144792"/>
            <a:ext cx="2144558" cy="16154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A68EDE-94D4-5631-CFD9-1DF1EE359619}"/>
              </a:ext>
            </a:extLst>
          </p:cNvPr>
          <p:cNvSpPr txBox="1"/>
          <p:nvPr/>
        </p:nvSpPr>
        <p:spPr>
          <a:xfrm>
            <a:off x="4442459" y="5475348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Αυξάνοντας τους πόλους της μηχανής</a:t>
            </a:r>
          </a:p>
        </p:txBody>
      </p:sp>
      <p:cxnSp>
        <p:nvCxnSpPr>
          <p:cNvPr id="18" name="Γραμμή σύνδεσης: Καμπύλη 17">
            <a:extLst>
              <a:ext uri="{FF2B5EF4-FFF2-40B4-BE49-F238E27FC236}">
                <a16:creationId xmlns:a16="http://schemas.microsoft.com/office/drawing/2014/main" id="{7743D8EE-1B5E-FDA1-5487-DE148F11D186}"/>
              </a:ext>
            </a:extLst>
          </p:cNvPr>
          <p:cNvCxnSpPr>
            <a:cxnSpLocks/>
          </p:cNvCxnSpPr>
          <p:nvPr/>
        </p:nvCxnSpPr>
        <p:spPr>
          <a:xfrm rot="5400000">
            <a:off x="4918768" y="4833350"/>
            <a:ext cx="1087636" cy="29123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5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95E2-CE11-6325-D784-9A231507D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32DBBAF-1B40-14CC-37C1-E68202D8C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447E88-52D7-2A67-201B-B641E8CF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>
                <a:latin typeface="+mn-lt"/>
              </a:rPr>
              <a:t>Μεθοδολογία Επίλυσης Ασκήσεων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959C7-672D-DCC9-A57D-8CA13448A3D2}"/>
                  </a:ext>
                </a:extLst>
              </p:cNvPr>
              <p:cNvSpPr txBox="1"/>
              <p:nvPr/>
            </p:nvSpPr>
            <p:spPr>
              <a:xfrm>
                <a:off x="1592580" y="1340543"/>
                <a:ext cx="10302240" cy="4335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UcPeriod"/>
                </a:pPr>
                <a:r>
                  <a:rPr lang="el-GR" b="1" dirty="0"/>
                  <a:t>Σύνδεση Σύγχρονης Γεννήτριας σε Τρίγωνο</a:t>
                </a:r>
              </a:p>
              <a:p>
                <a:endParaRPr lang="el-GR" b="1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l-GR" dirty="0"/>
                  <a:t>Υπολογίζω την ισχύ ανά φάση τριγώνου από την σχέση</a:t>
                </a:r>
                <a:r>
                  <a:rPr lang="en-US" dirty="0"/>
                  <a:t>:</a:t>
                </a:r>
                <a:endParaRPr lang="el-GR" dirty="0"/>
              </a:p>
              <a:p>
                <a:pPr lvl="1"/>
                <a:endParaRPr lang="el-GR" dirty="0"/>
              </a:p>
              <a:p>
                <a:pPr lvl="8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𝛼𝜈𝛼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𝜑𝛼𝜎𝜂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𝜎𝜐𝜈𝜊𝜆𝜄𝜅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ό</m:t>
                        </m:r>
                      </m:sub>
                    </m:sSub>
                  </m:oMath>
                </a14:m>
                <a:r>
                  <a:rPr lang="el-GR" dirty="0"/>
                  <a:t>/3</a:t>
                </a:r>
              </a:p>
              <a:p>
                <a:pPr lvl="8"/>
                <a:endParaRPr lang="el-GR" dirty="0"/>
              </a:p>
              <a:p>
                <a:pPr lvl="1"/>
                <a:br>
                  <a:rPr lang="el-GR" dirty="0"/>
                </a:br>
                <a:r>
                  <a:rPr lang="el-GR" dirty="0"/>
                  <a:t>2.  Βρίσκω το μέτρο και τη γωνία του ρεύματος τριγώνου από τις σχέσεις</a:t>
                </a:r>
              </a:p>
              <a:p>
                <a:pPr lvl="1"/>
                <a:endParaRPr lang="el-GR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𝛼𝜈𝛼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𝜑𝛼𝜎𝜂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𝜋𝜊𝜆𝜄𝜅𝜂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𝜏𝜌𝜄𝛾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ώ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𝜈𝜊𝜐</m:t>
                          </m:r>
                        </m:sub>
                      </m:sSub>
                    </m:oMath>
                  </m:oMathPara>
                </a14:m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𝛾𝜈𝜔𝜎𝜏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𝛾𝜈𝜔𝜎𝜏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</m:oMath>
                  </m:oMathPara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3. Χρησιμοποιούμε το παρακάτω ισοδύναμο για να βρω την τάση </a:t>
                </a:r>
                <a:r>
                  <a:rPr lang="en-US" dirty="0"/>
                  <a:t>E&lt;</a:t>
                </a:r>
                <a:r>
                  <a:rPr lang="el-GR" dirty="0"/>
                  <a:t>δ των τυλιγμάτων του στάτη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959C7-672D-DCC9-A57D-8CA13448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0" y="1340543"/>
                <a:ext cx="10302240" cy="4335674"/>
              </a:xfrm>
              <a:prstGeom prst="rect">
                <a:avLst/>
              </a:prstGeom>
              <a:blipFill>
                <a:blip r:embed="rId3"/>
                <a:stretch>
                  <a:fillRect l="-473" t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Εικόνα 1">
            <a:extLst>
              <a:ext uri="{FF2B5EF4-FFF2-40B4-BE49-F238E27FC236}">
                <a16:creationId xmlns:a16="http://schemas.microsoft.com/office/drawing/2014/main" id="{F0ED9C1C-164D-AE6E-9E68-4C6D034B2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23"/>
          <a:stretch/>
        </p:blipFill>
        <p:spPr>
          <a:xfrm>
            <a:off x="8163181" y="1810394"/>
            <a:ext cx="1900078" cy="1295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BD9B8B35-2D0D-FBFD-8E3D-532E81565C73}"/>
                  </a:ext>
                </a:extLst>
              </p14:cNvPr>
              <p14:cNvContentPartPr/>
              <p14:nvPr/>
            </p14:nvContentPartPr>
            <p14:xfrm>
              <a:off x="9014160" y="2045799"/>
              <a:ext cx="678240" cy="82440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BD9B8B35-2D0D-FBFD-8E3D-532E81565C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6160" y="2027799"/>
                <a:ext cx="713880" cy="8600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8B7403F-0205-60B4-A486-E3136ABCC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703" y="5135857"/>
            <a:ext cx="3020593" cy="1652835"/>
          </a:xfrm>
          <a:prstGeom prst="rect">
            <a:avLst/>
          </a:prstGeom>
        </p:spPr>
      </p:pic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6B593BFC-41BE-7B79-963F-329A0C855FA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918960" y="6042122"/>
            <a:ext cx="723900" cy="347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D2FD99-B24E-A6B8-351A-DC463E98E5A1}"/>
                  </a:ext>
                </a:extLst>
              </p:cNvPr>
              <p:cNvSpPr txBox="1"/>
              <p:nvPr/>
            </p:nvSpPr>
            <p:spPr>
              <a:xfrm>
                <a:off x="7642860" y="6053254"/>
                <a:ext cx="3020593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</a:rPr>
                  <a:t>Τάση αναφοράς με γωνία 0 και μέτρο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𝜋𝜊𝜆𝜄𝜅𝜂</m:t>
                        </m:r>
                      </m:sub>
                    </m:sSub>
                  </m:oMath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D2FD99-B24E-A6B8-351A-DC463E98E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860" y="6053254"/>
                <a:ext cx="3020593" cy="672428"/>
              </a:xfrm>
              <a:prstGeom prst="rect">
                <a:avLst/>
              </a:prstGeom>
              <a:blipFill>
                <a:blip r:embed="rId8"/>
                <a:stretch>
                  <a:fillRect l="-1818" t="-5455"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FBF106D9-68D8-2FB1-5823-F83239433C3A}"/>
              </a:ext>
            </a:extLst>
          </p:cNvPr>
          <p:cNvCxnSpPr>
            <a:cxnSpLocks/>
          </p:cNvCxnSpPr>
          <p:nvPr/>
        </p:nvCxnSpPr>
        <p:spPr>
          <a:xfrm>
            <a:off x="6553200" y="5269207"/>
            <a:ext cx="800100" cy="64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EDCB9A-3D13-9CC1-6BE1-9E3C1B58FD83}"/>
              </a:ext>
            </a:extLst>
          </p:cNvPr>
          <p:cNvSpPr txBox="1"/>
          <p:nvPr/>
        </p:nvSpPr>
        <p:spPr>
          <a:xfrm>
            <a:off x="7280910" y="5106804"/>
            <a:ext cx="302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Και το μέτρο και τη γωνία τα ξέρουμε από το βήμα 2</a:t>
            </a:r>
          </a:p>
        </p:txBody>
      </p:sp>
    </p:spTree>
    <p:extLst>
      <p:ext uri="{BB962C8B-B14F-4D97-AF65-F5344CB8AC3E}">
        <p14:creationId xmlns:p14="http://schemas.microsoft.com/office/powerpoint/2010/main" val="327759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cs typeface="Times New Roman" panose="02020603050405020304" pitchFamily="18" charset="0"/>
                  </a:rPr>
                  <a:t>Δίνεται τριφασική σύγχρονη γεννήτρια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=125 MVA,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=15,75 kV (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πολική τάση </a:t>
                </a:r>
                <a:r>
                  <a:rPr lang="el-GR" sz="1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στάτη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86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0,99,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=110 V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(τάση δρομέα)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=32m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Ω (αντίσταση δρομέα)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Τα τυλίγματα του στάτη είναι συνδεδεμένα σε αστέρα.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Να υπολογιστούν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Το ρεύμα στο στάτη της μηχανής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Το ρεύμα στο δρομέα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Η μηχανική ισχύς στον άξονα της μηχανής υπό ονομαστικές συνθήκες λειτουργίας.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-Λύση</a:t>
                </a:r>
                <a:endPara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sub>
                    </m:sSub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=)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125 ∗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15,75 ∗ 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=)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4,58 kA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0,032</m:t>
                        </m:r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=)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3437,5 A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  <a:blipFill>
                <a:blip r:embed="rId3"/>
                <a:stretch>
                  <a:fillRect l="-498" t="-545" r="-5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1η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59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𝑚𝑒𝑐h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𝑓𝑁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𝑚𝑒𝑐h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𝑓𝑁</m:t>
                        </m:r>
                      </m:sub>
                    </m:sSub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125 ∗ 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∗0,86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0,99</m:t>
                        </m:r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- 110*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3437,5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𝑚𝑒𝑐h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108,21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MW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1η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01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99DC39-C40D-4D32-88CC-F0F54143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876" y="1023272"/>
            <a:ext cx="9802200" cy="5599462"/>
          </a:xfrm>
        </p:spPr>
        <p:txBody>
          <a:bodyPr>
            <a:noAutofit/>
          </a:bodyPr>
          <a:lstStyle/>
          <a:p>
            <a:pPr algn="just"/>
            <a:r>
              <a:rPr lang="el-GR" sz="1800" dirty="0"/>
              <a:t>Τριφασική σύγχρονη γεννήτρια σύνδεσης τριγώνου, λειτουργεί υπό τάση 1</a:t>
            </a:r>
            <a:r>
              <a:rPr lang="en-US" sz="1800" dirty="0"/>
              <a:t>,</a:t>
            </a:r>
            <a:r>
              <a:rPr lang="el-GR" sz="1800" dirty="0"/>
              <a:t>8KV και τροφοδοτεί φορτίο 170 KW με συντελεστή ισχύος 0</a:t>
            </a:r>
            <a:r>
              <a:rPr lang="en-US" sz="1800" dirty="0"/>
              <a:t>,</a:t>
            </a:r>
            <a:r>
              <a:rPr lang="el-GR" sz="1800" dirty="0"/>
              <a:t>7 επαγωγικό. Αν η σύγχρονη αντίδραση ανά φάση είναι 10Ω, να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υπολογιστούν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dirty="0"/>
              <a:t>Η τάση διέγερσης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dirty="0"/>
              <a:t>Η ένταση του ρεύματος γραμμής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-Λύση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/>
              <a:t>Το ισοδύναμο ηλεκτρικό κύκλωμα της μιας φάσης είναι</a:t>
            </a:r>
            <a:r>
              <a:rPr lang="en-US" sz="1800" dirty="0"/>
              <a:t>: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</a:t>
            </a:r>
            <a:r>
              <a:rPr lang="en-US" sz="4000" b="1" dirty="0">
                <a:latin typeface="+mn-lt"/>
              </a:rPr>
              <a:t>2</a:t>
            </a:r>
            <a:r>
              <a:rPr lang="el-GR" sz="4000" b="1" dirty="0">
                <a:latin typeface="+mn-lt"/>
              </a:rPr>
              <a:t>η</a:t>
            </a:r>
            <a:endParaRPr lang="en-US" sz="4000" b="1" dirty="0"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79" y="4204534"/>
            <a:ext cx="3977078" cy="217621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DF67806-659B-D203-7D1E-E0B482E516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23"/>
          <a:stretch/>
        </p:blipFill>
        <p:spPr>
          <a:xfrm>
            <a:off x="1570042" y="4204534"/>
            <a:ext cx="3252777" cy="2217294"/>
          </a:xfrm>
          <a:prstGeom prst="rect">
            <a:avLst/>
          </a:prstGeom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FDD7A119-1801-08E8-4377-730448EAA1EC}"/>
              </a:ext>
            </a:extLst>
          </p:cNvPr>
          <p:cNvSpPr/>
          <p:nvPr/>
        </p:nvSpPr>
        <p:spPr>
          <a:xfrm>
            <a:off x="5570220" y="5052060"/>
            <a:ext cx="731520" cy="6781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21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Το </a:t>
                </a:r>
                <a:r>
                  <a:rPr lang="el-GR" sz="1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ταμπελάκι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της μηχανής μας δίνει τα πολικά μεγέθη, αλλά επειδή θα δουλέψουμε με μονοφασικό ισοδύναμο κύκλωμα θέλουμε τα φασικά για τους υπολογισμούς μας  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φ    =)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l-GR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=)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170000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1800" b="0" i="0" dirty="0" smtClean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∗1800∗0,7</m:t>
                        </m:r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=)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45 A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dirty="0"/>
                  <a:t>Για λειτουργία με Σ.Ι.=0</a:t>
                </a:r>
                <a:r>
                  <a:rPr lang="en-US" sz="1800" dirty="0"/>
                  <a:t>,</a:t>
                </a:r>
                <a:r>
                  <a:rPr lang="el-GR" sz="1800" dirty="0"/>
                  <a:t>7 επαγωγικό, το ρεύμα θα έπεται της τάσης, με γωνία ίση με</a:t>
                </a:r>
              </a:p>
              <a:p>
                <a:pPr algn="just"/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φ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0,7</m:t>
                        </m:r>
                      </m:e>
                    </m:d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45,57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dirty="0"/>
                  <a:t>Θεωρώντας την τάση του τυλίγματος στάτη ως αναφορά, είναι</a:t>
                </a:r>
                <a:r>
                  <a:rPr lang="en-US" sz="1800" dirty="0"/>
                  <a:t>:</a:t>
                </a:r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1800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V 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και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−45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47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it-IT" sz="1800" dirty="0"/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  <a:blipFill>
                <a:blip r:embed="rId3"/>
                <a:stretch>
                  <a:fillRect l="-498" t="-545" r="-5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</a:t>
            </a:r>
            <a:r>
              <a:rPr lang="en-US" sz="4000" b="1" dirty="0">
                <a:latin typeface="+mn-lt"/>
              </a:rPr>
              <a:t>2</a:t>
            </a:r>
            <a:r>
              <a:rPr lang="el-GR" sz="4000" b="1" dirty="0">
                <a:latin typeface="+mn-lt"/>
              </a:rPr>
              <a:t>η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63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1800" dirty="0"/>
                  <a:t>Με βάση το νόμο τάσεων του Kirchhoff, η τάση διέγερσης είναι</a:t>
                </a:r>
                <a:r>
                  <a:rPr lang="en-US" sz="1800" dirty="0"/>
                  <a:t>:</a:t>
                </a:r>
                <a:r>
                  <a:rPr lang="el-GR" sz="1800" dirty="0"/>
                  <a:t> 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1800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j10 * (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45.47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=)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2145.3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&lt;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8.5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</a:p>
              <a:p>
                <a:pPr algn="just"/>
                <a:endParaRPr lang="el-GR" sz="1800" dirty="0"/>
              </a:p>
              <a:p>
                <a:pPr algn="just"/>
                <a:r>
                  <a:rPr lang="el-GR" sz="1800" dirty="0"/>
                  <a:t>Το ρεύμα γραμμής  (πολικό ρεύμα) για σύνδεση κατά τρίγωνο θα είναι</a:t>
                </a:r>
                <a:r>
                  <a:rPr lang="en-US" sz="1800" dirty="0"/>
                  <a:t>:</a:t>
                </a:r>
              </a:p>
              <a:p>
                <a:pPr algn="just"/>
                <a:endParaRPr lang="en-US" sz="18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* 45  =)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77.94 Α</a:t>
                </a:r>
                <a:endParaRPr lang="en-US" sz="1800" dirty="0"/>
              </a:p>
              <a:p>
                <a:pPr algn="just"/>
                <a:endParaRPr lang="en-US" sz="1800" dirty="0"/>
              </a:p>
              <a:p>
                <a:pPr algn="just"/>
                <a:endParaRPr lang="en-US" sz="1800" dirty="0"/>
              </a:p>
              <a:p>
                <a:pPr algn="just"/>
                <a:endParaRPr lang="en-US" sz="1800" dirty="0"/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34876" y="1023272"/>
                <a:ext cx="9802200" cy="5599462"/>
              </a:xfrm>
              <a:blipFill>
                <a:blip r:embed="rId3"/>
                <a:stretch>
                  <a:fillRect l="-498" t="-10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</a:t>
            </a:r>
            <a:r>
              <a:rPr lang="en-US" sz="4000" b="1" dirty="0">
                <a:latin typeface="+mn-lt"/>
              </a:rPr>
              <a:t>2</a:t>
            </a:r>
            <a:r>
              <a:rPr lang="el-GR" sz="4000" b="1" dirty="0">
                <a:latin typeface="+mn-lt"/>
              </a:rPr>
              <a:t>η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67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32444-F24A-55F4-CE3F-45A8239C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20" y="182245"/>
            <a:ext cx="6888480" cy="541655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latin typeface="+mn-lt"/>
              </a:rPr>
              <a:t>Άσκηση 3η</a:t>
            </a:r>
            <a:endParaRPr lang="el-GR" dirty="0"/>
          </a:p>
        </p:txBody>
      </p:sp>
      <p:pic>
        <p:nvPicPr>
          <p:cNvPr id="5" name="Εικόνα 4" descr="Εικόνα που περιέχει κείμενο, γράμμα, στιγμιότυπο οθόνης, έγγραφ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ABA9206-7F9E-2FED-2E2A-CF4FD654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46333" r="5253" b="39622"/>
          <a:stretch/>
        </p:blipFill>
        <p:spPr>
          <a:xfrm>
            <a:off x="1272539" y="1096645"/>
            <a:ext cx="8662347" cy="2035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7C1A9-4328-2BB6-0DAB-102601926D82}"/>
              </a:ext>
            </a:extLst>
          </p:cNvPr>
          <p:cNvSpPr txBox="1"/>
          <p:nvPr/>
        </p:nvSpPr>
        <p:spPr>
          <a:xfrm>
            <a:off x="5202866" y="3504565"/>
            <a:ext cx="548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Δηλαδή υπολογίστε το μέτρο και τη φάση της 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endParaRPr lang="el-GR" sz="2000" dirty="0">
              <a:solidFill>
                <a:srgbClr val="FF0000"/>
              </a:solidFill>
            </a:endParaRP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BEFA8BB-7BA8-BE2F-4565-E933A9CD6084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396740" y="2933700"/>
            <a:ext cx="806126" cy="7709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5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CBA2-D94A-504F-012C-2BA58E1B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3DFAF6-9A18-7832-E1FF-000FF45E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20" y="182245"/>
            <a:ext cx="4023360" cy="541655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latin typeface="+mn-lt"/>
              </a:rPr>
              <a:t>Άσκηση 3</a:t>
            </a:r>
            <a:r>
              <a:rPr lang="el-GR" sz="4400" b="1" baseline="30000" dirty="0">
                <a:latin typeface="+mn-lt"/>
              </a:rPr>
              <a:t>η</a:t>
            </a:r>
            <a:r>
              <a:rPr lang="el-GR" sz="4400" b="1" dirty="0">
                <a:latin typeface="+mn-lt"/>
              </a:rPr>
              <a:t> - Λύση</a:t>
            </a:r>
            <a:endParaRPr lang="el-GR" dirty="0"/>
          </a:p>
        </p:txBody>
      </p:sp>
      <p:pic>
        <p:nvPicPr>
          <p:cNvPr id="5" name="Εικόνα 4" descr="Εικόνα που περιέχει κείμενο, γράμμα, στιγμιότυπο οθόνης, έγγραφ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7890E50-9DAC-107D-C8B1-7193B487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71505" r="25211" b="6940"/>
          <a:stretch/>
        </p:blipFill>
        <p:spPr>
          <a:xfrm>
            <a:off x="266698" y="1997950"/>
            <a:ext cx="4601781" cy="2220759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γραμματοσειρά, στιγμιότυπο οθόνης, γράμμ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DCCE4C6-D9AC-99B2-87C9-E0A435196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9000" r="3852" b="40435"/>
          <a:stretch/>
        </p:blipFill>
        <p:spPr>
          <a:xfrm>
            <a:off x="5124103" y="1501140"/>
            <a:ext cx="6871703" cy="45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705</Words>
  <Application>Microsoft Office PowerPoint</Application>
  <PresentationFormat>Ευρεία οθόνη</PresentationFormat>
  <Paragraphs>244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Μεθοδολογία Επίλυσης Ασκήσεων</vt:lpstr>
      <vt:lpstr>Μεθοδολογία Επίλυσης Ασκήσεων</vt:lpstr>
      <vt:lpstr> Άσκηση 1η</vt:lpstr>
      <vt:lpstr> Άσκηση 1η</vt:lpstr>
      <vt:lpstr> Άσκηση 2η</vt:lpstr>
      <vt:lpstr> Άσκηση 2η</vt:lpstr>
      <vt:lpstr> Άσκηση 2η</vt:lpstr>
      <vt:lpstr>Άσκηση 3η</vt:lpstr>
      <vt:lpstr>Άσκηση 3η - Λύση</vt:lpstr>
      <vt:lpstr>Άσκηση 4η</vt:lpstr>
      <vt:lpstr>Άσκηση 4η – Λύση</vt:lpstr>
      <vt:lpstr>Θεωρητική ερώτηση</vt:lpstr>
      <vt:lpstr>Θεωρητική ερώτηση – Απάντηση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ΓΕΩΘΕΡΜΙΑ</dc:title>
  <dc:creator>Jason</dc:creator>
  <cp:lastModifiedBy>bagelis bobodakis</cp:lastModifiedBy>
  <cp:revision>789</cp:revision>
  <dcterms:created xsi:type="dcterms:W3CDTF">2021-09-20T11:31:00Z</dcterms:created>
  <dcterms:modified xsi:type="dcterms:W3CDTF">2025-05-18T13:56:24Z</dcterms:modified>
</cp:coreProperties>
</file>