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bin" ContentType="application/vnd.openxmlformats-officedocument.oleObject"/>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ppt/theme/themeOverride1.xml" ContentType="application/vnd.openxmlformats-officedocument.themeOverride+xml"/>
  <Override PartName="/ppt/theme/themeOverride2.xml" ContentType="application/vnd.openxmlformats-officedocument.themeOverride+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vml" ContentType="application/vnd.openxmlformats-officedocument.vmlDrawing"/>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576"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2.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3.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4.w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5.wmf"/></Relationships>
</file>

<file path=ppt/drawings/_rels/vmlDrawing5.vml.rels><?xml version="1.0" encoding="UTF-8" standalone="yes"?>
<Relationships xmlns="http://schemas.openxmlformats.org/package/2006/relationships"><Relationship Id="rId2" Type="http://schemas.openxmlformats.org/officeDocument/2006/relationships/image" Target="../media/image7.wmf"/><Relationship Id="rId1" Type="http://schemas.openxmlformats.org/officeDocument/2006/relationships/image" Target="../media/image6.wmf"/></Relationships>
</file>

<file path=ppt/drawings/_rels/vmlDrawing6.vml.rels><?xml version="1.0" encoding="UTF-8" standalone="yes"?>
<Relationships xmlns="http://schemas.openxmlformats.org/package/2006/relationships"><Relationship Id="rId3" Type="http://schemas.openxmlformats.org/officeDocument/2006/relationships/image" Target="../media/image9.wmf"/><Relationship Id="rId2" Type="http://schemas.openxmlformats.org/officeDocument/2006/relationships/image" Target="../media/image8.wmf"/><Relationship Id="rId1" Type="http://schemas.openxmlformats.org/officeDocument/2006/relationships/image" Target="../media/image6.wmf"/></Relationships>
</file>

<file path=ppt/slideLayouts/_rels/slideLayout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tIns="0" rIns="18288">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lang="en-US" smtClean="0"/>
              <a:t>Click to edit Master title style</a:t>
            </a:r>
            <a:endParaRPr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smtClean="0"/>
              <a:t>Click to edit Master subtitle style</a:t>
            </a:r>
            <a:endParaRPr lang="en-US"/>
          </a:p>
        </p:txBody>
      </p:sp>
      <p:sp>
        <p:nvSpPr>
          <p:cNvPr id="4" name="Date Placeholder 29"/>
          <p:cNvSpPr>
            <a:spLocks noGrp="1"/>
          </p:cNvSpPr>
          <p:nvPr>
            <p:ph type="dt" sz="half" idx="10"/>
          </p:nvPr>
        </p:nvSpPr>
        <p:spPr/>
        <p:txBody>
          <a:bodyPr/>
          <a:lstStyle>
            <a:lvl1pPr>
              <a:defRPr/>
            </a:lvl1pPr>
          </a:lstStyle>
          <a:p>
            <a:pPr>
              <a:defRPr/>
            </a:pPr>
            <a:fld id="{3F7B08D5-991A-4143-8F24-73B2A920F44F}" type="datetimeFigureOut">
              <a:rPr lang="en-US"/>
              <a:pPr>
                <a:defRPr/>
              </a:pPr>
              <a:t>2/27/2018</a:t>
            </a:fld>
            <a:endParaRPr lang="en-US"/>
          </a:p>
        </p:txBody>
      </p:sp>
      <p:sp>
        <p:nvSpPr>
          <p:cNvPr id="5" name="Footer Placeholder 18"/>
          <p:cNvSpPr>
            <a:spLocks noGrp="1"/>
          </p:cNvSpPr>
          <p:nvPr>
            <p:ph type="ftr" sz="quarter" idx="11"/>
          </p:nvPr>
        </p:nvSpPr>
        <p:spPr/>
        <p:txBody>
          <a:bodyPr/>
          <a:lstStyle>
            <a:lvl1pPr>
              <a:defRPr/>
            </a:lvl1pPr>
          </a:lstStyle>
          <a:p>
            <a:pPr>
              <a:defRPr/>
            </a:pPr>
            <a:endParaRPr lang="en-US"/>
          </a:p>
        </p:txBody>
      </p:sp>
      <p:sp>
        <p:nvSpPr>
          <p:cNvPr id="6" name="Slide Number Placeholder 26"/>
          <p:cNvSpPr>
            <a:spLocks noGrp="1"/>
          </p:cNvSpPr>
          <p:nvPr>
            <p:ph type="sldNum" sz="quarter" idx="12"/>
          </p:nvPr>
        </p:nvSpPr>
        <p:spPr/>
        <p:txBody>
          <a:bodyPr/>
          <a:lstStyle>
            <a:lvl1pPr>
              <a:defRPr/>
            </a:lvl1pPr>
          </a:lstStyle>
          <a:p>
            <a:pPr>
              <a:defRPr/>
            </a:pPr>
            <a:fld id="{512B650A-C93D-4F80-839D-21D7CA4DE29B}" type="slidenum">
              <a:rPr lang="en-US"/>
              <a:pPr>
                <a:defRPr/>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9"/>
          <p:cNvSpPr>
            <a:spLocks noGrp="1"/>
          </p:cNvSpPr>
          <p:nvPr>
            <p:ph type="dt" sz="half" idx="10"/>
          </p:nvPr>
        </p:nvSpPr>
        <p:spPr/>
        <p:txBody>
          <a:bodyPr/>
          <a:lstStyle>
            <a:lvl1pPr>
              <a:defRPr/>
            </a:lvl1pPr>
          </a:lstStyle>
          <a:p>
            <a:pPr>
              <a:defRPr/>
            </a:pPr>
            <a:fld id="{3854F493-B506-407F-BC70-2F945A7868D3}" type="datetimeFigureOut">
              <a:rPr lang="en-US"/>
              <a:pPr>
                <a:defRPr/>
              </a:pPr>
              <a:t>2/27/2018</a:t>
            </a:fld>
            <a:endParaRPr lang="en-US"/>
          </a:p>
        </p:txBody>
      </p:sp>
      <p:sp>
        <p:nvSpPr>
          <p:cNvPr id="5" name="Footer Placeholder 21"/>
          <p:cNvSpPr>
            <a:spLocks noGrp="1"/>
          </p:cNvSpPr>
          <p:nvPr>
            <p:ph type="ftr" sz="quarter" idx="11"/>
          </p:nvPr>
        </p:nvSpPr>
        <p:spPr/>
        <p:txBody>
          <a:bodyPr/>
          <a:lstStyle>
            <a:lvl1pPr>
              <a:defRPr/>
            </a:lvl1pPr>
          </a:lstStyle>
          <a:p>
            <a:pPr>
              <a:defRPr/>
            </a:pPr>
            <a:endParaRPr lang="en-US"/>
          </a:p>
        </p:txBody>
      </p:sp>
      <p:sp>
        <p:nvSpPr>
          <p:cNvPr id="6" name="Slide Number Placeholder 17"/>
          <p:cNvSpPr>
            <a:spLocks noGrp="1"/>
          </p:cNvSpPr>
          <p:nvPr>
            <p:ph type="sldNum" sz="quarter" idx="12"/>
          </p:nvPr>
        </p:nvSpPr>
        <p:spPr/>
        <p:txBody>
          <a:bodyPr/>
          <a:lstStyle>
            <a:lvl1pPr>
              <a:defRPr/>
            </a:lvl1pPr>
          </a:lstStyle>
          <a:p>
            <a:pPr>
              <a:defRPr/>
            </a:pPr>
            <a:fld id="{36301729-BDB6-43E1-93CA-98B01C203A38}"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9"/>
          <p:cNvSpPr>
            <a:spLocks noGrp="1"/>
          </p:cNvSpPr>
          <p:nvPr>
            <p:ph type="dt" sz="half" idx="10"/>
          </p:nvPr>
        </p:nvSpPr>
        <p:spPr/>
        <p:txBody>
          <a:bodyPr/>
          <a:lstStyle>
            <a:lvl1pPr>
              <a:defRPr/>
            </a:lvl1pPr>
          </a:lstStyle>
          <a:p>
            <a:pPr>
              <a:defRPr/>
            </a:pPr>
            <a:fld id="{A685E1FC-DAB5-48B5-A3A9-54037A13BFEF}" type="datetimeFigureOut">
              <a:rPr lang="en-US"/>
              <a:pPr>
                <a:defRPr/>
              </a:pPr>
              <a:t>2/27/2018</a:t>
            </a:fld>
            <a:endParaRPr lang="en-US"/>
          </a:p>
        </p:txBody>
      </p:sp>
      <p:sp>
        <p:nvSpPr>
          <p:cNvPr id="5" name="Footer Placeholder 21"/>
          <p:cNvSpPr>
            <a:spLocks noGrp="1"/>
          </p:cNvSpPr>
          <p:nvPr>
            <p:ph type="ftr" sz="quarter" idx="11"/>
          </p:nvPr>
        </p:nvSpPr>
        <p:spPr/>
        <p:txBody>
          <a:bodyPr/>
          <a:lstStyle>
            <a:lvl1pPr>
              <a:defRPr/>
            </a:lvl1pPr>
          </a:lstStyle>
          <a:p>
            <a:pPr>
              <a:defRPr/>
            </a:pPr>
            <a:endParaRPr lang="en-US"/>
          </a:p>
        </p:txBody>
      </p:sp>
      <p:sp>
        <p:nvSpPr>
          <p:cNvPr id="6" name="Slide Number Placeholder 17"/>
          <p:cNvSpPr>
            <a:spLocks noGrp="1"/>
          </p:cNvSpPr>
          <p:nvPr>
            <p:ph type="sldNum" sz="quarter" idx="12"/>
          </p:nvPr>
        </p:nvSpPr>
        <p:spPr/>
        <p:txBody>
          <a:bodyPr/>
          <a:lstStyle>
            <a:lvl1pPr>
              <a:defRPr/>
            </a:lvl1pPr>
          </a:lstStyle>
          <a:p>
            <a:pPr>
              <a:defRPr/>
            </a:pPr>
            <a:fld id="{ACCF4D76-9BC4-4F54-9C9F-219DF06B7B0A}"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9"/>
          <p:cNvSpPr>
            <a:spLocks noGrp="1"/>
          </p:cNvSpPr>
          <p:nvPr>
            <p:ph type="dt" sz="half" idx="10"/>
          </p:nvPr>
        </p:nvSpPr>
        <p:spPr/>
        <p:txBody>
          <a:bodyPr/>
          <a:lstStyle>
            <a:lvl1pPr>
              <a:defRPr/>
            </a:lvl1pPr>
          </a:lstStyle>
          <a:p>
            <a:pPr>
              <a:defRPr/>
            </a:pPr>
            <a:fld id="{EBEB2870-B6E6-470C-9914-47BC7015EEDC}" type="datetimeFigureOut">
              <a:rPr lang="en-US"/>
              <a:pPr>
                <a:defRPr/>
              </a:pPr>
              <a:t>2/27/2018</a:t>
            </a:fld>
            <a:endParaRPr lang="en-US"/>
          </a:p>
        </p:txBody>
      </p:sp>
      <p:sp>
        <p:nvSpPr>
          <p:cNvPr id="5" name="Footer Placeholder 21"/>
          <p:cNvSpPr>
            <a:spLocks noGrp="1"/>
          </p:cNvSpPr>
          <p:nvPr>
            <p:ph type="ftr" sz="quarter" idx="11"/>
          </p:nvPr>
        </p:nvSpPr>
        <p:spPr/>
        <p:txBody>
          <a:bodyPr/>
          <a:lstStyle>
            <a:lvl1pPr>
              <a:defRPr/>
            </a:lvl1pPr>
          </a:lstStyle>
          <a:p>
            <a:pPr>
              <a:defRPr/>
            </a:pPr>
            <a:endParaRPr lang="en-US"/>
          </a:p>
        </p:txBody>
      </p:sp>
      <p:sp>
        <p:nvSpPr>
          <p:cNvPr id="6" name="Slide Number Placeholder 17"/>
          <p:cNvSpPr>
            <a:spLocks noGrp="1"/>
          </p:cNvSpPr>
          <p:nvPr>
            <p:ph type="sldNum" sz="quarter" idx="12"/>
          </p:nvPr>
        </p:nvSpPr>
        <p:spPr/>
        <p:txBody>
          <a:bodyPr/>
          <a:lstStyle>
            <a:lvl1pPr>
              <a:defRPr/>
            </a:lvl1pPr>
          </a:lstStyle>
          <a:p>
            <a:pPr>
              <a:defRPr/>
            </a:pPr>
            <a:fld id="{91C700F4-62F3-40F0-869C-9F49E99F43FC}"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tIns="0">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lang="en-US" smtClean="0"/>
              <a:t>Click to edit Master title style</a:t>
            </a:r>
            <a:endParaRPr lang="en-US"/>
          </a:p>
        </p:txBody>
      </p:sp>
      <p:sp>
        <p:nvSpPr>
          <p:cNvPr id="3" name="Text Placeholder 2"/>
          <p:cNvSpPr>
            <a:spLocks noGrp="1"/>
          </p:cNvSpPr>
          <p:nvPr>
            <p:ph type="body" idx="1"/>
          </p:nvPr>
        </p:nvSpPr>
        <p:spPr>
          <a:xfrm>
            <a:off x="530352" y="2704664"/>
            <a:ext cx="7772400" cy="1509712"/>
          </a:xfrm>
        </p:spPr>
        <p:txBody>
          <a:bodyPr lIns="45720" rIns="45720"/>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60FDDBAF-2711-44FE-AAFE-58554B4C6167}" type="datetimeFigureOut">
              <a:rPr lang="en-US"/>
              <a:pPr>
                <a:defRPr/>
              </a:pPr>
              <a:t>2/27/2018</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5CDF8545-2D52-4705-9C8F-2F78D0E05068}" type="slidenum">
              <a:rPr lang="en-US"/>
              <a:pPr>
                <a:defRPr/>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9"/>
          <p:cNvSpPr>
            <a:spLocks noGrp="1"/>
          </p:cNvSpPr>
          <p:nvPr>
            <p:ph type="dt" sz="half" idx="10"/>
          </p:nvPr>
        </p:nvSpPr>
        <p:spPr/>
        <p:txBody>
          <a:bodyPr/>
          <a:lstStyle>
            <a:lvl1pPr>
              <a:defRPr/>
            </a:lvl1pPr>
          </a:lstStyle>
          <a:p>
            <a:pPr>
              <a:defRPr/>
            </a:pPr>
            <a:fld id="{6C4D8A5E-96AA-4EBB-A0F2-DA588CDD9AAD}" type="datetimeFigureOut">
              <a:rPr lang="en-US"/>
              <a:pPr>
                <a:defRPr/>
              </a:pPr>
              <a:t>2/27/2018</a:t>
            </a:fld>
            <a:endParaRPr lang="en-US"/>
          </a:p>
        </p:txBody>
      </p:sp>
      <p:sp>
        <p:nvSpPr>
          <p:cNvPr id="6" name="Footer Placeholder 21"/>
          <p:cNvSpPr>
            <a:spLocks noGrp="1"/>
          </p:cNvSpPr>
          <p:nvPr>
            <p:ph type="ftr" sz="quarter" idx="11"/>
          </p:nvPr>
        </p:nvSpPr>
        <p:spPr/>
        <p:txBody>
          <a:bodyPr/>
          <a:lstStyle>
            <a:lvl1pPr>
              <a:defRPr/>
            </a:lvl1pPr>
          </a:lstStyle>
          <a:p>
            <a:pPr>
              <a:defRPr/>
            </a:pPr>
            <a:endParaRPr lang="en-US"/>
          </a:p>
        </p:txBody>
      </p:sp>
      <p:sp>
        <p:nvSpPr>
          <p:cNvPr id="7" name="Slide Number Placeholder 17"/>
          <p:cNvSpPr>
            <a:spLocks noGrp="1"/>
          </p:cNvSpPr>
          <p:nvPr>
            <p:ph type="sldNum" sz="quarter" idx="12"/>
          </p:nvPr>
        </p:nvSpPr>
        <p:spPr/>
        <p:txBody>
          <a:bodyPr/>
          <a:lstStyle>
            <a:lvl1pPr>
              <a:defRPr/>
            </a:lvl1pPr>
          </a:lstStyle>
          <a:p>
            <a:pPr>
              <a:defRPr/>
            </a:pPr>
            <a:fld id="{4EA11AF4-62E4-4275-8E04-C3B6DD6FAD01}"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9"/>
          <p:cNvSpPr>
            <a:spLocks noGrp="1"/>
          </p:cNvSpPr>
          <p:nvPr>
            <p:ph type="dt" sz="half" idx="10"/>
          </p:nvPr>
        </p:nvSpPr>
        <p:spPr/>
        <p:txBody>
          <a:bodyPr/>
          <a:lstStyle>
            <a:lvl1pPr>
              <a:defRPr/>
            </a:lvl1pPr>
          </a:lstStyle>
          <a:p>
            <a:pPr>
              <a:defRPr/>
            </a:pPr>
            <a:fld id="{DF3A27B8-89E9-47C9-B71A-6F362AB9E9D6}" type="datetimeFigureOut">
              <a:rPr lang="en-US"/>
              <a:pPr>
                <a:defRPr/>
              </a:pPr>
              <a:t>2/27/2018</a:t>
            </a:fld>
            <a:endParaRPr lang="en-US"/>
          </a:p>
        </p:txBody>
      </p:sp>
      <p:sp>
        <p:nvSpPr>
          <p:cNvPr id="8" name="Footer Placeholder 21"/>
          <p:cNvSpPr>
            <a:spLocks noGrp="1"/>
          </p:cNvSpPr>
          <p:nvPr>
            <p:ph type="ftr" sz="quarter" idx="11"/>
          </p:nvPr>
        </p:nvSpPr>
        <p:spPr/>
        <p:txBody>
          <a:bodyPr/>
          <a:lstStyle>
            <a:lvl1pPr>
              <a:defRPr/>
            </a:lvl1pPr>
          </a:lstStyle>
          <a:p>
            <a:pPr>
              <a:defRPr/>
            </a:pPr>
            <a:endParaRPr lang="en-US"/>
          </a:p>
        </p:txBody>
      </p:sp>
      <p:sp>
        <p:nvSpPr>
          <p:cNvPr id="9" name="Slide Number Placeholder 17"/>
          <p:cNvSpPr>
            <a:spLocks noGrp="1"/>
          </p:cNvSpPr>
          <p:nvPr>
            <p:ph type="sldNum" sz="quarter" idx="12"/>
          </p:nvPr>
        </p:nvSpPr>
        <p:spPr/>
        <p:txBody>
          <a:bodyPr/>
          <a:lstStyle>
            <a:lvl1pPr>
              <a:defRPr/>
            </a:lvl1pPr>
          </a:lstStyle>
          <a:p>
            <a:pPr>
              <a:defRPr/>
            </a:pPr>
            <a:fld id="{2F274342-501A-4C6A-91E8-53B8B9C12607}"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lang="en-US" smtClean="0"/>
              <a:t>Click to edit Master title style</a:t>
            </a:r>
            <a:endParaRPr lang="en-US"/>
          </a:p>
        </p:txBody>
      </p:sp>
      <p:sp>
        <p:nvSpPr>
          <p:cNvPr id="3" name="Date Placeholder 9"/>
          <p:cNvSpPr>
            <a:spLocks noGrp="1"/>
          </p:cNvSpPr>
          <p:nvPr>
            <p:ph type="dt" sz="half" idx="10"/>
          </p:nvPr>
        </p:nvSpPr>
        <p:spPr/>
        <p:txBody>
          <a:bodyPr/>
          <a:lstStyle>
            <a:lvl1pPr>
              <a:defRPr/>
            </a:lvl1pPr>
          </a:lstStyle>
          <a:p>
            <a:pPr>
              <a:defRPr/>
            </a:pPr>
            <a:fld id="{7284AFF1-3238-4407-9190-078EE297466D}" type="datetimeFigureOut">
              <a:rPr lang="en-US"/>
              <a:pPr>
                <a:defRPr/>
              </a:pPr>
              <a:t>2/27/2018</a:t>
            </a:fld>
            <a:endParaRPr lang="en-US"/>
          </a:p>
        </p:txBody>
      </p:sp>
      <p:sp>
        <p:nvSpPr>
          <p:cNvPr id="4" name="Footer Placeholder 21"/>
          <p:cNvSpPr>
            <a:spLocks noGrp="1"/>
          </p:cNvSpPr>
          <p:nvPr>
            <p:ph type="ftr" sz="quarter" idx="11"/>
          </p:nvPr>
        </p:nvSpPr>
        <p:spPr/>
        <p:txBody>
          <a:bodyPr/>
          <a:lstStyle>
            <a:lvl1pPr>
              <a:defRPr/>
            </a:lvl1pPr>
          </a:lstStyle>
          <a:p>
            <a:pPr>
              <a:defRPr/>
            </a:pPr>
            <a:endParaRPr lang="en-US"/>
          </a:p>
        </p:txBody>
      </p:sp>
      <p:sp>
        <p:nvSpPr>
          <p:cNvPr id="5" name="Slide Number Placeholder 17"/>
          <p:cNvSpPr>
            <a:spLocks noGrp="1"/>
          </p:cNvSpPr>
          <p:nvPr>
            <p:ph type="sldNum" sz="quarter" idx="12"/>
          </p:nvPr>
        </p:nvSpPr>
        <p:spPr/>
        <p:txBody>
          <a:bodyPr/>
          <a:lstStyle>
            <a:lvl1pPr>
              <a:defRPr/>
            </a:lvl1pPr>
          </a:lstStyle>
          <a:p>
            <a:pPr>
              <a:defRPr/>
            </a:pPr>
            <a:fld id="{BAA02F4E-D715-42D0-96C7-6B049E646179}"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9"/>
          <p:cNvSpPr>
            <a:spLocks noGrp="1"/>
          </p:cNvSpPr>
          <p:nvPr>
            <p:ph type="dt" sz="half" idx="10"/>
          </p:nvPr>
        </p:nvSpPr>
        <p:spPr/>
        <p:txBody>
          <a:bodyPr/>
          <a:lstStyle>
            <a:lvl1pPr>
              <a:defRPr/>
            </a:lvl1pPr>
          </a:lstStyle>
          <a:p>
            <a:pPr>
              <a:defRPr/>
            </a:pPr>
            <a:fld id="{39D884F1-8E1F-4E73-BDF2-254569845611}" type="datetimeFigureOut">
              <a:rPr lang="en-US"/>
              <a:pPr>
                <a:defRPr/>
              </a:pPr>
              <a:t>2/27/2018</a:t>
            </a:fld>
            <a:endParaRPr lang="en-US"/>
          </a:p>
        </p:txBody>
      </p:sp>
      <p:sp>
        <p:nvSpPr>
          <p:cNvPr id="3" name="Footer Placeholder 21"/>
          <p:cNvSpPr>
            <a:spLocks noGrp="1"/>
          </p:cNvSpPr>
          <p:nvPr>
            <p:ph type="ftr" sz="quarter" idx="11"/>
          </p:nvPr>
        </p:nvSpPr>
        <p:spPr/>
        <p:txBody>
          <a:bodyPr/>
          <a:lstStyle>
            <a:lvl1pPr>
              <a:defRPr/>
            </a:lvl1pPr>
          </a:lstStyle>
          <a:p>
            <a:pPr>
              <a:defRPr/>
            </a:pPr>
            <a:endParaRPr lang="en-US"/>
          </a:p>
        </p:txBody>
      </p:sp>
      <p:sp>
        <p:nvSpPr>
          <p:cNvPr id="4" name="Slide Number Placeholder 17"/>
          <p:cNvSpPr>
            <a:spLocks noGrp="1"/>
          </p:cNvSpPr>
          <p:nvPr>
            <p:ph type="sldNum" sz="quarter" idx="12"/>
          </p:nvPr>
        </p:nvSpPr>
        <p:spPr/>
        <p:txBody>
          <a:bodyPr/>
          <a:lstStyle>
            <a:lvl1pPr>
              <a:defRPr/>
            </a:lvl1pPr>
          </a:lstStyle>
          <a:p>
            <a:pPr>
              <a:defRPr/>
            </a:pPr>
            <a:fld id="{4529DDC7-42C1-444F-9A0B-86D610184FD1}"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a:noAutofit/>
          </a:bodyPr>
          <a:lstStyle>
            <a:lvl1pPr algn="l" rtl="0">
              <a:spcBef>
                <a:spcPct val="0"/>
              </a:spcBef>
              <a:buNone/>
              <a:defRPr sz="2600" b="0">
                <a:ln>
                  <a:noFill/>
                </a:ln>
                <a:solidFill>
                  <a:schemeClr val="tx2"/>
                </a:solidFill>
                <a:effectLst/>
                <a:latin typeface="+mj-lt"/>
                <a:ea typeface="+mj-ea"/>
                <a:cs typeface="+mj-cs"/>
              </a:defRPr>
            </a:lvl1pPr>
          </a:lstStyle>
          <a:p>
            <a:r>
              <a:rPr lang="en-US" smtClean="0"/>
              <a:t>Click to edit Master title style</a:t>
            </a:r>
            <a:endParaRPr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a:r>
              <a:rPr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9"/>
          <p:cNvSpPr>
            <a:spLocks noGrp="1"/>
          </p:cNvSpPr>
          <p:nvPr>
            <p:ph type="dt" sz="half" idx="10"/>
          </p:nvPr>
        </p:nvSpPr>
        <p:spPr/>
        <p:txBody>
          <a:bodyPr/>
          <a:lstStyle>
            <a:lvl1pPr>
              <a:defRPr/>
            </a:lvl1pPr>
          </a:lstStyle>
          <a:p>
            <a:pPr>
              <a:defRPr/>
            </a:pPr>
            <a:fld id="{A04362E2-9E31-45F8-8117-B3EEFFAD615D}" type="datetimeFigureOut">
              <a:rPr lang="en-US"/>
              <a:pPr>
                <a:defRPr/>
              </a:pPr>
              <a:t>2/27/2018</a:t>
            </a:fld>
            <a:endParaRPr lang="en-US"/>
          </a:p>
        </p:txBody>
      </p:sp>
      <p:sp>
        <p:nvSpPr>
          <p:cNvPr id="6" name="Footer Placeholder 21"/>
          <p:cNvSpPr>
            <a:spLocks noGrp="1"/>
          </p:cNvSpPr>
          <p:nvPr>
            <p:ph type="ftr" sz="quarter" idx="11"/>
          </p:nvPr>
        </p:nvSpPr>
        <p:spPr/>
        <p:txBody>
          <a:bodyPr/>
          <a:lstStyle>
            <a:lvl1pPr>
              <a:defRPr/>
            </a:lvl1pPr>
          </a:lstStyle>
          <a:p>
            <a:pPr>
              <a:defRPr/>
            </a:pPr>
            <a:endParaRPr lang="en-US"/>
          </a:p>
        </p:txBody>
      </p:sp>
      <p:sp>
        <p:nvSpPr>
          <p:cNvPr id="7" name="Slide Number Placeholder 17"/>
          <p:cNvSpPr>
            <a:spLocks noGrp="1"/>
          </p:cNvSpPr>
          <p:nvPr>
            <p:ph type="sldNum" sz="quarter" idx="12"/>
          </p:nvPr>
        </p:nvSpPr>
        <p:spPr/>
        <p:txBody>
          <a:bodyPr/>
          <a:lstStyle>
            <a:lvl1pPr>
              <a:defRPr/>
            </a:lvl1pPr>
          </a:lstStyle>
          <a:p>
            <a:pPr>
              <a:defRPr/>
            </a:pPr>
            <a:fld id="{82457099-56AE-4281-A771-4058FC6BC808}"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5" name="Snip and Round Single Corner Rectangle 8"/>
          <p:cNvSpPr/>
          <p:nvPr/>
        </p:nvSpPr>
        <p:spPr>
          <a:xfrm rot="420000" flipV="1">
            <a:off x="3165475" y="1108075"/>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6" name="Right Triangle 11"/>
          <p:cNvSpPr/>
          <p:nvPr/>
        </p:nvSpPr>
        <p:spPr>
          <a:xfrm rot="420000" flipV="1">
            <a:off x="8004175" y="5359400"/>
            <a:ext cx="155575" cy="155575"/>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7"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a:latin typeface="+mn-lt"/>
            </a:endParaRPr>
          </a:p>
        </p:txBody>
      </p:sp>
      <p:sp>
        <p:nvSpPr>
          <p:cNvPr id="8"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a:latin typeface="+mn-lt"/>
            </a:endParaRPr>
          </a:p>
        </p:txBody>
      </p:sp>
      <p:sp>
        <p:nvSpPr>
          <p:cNvPr id="2" name="Title 1"/>
          <p:cNvSpPr>
            <a:spLocks noGrp="1"/>
          </p:cNvSpPr>
          <p:nvPr>
            <p:ph type="title"/>
          </p:nvPr>
        </p:nvSpPr>
        <p:spPr>
          <a:xfrm>
            <a:off x="609600" y="1176996"/>
            <a:ext cx="2212848" cy="1582621"/>
          </a:xfrm>
        </p:spPr>
        <p:txBody>
          <a:bodyPr lIns="45720" rIns="45720" bIns="45720"/>
          <a:lstStyle>
            <a:lvl1pPr algn="l">
              <a:buNone/>
              <a:defRPr sz="2000" b="1">
                <a:solidFill>
                  <a:schemeClr val="tx2"/>
                </a:solidFill>
              </a:defRPr>
            </a:lvl1pPr>
          </a:lstStyle>
          <a:p>
            <a:r>
              <a:rPr lang="en-US" smtClean="0"/>
              <a:t>Click to edit Master title style</a:t>
            </a:r>
            <a:endParaRPr lang="en-US"/>
          </a:p>
        </p:txBody>
      </p:sp>
      <p:sp>
        <p:nvSpPr>
          <p:cNvPr id="4" name="Text Placeholder 3"/>
          <p:cNvSpPr>
            <a:spLocks noGrp="1"/>
          </p:cNvSpPr>
          <p:nvPr>
            <p:ph type="body" sz="half" idx="2"/>
          </p:nvPr>
        </p:nvSpPr>
        <p:spPr>
          <a:xfrm>
            <a:off x="609600" y="2828785"/>
            <a:ext cx="2209800" cy="2179320"/>
          </a:xfrm>
        </p:spPr>
        <p:txBody>
          <a:bodyPr lIns="64008" rIns="45720"/>
          <a:lstStyle>
            <a:lvl1pPr marL="0" indent="0" algn="l">
              <a:spcBef>
                <a:spcPts val="250"/>
              </a:spcBef>
              <a:buFontTx/>
              <a:buNone/>
              <a:defRPr sz="1300"/>
            </a:lvl1pPr>
            <a:lvl2pPr>
              <a:defRPr sz="1200"/>
            </a:lvl2pPr>
            <a:lvl3pPr>
              <a:defRPr sz="1000"/>
            </a:lvl3pPr>
            <a:lvl4pPr>
              <a:defRPr sz="900"/>
            </a:lvl4pPr>
            <a:lvl5pPr>
              <a:defRPr sz="900"/>
            </a:lvl5pPr>
          </a:lstStyle>
          <a:p>
            <a:pPr lvl="0"/>
            <a:r>
              <a:rPr lang="en-US" smtClean="0"/>
              <a:t>Click to edit Master text styles</a:t>
            </a:r>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normAutofit/>
          </a:bodyPr>
          <a:lstStyle>
            <a:lvl1pPr marL="0" indent="0">
              <a:buNone/>
              <a:defRPr sz="3200"/>
            </a:lvl1pPr>
          </a:lstStyle>
          <a:p>
            <a:pPr lvl="0"/>
            <a:r>
              <a:rPr lang="en-US" noProof="0" smtClean="0"/>
              <a:t>Click icon to add picture</a:t>
            </a:r>
            <a:endParaRPr lang="en-US" noProof="0" dirty="0"/>
          </a:p>
        </p:txBody>
      </p:sp>
      <p:sp>
        <p:nvSpPr>
          <p:cNvPr id="9" name="Date Placeholder 4"/>
          <p:cNvSpPr>
            <a:spLocks noGrp="1"/>
          </p:cNvSpPr>
          <p:nvPr>
            <p:ph type="dt" sz="half" idx="10"/>
          </p:nvPr>
        </p:nvSpPr>
        <p:spPr/>
        <p:txBody>
          <a:bodyPr/>
          <a:lstStyle>
            <a:lvl1pPr>
              <a:defRPr/>
            </a:lvl1pPr>
          </a:lstStyle>
          <a:p>
            <a:pPr>
              <a:defRPr/>
            </a:pPr>
            <a:fld id="{55F1620F-A869-421B-BA67-97C3722D8556}" type="datetimeFigureOut">
              <a:rPr lang="en-US"/>
              <a:pPr>
                <a:defRPr/>
              </a:pPr>
              <a:t>2/27/2018</a:t>
            </a:fld>
            <a:endParaRPr lang="en-US"/>
          </a:p>
        </p:txBody>
      </p:sp>
      <p:sp>
        <p:nvSpPr>
          <p:cNvPr id="10" name="Footer Placeholder 5"/>
          <p:cNvSpPr>
            <a:spLocks noGrp="1"/>
          </p:cNvSpPr>
          <p:nvPr>
            <p:ph type="ftr" sz="quarter" idx="11"/>
          </p:nvPr>
        </p:nvSpPr>
        <p:spPr/>
        <p:txBody>
          <a:bodyPr/>
          <a:lstStyle>
            <a:lvl1pPr>
              <a:defRPr/>
            </a:lvl1pPr>
          </a:lstStyle>
          <a:p>
            <a:pPr>
              <a:defRPr/>
            </a:pPr>
            <a:endParaRPr lang="en-US"/>
          </a:p>
        </p:txBody>
      </p:sp>
      <p:sp>
        <p:nvSpPr>
          <p:cNvPr id="11" name="Slide Number Placeholder 6"/>
          <p:cNvSpPr>
            <a:spLocks noGrp="1"/>
          </p:cNvSpPr>
          <p:nvPr>
            <p:ph type="sldNum" sz="quarter" idx="12"/>
          </p:nvPr>
        </p:nvSpPr>
        <p:spPr>
          <a:xfrm>
            <a:off x="8077200" y="6356350"/>
            <a:ext cx="609600" cy="365125"/>
          </a:xfrm>
        </p:spPr>
        <p:txBody>
          <a:bodyPr/>
          <a:lstStyle>
            <a:lvl1pPr>
              <a:defRPr/>
            </a:lvl1pPr>
          </a:lstStyle>
          <a:p>
            <a:pPr>
              <a:defRPr/>
            </a:pPr>
            <a:fld id="{666C0369-F868-4F45-8260-CD66B1245220}"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938"/>
            <a:ext cx="9163050" cy="1041401"/>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a:latin typeface="+mn-lt"/>
            </a:endParaRPr>
          </a:p>
        </p:txBody>
      </p:sp>
      <p:sp>
        <p:nvSpPr>
          <p:cNvPr id="8" name="Freeform 7"/>
          <p:cNvSpPr>
            <a:spLocks/>
          </p:cNvSpPr>
          <p:nvPr/>
        </p:nvSpPr>
        <p:spPr bwMode="auto">
          <a:xfrm>
            <a:off x="4381500" y="-7938"/>
            <a:ext cx="4762500" cy="638176"/>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a:latin typeface="+mn-lt"/>
            </a:endParaRPr>
          </a:p>
        </p:txBody>
      </p:sp>
      <p:sp>
        <p:nvSpPr>
          <p:cNvPr id="1028" name="Title Placeholder 8"/>
          <p:cNvSpPr>
            <a:spLocks noGrp="1"/>
          </p:cNvSpPr>
          <p:nvPr>
            <p:ph type="title"/>
          </p:nvPr>
        </p:nvSpPr>
        <p:spPr bwMode="auto">
          <a:xfrm>
            <a:off x="457200" y="704850"/>
            <a:ext cx="8229600" cy="1143000"/>
          </a:xfrm>
          <a:prstGeom prst="rect">
            <a:avLst/>
          </a:prstGeom>
          <a:noFill/>
          <a:ln w="9525">
            <a:noFill/>
            <a:miter lim="800000"/>
            <a:headEnd/>
            <a:tailEnd/>
          </a:ln>
        </p:spPr>
        <p:txBody>
          <a:bodyPr vert="horz" wrap="square" lIns="0" tIns="45720" rIns="0" bIns="0" numCol="1" anchor="b" anchorCtr="0" compatLnSpc="1">
            <a:prstTxWarp prst="textNoShape">
              <a:avLst/>
            </a:prstTxWarp>
          </a:bodyPr>
          <a:lstStyle/>
          <a:p>
            <a:pPr lvl="0"/>
            <a:r>
              <a:rPr lang="en-US" smtClean="0"/>
              <a:t>Click to edit Master title style</a:t>
            </a:r>
          </a:p>
        </p:txBody>
      </p:sp>
      <p:sp>
        <p:nvSpPr>
          <p:cNvPr id="1029" name="Text Placeholder 29"/>
          <p:cNvSpPr>
            <a:spLocks noGrp="1"/>
          </p:cNvSpPr>
          <p:nvPr>
            <p:ph type="body" idx="1"/>
          </p:nvPr>
        </p:nvSpPr>
        <p:spPr bwMode="auto">
          <a:xfrm>
            <a:off x="457200" y="1935163"/>
            <a:ext cx="8229600" cy="4389437"/>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fontAlgn="auto" latinLnBrk="0" hangingPunct="1">
              <a:spcBef>
                <a:spcPts val="0"/>
              </a:spcBef>
              <a:spcAft>
                <a:spcPts val="0"/>
              </a:spcAft>
              <a:defRPr kumimoji="0" sz="1200" smtClean="0">
                <a:solidFill>
                  <a:schemeClr val="tx2">
                    <a:shade val="90000"/>
                  </a:schemeClr>
                </a:solidFill>
                <a:latin typeface="+mn-lt"/>
              </a:defRPr>
            </a:lvl1pPr>
          </a:lstStyle>
          <a:p>
            <a:pPr>
              <a:defRPr/>
            </a:pPr>
            <a:fld id="{73128E20-3CEA-48C0-9414-FF9022E2B95C}" type="datetimeFigureOut">
              <a:rPr lang="en-US"/>
              <a:pPr>
                <a:defRPr/>
              </a:pPr>
              <a:t>2/27/2018</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fontAlgn="auto" latinLnBrk="0" hangingPunct="1">
              <a:spcBef>
                <a:spcPts val="0"/>
              </a:spcBef>
              <a:spcAft>
                <a:spcPts val="0"/>
              </a:spcAft>
              <a:defRPr kumimoji="0" sz="1200">
                <a:solidFill>
                  <a:schemeClr val="tx2">
                    <a:shade val="90000"/>
                  </a:schemeClr>
                </a:solidFill>
                <a:latin typeface="+mn-lt"/>
              </a:defRPr>
            </a:lvl1pPr>
          </a:lstStyle>
          <a:p>
            <a:pPr>
              <a:defRPr/>
            </a:pPr>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fontAlgn="auto" latinLnBrk="0" hangingPunct="1">
              <a:spcBef>
                <a:spcPts val="0"/>
              </a:spcBef>
              <a:spcAft>
                <a:spcPts val="0"/>
              </a:spcAft>
              <a:defRPr kumimoji="0" sz="1200" smtClean="0">
                <a:solidFill>
                  <a:schemeClr val="tx2">
                    <a:shade val="90000"/>
                  </a:schemeClr>
                </a:solidFill>
                <a:latin typeface="+mn-lt"/>
              </a:defRPr>
            </a:lvl1pPr>
          </a:lstStyle>
          <a:p>
            <a:pPr>
              <a:defRPr/>
            </a:pPr>
            <a:fld id="{F4803A44-E3D3-49A8-82D3-6DC0DF14D7D3}" type="slidenum">
              <a:rPr lang="en-US"/>
              <a:pPr>
                <a:defRPr/>
              </a:pPr>
              <a:t>‹#›</a:t>
            </a:fld>
            <a:endParaRPr lang="en-US"/>
          </a:p>
        </p:txBody>
      </p:sp>
      <p:grpSp>
        <p:nvGrpSpPr>
          <p:cNvPr id="1033" name="Group 1"/>
          <p:cNvGrpSpPr>
            <a:grpSpLocks/>
          </p:cNvGrpSpPr>
          <p:nvPr/>
        </p:nvGrpSpPr>
        <p:grpSpPr bwMode="auto">
          <a:xfrm>
            <a:off x="-19050" y="203200"/>
            <a:ext cx="9180513" cy="647700"/>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a:lstStyle/>
            <a:p>
              <a:pPr fontAlgn="auto">
                <a:spcBef>
                  <a:spcPts val="0"/>
                </a:spcBef>
                <a:spcAft>
                  <a:spcPts val="0"/>
                </a:spcAft>
                <a:defRPr/>
              </a:pPr>
              <a:endParaRPr lang="en-US">
                <a:latin typeface="+mn-lt"/>
              </a:endParaRPr>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a:lstStyle/>
            <a:p>
              <a:pPr fontAlgn="auto">
                <a:spcBef>
                  <a:spcPts val="0"/>
                </a:spcBef>
                <a:spcAft>
                  <a:spcPts val="0"/>
                </a:spcAft>
                <a:defRPr/>
              </a:pPr>
              <a:endParaRPr lang="en-US">
                <a:latin typeface="+mn-lt"/>
              </a:endParaRPr>
            </a:p>
          </p:txBody>
        </p:sp>
      </p:grpSp>
    </p:spTree>
  </p:cSld>
  <p:clrMap bg1="lt1" tx1="dk1" bg2="lt2" tx2="dk2" accent1="accent1" accent2="accent2" accent3="accent3" accent4="accent4" accent5="accent5" accent6="accent6" hlink="hlink" folHlink="folHlink"/>
  <p:sldLayoutIdLst>
    <p:sldLayoutId id="2147483672" r:id="rId1"/>
    <p:sldLayoutId id="2147483664" r:id="rId2"/>
    <p:sldLayoutId id="2147483673" r:id="rId3"/>
    <p:sldLayoutId id="2147483665" r:id="rId4"/>
    <p:sldLayoutId id="2147483666" r:id="rId5"/>
    <p:sldLayoutId id="2147483667" r:id="rId6"/>
    <p:sldLayoutId id="2147483668" r:id="rId7"/>
    <p:sldLayoutId id="2147483669" r:id="rId8"/>
    <p:sldLayoutId id="2147483674" r:id="rId9"/>
    <p:sldLayoutId id="2147483670" r:id="rId10"/>
    <p:sldLayoutId id="2147483671" r:id="rId11"/>
  </p:sldLayoutIdLst>
  <p:txStyles>
    <p:titleStyle>
      <a:lvl1pPr algn="l" rtl="0" fontAlgn="base">
        <a:spcBef>
          <a:spcPct val="0"/>
        </a:spcBef>
        <a:spcAft>
          <a:spcPct val="0"/>
        </a:spcAft>
        <a:defRPr sz="5000" kern="1200">
          <a:solidFill>
            <a:schemeClr val="tx2"/>
          </a:solidFill>
          <a:latin typeface="+mj-lt"/>
          <a:ea typeface="+mj-ea"/>
          <a:cs typeface="+mj-cs"/>
        </a:defRPr>
      </a:lvl1pPr>
      <a:lvl2pPr algn="l" rtl="0" fontAlgn="base">
        <a:spcBef>
          <a:spcPct val="0"/>
        </a:spcBef>
        <a:spcAft>
          <a:spcPct val="0"/>
        </a:spcAft>
        <a:defRPr sz="5000">
          <a:solidFill>
            <a:schemeClr val="tx2"/>
          </a:solidFill>
          <a:latin typeface="Calibri" pitchFamily="34" charset="0"/>
        </a:defRPr>
      </a:lvl2pPr>
      <a:lvl3pPr algn="l" rtl="0" fontAlgn="base">
        <a:spcBef>
          <a:spcPct val="0"/>
        </a:spcBef>
        <a:spcAft>
          <a:spcPct val="0"/>
        </a:spcAft>
        <a:defRPr sz="5000">
          <a:solidFill>
            <a:schemeClr val="tx2"/>
          </a:solidFill>
          <a:latin typeface="Calibri" pitchFamily="34" charset="0"/>
        </a:defRPr>
      </a:lvl3pPr>
      <a:lvl4pPr algn="l" rtl="0" fontAlgn="base">
        <a:spcBef>
          <a:spcPct val="0"/>
        </a:spcBef>
        <a:spcAft>
          <a:spcPct val="0"/>
        </a:spcAft>
        <a:defRPr sz="5000">
          <a:solidFill>
            <a:schemeClr val="tx2"/>
          </a:solidFill>
          <a:latin typeface="Calibri" pitchFamily="34" charset="0"/>
        </a:defRPr>
      </a:lvl4pPr>
      <a:lvl5pPr algn="l" rtl="0" fontAlgn="base">
        <a:spcBef>
          <a:spcPct val="0"/>
        </a:spcBef>
        <a:spcAft>
          <a:spcPct val="0"/>
        </a:spcAft>
        <a:defRPr sz="5000">
          <a:solidFill>
            <a:schemeClr val="tx2"/>
          </a:solidFill>
          <a:latin typeface="Calibri" pitchFamily="34" charset="0"/>
        </a:defRPr>
      </a:lvl5pPr>
      <a:lvl6pPr marL="457200" algn="l" rtl="0" fontAlgn="base">
        <a:spcBef>
          <a:spcPct val="0"/>
        </a:spcBef>
        <a:spcAft>
          <a:spcPct val="0"/>
        </a:spcAft>
        <a:defRPr sz="5000">
          <a:solidFill>
            <a:schemeClr val="tx2"/>
          </a:solidFill>
          <a:latin typeface="Calibri" pitchFamily="34" charset="0"/>
        </a:defRPr>
      </a:lvl6pPr>
      <a:lvl7pPr marL="914400" algn="l" rtl="0" fontAlgn="base">
        <a:spcBef>
          <a:spcPct val="0"/>
        </a:spcBef>
        <a:spcAft>
          <a:spcPct val="0"/>
        </a:spcAft>
        <a:defRPr sz="5000">
          <a:solidFill>
            <a:schemeClr val="tx2"/>
          </a:solidFill>
          <a:latin typeface="Calibri" pitchFamily="34" charset="0"/>
        </a:defRPr>
      </a:lvl7pPr>
      <a:lvl8pPr marL="1371600" algn="l" rtl="0" fontAlgn="base">
        <a:spcBef>
          <a:spcPct val="0"/>
        </a:spcBef>
        <a:spcAft>
          <a:spcPct val="0"/>
        </a:spcAft>
        <a:defRPr sz="5000">
          <a:solidFill>
            <a:schemeClr val="tx2"/>
          </a:solidFill>
          <a:latin typeface="Calibri" pitchFamily="34" charset="0"/>
        </a:defRPr>
      </a:lvl8pPr>
      <a:lvl9pPr marL="1828800" algn="l" rtl="0" fontAlgn="base">
        <a:spcBef>
          <a:spcPct val="0"/>
        </a:spcBef>
        <a:spcAft>
          <a:spcPct val="0"/>
        </a:spcAft>
        <a:defRPr sz="5000">
          <a:solidFill>
            <a:schemeClr val="tx2"/>
          </a:solidFill>
          <a:latin typeface="Calibri" pitchFamily="34" charset="0"/>
        </a:defRPr>
      </a:lvl9pPr>
    </p:titleStyle>
    <p:bodyStyle>
      <a:lvl1pPr marL="273050" indent="-273050" algn="l" rtl="0" fontAlgn="base">
        <a:spcBef>
          <a:spcPct val="20000"/>
        </a:spcBef>
        <a:spcAft>
          <a:spcPct val="0"/>
        </a:spcAft>
        <a:buClr>
          <a:srgbClr val="0BD0D9"/>
        </a:buClr>
        <a:buSzPct val="95000"/>
        <a:buFont typeface="Wingdings 2" pitchFamily="18" charset="2"/>
        <a:buChar char=""/>
        <a:defRPr sz="2600" kern="1200">
          <a:solidFill>
            <a:schemeClr val="tx1"/>
          </a:solidFill>
          <a:latin typeface="+mn-lt"/>
          <a:ea typeface="+mn-ea"/>
          <a:cs typeface="+mn-cs"/>
        </a:defRPr>
      </a:lvl1pPr>
      <a:lvl2pPr marL="639763" indent="-246063" algn="l" rtl="0" fontAlgn="base">
        <a:spcBef>
          <a:spcPct val="20000"/>
        </a:spcBef>
        <a:spcAft>
          <a:spcPct val="0"/>
        </a:spcAft>
        <a:buClr>
          <a:schemeClr val="accent1"/>
        </a:buClr>
        <a:buSzPct val="85000"/>
        <a:buFont typeface="Wingdings 2" pitchFamily="18" charset="2"/>
        <a:buChar char=""/>
        <a:defRPr sz="2400" kern="1200">
          <a:solidFill>
            <a:schemeClr val="tx1"/>
          </a:solidFill>
          <a:latin typeface="+mn-lt"/>
          <a:ea typeface="+mn-ea"/>
          <a:cs typeface="+mn-cs"/>
        </a:defRPr>
      </a:lvl2pPr>
      <a:lvl3pPr marL="914400" indent="-246063" algn="l" rtl="0" fontAlgn="base">
        <a:spcBef>
          <a:spcPct val="20000"/>
        </a:spcBef>
        <a:spcAft>
          <a:spcPct val="0"/>
        </a:spcAft>
        <a:buClr>
          <a:schemeClr val="accent2"/>
        </a:buClr>
        <a:buSzPct val="70000"/>
        <a:buFont typeface="Wingdings 2" pitchFamily="18" charset="2"/>
        <a:buChar char=""/>
        <a:defRPr sz="2100" kern="1200">
          <a:solidFill>
            <a:schemeClr val="tx1"/>
          </a:solidFill>
          <a:latin typeface="+mn-lt"/>
          <a:ea typeface="+mn-ea"/>
          <a:cs typeface="+mn-cs"/>
        </a:defRPr>
      </a:lvl3pPr>
      <a:lvl4pPr marL="1187450" indent="-209550" algn="l" rtl="0" fontAlgn="base">
        <a:spcBef>
          <a:spcPct val="20000"/>
        </a:spcBef>
        <a:spcAft>
          <a:spcPct val="0"/>
        </a:spcAft>
        <a:buClr>
          <a:srgbClr val="0BD0D9"/>
        </a:buClr>
        <a:buSzPct val="65000"/>
        <a:buFont typeface="Wingdings 2" pitchFamily="18" charset="2"/>
        <a:buChar char=""/>
        <a:defRPr sz="2000" kern="1200">
          <a:solidFill>
            <a:schemeClr val="tx1"/>
          </a:solidFill>
          <a:latin typeface="+mn-lt"/>
          <a:ea typeface="+mn-ea"/>
          <a:cs typeface="+mn-cs"/>
        </a:defRPr>
      </a:lvl4pPr>
      <a:lvl5pPr marL="1462088" indent="-209550" algn="l" rtl="0" fontAlgn="base">
        <a:spcBef>
          <a:spcPct val="20000"/>
        </a:spcBef>
        <a:spcAft>
          <a:spcPct val="0"/>
        </a:spcAft>
        <a:buClr>
          <a:srgbClr val="10CF9B"/>
        </a:buClr>
        <a:buSzPct val="65000"/>
        <a:buFont typeface="Wingdings 2" pitchFamily="18" charset="2"/>
        <a:buChar char=""/>
        <a:defRPr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3" Type="http://schemas.openxmlformats.org/officeDocument/2006/relationships/oleObject" Target="../embeddings/oleObject5.bin"/><Relationship Id="rId2" Type="http://schemas.openxmlformats.org/officeDocument/2006/relationships/slideLayout" Target="../slideLayouts/slideLayout7.xml"/><Relationship Id="rId1" Type="http://schemas.openxmlformats.org/officeDocument/2006/relationships/vmlDrawing" Target="../drawings/vmlDrawing5.vml"/><Relationship Id="rId4" Type="http://schemas.openxmlformats.org/officeDocument/2006/relationships/oleObject" Target="../embeddings/oleObject6.bin"/></Relationships>
</file>

<file path=ppt/slides/_rels/slide11.xml.rels><?xml version="1.0" encoding="UTF-8" standalone="yes"?>
<Relationships xmlns="http://schemas.openxmlformats.org/package/2006/relationships"><Relationship Id="rId3" Type="http://schemas.openxmlformats.org/officeDocument/2006/relationships/oleObject" Target="../embeddings/oleObject7.bin"/><Relationship Id="rId2" Type="http://schemas.openxmlformats.org/officeDocument/2006/relationships/slideLayout" Target="../slideLayouts/slideLayout7.xml"/><Relationship Id="rId1" Type="http://schemas.openxmlformats.org/officeDocument/2006/relationships/vmlDrawing" Target="../drawings/vmlDrawing6.vml"/><Relationship Id="rId5" Type="http://schemas.openxmlformats.org/officeDocument/2006/relationships/oleObject" Target="../embeddings/oleObject9.bin"/><Relationship Id="rId4" Type="http://schemas.openxmlformats.org/officeDocument/2006/relationships/oleObject" Target="../embeddings/oleObject8.bin"/></Relationships>
</file>

<file path=ppt/slides/_rels/slide2.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6.xml"/><Relationship Id="rId1" Type="http://schemas.openxmlformats.org/officeDocument/2006/relationships/vmlDrawing" Target="../drawings/vmlDrawing1.vml"/></Relationships>
</file>

<file path=ppt/slides/_rels/slide3.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Layout" Target="../slideLayouts/slideLayout6.xml"/><Relationship Id="rId1" Type="http://schemas.openxmlformats.org/officeDocument/2006/relationships/vmlDrawing" Target="../drawings/vmlDrawing2.vml"/></Relationships>
</file>

<file path=ppt/slides/_rels/slide4.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Layout" Target="../slideLayouts/slideLayout6.xml"/><Relationship Id="rId1" Type="http://schemas.openxmlformats.org/officeDocument/2006/relationships/vmlDrawing" Target="../drawings/vmlDrawing3.vml"/></Relationships>
</file>

<file path=ppt/slides/_rels/slide5.xml.rels><?xml version="1.0" encoding="UTF-8" standalone="yes"?>
<Relationships xmlns="http://schemas.openxmlformats.org/package/2006/relationships"><Relationship Id="rId3" Type="http://schemas.openxmlformats.org/officeDocument/2006/relationships/oleObject" Target="../embeddings/oleObject4.bin"/><Relationship Id="rId2" Type="http://schemas.openxmlformats.org/officeDocument/2006/relationships/slideLayout" Target="../slideLayouts/slideLayout6.xml"/><Relationship Id="rId1" Type="http://schemas.openxmlformats.org/officeDocument/2006/relationships/vmlDrawing" Target="../drawings/vmlDrawing4.v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381000" y="381000"/>
            <a:ext cx="8382000" cy="762000"/>
          </a:xfrm>
        </p:spPr>
        <p:txBody>
          <a:bodyPr/>
          <a:lstStyle/>
          <a:p>
            <a:pPr fontAlgn="auto">
              <a:spcAft>
                <a:spcPts val="0"/>
              </a:spcAft>
              <a:defRPr/>
            </a:pPr>
            <a:r>
              <a:rPr lang="el-GR" sz="3000" b="1" dirty="0" smtClean="0"/>
              <a:t>ΠΑΡΑΓΟΝΤΕΣ ΣΧΕΔΙΑΣΜΟΥ και ΛΕΙΤΟΥΡΓΙΑΣ Μ.Ε.Κ.</a:t>
            </a:r>
            <a:endParaRPr lang="el-GR" sz="3000" dirty="0"/>
          </a:p>
        </p:txBody>
      </p:sp>
      <p:sp>
        <p:nvSpPr>
          <p:cNvPr id="5" name="Rectangle 4"/>
          <p:cNvSpPr/>
          <p:nvPr/>
        </p:nvSpPr>
        <p:spPr>
          <a:xfrm>
            <a:off x="381000" y="1219200"/>
            <a:ext cx="8458200" cy="1176338"/>
          </a:xfrm>
          <a:prstGeom prst="rect">
            <a:avLst/>
          </a:prstGeom>
        </p:spPr>
        <p:txBody>
          <a:bodyPr>
            <a:spAutoFit/>
          </a:bodyPr>
          <a:lstStyle/>
          <a:p>
            <a:pPr fontAlgn="auto">
              <a:lnSpc>
                <a:spcPct val="120000"/>
              </a:lnSpc>
              <a:spcBef>
                <a:spcPts val="0"/>
              </a:spcBef>
              <a:spcAft>
                <a:spcPts val="0"/>
              </a:spcAft>
              <a:defRPr/>
            </a:pPr>
            <a:r>
              <a:rPr lang="el-GR" sz="2000" dirty="0">
                <a:latin typeface="+mj-lt"/>
              </a:rPr>
              <a:t>1. Εξηγήστε γιατί η μέση πραγματική πίεση (</a:t>
            </a:r>
            <a:r>
              <a:rPr lang="en-US" sz="2000" dirty="0" err="1">
                <a:latin typeface="+mj-lt"/>
              </a:rPr>
              <a:t>bmep</a:t>
            </a:r>
            <a:r>
              <a:rPr lang="el-GR" sz="2000" dirty="0">
                <a:latin typeface="+mj-lt"/>
              </a:rPr>
              <a:t>) σε μια ατμοσφαιρική μηχανή </a:t>
            </a:r>
            <a:r>
              <a:rPr lang="en-US" sz="2000" dirty="0">
                <a:latin typeface="+mj-lt"/>
              </a:rPr>
              <a:t>diesel </a:t>
            </a:r>
            <a:r>
              <a:rPr lang="el-GR" sz="2000" dirty="0">
                <a:latin typeface="+mj-lt"/>
              </a:rPr>
              <a:t>είναι χαμηλότερη από μια αντίστοιχη ατμοσφαιρική μηχανή </a:t>
            </a:r>
            <a:r>
              <a:rPr lang="en-US" sz="2000" dirty="0">
                <a:latin typeface="+mj-lt"/>
              </a:rPr>
              <a:t>Otto</a:t>
            </a:r>
            <a:r>
              <a:rPr lang="el-GR" sz="2000" dirty="0">
                <a:latin typeface="+mj-lt"/>
              </a:rPr>
              <a:t>. </a:t>
            </a:r>
          </a:p>
        </p:txBody>
      </p:sp>
      <p:sp>
        <p:nvSpPr>
          <p:cNvPr id="13313" name="Rectangle 1"/>
          <p:cNvSpPr>
            <a:spLocks noChangeArrowheads="1"/>
          </p:cNvSpPr>
          <p:nvPr/>
        </p:nvSpPr>
        <p:spPr bwMode="auto">
          <a:xfrm>
            <a:off x="457200" y="2325688"/>
            <a:ext cx="8229600" cy="4391025"/>
          </a:xfrm>
          <a:prstGeom prst="rect">
            <a:avLst/>
          </a:prstGeom>
          <a:noFill/>
          <a:ln w="9525">
            <a:noFill/>
            <a:miter lim="800000"/>
            <a:headEnd/>
            <a:tailEnd/>
          </a:ln>
          <a:effectLst/>
        </p:spPr>
        <p:txBody>
          <a:bodyPr anchor="ctr">
            <a:spAutoFit/>
          </a:bodyPr>
          <a:lstStyle/>
          <a:p>
            <a:pPr indent="228600" algn="just">
              <a:lnSpc>
                <a:spcPct val="120000"/>
              </a:lnSpc>
              <a:buFont typeface="Arial" charset="0"/>
              <a:buChar char="•"/>
            </a:pPr>
            <a:r>
              <a:rPr lang="el-GR" i="1">
                <a:latin typeface="Calibri" pitchFamily="34" charset="0"/>
                <a:ea typeface="Times New Roman" pitchFamily="18" charset="0"/>
                <a:cs typeface="Tahoma" pitchFamily="34" charset="0"/>
              </a:rPr>
              <a:t>Στις μηχανές </a:t>
            </a:r>
            <a:r>
              <a:rPr lang="en-US" i="1">
                <a:latin typeface="Calibri" pitchFamily="34" charset="0"/>
                <a:ea typeface="Times New Roman" pitchFamily="18" charset="0"/>
                <a:cs typeface="Tahoma" pitchFamily="34" charset="0"/>
              </a:rPr>
              <a:t>Diesel</a:t>
            </a:r>
            <a:r>
              <a:rPr lang="el-GR" i="1">
                <a:latin typeface="Calibri" pitchFamily="34" charset="0"/>
                <a:ea typeface="Times New Roman" pitchFamily="18" charset="0"/>
                <a:cs typeface="Tahoma" pitchFamily="34" charset="0"/>
              </a:rPr>
              <a:t> έχουμε λειτουργία πάντα με μεγάλη περίσσεια αέρα, και άρα η ενέργεια που εισάγεται από το καύσιμο είναι πολύ λιγότερη από τις μηχανές </a:t>
            </a:r>
            <a:r>
              <a:rPr lang="en-US" i="1">
                <a:latin typeface="Calibri" pitchFamily="34" charset="0"/>
                <a:ea typeface="Times New Roman" pitchFamily="18" charset="0"/>
                <a:cs typeface="Tahoma" pitchFamily="34" charset="0"/>
              </a:rPr>
              <a:t>Otto</a:t>
            </a:r>
            <a:r>
              <a:rPr lang="el-GR" i="1">
                <a:latin typeface="Calibri" pitchFamily="34" charset="0"/>
                <a:ea typeface="Times New Roman" pitchFamily="18" charset="0"/>
                <a:cs typeface="Tahoma" pitchFamily="34" charset="0"/>
              </a:rPr>
              <a:t>, που εργάζονται πάντα στοιχειομετρικά, με αποτέλεσμα να έχουν μεγαλύτερη ισχύ. Για να αυξήσουμε τη </a:t>
            </a:r>
            <a:r>
              <a:rPr lang="en-US" i="1">
                <a:latin typeface="Calibri" pitchFamily="34" charset="0"/>
                <a:ea typeface="Times New Roman" pitchFamily="18" charset="0"/>
                <a:cs typeface="Tahoma" pitchFamily="34" charset="0"/>
              </a:rPr>
              <a:t>bmep</a:t>
            </a:r>
            <a:r>
              <a:rPr lang="el-GR" i="1">
                <a:latin typeface="Calibri" pitchFamily="34" charset="0"/>
                <a:ea typeface="Times New Roman" pitchFamily="18" charset="0"/>
                <a:cs typeface="Tahoma" pitchFamily="34" charset="0"/>
              </a:rPr>
              <a:t> σε μια </a:t>
            </a:r>
            <a:r>
              <a:rPr lang="en-US" i="1">
                <a:latin typeface="Calibri" pitchFamily="34" charset="0"/>
                <a:ea typeface="Times New Roman" pitchFamily="18" charset="0"/>
                <a:cs typeface="Tahoma" pitchFamily="34" charset="0"/>
              </a:rPr>
              <a:t>Diesel</a:t>
            </a:r>
            <a:r>
              <a:rPr lang="el-GR" i="1">
                <a:latin typeface="Calibri" pitchFamily="34" charset="0"/>
                <a:ea typeface="Times New Roman" pitchFamily="18" charset="0"/>
                <a:cs typeface="Tahoma" pitchFamily="34" charset="0"/>
              </a:rPr>
              <a:t> επιβάλλεται να εφαρμόσουμε υπερπλήρωση.</a:t>
            </a:r>
            <a:endParaRPr lang="el-GR">
              <a:latin typeface="Calibri" pitchFamily="34" charset="0"/>
              <a:ea typeface="Times New Roman" pitchFamily="18" charset="0"/>
              <a:cs typeface="Tahoma" pitchFamily="34" charset="0"/>
            </a:endParaRPr>
          </a:p>
          <a:p>
            <a:pPr indent="228600" algn="just" eaLnBrk="0" hangingPunct="0">
              <a:lnSpc>
                <a:spcPct val="120000"/>
              </a:lnSpc>
            </a:pPr>
            <a:r>
              <a:rPr lang="el-GR" i="1">
                <a:latin typeface="Calibri" pitchFamily="34" charset="0"/>
                <a:ea typeface="Times New Roman" pitchFamily="18" charset="0"/>
                <a:cs typeface="Tahoma" pitchFamily="34" charset="0"/>
              </a:rPr>
              <a:t>Τυπικές τιμές για την </a:t>
            </a:r>
            <a:r>
              <a:rPr lang="en-US" i="1">
                <a:latin typeface="Calibri" pitchFamily="34" charset="0"/>
                <a:ea typeface="Times New Roman" pitchFamily="18" charset="0"/>
                <a:cs typeface="Tahoma" pitchFamily="34" charset="0"/>
              </a:rPr>
              <a:t>bmep</a:t>
            </a:r>
            <a:r>
              <a:rPr lang="el-GR" i="1">
                <a:latin typeface="Calibri" pitchFamily="34" charset="0"/>
                <a:ea typeface="Times New Roman" pitchFamily="18" charset="0"/>
                <a:cs typeface="Tahoma" pitchFamily="34" charset="0"/>
              </a:rPr>
              <a:t> </a:t>
            </a:r>
            <a:endParaRPr lang="el-GR">
              <a:latin typeface="Calibri" pitchFamily="34" charset="0"/>
            </a:endParaRPr>
          </a:p>
          <a:p>
            <a:pPr indent="228600" algn="just" eaLnBrk="0" hangingPunct="0">
              <a:lnSpc>
                <a:spcPct val="120000"/>
              </a:lnSpc>
            </a:pPr>
            <a:r>
              <a:rPr lang="en-GB" i="1">
                <a:latin typeface="Calibri" pitchFamily="34" charset="0"/>
                <a:cs typeface="Times New Roman" pitchFamily="18" charset="0"/>
              </a:rPr>
              <a:t>Otto</a:t>
            </a:r>
            <a:r>
              <a:rPr lang="el-GR" i="1">
                <a:latin typeface="Calibri" pitchFamily="34" charset="0"/>
                <a:cs typeface="Times New Roman" pitchFamily="18" charset="0"/>
              </a:rPr>
              <a:t>   </a:t>
            </a:r>
            <a:r>
              <a:rPr lang="en-US" i="1">
                <a:latin typeface="Calibri" pitchFamily="34" charset="0"/>
                <a:cs typeface="Times New Roman" pitchFamily="18" charset="0"/>
                <a:sym typeface="Wingdings" pitchFamily="2" charset="2"/>
              </a:rPr>
              <a:t></a:t>
            </a:r>
            <a:r>
              <a:rPr lang="el-GR" i="1">
                <a:latin typeface="Calibri" pitchFamily="34" charset="0"/>
                <a:cs typeface="Times New Roman" pitchFamily="18" charset="0"/>
              </a:rPr>
              <a:t>  </a:t>
            </a:r>
            <a:r>
              <a:rPr lang="el-GR" i="1">
                <a:latin typeface="Calibri" pitchFamily="34" charset="0"/>
                <a:cs typeface="Times New Roman" pitchFamily="18" charset="0"/>
                <a:sym typeface="Wingdings" pitchFamily="2" charset="2"/>
              </a:rPr>
              <a:t>850÷1050 </a:t>
            </a:r>
            <a:r>
              <a:rPr lang="en-US" i="1">
                <a:latin typeface="Calibri" pitchFamily="34" charset="0"/>
                <a:cs typeface="Times New Roman" pitchFamily="18" charset="0"/>
                <a:sym typeface="Wingdings" pitchFamily="2" charset="2"/>
              </a:rPr>
              <a:t>kPa</a:t>
            </a:r>
            <a:r>
              <a:rPr lang="el-GR" i="1">
                <a:latin typeface="Calibri" pitchFamily="34" charset="0"/>
                <a:cs typeface="Times New Roman" pitchFamily="18" charset="0"/>
                <a:sym typeface="Wingdings" pitchFamily="2" charset="2"/>
              </a:rPr>
              <a:t>, </a:t>
            </a:r>
            <a:r>
              <a:rPr lang="en-US" i="1">
                <a:latin typeface="Calibri" pitchFamily="34" charset="0"/>
                <a:cs typeface="Times New Roman" pitchFamily="18" charset="0"/>
                <a:sym typeface="Wingdings" pitchFamily="2" charset="2"/>
              </a:rPr>
              <a:t>at max torque</a:t>
            </a:r>
            <a:r>
              <a:rPr lang="el-GR" i="1">
                <a:latin typeface="Calibri" pitchFamily="34" charset="0"/>
                <a:cs typeface="Times New Roman" pitchFamily="18" charset="0"/>
                <a:sym typeface="Wingdings" pitchFamily="2" charset="2"/>
              </a:rPr>
              <a:t>   ~ -10÷15% </a:t>
            </a:r>
            <a:r>
              <a:rPr lang="en-US" i="1">
                <a:latin typeface="Calibri" pitchFamily="34" charset="0"/>
                <a:cs typeface="Times New Roman" pitchFamily="18" charset="0"/>
                <a:sym typeface="Wingdings" pitchFamily="2" charset="2"/>
              </a:rPr>
              <a:t>at maximum power</a:t>
            </a:r>
            <a:endParaRPr lang="el-GR">
              <a:latin typeface="Calibri" pitchFamily="34" charset="0"/>
              <a:sym typeface="Wingdings" pitchFamily="2" charset="2"/>
            </a:endParaRPr>
          </a:p>
          <a:p>
            <a:pPr indent="228600" algn="just" eaLnBrk="0" hangingPunct="0">
              <a:lnSpc>
                <a:spcPct val="120000"/>
              </a:lnSpc>
            </a:pPr>
            <a:r>
              <a:rPr lang="en-US" i="1">
                <a:latin typeface="Calibri" pitchFamily="34" charset="0"/>
                <a:cs typeface="Times New Roman" pitchFamily="18" charset="0"/>
                <a:sym typeface="Wingdings" pitchFamily="2" charset="2"/>
              </a:rPr>
              <a:t>Diesel </a:t>
            </a:r>
            <a:r>
              <a:rPr lang="en-GB" i="1">
                <a:latin typeface="Calibri" pitchFamily="34" charset="0"/>
                <a:cs typeface="Times New Roman" pitchFamily="18" charset="0"/>
              </a:rPr>
              <a:t>  </a:t>
            </a:r>
            <a:r>
              <a:rPr lang="en-GB" i="1">
                <a:latin typeface="Calibri" pitchFamily="34" charset="0"/>
                <a:cs typeface="Times New Roman" pitchFamily="18" charset="0"/>
                <a:sym typeface="Wingdings" pitchFamily="2" charset="2"/>
              </a:rPr>
              <a:t>700÷900  </a:t>
            </a:r>
            <a:r>
              <a:rPr lang="en-US" i="1">
                <a:latin typeface="Calibri" pitchFamily="34" charset="0"/>
                <a:cs typeface="Times New Roman" pitchFamily="18" charset="0"/>
                <a:sym typeface="Wingdings" pitchFamily="2" charset="2"/>
              </a:rPr>
              <a:t>kPa</a:t>
            </a:r>
            <a:r>
              <a:rPr lang="en-GB" i="1">
                <a:latin typeface="Calibri" pitchFamily="34" charset="0"/>
                <a:cs typeface="Times New Roman" pitchFamily="18" charset="0"/>
                <a:sym typeface="Wingdings" pitchFamily="2" charset="2"/>
              </a:rPr>
              <a:t>,  </a:t>
            </a:r>
            <a:r>
              <a:rPr lang="en-US" i="1">
                <a:latin typeface="Calibri" pitchFamily="34" charset="0"/>
                <a:cs typeface="Times New Roman" pitchFamily="18" charset="0"/>
                <a:sym typeface="Wingdings" pitchFamily="2" charset="2"/>
              </a:rPr>
              <a:t>at max torque</a:t>
            </a:r>
            <a:r>
              <a:rPr lang="en-GB" i="1">
                <a:latin typeface="Calibri" pitchFamily="34" charset="0"/>
                <a:cs typeface="Times New Roman" pitchFamily="18" charset="0"/>
                <a:sym typeface="Wingdings" pitchFamily="2" charset="2"/>
              </a:rPr>
              <a:t>   ~ 700 </a:t>
            </a:r>
            <a:r>
              <a:rPr lang="en-US" i="1">
                <a:latin typeface="Calibri" pitchFamily="34" charset="0"/>
                <a:cs typeface="Times New Roman" pitchFamily="18" charset="0"/>
                <a:sym typeface="Wingdings" pitchFamily="2" charset="2"/>
              </a:rPr>
              <a:t>kPa</a:t>
            </a:r>
            <a:r>
              <a:rPr lang="en-GB" i="1">
                <a:latin typeface="Calibri" pitchFamily="34" charset="0"/>
                <a:cs typeface="Times New Roman" pitchFamily="18" charset="0"/>
                <a:sym typeface="Wingdings" pitchFamily="2" charset="2"/>
              </a:rPr>
              <a:t>   </a:t>
            </a:r>
            <a:r>
              <a:rPr lang="en-US" i="1">
                <a:latin typeface="Calibri" pitchFamily="34" charset="0"/>
                <a:cs typeface="Times New Roman" pitchFamily="18" charset="0"/>
                <a:sym typeface="Wingdings" pitchFamily="2" charset="2"/>
              </a:rPr>
              <a:t>at maximum power</a:t>
            </a:r>
            <a:endParaRPr lang="el-GR">
              <a:latin typeface="Calibri" pitchFamily="34" charset="0"/>
              <a:sym typeface="Wingdings" pitchFamily="2" charset="2"/>
            </a:endParaRPr>
          </a:p>
          <a:p>
            <a:pPr indent="228600" algn="just" eaLnBrk="0" hangingPunct="0">
              <a:lnSpc>
                <a:spcPct val="120000"/>
              </a:lnSpc>
              <a:buFont typeface="Arial" charset="0"/>
              <a:buChar char="•"/>
            </a:pPr>
            <a:r>
              <a:rPr lang="el-GR" i="1">
                <a:latin typeface="Calibri" pitchFamily="34" charset="0"/>
                <a:cs typeface="Times New Roman" pitchFamily="18" charset="0"/>
                <a:sym typeface="Wingdings" pitchFamily="2" charset="2"/>
              </a:rPr>
              <a:t>Θα μπορούσαμε να αναφέρουμε ακόμα ότι στις μηχανές </a:t>
            </a:r>
            <a:r>
              <a:rPr lang="en-US" i="1">
                <a:latin typeface="Calibri" pitchFamily="34" charset="0"/>
                <a:cs typeface="Times New Roman" pitchFamily="18" charset="0"/>
                <a:sym typeface="Wingdings" pitchFamily="2" charset="2"/>
              </a:rPr>
              <a:t>Otto</a:t>
            </a:r>
            <a:r>
              <a:rPr lang="el-GR" i="1">
                <a:latin typeface="Calibri" pitchFamily="34" charset="0"/>
                <a:cs typeface="Times New Roman" pitchFamily="18" charset="0"/>
                <a:sym typeface="Wingdings" pitchFamily="2" charset="2"/>
              </a:rPr>
              <a:t> έχουμε λιγότερη απαίτηση για έργο παρελκόμενων από ότι στις μηχανές </a:t>
            </a:r>
            <a:r>
              <a:rPr lang="en-US" i="1">
                <a:latin typeface="Calibri" pitchFamily="34" charset="0"/>
                <a:cs typeface="Times New Roman" pitchFamily="18" charset="0"/>
                <a:sym typeface="Wingdings" pitchFamily="2" charset="2"/>
              </a:rPr>
              <a:t>diesel</a:t>
            </a:r>
            <a:r>
              <a:rPr lang="el-GR" i="1">
                <a:latin typeface="Calibri" pitchFamily="34" charset="0"/>
                <a:cs typeface="Times New Roman" pitchFamily="18" charset="0"/>
                <a:sym typeface="Wingdings" pitchFamily="2" charset="2"/>
              </a:rPr>
              <a:t>, και κατά συνέπεια μικρότερη κατανάλωση ισχύος από τα βοηθητικά της μηχανής και άρα η </a:t>
            </a:r>
            <a:r>
              <a:rPr lang="en-US" i="1">
                <a:latin typeface="Calibri" pitchFamily="34" charset="0"/>
                <a:cs typeface="Times New Roman" pitchFamily="18" charset="0"/>
                <a:sym typeface="Wingdings" pitchFamily="2" charset="2"/>
              </a:rPr>
              <a:t>bmep</a:t>
            </a:r>
            <a:r>
              <a:rPr lang="el-GR" i="1">
                <a:latin typeface="Calibri" pitchFamily="34" charset="0"/>
                <a:cs typeface="Times New Roman" pitchFamily="18" charset="0"/>
                <a:sym typeface="Wingdings" pitchFamily="2" charset="2"/>
              </a:rPr>
              <a:t> και η ισχύς πέδης θα πρέπει να είναι υψηλότερες. Όμως παράλληλα στις μηχανές </a:t>
            </a:r>
            <a:r>
              <a:rPr lang="en-US" i="1">
                <a:latin typeface="Calibri" pitchFamily="34" charset="0"/>
                <a:cs typeface="Times New Roman" pitchFamily="18" charset="0"/>
                <a:sym typeface="Wingdings" pitchFamily="2" charset="2"/>
              </a:rPr>
              <a:t>Otto</a:t>
            </a:r>
            <a:r>
              <a:rPr lang="el-GR" i="1">
                <a:latin typeface="Calibri" pitchFamily="34" charset="0"/>
                <a:cs typeface="Times New Roman" pitchFamily="18" charset="0"/>
                <a:sym typeface="Wingdings" pitchFamily="2" charset="2"/>
              </a:rPr>
              <a:t> έχουμε αυξημένη κατανάλωση έργου εναλλαγής των αερίων σε σχέση με τις </a:t>
            </a:r>
            <a:r>
              <a:rPr lang="en-US" i="1">
                <a:latin typeface="Calibri" pitchFamily="34" charset="0"/>
                <a:cs typeface="Times New Roman" pitchFamily="18" charset="0"/>
                <a:sym typeface="Wingdings" pitchFamily="2" charset="2"/>
              </a:rPr>
              <a:t>Diesel</a:t>
            </a:r>
            <a:r>
              <a:rPr lang="el-GR" i="1">
                <a:latin typeface="Calibri" pitchFamily="34" charset="0"/>
                <a:cs typeface="Times New Roman" pitchFamily="18" charset="0"/>
                <a:sym typeface="Wingdings" pitchFamily="2" charset="2"/>
              </a:rPr>
              <a:t>.</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idx="4294967295"/>
          </p:nvPr>
        </p:nvSpPr>
        <p:spPr>
          <a:xfrm>
            <a:off x="381000" y="381000"/>
            <a:ext cx="8382000" cy="762000"/>
          </a:xfrm>
          <a:noFill/>
          <a:ln/>
        </p:spPr>
        <p:txBody>
          <a:bodyPr>
            <a:normAutofit/>
            <a:scene3d>
              <a:camera prst="orthographicFront"/>
              <a:lightRig rig="freezing" dir="t">
                <a:rot lat="0" lon="0" rev="5640000"/>
              </a:lightRig>
            </a:scene3d>
            <a:sp3d prstMaterial="flat">
              <a:contourClr>
                <a:schemeClr val="tx2"/>
              </a:contourClr>
            </a:sp3d>
          </a:bodyPr>
          <a:lstStyle/>
          <a:p>
            <a:pPr fontAlgn="auto">
              <a:spcAft>
                <a:spcPts val="0"/>
              </a:spcAft>
              <a:defRPr/>
            </a:pPr>
            <a:r>
              <a:rPr lang="el-GR" sz="3000" b="1" dirty="0" smtClean="0"/>
              <a:t>ΠΑΡΑΓΟΝΤΕΣ ΣΧΕΔΙΑΣΜΟΥ και ΛΕΙΤΟΥΡΓΙΑΣ Μ.Ε.Κ.</a:t>
            </a:r>
            <a:endParaRPr lang="el-GR" sz="3000" dirty="0"/>
          </a:p>
        </p:txBody>
      </p:sp>
      <p:sp>
        <p:nvSpPr>
          <p:cNvPr id="25604" name="Rectangle 5"/>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el-GR">
              <a:latin typeface="Constantia" pitchFamily="18" charset="0"/>
            </a:endParaRPr>
          </a:p>
        </p:txBody>
      </p:sp>
      <p:sp>
        <p:nvSpPr>
          <p:cNvPr id="25605" name="Rectangle 4"/>
          <p:cNvSpPr>
            <a:spLocks noChangeArrowheads="1"/>
          </p:cNvSpPr>
          <p:nvPr/>
        </p:nvSpPr>
        <p:spPr bwMode="auto">
          <a:xfrm>
            <a:off x="0" y="0"/>
            <a:ext cx="9144000" cy="457200"/>
          </a:xfrm>
          <a:prstGeom prst="rect">
            <a:avLst/>
          </a:prstGeom>
          <a:noFill/>
          <a:ln w="9525">
            <a:noFill/>
            <a:miter lim="800000"/>
            <a:headEnd/>
            <a:tailEnd/>
          </a:ln>
        </p:spPr>
        <p:txBody>
          <a:bodyPr wrap="none" anchor="ctr">
            <a:spAutoFit/>
          </a:bodyPr>
          <a:lstStyle/>
          <a:p>
            <a:endParaRPr lang="el-GR">
              <a:latin typeface="Constantia" pitchFamily="18" charset="0"/>
            </a:endParaRPr>
          </a:p>
        </p:txBody>
      </p:sp>
      <p:sp>
        <p:nvSpPr>
          <p:cNvPr id="15365" name="Rectangle 5"/>
          <p:cNvSpPr>
            <a:spLocks noChangeArrowheads="1"/>
          </p:cNvSpPr>
          <p:nvPr/>
        </p:nvSpPr>
        <p:spPr bwMode="auto">
          <a:xfrm>
            <a:off x="457200" y="1604963"/>
            <a:ext cx="8001000" cy="3662362"/>
          </a:xfrm>
          <a:prstGeom prst="rect">
            <a:avLst/>
          </a:prstGeom>
          <a:noFill/>
          <a:ln w="9525">
            <a:noFill/>
            <a:miter lim="800000"/>
            <a:headEnd/>
            <a:tailEnd/>
          </a:ln>
          <a:effectLst/>
        </p:spPr>
        <p:txBody>
          <a:bodyPr anchor="ctr">
            <a:spAutoFit/>
          </a:bodyPr>
          <a:lstStyle/>
          <a:p>
            <a:pPr marL="342900" indent="-342900"/>
            <a:r>
              <a:rPr lang="el-GR"/>
              <a:t>5. Από το βαθμό απόδοσης του πρότυπου ιδανικού κύκλου αέρα για τη μηχανή </a:t>
            </a:r>
            <a:r>
              <a:rPr lang="en-US"/>
              <a:t>Otto</a:t>
            </a:r>
            <a:r>
              <a:rPr lang="el-GR"/>
              <a:t>, είδαμε ότι δεν υπάρχει εξάρτηση του από το φορτίο,</a:t>
            </a:r>
          </a:p>
          <a:p>
            <a:pPr marL="342900" indent="-342900"/>
            <a:endParaRPr lang="en-US"/>
          </a:p>
          <a:p>
            <a:pPr marL="342900" indent="-342900"/>
            <a:endParaRPr lang="en-US"/>
          </a:p>
          <a:p>
            <a:pPr marL="342900" indent="-342900"/>
            <a:endParaRPr lang="en-US"/>
          </a:p>
          <a:p>
            <a:pPr marL="342900" indent="-342900"/>
            <a:endParaRPr lang="en-US"/>
          </a:p>
          <a:p>
            <a:pPr marL="342900" indent="-342900"/>
            <a:r>
              <a:rPr lang="el-GR"/>
              <a:t> δηλαδή,</a:t>
            </a:r>
            <a:endParaRPr lang="en-US"/>
          </a:p>
          <a:p>
            <a:pPr marL="342900" indent="-342900"/>
            <a:endParaRPr lang="en-US"/>
          </a:p>
          <a:p>
            <a:pPr marL="342900" indent="-342900"/>
            <a:endParaRPr lang="en-US"/>
          </a:p>
          <a:p>
            <a:pPr marL="342900" indent="-342900"/>
            <a:endParaRPr lang="el-GR"/>
          </a:p>
          <a:p>
            <a:pPr marL="342900" indent="-342900"/>
            <a:r>
              <a:rPr lang="el-GR" i="1"/>
              <a:t>Στον πραγματικό κύκλο υπάρχει εκλεκτική εξάρτηση του πραγματικού βαθμού απόδοσης από το λ</a:t>
            </a:r>
            <a:r>
              <a:rPr lang="el-GR" i="1" baseline="-25000"/>
              <a:t>α</a:t>
            </a:r>
            <a:r>
              <a:rPr lang="el-GR" i="1"/>
              <a:t>, που δίνει βέλτιστο βαθμό απόδοσης στην περιοχή του λ</a:t>
            </a:r>
            <a:r>
              <a:rPr lang="el-GR" i="1" baseline="-25000"/>
              <a:t>α</a:t>
            </a:r>
            <a:r>
              <a:rPr lang="el-GR" i="1"/>
              <a:t> από 1,05 έως 1,10.</a:t>
            </a:r>
          </a:p>
        </p:txBody>
      </p:sp>
      <p:sp>
        <p:nvSpPr>
          <p:cNvPr id="25607" name="Rectangle 4"/>
          <p:cNvSpPr>
            <a:spLocks noChangeArrowheads="1"/>
          </p:cNvSpPr>
          <p:nvPr/>
        </p:nvSpPr>
        <p:spPr bwMode="auto">
          <a:xfrm>
            <a:off x="0" y="0"/>
            <a:ext cx="9144000" cy="457200"/>
          </a:xfrm>
          <a:prstGeom prst="rect">
            <a:avLst/>
          </a:prstGeom>
          <a:noFill/>
          <a:ln w="9525">
            <a:noFill/>
            <a:miter lim="800000"/>
            <a:headEnd/>
            <a:tailEnd/>
          </a:ln>
        </p:spPr>
        <p:txBody>
          <a:bodyPr wrap="none" anchor="ctr">
            <a:spAutoFit/>
          </a:bodyPr>
          <a:lstStyle/>
          <a:p>
            <a:endParaRPr lang="el-GR">
              <a:latin typeface="Constantia" pitchFamily="18" charset="0"/>
            </a:endParaRPr>
          </a:p>
        </p:txBody>
      </p:sp>
      <p:sp>
        <p:nvSpPr>
          <p:cNvPr id="25608" name="Rectangle 4"/>
          <p:cNvSpPr>
            <a:spLocks noChangeArrowheads="1"/>
          </p:cNvSpPr>
          <p:nvPr/>
        </p:nvSpPr>
        <p:spPr bwMode="auto">
          <a:xfrm>
            <a:off x="0" y="0"/>
            <a:ext cx="9144000" cy="457200"/>
          </a:xfrm>
          <a:prstGeom prst="rect">
            <a:avLst/>
          </a:prstGeom>
          <a:noFill/>
          <a:ln w="9525">
            <a:noFill/>
            <a:miter lim="800000"/>
            <a:headEnd/>
            <a:tailEnd/>
          </a:ln>
        </p:spPr>
        <p:txBody>
          <a:bodyPr wrap="none" anchor="ctr">
            <a:spAutoFit/>
          </a:bodyPr>
          <a:lstStyle/>
          <a:p>
            <a:endParaRPr lang="el-GR">
              <a:latin typeface="Constantia" pitchFamily="18" charset="0"/>
            </a:endParaRPr>
          </a:p>
        </p:txBody>
      </p:sp>
      <p:sp>
        <p:nvSpPr>
          <p:cNvPr id="25610" name="Rectangle 10"/>
          <p:cNvSpPr>
            <a:spLocks noChangeArrowheads="1"/>
          </p:cNvSpPr>
          <p:nvPr/>
        </p:nvSpPr>
        <p:spPr bwMode="auto">
          <a:xfrm>
            <a:off x="0" y="3157538"/>
            <a:ext cx="9144000" cy="0"/>
          </a:xfrm>
          <a:prstGeom prst="rect">
            <a:avLst/>
          </a:prstGeom>
          <a:noFill/>
          <a:ln w="9525">
            <a:noFill/>
            <a:miter lim="800000"/>
            <a:headEnd/>
            <a:tailEnd/>
          </a:ln>
          <a:effectLst/>
        </p:spPr>
        <p:txBody>
          <a:bodyPr wrap="none" anchor="ctr">
            <a:spAutoFit/>
          </a:bodyPr>
          <a:lstStyle/>
          <a:p>
            <a:endParaRPr lang="el-GR"/>
          </a:p>
        </p:txBody>
      </p:sp>
      <p:graphicFrame>
        <p:nvGraphicFramePr>
          <p:cNvPr id="25611" name="Object 11"/>
          <p:cNvGraphicFramePr>
            <a:graphicFrameLocks noChangeAspect="1"/>
          </p:cNvGraphicFramePr>
          <p:nvPr/>
        </p:nvGraphicFramePr>
        <p:xfrm>
          <a:off x="3657600" y="2362200"/>
          <a:ext cx="1828800" cy="647700"/>
        </p:xfrm>
        <a:graphic>
          <a:graphicData uri="http://schemas.openxmlformats.org/presentationml/2006/ole">
            <p:oleObj spid="_x0000_s25611" name="Εξίσωση" r:id="rId3" imgW="1308100" imgH="457200" progId="Equation.3">
              <p:embed/>
            </p:oleObj>
          </a:graphicData>
        </a:graphic>
      </p:graphicFrame>
      <p:sp>
        <p:nvSpPr>
          <p:cNvPr id="25613" name="Rectangle 13"/>
          <p:cNvSpPr>
            <a:spLocks noChangeArrowheads="1"/>
          </p:cNvSpPr>
          <p:nvPr/>
        </p:nvSpPr>
        <p:spPr bwMode="auto">
          <a:xfrm>
            <a:off x="0" y="0"/>
            <a:ext cx="9144000" cy="0"/>
          </a:xfrm>
          <a:prstGeom prst="rect">
            <a:avLst/>
          </a:prstGeom>
          <a:noFill/>
          <a:ln w="9525">
            <a:noFill/>
            <a:miter lim="800000"/>
            <a:headEnd/>
            <a:tailEnd/>
          </a:ln>
          <a:effectLst/>
        </p:spPr>
        <p:txBody>
          <a:bodyPr wrap="none" anchor="ctr">
            <a:spAutoFit/>
          </a:bodyPr>
          <a:lstStyle/>
          <a:p>
            <a:endParaRPr lang="el-GR"/>
          </a:p>
        </p:txBody>
      </p:sp>
      <p:graphicFrame>
        <p:nvGraphicFramePr>
          <p:cNvPr id="25612" name="Object 12"/>
          <p:cNvGraphicFramePr>
            <a:graphicFrameLocks noChangeAspect="1"/>
          </p:cNvGraphicFramePr>
          <p:nvPr/>
        </p:nvGraphicFramePr>
        <p:xfrm>
          <a:off x="3581400" y="3657600"/>
          <a:ext cx="1981200" cy="577850"/>
        </p:xfrm>
        <a:graphic>
          <a:graphicData uri="http://schemas.openxmlformats.org/presentationml/2006/ole">
            <p:oleObj spid="_x0000_s25612" name="Εξίσωση" r:id="rId4" imgW="1346200" imgH="393700" progId="Equation.3">
              <p:embed/>
            </p:oleObj>
          </a:graphicData>
        </a:graphic>
      </p:graphicFrame>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idx="4294967295"/>
          </p:nvPr>
        </p:nvSpPr>
        <p:spPr>
          <a:xfrm>
            <a:off x="387350" y="231775"/>
            <a:ext cx="8382000" cy="762000"/>
          </a:xfrm>
          <a:noFill/>
          <a:ln/>
        </p:spPr>
        <p:txBody>
          <a:bodyPr>
            <a:normAutofit/>
            <a:scene3d>
              <a:camera prst="orthographicFront"/>
              <a:lightRig rig="freezing" dir="t">
                <a:rot lat="0" lon="0" rev="5640000"/>
              </a:lightRig>
            </a:scene3d>
            <a:sp3d prstMaterial="flat">
              <a:contourClr>
                <a:schemeClr val="tx2"/>
              </a:contourClr>
            </a:sp3d>
          </a:bodyPr>
          <a:lstStyle/>
          <a:p>
            <a:pPr fontAlgn="auto">
              <a:spcAft>
                <a:spcPts val="0"/>
              </a:spcAft>
              <a:defRPr/>
            </a:pPr>
            <a:r>
              <a:rPr lang="el-GR" sz="3000" b="1" dirty="0" smtClean="0"/>
              <a:t>ΠΑΡΑΓΟΝΤΕΣ ΣΧΕΔΙΑΣΜΟΥ και ΛΕΙΤΟΥΡΓΙΑΣ Μ.Ε.Κ.</a:t>
            </a:r>
            <a:endParaRPr lang="el-GR" sz="3000" dirty="0"/>
          </a:p>
        </p:txBody>
      </p:sp>
      <p:sp>
        <p:nvSpPr>
          <p:cNvPr id="26627" name="Rectangle 5"/>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el-GR">
              <a:latin typeface="Constantia" pitchFamily="18" charset="0"/>
            </a:endParaRPr>
          </a:p>
        </p:txBody>
      </p:sp>
      <p:sp>
        <p:nvSpPr>
          <p:cNvPr id="26628" name="Rectangle 4"/>
          <p:cNvSpPr>
            <a:spLocks noChangeArrowheads="1"/>
          </p:cNvSpPr>
          <p:nvPr/>
        </p:nvSpPr>
        <p:spPr bwMode="auto">
          <a:xfrm>
            <a:off x="0" y="0"/>
            <a:ext cx="9144000" cy="457200"/>
          </a:xfrm>
          <a:prstGeom prst="rect">
            <a:avLst/>
          </a:prstGeom>
          <a:noFill/>
          <a:ln w="9525">
            <a:noFill/>
            <a:miter lim="800000"/>
            <a:headEnd/>
            <a:tailEnd/>
          </a:ln>
        </p:spPr>
        <p:txBody>
          <a:bodyPr wrap="none" anchor="ctr">
            <a:spAutoFit/>
          </a:bodyPr>
          <a:lstStyle/>
          <a:p>
            <a:endParaRPr lang="el-GR">
              <a:latin typeface="Constantia" pitchFamily="18" charset="0"/>
            </a:endParaRPr>
          </a:p>
        </p:txBody>
      </p:sp>
      <p:sp>
        <p:nvSpPr>
          <p:cNvPr id="15365" name="Rectangle 5"/>
          <p:cNvSpPr>
            <a:spLocks noChangeArrowheads="1"/>
          </p:cNvSpPr>
          <p:nvPr/>
        </p:nvSpPr>
        <p:spPr bwMode="auto">
          <a:xfrm>
            <a:off x="228600" y="1143000"/>
            <a:ext cx="8763000" cy="5399088"/>
          </a:xfrm>
          <a:prstGeom prst="rect">
            <a:avLst/>
          </a:prstGeom>
          <a:noFill/>
          <a:ln w="9525">
            <a:noFill/>
            <a:miter lim="800000"/>
            <a:headEnd/>
            <a:tailEnd/>
          </a:ln>
          <a:effectLst/>
        </p:spPr>
        <p:txBody>
          <a:bodyPr anchor="ctr">
            <a:spAutoFit/>
          </a:bodyPr>
          <a:lstStyle/>
          <a:p>
            <a:pPr marL="342900" indent="-342900"/>
            <a:r>
              <a:rPr lang="el-GR"/>
              <a:t>6. Από το βαθμό απόδοσης του πρότυπου ιδανικού κύκλου αέρα για τη μηχανή </a:t>
            </a:r>
            <a:r>
              <a:rPr lang="en-US"/>
              <a:t>Diesel</a:t>
            </a:r>
            <a:r>
              <a:rPr lang="el-GR"/>
              <a:t>, είδαμε ότι υπάρχει ετερόσημη (μείωση του με αύξηση του φορτίου) εξάρτηση του από το φορτίο </a:t>
            </a:r>
          </a:p>
          <a:p>
            <a:pPr marL="342900" indent="-342900"/>
            <a:endParaRPr lang="en-US"/>
          </a:p>
          <a:p>
            <a:pPr marL="342900" indent="-342900"/>
            <a:endParaRPr lang="en-US"/>
          </a:p>
          <a:p>
            <a:pPr marL="342900" indent="-342900"/>
            <a:endParaRPr lang="en-US"/>
          </a:p>
          <a:p>
            <a:pPr marL="342900" indent="-342900"/>
            <a:r>
              <a:rPr lang="el-GR"/>
              <a:t>ή όμοια το α (αφού                                                         ), δηλαδή </a:t>
            </a:r>
            <a:endParaRPr lang="en-US"/>
          </a:p>
          <a:p>
            <a:pPr marL="342900" indent="-342900"/>
            <a:endParaRPr lang="en-US"/>
          </a:p>
          <a:p>
            <a:pPr marL="342900" indent="-342900"/>
            <a:endParaRPr lang="en-US"/>
          </a:p>
          <a:p>
            <a:pPr marL="342900" indent="-342900"/>
            <a:endParaRPr lang="en-US"/>
          </a:p>
          <a:p>
            <a:pPr marL="342900" indent="-342900"/>
            <a:endParaRPr lang="el-GR"/>
          </a:p>
          <a:p>
            <a:pPr marL="342900" indent="-342900"/>
            <a:r>
              <a:rPr lang="el-GR" sz="1500" i="1"/>
              <a:t>Στον πραγματικό κύκλο συμβαίνει ακριβώς το αντίθετο, δηλαδή ο πραγματικός βαθμός απόδοσης μιας μηχανής μεταβάλλεται ομόσημα με το φορτίο (αυξάνει με αύξηση του φορτίου). Αυτό εξηγείται από το γεγονός ότι στον πρότυπο ιδανικό κύκλο δεν έχουμε λάβει υπόψη μας τις μηχανικές απώλειες. Έτσι στην πραγματικότητα καθώς οι απώλειες αυτές μειώνονται ποσοστιαία με την αύξηση του φορτίου, έχουμε ανατροπή της εξάρτησης που παρουσιάζεται στον ιδανικό πρότυπο κύκλο. Αυτό εξηγείται από το γεγονός ότι οι απώλειες αυτές τριβών δεν επηρεάζονται αισθητά από τα επίπεδα πιέσεων και μάλιστα ευνοούνται από τα επίπεδα θερμοκρασιών. Το ίδιο ισχύει και για τον </a:t>
            </a:r>
            <a:r>
              <a:rPr lang="en-US" sz="1500" i="1"/>
              <a:t>Otto</a:t>
            </a:r>
            <a:r>
              <a:rPr lang="el-GR" sz="1500" i="1"/>
              <a:t>, όπου όμως αυτός εργάζεται με σταθερό λα, και έχουμε μείωση του σταγγαλισμού της πιέσεως του νεοεισερχομένου μείγματος με την αύξηση του φορτίου του κινητήρα, και άρα ελάττωση του αρνητικού βρόγχου της φάσης εναλλαγής αερίων του κύκλου.</a:t>
            </a:r>
          </a:p>
        </p:txBody>
      </p:sp>
      <p:sp>
        <p:nvSpPr>
          <p:cNvPr id="26630" name="Rectangle 4"/>
          <p:cNvSpPr>
            <a:spLocks noChangeArrowheads="1"/>
          </p:cNvSpPr>
          <p:nvPr/>
        </p:nvSpPr>
        <p:spPr bwMode="auto">
          <a:xfrm>
            <a:off x="0" y="0"/>
            <a:ext cx="9144000" cy="457200"/>
          </a:xfrm>
          <a:prstGeom prst="rect">
            <a:avLst/>
          </a:prstGeom>
          <a:noFill/>
          <a:ln w="9525">
            <a:noFill/>
            <a:miter lim="800000"/>
            <a:headEnd/>
            <a:tailEnd/>
          </a:ln>
        </p:spPr>
        <p:txBody>
          <a:bodyPr wrap="none" anchor="ctr">
            <a:spAutoFit/>
          </a:bodyPr>
          <a:lstStyle/>
          <a:p>
            <a:endParaRPr lang="el-GR">
              <a:latin typeface="Constantia" pitchFamily="18" charset="0"/>
            </a:endParaRPr>
          </a:p>
        </p:txBody>
      </p:sp>
      <p:sp>
        <p:nvSpPr>
          <p:cNvPr id="26632" name="Rectangle 8"/>
          <p:cNvSpPr>
            <a:spLocks noChangeArrowheads="1"/>
          </p:cNvSpPr>
          <p:nvPr/>
        </p:nvSpPr>
        <p:spPr bwMode="auto">
          <a:xfrm>
            <a:off x="0" y="3157538"/>
            <a:ext cx="9144000" cy="0"/>
          </a:xfrm>
          <a:prstGeom prst="rect">
            <a:avLst/>
          </a:prstGeom>
          <a:noFill/>
          <a:ln w="9525">
            <a:noFill/>
            <a:miter lim="800000"/>
            <a:headEnd/>
            <a:tailEnd/>
          </a:ln>
          <a:effectLst/>
        </p:spPr>
        <p:txBody>
          <a:bodyPr wrap="none" anchor="ctr">
            <a:spAutoFit/>
          </a:bodyPr>
          <a:lstStyle/>
          <a:p>
            <a:endParaRPr lang="el-GR"/>
          </a:p>
        </p:txBody>
      </p:sp>
      <p:graphicFrame>
        <p:nvGraphicFramePr>
          <p:cNvPr id="26633" name="Object 9"/>
          <p:cNvGraphicFramePr>
            <a:graphicFrameLocks noChangeAspect="1"/>
          </p:cNvGraphicFramePr>
          <p:nvPr/>
        </p:nvGraphicFramePr>
        <p:xfrm>
          <a:off x="457200" y="2133600"/>
          <a:ext cx="1828800" cy="647700"/>
        </p:xfrm>
        <a:graphic>
          <a:graphicData uri="http://schemas.openxmlformats.org/presentationml/2006/ole">
            <p:oleObj spid="_x0000_s26633" name="Εξίσωση" r:id="rId3" imgW="1308100" imgH="457200" progId="Equation.3">
              <p:embed/>
            </p:oleObj>
          </a:graphicData>
        </a:graphic>
      </p:graphicFrame>
      <p:sp>
        <p:nvSpPr>
          <p:cNvPr id="26634" name="Rectangle 10"/>
          <p:cNvSpPr>
            <a:spLocks noChangeArrowheads="1"/>
          </p:cNvSpPr>
          <p:nvPr/>
        </p:nvSpPr>
        <p:spPr bwMode="auto">
          <a:xfrm>
            <a:off x="0" y="0"/>
            <a:ext cx="9144000" cy="0"/>
          </a:xfrm>
          <a:prstGeom prst="rect">
            <a:avLst/>
          </a:prstGeom>
          <a:noFill/>
          <a:ln w="9525">
            <a:noFill/>
            <a:miter lim="800000"/>
            <a:headEnd/>
            <a:tailEnd/>
          </a:ln>
          <a:effectLst/>
        </p:spPr>
        <p:txBody>
          <a:bodyPr wrap="none" anchor="ctr">
            <a:spAutoFit/>
          </a:bodyPr>
          <a:lstStyle/>
          <a:p>
            <a:endParaRPr lang="el-GR"/>
          </a:p>
        </p:txBody>
      </p:sp>
      <p:sp>
        <p:nvSpPr>
          <p:cNvPr id="26637" name="Rectangle 13"/>
          <p:cNvSpPr>
            <a:spLocks noChangeArrowheads="1"/>
          </p:cNvSpPr>
          <p:nvPr/>
        </p:nvSpPr>
        <p:spPr bwMode="auto">
          <a:xfrm>
            <a:off x="0" y="0"/>
            <a:ext cx="9144000" cy="0"/>
          </a:xfrm>
          <a:prstGeom prst="rect">
            <a:avLst/>
          </a:prstGeom>
          <a:noFill/>
          <a:ln w="9525">
            <a:noFill/>
            <a:miter lim="800000"/>
            <a:headEnd/>
            <a:tailEnd/>
          </a:ln>
          <a:effectLst/>
        </p:spPr>
        <p:txBody>
          <a:bodyPr wrap="none" anchor="ctr">
            <a:spAutoFit/>
          </a:bodyPr>
          <a:lstStyle/>
          <a:p>
            <a:endParaRPr lang="el-GR"/>
          </a:p>
        </p:txBody>
      </p:sp>
      <p:sp>
        <p:nvSpPr>
          <p:cNvPr id="26639" name="Rectangle 15"/>
          <p:cNvSpPr>
            <a:spLocks noChangeArrowheads="1"/>
          </p:cNvSpPr>
          <p:nvPr/>
        </p:nvSpPr>
        <p:spPr bwMode="auto">
          <a:xfrm>
            <a:off x="0" y="0"/>
            <a:ext cx="9144000" cy="0"/>
          </a:xfrm>
          <a:prstGeom prst="rect">
            <a:avLst/>
          </a:prstGeom>
          <a:noFill/>
          <a:ln w="9525">
            <a:noFill/>
            <a:miter lim="800000"/>
            <a:headEnd/>
            <a:tailEnd/>
          </a:ln>
          <a:effectLst/>
        </p:spPr>
        <p:txBody>
          <a:bodyPr wrap="none" anchor="ctr">
            <a:spAutoFit/>
          </a:bodyPr>
          <a:lstStyle/>
          <a:p>
            <a:endParaRPr lang="el-GR"/>
          </a:p>
        </p:txBody>
      </p:sp>
      <p:graphicFrame>
        <p:nvGraphicFramePr>
          <p:cNvPr id="26638" name="Object 14"/>
          <p:cNvGraphicFramePr>
            <a:graphicFrameLocks noChangeAspect="1"/>
          </p:cNvGraphicFramePr>
          <p:nvPr/>
        </p:nvGraphicFramePr>
        <p:xfrm>
          <a:off x="2286000" y="2743200"/>
          <a:ext cx="3505200" cy="388938"/>
        </p:xfrm>
        <a:graphic>
          <a:graphicData uri="http://schemas.openxmlformats.org/presentationml/2006/ole">
            <p:oleObj spid="_x0000_s26638" name="Εξίσωση" r:id="rId4" imgW="2145369" imgH="241195" progId="Equation.3">
              <p:embed/>
            </p:oleObj>
          </a:graphicData>
        </a:graphic>
      </p:graphicFrame>
      <p:sp>
        <p:nvSpPr>
          <p:cNvPr id="26641" name="Rectangle 17"/>
          <p:cNvSpPr>
            <a:spLocks noChangeArrowheads="1"/>
          </p:cNvSpPr>
          <p:nvPr/>
        </p:nvSpPr>
        <p:spPr bwMode="auto">
          <a:xfrm>
            <a:off x="0" y="0"/>
            <a:ext cx="9144000" cy="0"/>
          </a:xfrm>
          <a:prstGeom prst="rect">
            <a:avLst/>
          </a:prstGeom>
          <a:noFill/>
          <a:ln w="9525">
            <a:noFill/>
            <a:miter lim="800000"/>
            <a:headEnd/>
            <a:tailEnd/>
          </a:ln>
          <a:effectLst/>
        </p:spPr>
        <p:txBody>
          <a:bodyPr wrap="none" anchor="ctr">
            <a:spAutoFit/>
          </a:bodyPr>
          <a:lstStyle/>
          <a:p>
            <a:endParaRPr lang="el-GR"/>
          </a:p>
        </p:txBody>
      </p:sp>
      <p:graphicFrame>
        <p:nvGraphicFramePr>
          <p:cNvPr id="26640" name="Object 16"/>
          <p:cNvGraphicFramePr>
            <a:graphicFrameLocks noChangeAspect="1"/>
          </p:cNvGraphicFramePr>
          <p:nvPr/>
        </p:nvGraphicFramePr>
        <p:xfrm>
          <a:off x="457200" y="3276600"/>
          <a:ext cx="2057400" cy="677863"/>
        </p:xfrm>
        <a:graphic>
          <a:graphicData uri="http://schemas.openxmlformats.org/presentationml/2006/ole">
            <p:oleObj spid="_x0000_s26640" name="Εξίσωση" r:id="rId5" imgW="1333500" imgH="444500" progId="Equation.3">
              <p:embed/>
            </p:oleObj>
          </a:graphicData>
        </a:graphic>
      </p:graphicFrame>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381000" y="381000"/>
            <a:ext cx="8382000" cy="762000"/>
          </a:xfrm>
        </p:spPr>
        <p:txBody>
          <a:bodyPr/>
          <a:lstStyle/>
          <a:p>
            <a:pPr fontAlgn="auto">
              <a:spcAft>
                <a:spcPts val="0"/>
              </a:spcAft>
              <a:defRPr/>
            </a:pPr>
            <a:r>
              <a:rPr lang="el-GR" sz="3000" b="1" dirty="0" smtClean="0"/>
              <a:t>ΠΑΡΑΓΟΝΤΕΣ ΣΧΕΔΙΑΣΜΟΥ και ΛΕΙΤΟΥΡΓΙΑΣ Μ.Ε.Κ.</a:t>
            </a:r>
            <a:endParaRPr lang="el-GR" sz="3000" dirty="0"/>
          </a:p>
        </p:txBody>
      </p:sp>
      <p:sp>
        <p:nvSpPr>
          <p:cNvPr id="5" name="Rectangle 4"/>
          <p:cNvSpPr/>
          <p:nvPr/>
        </p:nvSpPr>
        <p:spPr>
          <a:xfrm>
            <a:off x="381000" y="1219200"/>
            <a:ext cx="8458200" cy="830263"/>
          </a:xfrm>
          <a:prstGeom prst="rect">
            <a:avLst/>
          </a:prstGeom>
        </p:spPr>
        <p:txBody>
          <a:bodyPr>
            <a:spAutoFit/>
          </a:bodyPr>
          <a:lstStyle/>
          <a:p>
            <a:pPr fontAlgn="auto">
              <a:lnSpc>
                <a:spcPct val="120000"/>
              </a:lnSpc>
              <a:spcBef>
                <a:spcPts val="0"/>
              </a:spcBef>
              <a:spcAft>
                <a:spcPts val="0"/>
              </a:spcAft>
              <a:defRPr/>
            </a:pPr>
            <a:r>
              <a:rPr lang="el-GR" sz="2000" dirty="0">
                <a:latin typeface="+mj-lt"/>
              </a:rPr>
              <a:t>2. Εξηγήστε γιατί για μια δεδομένη μηχανή, η </a:t>
            </a:r>
            <a:r>
              <a:rPr lang="en-US" sz="2000" dirty="0" err="1">
                <a:latin typeface="+mj-lt"/>
              </a:rPr>
              <a:t>bmep</a:t>
            </a:r>
            <a:r>
              <a:rPr lang="el-GR" sz="2000" dirty="0">
                <a:latin typeface="+mj-lt"/>
              </a:rPr>
              <a:t> είναι χαμηλότερη στη μέγιστη ισχύ της από τη τιμή στη μέγιστη ροπή της.</a:t>
            </a:r>
          </a:p>
        </p:txBody>
      </p:sp>
      <p:sp>
        <p:nvSpPr>
          <p:cNvPr id="13313" name="Rectangle 1"/>
          <p:cNvSpPr>
            <a:spLocks noChangeArrowheads="1"/>
          </p:cNvSpPr>
          <p:nvPr/>
        </p:nvSpPr>
        <p:spPr bwMode="auto">
          <a:xfrm>
            <a:off x="457200" y="2325688"/>
            <a:ext cx="8229600" cy="3194050"/>
          </a:xfrm>
          <a:prstGeom prst="rect">
            <a:avLst/>
          </a:prstGeom>
          <a:noFill/>
          <a:ln w="9525">
            <a:noFill/>
            <a:miter lim="800000"/>
            <a:headEnd/>
            <a:tailEnd/>
          </a:ln>
          <a:effectLst/>
        </p:spPr>
        <p:txBody>
          <a:bodyPr anchor="ctr">
            <a:spAutoFit/>
          </a:bodyPr>
          <a:lstStyle/>
          <a:p>
            <a:pPr fontAlgn="auto">
              <a:spcBef>
                <a:spcPts val="0"/>
              </a:spcBef>
              <a:spcAft>
                <a:spcPts val="0"/>
              </a:spcAft>
              <a:defRPr/>
            </a:pPr>
            <a:r>
              <a:rPr lang="en-US" i="1" dirty="0">
                <a:latin typeface="+mj-lt"/>
              </a:rPr>
              <a:t>H </a:t>
            </a:r>
            <a:r>
              <a:rPr lang="en-US" i="1" dirty="0" err="1">
                <a:latin typeface="+mj-lt"/>
              </a:rPr>
              <a:t>bmep</a:t>
            </a:r>
            <a:r>
              <a:rPr lang="el-GR" i="1" dirty="0">
                <a:latin typeface="+mj-lt"/>
              </a:rPr>
              <a:t> είναι ευθέως ανάλογη προς τη πραγματική ροπή μιας μηχανής</a:t>
            </a:r>
            <a:endParaRPr lang="el-GR" dirty="0">
              <a:latin typeface="+mj-lt"/>
            </a:endParaRPr>
          </a:p>
          <a:p>
            <a:pPr fontAlgn="auto">
              <a:spcBef>
                <a:spcPts val="0"/>
              </a:spcBef>
              <a:spcAft>
                <a:spcPts val="0"/>
              </a:spcAft>
              <a:defRPr/>
            </a:pPr>
            <a:r>
              <a:rPr lang="el-GR" dirty="0">
                <a:latin typeface="+mj-lt"/>
              </a:rPr>
              <a:t> </a:t>
            </a:r>
          </a:p>
          <a:p>
            <a:pPr fontAlgn="auto">
              <a:spcBef>
                <a:spcPts val="0"/>
              </a:spcBef>
              <a:spcAft>
                <a:spcPts val="0"/>
              </a:spcAft>
              <a:defRPr/>
            </a:pPr>
            <a:r>
              <a:rPr lang="el-GR" dirty="0">
                <a:latin typeface="+mj-lt"/>
              </a:rPr>
              <a:t> </a:t>
            </a:r>
          </a:p>
          <a:p>
            <a:pPr fontAlgn="auto">
              <a:spcBef>
                <a:spcPts val="0"/>
              </a:spcBef>
              <a:spcAft>
                <a:spcPts val="0"/>
              </a:spcAft>
              <a:defRPr/>
            </a:pPr>
            <a:endParaRPr lang="el-GR" i="1" dirty="0">
              <a:latin typeface="+mj-lt"/>
            </a:endParaRPr>
          </a:p>
          <a:p>
            <a:pPr fontAlgn="auto">
              <a:spcBef>
                <a:spcPts val="0"/>
              </a:spcBef>
              <a:spcAft>
                <a:spcPts val="0"/>
              </a:spcAft>
              <a:defRPr/>
            </a:pPr>
            <a:r>
              <a:rPr lang="el-GR" i="1" dirty="0">
                <a:latin typeface="+mj-lt"/>
              </a:rPr>
              <a:t>με α=1 για 2Χ, και α=2 για 4Χ μηχανή, και </a:t>
            </a:r>
            <a:r>
              <a:rPr lang="en-US" i="1" dirty="0">
                <a:latin typeface="+mj-lt"/>
              </a:rPr>
              <a:t>V</a:t>
            </a:r>
            <a:r>
              <a:rPr lang="en-US" i="1" baseline="-25000" dirty="0">
                <a:latin typeface="+mj-lt"/>
              </a:rPr>
              <a:t>H</a:t>
            </a:r>
            <a:r>
              <a:rPr lang="el-GR" i="1" dirty="0">
                <a:latin typeface="+mj-lt"/>
              </a:rPr>
              <a:t> να είναι ο συνολικός όγκος εμβολισμού της μηχανής. Επειδή η ροπή είναι ανάλογη του βαθμού πλήρωσης και αυτός είναι μέγιστος σε μια περιοχή μέσων στροφών ~3000 </a:t>
            </a:r>
            <a:r>
              <a:rPr lang="en-US" i="1" dirty="0">
                <a:latin typeface="+mj-lt"/>
              </a:rPr>
              <a:t>RPM</a:t>
            </a:r>
            <a:r>
              <a:rPr lang="el-GR" i="1" dirty="0">
                <a:latin typeface="+mj-lt"/>
              </a:rPr>
              <a:t>, εκεί έχουμε και μέγιστη ροπή και άρα και τη μέγιστη </a:t>
            </a:r>
            <a:r>
              <a:rPr lang="en-US" i="1" dirty="0" err="1">
                <a:latin typeface="+mj-lt"/>
              </a:rPr>
              <a:t>bmep</a:t>
            </a:r>
            <a:r>
              <a:rPr lang="el-GR" i="1" dirty="0">
                <a:latin typeface="+mj-lt"/>
              </a:rPr>
              <a:t>. Στις υψηλότερες στροφές όπου έχουμε και τη μέγιστη ισχύ, πέφτει ο βαθμός πλήρωσης και άρα και η ροπή και η </a:t>
            </a:r>
            <a:r>
              <a:rPr lang="en-US" i="1" dirty="0" err="1">
                <a:latin typeface="+mj-lt"/>
              </a:rPr>
              <a:t>bmep</a:t>
            </a:r>
            <a:r>
              <a:rPr lang="el-GR" i="1" dirty="0">
                <a:latin typeface="+mj-lt"/>
              </a:rPr>
              <a:t> της μηχανής. </a:t>
            </a:r>
            <a:endParaRPr lang="el-GR" dirty="0">
              <a:latin typeface="+mj-lt"/>
            </a:endParaRPr>
          </a:p>
          <a:p>
            <a:pPr fontAlgn="auto">
              <a:spcBef>
                <a:spcPts val="0"/>
              </a:spcBef>
              <a:spcAft>
                <a:spcPts val="0"/>
              </a:spcAft>
              <a:defRPr/>
            </a:pPr>
            <a:r>
              <a:rPr lang="el-GR" i="1" dirty="0">
                <a:latin typeface="+mj-lt"/>
              </a:rPr>
              <a:t> </a:t>
            </a:r>
            <a:endParaRPr lang="el-GR" dirty="0">
              <a:latin typeface="+mj-lt"/>
            </a:endParaRPr>
          </a:p>
          <a:p>
            <a:pPr indent="228600" algn="just">
              <a:lnSpc>
                <a:spcPct val="120000"/>
              </a:lnSpc>
              <a:buFont typeface="Arial" pitchFamily="34" charset="0"/>
              <a:buChar char="•"/>
              <a:defRPr/>
            </a:pPr>
            <a:endParaRPr lang="el-GR" i="1" dirty="0">
              <a:latin typeface="+mj-lt"/>
              <a:ea typeface="Times New Roman" pitchFamily="18" charset="0"/>
              <a:cs typeface="Tahoma" pitchFamily="34" charset="0"/>
              <a:sym typeface="Wingdings" pitchFamily="2" charset="2"/>
            </a:endParaRPr>
          </a:p>
        </p:txBody>
      </p:sp>
      <p:sp>
        <p:nvSpPr>
          <p:cNvPr id="14344" name="Rectangle 5"/>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el-GR">
              <a:latin typeface="Constantia" pitchFamily="18" charset="0"/>
            </a:endParaRPr>
          </a:p>
        </p:txBody>
      </p:sp>
      <p:graphicFrame>
        <p:nvGraphicFramePr>
          <p:cNvPr id="14340" name="Object 4"/>
          <p:cNvGraphicFramePr>
            <a:graphicFrameLocks noChangeAspect="1"/>
          </p:cNvGraphicFramePr>
          <p:nvPr/>
        </p:nvGraphicFramePr>
        <p:xfrm>
          <a:off x="3657600" y="2743200"/>
          <a:ext cx="2266950" cy="685800"/>
        </p:xfrm>
        <a:graphic>
          <a:graphicData uri="http://schemas.openxmlformats.org/presentationml/2006/ole">
            <p:oleObj spid="_x0000_s14340" name="Equation" r:id="rId3" imgW="1320227" imgH="393529" progId="Equation.3">
              <p:embed/>
            </p:oleObj>
          </a:graphicData>
        </a:graphic>
      </p:graphicFrame>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381000" y="381000"/>
            <a:ext cx="8382000" cy="762000"/>
          </a:xfrm>
        </p:spPr>
        <p:txBody>
          <a:bodyPr/>
          <a:lstStyle/>
          <a:p>
            <a:pPr fontAlgn="auto">
              <a:spcAft>
                <a:spcPts val="0"/>
              </a:spcAft>
              <a:defRPr/>
            </a:pPr>
            <a:r>
              <a:rPr lang="el-GR" sz="3000" b="1" dirty="0" smtClean="0"/>
              <a:t>ΠΑΡΑΓΟΝΤΕΣ ΣΧΕΔΙΑΣΜΟΥ και ΛΕΙΤΟΥΡΓΙΑΣ Μ.Ε.Κ.</a:t>
            </a:r>
            <a:endParaRPr lang="el-GR" sz="3000" dirty="0"/>
          </a:p>
        </p:txBody>
      </p:sp>
      <p:sp>
        <p:nvSpPr>
          <p:cNvPr id="5" name="Rectangle 4"/>
          <p:cNvSpPr/>
          <p:nvPr/>
        </p:nvSpPr>
        <p:spPr>
          <a:xfrm>
            <a:off x="381000" y="1219200"/>
            <a:ext cx="8458200" cy="830263"/>
          </a:xfrm>
          <a:prstGeom prst="rect">
            <a:avLst/>
          </a:prstGeom>
        </p:spPr>
        <p:txBody>
          <a:bodyPr>
            <a:spAutoFit/>
          </a:bodyPr>
          <a:lstStyle/>
          <a:p>
            <a:pPr fontAlgn="auto">
              <a:lnSpc>
                <a:spcPct val="120000"/>
              </a:lnSpc>
              <a:spcBef>
                <a:spcPts val="0"/>
              </a:spcBef>
              <a:spcAft>
                <a:spcPts val="0"/>
              </a:spcAft>
              <a:defRPr/>
            </a:pPr>
            <a:r>
              <a:rPr lang="el-GR" sz="2000" dirty="0">
                <a:latin typeface="+mj-lt"/>
              </a:rPr>
              <a:t>2. Εξηγήστε γιατί για μια δεδομένη μηχανή, η </a:t>
            </a:r>
            <a:r>
              <a:rPr lang="en-US" sz="2000" dirty="0" err="1">
                <a:latin typeface="+mj-lt"/>
              </a:rPr>
              <a:t>bmep</a:t>
            </a:r>
            <a:r>
              <a:rPr lang="el-GR" sz="2000" dirty="0">
                <a:latin typeface="+mj-lt"/>
              </a:rPr>
              <a:t> είναι χαμηλότερη στη μέγιστη ισχύ της από τη τιμή στη μέγιστη ροπή της.</a:t>
            </a:r>
          </a:p>
        </p:txBody>
      </p:sp>
      <p:sp>
        <p:nvSpPr>
          <p:cNvPr id="15366" name="Rectangle 5"/>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el-GR">
              <a:latin typeface="Constantia" pitchFamily="18" charset="0"/>
            </a:endParaRPr>
          </a:p>
        </p:txBody>
      </p:sp>
      <p:sp>
        <p:nvSpPr>
          <p:cNvPr id="15367" name="Rectangle 4"/>
          <p:cNvSpPr>
            <a:spLocks noChangeArrowheads="1"/>
          </p:cNvSpPr>
          <p:nvPr/>
        </p:nvSpPr>
        <p:spPr bwMode="auto">
          <a:xfrm>
            <a:off x="0" y="0"/>
            <a:ext cx="9144000" cy="457200"/>
          </a:xfrm>
          <a:prstGeom prst="rect">
            <a:avLst/>
          </a:prstGeom>
          <a:noFill/>
          <a:ln w="9525">
            <a:noFill/>
            <a:miter lim="800000"/>
            <a:headEnd/>
            <a:tailEnd/>
          </a:ln>
        </p:spPr>
        <p:txBody>
          <a:bodyPr wrap="none" anchor="ctr">
            <a:spAutoFit/>
          </a:bodyPr>
          <a:lstStyle/>
          <a:p>
            <a:endParaRPr lang="el-GR">
              <a:latin typeface="Constantia" pitchFamily="18" charset="0"/>
            </a:endParaRPr>
          </a:p>
        </p:txBody>
      </p:sp>
      <p:graphicFrame>
        <p:nvGraphicFramePr>
          <p:cNvPr id="15363" name="Object 3"/>
          <p:cNvGraphicFramePr>
            <a:graphicFrameLocks noChangeAspect="1"/>
          </p:cNvGraphicFramePr>
          <p:nvPr/>
        </p:nvGraphicFramePr>
        <p:xfrm>
          <a:off x="2362200" y="1981200"/>
          <a:ext cx="4057650" cy="2219325"/>
        </p:xfrm>
        <a:graphic>
          <a:graphicData uri="http://schemas.openxmlformats.org/presentationml/2006/ole">
            <p:oleObj spid="_x0000_s15363" name="Equation" r:id="rId3" imgW="3441700" imgH="1879600" progId="Equation.3">
              <p:embed/>
            </p:oleObj>
          </a:graphicData>
        </a:graphic>
      </p:graphicFrame>
      <p:sp>
        <p:nvSpPr>
          <p:cNvPr id="15365" name="Rectangle 5"/>
          <p:cNvSpPr>
            <a:spLocks noChangeArrowheads="1"/>
          </p:cNvSpPr>
          <p:nvPr/>
        </p:nvSpPr>
        <p:spPr bwMode="auto">
          <a:xfrm>
            <a:off x="457200" y="4572000"/>
            <a:ext cx="8001000" cy="923925"/>
          </a:xfrm>
          <a:prstGeom prst="rect">
            <a:avLst/>
          </a:prstGeom>
          <a:noFill/>
          <a:ln w="9525">
            <a:noFill/>
            <a:miter lim="800000"/>
            <a:headEnd/>
            <a:tailEnd/>
          </a:ln>
          <a:effectLst/>
        </p:spPr>
        <p:txBody>
          <a:bodyPr anchor="ctr">
            <a:spAutoFit/>
          </a:bodyPr>
          <a:lstStyle/>
          <a:p>
            <a:pPr algn="just">
              <a:defRPr/>
            </a:pPr>
            <a:r>
              <a:rPr lang="el-GR" i="1" dirty="0">
                <a:latin typeface="+mj-lt"/>
                <a:ea typeface="Times New Roman" pitchFamily="18" charset="0"/>
                <a:cs typeface="Tahoma" pitchFamily="34" charset="0"/>
              </a:rPr>
              <a:t>Στις μηχανές </a:t>
            </a:r>
            <a:r>
              <a:rPr lang="en-US" i="1" dirty="0">
                <a:latin typeface="+mj-lt"/>
                <a:ea typeface="Times New Roman" pitchFamily="18" charset="0"/>
                <a:cs typeface="Tahoma" pitchFamily="34" charset="0"/>
              </a:rPr>
              <a:t>Otto</a:t>
            </a:r>
            <a:r>
              <a:rPr lang="el-GR" i="1" dirty="0">
                <a:latin typeface="+mj-lt"/>
                <a:ea typeface="Times New Roman" pitchFamily="18" charset="0"/>
                <a:cs typeface="Tahoma" pitchFamily="34" charset="0"/>
              </a:rPr>
              <a:t> και στις υψηλότερες στροφές –δηλαδή όπου έχουμε τη μέγιστη ισχύ– πέφτει ο μηχανικός βαθμός απόδοσης από 90% σε τιμές περίπου 75%, και άρα αναμένουμε να έχουμε λιγότερο πραγματικό έργο ανά κύκλο.</a:t>
            </a:r>
            <a:endParaRPr lang="el-GR" dirty="0">
              <a:latin typeface="+mj-lt"/>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381000" y="381000"/>
            <a:ext cx="8382000" cy="762000"/>
          </a:xfrm>
        </p:spPr>
        <p:txBody>
          <a:bodyPr/>
          <a:lstStyle/>
          <a:p>
            <a:pPr fontAlgn="auto">
              <a:spcAft>
                <a:spcPts val="0"/>
              </a:spcAft>
              <a:defRPr/>
            </a:pPr>
            <a:r>
              <a:rPr lang="el-GR" sz="3000" b="1" dirty="0" smtClean="0"/>
              <a:t>ΠΑΡΑΓΟΝΤΕΣ ΣΧΕΔΙΑΣΜΟΥ και ΛΕΙΤΟΥΡΓΙΑΣ Μ.Ε.Κ.</a:t>
            </a:r>
            <a:endParaRPr lang="el-GR" sz="3000" dirty="0"/>
          </a:p>
        </p:txBody>
      </p:sp>
      <p:sp>
        <p:nvSpPr>
          <p:cNvPr id="5" name="Rectangle 4"/>
          <p:cNvSpPr/>
          <p:nvPr/>
        </p:nvSpPr>
        <p:spPr>
          <a:xfrm>
            <a:off x="381000" y="1219200"/>
            <a:ext cx="8458200" cy="1016000"/>
          </a:xfrm>
          <a:prstGeom prst="rect">
            <a:avLst/>
          </a:prstGeom>
        </p:spPr>
        <p:txBody>
          <a:bodyPr>
            <a:spAutoFit/>
          </a:bodyPr>
          <a:lstStyle/>
          <a:p>
            <a:pPr fontAlgn="auto">
              <a:spcBef>
                <a:spcPts val="0"/>
              </a:spcBef>
              <a:spcAft>
                <a:spcPts val="0"/>
              </a:spcAft>
              <a:defRPr/>
            </a:pPr>
            <a:r>
              <a:rPr lang="el-GR" sz="2000" dirty="0">
                <a:latin typeface="+mj-lt"/>
              </a:rPr>
              <a:t>3. Περιγράψτε την επίδραση στην παροχή του αέρα, στη μέγιστη ροπή, και στη μέγιστη ισχύ μιας μηχανής, αλλάζοντας τη σχεδίαση της από δύο (2) βαλβίδες ανά κύλινδρο σε τέσσερις (4) -δύο εισαγωγής και δυο εξαγωγής.</a:t>
            </a:r>
          </a:p>
        </p:txBody>
      </p:sp>
      <p:sp>
        <p:nvSpPr>
          <p:cNvPr id="16390" name="Rectangle 5"/>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el-GR">
              <a:latin typeface="Constantia" pitchFamily="18" charset="0"/>
            </a:endParaRPr>
          </a:p>
        </p:txBody>
      </p:sp>
      <p:sp>
        <p:nvSpPr>
          <p:cNvPr id="16391" name="Rectangle 4"/>
          <p:cNvSpPr>
            <a:spLocks noChangeArrowheads="1"/>
          </p:cNvSpPr>
          <p:nvPr/>
        </p:nvSpPr>
        <p:spPr bwMode="auto">
          <a:xfrm>
            <a:off x="0" y="0"/>
            <a:ext cx="9144000" cy="457200"/>
          </a:xfrm>
          <a:prstGeom prst="rect">
            <a:avLst/>
          </a:prstGeom>
          <a:noFill/>
          <a:ln w="9525">
            <a:noFill/>
            <a:miter lim="800000"/>
            <a:headEnd/>
            <a:tailEnd/>
          </a:ln>
        </p:spPr>
        <p:txBody>
          <a:bodyPr wrap="none" anchor="ctr">
            <a:spAutoFit/>
          </a:bodyPr>
          <a:lstStyle/>
          <a:p>
            <a:endParaRPr lang="el-GR">
              <a:latin typeface="Constantia" pitchFamily="18" charset="0"/>
            </a:endParaRPr>
          </a:p>
        </p:txBody>
      </p:sp>
      <p:sp>
        <p:nvSpPr>
          <p:cNvPr id="15365" name="Rectangle 5"/>
          <p:cNvSpPr>
            <a:spLocks noChangeArrowheads="1"/>
          </p:cNvSpPr>
          <p:nvPr/>
        </p:nvSpPr>
        <p:spPr bwMode="auto">
          <a:xfrm>
            <a:off x="457200" y="2286000"/>
            <a:ext cx="8001000" cy="2728913"/>
          </a:xfrm>
          <a:prstGeom prst="rect">
            <a:avLst/>
          </a:prstGeom>
          <a:noFill/>
          <a:ln w="9525">
            <a:noFill/>
            <a:miter lim="800000"/>
            <a:headEnd/>
            <a:tailEnd/>
          </a:ln>
          <a:effectLst/>
        </p:spPr>
        <p:txBody>
          <a:bodyPr anchor="ctr">
            <a:spAutoFit/>
          </a:bodyPr>
          <a:lstStyle/>
          <a:p>
            <a:pPr fontAlgn="auto">
              <a:lnSpc>
                <a:spcPct val="120000"/>
              </a:lnSpc>
              <a:spcBef>
                <a:spcPts val="0"/>
              </a:spcBef>
              <a:spcAft>
                <a:spcPts val="0"/>
              </a:spcAft>
              <a:defRPr/>
            </a:pPr>
            <a:r>
              <a:rPr lang="el-GR" i="1" dirty="0">
                <a:latin typeface="+mj-lt"/>
              </a:rPr>
              <a:t>Αυξάνοντας τον αριθμό των βαλβίδων εισαγωγής και εξαγωγής μειώνουμε το έργο που </a:t>
            </a:r>
            <a:r>
              <a:rPr lang="el-GR" i="1" dirty="0" err="1">
                <a:latin typeface="+mj-lt"/>
              </a:rPr>
              <a:t>απορροφάται</a:t>
            </a:r>
            <a:r>
              <a:rPr lang="el-GR" i="1" dirty="0">
                <a:latin typeface="+mj-lt"/>
              </a:rPr>
              <a:t> για τις φάσεις εναλλαγής αερίων (αυξάνεται ο ογκομετρικός βαθμός απόδοσης ή βαθμός πλήρωσης), μειώνεται γενικά η πτώση πίεσης – ο στραγγαλισμός της ροής – και άρα αυξάνεται η παροχή του αέρα ή του μείγματος αέρα και καυσίμου, με συνέπεια να αυξάνεται η ροπή και η ισχύς της μηχανής. </a:t>
            </a:r>
            <a:endParaRPr lang="el-GR" dirty="0">
              <a:latin typeface="+mj-lt"/>
            </a:endParaRPr>
          </a:p>
          <a:p>
            <a:pPr fontAlgn="auto">
              <a:lnSpc>
                <a:spcPct val="120000"/>
              </a:lnSpc>
              <a:spcBef>
                <a:spcPts val="0"/>
              </a:spcBef>
              <a:spcAft>
                <a:spcPts val="0"/>
              </a:spcAft>
              <a:defRPr/>
            </a:pPr>
            <a:r>
              <a:rPr lang="el-GR" i="1" dirty="0">
                <a:latin typeface="+mj-lt"/>
              </a:rPr>
              <a:t> </a:t>
            </a:r>
            <a:endParaRPr lang="el-GR" dirty="0">
              <a:latin typeface="+mj-lt"/>
            </a:endParaRPr>
          </a:p>
          <a:p>
            <a:pPr fontAlgn="auto">
              <a:lnSpc>
                <a:spcPct val="120000"/>
              </a:lnSpc>
              <a:spcBef>
                <a:spcPts val="0"/>
              </a:spcBef>
              <a:spcAft>
                <a:spcPts val="0"/>
              </a:spcAft>
              <a:defRPr/>
            </a:pPr>
            <a:r>
              <a:rPr lang="el-GR" i="1" dirty="0">
                <a:latin typeface="+mj-lt"/>
              </a:rPr>
              <a:t>Από την εξίσωση της ροπής της μηχανής φαίνεται ότι είναι ανάλογη του βαθμού πλήρωσης, δηλαδή</a:t>
            </a:r>
            <a:endParaRPr lang="el-GR" dirty="0">
              <a:latin typeface="+mj-lt"/>
            </a:endParaRPr>
          </a:p>
        </p:txBody>
      </p:sp>
      <p:sp>
        <p:nvSpPr>
          <p:cNvPr id="16393" name="Rectangle 4"/>
          <p:cNvSpPr>
            <a:spLocks noChangeArrowheads="1"/>
          </p:cNvSpPr>
          <p:nvPr/>
        </p:nvSpPr>
        <p:spPr bwMode="auto">
          <a:xfrm>
            <a:off x="0" y="0"/>
            <a:ext cx="9144000" cy="457200"/>
          </a:xfrm>
          <a:prstGeom prst="rect">
            <a:avLst/>
          </a:prstGeom>
          <a:noFill/>
          <a:ln w="9525">
            <a:noFill/>
            <a:miter lim="800000"/>
            <a:headEnd/>
            <a:tailEnd/>
          </a:ln>
        </p:spPr>
        <p:txBody>
          <a:bodyPr wrap="none" anchor="ctr">
            <a:spAutoFit/>
          </a:bodyPr>
          <a:lstStyle/>
          <a:p>
            <a:endParaRPr lang="el-GR">
              <a:latin typeface="Constantia" pitchFamily="18" charset="0"/>
            </a:endParaRPr>
          </a:p>
        </p:txBody>
      </p:sp>
      <p:graphicFrame>
        <p:nvGraphicFramePr>
          <p:cNvPr id="16387" name="Object 3"/>
          <p:cNvGraphicFramePr>
            <a:graphicFrameLocks noChangeAspect="1"/>
          </p:cNvGraphicFramePr>
          <p:nvPr/>
        </p:nvGraphicFramePr>
        <p:xfrm>
          <a:off x="1371600" y="4876800"/>
          <a:ext cx="6689725" cy="1219200"/>
        </p:xfrm>
        <a:graphic>
          <a:graphicData uri="http://schemas.openxmlformats.org/presentationml/2006/ole">
            <p:oleObj spid="_x0000_s16387" name="Equation" r:id="rId3" imgW="3340100" imgH="609600" progId="Equation.3">
              <p:embed/>
            </p:oleObj>
          </a:graphicData>
        </a:graphic>
      </p:graphicFrame>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381000" y="381000"/>
            <a:ext cx="8382000" cy="762000"/>
          </a:xfrm>
        </p:spPr>
        <p:txBody>
          <a:bodyPr/>
          <a:lstStyle/>
          <a:p>
            <a:pPr fontAlgn="auto">
              <a:spcAft>
                <a:spcPts val="0"/>
              </a:spcAft>
              <a:defRPr/>
            </a:pPr>
            <a:r>
              <a:rPr lang="el-GR" sz="3000" b="1" dirty="0" smtClean="0"/>
              <a:t>ΠΑΡΑΓΟΝΤΕΣ ΣΧΕΔΙΑΣΜΟΥ και ΛΕΙΤΟΥΡΓΙΑΣ Μ.Ε.Κ.</a:t>
            </a:r>
            <a:endParaRPr lang="el-GR" sz="3000" dirty="0"/>
          </a:p>
        </p:txBody>
      </p:sp>
      <p:sp>
        <p:nvSpPr>
          <p:cNvPr id="5" name="Rectangle 4"/>
          <p:cNvSpPr/>
          <p:nvPr/>
        </p:nvSpPr>
        <p:spPr>
          <a:xfrm>
            <a:off x="381000" y="1219200"/>
            <a:ext cx="8458200" cy="1016000"/>
          </a:xfrm>
          <a:prstGeom prst="rect">
            <a:avLst/>
          </a:prstGeom>
        </p:spPr>
        <p:txBody>
          <a:bodyPr>
            <a:spAutoFit/>
          </a:bodyPr>
          <a:lstStyle/>
          <a:p>
            <a:pPr fontAlgn="auto">
              <a:spcBef>
                <a:spcPts val="0"/>
              </a:spcBef>
              <a:spcAft>
                <a:spcPts val="0"/>
              </a:spcAft>
              <a:defRPr/>
            </a:pPr>
            <a:r>
              <a:rPr lang="el-GR" sz="2000" dirty="0">
                <a:latin typeface="+mj-lt"/>
              </a:rPr>
              <a:t>3. Περιγράψτε την επίδραση στην παροχή του αέρα, στη μέγιστη ροπή, και στη μέγιστη ισχύ μιας μηχανής, αλλάζοντας τη σχεδίαση της από δύο (2) βαλβίδες ανά κύλινδρο σε τέσσερις (4) -δύο εισαγωγής και δυο εξαγωγής.</a:t>
            </a:r>
          </a:p>
        </p:txBody>
      </p:sp>
      <p:sp>
        <p:nvSpPr>
          <p:cNvPr id="17414" name="Rectangle 5"/>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el-GR">
              <a:latin typeface="Constantia" pitchFamily="18" charset="0"/>
            </a:endParaRPr>
          </a:p>
        </p:txBody>
      </p:sp>
      <p:sp>
        <p:nvSpPr>
          <p:cNvPr id="17415" name="Rectangle 4"/>
          <p:cNvSpPr>
            <a:spLocks noChangeArrowheads="1"/>
          </p:cNvSpPr>
          <p:nvPr/>
        </p:nvSpPr>
        <p:spPr bwMode="auto">
          <a:xfrm>
            <a:off x="0" y="0"/>
            <a:ext cx="9144000" cy="457200"/>
          </a:xfrm>
          <a:prstGeom prst="rect">
            <a:avLst/>
          </a:prstGeom>
          <a:noFill/>
          <a:ln w="9525">
            <a:noFill/>
            <a:miter lim="800000"/>
            <a:headEnd/>
            <a:tailEnd/>
          </a:ln>
        </p:spPr>
        <p:txBody>
          <a:bodyPr wrap="none" anchor="ctr">
            <a:spAutoFit/>
          </a:bodyPr>
          <a:lstStyle/>
          <a:p>
            <a:endParaRPr lang="el-GR">
              <a:latin typeface="Constantia" pitchFamily="18" charset="0"/>
            </a:endParaRPr>
          </a:p>
        </p:txBody>
      </p:sp>
      <p:sp>
        <p:nvSpPr>
          <p:cNvPr id="15365" name="Rectangle 5"/>
          <p:cNvSpPr>
            <a:spLocks noChangeArrowheads="1"/>
          </p:cNvSpPr>
          <p:nvPr/>
        </p:nvSpPr>
        <p:spPr bwMode="auto">
          <a:xfrm>
            <a:off x="457200" y="2286000"/>
            <a:ext cx="8001000" cy="369888"/>
          </a:xfrm>
          <a:prstGeom prst="rect">
            <a:avLst/>
          </a:prstGeom>
          <a:noFill/>
          <a:ln w="9525">
            <a:noFill/>
            <a:miter lim="800000"/>
            <a:headEnd/>
            <a:tailEnd/>
          </a:ln>
          <a:effectLst/>
        </p:spPr>
        <p:txBody>
          <a:bodyPr anchor="ctr">
            <a:spAutoFit/>
          </a:bodyPr>
          <a:lstStyle/>
          <a:p>
            <a:pPr fontAlgn="auto">
              <a:spcBef>
                <a:spcPts val="0"/>
              </a:spcBef>
              <a:spcAft>
                <a:spcPts val="0"/>
              </a:spcAft>
              <a:defRPr/>
            </a:pPr>
            <a:r>
              <a:rPr lang="el-GR" i="1" dirty="0">
                <a:latin typeface="+mj-lt"/>
              </a:rPr>
              <a:t>Και η ισχύς αντίστοιχα</a:t>
            </a:r>
            <a:endParaRPr lang="el-GR" dirty="0">
              <a:latin typeface="+mj-lt"/>
            </a:endParaRPr>
          </a:p>
        </p:txBody>
      </p:sp>
      <p:sp>
        <p:nvSpPr>
          <p:cNvPr id="17417" name="Rectangle 4"/>
          <p:cNvSpPr>
            <a:spLocks noChangeArrowheads="1"/>
          </p:cNvSpPr>
          <p:nvPr/>
        </p:nvSpPr>
        <p:spPr bwMode="auto">
          <a:xfrm>
            <a:off x="0" y="0"/>
            <a:ext cx="9144000" cy="457200"/>
          </a:xfrm>
          <a:prstGeom prst="rect">
            <a:avLst/>
          </a:prstGeom>
          <a:noFill/>
          <a:ln w="9525">
            <a:noFill/>
            <a:miter lim="800000"/>
            <a:headEnd/>
            <a:tailEnd/>
          </a:ln>
        </p:spPr>
        <p:txBody>
          <a:bodyPr wrap="none" anchor="ctr">
            <a:spAutoFit/>
          </a:bodyPr>
          <a:lstStyle/>
          <a:p>
            <a:endParaRPr lang="el-GR">
              <a:latin typeface="Constantia" pitchFamily="18" charset="0"/>
            </a:endParaRPr>
          </a:p>
        </p:txBody>
      </p:sp>
      <p:sp>
        <p:nvSpPr>
          <p:cNvPr id="17418" name="Rectangle 4"/>
          <p:cNvSpPr>
            <a:spLocks noChangeArrowheads="1"/>
          </p:cNvSpPr>
          <p:nvPr/>
        </p:nvSpPr>
        <p:spPr bwMode="auto">
          <a:xfrm>
            <a:off x="0" y="0"/>
            <a:ext cx="9144000" cy="457200"/>
          </a:xfrm>
          <a:prstGeom prst="rect">
            <a:avLst/>
          </a:prstGeom>
          <a:noFill/>
          <a:ln w="9525">
            <a:noFill/>
            <a:miter lim="800000"/>
            <a:headEnd/>
            <a:tailEnd/>
          </a:ln>
        </p:spPr>
        <p:txBody>
          <a:bodyPr wrap="none" anchor="ctr">
            <a:spAutoFit/>
          </a:bodyPr>
          <a:lstStyle/>
          <a:p>
            <a:endParaRPr lang="el-GR">
              <a:latin typeface="Constantia" pitchFamily="18" charset="0"/>
            </a:endParaRPr>
          </a:p>
        </p:txBody>
      </p:sp>
      <p:graphicFrame>
        <p:nvGraphicFramePr>
          <p:cNvPr id="17411" name="Object 3"/>
          <p:cNvGraphicFramePr>
            <a:graphicFrameLocks noChangeAspect="1"/>
          </p:cNvGraphicFramePr>
          <p:nvPr/>
        </p:nvGraphicFramePr>
        <p:xfrm>
          <a:off x="2133600" y="2819400"/>
          <a:ext cx="4910138" cy="762000"/>
        </p:xfrm>
        <a:graphic>
          <a:graphicData uri="http://schemas.openxmlformats.org/presentationml/2006/ole">
            <p:oleObj spid="_x0000_s17411" name="Equation" r:id="rId3" imgW="2743200" imgH="431800" progId="Equation.3">
              <p:embed/>
            </p:oleObj>
          </a:graphicData>
        </a:graphic>
      </p:graphicFrame>
      <p:sp>
        <p:nvSpPr>
          <p:cNvPr id="11" name="Rectangle 5"/>
          <p:cNvSpPr>
            <a:spLocks noChangeArrowheads="1"/>
          </p:cNvSpPr>
          <p:nvPr/>
        </p:nvSpPr>
        <p:spPr bwMode="auto">
          <a:xfrm>
            <a:off x="304800" y="3581400"/>
            <a:ext cx="8534400" cy="3062288"/>
          </a:xfrm>
          <a:prstGeom prst="rect">
            <a:avLst/>
          </a:prstGeom>
          <a:noFill/>
          <a:ln w="9525">
            <a:noFill/>
            <a:miter lim="800000"/>
            <a:headEnd/>
            <a:tailEnd/>
          </a:ln>
          <a:effectLst/>
        </p:spPr>
        <p:txBody>
          <a:bodyPr anchor="ctr">
            <a:spAutoFit/>
          </a:bodyPr>
          <a:lstStyle/>
          <a:p>
            <a:pPr fontAlgn="auto">
              <a:lnSpc>
                <a:spcPct val="120000"/>
              </a:lnSpc>
              <a:spcBef>
                <a:spcPts val="0"/>
              </a:spcBef>
              <a:spcAft>
                <a:spcPts val="0"/>
              </a:spcAft>
              <a:defRPr/>
            </a:pPr>
            <a:r>
              <a:rPr lang="el-GR" i="1" dirty="0">
                <a:latin typeface="+mn-lt"/>
              </a:rPr>
              <a:t>Το </a:t>
            </a:r>
            <a:r>
              <a:rPr lang="el-GR" i="1" dirty="0" err="1">
                <a:latin typeface="+mn-lt"/>
              </a:rPr>
              <a:t>πολυβάλβιδο</a:t>
            </a:r>
            <a:r>
              <a:rPr lang="el-GR" i="1" dirty="0">
                <a:latin typeface="+mn-lt"/>
              </a:rPr>
              <a:t> σύστημα βοηθάει πολλές φορές στην καλύτερη τοποθέτηση του αναφλεκτήρα, π.χ. στο κέντρο της κεφαλής, ή στην τοποθέτηση περισσότερων του ενός, με αποτέλεσμα την πιο αποτελεσματική καύση. Βελτιώνεται και ο στροβιλισμός, η τύρβη της ροής του εργαζόμενου μέσου με ευνοϊκά αποτελέσματα για την καύση του. Η γρήγορη καύση και το μικρό μέτωπο της φλόγας περιορίζουν τον κίνδυνο της κρουστικής καύσης.</a:t>
            </a:r>
            <a:endParaRPr lang="el-GR" dirty="0">
              <a:latin typeface="+mn-lt"/>
            </a:endParaRPr>
          </a:p>
          <a:p>
            <a:pPr fontAlgn="auto">
              <a:lnSpc>
                <a:spcPct val="120000"/>
              </a:lnSpc>
              <a:spcBef>
                <a:spcPts val="0"/>
              </a:spcBef>
              <a:spcAft>
                <a:spcPts val="0"/>
              </a:spcAft>
              <a:defRPr/>
            </a:pPr>
            <a:r>
              <a:rPr lang="el-GR" i="1" dirty="0">
                <a:latin typeface="+mn-lt"/>
              </a:rPr>
              <a:t> </a:t>
            </a:r>
            <a:endParaRPr lang="el-GR" dirty="0">
              <a:latin typeface="+mn-lt"/>
            </a:endParaRPr>
          </a:p>
          <a:p>
            <a:pPr fontAlgn="auto">
              <a:lnSpc>
                <a:spcPct val="120000"/>
              </a:lnSpc>
              <a:spcBef>
                <a:spcPts val="0"/>
              </a:spcBef>
              <a:spcAft>
                <a:spcPts val="0"/>
              </a:spcAft>
              <a:defRPr/>
            </a:pPr>
            <a:r>
              <a:rPr lang="el-GR" i="1" dirty="0">
                <a:latin typeface="+mn-lt"/>
              </a:rPr>
              <a:t>Ως μειονέκτημα αναφέρεται μια καθυστέρηση της απόκρισης ιδίως στις χαμηλές στροφές λειτουργίας, λόγω αύξησης της αδράνειας της ροής στους αυλούς εισαγωγής, παρόμοια με αυτή που παρατηρείται στους υπερπληρωμένους κινητήρες.</a:t>
            </a:r>
            <a:endParaRPr lang="el-GR" dirty="0">
              <a:latin typeface="+mj-lt"/>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381000" y="381000"/>
            <a:ext cx="8382000" cy="762000"/>
          </a:xfrm>
        </p:spPr>
        <p:txBody>
          <a:bodyPr/>
          <a:lstStyle/>
          <a:p>
            <a:pPr fontAlgn="auto">
              <a:spcAft>
                <a:spcPts val="0"/>
              </a:spcAft>
              <a:defRPr/>
            </a:pPr>
            <a:r>
              <a:rPr lang="el-GR" sz="3000" b="1" dirty="0" smtClean="0"/>
              <a:t>ΠΑΡΑΓΟΝΤΕΣ ΣΧΕΔΙΑΣΜΟΥ και ΛΕΙΤΟΥΡΓΙΑΣ Μ.Ε.Κ.</a:t>
            </a:r>
            <a:endParaRPr lang="el-GR" sz="3000" dirty="0"/>
          </a:p>
        </p:txBody>
      </p:sp>
      <p:sp>
        <p:nvSpPr>
          <p:cNvPr id="5" name="Rectangle 4"/>
          <p:cNvSpPr/>
          <p:nvPr/>
        </p:nvSpPr>
        <p:spPr>
          <a:xfrm>
            <a:off x="381000" y="1219200"/>
            <a:ext cx="8458200" cy="708025"/>
          </a:xfrm>
          <a:prstGeom prst="rect">
            <a:avLst/>
          </a:prstGeom>
        </p:spPr>
        <p:txBody>
          <a:bodyPr>
            <a:spAutoFit/>
          </a:bodyPr>
          <a:lstStyle/>
          <a:p>
            <a:pPr fontAlgn="auto">
              <a:spcBef>
                <a:spcPts val="0"/>
              </a:spcBef>
              <a:spcAft>
                <a:spcPts val="0"/>
              </a:spcAft>
              <a:defRPr/>
            </a:pPr>
            <a:r>
              <a:rPr lang="el-GR" sz="2000" dirty="0">
                <a:latin typeface="+mj-lt"/>
              </a:rPr>
              <a:t>4. Βαθμός απόδοσης μηχανών </a:t>
            </a:r>
            <a:r>
              <a:rPr lang="en-US" sz="2000" dirty="0">
                <a:latin typeface="+mj-lt"/>
              </a:rPr>
              <a:t>Diesel</a:t>
            </a:r>
            <a:r>
              <a:rPr lang="el-GR" sz="2000" dirty="0">
                <a:latin typeface="+mj-lt"/>
              </a:rPr>
              <a:t>. Διαφορές από τις μηχανές </a:t>
            </a:r>
            <a:r>
              <a:rPr lang="en-US" sz="2000" dirty="0">
                <a:latin typeface="+mj-lt"/>
              </a:rPr>
              <a:t>Otto</a:t>
            </a:r>
            <a:r>
              <a:rPr lang="el-GR" sz="2000" dirty="0">
                <a:latin typeface="+mj-lt"/>
              </a:rPr>
              <a:t>. Περιγράψτε τα πλεονεκτήματα και τα μειονεκτήματα των μηχανών </a:t>
            </a:r>
            <a:r>
              <a:rPr lang="en-US" sz="2000" dirty="0">
                <a:latin typeface="+mj-lt"/>
              </a:rPr>
              <a:t>Diesel</a:t>
            </a:r>
            <a:r>
              <a:rPr lang="el-GR" sz="2000" dirty="0">
                <a:latin typeface="+mj-lt"/>
              </a:rPr>
              <a:t>.</a:t>
            </a:r>
          </a:p>
        </p:txBody>
      </p:sp>
      <p:sp>
        <p:nvSpPr>
          <p:cNvPr id="18435" name="Rectangle 5"/>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el-GR">
              <a:latin typeface="Constantia" pitchFamily="18" charset="0"/>
            </a:endParaRPr>
          </a:p>
        </p:txBody>
      </p:sp>
      <p:sp>
        <p:nvSpPr>
          <p:cNvPr id="18436" name="Rectangle 4"/>
          <p:cNvSpPr>
            <a:spLocks noChangeArrowheads="1"/>
          </p:cNvSpPr>
          <p:nvPr/>
        </p:nvSpPr>
        <p:spPr bwMode="auto">
          <a:xfrm>
            <a:off x="0" y="0"/>
            <a:ext cx="9144000" cy="457200"/>
          </a:xfrm>
          <a:prstGeom prst="rect">
            <a:avLst/>
          </a:prstGeom>
          <a:noFill/>
          <a:ln w="9525">
            <a:noFill/>
            <a:miter lim="800000"/>
            <a:headEnd/>
            <a:tailEnd/>
          </a:ln>
        </p:spPr>
        <p:txBody>
          <a:bodyPr wrap="none" anchor="ctr">
            <a:spAutoFit/>
          </a:bodyPr>
          <a:lstStyle/>
          <a:p>
            <a:endParaRPr lang="el-GR">
              <a:latin typeface="Constantia" pitchFamily="18" charset="0"/>
            </a:endParaRPr>
          </a:p>
        </p:txBody>
      </p:sp>
      <p:sp>
        <p:nvSpPr>
          <p:cNvPr id="15365" name="Rectangle 5"/>
          <p:cNvSpPr>
            <a:spLocks noChangeArrowheads="1"/>
          </p:cNvSpPr>
          <p:nvPr/>
        </p:nvSpPr>
        <p:spPr bwMode="auto">
          <a:xfrm>
            <a:off x="457200" y="2133600"/>
            <a:ext cx="8001000" cy="4391025"/>
          </a:xfrm>
          <a:prstGeom prst="rect">
            <a:avLst/>
          </a:prstGeom>
          <a:noFill/>
          <a:ln w="9525">
            <a:noFill/>
            <a:miter lim="800000"/>
            <a:headEnd/>
            <a:tailEnd/>
          </a:ln>
          <a:effectLst/>
        </p:spPr>
        <p:txBody>
          <a:bodyPr anchor="ctr">
            <a:spAutoFit/>
          </a:bodyPr>
          <a:lstStyle/>
          <a:p>
            <a:pPr fontAlgn="auto">
              <a:lnSpc>
                <a:spcPct val="120000"/>
              </a:lnSpc>
              <a:spcBef>
                <a:spcPts val="0"/>
              </a:spcBef>
              <a:spcAft>
                <a:spcPts val="0"/>
              </a:spcAft>
              <a:defRPr/>
            </a:pPr>
            <a:r>
              <a:rPr lang="el-GR" i="1" dirty="0">
                <a:latin typeface="+mj-lt"/>
              </a:rPr>
              <a:t>Οι μηχανές </a:t>
            </a:r>
            <a:r>
              <a:rPr lang="en-US" i="1" dirty="0">
                <a:latin typeface="+mj-lt"/>
              </a:rPr>
              <a:t>Diesel</a:t>
            </a:r>
            <a:r>
              <a:rPr lang="el-GR" i="1" dirty="0">
                <a:latin typeface="+mj-lt"/>
              </a:rPr>
              <a:t> χαρακτηρίζονται από το μεγαλύτερο βαθμό απόδοσης τους σε σχέση με τις συμβατικές βενζινομηχανές (μηχανές αναφλέξεως με σπινθήρα). Αυτός ο μεγαλύτερος πραγματικός βαθμός απόδοσης είναι αποτέλεσμα των ουσιωδών χαρακτηριστικών του κύκλου λειτουργίας τους, όπως είναι :</a:t>
            </a:r>
          </a:p>
          <a:p>
            <a:pPr fontAlgn="auto">
              <a:lnSpc>
                <a:spcPct val="120000"/>
              </a:lnSpc>
              <a:spcBef>
                <a:spcPts val="0"/>
              </a:spcBef>
              <a:spcAft>
                <a:spcPts val="0"/>
              </a:spcAft>
              <a:buFont typeface="Wingdings" pitchFamily="2" charset="2"/>
              <a:buChar char="q"/>
              <a:defRPr/>
            </a:pPr>
            <a:r>
              <a:rPr lang="el-GR" i="1" dirty="0">
                <a:latin typeface="+mj-lt"/>
              </a:rPr>
              <a:t>το γεγονός ότι η μηχανή δουλεύει πάντα με μεγάλη περίσσεια αέρα, και ειδικά στα χαμηλά φορτία; </a:t>
            </a:r>
          </a:p>
          <a:p>
            <a:pPr fontAlgn="auto">
              <a:lnSpc>
                <a:spcPct val="120000"/>
              </a:lnSpc>
              <a:spcBef>
                <a:spcPts val="0"/>
              </a:spcBef>
              <a:spcAft>
                <a:spcPts val="0"/>
              </a:spcAft>
              <a:buFont typeface="Wingdings" pitchFamily="2" charset="2"/>
              <a:buChar char="q"/>
              <a:defRPr/>
            </a:pPr>
            <a:r>
              <a:rPr lang="el-GR" i="1" dirty="0">
                <a:latin typeface="+mj-lt"/>
              </a:rPr>
              <a:t>το ότι το καύσιμο εισάγεται με ψεκασμό άμεσα μέσα στον κύλινδρο και ακριβώς τη σωστή χρονική στιγμή λίγο πριν την καύση του, με αποτέλεσμα να αποφεύγεται ο περιορισμός στο βαθμό συμπίεσης λόγω κρουστικής καύσης που υπάρχει στις βενζινομηχανές;</a:t>
            </a:r>
          </a:p>
          <a:p>
            <a:pPr fontAlgn="auto">
              <a:lnSpc>
                <a:spcPct val="120000"/>
              </a:lnSpc>
              <a:spcBef>
                <a:spcPts val="0"/>
              </a:spcBef>
              <a:spcAft>
                <a:spcPts val="0"/>
              </a:spcAft>
              <a:buFont typeface="Wingdings" pitchFamily="2" charset="2"/>
              <a:buChar char="q"/>
              <a:defRPr/>
            </a:pPr>
            <a:r>
              <a:rPr lang="el-GR" i="1" dirty="0">
                <a:latin typeface="+mj-lt"/>
              </a:rPr>
              <a:t>το ότι το φορτίο ελέγχεται με την αυξομείωση της ποσότητας του </a:t>
            </a:r>
            <a:r>
              <a:rPr lang="el-GR" i="1" dirty="0" err="1">
                <a:latin typeface="+mj-lt"/>
              </a:rPr>
              <a:t>ψεκαζόμενου</a:t>
            </a:r>
            <a:r>
              <a:rPr lang="el-GR" i="1" dirty="0">
                <a:latin typeface="+mj-lt"/>
              </a:rPr>
              <a:t> καυσίμου, και έτσι η ροή αέρα στη μηχανή δεν υπόκειται σε στραγγαλισμό όπως στις βενζινομηχανές, και η ροή είναι πάντα ελεύθερη χωρίς απώλειες.</a:t>
            </a:r>
            <a:endParaRPr lang="el-GR" dirty="0">
              <a:latin typeface="+mj-lt"/>
            </a:endParaRPr>
          </a:p>
        </p:txBody>
      </p:sp>
      <p:sp>
        <p:nvSpPr>
          <p:cNvPr id="18438" name="Rectangle 4"/>
          <p:cNvSpPr>
            <a:spLocks noChangeArrowheads="1"/>
          </p:cNvSpPr>
          <p:nvPr/>
        </p:nvSpPr>
        <p:spPr bwMode="auto">
          <a:xfrm>
            <a:off x="0" y="0"/>
            <a:ext cx="9144000" cy="457200"/>
          </a:xfrm>
          <a:prstGeom prst="rect">
            <a:avLst/>
          </a:prstGeom>
          <a:noFill/>
          <a:ln w="9525">
            <a:noFill/>
            <a:miter lim="800000"/>
            <a:headEnd/>
            <a:tailEnd/>
          </a:ln>
        </p:spPr>
        <p:txBody>
          <a:bodyPr wrap="none" anchor="ctr">
            <a:spAutoFit/>
          </a:bodyPr>
          <a:lstStyle/>
          <a:p>
            <a:endParaRPr lang="el-GR">
              <a:latin typeface="Constantia" pitchFamily="18" charset="0"/>
            </a:endParaRPr>
          </a:p>
        </p:txBody>
      </p:sp>
      <p:sp>
        <p:nvSpPr>
          <p:cNvPr id="18439" name="Rectangle 4"/>
          <p:cNvSpPr>
            <a:spLocks noChangeArrowheads="1"/>
          </p:cNvSpPr>
          <p:nvPr/>
        </p:nvSpPr>
        <p:spPr bwMode="auto">
          <a:xfrm>
            <a:off x="0" y="0"/>
            <a:ext cx="9144000" cy="457200"/>
          </a:xfrm>
          <a:prstGeom prst="rect">
            <a:avLst/>
          </a:prstGeom>
          <a:noFill/>
          <a:ln w="9525">
            <a:noFill/>
            <a:miter lim="800000"/>
            <a:headEnd/>
            <a:tailEnd/>
          </a:ln>
        </p:spPr>
        <p:txBody>
          <a:bodyPr wrap="none" anchor="ctr">
            <a:spAutoFit/>
          </a:bodyPr>
          <a:lstStyle/>
          <a:p>
            <a:endParaRPr lang="el-GR">
              <a:latin typeface="Constantia" pitchFamily="18"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381000" y="381000"/>
            <a:ext cx="8382000" cy="762000"/>
          </a:xfrm>
        </p:spPr>
        <p:txBody>
          <a:bodyPr/>
          <a:lstStyle/>
          <a:p>
            <a:pPr fontAlgn="auto">
              <a:spcAft>
                <a:spcPts val="0"/>
              </a:spcAft>
              <a:defRPr/>
            </a:pPr>
            <a:r>
              <a:rPr lang="el-GR" sz="3000" b="1" dirty="0" smtClean="0"/>
              <a:t>ΠΑΡΑΓΟΝΤΕΣ ΣΧΕΔΙΑΣΜΟΥ και ΛΕΙΤΟΥΡΓΙΑΣ Μ.Ε.Κ.</a:t>
            </a:r>
            <a:endParaRPr lang="el-GR" sz="3000" dirty="0"/>
          </a:p>
        </p:txBody>
      </p:sp>
      <p:sp>
        <p:nvSpPr>
          <p:cNvPr id="5" name="Rectangle 4"/>
          <p:cNvSpPr/>
          <p:nvPr/>
        </p:nvSpPr>
        <p:spPr>
          <a:xfrm>
            <a:off x="381000" y="1219200"/>
            <a:ext cx="8458200" cy="708025"/>
          </a:xfrm>
          <a:prstGeom prst="rect">
            <a:avLst/>
          </a:prstGeom>
        </p:spPr>
        <p:txBody>
          <a:bodyPr>
            <a:spAutoFit/>
          </a:bodyPr>
          <a:lstStyle/>
          <a:p>
            <a:pPr fontAlgn="auto">
              <a:spcBef>
                <a:spcPts val="0"/>
              </a:spcBef>
              <a:spcAft>
                <a:spcPts val="0"/>
              </a:spcAft>
              <a:defRPr/>
            </a:pPr>
            <a:r>
              <a:rPr lang="el-GR" sz="2000" dirty="0">
                <a:latin typeface="+mj-lt"/>
              </a:rPr>
              <a:t>4. Βαθμός απόδοσης μηχανών </a:t>
            </a:r>
            <a:r>
              <a:rPr lang="en-US" sz="2000" dirty="0">
                <a:latin typeface="+mj-lt"/>
              </a:rPr>
              <a:t>Diesel</a:t>
            </a:r>
            <a:r>
              <a:rPr lang="el-GR" sz="2000" dirty="0">
                <a:latin typeface="+mj-lt"/>
              </a:rPr>
              <a:t>. Διαφορές από τις μηχανές </a:t>
            </a:r>
            <a:r>
              <a:rPr lang="en-US" sz="2000" dirty="0">
                <a:latin typeface="+mj-lt"/>
              </a:rPr>
              <a:t>Otto</a:t>
            </a:r>
            <a:r>
              <a:rPr lang="el-GR" sz="2000" dirty="0">
                <a:latin typeface="+mj-lt"/>
              </a:rPr>
              <a:t>. Περιγράψτε τα πλεονεκτήματα και τα μειονεκτήματα των μηχανών </a:t>
            </a:r>
            <a:r>
              <a:rPr lang="en-US" sz="2000" dirty="0">
                <a:latin typeface="+mj-lt"/>
              </a:rPr>
              <a:t>Diesel</a:t>
            </a:r>
            <a:r>
              <a:rPr lang="el-GR" sz="2000" dirty="0">
                <a:latin typeface="+mj-lt"/>
              </a:rPr>
              <a:t>.</a:t>
            </a:r>
          </a:p>
        </p:txBody>
      </p:sp>
      <p:sp>
        <p:nvSpPr>
          <p:cNvPr id="19459" name="Rectangle 5"/>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el-GR">
              <a:latin typeface="Constantia" pitchFamily="18" charset="0"/>
            </a:endParaRPr>
          </a:p>
        </p:txBody>
      </p:sp>
      <p:sp>
        <p:nvSpPr>
          <p:cNvPr id="19460" name="Rectangle 4"/>
          <p:cNvSpPr>
            <a:spLocks noChangeArrowheads="1"/>
          </p:cNvSpPr>
          <p:nvPr/>
        </p:nvSpPr>
        <p:spPr bwMode="auto">
          <a:xfrm>
            <a:off x="0" y="0"/>
            <a:ext cx="9144000" cy="457200"/>
          </a:xfrm>
          <a:prstGeom prst="rect">
            <a:avLst/>
          </a:prstGeom>
          <a:noFill/>
          <a:ln w="9525">
            <a:noFill/>
            <a:miter lim="800000"/>
            <a:headEnd/>
            <a:tailEnd/>
          </a:ln>
        </p:spPr>
        <p:txBody>
          <a:bodyPr wrap="none" anchor="ctr">
            <a:spAutoFit/>
          </a:bodyPr>
          <a:lstStyle/>
          <a:p>
            <a:endParaRPr lang="el-GR">
              <a:latin typeface="Constantia" pitchFamily="18" charset="0"/>
            </a:endParaRPr>
          </a:p>
        </p:txBody>
      </p:sp>
      <p:sp>
        <p:nvSpPr>
          <p:cNvPr id="15365" name="Rectangle 5"/>
          <p:cNvSpPr>
            <a:spLocks noChangeArrowheads="1"/>
          </p:cNvSpPr>
          <p:nvPr/>
        </p:nvSpPr>
        <p:spPr bwMode="auto">
          <a:xfrm>
            <a:off x="457200" y="2286000"/>
            <a:ext cx="8001000" cy="2419350"/>
          </a:xfrm>
          <a:prstGeom prst="rect">
            <a:avLst/>
          </a:prstGeom>
          <a:noFill/>
          <a:ln w="9525">
            <a:noFill/>
            <a:miter lim="800000"/>
            <a:headEnd/>
            <a:tailEnd/>
          </a:ln>
          <a:effectLst/>
        </p:spPr>
        <p:txBody>
          <a:bodyPr anchor="ctr">
            <a:spAutoFit/>
          </a:bodyPr>
          <a:lstStyle/>
          <a:p>
            <a:pPr fontAlgn="auto">
              <a:lnSpc>
                <a:spcPct val="120000"/>
              </a:lnSpc>
              <a:spcBef>
                <a:spcPts val="0"/>
              </a:spcBef>
              <a:spcAft>
                <a:spcPts val="0"/>
              </a:spcAft>
              <a:defRPr/>
            </a:pPr>
            <a:r>
              <a:rPr lang="el-GR" i="1" dirty="0">
                <a:latin typeface="+mj-lt"/>
              </a:rPr>
              <a:t>Έτσι ο μεγαλύτερος πραγματικός βαθμός απόδοσης στις </a:t>
            </a:r>
            <a:r>
              <a:rPr lang="en-US" i="1" dirty="0">
                <a:latin typeface="+mj-lt"/>
              </a:rPr>
              <a:t>diesel</a:t>
            </a:r>
            <a:r>
              <a:rPr lang="el-GR" i="1" dirty="0">
                <a:latin typeface="+mj-lt"/>
              </a:rPr>
              <a:t>, ειδικά σε χαμηλά φορτία είναι αποτέλεσμα:</a:t>
            </a:r>
            <a:endParaRPr lang="el-GR" dirty="0">
              <a:latin typeface="+mj-lt"/>
            </a:endParaRPr>
          </a:p>
          <a:p>
            <a:pPr fontAlgn="auto">
              <a:lnSpc>
                <a:spcPct val="120000"/>
              </a:lnSpc>
              <a:spcBef>
                <a:spcPts val="0"/>
              </a:spcBef>
              <a:spcAft>
                <a:spcPts val="0"/>
              </a:spcAft>
              <a:defRPr/>
            </a:pPr>
            <a:r>
              <a:rPr lang="el-GR" i="1" dirty="0">
                <a:latin typeface="+mj-lt"/>
              </a:rPr>
              <a:t> </a:t>
            </a:r>
            <a:endParaRPr lang="el-GR" dirty="0">
              <a:latin typeface="+mj-lt"/>
            </a:endParaRPr>
          </a:p>
          <a:p>
            <a:pPr fontAlgn="auto">
              <a:lnSpc>
                <a:spcPct val="120000"/>
              </a:lnSpc>
              <a:spcBef>
                <a:spcPts val="0"/>
              </a:spcBef>
              <a:spcAft>
                <a:spcPts val="0"/>
              </a:spcAft>
              <a:buFont typeface="Wingdings" pitchFamily="2" charset="2"/>
              <a:buChar char="ü"/>
              <a:defRPr/>
            </a:pPr>
            <a:r>
              <a:rPr lang="el-GR" i="1" dirty="0">
                <a:latin typeface="+mj-lt"/>
              </a:rPr>
              <a:t>Της πολύ μεγάλης περίσσειας οξυγόνου</a:t>
            </a:r>
            <a:endParaRPr lang="el-GR" dirty="0">
              <a:latin typeface="+mj-lt"/>
            </a:endParaRPr>
          </a:p>
          <a:p>
            <a:pPr fontAlgn="auto">
              <a:lnSpc>
                <a:spcPct val="120000"/>
              </a:lnSpc>
              <a:spcBef>
                <a:spcPts val="0"/>
              </a:spcBef>
              <a:spcAft>
                <a:spcPts val="0"/>
              </a:spcAft>
              <a:buFont typeface="Wingdings" pitchFamily="2" charset="2"/>
              <a:buChar char="ü"/>
              <a:defRPr/>
            </a:pPr>
            <a:r>
              <a:rPr lang="el-GR" i="1" dirty="0">
                <a:latin typeface="+mj-lt"/>
              </a:rPr>
              <a:t>Της υψηλής συμπίεσης της μηχανής</a:t>
            </a:r>
            <a:endParaRPr lang="el-GR" dirty="0">
              <a:latin typeface="+mj-lt"/>
            </a:endParaRPr>
          </a:p>
          <a:p>
            <a:pPr fontAlgn="auto">
              <a:lnSpc>
                <a:spcPct val="120000"/>
              </a:lnSpc>
              <a:spcBef>
                <a:spcPts val="0"/>
              </a:spcBef>
              <a:spcAft>
                <a:spcPts val="0"/>
              </a:spcAft>
              <a:buFont typeface="Wingdings" pitchFamily="2" charset="2"/>
              <a:buChar char="ü"/>
              <a:defRPr/>
            </a:pPr>
            <a:r>
              <a:rPr lang="el-GR" i="1" dirty="0">
                <a:latin typeface="+mj-lt"/>
              </a:rPr>
              <a:t>Και του καλύτερου μηχανικού βαθμού απόδοσης αφού οι απώλειες των φάσεων εναλλαγής των αερίων είναι μειωμένες.</a:t>
            </a:r>
            <a:endParaRPr lang="el-GR" dirty="0">
              <a:latin typeface="+mj-lt"/>
            </a:endParaRPr>
          </a:p>
        </p:txBody>
      </p:sp>
      <p:sp>
        <p:nvSpPr>
          <p:cNvPr id="19462" name="Rectangle 4"/>
          <p:cNvSpPr>
            <a:spLocks noChangeArrowheads="1"/>
          </p:cNvSpPr>
          <p:nvPr/>
        </p:nvSpPr>
        <p:spPr bwMode="auto">
          <a:xfrm>
            <a:off x="0" y="0"/>
            <a:ext cx="9144000" cy="457200"/>
          </a:xfrm>
          <a:prstGeom prst="rect">
            <a:avLst/>
          </a:prstGeom>
          <a:noFill/>
          <a:ln w="9525">
            <a:noFill/>
            <a:miter lim="800000"/>
            <a:headEnd/>
            <a:tailEnd/>
          </a:ln>
        </p:spPr>
        <p:txBody>
          <a:bodyPr wrap="none" anchor="ctr">
            <a:spAutoFit/>
          </a:bodyPr>
          <a:lstStyle/>
          <a:p>
            <a:endParaRPr lang="el-GR">
              <a:latin typeface="Constantia" pitchFamily="18" charset="0"/>
            </a:endParaRPr>
          </a:p>
        </p:txBody>
      </p:sp>
      <p:sp>
        <p:nvSpPr>
          <p:cNvPr id="19463" name="Rectangle 4"/>
          <p:cNvSpPr>
            <a:spLocks noChangeArrowheads="1"/>
          </p:cNvSpPr>
          <p:nvPr/>
        </p:nvSpPr>
        <p:spPr bwMode="auto">
          <a:xfrm>
            <a:off x="0" y="0"/>
            <a:ext cx="9144000" cy="457200"/>
          </a:xfrm>
          <a:prstGeom prst="rect">
            <a:avLst/>
          </a:prstGeom>
          <a:noFill/>
          <a:ln w="9525">
            <a:noFill/>
            <a:miter lim="800000"/>
            <a:headEnd/>
            <a:tailEnd/>
          </a:ln>
        </p:spPr>
        <p:txBody>
          <a:bodyPr wrap="none" anchor="ctr">
            <a:spAutoFit/>
          </a:bodyPr>
          <a:lstStyle/>
          <a:p>
            <a:endParaRPr lang="el-GR">
              <a:latin typeface="Constantia" pitchFamily="18"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381000" y="381000"/>
            <a:ext cx="8382000" cy="762000"/>
          </a:xfrm>
        </p:spPr>
        <p:txBody>
          <a:bodyPr/>
          <a:lstStyle/>
          <a:p>
            <a:pPr fontAlgn="auto">
              <a:spcAft>
                <a:spcPts val="0"/>
              </a:spcAft>
              <a:defRPr/>
            </a:pPr>
            <a:r>
              <a:rPr lang="el-GR" sz="3000" b="1" dirty="0" smtClean="0"/>
              <a:t>ΠΑΡΑΓΟΝΤΕΣ ΣΧΕΔΙΑΣΜΟΥ και ΛΕΙΤΟΥΡΓΙΑΣ Μ.Ε.Κ.</a:t>
            </a:r>
            <a:endParaRPr lang="el-GR" sz="3000" dirty="0"/>
          </a:p>
        </p:txBody>
      </p:sp>
      <p:sp>
        <p:nvSpPr>
          <p:cNvPr id="5" name="Rectangle 4"/>
          <p:cNvSpPr/>
          <p:nvPr/>
        </p:nvSpPr>
        <p:spPr>
          <a:xfrm>
            <a:off x="381000" y="1219200"/>
            <a:ext cx="8458200" cy="708025"/>
          </a:xfrm>
          <a:prstGeom prst="rect">
            <a:avLst/>
          </a:prstGeom>
        </p:spPr>
        <p:txBody>
          <a:bodyPr>
            <a:spAutoFit/>
          </a:bodyPr>
          <a:lstStyle/>
          <a:p>
            <a:pPr fontAlgn="auto">
              <a:spcBef>
                <a:spcPts val="0"/>
              </a:spcBef>
              <a:spcAft>
                <a:spcPts val="0"/>
              </a:spcAft>
              <a:defRPr/>
            </a:pPr>
            <a:r>
              <a:rPr lang="el-GR" sz="2000" dirty="0">
                <a:latin typeface="+mj-lt"/>
              </a:rPr>
              <a:t>4. Βαθμός απόδοσης μηχανών </a:t>
            </a:r>
            <a:r>
              <a:rPr lang="en-US" sz="2000" dirty="0">
                <a:latin typeface="+mj-lt"/>
              </a:rPr>
              <a:t>Diesel</a:t>
            </a:r>
            <a:r>
              <a:rPr lang="el-GR" sz="2000" dirty="0">
                <a:latin typeface="+mj-lt"/>
              </a:rPr>
              <a:t>. Διαφορές από τις μηχανές </a:t>
            </a:r>
            <a:r>
              <a:rPr lang="en-US" sz="2000" dirty="0">
                <a:latin typeface="+mj-lt"/>
              </a:rPr>
              <a:t>Otto</a:t>
            </a:r>
            <a:r>
              <a:rPr lang="el-GR" sz="2000" dirty="0">
                <a:latin typeface="+mj-lt"/>
              </a:rPr>
              <a:t>. Περιγράψτε τα πλεονεκτήματα και τα μειονεκτήματα των μηχανών </a:t>
            </a:r>
            <a:r>
              <a:rPr lang="en-US" sz="2000" dirty="0">
                <a:latin typeface="+mj-lt"/>
              </a:rPr>
              <a:t>Diesel</a:t>
            </a:r>
            <a:r>
              <a:rPr lang="el-GR" sz="2000" dirty="0">
                <a:latin typeface="+mj-lt"/>
              </a:rPr>
              <a:t>.</a:t>
            </a:r>
          </a:p>
        </p:txBody>
      </p:sp>
      <p:sp>
        <p:nvSpPr>
          <p:cNvPr id="20483" name="Rectangle 5"/>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el-GR">
              <a:latin typeface="Constantia" pitchFamily="18" charset="0"/>
            </a:endParaRPr>
          </a:p>
        </p:txBody>
      </p:sp>
      <p:sp>
        <p:nvSpPr>
          <p:cNvPr id="20484" name="Rectangle 4"/>
          <p:cNvSpPr>
            <a:spLocks noChangeArrowheads="1"/>
          </p:cNvSpPr>
          <p:nvPr/>
        </p:nvSpPr>
        <p:spPr bwMode="auto">
          <a:xfrm>
            <a:off x="0" y="0"/>
            <a:ext cx="9144000" cy="457200"/>
          </a:xfrm>
          <a:prstGeom prst="rect">
            <a:avLst/>
          </a:prstGeom>
          <a:noFill/>
          <a:ln w="9525">
            <a:noFill/>
            <a:miter lim="800000"/>
            <a:headEnd/>
            <a:tailEnd/>
          </a:ln>
        </p:spPr>
        <p:txBody>
          <a:bodyPr wrap="none" anchor="ctr">
            <a:spAutoFit/>
          </a:bodyPr>
          <a:lstStyle/>
          <a:p>
            <a:endParaRPr lang="el-GR">
              <a:latin typeface="Constantia" pitchFamily="18" charset="0"/>
            </a:endParaRPr>
          </a:p>
        </p:txBody>
      </p:sp>
      <p:sp>
        <p:nvSpPr>
          <p:cNvPr id="15365" name="Rectangle 5"/>
          <p:cNvSpPr>
            <a:spLocks noChangeArrowheads="1"/>
          </p:cNvSpPr>
          <p:nvPr/>
        </p:nvSpPr>
        <p:spPr bwMode="auto">
          <a:xfrm>
            <a:off x="457200" y="2286000"/>
            <a:ext cx="8001000" cy="3725863"/>
          </a:xfrm>
          <a:prstGeom prst="rect">
            <a:avLst/>
          </a:prstGeom>
          <a:noFill/>
          <a:ln w="9525">
            <a:noFill/>
            <a:miter lim="800000"/>
            <a:headEnd/>
            <a:tailEnd/>
          </a:ln>
          <a:effectLst/>
        </p:spPr>
        <p:txBody>
          <a:bodyPr anchor="ctr">
            <a:spAutoFit/>
          </a:bodyPr>
          <a:lstStyle/>
          <a:p>
            <a:pPr fontAlgn="auto">
              <a:lnSpc>
                <a:spcPct val="120000"/>
              </a:lnSpc>
              <a:spcBef>
                <a:spcPts val="0"/>
              </a:spcBef>
              <a:spcAft>
                <a:spcPts val="0"/>
              </a:spcAft>
              <a:defRPr/>
            </a:pPr>
            <a:r>
              <a:rPr lang="el-GR" i="1" dirty="0">
                <a:latin typeface="+mj-lt"/>
              </a:rPr>
              <a:t>Στα πλεονεκτήματα των μηχανών </a:t>
            </a:r>
            <a:r>
              <a:rPr lang="en-US" i="1" dirty="0">
                <a:latin typeface="+mj-lt"/>
              </a:rPr>
              <a:t>diesel </a:t>
            </a:r>
            <a:r>
              <a:rPr lang="el-GR" i="1" dirty="0">
                <a:latin typeface="+mj-lt"/>
              </a:rPr>
              <a:t>μπορούν να αναφερθούν </a:t>
            </a:r>
            <a:endParaRPr lang="el-GR" dirty="0">
              <a:latin typeface="+mj-lt"/>
            </a:endParaRPr>
          </a:p>
          <a:p>
            <a:pPr fontAlgn="auto">
              <a:lnSpc>
                <a:spcPct val="120000"/>
              </a:lnSpc>
              <a:spcBef>
                <a:spcPts val="0"/>
              </a:spcBef>
              <a:spcAft>
                <a:spcPts val="0"/>
              </a:spcAft>
              <a:defRPr/>
            </a:pPr>
            <a:r>
              <a:rPr lang="el-GR" i="1" dirty="0">
                <a:latin typeface="+mj-lt"/>
              </a:rPr>
              <a:t> </a:t>
            </a:r>
            <a:endParaRPr lang="el-GR" dirty="0">
              <a:latin typeface="+mj-lt"/>
            </a:endParaRPr>
          </a:p>
          <a:p>
            <a:pPr fontAlgn="auto">
              <a:lnSpc>
                <a:spcPct val="120000"/>
              </a:lnSpc>
              <a:spcBef>
                <a:spcPts val="0"/>
              </a:spcBef>
              <a:spcAft>
                <a:spcPts val="0"/>
              </a:spcAft>
              <a:buFont typeface="Wingdings" pitchFamily="2" charset="2"/>
              <a:buChar char="q"/>
              <a:defRPr/>
            </a:pPr>
            <a:r>
              <a:rPr lang="el-GR" i="1" dirty="0">
                <a:latin typeface="+mj-lt"/>
              </a:rPr>
              <a:t>Μπορούν να εργάζονται στο βέλτιστο βαθμό συμπίεσης (περίπου 15)</a:t>
            </a:r>
            <a:endParaRPr lang="el-GR" dirty="0">
              <a:latin typeface="+mj-lt"/>
            </a:endParaRPr>
          </a:p>
          <a:p>
            <a:pPr fontAlgn="auto">
              <a:lnSpc>
                <a:spcPct val="120000"/>
              </a:lnSpc>
              <a:spcBef>
                <a:spcPts val="0"/>
              </a:spcBef>
              <a:spcAft>
                <a:spcPts val="0"/>
              </a:spcAft>
              <a:buFont typeface="Wingdings" pitchFamily="2" charset="2"/>
              <a:buChar char="q"/>
              <a:defRPr/>
            </a:pPr>
            <a:r>
              <a:rPr lang="el-GR" i="1" dirty="0">
                <a:latin typeface="+mj-lt"/>
              </a:rPr>
              <a:t>Εργάζονται χωρίς στραγγαλισμό στη ροή</a:t>
            </a:r>
            <a:endParaRPr lang="el-GR" dirty="0">
              <a:latin typeface="+mj-lt"/>
            </a:endParaRPr>
          </a:p>
          <a:p>
            <a:pPr fontAlgn="auto">
              <a:lnSpc>
                <a:spcPct val="120000"/>
              </a:lnSpc>
              <a:spcBef>
                <a:spcPts val="0"/>
              </a:spcBef>
              <a:spcAft>
                <a:spcPts val="0"/>
              </a:spcAft>
              <a:buFont typeface="Wingdings" pitchFamily="2" charset="2"/>
              <a:buChar char="q"/>
              <a:defRPr/>
            </a:pPr>
            <a:r>
              <a:rPr lang="el-GR" i="1" dirty="0">
                <a:latin typeface="+mj-lt"/>
              </a:rPr>
              <a:t>Πάντα δουλεύουν με μεγάλη περίσσεια οξυγόνου. Λόγος ισοδυναμίας καυσίμου / αέρα Φ=0.2 για εν </a:t>
            </a:r>
            <a:r>
              <a:rPr lang="el-GR" i="1" dirty="0" err="1">
                <a:latin typeface="+mj-lt"/>
              </a:rPr>
              <a:t>κενώ</a:t>
            </a:r>
            <a:r>
              <a:rPr lang="el-GR" i="1" dirty="0">
                <a:latin typeface="+mj-lt"/>
              </a:rPr>
              <a:t> λειτουργία (ρελαντί), και Φ=0.5÷0.75 για πλήρες φορτίο (αντίστοιχα ο λόγος λ αέρα καυσίμου, λ=5 για ρελαντί και λ=2÷1.3 για πλήρες φορτίο).</a:t>
            </a:r>
            <a:endParaRPr lang="el-GR" dirty="0">
              <a:latin typeface="+mj-lt"/>
            </a:endParaRPr>
          </a:p>
          <a:p>
            <a:pPr fontAlgn="auto">
              <a:lnSpc>
                <a:spcPct val="120000"/>
              </a:lnSpc>
              <a:spcBef>
                <a:spcPts val="0"/>
              </a:spcBef>
              <a:spcAft>
                <a:spcPts val="0"/>
              </a:spcAft>
              <a:buFont typeface="Wingdings" pitchFamily="2" charset="2"/>
              <a:buChar char="q"/>
              <a:defRPr/>
            </a:pPr>
            <a:r>
              <a:rPr lang="el-GR" i="1" dirty="0">
                <a:latin typeface="+mj-lt"/>
              </a:rPr>
              <a:t>Υψηλότερος βαθμός απόδοσης λόγω των προηγούμενων</a:t>
            </a:r>
            <a:endParaRPr lang="el-GR" dirty="0">
              <a:latin typeface="+mj-lt"/>
            </a:endParaRPr>
          </a:p>
          <a:p>
            <a:pPr fontAlgn="auto">
              <a:lnSpc>
                <a:spcPct val="120000"/>
              </a:lnSpc>
              <a:spcBef>
                <a:spcPts val="0"/>
              </a:spcBef>
              <a:spcAft>
                <a:spcPts val="0"/>
              </a:spcAft>
              <a:buFont typeface="Wingdings" pitchFamily="2" charset="2"/>
              <a:buChar char="q"/>
              <a:defRPr/>
            </a:pPr>
            <a:r>
              <a:rPr lang="el-GR" i="1" dirty="0">
                <a:latin typeface="+mj-lt"/>
              </a:rPr>
              <a:t>Εξαιτίας του ότι δουλεύουν με μεγάλη περίσσεια οξυγόνου πρέπει να εφαρμόζεται υπερπλήρωση για να εξασφαλιστεί και υψηλή συγκέντρωση ισχύος.</a:t>
            </a:r>
            <a:endParaRPr lang="el-GR" dirty="0">
              <a:latin typeface="+mj-lt"/>
            </a:endParaRPr>
          </a:p>
        </p:txBody>
      </p:sp>
      <p:sp>
        <p:nvSpPr>
          <p:cNvPr id="20486" name="Rectangle 4"/>
          <p:cNvSpPr>
            <a:spLocks noChangeArrowheads="1"/>
          </p:cNvSpPr>
          <p:nvPr/>
        </p:nvSpPr>
        <p:spPr bwMode="auto">
          <a:xfrm>
            <a:off x="0" y="0"/>
            <a:ext cx="9144000" cy="457200"/>
          </a:xfrm>
          <a:prstGeom prst="rect">
            <a:avLst/>
          </a:prstGeom>
          <a:noFill/>
          <a:ln w="9525">
            <a:noFill/>
            <a:miter lim="800000"/>
            <a:headEnd/>
            <a:tailEnd/>
          </a:ln>
        </p:spPr>
        <p:txBody>
          <a:bodyPr wrap="none" anchor="ctr">
            <a:spAutoFit/>
          </a:bodyPr>
          <a:lstStyle/>
          <a:p>
            <a:endParaRPr lang="el-GR">
              <a:latin typeface="Constantia" pitchFamily="18" charset="0"/>
            </a:endParaRPr>
          </a:p>
        </p:txBody>
      </p:sp>
      <p:sp>
        <p:nvSpPr>
          <p:cNvPr id="20487" name="Rectangle 4"/>
          <p:cNvSpPr>
            <a:spLocks noChangeArrowheads="1"/>
          </p:cNvSpPr>
          <p:nvPr/>
        </p:nvSpPr>
        <p:spPr bwMode="auto">
          <a:xfrm>
            <a:off x="0" y="0"/>
            <a:ext cx="9144000" cy="457200"/>
          </a:xfrm>
          <a:prstGeom prst="rect">
            <a:avLst/>
          </a:prstGeom>
          <a:noFill/>
          <a:ln w="9525">
            <a:noFill/>
            <a:miter lim="800000"/>
            <a:headEnd/>
            <a:tailEnd/>
          </a:ln>
        </p:spPr>
        <p:txBody>
          <a:bodyPr wrap="none" anchor="ctr">
            <a:spAutoFit/>
          </a:bodyPr>
          <a:lstStyle/>
          <a:p>
            <a:endParaRPr lang="el-GR">
              <a:latin typeface="Constantia" pitchFamily="18"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381000" y="381000"/>
            <a:ext cx="8382000" cy="762000"/>
          </a:xfrm>
        </p:spPr>
        <p:txBody>
          <a:bodyPr/>
          <a:lstStyle/>
          <a:p>
            <a:pPr fontAlgn="auto">
              <a:spcAft>
                <a:spcPts val="0"/>
              </a:spcAft>
              <a:defRPr/>
            </a:pPr>
            <a:r>
              <a:rPr lang="el-GR" sz="3000" b="1" dirty="0" smtClean="0"/>
              <a:t>ΠΑΡΑΓΟΝΤΕΣ ΣΧΕΔΙΑΣΜΟΥ και ΛΕΙΤΟΥΡΓΙΑΣ Μ.Ε.Κ.</a:t>
            </a:r>
            <a:endParaRPr lang="el-GR" sz="3000" dirty="0"/>
          </a:p>
        </p:txBody>
      </p:sp>
      <p:sp>
        <p:nvSpPr>
          <p:cNvPr id="5" name="Rectangle 4"/>
          <p:cNvSpPr/>
          <p:nvPr/>
        </p:nvSpPr>
        <p:spPr>
          <a:xfrm>
            <a:off x="381000" y="1219200"/>
            <a:ext cx="8458200" cy="708025"/>
          </a:xfrm>
          <a:prstGeom prst="rect">
            <a:avLst/>
          </a:prstGeom>
        </p:spPr>
        <p:txBody>
          <a:bodyPr>
            <a:spAutoFit/>
          </a:bodyPr>
          <a:lstStyle/>
          <a:p>
            <a:pPr fontAlgn="auto">
              <a:spcBef>
                <a:spcPts val="0"/>
              </a:spcBef>
              <a:spcAft>
                <a:spcPts val="0"/>
              </a:spcAft>
              <a:defRPr/>
            </a:pPr>
            <a:r>
              <a:rPr lang="el-GR" sz="2000" dirty="0">
                <a:latin typeface="+mj-lt"/>
              </a:rPr>
              <a:t>4. Βαθμός απόδοσης μηχανών </a:t>
            </a:r>
            <a:r>
              <a:rPr lang="en-US" sz="2000" dirty="0">
                <a:latin typeface="+mj-lt"/>
              </a:rPr>
              <a:t>Diesel</a:t>
            </a:r>
            <a:r>
              <a:rPr lang="el-GR" sz="2000" dirty="0">
                <a:latin typeface="+mj-lt"/>
              </a:rPr>
              <a:t>. Διαφορές από τις μηχανές </a:t>
            </a:r>
            <a:r>
              <a:rPr lang="en-US" sz="2000" dirty="0">
                <a:latin typeface="+mj-lt"/>
              </a:rPr>
              <a:t>Otto</a:t>
            </a:r>
            <a:r>
              <a:rPr lang="el-GR" sz="2000" dirty="0">
                <a:latin typeface="+mj-lt"/>
              </a:rPr>
              <a:t>. Περιγράψτε τα πλεονεκτήματα και τα μειονεκτήματα των μηχανών </a:t>
            </a:r>
            <a:r>
              <a:rPr lang="en-US" sz="2000" dirty="0">
                <a:latin typeface="+mj-lt"/>
              </a:rPr>
              <a:t>Diesel</a:t>
            </a:r>
            <a:r>
              <a:rPr lang="el-GR" sz="2000" dirty="0">
                <a:latin typeface="+mj-lt"/>
              </a:rPr>
              <a:t>.</a:t>
            </a:r>
          </a:p>
        </p:txBody>
      </p:sp>
      <p:sp>
        <p:nvSpPr>
          <p:cNvPr id="21507" name="Rectangle 5"/>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el-GR">
              <a:latin typeface="Constantia" pitchFamily="18" charset="0"/>
            </a:endParaRPr>
          </a:p>
        </p:txBody>
      </p:sp>
      <p:sp>
        <p:nvSpPr>
          <p:cNvPr id="21508" name="Rectangle 4"/>
          <p:cNvSpPr>
            <a:spLocks noChangeArrowheads="1"/>
          </p:cNvSpPr>
          <p:nvPr/>
        </p:nvSpPr>
        <p:spPr bwMode="auto">
          <a:xfrm>
            <a:off x="0" y="0"/>
            <a:ext cx="9144000" cy="457200"/>
          </a:xfrm>
          <a:prstGeom prst="rect">
            <a:avLst/>
          </a:prstGeom>
          <a:noFill/>
          <a:ln w="9525">
            <a:noFill/>
            <a:miter lim="800000"/>
            <a:headEnd/>
            <a:tailEnd/>
          </a:ln>
        </p:spPr>
        <p:txBody>
          <a:bodyPr wrap="none" anchor="ctr">
            <a:spAutoFit/>
          </a:bodyPr>
          <a:lstStyle/>
          <a:p>
            <a:endParaRPr lang="el-GR">
              <a:latin typeface="Constantia" pitchFamily="18" charset="0"/>
            </a:endParaRPr>
          </a:p>
        </p:txBody>
      </p:sp>
      <p:sp>
        <p:nvSpPr>
          <p:cNvPr id="15365" name="Rectangle 5"/>
          <p:cNvSpPr>
            <a:spLocks noChangeArrowheads="1"/>
          </p:cNvSpPr>
          <p:nvPr/>
        </p:nvSpPr>
        <p:spPr bwMode="auto">
          <a:xfrm>
            <a:off x="457200" y="2286000"/>
            <a:ext cx="8001000" cy="3394075"/>
          </a:xfrm>
          <a:prstGeom prst="rect">
            <a:avLst/>
          </a:prstGeom>
          <a:noFill/>
          <a:ln w="9525">
            <a:noFill/>
            <a:miter lim="800000"/>
            <a:headEnd/>
            <a:tailEnd/>
          </a:ln>
          <a:effectLst/>
        </p:spPr>
        <p:txBody>
          <a:bodyPr anchor="ctr">
            <a:spAutoFit/>
          </a:bodyPr>
          <a:lstStyle/>
          <a:p>
            <a:pPr fontAlgn="auto">
              <a:lnSpc>
                <a:spcPct val="120000"/>
              </a:lnSpc>
              <a:spcBef>
                <a:spcPts val="0"/>
              </a:spcBef>
              <a:spcAft>
                <a:spcPts val="0"/>
              </a:spcAft>
              <a:defRPr/>
            </a:pPr>
            <a:r>
              <a:rPr lang="el-GR" i="1" dirty="0">
                <a:latin typeface="+mj-lt"/>
              </a:rPr>
              <a:t>Στα μειονεκτήματα τους μπορούν να αναφερθούν </a:t>
            </a:r>
            <a:endParaRPr lang="el-GR" dirty="0">
              <a:latin typeface="+mj-lt"/>
            </a:endParaRPr>
          </a:p>
          <a:p>
            <a:pPr fontAlgn="auto">
              <a:lnSpc>
                <a:spcPct val="120000"/>
              </a:lnSpc>
              <a:spcBef>
                <a:spcPts val="0"/>
              </a:spcBef>
              <a:spcAft>
                <a:spcPts val="0"/>
              </a:spcAft>
              <a:defRPr/>
            </a:pPr>
            <a:r>
              <a:rPr lang="el-GR" i="1" dirty="0">
                <a:latin typeface="+mj-lt"/>
              </a:rPr>
              <a:t> </a:t>
            </a:r>
            <a:endParaRPr lang="el-GR" dirty="0">
              <a:latin typeface="+mj-lt"/>
            </a:endParaRPr>
          </a:p>
          <a:p>
            <a:pPr fontAlgn="auto">
              <a:lnSpc>
                <a:spcPct val="120000"/>
              </a:lnSpc>
              <a:spcBef>
                <a:spcPts val="0"/>
              </a:spcBef>
              <a:spcAft>
                <a:spcPts val="0"/>
              </a:spcAft>
              <a:buFont typeface="Wingdings" pitchFamily="2" charset="2"/>
              <a:buChar char="q"/>
              <a:defRPr/>
            </a:pPr>
            <a:r>
              <a:rPr lang="el-GR" i="1" dirty="0">
                <a:latin typeface="+mj-lt"/>
              </a:rPr>
              <a:t>Υψηλό ειδικό βάρος και όγκος της μηχανής, εξαιτίας της χαμηλότερης </a:t>
            </a:r>
            <a:r>
              <a:rPr lang="en-US" i="1" dirty="0" err="1">
                <a:latin typeface="+mj-lt"/>
              </a:rPr>
              <a:t>bmep</a:t>
            </a:r>
            <a:endParaRPr lang="el-GR" dirty="0">
              <a:latin typeface="+mj-lt"/>
            </a:endParaRPr>
          </a:p>
          <a:p>
            <a:pPr fontAlgn="auto">
              <a:lnSpc>
                <a:spcPct val="120000"/>
              </a:lnSpc>
              <a:spcBef>
                <a:spcPts val="0"/>
              </a:spcBef>
              <a:spcAft>
                <a:spcPts val="0"/>
              </a:spcAft>
              <a:buFont typeface="Wingdings" pitchFamily="2" charset="2"/>
              <a:buChar char="q"/>
              <a:defRPr/>
            </a:pPr>
            <a:r>
              <a:rPr lang="el-GR" i="1" dirty="0">
                <a:latin typeface="+mj-lt"/>
              </a:rPr>
              <a:t>Υψηλό κόστος αγοράς, λόγω της πιο στιβαρής κατασκευής, και των επιπλέον συστημάτων ψεκασμού που έχει</a:t>
            </a:r>
            <a:endParaRPr lang="el-GR" dirty="0">
              <a:latin typeface="+mj-lt"/>
            </a:endParaRPr>
          </a:p>
          <a:p>
            <a:pPr fontAlgn="auto">
              <a:lnSpc>
                <a:spcPct val="120000"/>
              </a:lnSpc>
              <a:spcBef>
                <a:spcPts val="0"/>
              </a:spcBef>
              <a:spcAft>
                <a:spcPts val="0"/>
              </a:spcAft>
              <a:buFont typeface="Wingdings" pitchFamily="2" charset="2"/>
              <a:buChar char="q"/>
              <a:defRPr/>
            </a:pPr>
            <a:r>
              <a:rPr lang="el-GR" i="1" dirty="0">
                <a:latin typeface="+mj-lt"/>
              </a:rPr>
              <a:t>οι </a:t>
            </a:r>
            <a:r>
              <a:rPr lang="el-GR" i="1">
                <a:latin typeface="+mj-lt"/>
              </a:rPr>
              <a:t>εκπομπές </a:t>
            </a:r>
            <a:r>
              <a:rPr lang="el-GR" i="1" smtClean="0">
                <a:latin typeface="+mj-lt"/>
              </a:rPr>
              <a:t>ρύπων</a:t>
            </a:r>
            <a:r>
              <a:rPr lang="el-GR" i="1" dirty="0">
                <a:latin typeface="+mj-lt"/>
              </a:rPr>
              <a:t>. Καθώς η μηχανή εργάζεται με μεγάλη περίσσεια οξυγόνου, δεν είναι εφικτός ο εξωτερικός έλεγχος των </a:t>
            </a:r>
            <a:r>
              <a:rPr lang="en-US" i="1" dirty="0">
                <a:latin typeface="+mj-lt"/>
              </a:rPr>
              <a:t>NOx</a:t>
            </a:r>
            <a:r>
              <a:rPr lang="el-GR" i="1" dirty="0">
                <a:latin typeface="+mj-lt"/>
              </a:rPr>
              <a:t> με </a:t>
            </a:r>
            <a:r>
              <a:rPr lang="el-GR" i="1" dirty="0" err="1">
                <a:latin typeface="+mj-lt"/>
              </a:rPr>
              <a:t>καταλύτη</a:t>
            </a:r>
            <a:r>
              <a:rPr lang="el-GR" i="1" dirty="0">
                <a:latin typeface="+mj-lt"/>
              </a:rPr>
              <a:t>, και πρέπει να γίνει προσπάθεια μείωσης τους μέσα στον ίδιο τον κύλινδρο της μηχανής, κάτι που είναι εξαιρετικά δύσκολο εξαιτίας των υψηλών θερμοκρασιών που επικρατούν ειδικά στη διεργασία καύσης όπως </a:t>
            </a:r>
            <a:r>
              <a:rPr lang="el-GR" i="1" dirty="0" err="1">
                <a:latin typeface="+mj-lt"/>
              </a:rPr>
              <a:t>συντελείται</a:t>
            </a:r>
            <a:r>
              <a:rPr lang="el-GR" i="1" dirty="0">
                <a:latin typeface="+mj-lt"/>
              </a:rPr>
              <a:t> στις μηχανές </a:t>
            </a:r>
            <a:r>
              <a:rPr lang="en-US" i="1" dirty="0">
                <a:latin typeface="+mj-lt"/>
              </a:rPr>
              <a:t>Diesel</a:t>
            </a:r>
            <a:r>
              <a:rPr lang="el-GR" i="1" dirty="0">
                <a:latin typeface="+mj-lt"/>
              </a:rPr>
              <a:t>.</a:t>
            </a:r>
            <a:endParaRPr lang="el-GR" dirty="0">
              <a:latin typeface="+mj-lt"/>
            </a:endParaRPr>
          </a:p>
        </p:txBody>
      </p:sp>
      <p:sp>
        <p:nvSpPr>
          <p:cNvPr id="21510" name="Rectangle 4"/>
          <p:cNvSpPr>
            <a:spLocks noChangeArrowheads="1"/>
          </p:cNvSpPr>
          <p:nvPr/>
        </p:nvSpPr>
        <p:spPr bwMode="auto">
          <a:xfrm>
            <a:off x="0" y="0"/>
            <a:ext cx="9144000" cy="457200"/>
          </a:xfrm>
          <a:prstGeom prst="rect">
            <a:avLst/>
          </a:prstGeom>
          <a:noFill/>
          <a:ln w="9525">
            <a:noFill/>
            <a:miter lim="800000"/>
            <a:headEnd/>
            <a:tailEnd/>
          </a:ln>
        </p:spPr>
        <p:txBody>
          <a:bodyPr wrap="none" anchor="ctr">
            <a:spAutoFit/>
          </a:bodyPr>
          <a:lstStyle/>
          <a:p>
            <a:endParaRPr lang="el-GR">
              <a:latin typeface="Constantia" pitchFamily="18" charset="0"/>
            </a:endParaRPr>
          </a:p>
        </p:txBody>
      </p:sp>
      <p:sp>
        <p:nvSpPr>
          <p:cNvPr id="21511" name="Rectangle 4"/>
          <p:cNvSpPr>
            <a:spLocks noChangeArrowheads="1"/>
          </p:cNvSpPr>
          <p:nvPr/>
        </p:nvSpPr>
        <p:spPr bwMode="auto">
          <a:xfrm>
            <a:off x="0" y="0"/>
            <a:ext cx="9144000" cy="457200"/>
          </a:xfrm>
          <a:prstGeom prst="rect">
            <a:avLst/>
          </a:prstGeom>
          <a:noFill/>
          <a:ln w="9525">
            <a:noFill/>
            <a:miter lim="800000"/>
            <a:headEnd/>
            <a:tailEnd/>
          </a:ln>
        </p:spPr>
        <p:txBody>
          <a:bodyPr wrap="none" anchor="ctr">
            <a:spAutoFit/>
          </a:bodyPr>
          <a:lstStyle/>
          <a:p>
            <a:endParaRPr lang="el-GR">
              <a:latin typeface="Constantia" pitchFamily="18" charset="0"/>
            </a:endParaRP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Override1.xml><?xml version="1.0" encoding="utf-8"?>
<a:themeOverride xmlns:a="http://schemas.openxmlformats.org/drawingml/2006/main">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ppt/theme/themeOverride2.xml><?xml version="1.0" encoding="utf-8"?>
<a:themeOverride xmlns:a="http://schemas.openxmlformats.org/drawingml/2006/main">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docProps/app.xml><?xml version="1.0" encoding="utf-8"?>
<Properties xmlns="http://schemas.openxmlformats.org/officeDocument/2006/extended-properties" xmlns:vt="http://schemas.openxmlformats.org/officeDocument/2006/docPropsVTypes">
  <Template>Flow</Template>
  <TotalTime>49</TotalTime>
  <Words>1071</Words>
  <Application>Microsoft Office PowerPoint</Application>
  <PresentationFormat>Προβολή στην οθόνη (4:3)</PresentationFormat>
  <Paragraphs>80</Paragraphs>
  <Slides>11</Slides>
  <Notes>0</Notes>
  <HiddenSlides>0</HiddenSlides>
  <MMClips>0</MMClips>
  <ScaleCrop>false</ScaleCrop>
  <HeadingPairs>
    <vt:vector size="6" baseType="variant">
      <vt:variant>
        <vt:lpstr>Θέμα</vt:lpstr>
      </vt:variant>
      <vt:variant>
        <vt:i4>1</vt:i4>
      </vt:variant>
      <vt:variant>
        <vt:lpstr>Ενσωματωμένοι διακομιστές OLE</vt:lpstr>
      </vt:variant>
      <vt:variant>
        <vt:i4>2</vt:i4>
      </vt:variant>
      <vt:variant>
        <vt:lpstr>Τίτλοι διαφανειών</vt:lpstr>
      </vt:variant>
      <vt:variant>
        <vt:i4>11</vt:i4>
      </vt:variant>
    </vt:vector>
  </HeadingPairs>
  <TitlesOfParts>
    <vt:vector size="14" baseType="lpstr">
      <vt:lpstr>Flow</vt:lpstr>
      <vt:lpstr>Equation</vt:lpstr>
      <vt:lpstr>Εξίσωση</vt:lpstr>
      <vt:lpstr>ΠΑΡΑΓΟΝΤΕΣ ΣΧΕΔΙΑΣΜΟΥ και ΛΕΙΤΟΥΡΓΙΑΣ Μ.Ε.Κ.</vt:lpstr>
      <vt:lpstr>ΠΑΡΑΓΟΝΤΕΣ ΣΧΕΔΙΑΣΜΟΥ και ΛΕΙΤΟΥΡΓΙΑΣ Μ.Ε.Κ.</vt:lpstr>
      <vt:lpstr>ΠΑΡΑΓΟΝΤΕΣ ΣΧΕΔΙΑΣΜΟΥ και ΛΕΙΤΟΥΡΓΙΑΣ Μ.Ε.Κ.</vt:lpstr>
      <vt:lpstr>ΠΑΡΑΓΟΝΤΕΣ ΣΧΕΔΙΑΣΜΟΥ και ΛΕΙΤΟΥΡΓΙΑΣ Μ.Ε.Κ.</vt:lpstr>
      <vt:lpstr>ΠΑΡΑΓΟΝΤΕΣ ΣΧΕΔΙΑΣΜΟΥ και ΛΕΙΤΟΥΡΓΙΑΣ Μ.Ε.Κ.</vt:lpstr>
      <vt:lpstr>ΠΑΡΑΓΟΝΤΕΣ ΣΧΕΔΙΑΣΜΟΥ και ΛΕΙΤΟΥΡΓΙΑΣ Μ.Ε.Κ.</vt:lpstr>
      <vt:lpstr>ΠΑΡΑΓΟΝΤΕΣ ΣΧΕΔΙΑΣΜΟΥ και ΛΕΙΤΟΥΡΓΙΑΣ Μ.Ε.Κ.</vt:lpstr>
      <vt:lpstr>ΠΑΡΑΓΟΝΤΕΣ ΣΧΕΔΙΑΣΜΟΥ και ΛΕΙΤΟΥΡΓΙΑΣ Μ.Ε.Κ.</vt:lpstr>
      <vt:lpstr>ΠΑΡΑΓΟΝΤΕΣ ΣΧΕΔΙΑΣΜΟΥ και ΛΕΙΤΟΥΡΓΙΑΣ Μ.Ε.Κ.</vt:lpstr>
      <vt:lpstr>ΠΑΡΑΓΟΝΤΕΣ ΣΧΕΔΙΑΣΜΟΥ και ΛΕΙΤΟΥΡΓΙΑΣ Μ.Ε.Κ.</vt:lpstr>
      <vt:lpstr>ΠΑΡΑΓΟΝΤΕΣ ΣΧΕΔΙΑΣΜΟΥ και ΛΕΙΤΟΥΡΓΙΑΣ Μ.Ε.Κ.</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ΠΑΡΑΓΟΝΤΕΣ ΣΧΕΔΙΑΣΜΟΥ και ΛΕΙΤΟΥΡΓΙΑΣ Μ.Ε.Κ.</dc:title>
  <dc:creator/>
  <cp:lastModifiedBy>usder</cp:lastModifiedBy>
  <cp:revision>9</cp:revision>
  <dcterms:created xsi:type="dcterms:W3CDTF">2006-08-16T00:00:00Z</dcterms:created>
  <dcterms:modified xsi:type="dcterms:W3CDTF">2018-02-27T11:12:13Z</dcterms:modified>
</cp:coreProperties>
</file>