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156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045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47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389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8762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962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021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041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371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443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40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559F6-7199-4182-8CBC-D0B9E911E31F}" type="datetimeFigureOut">
              <a:rPr lang="el-GR" smtClean="0"/>
              <a:t>24/2/2026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F9383-EB71-4A99-8840-00FD373437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692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87985"/>
          </a:xfrm>
        </p:spPr>
        <p:txBody>
          <a:bodyPr/>
          <a:lstStyle/>
          <a:p>
            <a:r>
              <a:rPr lang="el-GR" b="1" dirty="0"/>
              <a:t>Ένα απλό εργα</a:t>
            </a:r>
            <a:r>
              <a:rPr lang="el-GR" b="1" dirty="0">
                <a:solidFill>
                  <a:srgbClr val="FF0000"/>
                </a:solidFill>
              </a:rPr>
              <a:t>ρ</a:t>
            </a:r>
            <a:r>
              <a:rPr lang="el-GR" b="1" dirty="0"/>
              <a:t>είο.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09520" y="2378451"/>
            <a:ext cx="9144000" cy="3193467"/>
          </a:xfrm>
        </p:spPr>
        <p:txBody>
          <a:bodyPr>
            <a:normAutofit fontScale="92500" lnSpcReduction="10000"/>
          </a:bodyPr>
          <a:lstStyle/>
          <a:p>
            <a:r>
              <a:rPr lang="el-GR" sz="3200" dirty="0">
                <a:solidFill>
                  <a:srgbClr val="FF0000"/>
                </a:solidFill>
              </a:rPr>
              <a:t>ρ</a:t>
            </a:r>
            <a:r>
              <a:rPr lang="el-GR" sz="3200" dirty="0" smtClean="0"/>
              <a:t>έω και </a:t>
            </a:r>
            <a:r>
              <a:rPr lang="el-GR" sz="3200" dirty="0" smtClean="0">
                <a:solidFill>
                  <a:srgbClr val="FF0000"/>
                </a:solidFill>
              </a:rPr>
              <a:t>λ</a:t>
            </a:r>
            <a:r>
              <a:rPr lang="el-GR" sz="3200" dirty="0" smtClean="0"/>
              <a:t>έω </a:t>
            </a:r>
          </a:p>
          <a:p>
            <a:r>
              <a:rPr lang="el-GR" sz="3200" dirty="0" smtClean="0"/>
              <a:t>Σημαίνουν το ίδιο</a:t>
            </a:r>
          </a:p>
          <a:p>
            <a:r>
              <a:rPr lang="el-GR" sz="3200" dirty="0" smtClean="0"/>
              <a:t>Το Εργα</a:t>
            </a:r>
            <a:r>
              <a:rPr lang="el-GR" sz="3200" dirty="0" smtClean="0">
                <a:solidFill>
                  <a:srgbClr val="FF0000"/>
                </a:solidFill>
              </a:rPr>
              <a:t>λ</a:t>
            </a:r>
            <a:r>
              <a:rPr lang="el-GR" sz="3200" dirty="0" smtClean="0"/>
              <a:t>είο και το Εργα</a:t>
            </a:r>
            <a:r>
              <a:rPr lang="el-GR" sz="3200" dirty="0" smtClean="0">
                <a:solidFill>
                  <a:srgbClr val="FF0000"/>
                </a:solidFill>
              </a:rPr>
              <a:t>ρ</a:t>
            </a:r>
            <a:r>
              <a:rPr lang="el-GR" sz="3200" dirty="0" smtClean="0"/>
              <a:t>είο</a:t>
            </a:r>
          </a:p>
          <a:p>
            <a:r>
              <a:rPr lang="el-GR" sz="3200" dirty="0" smtClean="0"/>
              <a:t>Διαφέρουν όσο το λείο (εύκολο) διαφέρει από το ρέον που σημαίνει κάτι που ρέει. </a:t>
            </a:r>
          </a:p>
          <a:p>
            <a:r>
              <a:rPr lang="el-GR" sz="3200" dirty="0" smtClean="0"/>
              <a:t>Η ροή γίνεται εύκολη μόνο μέσα στον αγωγό, έξω από τον αγωγό η ροή χάνεται μαζί με το ρευστό. </a:t>
            </a:r>
          </a:p>
          <a:p>
            <a:endParaRPr lang="el-GR" sz="3200" dirty="0" smtClean="0"/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764184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87624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 τρείς πράξεις αυτές είναι γενικές στο σύνολο των εννοιών μας </a:t>
            </a:r>
            <a:endParaRPr lang="el-G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r>
              <a:rPr lang="el-GR" dirty="0" smtClean="0"/>
              <a:t>και </a:t>
            </a:r>
            <a:r>
              <a:rPr lang="el-GR" dirty="0"/>
              <a:t>με τις πράξεις αυτές γεννούνται τα νοήματα που συνθέτουν το νου μας. 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/>
              <a:t>αγωγός (ναός) του νου είναι το σώμα μας. </a:t>
            </a:r>
            <a:endParaRPr lang="el-GR" dirty="0" smtClean="0"/>
          </a:p>
          <a:p>
            <a:r>
              <a:rPr lang="el-GR" dirty="0" smtClean="0"/>
              <a:t>Ένα </a:t>
            </a:r>
            <a:r>
              <a:rPr lang="el-GR" dirty="0"/>
              <a:t>υποσύνολο, σαν ίσκιος, είναι τα μαθηματικά που γνωρίζουμε από τους παππούδες μας τους Έλληνες. </a:t>
            </a:r>
            <a:endParaRPr lang="el-GR" dirty="0" smtClean="0"/>
          </a:p>
          <a:p>
            <a:r>
              <a:rPr lang="el-GR" dirty="0" smtClean="0"/>
              <a:t>Αυτό </a:t>
            </a:r>
            <a:r>
              <a:rPr lang="el-GR" dirty="0"/>
              <a:t>που μας παρέδωσαν </a:t>
            </a:r>
            <a:r>
              <a:rPr lang="el-GR" dirty="0" smtClean="0"/>
              <a:t>οι Έλληνες, είναι</a:t>
            </a:r>
          </a:p>
          <a:p>
            <a:r>
              <a:rPr lang="el-GR" dirty="0" smtClean="0"/>
              <a:t> </a:t>
            </a:r>
            <a:r>
              <a:rPr lang="el-GR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τέχνη να αποδεικνύομε την κοινή αλήθεια. Στην αριθμητική και στη γεωμετρία αυτό γίνεται επί πολλούς αιώνες από μια αριστοκρατία μυημένων στα μαθηματικά αυτά.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87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τέχνη να </a:t>
            </a:r>
            <a:r>
              <a:rPr lang="el-GR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αποδεικνύομε</a:t>
            </a:r>
            <a:r>
              <a:rPr lang="el-GR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την κοινή αλήθεια. </a:t>
            </a:r>
          </a:p>
          <a:p>
            <a:pPr marL="0" indent="0" algn="ctr">
              <a:buNone/>
            </a:pPr>
            <a:r>
              <a:rPr lang="el-GR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Στην αριθμητική και στη γεωμετρία, </a:t>
            </a:r>
          </a:p>
          <a:p>
            <a:pPr marL="0" indent="0" algn="ctr">
              <a:buNone/>
            </a:pPr>
            <a:r>
              <a:rPr lang="el-GR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αυτό γίνεται επί πολλούς αιώνες </a:t>
            </a:r>
          </a:p>
          <a:p>
            <a:pPr marL="0" indent="0" algn="ctr">
              <a:buNone/>
            </a:pPr>
            <a:r>
              <a:rPr lang="el-GR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από μια αυτοαναιρούμενη αριστοκρατία </a:t>
            </a:r>
          </a:p>
          <a:p>
            <a:pPr marL="0" indent="0" algn="ctr">
              <a:buNone/>
            </a:pPr>
            <a:r>
              <a:rPr lang="el-GR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μυημένων στα μαθηματικά αυτά.</a:t>
            </a:r>
          </a:p>
          <a:p>
            <a:pPr marL="0" indent="0" algn="ctr">
              <a:buNone/>
            </a:pPr>
            <a:r>
              <a:rPr lang="el-GR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γίνεται με μας?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606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Που θα πάει? Σε λίγο όλες οι πράξεις μας θα είναι διαχρονικά διεθνικές. Στο χέρι μας είναι!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ανθρωπιά μας είναι γινόμενη </a:t>
            </a:r>
            <a:endParaRPr lang="el-GR" dirty="0" smtClean="0"/>
          </a:p>
          <a:p>
            <a:r>
              <a:rPr lang="el-GR" dirty="0" smtClean="0"/>
              <a:t>της </a:t>
            </a:r>
            <a:r>
              <a:rPr lang="el-GR" dirty="0"/>
              <a:t>ψυχής μας επί την </a:t>
            </a:r>
            <a:r>
              <a:rPr lang="el-GR" dirty="0" smtClean="0"/>
              <a:t>πράξη </a:t>
            </a:r>
            <a:r>
              <a:rPr lang="el-GR" dirty="0"/>
              <a:t>μας </a:t>
            </a:r>
            <a:endParaRPr lang="el-GR" dirty="0" smtClean="0"/>
          </a:p>
          <a:p>
            <a:r>
              <a:rPr lang="el-GR" dirty="0" smtClean="0"/>
              <a:t>και </a:t>
            </a:r>
            <a:r>
              <a:rPr lang="el-GR" dirty="0"/>
              <a:t>η έκθεσή μας στην ανθρωπιά μας </a:t>
            </a:r>
            <a:endParaRPr lang="el-GR" dirty="0" smtClean="0"/>
          </a:p>
          <a:p>
            <a:r>
              <a:rPr lang="el-GR" dirty="0" smtClean="0"/>
              <a:t>μπορεί </a:t>
            </a:r>
            <a:r>
              <a:rPr lang="el-GR" dirty="0"/>
              <a:t>να μετρηθεί </a:t>
            </a:r>
            <a:r>
              <a:rPr lang="el-GR" dirty="0" smtClean="0"/>
              <a:t>στην πράξη μας </a:t>
            </a:r>
          </a:p>
          <a:p>
            <a:r>
              <a:rPr lang="el-GR" dirty="0" smtClean="0"/>
              <a:t>στο </a:t>
            </a:r>
            <a:r>
              <a:rPr lang="el-GR" dirty="0"/>
              <a:t>χώρο των εννοιών μας, στο χώρο που χτίζεται στο νου μας </a:t>
            </a:r>
            <a:endParaRPr lang="el-GR" dirty="0" smtClean="0"/>
          </a:p>
          <a:p>
            <a:r>
              <a:rPr lang="el-GR" dirty="0" smtClean="0"/>
              <a:t>με την πράξη </a:t>
            </a:r>
            <a:r>
              <a:rPr lang="el-GR" dirty="0"/>
              <a:t>μας, </a:t>
            </a:r>
            <a:endParaRPr lang="el-GR" dirty="0" smtClean="0"/>
          </a:p>
          <a:p>
            <a:r>
              <a:rPr lang="el-GR" dirty="0" smtClean="0"/>
              <a:t>Την κάθε πράξη </a:t>
            </a:r>
            <a:r>
              <a:rPr lang="el-GR" dirty="0"/>
              <a:t>μας, ακόμη και </a:t>
            </a:r>
            <a:r>
              <a:rPr lang="el-GR" dirty="0" smtClean="0"/>
              <a:t>με αυτές τις πράξεις της </a:t>
            </a:r>
            <a:r>
              <a:rPr lang="el-GR" dirty="0"/>
              <a:t>αριθμητικής και της γεωμετρίας μας, τις μόνες μέχρι τώρα διαχρονικές και διεθνικές</a:t>
            </a:r>
            <a:r>
              <a:rPr lang="el-GR" dirty="0" smtClean="0"/>
              <a:t>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526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el-GR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Αν τα παραπάνω ισχύσουν,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l-GR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l-GR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τότε, το σύνολο των όντων: </a:t>
            </a:r>
            <a:r>
              <a:rPr lang="el-GR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l-GR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l-GR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Παράγει 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τις πράξεις μεταξύ των όντων που παράγουν άλλα όντα, την πρόσθεση (μεταβολή της έκτασης) , τον πολλαπλασιασμό (μεταβολή της δομής/σύστασης) και την έκθεση σε δύναμη (μεταβολή της έντασης) 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Αυτές οι πράξεις ορίζουν, παράγουν και εκθέτουν  όλες τις έννοιες και τον εαυτό τους ενώ </a:t>
            </a:r>
            <a:r>
              <a:rPr lang="el-G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η έκθεση σε δύναμη παράγεται ως γινόμενη του πολλαπλασιασμού επί την πρόσθεση. 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Έτσι, το σύνολο των εννοιών περιέχει ως πλήρως λειτουργικό μέλος του και  τον εαυτό του. 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5705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Πόρισμα: Κάθε ον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l-GR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αποτελείται από άλλα όντα</a:t>
            </a:r>
            <a:r>
              <a:rPr lang="el-GR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 το κάθε σωματίδιο, ακόμα και </a:t>
            </a:r>
            <a:r>
              <a:rPr lang="el-GR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κουάρκ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 χτίζεται από αλληλοεπιδρώντα σωματίδια και είναι μοναδικό, πεπερασμένο και χτισμένο με άλλα)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είναι πεπερασμένο στο χρόνο και το χώρο 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(τόσο τα </a:t>
            </a:r>
            <a:r>
              <a:rPr lang="el-GR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κουάρκς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όσο και οι γαλαξίες έχουν πεπερασμένη ζωή)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τείνει να ενωθεί με άλλα όντα παρά τις απειλές που υφίσταται από την τυχαία κίνηση των άλλων όντων.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(Η τύχη και η αναγκαιότητα αλληλοαναιρούνται με διακριτά βήματα  όπως το </a:t>
            </a:r>
            <a:r>
              <a:rPr lang="el-GR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φάος</a:t>
            </a:r>
            <a:r>
              <a:rPr lang="el-GR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από το χάος με κβάντα)</a:t>
            </a:r>
            <a:endParaRPr lang="el-GR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560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Έχουμε πολλή δουλειά </a:t>
            </a:r>
            <a:endParaRPr lang="el-GR" sz="66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l-GR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αλλά </a:t>
            </a:r>
            <a:r>
              <a:rPr lang="el-GR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όμορφη θαρρώ</a:t>
            </a:r>
            <a:r>
              <a:rPr lang="el-GR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l-GR" sz="6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4713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Κατασκευή και διαχείριση </a:t>
            </a:r>
            <a:br>
              <a:rPr lang="el-GR" b="1" dirty="0" smtClean="0">
                <a:solidFill>
                  <a:srgbClr val="0070C0"/>
                </a:solidFill>
              </a:rPr>
            </a:br>
            <a:r>
              <a:rPr lang="el-GR" dirty="0" smtClean="0">
                <a:solidFill>
                  <a:srgbClr val="FF0000"/>
                </a:solidFill>
              </a:rPr>
              <a:t>Τεχνολογία και κοινωνία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552425"/>
            <a:ext cx="10515600" cy="3624537"/>
          </a:xfrm>
        </p:spPr>
        <p:txBody>
          <a:bodyPr/>
          <a:lstStyle/>
          <a:p>
            <a:r>
              <a:rPr lang="el-GR" dirty="0"/>
              <a:t>Την </a:t>
            </a:r>
            <a:r>
              <a:rPr lang="el-GR" dirty="0">
                <a:solidFill>
                  <a:srgbClr val="0070C0"/>
                </a:solidFill>
              </a:rPr>
              <a:t>κατασκευή </a:t>
            </a:r>
            <a:r>
              <a:rPr lang="el-GR" dirty="0"/>
              <a:t>ενός έργου την καταχωρούμε συνήθως στο χωράφι της </a:t>
            </a:r>
            <a:r>
              <a:rPr lang="el-GR" dirty="0">
                <a:solidFill>
                  <a:srgbClr val="FF0000"/>
                </a:solidFill>
              </a:rPr>
              <a:t>τεχνολογίας</a:t>
            </a:r>
            <a:r>
              <a:rPr lang="el-GR" dirty="0"/>
              <a:t> και της δίδομε αξία δημιουργίας και χρήσης. </a:t>
            </a:r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Την </a:t>
            </a:r>
            <a:r>
              <a:rPr lang="el-GR" dirty="0">
                <a:solidFill>
                  <a:srgbClr val="0070C0"/>
                </a:solidFill>
              </a:rPr>
              <a:t>διαχείριση και την ανταλλαγή </a:t>
            </a:r>
            <a:r>
              <a:rPr lang="el-GR" dirty="0"/>
              <a:t>ενός έργου συνήθως την καταχωρούμε στο χωράφι της </a:t>
            </a:r>
            <a:r>
              <a:rPr lang="el-GR" dirty="0">
                <a:solidFill>
                  <a:srgbClr val="FF0000"/>
                </a:solidFill>
              </a:rPr>
              <a:t>κοινωνίας</a:t>
            </a:r>
            <a:r>
              <a:rPr lang="el-GR" dirty="0"/>
              <a:t> χωρίς κατ’ ανάγκη το έργο αυτό να είναι κοινωνικό</a:t>
            </a:r>
          </a:p>
        </p:txBody>
      </p:sp>
    </p:spTree>
    <p:extLst>
      <p:ext uri="{BB962C8B-B14F-4D97-AF65-F5344CB8AC3E}">
        <p14:creationId xmlns:p14="http://schemas.microsoft.com/office/powerpoint/2010/main" val="800135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1891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Παιδεία, </a:t>
            </a:r>
            <a:br>
              <a:rPr lang="el-GR" dirty="0" smtClean="0"/>
            </a:br>
            <a:r>
              <a:rPr lang="el-GR" dirty="0" smtClean="0">
                <a:solidFill>
                  <a:srgbClr val="0070C0"/>
                </a:solidFill>
              </a:rPr>
              <a:t>κατασκευή - ανταλλαγή</a:t>
            </a:r>
            <a:r>
              <a:rPr lang="el-GR" dirty="0">
                <a:solidFill>
                  <a:srgbClr val="0070C0"/>
                </a:solidFill>
              </a:rPr>
              <a:t>, ιδιοκτησία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αξία.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572161"/>
            <a:ext cx="10515600" cy="3604802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ιδιοκτησία των έργων καταχωρεί την ανταλλακτική αξία τους ως </a:t>
            </a:r>
            <a:r>
              <a:rPr lang="el-GR" dirty="0" smtClean="0"/>
              <a:t>την βασική </a:t>
            </a:r>
            <a:r>
              <a:rPr lang="el-GR" dirty="0"/>
              <a:t>υπόσταση της </a:t>
            </a:r>
            <a:r>
              <a:rPr lang="el-GR" dirty="0" smtClean="0"/>
              <a:t>αξίας τους. </a:t>
            </a:r>
            <a:endParaRPr lang="el-GR" dirty="0"/>
          </a:p>
          <a:p>
            <a:r>
              <a:rPr lang="el-GR" dirty="0"/>
              <a:t>Η πρόσβαση, μέσω της παιδείας στην συνολική αξία ενός έργου την </a:t>
            </a:r>
            <a:r>
              <a:rPr lang="el-GR" dirty="0" smtClean="0"/>
              <a:t>καθιστά κοινωνική και γινόμενη </a:t>
            </a:r>
            <a:r>
              <a:rPr lang="el-GR" dirty="0"/>
              <a:t>με </a:t>
            </a:r>
            <a:r>
              <a:rPr lang="el-GR" dirty="0" smtClean="0"/>
              <a:t>την: </a:t>
            </a:r>
          </a:p>
          <a:p>
            <a:r>
              <a:rPr lang="el-GR" dirty="0" smtClean="0"/>
              <a:t> </a:t>
            </a:r>
            <a:r>
              <a:rPr lang="el-GR" dirty="0">
                <a:solidFill>
                  <a:srgbClr val="0070C0"/>
                </a:solidFill>
              </a:rPr>
              <a:t>αξία χρήσης του επί την </a:t>
            </a:r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ανταλλακτική </a:t>
            </a:r>
            <a:r>
              <a:rPr lang="el-GR" dirty="0">
                <a:solidFill>
                  <a:srgbClr val="0070C0"/>
                </a:solidFill>
              </a:rPr>
              <a:t>του αξία </a:t>
            </a:r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/>
              <a:t>Έτσι: συνιστά </a:t>
            </a:r>
            <a:r>
              <a:rPr lang="el-GR" dirty="0"/>
              <a:t>την κοινωνική αξία ως υπόσταση της αξίας με διεθνικό και διαχρονικό χαρακτήρα.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70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Οι υποστάσεις της αξίας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έννοια της αξίας μπορεί να μετρηθεί και να αποδοθεί με τιμές κοινωνίας. Η μέτρηση της αξίας μπορεί να γίνει σύμφωνα με την σχέση: </a:t>
            </a:r>
          </a:p>
          <a:p>
            <a:pPr marL="0" indent="0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sz="5400" dirty="0" smtClean="0"/>
              <a:t>Κοινωνική Αξία </a:t>
            </a:r>
          </a:p>
          <a:p>
            <a:pPr marL="0" indent="0" algn="ctr">
              <a:buNone/>
            </a:pPr>
            <a:r>
              <a:rPr lang="el-GR" sz="8000" dirty="0" smtClean="0"/>
              <a:t>=</a:t>
            </a:r>
          </a:p>
          <a:p>
            <a:pPr marL="0" indent="0" algn="ctr">
              <a:buNone/>
            </a:pPr>
            <a:r>
              <a:rPr lang="el-GR" sz="8000" dirty="0" smtClean="0"/>
              <a:t> </a:t>
            </a:r>
            <a:r>
              <a:rPr lang="el-GR" sz="5400" dirty="0"/>
              <a:t>αξία χρήσης </a:t>
            </a:r>
            <a:r>
              <a:rPr lang="el-GR" sz="5400" dirty="0">
                <a:sym typeface="Wingdings" panose="05000000000000000000" pitchFamily="2" charset="2"/>
              </a:rPr>
              <a:t></a:t>
            </a:r>
            <a:r>
              <a:rPr lang="el-GR" sz="5400" dirty="0"/>
              <a:t> ανταλλακτική αξία. </a:t>
            </a:r>
          </a:p>
          <a:p>
            <a:endParaRPr lang="el-GR" sz="8000" dirty="0"/>
          </a:p>
        </p:txBody>
      </p:sp>
    </p:spTree>
    <p:extLst>
      <p:ext uri="{BB962C8B-B14F-4D97-AF65-F5344CB8AC3E}">
        <p14:creationId xmlns:p14="http://schemas.microsoft.com/office/powerpoint/2010/main" val="570164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Οι τρεις πράξεις 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Οι πράξεις μας είναι όσες και στα Μαθηματικά, τρεις.</a:t>
            </a:r>
          </a:p>
          <a:p>
            <a:r>
              <a:rPr lang="el-GR" dirty="0" smtClean="0"/>
              <a:t>Η πρόσθεση με την οποία αυξομειώνονται τα μεγέθη ενός οποιουδήποτε όντος, φυσικού, τεχνητού ή και νοητού. </a:t>
            </a:r>
          </a:p>
          <a:p>
            <a:r>
              <a:rPr lang="el-GR" dirty="0" smtClean="0"/>
              <a:t> Ο πολλαπλασιασμός με τον οποίο κάνουμε σύνθεση των παραγόντων του για να γίνει το γινόμενό του. (Γινόμενο της βίδας και του παξιμαδιού)</a:t>
            </a:r>
          </a:p>
          <a:p>
            <a:r>
              <a:rPr lang="el-GR" dirty="0" smtClean="0"/>
              <a:t>Η έκθεση σε δύναμη με την οποία υπολογίζουμε τι θα πάθει ένα αντικείμενο αν  εκτεθεί στην δύναμη ενός εκθέτη. (ο ρόλος της μονάδας στην έκθεση σε δύναμη)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0507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9600" b="1" dirty="0" smtClean="0">
                <a:solidFill>
                  <a:srgbClr val="0070C0"/>
                </a:solidFill>
              </a:rPr>
              <a:t>Αν</a:t>
            </a: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199" y="1825625"/>
            <a:ext cx="10812177" cy="4351338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0070C0"/>
                </a:solidFill>
              </a:rPr>
              <a:t>Το Αν της Δημοκρατίας και των μαθηματικών</a:t>
            </a:r>
          </a:p>
          <a:p>
            <a:endParaRPr lang="el-GR" dirty="0"/>
          </a:p>
          <a:p>
            <a:pPr marL="0" indent="0" algn="ctr">
              <a:buNone/>
            </a:pPr>
            <a:r>
              <a:rPr lang="el-GR" sz="5400" b="1" dirty="0" smtClean="0">
                <a:solidFill>
                  <a:srgbClr val="0070C0"/>
                </a:solidFill>
              </a:rPr>
              <a:t>Αν</a:t>
            </a:r>
            <a:r>
              <a:rPr lang="el-GR" sz="3600" b="1" dirty="0" smtClean="0">
                <a:solidFill>
                  <a:srgbClr val="0070C0"/>
                </a:solidFill>
              </a:rPr>
              <a:t> δεχτούμε </a:t>
            </a:r>
            <a:r>
              <a:rPr lang="el-GR" sz="3600" b="1" dirty="0">
                <a:solidFill>
                  <a:srgbClr val="0070C0"/>
                </a:solidFill>
              </a:rPr>
              <a:t>πως </a:t>
            </a:r>
            <a:endParaRPr lang="el-GR" sz="36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l-GR" sz="3600" b="1" dirty="0" smtClean="0">
                <a:solidFill>
                  <a:srgbClr val="0070C0"/>
                </a:solidFill>
              </a:rPr>
              <a:t>μπορούμε </a:t>
            </a:r>
            <a:r>
              <a:rPr lang="el-GR" sz="3600" b="1" dirty="0">
                <a:solidFill>
                  <a:srgbClr val="0070C0"/>
                </a:solidFill>
              </a:rPr>
              <a:t>να χαρούμε </a:t>
            </a:r>
            <a:endParaRPr lang="el-GR" sz="36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l-GR" sz="3600" b="1" dirty="0" smtClean="0">
                <a:solidFill>
                  <a:srgbClr val="0070C0"/>
                </a:solidFill>
              </a:rPr>
              <a:t>όλα </a:t>
            </a:r>
            <a:r>
              <a:rPr lang="el-GR" sz="3600" b="1" dirty="0">
                <a:solidFill>
                  <a:srgbClr val="0070C0"/>
                </a:solidFill>
              </a:rPr>
              <a:t>τα διακριτά </a:t>
            </a:r>
            <a:endParaRPr lang="el-GR" sz="36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l-GR" sz="3600" b="1" dirty="0" smtClean="0">
                <a:solidFill>
                  <a:srgbClr val="0070C0"/>
                </a:solidFill>
              </a:rPr>
              <a:t>με </a:t>
            </a:r>
            <a:r>
              <a:rPr lang="el-GR" sz="3600" b="1" dirty="0">
                <a:solidFill>
                  <a:srgbClr val="0070C0"/>
                </a:solidFill>
              </a:rPr>
              <a:t>τις αισθήσεις μας και  το νου μας  όντα </a:t>
            </a:r>
            <a:endParaRPr lang="el-GR" sz="36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l-GR" sz="3600" b="1" dirty="0" smtClean="0">
                <a:solidFill>
                  <a:srgbClr val="0070C0"/>
                </a:solidFill>
              </a:rPr>
              <a:t>σε </a:t>
            </a:r>
            <a:r>
              <a:rPr lang="el-GR" sz="3600" b="1" dirty="0">
                <a:solidFill>
                  <a:srgbClr val="0070C0"/>
                </a:solidFill>
              </a:rPr>
              <a:t>ένα αρμονικό σύνολο όπου </a:t>
            </a:r>
            <a:r>
              <a:rPr lang="el-GR" sz="3600" b="1" dirty="0">
                <a:solidFill>
                  <a:srgbClr val="FF0000"/>
                </a:solidFill>
              </a:rPr>
              <a:t>κάθε όν: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7772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1. Μπορεί να </a:t>
            </a:r>
            <a:r>
              <a:rPr lang="el-GR" b="1" u="sng" dirty="0" smtClean="0"/>
              <a:t>Προσθέτει την έκ</a:t>
            </a:r>
            <a:r>
              <a:rPr lang="el-GR" b="1" u="sng" dirty="0" smtClean="0">
                <a:solidFill>
                  <a:srgbClr val="FF0000"/>
                </a:solidFill>
              </a:rPr>
              <a:t>τασ</a:t>
            </a:r>
            <a:r>
              <a:rPr lang="el-GR" b="1" u="sng" dirty="0">
                <a:solidFill>
                  <a:srgbClr val="FF0000"/>
                </a:solidFill>
              </a:rPr>
              <a:t>η</a:t>
            </a:r>
            <a:r>
              <a:rPr lang="el-GR" b="1" u="sng" dirty="0" smtClean="0"/>
              <a:t> του</a:t>
            </a:r>
            <a:r>
              <a:rPr lang="el-GR" b="1" dirty="0" smtClean="0"/>
              <a:t> στην έκ</a:t>
            </a:r>
            <a:r>
              <a:rPr lang="el-GR" b="1" dirty="0" smtClean="0">
                <a:solidFill>
                  <a:srgbClr val="FF0000"/>
                </a:solidFill>
              </a:rPr>
              <a:t>ταση</a:t>
            </a:r>
            <a:r>
              <a:rPr lang="el-GR" b="1" dirty="0" smtClean="0"/>
              <a:t> άλλων όμοιων με αυτό όντων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Προϋπόθεση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της κατανόησης της  πρόσθεσης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ως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φυσικής, κανονικής και ηθικής πράξης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είναι </a:t>
            </a:r>
            <a:r>
              <a:rPr lang="el-GR" i="1" u="sng" dirty="0">
                <a:solidFill>
                  <a:srgbClr val="38572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αφαιρετική ικανότητα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 υποκείμενου νοήμονος όντος,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l-GR" i="1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l-GR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</a:t>
            </a:r>
            <a:r>
              <a:rPr lang="el-GR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ικανότητά του δήλα δη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 διακρίνει εν μέσω πολλών, την κοινή μεταξύ των προσθετέων όντων  εκτατική υπόσταση)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8043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 Μπορεί να </a:t>
            </a:r>
            <a:r>
              <a:rPr lang="el-GR" b="1" u="sng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Πολλαπλασιάζει τη σύσ</a:t>
            </a:r>
            <a:r>
              <a:rPr lang="el-GR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ταση</a:t>
            </a:r>
            <a:r>
              <a:rPr lang="el-GR" b="1" u="sng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του,</a:t>
            </a:r>
            <a:r>
              <a:rPr lang="el-GR" b="1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αναπαράγοντας τον χαρακτήρα του, γεννώντας  όμοια με αυτό όντα.</a:t>
            </a:r>
            <a:r>
              <a:rPr lang="el-GR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Aft>
                <a:spcPts val="0"/>
              </a:spcAft>
              <a:buNone/>
            </a:pPr>
            <a:endParaRPr lang="el-GR" i="1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Προϋπόθεση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της κατανόησης του πολλαπλασιασμού  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ως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φυσικής, κανονικής και ηθικής πράξης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είναι </a:t>
            </a:r>
            <a:r>
              <a:rPr lang="el-GR" i="1" u="sng" dirty="0">
                <a:solidFill>
                  <a:srgbClr val="385723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η συνθετική ικανότητα</a:t>
            </a:r>
            <a:r>
              <a:rPr lang="el-GR" i="1" dirty="0">
                <a:solidFill>
                  <a:srgbClr val="385723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του υποκείμενου νοήμονος όντος,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η </a:t>
            </a:r>
            <a:r>
              <a:rPr lang="el-GR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ικανότητά του δήλα δη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να συνθέτει τον εαυτό του μεταξύ πολλών όντων παράγοντας ένα καινούριο ον ικανό να συντεθεί σε άλλα υποκείμενα εκτεθειμένα στην δύναμη του γινομένου)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1135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Μπορεί να </a:t>
            </a:r>
            <a:r>
              <a:rPr lang="el-GR" b="1" u="sng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Εκθέτει την εσώτερη έν</a:t>
            </a:r>
            <a:r>
              <a:rPr lang="el-GR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ταση</a:t>
            </a:r>
            <a:r>
              <a:rPr lang="el-GR" b="1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του στη δύναμη των γινομένων των συστάσεων του ‘</a:t>
            </a:r>
            <a:r>
              <a:rPr lang="el-GR" b="1" dirty="0" err="1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επι</a:t>
            </a:r>
            <a:r>
              <a:rPr lang="el-GR" b="1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’ τις εκτάσεις τους.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Προϋπόθεση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της κατανόησης της  έκθεσης σε δύναμη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ως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φυσικής, κανονικής και ηθικής πράξης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είναι </a:t>
            </a:r>
            <a:r>
              <a:rPr lang="el-GR" i="1" u="sng" dirty="0">
                <a:solidFill>
                  <a:srgbClr val="385723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η γνωστική  ικανότητα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του υποκείμενου νοήμονος όντος, </a:t>
            </a:r>
            <a:endParaRPr lang="el-GR" i="1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endParaRPr lang="el-GR" i="1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l-GR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η </a:t>
            </a:r>
            <a:r>
              <a:rPr lang="el-GR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ικανότητά του δήλα δη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να αισθάνεται τον εσωτερικό του κόσμο να αλληλοεπιδρά με τον εξωτερικό του κόσμο και να νιώθει,  εν μέσω πολλών, την </a:t>
            </a:r>
            <a:r>
              <a:rPr lang="el-GR" i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ένταση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της  επιθυμίας του να γεννιέται ως γινόμενη της δομής (</a:t>
            </a:r>
            <a:r>
              <a:rPr lang="el-GR" i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σύστασης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της συνείδησής του επί την </a:t>
            </a:r>
            <a:r>
              <a:rPr lang="el-GR" i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έκταση </a:t>
            </a:r>
            <a:r>
              <a:rPr lang="el-GR" i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της  πραγματικότητας)</a:t>
            </a:r>
            <a:endParaRPr lang="el-G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391939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651</Words>
  <Application>Microsoft Office PowerPoint</Application>
  <PresentationFormat>Ευρεία οθόνη</PresentationFormat>
  <Paragraphs>86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Θέμα του Office</vt:lpstr>
      <vt:lpstr>Ένα απλό εργαρείο.</vt:lpstr>
      <vt:lpstr>Κατασκευή και διαχείριση  Τεχνολογία και κοινωνία</vt:lpstr>
      <vt:lpstr>Παιδεία,  κατασκευή - ανταλλαγή, ιδιοκτησία αξία.</vt:lpstr>
      <vt:lpstr>Οι υποστάσεις της αξίας</vt:lpstr>
      <vt:lpstr>Οι τρεις πράξεις </vt:lpstr>
      <vt:lpstr>Αν</vt:lpstr>
      <vt:lpstr>1. Μπορεί να Προσθέτει την έκταση του στην έκταση άλλων όμοιων με αυτό όντων </vt:lpstr>
      <vt:lpstr>2. Μπορεί να Πολλαπλασιάζει τη σύσταση του, αναπαράγοντας τον χαρακτήρα του, γεννώντας  όμοια με αυτό όντα. </vt:lpstr>
      <vt:lpstr>3. Μπορεί να Εκθέτει την εσώτερη ένταση του στη δύναμη των γινομένων των συστάσεων του ‘επι’ τις εκτάσεις τους. </vt:lpstr>
      <vt:lpstr>Οι τρείς πράξεις αυτές είναι γενικές στο σύνολο των εννοιών μας </vt:lpstr>
      <vt:lpstr>Παρουσίαση του PowerPoint</vt:lpstr>
      <vt:lpstr>Που θα πάει? Σε λίγο όλες οι πράξεις μας θα είναι διαχρονικά διεθνικές. Στο χέρι μας είναι!</vt:lpstr>
      <vt:lpstr>Αν τα παραπάνω ισχύσουν,  τότε, το σύνολο των όντων:  </vt:lpstr>
      <vt:lpstr>Πόρισμα: Κάθε ον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Ένα απλό εργαρείο.</dc:title>
  <dc:creator>Laptop</dc:creator>
  <cp:lastModifiedBy>user</cp:lastModifiedBy>
  <cp:revision>7</cp:revision>
  <dcterms:created xsi:type="dcterms:W3CDTF">2024-12-02T11:59:18Z</dcterms:created>
  <dcterms:modified xsi:type="dcterms:W3CDTF">2026-02-24T09:20:22Z</dcterms:modified>
</cp:coreProperties>
</file>