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3842" autoAdjust="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760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9/10/2021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Έλλειψη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9/10/2021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Ορθογώνιο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Έλλειψη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9/10/2021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9/10/2021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13" name="Ορθογώνιο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Ορθογώνιο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9/10/2021</a:t>
            </a:fld>
            <a:endParaRPr lang="el-GR"/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Έλλειψη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Έλλειψη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2853615-BFDE-46DE-814C-47EC6EF6D371}" type="datetimeFigureOut">
              <a:rPr lang="el-GR" smtClean="0"/>
              <a:t>9/10/2021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Θέση περιεχομένου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2" name="Θέση περιεχομένου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Ορθογώνιο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Ορθογώνιο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Ορθογώνιο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Ορθογώνιο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Ορθογώνιο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9/10/2021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Θέση περιεχομένου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Θέση περιεχομένου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5" name="Έλλειψη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Έλλειψη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23" name="Τίτλος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9/10/2021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Ορθογώνιο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Ορθογώνιο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9/10/2021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Ορθογώνιο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Ορθογώνιο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Θέση περιεχομένου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0" name="Έλλειψη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Έλλειψη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21" name="Ορθογώνιο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9/10/2021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Ευθεία γραμμή σύνδεσης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Ορθογώνιο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Έλλειψη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Έλλειψη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22" name="Ορθογώνιο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2853615-BFDE-46DE-814C-47EC6EF6D371}" type="datetimeFigureOut">
              <a:rPr lang="el-GR" smtClean="0"/>
              <a:t>9/10/2021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9/10/2021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Έλλειψη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Έλλειψη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Στυλ υποδείγματος κειμένου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977752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l-GR" sz="2800" cap="none" dirty="0">
                <a:solidFill>
                  <a:schemeClr val="accent3">
                    <a:lumMod val="50000"/>
                  </a:schemeClr>
                </a:solidFill>
              </a:rPr>
              <a:t>Σύντομη περιήγηση στην ιστορία, τους σκοπούς, τα αντικείμενα, τις μεθόδους</a:t>
            </a:r>
          </a:p>
          <a:p>
            <a:endParaRPr lang="el-GR" sz="2800" cap="none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l-GR" sz="2000" cap="none" dirty="0">
                <a:solidFill>
                  <a:schemeClr val="accent3">
                    <a:lumMod val="50000"/>
                  </a:schemeClr>
                </a:solidFill>
              </a:rPr>
              <a:t>Στέλλα Νιώτη</a:t>
            </a:r>
          </a:p>
          <a:p>
            <a:r>
              <a:rPr lang="el-GR" sz="2000" cap="none" dirty="0">
                <a:solidFill>
                  <a:schemeClr val="accent3">
                    <a:lumMod val="50000"/>
                  </a:schemeClr>
                </a:solidFill>
              </a:rPr>
              <a:t>Κοινωνιολόγος</a:t>
            </a:r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solidFill>
            <a:schemeClr val="bg1">
              <a:lumMod val="95000"/>
            </a:schemeClr>
          </a:solidFill>
          <a:ln>
            <a:noFill/>
          </a:ln>
          <a:effectLst>
            <a:softEdge rad="12700"/>
          </a:effectLst>
        </p:spPr>
        <p:txBody>
          <a:bodyPr/>
          <a:lstStyle/>
          <a:p>
            <a:r>
              <a:rPr lang="el-GR" sz="3600" b="1" dirty="0"/>
              <a:t>ΤΙ ΕΙΝΑΙ Η ΚΟΙΝΩΝΙΟΛΟΓΙΑ</a:t>
            </a:r>
            <a:r>
              <a:rPr lang="el-GR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157178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4626B7-FDC4-4CAC-8507-30A851C31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731837"/>
            <a:ext cx="2362200" cy="82495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sz="18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Karl</a:t>
            </a:r>
            <a:r>
              <a:rPr lang="el-GR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8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Marx</a:t>
            </a:r>
            <a:br>
              <a:rPr lang="el-GR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l-GR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(1818-1883)</a:t>
            </a:r>
            <a:endParaRPr lang="el-GR" dirty="0">
              <a:latin typeface="+mn-lt"/>
            </a:endParaRP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A1A12EA-C13F-4090-A93D-2C2C9D709A24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251520" y="1700808"/>
            <a:ext cx="2808312" cy="4425355"/>
          </a:xfrm>
        </p:spPr>
        <p:txBody>
          <a:bodyPr>
            <a:normAutofit fontScale="77500" lnSpcReduction="20000"/>
          </a:bodyPr>
          <a:lstStyle/>
          <a:p>
            <a:r>
              <a:rPr lang="el-GR" sz="1800" dirty="0">
                <a:ea typeface="Calibri" panose="020F0502020204030204" pitchFamily="34" charset="0"/>
                <a:cs typeface="Times New Roman" panose="02020603050405020304" pitchFamily="18" charset="0"/>
              </a:rPr>
              <a:t>Διαλεκτικός υλισμός</a:t>
            </a:r>
          </a:p>
          <a:p>
            <a:r>
              <a:rPr lang="el-GR" sz="1800" u="sng" dirty="0">
                <a:ea typeface="Calibri" panose="020F0502020204030204" pitchFamily="34" charset="0"/>
                <a:cs typeface="Times New Roman" panose="02020603050405020304" pitchFamily="18" charset="0"/>
              </a:rPr>
              <a:t>Κ</a:t>
            </a:r>
            <a:r>
              <a:rPr lang="el-GR" sz="18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οινωνική δομή</a:t>
            </a:r>
            <a:r>
              <a:rPr lang="el-G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el-GR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Βάση: </a:t>
            </a:r>
            <a:r>
              <a:rPr lang="el-GR" sz="1800" dirty="0">
                <a:ea typeface="Calibri" panose="020F0502020204030204" pitchFamily="34" charset="0"/>
                <a:cs typeface="Times New Roman" panose="02020603050405020304" pitchFamily="18" charset="0"/>
              </a:rPr>
              <a:t>παραγωγικές σχέσεις</a:t>
            </a:r>
          </a:p>
          <a:p>
            <a:r>
              <a:rPr lang="el-GR" sz="1800" b="1" dirty="0">
                <a:cs typeface="Times New Roman" panose="02020603050405020304" pitchFamily="18" charset="0"/>
              </a:rPr>
              <a:t>Εποικοδόμημα</a:t>
            </a:r>
            <a:r>
              <a:rPr lang="el-GR" sz="1800" dirty="0">
                <a:cs typeface="Times New Roman" panose="02020603050405020304" pitchFamily="18" charset="0"/>
              </a:rPr>
              <a:t>: πολιτικοί, κοινωνικοί κ.ά. θεσμοί</a:t>
            </a:r>
          </a:p>
          <a:p>
            <a:endParaRPr lang="el-GR" sz="1800" dirty="0">
              <a:cs typeface="Times New Roman" panose="02020603050405020304" pitchFamily="18" charset="0"/>
            </a:endParaRPr>
          </a:p>
          <a:p>
            <a:r>
              <a:rPr lang="el-GR" sz="1800" dirty="0">
                <a:cs typeface="Times New Roman" panose="02020603050405020304" pitchFamily="18" charset="0"/>
              </a:rPr>
              <a:t>Αντίθεση κεφαλαίου- εργασίας</a:t>
            </a:r>
          </a:p>
          <a:p>
            <a:r>
              <a:rPr lang="el-GR" sz="1800" dirty="0">
                <a:cs typeface="Times New Roman" panose="02020603050405020304" pitchFamily="18" charset="0"/>
              </a:rPr>
              <a:t>Ταξική σύγκρουση</a:t>
            </a:r>
          </a:p>
          <a:p>
            <a:r>
              <a:rPr lang="el-GR" sz="1800" dirty="0">
                <a:cs typeface="Times New Roman" panose="02020603050405020304" pitchFamily="18" charset="0"/>
              </a:rPr>
              <a:t>Ταξική συνείδηση</a:t>
            </a:r>
          </a:p>
          <a:p>
            <a:r>
              <a:rPr lang="el-GR" sz="1800" dirty="0">
                <a:cs typeface="Times New Roman" panose="02020603050405020304" pitchFamily="18" charset="0"/>
              </a:rPr>
              <a:t>Αλλοτρίωση</a:t>
            </a:r>
          </a:p>
          <a:p>
            <a:r>
              <a:rPr lang="el-GR" sz="1800" dirty="0">
                <a:cs typeface="Times New Roman" panose="02020603050405020304" pitchFamily="18" charset="0"/>
              </a:rPr>
              <a:t>Κυριαρχία της εργατικής τάξης- Σοσιαλισμός</a:t>
            </a:r>
          </a:p>
          <a:p>
            <a:r>
              <a:rPr lang="el-GR" sz="1800" dirty="0">
                <a:cs typeface="Times New Roman" panose="02020603050405020304" pitchFamily="18" charset="0"/>
              </a:rPr>
              <a:t>Κομμουνισμός- αταξική κοινωνία</a:t>
            </a:r>
          </a:p>
          <a:p>
            <a:endParaRPr lang="el-GR" sz="1800" dirty="0">
              <a:cs typeface="Times New Roman" panose="02020603050405020304" pitchFamily="18" charset="0"/>
            </a:endParaRPr>
          </a:p>
        </p:txBody>
      </p:sp>
      <p:pic>
        <p:nvPicPr>
          <p:cNvPr id="6" name="Θέση περιεχομένου 5">
            <a:extLst>
              <a:ext uri="{FF2B5EF4-FFF2-40B4-BE49-F238E27FC236}">
                <a16:creationId xmlns:a16="http://schemas.microsoft.com/office/drawing/2014/main" id="{4BF6EA54-A64A-44D4-8BC4-F2D72F507E37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1124744"/>
            <a:ext cx="3816424" cy="4680520"/>
          </a:xfrm>
        </p:spPr>
      </p:pic>
    </p:spTree>
    <p:extLst>
      <p:ext uri="{BB962C8B-B14F-4D97-AF65-F5344CB8AC3E}">
        <p14:creationId xmlns:p14="http://schemas.microsoft.com/office/powerpoint/2010/main" val="1773676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58F09F2-2064-4B69-B8EE-A901CF5C5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12168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chemeClr val="accent1"/>
                </a:solidFill>
              </a:rPr>
              <a:t>Βασικοί εκπρόσωποι του θετικισμού- λειτουργισμού- </a:t>
            </a:r>
            <a:r>
              <a:rPr lang="el-GR" dirty="0" err="1">
                <a:solidFill>
                  <a:schemeClr val="accent1"/>
                </a:solidFill>
              </a:rPr>
              <a:t>δομολειτουργισμού</a:t>
            </a:r>
            <a:endParaRPr lang="el-GR" dirty="0">
              <a:solidFill>
                <a:schemeClr val="accent1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5BD38DE-CD2E-4835-8EFB-9CCE2BB62CF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2072" y="1700808"/>
            <a:ext cx="8503920" cy="4572000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Emile</a:t>
            </a:r>
            <a:r>
              <a:rPr lang="el-GR" sz="2000" b="1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b="1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Durkheim</a:t>
            </a:r>
            <a:r>
              <a:rPr lang="el-GR" sz="2000" b="1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000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l-GR" sz="2000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1858-1917): Κοινωνική ενσωμάτωση-Συλλογική συνείδηση, Καταμερισμός εργασίας, Θρησκεία, Ανομία, Αυτοκτονία.</a:t>
            </a:r>
            <a:endParaRPr lang="en-GB" sz="2000" dirty="0">
              <a:solidFill>
                <a:schemeClr val="accent3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l-GR" sz="2000" dirty="0">
              <a:solidFill>
                <a:schemeClr val="accent3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Max Weber</a:t>
            </a:r>
            <a:r>
              <a:rPr lang="el-GR" sz="2000" b="1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l-GR" sz="2000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(1864-1920): Ατομική- </a:t>
            </a:r>
            <a:r>
              <a:rPr lang="el-GR" sz="2000" dirty="0">
                <a:solidFill>
                  <a:schemeClr val="accent3">
                    <a:lumMod val="50000"/>
                  </a:schemeClr>
                </a:solidFill>
                <a:ea typeface="Calibri" panose="020F0502020204030204" pitchFamily="34" charset="0"/>
              </a:rPr>
              <a:t>Κ</a:t>
            </a:r>
            <a:r>
              <a:rPr lang="el-GR" sz="2000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οινωνική δράση, Ιδεότυποι εξουσίας, Προτεσταντική ηθική και καπιταλισμός, Θρησκεία, Κράτος, Ισχύς- Δύναμη</a:t>
            </a:r>
            <a:r>
              <a:rPr lang="en-GB" sz="2000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endParaRPr lang="el-GR" sz="2000" dirty="0">
              <a:solidFill>
                <a:schemeClr val="accent3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r>
              <a:rPr lang="el-GR" sz="2000" b="1" dirty="0" err="1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Talcott</a:t>
            </a:r>
            <a:r>
              <a:rPr lang="el-GR" sz="2000" b="1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000" b="1" dirty="0" err="1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Parsons</a:t>
            </a:r>
            <a:r>
              <a:rPr lang="el-GR" sz="2000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(1902 -1979): </a:t>
            </a:r>
            <a:r>
              <a:rPr lang="el-GR" sz="2000" dirty="0">
                <a:solidFill>
                  <a:schemeClr val="accent3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Β</a:t>
            </a:r>
            <a:r>
              <a:rPr lang="el-GR" sz="2000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ασικός εκπρόσωπος του </a:t>
            </a:r>
            <a:r>
              <a:rPr lang="el-GR" sz="2000" dirty="0" err="1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δομολολειτουργισμού</a:t>
            </a:r>
            <a:r>
              <a:rPr lang="el-GR" sz="2000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Κοινωνιολογική θεωρία, Μελέτη της σύγχρονης κοινωνίας, Κοινωνική πρόοδος, Κοινωνική εξέλιξη</a:t>
            </a:r>
            <a:r>
              <a:rPr lang="en-GB" sz="2000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l-GR" sz="2000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Robert Merton</a:t>
            </a:r>
            <a:r>
              <a:rPr lang="el-GR" sz="2000" b="1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000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(1910 -2003): Κοινωνικές θέσεις, Κοινωνικοί ρόλοι, Κοινωνική συμπεριφορά, Ανομία κ.ά.</a:t>
            </a:r>
            <a:endParaRPr lang="el-GR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372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DD2B664-641F-4F71-AC00-88047AB09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116632"/>
            <a:ext cx="8534400" cy="1080120"/>
          </a:xfrm>
        </p:spPr>
        <p:txBody>
          <a:bodyPr>
            <a:normAutofit fontScale="90000"/>
          </a:bodyPr>
          <a:lstStyle/>
          <a:p>
            <a:r>
              <a:rPr lang="el-GR" dirty="0">
                <a:solidFill>
                  <a:schemeClr val="accent1"/>
                </a:solidFill>
              </a:rPr>
              <a:t>Βασικοί εκπρόσωποι του διαλεκτικού υλισμού- της Σχολής της σύγκρουσης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B8CF247-8053-4CFA-9355-C29A4B2F52F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56792"/>
            <a:ext cx="8503920" cy="4542256"/>
          </a:xfrm>
        </p:spPr>
        <p:txBody>
          <a:bodyPr>
            <a:normAutofit fontScale="92500" lnSpcReduction="10000"/>
          </a:bodyPr>
          <a:lstStyle/>
          <a:p>
            <a:r>
              <a:rPr lang="el-GR" sz="1800" b="1" dirty="0" err="1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Herbert</a:t>
            </a: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l-GR" sz="1800" b="1" i="0" dirty="0" err="1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Marcuse</a:t>
            </a: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(1898-1979):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  <a:ea typeface="Calibri" panose="020F0502020204030204" pitchFamily="34" charset="0"/>
              </a:rPr>
              <a:t>Ο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μονοδιάστατος άνθρωπος</a:t>
            </a:r>
          </a:p>
          <a:p>
            <a:pPr marL="0" indent="0">
              <a:buNone/>
            </a:pPr>
            <a:endParaRPr lang="el-GR" sz="1800" dirty="0">
              <a:solidFill>
                <a:schemeClr val="accent3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r>
              <a:rPr lang="el-GR" sz="1800" b="1" dirty="0" err="1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Ralf</a:t>
            </a: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l-GR" sz="1800" b="1" dirty="0" err="1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Dahrendorf</a:t>
            </a: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(1929-2009):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Κοινωνιολογία της εργασίας, βιομηχανική κοινωνία, κοινωνικές τάξεις, κοινωνική σύγκρουση.</a:t>
            </a:r>
          </a:p>
          <a:p>
            <a:pPr marL="0" indent="0">
              <a:buNone/>
            </a:pPr>
            <a:endParaRPr lang="el-GR" sz="1800" dirty="0">
              <a:solidFill>
                <a:schemeClr val="accent3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l-GR" sz="1800" b="1" dirty="0" err="1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Jürgen</a:t>
            </a: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l-GR" sz="1800" b="1" dirty="0" err="1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Habermas</a:t>
            </a: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(1929-): Κοινωνική θεωρία, και επιστημολογία, δημόσια σφαίρα, σύγχρονη καπιταλιστική κοινωνία, δημοκρατία.</a:t>
            </a:r>
          </a:p>
          <a:p>
            <a:endParaRPr lang="el-GR" sz="1800" dirty="0">
              <a:solidFill>
                <a:schemeClr val="accent3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r>
              <a:rPr lang="el-GR" sz="1800" b="1" dirty="0" err="1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Immanuel</a:t>
            </a: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l-GR" sz="1800" b="1" dirty="0" err="1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Wallerstein</a:t>
            </a: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(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1930-2019): Θεωρία των παγκόσμιων συστημάτων, Κοινωνικές ανισότητες, Σύγκρουση πολιτισμών.</a:t>
            </a:r>
          </a:p>
          <a:p>
            <a:endParaRPr lang="el-GR" sz="1800" dirty="0">
              <a:solidFill>
                <a:schemeClr val="accent3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l-GR" sz="1800" b="1" dirty="0" err="1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Pierre</a:t>
            </a: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800" b="1" dirty="0" err="1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Bourdieu</a:t>
            </a: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(1930-2002): Η έννοια του πεδίου, Διακρίσεις, Γλώσσα και συμβολική εξουσία.</a:t>
            </a:r>
          </a:p>
          <a:p>
            <a:endParaRPr lang="el-GR" sz="1800" dirty="0">
              <a:solidFill>
                <a:schemeClr val="accent3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l-GR" sz="1800" b="1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Νίκος </a:t>
            </a:r>
            <a:r>
              <a:rPr lang="el-GR" sz="1800" b="1" dirty="0" err="1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Πουλαντζάς</a:t>
            </a:r>
            <a:r>
              <a:rPr lang="el-GR" sz="1800" b="1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800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(1936-1979): Καπιταλισμός, Κράτος, Κοινωνικές τάξεις, Εξουσία, Φασισμός.</a:t>
            </a:r>
            <a:endParaRPr lang="el-GR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773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622E9AE-07E4-46E7-B9C4-9D3B9D414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accent1"/>
                </a:solidFill>
              </a:rPr>
              <a:t>Οι εξελίξεις της κοινωνιολογίας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DAB73A1-1D34-4BFD-AD32-81E512319FF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772816"/>
            <a:ext cx="8503920" cy="4377032"/>
          </a:xfrm>
        </p:spPr>
        <p:txBody>
          <a:bodyPr>
            <a:normAutofit fontScale="92500" lnSpcReduction="20000"/>
          </a:bodyPr>
          <a:lstStyle/>
          <a:p>
            <a:r>
              <a:rPr lang="el-GR" sz="2400" b="1" dirty="0">
                <a:solidFill>
                  <a:schemeClr val="accent3">
                    <a:lumMod val="50000"/>
                  </a:schemeClr>
                </a:solidFill>
              </a:rPr>
              <a:t>Μεγάλες θεωρίες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: Μελέτες για την παγκοσμιοποίηση,  τη </a:t>
            </a:r>
            <a:r>
              <a:rPr lang="el-GR" sz="2400" dirty="0" err="1">
                <a:solidFill>
                  <a:schemeClr val="accent3">
                    <a:lumMod val="50000"/>
                  </a:schemeClr>
                </a:solidFill>
              </a:rPr>
              <a:t>νεωτερικότητα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, τα φαινόμενα και τις συνέπειές τους (</a:t>
            </a:r>
            <a:r>
              <a:rPr lang="en-US" sz="2400" i="0" dirty="0">
                <a:solidFill>
                  <a:schemeClr val="accent3">
                    <a:lumMod val="50000"/>
                  </a:schemeClr>
                </a:solidFill>
                <a:effectLst/>
              </a:rPr>
              <a:t>Anthony Giddens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 (1</a:t>
            </a:r>
            <a:r>
              <a:rPr lang="el-GR" sz="2400" i="0" dirty="0">
                <a:solidFill>
                  <a:schemeClr val="accent3">
                    <a:lumMod val="50000"/>
                  </a:schemeClr>
                </a:solidFill>
                <a:effectLst/>
              </a:rPr>
              <a:t>938-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), </a:t>
            </a:r>
            <a:r>
              <a:rPr lang="el-GR" sz="2400" dirty="0" err="1">
                <a:solidFill>
                  <a:schemeClr val="accent3">
                    <a:lumMod val="50000"/>
                  </a:schemeClr>
                </a:solidFill>
                <a:effectLst/>
              </a:rPr>
              <a:t>Zygmunt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  <a:effectLst/>
              </a:rPr>
              <a:t> </a:t>
            </a:r>
            <a:r>
              <a:rPr lang="el-GR" sz="2400" dirty="0" err="1">
                <a:solidFill>
                  <a:schemeClr val="accent3">
                    <a:lumMod val="50000"/>
                  </a:schemeClr>
                </a:solidFill>
                <a:effectLst/>
              </a:rPr>
              <a:t>Bauman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 (1925-2017), </a:t>
            </a:r>
            <a:r>
              <a:rPr lang="en-US" sz="2400" i="0" dirty="0">
                <a:solidFill>
                  <a:schemeClr val="accent3">
                    <a:lumMod val="50000"/>
                  </a:schemeClr>
                </a:solidFill>
                <a:effectLst/>
              </a:rPr>
              <a:t>Ulrich Beck </a:t>
            </a:r>
            <a:r>
              <a:rPr lang="el-GR" sz="2400" i="0" dirty="0">
                <a:solidFill>
                  <a:schemeClr val="accent3">
                    <a:lumMod val="50000"/>
                  </a:schemeClr>
                </a:solidFill>
                <a:effectLst/>
              </a:rPr>
              <a:t>(1944-2015) κ.ά.</a:t>
            </a:r>
          </a:p>
          <a:p>
            <a:pPr marL="0" indent="0">
              <a:buNone/>
            </a:pPr>
            <a:endParaRPr lang="el-GR" sz="2400" i="0" dirty="0">
              <a:solidFill>
                <a:schemeClr val="accent3">
                  <a:lumMod val="50000"/>
                </a:schemeClr>
              </a:solidFill>
              <a:effectLst/>
            </a:endParaRPr>
          </a:p>
          <a:p>
            <a:r>
              <a:rPr lang="el-GR" sz="2400" b="1" dirty="0">
                <a:solidFill>
                  <a:schemeClr val="accent3">
                    <a:lumMod val="50000"/>
                  </a:schemeClr>
                </a:solidFill>
              </a:rPr>
              <a:t>Εξειδικεύσεις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: Κοινωνιολογία των κοινωνικών παρεκκλίσεων, </a:t>
            </a:r>
            <a:r>
              <a:rPr lang="en-US" sz="2400" i="0" dirty="0">
                <a:solidFill>
                  <a:schemeClr val="accent3">
                    <a:lumMod val="50000"/>
                  </a:schemeClr>
                </a:solidFill>
                <a:effectLst/>
              </a:rPr>
              <a:t>Michel Foucault</a:t>
            </a:r>
            <a:r>
              <a:rPr lang="el-GR" sz="2400" i="0" dirty="0">
                <a:solidFill>
                  <a:schemeClr val="accent3">
                    <a:lumMod val="50000"/>
                  </a:schemeClr>
                </a:solidFill>
                <a:effectLst/>
              </a:rPr>
              <a:t> (1926-1984), </a:t>
            </a:r>
            <a:r>
              <a:rPr lang="en-US" sz="2400" i="0" dirty="0">
                <a:solidFill>
                  <a:schemeClr val="accent3">
                    <a:lumMod val="50000"/>
                  </a:schemeClr>
                </a:solidFill>
                <a:effectLst/>
              </a:rPr>
              <a:t>Samuel L. Becker (1923-2012), Erving Goffman (1922-1982)</a:t>
            </a:r>
            <a:r>
              <a:rPr lang="el-GR" sz="2400" i="0" dirty="0">
                <a:solidFill>
                  <a:schemeClr val="accent3">
                    <a:lumMod val="50000"/>
                  </a:schemeClr>
                </a:solidFill>
                <a:effectLst/>
              </a:rPr>
              <a:t> κ.ά.</a:t>
            </a:r>
          </a:p>
          <a:p>
            <a:pPr marL="0" indent="0">
              <a:buNone/>
            </a:pPr>
            <a:endParaRPr lang="en-US" sz="2400" i="0" dirty="0">
              <a:solidFill>
                <a:schemeClr val="accent3">
                  <a:lumMod val="50000"/>
                </a:schemeClr>
              </a:solidFill>
              <a:effectLst/>
            </a:endParaRPr>
          </a:p>
          <a:p>
            <a:r>
              <a:rPr lang="el-GR" sz="2400" b="1" i="0" dirty="0">
                <a:solidFill>
                  <a:schemeClr val="accent3">
                    <a:lumMod val="50000"/>
                  </a:schemeClr>
                </a:solidFill>
                <a:effectLst/>
              </a:rPr>
              <a:t>Διεπιστημονικά πε</a:t>
            </a:r>
            <a:r>
              <a:rPr lang="el-GR" sz="2400" b="1" dirty="0">
                <a:solidFill>
                  <a:schemeClr val="accent3">
                    <a:lumMod val="50000"/>
                  </a:schemeClr>
                </a:solidFill>
              </a:rPr>
              <a:t>δία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: Εγκληματολογία, Κοινωνική Ψυχολογία</a:t>
            </a:r>
            <a:endParaRPr lang="en-US" sz="2400" i="0" dirty="0">
              <a:solidFill>
                <a:schemeClr val="accent3">
                  <a:lumMod val="50000"/>
                </a:schemeClr>
              </a:solidFill>
              <a:effectLst/>
            </a:endParaRPr>
          </a:p>
          <a:p>
            <a:endParaRPr lang="el-GR" b="0" i="0" dirty="0">
              <a:solidFill>
                <a:srgbClr val="4D5156"/>
              </a:solidFill>
              <a:effectLst/>
              <a:latin typeface="Google Sans Text"/>
            </a:endParaRPr>
          </a:p>
          <a:p>
            <a:pPr marL="0" indent="0">
              <a:buNone/>
            </a:pPr>
            <a:r>
              <a:rPr lang="el-GR" dirty="0">
                <a:solidFill>
                  <a:srgbClr val="4D5156"/>
                </a:solidFill>
                <a:latin typeface="Google Sans Text"/>
              </a:rPr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19726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0BE41FD-845D-4BC4-BB24-E53BD0C21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40160"/>
          </a:xfrm>
        </p:spPr>
        <p:txBody>
          <a:bodyPr>
            <a:normAutofit fontScale="90000"/>
          </a:bodyPr>
          <a:lstStyle/>
          <a:p>
            <a:r>
              <a:rPr lang="el-GR" dirty="0">
                <a:solidFill>
                  <a:schemeClr val="accent1"/>
                </a:solidFill>
              </a:rPr>
              <a:t>Η Κοινωνιολογία αξιοποιεί και μελετά την Τεχνολογία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36E68EE-9606-449A-ACAF-606B3239CBA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Οι εφαρμογές της Τεχνολογίας στην Κοινωνική Έρευνα (συλλογή, επεξεργασία, ανάλυση δεδομένων).</a:t>
            </a:r>
          </a:p>
          <a:p>
            <a:pPr marL="0" indent="0">
              <a:buNone/>
            </a:pPr>
            <a:endParaRPr lang="el-GR" sz="240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l-GR" sz="24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Μελέτη των κοινωνικών λειτουργιών και των συνεπειών από τη χρήση της τεχνολογίας: </a:t>
            </a:r>
          </a:p>
          <a:p>
            <a:pPr marL="0" indent="0">
              <a:buNone/>
            </a:pPr>
            <a:endParaRPr lang="el-GR" sz="24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l-GR" sz="2400" u="sng" dirty="0">
                <a:solidFill>
                  <a:schemeClr val="accent3">
                    <a:lumMod val="50000"/>
                  </a:schemeClr>
                </a:solidFill>
              </a:rPr>
              <a:t>Καλές λειτουργίες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: γραφή </a:t>
            </a:r>
            <a:r>
              <a:rPr lang="el-GR" sz="2400" dirty="0" err="1">
                <a:solidFill>
                  <a:schemeClr val="accent3">
                    <a:lumMod val="50000"/>
                  </a:schemeClr>
                </a:solidFill>
              </a:rPr>
              <a:t>Μπράϊγ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 (τεχνολογία και γλώσσα)- αναβάθμιση &amp; εξέλιξη των ανθρώπινων λειτουργιών.</a:t>
            </a:r>
          </a:p>
          <a:p>
            <a:pPr marL="0" indent="0">
              <a:buNone/>
            </a:pPr>
            <a:r>
              <a:rPr lang="el-GR" sz="2400" u="sng" dirty="0">
                <a:solidFill>
                  <a:schemeClr val="accent3">
                    <a:lumMod val="50000"/>
                  </a:schemeClr>
                </a:solidFill>
              </a:rPr>
              <a:t>Κακές λειτουργίες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: όπλο (τεχνολογία και πολιτική)- καταστροφή της ανθρωπότητας. </a:t>
            </a:r>
          </a:p>
        </p:txBody>
      </p:sp>
    </p:spTree>
    <p:extLst>
      <p:ext uri="{BB962C8B-B14F-4D97-AF65-F5344CB8AC3E}">
        <p14:creationId xmlns:p14="http://schemas.microsoft.com/office/powerpoint/2010/main" val="2305773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ιμένου 1"/>
          <p:cNvSpPr>
            <a:spLocks noGrp="1"/>
          </p:cNvSpPr>
          <p:nvPr>
            <p:ph type="body" idx="1"/>
          </p:nvPr>
        </p:nvSpPr>
        <p:spPr>
          <a:xfrm>
            <a:off x="539552" y="2708920"/>
            <a:ext cx="7920880" cy="3024336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400" cap="none" dirty="0">
                <a:solidFill>
                  <a:schemeClr val="accent3">
                    <a:lumMod val="50000"/>
                  </a:schemeClr>
                </a:solidFill>
              </a:rPr>
              <a:t>Τι είναι η Κοινωνιολογία;</a:t>
            </a:r>
          </a:p>
          <a:p>
            <a:pPr algn="l">
              <a:lnSpc>
                <a:spcPct val="150000"/>
              </a:lnSpc>
            </a:pPr>
            <a:endParaRPr lang="el-GR" sz="2400" cap="none" dirty="0">
              <a:solidFill>
                <a:schemeClr val="accent3">
                  <a:lumMod val="50000"/>
                </a:schemeClr>
              </a:solidFill>
            </a:endParaRP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400" cap="none" dirty="0">
                <a:solidFill>
                  <a:schemeClr val="accent3">
                    <a:lumMod val="50000"/>
                  </a:schemeClr>
                </a:solidFill>
              </a:rPr>
              <a:t>Πως συνδέεται η Κοινωνιολογία με την Τεχνολογία και την επιστήμη της Μηχανικής;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l-GR" sz="4000" b="1" dirty="0"/>
              <a:t>Τα βασικά ερωτήματα που μας απασχολούν σήμερα</a:t>
            </a:r>
          </a:p>
        </p:txBody>
      </p:sp>
    </p:spTree>
    <p:extLst>
      <p:ext uri="{BB962C8B-B14F-4D97-AF65-F5344CB8AC3E}">
        <p14:creationId xmlns:p14="http://schemas.microsoft.com/office/powerpoint/2010/main" val="3803920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>
                <a:solidFill>
                  <a:schemeClr val="accent1"/>
                </a:solidFill>
              </a:rPr>
              <a:t>ΚΟΙΝΩΝΙΟΛΟΓΙΑ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250000"/>
              </a:lnSpc>
            </a:pPr>
            <a:r>
              <a:rPr lang="el-GR" dirty="0">
                <a:solidFill>
                  <a:schemeClr val="accent5">
                    <a:lumMod val="50000"/>
                  </a:schemeClr>
                </a:solidFill>
              </a:rPr>
              <a:t>Ιστορία</a:t>
            </a:r>
          </a:p>
          <a:p>
            <a:pPr>
              <a:lnSpc>
                <a:spcPct val="250000"/>
              </a:lnSpc>
            </a:pPr>
            <a:r>
              <a:rPr lang="el-GR" dirty="0">
                <a:solidFill>
                  <a:schemeClr val="accent5">
                    <a:lumMod val="50000"/>
                  </a:schemeClr>
                </a:solidFill>
              </a:rPr>
              <a:t>Αντικείμενο</a:t>
            </a:r>
          </a:p>
          <a:p>
            <a:pPr>
              <a:lnSpc>
                <a:spcPct val="250000"/>
              </a:lnSpc>
            </a:pPr>
            <a:r>
              <a:rPr lang="el-GR" dirty="0">
                <a:solidFill>
                  <a:schemeClr val="accent5">
                    <a:lumMod val="50000"/>
                  </a:schemeClr>
                </a:solidFill>
              </a:rPr>
              <a:t>Βασικές μέθοδοι</a:t>
            </a:r>
          </a:p>
        </p:txBody>
      </p:sp>
    </p:spTree>
    <p:extLst>
      <p:ext uri="{BB962C8B-B14F-4D97-AF65-F5344CB8AC3E}">
        <p14:creationId xmlns:p14="http://schemas.microsoft.com/office/powerpoint/2010/main" val="2933869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accent1"/>
                </a:solidFill>
              </a:rPr>
              <a:t>Ιστορία- Καταγωγή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Επιστήμη της </a:t>
            </a:r>
            <a:r>
              <a:rPr lang="el-GR" sz="2400" dirty="0" err="1">
                <a:solidFill>
                  <a:schemeClr val="accent3">
                    <a:lumMod val="50000"/>
                  </a:schemeClr>
                </a:solidFill>
              </a:rPr>
              <a:t>νεωτερικότητας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- της σύγχρονης εποχής. Καπιταλιστικός τρόπος παραγωγής. Κυριαρχία αστικής τάξης.</a:t>
            </a:r>
          </a:p>
          <a:p>
            <a:pPr marL="0" indent="0">
              <a:lnSpc>
                <a:spcPct val="150000"/>
              </a:lnSpc>
              <a:buNone/>
            </a:pPr>
            <a:endParaRPr lang="el-GR" sz="2400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Επηρεάζεται από την εποχή και το κίνημα του Διαφωτισμού.  Κοινωνική εξέλιξη και αλλαγή.</a:t>
            </a:r>
          </a:p>
          <a:p>
            <a:pPr marL="0" indent="0">
              <a:lnSpc>
                <a:spcPct val="150000"/>
              </a:lnSpc>
              <a:buNone/>
            </a:pPr>
            <a:endParaRPr lang="el-GR" sz="2400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Αναπτύσσεται από τις αρχές του 19</a:t>
            </a:r>
            <a:r>
              <a:rPr lang="el-GR" sz="2400" baseline="300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ου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</a:rPr>
              <a:t> αιώνα και ακμάζει διαρκώς έως σήμερα ασχολούμενη με νέα και περισσότερα πεδία.</a:t>
            </a:r>
          </a:p>
        </p:txBody>
      </p:sp>
    </p:spTree>
    <p:extLst>
      <p:ext uri="{BB962C8B-B14F-4D97-AF65-F5344CB8AC3E}">
        <p14:creationId xmlns:p14="http://schemas.microsoft.com/office/powerpoint/2010/main" val="3890744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accent1"/>
                </a:solidFill>
              </a:rPr>
              <a:t>Επιρροές από άλλες επιστήμες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l-GR" dirty="0">
                <a:solidFill>
                  <a:schemeClr val="accent3">
                    <a:lumMod val="50000"/>
                  </a:schemeClr>
                </a:solidFill>
              </a:rPr>
              <a:t>Φιλοσοφία</a:t>
            </a:r>
          </a:p>
          <a:p>
            <a:pPr>
              <a:lnSpc>
                <a:spcPct val="150000"/>
              </a:lnSpc>
            </a:pPr>
            <a:r>
              <a:rPr lang="el-GR" dirty="0">
                <a:solidFill>
                  <a:schemeClr val="accent3">
                    <a:lumMod val="50000"/>
                  </a:schemeClr>
                </a:solidFill>
              </a:rPr>
              <a:t>Ιστορία</a:t>
            </a:r>
          </a:p>
          <a:p>
            <a:pPr>
              <a:lnSpc>
                <a:spcPct val="150000"/>
              </a:lnSpc>
            </a:pPr>
            <a:r>
              <a:rPr lang="el-GR" dirty="0">
                <a:solidFill>
                  <a:schemeClr val="accent3">
                    <a:lumMod val="50000"/>
                  </a:schemeClr>
                </a:solidFill>
              </a:rPr>
              <a:t>Ανθρωπολογία</a:t>
            </a:r>
          </a:p>
          <a:p>
            <a:pPr>
              <a:lnSpc>
                <a:spcPct val="150000"/>
              </a:lnSpc>
            </a:pPr>
            <a:r>
              <a:rPr lang="el-GR" dirty="0">
                <a:solidFill>
                  <a:schemeClr val="accent3">
                    <a:lumMod val="50000"/>
                  </a:schemeClr>
                </a:solidFill>
              </a:rPr>
              <a:t>Πολιτική Επιστήμη</a:t>
            </a:r>
          </a:p>
          <a:p>
            <a:pPr>
              <a:lnSpc>
                <a:spcPct val="150000"/>
              </a:lnSpc>
            </a:pPr>
            <a:r>
              <a:rPr lang="el-GR" dirty="0">
                <a:solidFill>
                  <a:schemeClr val="accent3">
                    <a:lumMod val="50000"/>
                  </a:schemeClr>
                </a:solidFill>
              </a:rPr>
              <a:t>Μαθηματική, Στατιστική, Οικονομικά</a:t>
            </a:r>
          </a:p>
          <a:p>
            <a:pPr>
              <a:lnSpc>
                <a:spcPct val="150000"/>
              </a:lnSpc>
            </a:pPr>
            <a:r>
              <a:rPr lang="el-GR" dirty="0">
                <a:solidFill>
                  <a:schemeClr val="accent3">
                    <a:lumMod val="50000"/>
                  </a:schemeClr>
                </a:solidFill>
              </a:rPr>
              <a:t>Ψυχολογία</a:t>
            </a:r>
          </a:p>
          <a:p>
            <a:pPr>
              <a:lnSpc>
                <a:spcPct val="150000"/>
              </a:lnSpc>
            </a:pPr>
            <a:r>
              <a:rPr lang="el-GR" dirty="0">
                <a:solidFill>
                  <a:schemeClr val="accent3">
                    <a:lumMod val="50000"/>
                  </a:schemeClr>
                </a:solidFill>
              </a:rPr>
              <a:t>Ιατρική</a:t>
            </a:r>
          </a:p>
          <a:p>
            <a:pPr>
              <a:lnSpc>
                <a:spcPct val="150000"/>
              </a:lnSpc>
            </a:pPr>
            <a:r>
              <a:rPr lang="el-GR" dirty="0">
                <a:solidFill>
                  <a:schemeClr val="accent3">
                    <a:lumMod val="50000"/>
                  </a:schemeClr>
                </a:solidFill>
              </a:rPr>
              <a:t>Παιδαγωγική κ.ά.</a:t>
            </a:r>
          </a:p>
        </p:txBody>
      </p:sp>
    </p:spTree>
    <p:extLst>
      <p:ext uri="{BB962C8B-B14F-4D97-AF65-F5344CB8AC3E}">
        <p14:creationId xmlns:p14="http://schemas.microsoft.com/office/powerpoint/2010/main" val="3014389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accent1"/>
                </a:solidFill>
              </a:rPr>
              <a:t>Αντικείμενο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l-GR" dirty="0">
                <a:solidFill>
                  <a:schemeClr val="accent3">
                    <a:lumMod val="50000"/>
                  </a:schemeClr>
                </a:solidFill>
              </a:rPr>
              <a:t>   Μελέτη:</a:t>
            </a:r>
          </a:p>
          <a:p>
            <a:pPr>
              <a:lnSpc>
                <a:spcPct val="150000"/>
              </a:lnSpc>
            </a:pPr>
            <a:r>
              <a:rPr lang="el-GR" dirty="0">
                <a:solidFill>
                  <a:schemeClr val="accent3">
                    <a:lumMod val="50000"/>
                  </a:schemeClr>
                </a:solidFill>
              </a:rPr>
              <a:t>Κοινωνίας (δομή, λειτουργίες)</a:t>
            </a:r>
          </a:p>
          <a:p>
            <a:pPr>
              <a:lnSpc>
                <a:spcPct val="150000"/>
              </a:lnSpc>
            </a:pPr>
            <a:r>
              <a:rPr lang="el-GR" dirty="0">
                <a:solidFill>
                  <a:schemeClr val="accent3">
                    <a:lumMod val="50000"/>
                  </a:schemeClr>
                </a:solidFill>
              </a:rPr>
              <a:t>Κοινωνικών θεσμών (λ.χ. Κοινοβουλευτικοί θεσμοί, Εκπαίδευση, Υγεία, Δικαιοσύνη κ.ά.)</a:t>
            </a:r>
          </a:p>
          <a:p>
            <a:pPr>
              <a:lnSpc>
                <a:spcPct val="150000"/>
              </a:lnSpc>
            </a:pPr>
            <a:r>
              <a:rPr lang="el-GR" dirty="0">
                <a:solidFill>
                  <a:schemeClr val="accent3">
                    <a:lumMod val="50000"/>
                  </a:schemeClr>
                </a:solidFill>
              </a:rPr>
              <a:t>Κοινωνικών σχέσεων (λ.χ. διαπροσωπικές σχέσεις, </a:t>
            </a:r>
            <a:r>
              <a:rPr lang="el-GR" dirty="0" err="1">
                <a:solidFill>
                  <a:schemeClr val="accent3">
                    <a:lumMod val="50000"/>
                  </a:schemeClr>
                </a:solidFill>
              </a:rPr>
              <a:t>διαντιδράσεις</a:t>
            </a:r>
            <a:r>
              <a:rPr lang="el-GR" dirty="0">
                <a:solidFill>
                  <a:schemeClr val="accent3">
                    <a:lumMod val="50000"/>
                  </a:schemeClr>
                </a:solidFill>
              </a:rPr>
              <a:t>, επαγγελματικές σχέσεις κ.ά.)</a:t>
            </a:r>
          </a:p>
          <a:p>
            <a:pPr>
              <a:lnSpc>
                <a:spcPct val="150000"/>
              </a:lnSpc>
            </a:pPr>
            <a:r>
              <a:rPr lang="el-GR" dirty="0">
                <a:solidFill>
                  <a:schemeClr val="accent3">
                    <a:lumMod val="50000"/>
                  </a:schemeClr>
                </a:solidFill>
              </a:rPr>
              <a:t>Κοινωνικών φαινομένων (ανομία, αυτοκτονία, κοινωνικός αποκλεισμός, μετανάστευση, ανεργία κ.ά.)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59235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7326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A0BB61-7BD0-426E-B338-C3A62E633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l-GR" sz="2800" dirty="0">
                <a:solidFill>
                  <a:schemeClr val="accent1"/>
                </a:solidFill>
              </a:rPr>
              <a:t>Οι πρώτοι κοινωνιολόγοι </a:t>
            </a:r>
            <a:br>
              <a:rPr lang="el-GR" sz="2800" dirty="0">
                <a:solidFill>
                  <a:schemeClr val="accent1"/>
                </a:solidFill>
              </a:rPr>
            </a:br>
            <a:r>
              <a:rPr lang="el-GR" sz="2800" dirty="0">
                <a:solidFill>
                  <a:schemeClr val="accent1"/>
                </a:solidFill>
              </a:rPr>
              <a:t>Η επιστήμη της Κοινωνικής Φυσικής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4C4C60E-B53E-438C-9921-8B1979C34C5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400" dirty="0">
              <a:solidFill>
                <a:schemeClr val="accent3">
                  <a:lumMod val="50000"/>
                </a:schemeClr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2400" b="1" dirty="0" err="1">
                <a:solidFill>
                  <a:schemeClr val="accent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Lambert</a:t>
            </a:r>
            <a:r>
              <a:rPr lang="el-GR" sz="2400" b="1" dirty="0">
                <a:solidFill>
                  <a:schemeClr val="accent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400" b="1" dirty="0" err="1">
                <a:solidFill>
                  <a:schemeClr val="accent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Quetelet</a:t>
            </a:r>
            <a:r>
              <a:rPr lang="el-GR" sz="2400" b="1" dirty="0">
                <a:solidFill>
                  <a:schemeClr val="accent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(1796 -1874)</a:t>
            </a:r>
          </a:p>
          <a:p>
            <a:pPr marL="0" indent="0">
              <a:buNone/>
            </a:pPr>
            <a:endParaRPr lang="el-GR" sz="2400" dirty="0">
              <a:solidFill>
                <a:schemeClr val="accent3">
                  <a:lumMod val="50000"/>
                </a:schemeClr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l-GR" sz="2400" dirty="0">
                <a:solidFill>
                  <a:schemeClr val="accent3">
                    <a:lumMod val="50000"/>
                  </a:schemeClr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Μελέτη της κοινωνίας και των κοινωνικών φαινομένων με τις μεθόδους των θετικών επιστημών, των μαθηματικών και της φυσικής.</a:t>
            </a:r>
          </a:p>
          <a:p>
            <a:pPr marL="0" indent="0">
              <a:buNone/>
            </a:pPr>
            <a:endParaRPr lang="el-GR" sz="2400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l-GR" sz="2400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Ε</a:t>
            </a:r>
            <a:r>
              <a:rPr lang="el-GR" sz="2400" dirty="0">
                <a:solidFill>
                  <a:schemeClr val="accent3">
                    <a:lumMod val="50000"/>
                  </a:schemeClr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ισαγωγή των μεθόδων της στατιστικής στη μελέτη της κοινωνίας.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87322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08AD07-6EDB-45B1-BEBE-C15128072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836712"/>
            <a:ext cx="2362200" cy="7920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sz="2000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Auguste</a:t>
            </a:r>
            <a:r>
              <a:rPr lang="el-GR" sz="20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000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Comte</a:t>
            </a:r>
            <a:r>
              <a:rPr lang="el-GR" sz="20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GB" sz="20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l-GR" sz="20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(1798-1857)</a:t>
            </a:r>
            <a:endParaRPr lang="el-GR" sz="2000" dirty="0">
              <a:latin typeface="Georgia" panose="02040502050405020303" pitchFamily="18" charset="0"/>
            </a:endParaRP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DE01E56-7F06-41FC-BE5C-7B675F0CF72D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107504" y="1772816"/>
            <a:ext cx="3024336" cy="4353347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Ο πατέρας της Κοινωνιολογίας</a:t>
            </a:r>
          </a:p>
          <a:p>
            <a:endParaRPr lang="el-GR" dirty="0"/>
          </a:p>
          <a:p>
            <a:r>
              <a:rPr lang="el-GR" dirty="0"/>
              <a:t>Επιστήμη των κοινωνικών φαινομένων.</a:t>
            </a:r>
          </a:p>
          <a:p>
            <a:r>
              <a:rPr lang="el-GR" dirty="0"/>
              <a:t>Θετική μέθοδος</a:t>
            </a:r>
          </a:p>
          <a:p>
            <a:r>
              <a:rPr lang="el-GR" dirty="0"/>
              <a:t>Παρατήρηση των κοινωνικών φαινομένων.</a:t>
            </a:r>
          </a:p>
          <a:p>
            <a:r>
              <a:rPr lang="el-GR" dirty="0"/>
              <a:t>Η κοινωνία ως σύνολο</a:t>
            </a:r>
          </a:p>
          <a:p>
            <a:r>
              <a:rPr lang="el-GR" dirty="0"/>
              <a:t>Το όλο επικρατεί του</a:t>
            </a:r>
          </a:p>
          <a:p>
            <a:r>
              <a:rPr lang="el-GR"/>
              <a:t> μέρους.</a:t>
            </a:r>
            <a:endParaRPr lang="el-GR" dirty="0"/>
          </a:p>
          <a:p>
            <a:r>
              <a:rPr lang="el-GR" dirty="0"/>
              <a:t>Κοινωνική δυναμική</a:t>
            </a:r>
          </a:p>
          <a:p>
            <a:r>
              <a:rPr lang="el-GR" dirty="0"/>
              <a:t>Κοινωνική στατική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pic>
        <p:nvPicPr>
          <p:cNvPr id="6" name="Θέση περιεχομένου 5">
            <a:extLst>
              <a:ext uri="{FF2B5EF4-FFF2-40B4-BE49-F238E27FC236}">
                <a16:creationId xmlns:a16="http://schemas.microsoft.com/office/drawing/2014/main" id="{8A4F1D3F-9CAD-4C85-B71C-FB7E18096EE6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1156245"/>
            <a:ext cx="4032447" cy="4505003"/>
          </a:xfrm>
        </p:spPr>
      </p:pic>
    </p:spTree>
    <p:extLst>
      <p:ext uri="{BB962C8B-B14F-4D97-AF65-F5344CB8AC3E}">
        <p14:creationId xmlns:p14="http://schemas.microsoft.com/office/powerpoint/2010/main" val="2489727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343</TotalTime>
  <Words>653</Words>
  <Application>Microsoft Office PowerPoint</Application>
  <PresentationFormat>Προβολή στην οθόνη (4:3)</PresentationFormat>
  <Paragraphs>104</Paragraphs>
  <Slides>14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9" baseType="lpstr">
      <vt:lpstr>Georgia</vt:lpstr>
      <vt:lpstr>Google Sans Text</vt:lpstr>
      <vt:lpstr>Wingdings</vt:lpstr>
      <vt:lpstr>Wingdings 2</vt:lpstr>
      <vt:lpstr>Δημοτικός</vt:lpstr>
      <vt:lpstr>ΤΙ ΕΙΝΑΙ Η ΚΟΙΝΩΝΙΟΛΟΓΙΑ;</vt:lpstr>
      <vt:lpstr>Τα βασικά ερωτήματα που μας απασχολούν σήμερα</vt:lpstr>
      <vt:lpstr>ΚΟΙΝΩΝΙΟΛΟΓΙΑ</vt:lpstr>
      <vt:lpstr>Ιστορία- Καταγωγή</vt:lpstr>
      <vt:lpstr>Επιρροές από άλλες επιστήμες</vt:lpstr>
      <vt:lpstr>Αντικείμενο </vt:lpstr>
      <vt:lpstr>Παρουσίαση του PowerPoint</vt:lpstr>
      <vt:lpstr>Οι πρώτοι κοινωνιολόγοι  Η επιστήμη της Κοινωνικής Φυσικής</vt:lpstr>
      <vt:lpstr>Auguste Comte  (1798-1857)</vt:lpstr>
      <vt:lpstr>Karl Marx  (1818-1883)</vt:lpstr>
      <vt:lpstr>Βασικοί εκπρόσωποι του θετικισμού- λειτουργισμού- δομολειτουργισμού</vt:lpstr>
      <vt:lpstr>Βασικοί εκπρόσωποι του διαλεκτικού υλισμού- της Σχολής της σύγκρουσης</vt:lpstr>
      <vt:lpstr>Οι εξελίξεις της κοινωνιολογίας</vt:lpstr>
      <vt:lpstr>Η Κοινωνιολογία αξιοποιεί και μελετά την Τεχνολογία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 ΕΙΝΑΙ Η ΚΟΙΝΩΝΙΟΛΟΓΙΑ;</dc:title>
  <dc:creator>User</dc:creator>
  <cp:lastModifiedBy>ΣΤΕΛΛΑ ΝΙΩΤΗ</cp:lastModifiedBy>
  <cp:revision>20</cp:revision>
  <dcterms:created xsi:type="dcterms:W3CDTF">2021-10-08T09:25:44Z</dcterms:created>
  <dcterms:modified xsi:type="dcterms:W3CDTF">2021-10-09T21:25:34Z</dcterms:modified>
</cp:coreProperties>
</file>