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79" r:id="rId1"/>
  </p:sldMasterIdLst>
  <p:notesMasterIdLst>
    <p:notesMasterId r:id="rId12"/>
  </p:notesMasterIdLst>
  <p:sldIdLst>
    <p:sldId id="256" r:id="rId2"/>
    <p:sldId id="274" r:id="rId3"/>
    <p:sldId id="275" r:id="rId4"/>
    <p:sldId id="279" r:id="rId5"/>
    <p:sldId id="278" r:id="rId6"/>
    <p:sldId id="282" r:id="rId7"/>
    <p:sldId id="280" r:id="rId8"/>
    <p:sldId id="276" r:id="rId9"/>
    <p:sldId id="281" r:id="rId10"/>
    <p:sldId id="277" r:id="rId11"/>
  </p:sldIdLst>
  <p:sldSz cx="9144000" cy="6858000" type="screen4x3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7D49"/>
    <a:srgbClr val="E19825"/>
    <a:srgbClr val="7F5F52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795C2D-67B1-413A-99CF-F1879D6F86B6}" v="1" dt="2023-02-21T11:27:20.4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2" y="7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F7B54EF-400F-4CBA-9BEF-61DC1D7B3CA5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8500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28A22D8-FFD9-4B68-B177-E6A7E9749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653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4800600"/>
            <a:ext cx="9144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335528"/>
            <a:ext cx="7886700" cy="223647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0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28650" y="342901"/>
            <a:ext cx="7886700" cy="1868803"/>
          </a:xfrm>
        </p:spPr>
        <p:txBody>
          <a:bodyPr anchor="b">
            <a:no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Μετάδοση Θερμότητας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7E90-2FCF-4209-83ED-16028327BD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4924424"/>
            <a:ext cx="7904795" cy="647699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Author</a:t>
            </a:r>
            <a:endParaRPr lang="en-GB" dirty="0"/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5572124"/>
            <a:ext cx="7904795" cy="923926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Affiliation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800600"/>
            <a:ext cx="9144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9403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977817" cy="274320"/>
          </a:xfrm>
        </p:spPr>
        <p:txBody>
          <a:bodyPr/>
          <a:lstStyle/>
          <a:p>
            <a:r>
              <a:rPr lang="en-US"/>
              <a:t>Μετάδοση Θερμότητας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06467" y="6583680"/>
            <a:ext cx="4512179" cy="274320"/>
          </a:xfrm>
        </p:spPr>
        <p:txBody>
          <a:bodyPr/>
          <a:lstStyle/>
          <a:p>
            <a:r>
              <a:rPr lang="el-GR"/>
              <a:t>Ταυτότητα μαθήματος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CBE4-BCB2-468A-AD8F-D53C4C864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3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772718" cy="274320"/>
          </a:xfrm>
        </p:spPr>
        <p:txBody>
          <a:bodyPr/>
          <a:lstStyle/>
          <a:p>
            <a:r>
              <a:rPr lang="en-US" dirty="0" err="1"/>
              <a:t>Μετάδοση</a:t>
            </a:r>
            <a:r>
              <a:rPr lang="en-US" dirty="0"/>
              <a:t> </a:t>
            </a:r>
            <a:r>
              <a:rPr lang="en-US" dirty="0" err="1"/>
              <a:t>Θερμότητ</a:t>
            </a:r>
            <a:r>
              <a:rPr lang="en-US" dirty="0"/>
              <a:t>ας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01368" y="6583680"/>
            <a:ext cx="4717278" cy="274320"/>
          </a:xfrm>
        </p:spPr>
        <p:txBody>
          <a:bodyPr/>
          <a:lstStyle/>
          <a:p>
            <a:r>
              <a:rPr lang="el-GR" dirty="0"/>
              <a:t>Ταυτότητα μαθήματος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2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25600"/>
            <a:ext cx="3886200" cy="4748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25600"/>
            <a:ext cx="3886200" cy="4748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755627" cy="274320"/>
          </a:xfrm>
        </p:spPr>
        <p:txBody>
          <a:bodyPr/>
          <a:lstStyle/>
          <a:p>
            <a:r>
              <a:rPr lang="en-US"/>
              <a:t>Μετάδοση Θερμότητας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84277" y="6583680"/>
            <a:ext cx="4734369" cy="274320"/>
          </a:xfrm>
        </p:spPr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28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256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49512"/>
            <a:ext cx="3868340" cy="3940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256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249512"/>
            <a:ext cx="3887391" cy="3940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738535" cy="274320"/>
          </a:xfrm>
        </p:spPr>
        <p:txBody>
          <a:bodyPr/>
          <a:lstStyle/>
          <a:p>
            <a:r>
              <a:rPr lang="en-US"/>
              <a:t>Μετάδοση Θερμότητας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367185" y="6583680"/>
            <a:ext cx="4751461" cy="274320"/>
          </a:xfrm>
        </p:spPr>
        <p:txBody>
          <a:bodyPr/>
          <a:lstStyle/>
          <a:p>
            <a:r>
              <a:rPr lang="el-GR"/>
              <a:t>Ταυτότητα μαθήματος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7E90-2FCF-4209-83ED-16028327BD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98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712898" cy="274320"/>
          </a:xfrm>
        </p:spPr>
        <p:txBody>
          <a:bodyPr/>
          <a:lstStyle/>
          <a:p>
            <a:r>
              <a:rPr lang="en-US" dirty="0" err="1"/>
              <a:t>Μετάδοση</a:t>
            </a:r>
            <a:r>
              <a:rPr lang="en-US" dirty="0"/>
              <a:t> </a:t>
            </a:r>
            <a:r>
              <a:rPr lang="en-US" dirty="0" err="1"/>
              <a:t>Θερμότητ</a:t>
            </a:r>
            <a:r>
              <a:rPr lang="en-US" dirty="0"/>
              <a:t>ας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1548" y="6583680"/>
            <a:ext cx="4777098" cy="274320"/>
          </a:xfrm>
        </p:spPr>
        <p:txBody>
          <a:bodyPr/>
          <a:lstStyle/>
          <a:p>
            <a:r>
              <a:rPr lang="el-GR"/>
              <a:t>Ταυτότητα μαθήματος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7E90-2FCF-4209-83ED-16028327BD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4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747081" cy="274320"/>
          </a:xfrm>
        </p:spPr>
        <p:txBody>
          <a:bodyPr/>
          <a:lstStyle/>
          <a:p>
            <a:r>
              <a:rPr lang="en-US" dirty="0" err="1"/>
              <a:t>Μετάδοση</a:t>
            </a:r>
            <a:r>
              <a:rPr lang="en-US" dirty="0"/>
              <a:t> </a:t>
            </a:r>
            <a:r>
              <a:rPr lang="en-US" dirty="0" err="1"/>
              <a:t>Θερμότητ</a:t>
            </a:r>
            <a:r>
              <a:rPr lang="en-US" dirty="0"/>
              <a:t>ας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75731" y="6583680"/>
            <a:ext cx="4742915" cy="274320"/>
          </a:xfrm>
        </p:spPr>
        <p:txBody>
          <a:bodyPr/>
          <a:lstStyle/>
          <a:p>
            <a:r>
              <a:rPr lang="el-GR" dirty="0"/>
              <a:t>Ταυτότητα μαθήματος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CBE4-BCB2-468A-AD8F-D53C4C864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40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1764172" cy="2743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Μετάδοση Θερμότητας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92822" y="6583680"/>
            <a:ext cx="4725824" cy="2743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/>
              <a:t>Ταυτότητα μαθήματος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0E7E90-2FCF-4209-83ED-16028327BD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86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27148"/>
            <a:ext cx="7886700" cy="4749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42445" y="6583680"/>
            <a:ext cx="5076201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l-GR"/>
              <a:t>Ταυτότητα μαθήματος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583680"/>
            <a:ext cx="141379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Μετάδοση Θερμότητας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8646" y="6583680"/>
            <a:ext cx="141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B0E7E90-2FCF-4209-83ED-16028327BD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3451"/>
            <a:ext cx="9144000" cy="1124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7480"/>
            <a:ext cx="7886700" cy="985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0" y="3451"/>
            <a:ext cx="9144000" cy="1124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11209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2880">
          <p15:clr>
            <a:srgbClr val="F26B43"/>
          </p15:clr>
        </p15:guide>
        <p15:guide id="4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savvakis87@gmail.com" TargetMode="External"/><Relationship Id="rId2" Type="http://schemas.openxmlformats.org/officeDocument/2006/relationships/hyperlink" Target="mailto:nsavvakis@hmu.gr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hyperlink" Target="https://www.linkedin.com/in/nikolaos-savvakis-811724a2" TargetMode="External"/><Relationship Id="rId4" Type="http://schemas.openxmlformats.org/officeDocument/2006/relationships/hyperlink" Target="https://www.indigo.tuc.gr/team/savvaki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sz="3200" i="1" dirty="0"/>
          </a:p>
          <a:p>
            <a:r>
              <a:rPr lang="el-GR" b="1" dirty="0"/>
              <a:t>	Ταυτότητα μαθήματος</a:t>
            </a:r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50592" y="1662484"/>
            <a:ext cx="7886700" cy="925827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l-GR" dirty="0"/>
              <a:t>Νικόλαος Γ. Σαββάκης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l-GR" dirty="0"/>
              <a:t>Τμήμα Μηχανολόγων Μηχανικών</a:t>
            </a:r>
          </a:p>
          <a:p>
            <a:r>
              <a:rPr lang="el-GR" dirty="0"/>
              <a:t>ΕΛΜΕΠΑ</a:t>
            </a:r>
          </a:p>
          <a:p>
            <a:r>
              <a:rPr lang="el-GR" dirty="0"/>
              <a:t>Ακαδημαϊκό  Έτος 20</a:t>
            </a:r>
            <a:r>
              <a:rPr lang="en-US" dirty="0"/>
              <a:t>2</a:t>
            </a:r>
            <a:r>
              <a:rPr lang="el-GR" dirty="0"/>
              <a:t>2-20</a:t>
            </a:r>
            <a:r>
              <a:rPr lang="en-US" dirty="0"/>
              <a:t>2</a:t>
            </a:r>
            <a:r>
              <a:rPr lang="el-GR" dirty="0"/>
              <a:t>3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FC6109-6337-87E2-21A9-67DFEDFDF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50"/>
            <a:ext cx="1333870" cy="133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A9964A-720D-B613-3811-20CEE269F583}"/>
              </a:ext>
            </a:extLst>
          </p:cNvPr>
          <p:cNvSpPr txBox="1"/>
          <p:nvPr/>
        </p:nvSpPr>
        <p:spPr>
          <a:xfrm>
            <a:off x="1333870" y="219077"/>
            <a:ext cx="3906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2D3455"/>
                </a:solidFill>
              </a:rPr>
              <a:t>Τμήμα Μηχανολόγων Μηχανικών</a:t>
            </a:r>
          </a:p>
          <a:p>
            <a:r>
              <a:rPr lang="el-GR" sz="1600" dirty="0">
                <a:solidFill>
                  <a:srgbClr val="B27D49"/>
                </a:solidFill>
              </a:rPr>
              <a:t>Ελληνικό Μεσογειακό Πανεπιστήμιο</a:t>
            </a:r>
          </a:p>
        </p:txBody>
      </p:sp>
    </p:spTree>
    <p:extLst>
      <p:ext uri="{BB962C8B-B14F-4D97-AF65-F5344CB8AC3E}">
        <p14:creationId xmlns:p14="http://schemas.microsoft.com/office/powerpoint/2010/main" val="188780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Απαιτήσεις</a:t>
            </a:r>
            <a:r>
              <a:rPr lang="el-GR" sz="2400" dirty="0"/>
              <a:t>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Μαθήματος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dirty="0"/>
              <a:t>Σε διάρκεια </a:t>
            </a:r>
          </a:p>
          <a:p>
            <a:pPr lvl="1"/>
            <a:r>
              <a:rPr lang="el-GR" sz="1800" dirty="0"/>
              <a:t>13 διδακτικές εβδομάδες</a:t>
            </a:r>
          </a:p>
          <a:p>
            <a:pPr lvl="1"/>
            <a:r>
              <a:rPr lang="el-GR" sz="1800" dirty="0"/>
              <a:t>26 διαλέξεις 2 ωρών</a:t>
            </a:r>
            <a:endParaRPr lang="en-GB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000" dirty="0"/>
              <a:t>Σε χρόνο</a:t>
            </a:r>
          </a:p>
          <a:p>
            <a:pPr lvl="1"/>
            <a:r>
              <a:rPr lang="el-GR" sz="1800" dirty="0"/>
              <a:t>4 ώρες ανά εβδομάδα για μελέτη, ασκήσεις και εργαστήριο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311977" y="1425600"/>
            <a:ext cx="4734369" cy="47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Αξιολόγηση φοιτητών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l-GR" sz="2000" dirty="0"/>
              <a:t>Παράδοση εργαστηριακών ασκήσεων εργασίας (30%)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l-GR" sz="2000" dirty="0"/>
              <a:t>Γραπτή εξέταση (70%) </a:t>
            </a:r>
            <a:r>
              <a:rPr lang="el-GR" sz="1600" dirty="0"/>
              <a:t>(</a:t>
            </a:r>
            <a:r>
              <a:rPr lang="el-GR" sz="1600" i="1" dirty="0"/>
              <a:t>χωρίς βοήθεια συγγραμμάτων και προσωπικών σημειώσεων</a:t>
            </a:r>
            <a:r>
              <a:rPr lang="el-GR" sz="1600" dirty="0"/>
              <a:t>)</a:t>
            </a:r>
          </a:p>
          <a:p>
            <a:pPr marL="715963" lvl="1" indent="-258763">
              <a:buFont typeface="+mj-lt"/>
              <a:buAutoNum type="arabicPeriod"/>
            </a:pPr>
            <a:r>
              <a:rPr lang="el-GR" sz="1800" dirty="0"/>
              <a:t>Ερωτήσεις κρίσεως κατανόησης της θεωρίας </a:t>
            </a:r>
          </a:p>
          <a:p>
            <a:pPr lvl="2"/>
            <a:r>
              <a:rPr lang="el-GR" sz="1600" dirty="0"/>
              <a:t>συντελεστής 30% </a:t>
            </a:r>
          </a:p>
          <a:p>
            <a:pPr marL="914400" lvl="2" indent="0">
              <a:buNone/>
            </a:pPr>
            <a:endParaRPr lang="el-GR" sz="1600" dirty="0"/>
          </a:p>
          <a:p>
            <a:pPr marL="715963" lvl="1" indent="-258763">
              <a:buFont typeface="+mj-lt"/>
              <a:buAutoNum type="arabicPeriod"/>
            </a:pPr>
            <a:r>
              <a:rPr lang="el-GR" sz="1800" dirty="0"/>
              <a:t>Επίλυση ασκήσεων</a:t>
            </a:r>
          </a:p>
          <a:p>
            <a:pPr lvl="2"/>
            <a:r>
              <a:rPr lang="el-GR" sz="1600" dirty="0"/>
              <a:t>συντελεστής 70%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2814346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Απαιτήσεις και αξιολόγηση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50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Διδάσκων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19597" y="1427148"/>
            <a:ext cx="8540318" cy="4749815"/>
          </a:xfrm>
        </p:spPr>
        <p:txBody>
          <a:bodyPr/>
          <a:lstStyle/>
          <a:p>
            <a:pPr marL="0" indent="0" algn="ctr">
              <a:buNone/>
            </a:pPr>
            <a:r>
              <a:rPr lang="el-GR" sz="2400" b="1" dirty="0"/>
              <a:t>Δρ. Νικόλαος Σαββάκης</a:t>
            </a:r>
          </a:p>
          <a:p>
            <a:pPr marL="0" indent="0" algn="ctr">
              <a:buNone/>
            </a:pPr>
            <a:r>
              <a:rPr lang="el-GR" sz="2400" b="1" dirty="0"/>
              <a:t>Μηχανικός Περιβάλλοντος</a:t>
            </a:r>
            <a:endParaRPr lang="el-GR" dirty="0"/>
          </a:p>
          <a:p>
            <a:pPr marL="534988" indent="0">
              <a:buNone/>
              <a:tabLst>
                <a:tab pos="1974850" algn="l"/>
              </a:tabLst>
            </a:pPr>
            <a:endParaRPr lang="el-GR" sz="2400" dirty="0"/>
          </a:p>
          <a:p>
            <a:pPr marL="534988" indent="0">
              <a:buNone/>
              <a:tabLst>
                <a:tab pos="1974850" algn="l"/>
              </a:tabLst>
            </a:pPr>
            <a:r>
              <a:rPr lang="en-US" sz="2400" b="1" dirty="0"/>
              <a:t>Email:</a:t>
            </a:r>
            <a:r>
              <a:rPr lang="el-GR" sz="2400" b="1" dirty="0"/>
              <a:t> </a:t>
            </a:r>
            <a:r>
              <a:rPr lang="en-US" sz="2400" b="1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nsavvakis@hmu.gr</a:t>
            </a:r>
            <a:r>
              <a:rPr lang="en-US" sz="2400" b="1" dirty="0"/>
              <a:t>,</a:t>
            </a:r>
            <a:r>
              <a:rPr lang="el-GR" sz="2400" b="1" dirty="0"/>
              <a:t> </a:t>
            </a:r>
            <a:r>
              <a:rPr lang="en-US" sz="24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nsavvakis87@gmail.com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pPr marL="534988" indent="0">
              <a:buNone/>
              <a:tabLst>
                <a:tab pos="1974850" algn="l"/>
              </a:tabLst>
            </a:pPr>
            <a:r>
              <a:rPr lang="el-GR" sz="2400" b="1" dirty="0"/>
              <a:t>Γραφείο:	  </a:t>
            </a:r>
            <a:r>
              <a:rPr lang="en-US" sz="2400" b="1" dirty="0"/>
              <a:t>N/A</a:t>
            </a:r>
            <a:endParaRPr lang="el-GR" sz="2400" b="1" dirty="0"/>
          </a:p>
          <a:p>
            <a:pPr marL="534988" indent="0">
              <a:buNone/>
              <a:tabLst>
                <a:tab pos="1974850" algn="l"/>
              </a:tabLst>
            </a:pPr>
            <a:r>
              <a:rPr lang="en-US" sz="2400" b="1" dirty="0"/>
              <a:t>Web: </a:t>
            </a:r>
            <a:r>
              <a:rPr lang="en-US" sz="24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https://www.indigo.tuc.gr/team/savvakis/</a:t>
            </a:r>
            <a:endParaRPr lang="en-US" sz="2400" b="1" dirty="0">
              <a:solidFill>
                <a:srgbClr val="0070C0"/>
              </a:solidFill>
            </a:endParaRPr>
          </a:p>
          <a:p>
            <a:pPr marL="534988" indent="0">
              <a:buNone/>
              <a:tabLst>
                <a:tab pos="1974850" algn="l"/>
              </a:tabLst>
            </a:pPr>
            <a:r>
              <a:rPr lang="en-US" sz="2400" b="1" dirty="0" err="1"/>
              <a:t>Linkedin</a:t>
            </a:r>
            <a:r>
              <a:rPr lang="en-US" sz="2400" b="1" dirty="0"/>
              <a:t>: </a:t>
            </a:r>
            <a:r>
              <a:rPr lang="en-US" sz="2400" b="1" i="0" dirty="0">
                <a:solidFill>
                  <a:srgbClr val="0070C0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linkedin.com/in/nikolaos-savvakis-811724a2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49" y="6583680"/>
            <a:ext cx="2767693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CBE4-BCB2-468A-AD8F-D53C4C8642E7}" type="slidenum">
              <a:rPr lang="en-GB" smtClean="0"/>
              <a:t>2</a:t>
            </a:fld>
            <a:endParaRPr lang="en-GB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FFCFDD19-D386-A8F0-C1F9-B2E79ECFE5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2772" y="1269014"/>
            <a:ext cx="1244816" cy="12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4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Μαθησιακά αποτελέσματα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596" y="1427148"/>
            <a:ext cx="8620218" cy="499140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dirty="0"/>
              <a:t>Με την ολοκλήρωση του μαθήματος, ο/η φοιτητής/</a:t>
            </a:r>
            <a:r>
              <a:rPr lang="el-GR" sz="1800" dirty="0" err="1"/>
              <a:t>τρια</a:t>
            </a:r>
            <a:r>
              <a:rPr lang="el-GR" sz="1800" dirty="0"/>
              <a:t> θα είναι σε θέση να: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Διακρίνει φυσικές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χημικές διεργασίες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να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κατανοεί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πλήρως τη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σημασία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των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ισοζυγίων μάζας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ι ενέργειας.</a:t>
            </a:r>
            <a:endParaRPr lang="en-US" sz="1800" i="1" dirty="0">
              <a:solidFill>
                <a:srgbClr val="0070C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Αντιλαμβάνεται 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συγκεκριμένα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περιβαλλοντικά προβλήματα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να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διακρίνει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τα βασικά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αίτια</a:t>
            </a:r>
            <a:r>
              <a:rPr lang="en-US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1800" i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 διαμορφώνει κρίσεις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προβληματισμούς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ως προς τις παρούσες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μεθόδους αντιμετώπισης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των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περιβαλλοντικών ζητημάτων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Γνωρίζει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τα απαιτούμενα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χαρακτηριστικά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για το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πόσιμο νερό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να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διακρίνει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τα βασικά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στάδια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σε μια μονάδα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επεξεργασίας νερού.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Σχεδιάζει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τα κύρια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στάδια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μιας μονάδας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επεξεργασίας υγρών αποβλήτων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να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εφαρμόζει τις διατάξεις της περιβαλλοντικής νομοθεσίας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για τη διάθεση και την επαναχρησιμοποίηση των υγρών αποβλήτων.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2571750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6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Μαθησιακά αποτελέσματα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27148"/>
            <a:ext cx="8058150" cy="474981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dirty="0"/>
              <a:t>Με την ολοκλήρωση του μαθήματος, ο φοιτητής/</a:t>
            </a:r>
            <a:r>
              <a:rPr lang="el-GR" sz="1800" dirty="0" err="1"/>
              <a:t>τρια</a:t>
            </a:r>
            <a:r>
              <a:rPr lang="el-GR" sz="1800" dirty="0"/>
              <a:t> θα είναι σε θέση να: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Συγκρίνει τις διεργασίες αφαλάτωσης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του νερού ως προς την καταλληλόλητα εφαρμογής τους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Προτείνει σχέδια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βέλτιστης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διαχείρισης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των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στερεών αποβλήτων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μεθόδους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επεξεργασίας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τους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Κατέχει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τις απαιτούμενες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γνώσεις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για τις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αιτίες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και τις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επιπτώσεις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από την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ατμοσφαιρική ρύπανση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να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αξιοποιεί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κατάλληλες τεχνικές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λύσεις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για την αντιμετώπισης της.</a:t>
            </a:r>
          </a:p>
          <a:p>
            <a:pPr lvl="1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Προτείνει μεθόδους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επίλυσης βάσει των σύγχρονων αντιλήψεων και μέτρων της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προστασίας του περιβάλλοντος </a:t>
            </a:r>
            <a:r>
              <a:rPr lang="el-GR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και </a:t>
            </a:r>
            <a:r>
              <a:rPr lang="el-GR" sz="1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προώθησης της βιώσιμης ανάπτυξης.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2655726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1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Πρόγραμμα διαλέξεων – Εξεταστέα ύλη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679"/>
            <a:ext cx="2730370" cy="295409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2321" y="1127864"/>
            <a:ext cx="77993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rgbClr val="333333"/>
                </a:solidFill>
              </a:rPr>
              <a:t>Εαρινό Εξάμηνο 2022-2023</a:t>
            </a:r>
          </a:p>
          <a:p>
            <a:pPr algn="ctr"/>
            <a:r>
              <a:rPr lang="el-GR" sz="1400" dirty="0">
                <a:solidFill>
                  <a:srgbClr val="333333"/>
                </a:solidFill>
              </a:rPr>
              <a:t>Έναρξη μαθημάτων: </a:t>
            </a:r>
            <a:r>
              <a:rPr lang="el-GR" sz="1400" b="1" dirty="0">
                <a:solidFill>
                  <a:srgbClr val="333333"/>
                </a:solidFill>
              </a:rPr>
              <a:t>20 Φεβρουαρίου 2023 </a:t>
            </a:r>
            <a:r>
              <a:rPr lang="el-GR" sz="1400" dirty="0">
                <a:solidFill>
                  <a:srgbClr val="333333"/>
                </a:solidFill>
              </a:rPr>
              <a:t>–</a:t>
            </a:r>
            <a:r>
              <a:rPr lang="el-GR" sz="1400" b="1" dirty="0">
                <a:solidFill>
                  <a:srgbClr val="333333"/>
                </a:solidFill>
              </a:rPr>
              <a:t> </a:t>
            </a:r>
            <a:r>
              <a:rPr lang="el-GR" sz="1400" dirty="0">
                <a:solidFill>
                  <a:srgbClr val="333333"/>
                </a:solidFill>
              </a:rPr>
              <a:t>Λήξη μαθημάτων: </a:t>
            </a:r>
            <a:r>
              <a:rPr lang="el-GR" sz="1400" b="1" dirty="0">
                <a:solidFill>
                  <a:srgbClr val="333333"/>
                </a:solidFill>
              </a:rPr>
              <a:t>2 Ιουνίου 2023</a:t>
            </a:r>
            <a:endParaRPr lang="el-GR" sz="14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5765F2-1147-F5B0-1B2F-6EAED37A80C0}"/>
              </a:ext>
            </a:extLst>
          </p:cNvPr>
          <p:cNvSpPr txBox="1"/>
          <p:nvPr/>
        </p:nvSpPr>
        <p:spPr>
          <a:xfrm>
            <a:off x="217502" y="1650334"/>
            <a:ext cx="8708994" cy="4621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l-G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Διαλέξεις Θεωρίας: </a:t>
            </a:r>
            <a:endParaRPr lang="el-GR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Εισαγωγή στη Χημική και Περιβαλλοντική Τεχνολογία (Αντικείμενο του μαθήματος, Βασικές έννοιες και ορισμοί, Φυσικές και χημικές διεργασίες, Διαγράμματα ροής διεργασιών,  Μελέτη απόδοσης διεργασιών, Ισοζύγια μάζας και ενέργειας).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Εισαγωγή στις βασικές αρχές περιβαλλοντικής διαχείρισης και προστασίας.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Διαχείριση υδατικών πόρων (Ο κύκλος του νερού, ρύπανση-μόλυνση του νερού, ποιοτικά χαρακτηριστικά του νερού, μεταφορά ρύπων στο νερό-Εξίσωση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Streeter-Phelps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Εισαγωγή στην επεξεργασία νερού (Έλεγχος ποιότητας νερού, Νομοθεσία για το νερό, Βασικές διεργασίες επεξεργασίας πόσιμου νερού: Ρύθμιση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Κροκίδωση-συσσωμάτωση, Καθίζηση, Διήθηση, Απολύμανση, Μονάδες επεξεργασίας νερού).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Επεξεργασία νερού στη βιομηχανία (Αποσκλήρυνση και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απιονισμός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με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ιονανταλλαγή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Απομάκρυνση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Fe-Mn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Προβλήματα από την χρήση ακατάλληλου νερού, Κυκλικές χρήσεις και επαναχρησιμοποίηση νερού στη βιομηχανία).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Διεργασίες αφαλάτωσης νερού (Θερμικές μέθοδοι, Τεχνολογίες μεμβρανών, Νομοθεσία, Εφαρμογή μεθόδων αφαλάτωσης στην Ελλάδα).</a:t>
            </a:r>
          </a:p>
        </p:txBody>
      </p:sp>
    </p:spTree>
    <p:extLst>
      <p:ext uri="{BB962C8B-B14F-4D97-AF65-F5344CB8AC3E}">
        <p14:creationId xmlns:p14="http://schemas.microsoft.com/office/powerpoint/2010/main" val="672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Πρόγραμμα διαλέξεων – Εξεταστέα ύλη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49" y="6583680"/>
            <a:ext cx="2590411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2321" y="1127864"/>
            <a:ext cx="77993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rgbClr val="333333"/>
                </a:solidFill>
              </a:rPr>
              <a:t>Εαρινό Εξάμηνο 2022-2023</a:t>
            </a:r>
          </a:p>
          <a:p>
            <a:pPr algn="ctr"/>
            <a:r>
              <a:rPr lang="el-GR" sz="1400" dirty="0">
                <a:solidFill>
                  <a:srgbClr val="333333"/>
                </a:solidFill>
              </a:rPr>
              <a:t>Έναρξη μαθημάτων: </a:t>
            </a:r>
            <a:r>
              <a:rPr lang="el-GR" sz="1400" b="1" dirty="0">
                <a:solidFill>
                  <a:srgbClr val="333333"/>
                </a:solidFill>
              </a:rPr>
              <a:t>20 Φεβρουαρίου 2023 </a:t>
            </a:r>
            <a:r>
              <a:rPr lang="el-GR" sz="1400" dirty="0">
                <a:solidFill>
                  <a:srgbClr val="333333"/>
                </a:solidFill>
              </a:rPr>
              <a:t>–</a:t>
            </a:r>
            <a:r>
              <a:rPr lang="el-GR" sz="1400" b="1" dirty="0">
                <a:solidFill>
                  <a:srgbClr val="333333"/>
                </a:solidFill>
              </a:rPr>
              <a:t> </a:t>
            </a:r>
            <a:r>
              <a:rPr lang="el-GR" sz="1400" dirty="0">
                <a:solidFill>
                  <a:srgbClr val="333333"/>
                </a:solidFill>
              </a:rPr>
              <a:t>Λήξη μαθημάτων: </a:t>
            </a:r>
            <a:r>
              <a:rPr lang="el-GR" sz="1400" b="1" dirty="0">
                <a:solidFill>
                  <a:srgbClr val="333333"/>
                </a:solidFill>
              </a:rPr>
              <a:t>2 Ιουνίου 2023</a:t>
            </a:r>
            <a:endParaRPr lang="el-GR" sz="14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5765F2-1147-F5B0-1B2F-6EAED37A80C0}"/>
              </a:ext>
            </a:extLst>
          </p:cNvPr>
          <p:cNvSpPr txBox="1"/>
          <p:nvPr/>
        </p:nvSpPr>
        <p:spPr>
          <a:xfrm>
            <a:off x="217502" y="1557028"/>
            <a:ext cx="8708994" cy="5084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l-G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Διαλέξεις Θεωρίας: </a:t>
            </a:r>
            <a:endParaRPr lang="el-GR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Τεχνολογίες επεξεργασίας υγρών αποβλήτων (Πηγές, παροχές και ποιοτικά χαρακτηριστικά των υγρών αποβλήτων, Φυσικές, χημικές και βιολογικές διεργασίες επεξεργασίας υγρών αποβλήτων)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Σχεδιασμός μονάδων επεξεργασίας υγρών αποβλήτων (Διαστασιολόγηση, Όρια απόρριψης σε υδατικούς αποδέκτες, επαναχρησιμοποίηση των υγρών αποβλήτων).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Διαχείριση και επεξεργασία στερεών αποβλήτων (Σύσταση, προέλευση, ταξινόμηση και ποιοτικά χαρακτηριστικά των αστικών στερεών αποβλήτων, Στάδια διαχείρισης στερεών αποβλήτων, Στρατηγικές βέλτιστης διαχείρισης και κυκλική οικονομία)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Μέθοδοι επεξεργασίας στερεών αποβλήτων (Ανακύκλωση, Βιολογικές μέθοδοι επεξεργασίας στερεών αποβλήτων -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κομποστοποίηση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αναερόβια χώνευση - βιολογική ξήρανση, Υγειονομική ταφή υπολειμμάτων, Θερμική επεξεργασία στερεών αποβλήτων).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Εισαγωγή στη διαχείριση αερίων εκπομπών (Ατμοσφαιρική ρύπανση, Κυριότερες πηγές. Κατηγοριοποίηση αερίων ρύποι, Χαρακτηριστικά και επιπτώσεις των αέριων ρύπων, Κλιματική αλλαγή).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Τεχνολογίες επεξεργασίας αερίων εκπομπών (Μέθοδοι επεξεργασίας σωματιδιακών ρύπων, Σχεδιασμός κυκλώνων, </a:t>
            </a:r>
            <a:r>
              <a:rPr lang="el-GR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πλυντρίδων</a:t>
            </a: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ηλεκτροστατικών φίλτρων).</a:t>
            </a: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buFont typeface="+mj-lt"/>
              <a:buAutoNum type="arabicPeriod" startAt="7"/>
            </a:pPr>
            <a:r>
              <a:rPr lang="el-G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Ειδικά θέματα Χημικής και Περιβαλλοντικής τεχνολογίας/Επαναληπτικά θέματα και ασκήσεις.</a:t>
            </a:r>
          </a:p>
        </p:txBody>
      </p:sp>
    </p:spTree>
    <p:extLst>
      <p:ext uri="{BB962C8B-B14F-4D97-AF65-F5344CB8AC3E}">
        <p14:creationId xmlns:p14="http://schemas.microsoft.com/office/powerpoint/2010/main" val="3727197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6E565C-7AE1-674E-B108-9B804CBF1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Χρήση σύγχρονων τεχνικών διδασκαλίας 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BC14BE-166C-CFEC-59D0-81B28C7AF3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583680"/>
            <a:ext cx="2627734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2F608F8-F393-0A85-B335-0F2F1170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694173-43F4-9E74-FA17-D1B477C2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AA59C7-1776-560A-CC5A-6ADD1B2283C1}"/>
              </a:ext>
            </a:extLst>
          </p:cNvPr>
          <p:cNvSpPr txBox="1"/>
          <p:nvPr/>
        </p:nvSpPr>
        <p:spPr>
          <a:xfrm>
            <a:off x="146481" y="1622288"/>
            <a:ext cx="8851037" cy="3989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Η ομαλή εξέλιξη των εκπαιδευτικών δραστηριοτήτων διασφαλίζεται με την αξιοποίηση κατάλληλων τεχνικών μέσων, ως ακολούθως: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Χρήση Η/Υ και προβολικής συσκευής στην αίθουσα διδασκαλίας.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Χρήση εργαστηριακού εξοπλισμού και υπολογιστικών εργαλείων. 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Υποστήριξη της μαθησιακής διαδικασίας με εκτεταμένη χρήση της ηλεκτρονικής πλατφόρμας e-</a:t>
            </a:r>
            <a:r>
              <a:rPr lang="el-GR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class</a:t>
            </a: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SzPts val="1200"/>
              <a:buFont typeface="Times New Roman" panose="02020603050405020304" pitchFamily="18" charset="0"/>
              <a:buChar char="­"/>
            </a:pP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Ανάρτηση των διαλέξεων του μαθήματος (σε μορφή .</a:t>
            </a:r>
            <a:r>
              <a:rPr lang="el-GR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800100" lvl="1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SzPts val="1200"/>
              <a:buFont typeface="Times New Roman" panose="02020603050405020304" pitchFamily="18" charset="0"/>
              <a:buChar char="­"/>
            </a:pP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Ανάρτηση των ασκήσεων που θα πραγματοποιούνται (σε μορφή .</a:t>
            </a:r>
            <a:r>
              <a:rPr lang="el-GR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800100" lvl="1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SzPts val="1200"/>
              <a:buFont typeface="Times New Roman" panose="02020603050405020304" pitchFamily="18" charset="0"/>
              <a:buChar char="­"/>
            </a:pP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Δημιουργία ηλεκτρονικού αποθετηρίου (εφαρμογή της ηλεκτρονικής πλατφόρμας του e-</a:t>
            </a:r>
            <a:r>
              <a:rPr lang="el-GR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class</a:t>
            </a: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με εκπαιδευτικό υλικό για την καλύτερη κατανόηση των όρων και των εννοιών του μαθήματος. </a:t>
            </a:r>
          </a:p>
          <a:p>
            <a:pPr marL="800100" lvl="1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SzPts val="1200"/>
              <a:buFont typeface="Times New Roman" panose="02020603050405020304" pitchFamily="18" charset="0"/>
              <a:buChar char="­"/>
            </a:pPr>
            <a:r>
              <a:rPr lang="el-GR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Συλλογή διαδικτυακών συνδέσμων σχετικών με το μάθημα. </a:t>
            </a: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l-G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5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000" dirty="0"/>
              <a:t>Προτεινόμενη 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Νταράκας</a:t>
            </a: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Μ. Πεταλά., Β. </a:t>
            </a:r>
            <a:r>
              <a:rPr lang="el-G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Τσιρίδης</a:t>
            </a: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Περιβαλλοντική Χημεία και Μηχανική. Εκδόσεις </a:t>
            </a:r>
            <a:r>
              <a:rPr lang="el-G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Τζιόλα</a:t>
            </a: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2019. ISBN: 978-960-418-640-2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Α. Ανδρεαδάκης, Μ. </a:t>
            </a:r>
            <a:r>
              <a:rPr lang="el-G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Πανταζίδου</a:t>
            </a: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και Α. Σταθόπουλου, Περιβαλλοντική Τεχνολογία, Εκδόσεις Συμμετρία, 2008. ISBN: 978-960-266-241-0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Κ.Ε. Σαββάκης. Χημική Τεχνολογία: Εισαγωγή στην Περιβαλλοντική Τεχνολογία. Εκδόσεις  Ζήτη. 2003. ISBN: 960-431-837-3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G. </a:t>
            </a:r>
            <a:r>
              <a:rPr lang="el-G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Haberle</a:t>
            </a:r>
            <a:r>
              <a:rPr lang="el-G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Τεχνολογία Προστασίας Περιβάλλοντος. Εκδόσεις ΙΩΝ.2010. ISBN: 978-960-331-466-0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49" y="6583680"/>
            <a:ext cx="2646395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1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Συνιστώμενη</a:t>
            </a:r>
            <a:r>
              <a:rPr lang="el-GR" dirty="0"/>
              <a:t> βιβλιογραφία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l-GR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Συναφή επιστημονικά περιοδικά:</a:t>
            </a:r>
            <a:endParaRPr lang="el-GR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Journal of Environmental Engineering and Science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l-G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Journal of </a:t>
            </a:r>
            <a:r>
              <a:rPr lang="el-G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el-G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GB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Environmental Toxicology and Chemistry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GB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Environmental Science and Pollution Research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GB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Marine Chemistry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GB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Journal of Hydro-Environment Research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GB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Aerosol and Air Quality Research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GB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Journal of Atmospheric Chemistry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49" y="6583680"/>
            <a:ext cx="2590411" cy="274320"/>
          </a:xfrm>
        </p:spPr>
        <p:txBody>
          <a:bodyPr/>
          <a:lstStyle/>
          <a:p>
            <a:r>
              <a:rPr lang="el-GR" dirty="0"/>
              <a:t>Χημική &amp; Περιβαλλοντική Τεχνολογία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Ταυτότητα μαθήματος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8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B4EB255-F87B-4786-A3D3-D6987DDE3FF3}" vid="{5842C003-912F-4706-92C1-49CED42904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</Template>
  <TotalTime>0</TotalTime>
  <Words>995</Words>
  <Application>Microsoft Office PowerPoint</Application>
  <PresentationFormat>Προβολή στην οθόνη (4:3)</PresentationFormat>
  <Paragraphs>119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Theme1</vt:lpstr>
      <vt:lpstr>Χημική &amp; Περιβαλλοντική Τεχνολογία</vt:lpstr>
      <vt:lpstr>Διδάσκων</vt:lpstr>
      <vt:lpstr>Μαθησιακά αποτελέσματα</vt:lpstr>
      <vt:lpstr>Μαθησιακά αποτελέσματα</vt:lpstr>
      <vt:lpstr>Πρόγραμμα διαλέξεων – Εξεταστέα ύλη</vt:lpstr>
      <vt:lpstr>Πρόγραμμα διαλέξεων – Εξεταστέα ύλη</vt:lpstr>
      <vt:lpstr>Χρήση σύγχρονων τεχνικών διδασκαλίας </vt:lpstr>
      <vt:lpstr>Βιβλιογραφία</vt:lpstr>
      <vt:lpstr>Συνιστώμενη βιβλιογραφία</vt:lpstr>
      <vt:lpstr>Απαιτήσεις και αξιολόγηση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2018-05-19T15:21:29Z</dcterms:created>
  <dcterms:modified xsi:type="dcterms:W3CDTF">2023-02-21T11:28:43Z</dcterms:modified>
</cp:coreProperties>
</file>