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8" r:id="rId1"/>
    <p:sldMasterId id="2147483820" r:id="rId2"/>
  </p:sldMasterIdLst>
  <p:notesMasterIdLst>
    <p:notesMasterId r:id="rId124"/>
  </p:notesMasterIdLst>
  <p:sldIdLst>
    <p:sldId id="582" r:id="rId3"/>
    <p:sldId id="257" r:id="rId4"/>
    <p:sldId id="258" r:id="rId5"/>
    <p:sldId id="262" r:id="rId6"/>
    <p:sldId id="260" r:id="rId7"/>
    <p:sldId id="264" r:id="rId8"/>
    <p:sldId id="265" r:id="rId9"/>
    <p:sldId id="266" r:id="rId10"/>
    <p:sldId id="267" r:id="rId11"/>
    <p:sldId id="269" r:id="rId12"/>
    <p:sldId id="271" r:id="rId13"/>
    <p:sldId id="272" r:id="rId14"/>
    <p:sldId id="270" r:id="rId15"/>
    <p:sldId id="261" r:id="rId16"/>
    <p:sldId id="263" r:id="rId17"/>
    <p:sldId id="274" r:id="rId18"/>
    <p:sldId id="275" r:id="rId19"/>
    <p:sldId id="282" r:id="rId20"/>
    <p:sldId id="284" r:id="rId21"/>
    <p:sldId id="285" r:id="rId22"/>
    <p:sldId id="279" r:id="rId23"/>
    <p:sldId id="276" r:id="rId24"/>
    <p:sldId id="294" r:id="rId25"/>
    <p:sldId id="277" r:id="rId26"/>
    <p:sldId id="278" r:id="rId27"/>
    <p:sldId id="273" r:id="rId28"/>
    <p:sldId id="287" r:id="rId29"/>
    <p:sldId id="286" r:id="rId30"/>
    <p:sldId id="283" r:id="rId31"/>
    <p:sldId id="292" r:id="rId32"/>
    <p:sldId id="293" r:id="rId33"/>
    <p:sldId id="291" r:id="rId34"/>
    <p:sldId id="519" r:id="rId35"/>
    <p:sldId id="289" r:id="rId36"/>
    <p:sldId id="296" r:id="rId37"/>
    <p:sldId id="297" r:id="rId38"/>
    <p:sldId id="298" r:id="rId39"/>
    <p:sldId id="299" r:id="rId40"/>
    <p:sldId id="300" r:id="rId41"/>
    <p:sldId id="290" r:id="rId42"/>
    <p:sldId id="301" r:id="rId43"/>
    <p:sldId id="302" r:id="rId44"/>
    <p:sldId id="304" r:id="rId45"/>
    <p:sldId id="303" r:id="rId46"/>
    <p:sldId id="305" r:id="rId47"/>
    <p:sldId id="307" r:id="rId48"/>
    <p:sldId id="308" r:id="rId49"/>
    <p:sldId id="309" r:id="rId50"/>
    <p:sldId id="310" r:id="rId51"/>
    <p:sldId id="311" r:id="rId52"/>
    <p:sldId id="312" r:id="rId53"/>
    <p:sldId id="520" r:id="rId54"/>
    <p:sldId id="541" r:id="rId55"/>
    <p:sldId id="368" r:id="rId56"/>
    <p:sldId id="542" r:id="rId57"/>
    <p:sldId id="544" r:id="rId58"/>
    <p:sldId id="543" r:id="rId59"/>
    <p:sldId id="521" r:id="rId60"/>
    <p:sldId id="545" r:id="rId61"/>
    <p:sldId id="550" r:id="rId62"/>
    <p:sldId id="578" r:id="rId63"/>
    <p:sldId id="549" r:id="rId64"/>
    <p:sldId id="551" r:id="rId65"/>
    <p:sldId id="579" r:id="rId66"/>
    <p:sldId id="552" r:id="rId67"/>
    <p:sldId id="546" r:id="rId68"/>
    <p:sldId id="524" r:id="rId69"/>
    <p:sldId id="522" r:id="rId70"/>
    <p:sldId id="527" r:id="rId71"/>
    <p:sldId id="523" r:id="rId72"/>
    <p:sldId id="580" r:id="rId73"/>
    <p:sldId id="528" r:id="rId74"/>
    <p:sldId id="529" r:id="rId75"/>
    <p:sldId id="530" r:id="rId76"/>
    <p:sldId id="586" r:id="rId77"/>
    <p:sldId id="589" r:id="rId78"/>
    <p:sldId id="592" r:id="rId79"/>
    <p:sldId id="591" r:id="rId80"/>
    <p:sldId id="588" r:id="rId81"/>
    <p:sldId id="547" r:id="rId82"/>
    <p:sldId id="587" r:id="rId83"/>
    <p:sldId id="590" r:id="rId84"/>
    <p:sldId id="583" r:id="rId85"/>
    <p:sldId id="584" r:id="rId86"/>
    <p:sldId id="585" r:id="rId87"/>
    <p:sldId id="532" r:id="rId88"/>
    <p:sldId id="531" r:id="rId89"/>
    <p:sldId id="533" r:id="rId90"/>
    <p:sldId id="534" r:id="rId91"/>
    <p:sldId id="535" r:id="rId92"/>
    <p:sldId id="536" r:id="rId93"/>
    <p:sldId id="537" r:id="rId94"/>
    <p:sldId id="538" r:id="rId95"/>
    <p:sldId id="526" r:id="rId96"/>
    <p:sldId id="539" r:id="rId97"/>
    <p:sldId id="553" r:id="rId98"/>
    <p:sldId id="540" r:id="rId99"/>
    <p:sldId id="554" r:id="rId100"/>
    <p:sldId id="555" r:id="rId101"/>
    <p:sldId id="556" r:id="rId102"/>
    <p:sldId id="557" r:id="rId103"/>
    <p:sldId id="558" r:id="rId104"/>
    <p:sldId id="559" r:id="rId105"/>
    <p:sldId id="560" r:id="rId106"/>
    <p:sldId id="561" r:id="rId107"/>
    <p:sldId id="562" r:id="rId108"/>
    <p:sldId id="565" r:id="rId109"/>
    <p:sldId id="564" r:id="rId110"/>
    <p:sldId id="563" r:id="rId111"/>
    <p:sldId id="566" r:id="rId112"/>
    <p:sldId id="567" r:id="rId113"/>
    <p:sldId id="568" r:id="rId114"/>
    <p:sldId id="569" r:id="rId115"/>
    <p:sldId id="570" r:id="rId116"/>
    <p:sldId id="571" r:id="rId117"/>
    <p:sldId id="295" r:id="rId118"/>
    <p:sldId id="577" r:id="rId119"/>
    <p:sldId id="576" r:id="rId120"/>
    <p:sldId id="575" r:id="rId121"/>
    <p:sldId id="572" r:id="rId122"/>
    <p:sldId id="573" r:id="rId123"/>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Κεφ. Εισαγωγή" id="{FD8D049B-1CA1-4ACC-815E-B0F3A4EE81A2}">
          <p14:sldIdLst>
            <p14:sldId id="582"/>
            <p14:sldId id="257"/>
            <p14:sldId id="258"/>
            <p14:sldId id="262"/>
            <p14:sldId id="260"/>
            <p14:sldId id="264"/>
            <p14:sldId id="265"/>
            <p14:sldId id="266"/>
            <p14:sldId id="267"/>
            <p14:sldId id="269"/>
            <p14:sldId id="271"/>
            <p14:sldId id="272"/>
            <p14:sldId id="270"/>
          </p14:sldIdLst>
        </p14:section>
        <p14:section name="Κεφ. 1. Τύποι Μπαταριών" id="{60BEB36F-66B2-45AE-B8C9-8E1A22A98609}">
          <p14:sldIdLst>
            <p14:sldId id="261"/>
            <p14:sldId id="263"/>
            <p14:sldId id="274"/>
            <p14:sldId id="275"/>
            <p14:sldId id="282"/>
            <p14:sldId id="284"/>
            <p14:sldId id="285"/>
            <p14:sldId id="279"/>
            <p14:sldId id="276"/>
            <p14:sldId id="294"/>
            <p14:sldId id="277"/>
            <p14:sldId id="278"/>
            <p14:sldId id="273"/>
            <p14:sldId id="287"/>
            <p14:sldId id="286"/>
          </p14:sldIdLst>
        </p14:section>
        <p14:section name="Κεφ. 2 Ηλεκτρικό ισοδύναμο και συνδεσμολογίες μπαταριών" id="{625B4393-2809-45B0-ABE7-EFA2E24C6B92}">
          <p14:sldIdLst>
            <p14:sldId id="283"/>
            <p14:sldId id="292"/>
            <p14:sldId id="293"/>
            <p14:sldId id="291"/>
            <p14:sldId id="519"/>
            <p14:sldId id="289"/>
            <p14:sldId id="296"/>
            <p14:sldId id="297"/>
            <p14:sldId id="298"/>
            <p14:sldId id="299"/>
            <p14:sldId id="300"/>
          </p14:sldIdLst>
        </p14:section>
        <p14:section name="Κεφ. 3. Ασκήσεις Μπαταρίες" id="{AB2DAD81-D530-4B26-BD08-3BE8D64BC881}">
          <p14:sldIdLst>
            <p14:sldId id="290"/>
            <p14:sldId id="301"/>
            <p14:sldId id="302"/>
            <p14:sldId id="304"/>
            <p14:sldId id="303"/>
            <p14:sldId id="305"/>
            <p14:sldId id="307"/>
            <p14:sldId id="308"/>
            <p14:sldId id="309"/>
            <p14:sldId id="310"/>
            <p14:sldId id="311"/>
            <p14:sldId id="312"/>
          </p14:sldIdLst>
        </p14:section>
        <p14:section name="Κεφ. 4. Οδήγηση Ηλεκτρικών οχημάτων" id="{6D7E842F-7B03-4934-A755-96D9BAB2359B}">
          <p14:sldIdLst>
            <p14:sldId id="520"/>
            <p14:sldId id="541"/>
            <p14:sldId id="368"/>
            <p14:sldId id="542"/>
            <p14:sldId id="544"/>
            <p14:sldId id="543"/>
            <p14:sldId id="521"/>
            <p14:sldId id="545"/>
            <p14:sldId id="550"/>
            <p14:sldId id="578"/>
            <p14:sldId id="549"/>
            <p14:sldId id="551"/>
            <p14:sldId id="579"/>
            <p14:sldId id="552"/>
            <p14:sldId id="546"/>
            <p14:sldId id="524"/>
            <p14:sldId id="522"/>
            <p14:sldId id="527"/>
            <p14:sldId id="523"/>
            <p14:sldId id="580"/>
            <p14:sldId id="528"/>
            <p14:sldId id="529"/>
            <p14:sldId id="530"/>
            <p14:sldId id="586"/>
            <p14:sldId id="589"/>
            <p14:sldId id="592"/>
            <p14:sldId id="591"/>
            <p14:sldId id="588"/>
            <p14:sldId id="547"/>
            <p14:sldId id="587"/>
            <p14:sldId id="590"/>
            <p14:sldId id="583"/>
            <p14:sldId id="584"/>
            <p14:sldId id="585"/>
          </p14:sldIdLst>
        </p14:section>
        <p14:section name="Κεφ. 5. Ασκήσεις - Οδήγηση DC κινητήρων" id="{CDA3D813-D2C8-4C6D-88CE-A9DA8FC01DD2}">
          <p14:sldIdLst>
            <p14:sldId id="532"/>
            <p14:sldId id="531"/>
            <p14:sldId id="533"/>
            <p14:sldId id="534"/>
            <p14:sldId id="535"/>
            <p14:sldId id="536"/>
            <p14:sldId id="537"/>
            <p14:sldId id="538"/>
            <p14:sldId id="526"/>
            <p14:sldId id="539"/>
            <p14:sldId id="553"/>
            <p14:sldId id="540"/>
            <p14:sldId id="554"/>
            <p14:sldId id="555"/>
            <p14:sldId id="556"/>
            <p14:sldId id="557"/>
            <p14:sldId id="558"/>
            <p14:sldId id="559"/>
            <p14:sldId id="560"/>
            <p14:sldId id="561"/>
            <p14:sldId id="562"/>
          </p14:sldIdLst>
        </p14:section>
        <p14:section name="Κεφ. 6. Ενσωμάτωση στο ηλεκτρικό δίκτυο" id="{196FB205-BAB6-4BE8-B4FA-CF8C50AB8393}">
          <p14:sldIdLst>
            <p14:sldId id="565"/>
            <p14:sldId id="564"/>
            <p14:sldId id="563"/>
            <p14:sldId id="566"/>
            <p14:sldId id="567"/>
            <p14:sldId id="568"/>
          </p14:sldIdLst>
        </p14:section>
        <p14:section name="Κεφ. 7. Ασκήσεις φορτιστών" id="{1CD58309-CED2-4653-87E5-7A56B371C1A9}">
          <p14:sldIdLst>
            <p14:sldId id="569"/>
            <p14:sldId id="570"/>
            <p14:sldId id="571"/>
          </p14:sldIdLst>
        </p14:section>
        <p14:section name="Εκτός ύλης - Συμπληρωματικό υλικό" id="{4723909D-26DB-4FC9-8576-B8069B85C5A6}">
          <p14:sldIdLst>
            <p14:sldId id="295"/>
            <p14:sldId id="577"/>
            <p14:sldId id="576"/>
            <p14:sldId id="575"/>
            <p14:sldId id="572"/>
            <p14:sldId id="57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Φωτεινό στυλ 1 - Έμφαση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73" autoAdjust="0"/>
    <p:restoredTop sz="94454" autoAdjust="0"/>
  </p:normalViewPr>
  <p:slideViewPr>
    <p:cSldViewPr snapToGrid="0">
      <p:cViewPr varScale="1">
        <p:scale>
          <a:sx n="72" d="100"/>
          <a:sy n="72" d="100"/>
        </p:scale>
        <p:origin x="537"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tableStyles" Target="tableStyle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notesMaster" Target="notesMasters/notesMaster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4EF2C6-47C9-4DA1-9F01-46438B30F90C}" type="datetimeFigureOut">
              <a:rPr lang="el-GR" smtClean="0"/>
              <a:t>29/11/2025</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796A91-F083-4404-AF80-9A6913550301}" type="slidenum">
              <a:rPr lang="el-GR" smtClean="0"/>
              <a:t>‹#›</a:t>
            </a:fld>
            <a:endParaRPr lang="el-GR"/>
          </a:p>
        </p:txBody>
      </p:sp>
    </p:spTree>
    <p:extLst>
      <p:ext uri="{BB962C8B-B14F-4D97-AF65-F5344CB8AC3E}">
        <p14:creationId xmlns:p14="http://schemas.microsoft.com/office/powerpoint/2010/main" val="859348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AD796A91-F083-4404-AF80-9A6913550301}" type="slidenum">
              <a:rPr lang="el-GR" smtClean="0"/>
              <a:t>18</a:t>
            </a:fld>
            <a:endParaRPr lang="el-GR"/>
          </a:p>
        </p:txBody>
      </p:sp>
    </p:spTree>
    <p:extLst>
      <p:ext uri="{BB962C8B-B14F-4D97-AF65-F5344CB8AC3E}">
        <p14:creationId xmlns:p14="http://schemas.microsoft.com/office/powerpoint/2010/main" val="22596875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FAA76A-0264-4C45-B267-553C6DF4FCC3}" type="slidenum">
              <a:rPr kumimoji="0" lang="el-G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l-G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79516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FAA76A-0264-4C45-B267-553C6DF4FCC3}" type="slidenum">
              <a:rPr kumimoji="0" lang="el-G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l-G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53944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FAA76A-0264-4C45-B267-553C6DF4FCC3}" type="slidenum">
              <a:rPr kumimoji="0" lang="el-G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l-G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47235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FAA76A-0264-4C45-B267-553C6DF4FCC3}" type="slidenum">
              <a:rPr kumimoji="0" lang="el-G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l-G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91576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FAA76A-0264-4C45-B267-553C6DF4FCC3}" type="slidenum">
              <a:rPr kumimoji="0" lang="el-G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l-G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96516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FAA76A-0264-4C45-B267-553C6DF4FCC3}" type="slidenum">
              <a:rPr kumimoji="0" lang="el-G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l-G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87703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FAA76A-0264-4C45-B267-553C6DF4FCC3}" type="slidenum">
              <a:rPr kumimoji="0" lang="el-G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l-G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4413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FAA76A-0264-4C45-B267-553C6DF4FCC3}" type="slidenum">
              <a:rPr kumimoji="0" lang="el-G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l-G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81812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FAA76A-0264-4C45-B267-553C6DF4FCC3}" type="slidenum">
              <a:rPr kumimoji="0" lang="el-G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l-G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172898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FAA76A-0264-4C45-B267-553C6DF4FCC3}" type="slidenum">
              <a:rPr kumimoji="0" lang="el-G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l-G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08367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AD796A91-F083-4404-AF80-9A6913550301}" type="slidenum">
              <a:rPr lang="el-GR" smtClean="0"/>
              <a:t>19</a:t>
            </a:fld>
            <a:endParaRPr lang="el-GR"/>
          </a:p>
        </p:txBody>
      </p:sp>
    </p:spTree>
    <p:extLst>
      <p:ext uri="{BB962C8B-B14F-4D97-AF65-F5344CB8AC3E}">
        <p14:creationId xmlns:p14="http://schemas.microsoft.com/office/powerpoint/2010/main" val="8906352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AD796A91-F083-4404-AF80-9A6913550301}" type="slidenum">
              <a:rPr lang="el-GR" smtClean="0"/>
              <a:t>70</a:t>
            </a:fld>
            <a:endParaRPr lang="el-GR"/>
          </a:p>
        </p:txBody>
      </p:sp>
    </p:spTree>
    <p:extLst>
      <p:ext uri="{BB962C8B-B14F-4D97-AF65-F5344CB8AC3E}">
        <p14:creationId xmlns:p14="http://schemas.microsoft.com/office/powerpoint/2010/main" val="2378551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AD796A91-F083-4404-AF80-9A6913550301}" type="slidenum">
              <a:rPr lang="el-GR" smtClean="0"/>
              <a:t>71</a:t>
            </a:fld>
            <a:endParaRPr lang="el-GR"/>
          </a:p>
        </p:txBody>
      </p:sp>
    </p:spTree>
    <p:extLst>
      <p:ext uri="{BB962C8B-B14F-4D97-AF65-F5344CB8AC3E}">
        <p14:creationId xmlns:p14="http://schemas.microsoft.com/office/powerpoint/2010/main" val="20581463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796A91-F083-4404-AF80-9A6913550301}" type="slidenum">
              <a:rPr kumimoji="0" lang="el-G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l-G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563019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796A91-F083-4404-AF80-9A6913550301}" type="slidenum">
              <a:rPr kumimoji="0" lang="el-G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l-G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35701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796A91-F083-4404-AF80-9A6913550301}" type="slidenum">
              <a:rPr kumimoji="0" lang="el-G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l-G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646540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796A91-F083-4404-AF80-9A6913550301}" type="slidenum">
              <a:rPr kumimoji="0" lang="el-G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l-GR"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48879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796A91-F083-4404-AF80-9A6913550301}" type="slidenum">
              <a:rPr kumimoji="0" lang="el-G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l-GR"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7431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796A91-F083-4404-AF80-9A6913550301}" type="slidenum">
              <a:rPr kumimoji="0" lang="el-G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l-GR"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394558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796A91-F083-4404-AF80-9A6913550301}" type="slidenum">
              <a:rPr kumimoji="0" lang="el-G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l-GR"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990658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796A91-F083-4404-AF80-9A6913550301}" type="slidenum">
              <a:rPr kumimoji="0" lang="el-G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l-GR"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65318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err="1"/>
              <a:t>ταχυφόρτιση</a:t>
            </a:r>
            <a:endParaRPr lang="el-GR" dirty="0"/>
          </a:p>
        </p:txBody>
      </p:sp>
      <p:sp>
        <p:nvSpPr>
          <p:cNvPr id="4" name="Θέση αριθμού διαφάνειας 3"/>
          <p:cNvSpPr>
            <a:spLocks noGrp="1"/>
          </p:cNvSpPr>
          <p:nvPr>
            <p:ph type="sldNum" sz="quarter" idx="5"/>
          </p:nvPr>
        </p:nvSpPr>
        <p:spPr/>
        <p:txBody>
          <a:bodyPr/>
          <a:lstStyle/>
          <a:p>
            <a:fld id="{AD796A91-F083-4404-AF80-9A6913550301}" type="slidenum">
              <a:rPr lang="el-GR" smtClean="0"/>
              <a:t>20</a:t>
            </a:fld>
            <a:endParaRPr lang="el-GR"/>
          </a:p>
        </p:txBody>
      </p:sp>
    </p:spTree>
    <p:extLst>
      <p:ext uri="{BB962C8B-B14F-4D97-AF65-F5344CB8AC3E}">
        <p14:creationId xmlns:p14="http://schemas.microsoft.com/office/powerpoint/2010/main" val="29332795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FAA76A-0264-4C45-B267-553C6DF4FCC3}" type="slidenum">
              <a:rPr kumimoji="0" lang="el-G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l-GR"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437912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796A91-F083-4404-AF80-9A6913550301}" type="slidenum">
              <a:rPr kumimoji="0" lang="el-G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l-GR"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0206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AD796A91-F083-4404-AF80-9A6913550301}" type="slidenum">
              <a:rPr lang="el-GR" smtClean="0"/>
              <a:t>82</a:t>
            </a:fld>
            <a:endParaRPr lang="el-GR"/>
          </a:p>
        </p:txBody>
      </p:sp>
    </p:spTree>
    <p:extLst>
      <p:ext uri="{BB962C8B-B14F-4D97-AF65-F5344CB8AC3E}">
        <p14:creationId xmlns:p14="http://schemas.microsoft.com/office/powerpoint/2010/main" val="15717877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AD796A91-F083-4404-AF80-9A6913550301}" type="slidenum">
              <a:rPr lang="el-GR" smtClean="0"/>
              <a:t>83</a:t>
            </a:fld>
            <a:endParaRPr lang="el-GR"/>
          </a:p>
        </p:txBody>
      </p:sp>
    </p:spTree>
    <p:extLst>
      <p:ext uri="{BB962C8B-B14F-4D97-AF65-F5344CB8AC3E}">
        <p14:creationId xmlns:p14="http://schemas.microsoft.com/office/powerpoint/2010/main" val="890276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AD796A91-F083-4404-AF80-9A6913550301}" type="slidenum">
              <a:rPr lang="el-GR" smtClean="0"/>
              <a:t>84</a:t>
            </a:fld>
            <a:endParaRPr lang="el-GR"/>
          </a:p>
        </p:txBody>
      </p:sp>
    </p:spTree>
    <p:extLst>
      <p:ext uri="{BB962C8B-B14F-4D97-AF65-F5344CB8AC3E}">
        <p14:creationId xmlns:p14="http://schemas.microsoft.com/office/powerpoint/2010/main" val="22713513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AD796A91-F083-4404-AF80-9A6913550301}" type="slidenum">
              <a:rPr lang="el-GR" smtClean="0"/>
              <a:t>85</a:t>
            </a:fld>
            <a:endParaRPr lang="el-GR"/>
          </a:p>
        </p:txBody>
      </p:sp>
    </p:spTree>
    <p:extLst>
      <p:ext uri="{BB962C8B-B14F-4D97-AF65-F5344CB8AC3E}">
        <p14:creationId xmlns:p14="http://schemas.microsoft.com/office/powerpoint/2010/main" val="6079726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AD796A91-F083-4404-AF80-9A6913550301}" type="slidenum">
              <a:rPr lang="el-GR" smtClean="0"/>
              <a:t>86</a:t>
            </a:fld>
            <a:endParaRPr lang="el-GR"/>
          </a:p>
        </p:txBody>
      </p:sp>
    </p:spTree>
    <p:extLst>
      <p:ext uri="{BB962C8B-B14F-4D97-AF65-F5344CB8AC3E}">
        <p14:creationId xmlns:p14="http://schemas.microsoft.com/office/powerpoint/2010/main" val="26104556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796A91-F083-4404-AF80-9A6913550301}" type="slidenum">
              <a:rPr kumimoji="0" lang="el-G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l-G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057572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796A91-F083-4404-AF80-9A6913550301}" type="slidenum">
              <a:rPr kumimoji="0" lang="el-G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l-G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90663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796A91-F083-4404-AF80-9A6913550301}" type="slidenum">
              <a:rPr kumimoji="0" lang="el-G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l-G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44311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796A91-F083-4404-AF80-9A6913550301}" type="slidenum">
              <a:rPr kumimoji="0" lang="el-G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l-G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90172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796A91-F083-4404-AF80-9A6913550301}" type="slidenum">
              <a:rPr kumimoji="0" lang="el-G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l-G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196753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796A91-F083-4404-AF80-9A6913550301}" type="slidenum">
              <a:rPr kumimoji="0" lang="el-G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l-G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066473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796A91-F083-4404-AF80-9A6913550301}" type="slidenum">
              <a:rPr kumimoji="0" lang="el-G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l-G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54535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796A91-F083-4404-AF80-9A6913550301}" type="slidenum">
              <a:rPr kumimoji="0" lang="el-G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l-G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927153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796A91-F083-4404-AF80-9A6913550301}" type="slidenum">
              <a:rPr kumimoji="0" lang="el-G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l-G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48194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796A91-F083-4404-AF80-9A6913550301}" type="slidenum">
              <a:rPr kumimoji="0" lang="el-G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l-G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898588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796A91-F083-4404-AF80-9A6913550301}" type="slidenum">
              <a:rPr kumimoji="0" lang="el-G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l-G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011192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796A91-F083-4404-AF80-9A6913550301}" type="slidenum">
              <a:rPr kumimoji="0" lang="el-G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l-G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221593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796A91-F083-4404-AF80-9A6913550301}" type="slidenum">
              <a:rPr kumimoji="0" lang="el-G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l-G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210379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796A91-F083-4404-AF80-9A6913550301}" type="slidenum">
              <a:rPr kumimoji="0" lang="el-G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l-G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13439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AD796A91-F083-4404-AF80-9A6913550301}" type="slidenum">
              <a:rPr lang="el-GR" smtClean="0"/>
              <a:t>29</a:t>
            </a:fld>
            <a:endParaRPr lang="el-GR"/>
          </a:p>
        </p:txBody>
      </p:sp>
    </p:spTree>
    <p:extLst>
      <p:ext uri="{BB962C8B-B14F-4D97-AF65-F5344CB8AC3E}">
        <p14:creationId xmlns:p14="http://schemas.microsoft.com/office/powerpoint/2010/main" val="34188039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796A91-F083-4404-AF80-9A6913550301}" type="slidenum">
              <a:rPr kumimoji="0" lang="el-G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l-G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854237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796A91-F083-4404-AF80-9A6913550301}" type="slidenum">
              <a:rPr kumimoji="0" lang="el-G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l-G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871658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796A91-F083-4404-AF80-9A6913550301}" type="slidenum">
              <a:rPr kumimoji="0" lang="el-G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l-G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68189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AA010-F09C-4C94-AE66-BAF062739ACC}"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1244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AD796A91-F083-4404-AF80-9A6913550301}" type="slidenum">
              <a:rPr lang="el-GR" smtClean="0"/>
              <a:t>50</a:t>
            </a:fld>
            <a:endParaRPr lang="el-GR"/>
          </a:p>
        </p:txBody>
      </p:sp>
    </p:spTree>
    <p:extLst>
      <p:ext uri="{BB962C8B-B14F-4D97-AF65-F5344CB8AC3E}">
        <p14:creationId xmlns:p14="http://schemas.microsoft.com/office/powerpoint/2010/main" val="1417830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FAA76A-0264-4C45-B267-553C6DF4FCC3}" type="slidenum">
              <a:rPr kumimoji="0" lang="el-G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l-G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75779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FAA76A-0264-4C45-B267-553C6DF4FCC3}" type="slidenum">
              <a:rPr kumimoji="0" lang="el-G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l-G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66414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916EA3E-1AD2-B77A-6C9E-34C7444CE120}"/>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4C17D736-4CD6-6ED6-29BC-5C46949701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5676CDD4-1C3A-C538-6039-5CA496D627B0}"/>
              </a:ext>
            </a:extLst>
          </p:cNvPr>
          <p:cNvSpPr>
            <a:spLocks noGrp="1"/>
          </p:cNvSpPr>
          <p:nvPr>
            <p:ph type="dt" sz="half" idx="10"/>
          </p:nvPr>
        </p:nvSpPr>
        <p:spPr/>
        <p:txBody>
          <a:bodyPr/>
          <a:lstStyle/>
          <a:p>
            <a:fld id="{5D62D7EE-F75C-4AC6-ADB8-BE1253614A0A}" type="datetimeFigureOut">
              <a:rPr lang="el-GR" smtClean="0"/>
              <a:t>29/11/2025</a:t>
            </a:fld>
            <a:endParaRPr lang="el-GR"/>
          </a:p>
        </p:txBody>
      </p:sp>
      <p:sp>
        <p:nvSpPr>
          <p:cNvPr id="5" name="Θέση υποσέλιδου 4">
            <a:extLst>
              <a:ext uri="{FF2B5EF4-FFF2-40B4-BE49-F238E27FC236}">
                <a16:creationId xmlns:a16="http://schemas.microsoft.com/office/drawing/2014/main" id="{EEEE7471-9A87-6999-B695-4907BE696372}"/>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F7046C76-1EED-8A6C-EB61-E59CC5502130}"/>
              </a:ext>
            </a:extLst>
          </p:cNvPr>
          <p:cNvSpPr>
            <a:spLocks noGrp="1"/>
          </p:cNvSpPr>
          <p:nvPr>
            <p:ph type="sldNum" sz="quarter" idx="12"/>
          </p:nvPr>
        </p:nvSpPr>
        <p:spPr/>
        <p:txBody>
          <a:bodyPr/>
          <a:lstStyle/>
          <a:p>
            <a:fld id="{4218BB83-6FBF-4B11-BF38-5173255C4CCD}" type="slidenum">
              <a:rPr lang="el-GR" smtClean="0"/>
              <a:t>‹#›</a:t>
            </a:fld>
            <a:endParaRPr lang="el-GR"/>
          </a:p>
        </p:txBody>
      </p:sp>
    </p:spTree>
    <p:extLst>
      <p:ext uri="{BB962C8B-B14F-4D97-AF65-F5344CB8AC3E}">
        <p14:creationId xmlns:p14="http://schemas.microsoft.com/office/powerpoint/2010/main" val="2905240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D42B730-4CD7-0179-B83D-2E9F754783B0}"/>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480B42DA-259E-28B7-8528-21EDB9517985}"/>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599E1F81-8335-E682-69F2-31C2F1DB9717}"/>
              </a:ext>
            </a:extLst>
          </p:cNvPr>
          <p:cNvSpPr>
            <a:spLocks noGrp="1"/>
          </p:cNvSpPr>
          <p:nvPr>
            <p:ph type="dt" sz="half" idx="10"/>
          </p:nvPr>
        </p:nvSpPr>
        <p:spPr/>
        <p:txBody>
          <a:bodyPr/>
          <a:lstStyle/>
          <a:p>
            <a:fld id="{5D62D7EE-F75C-4AC6-ADB8-BE1253614A0A}" type="datetimeFigureOut">
              <a:rPr lang="el-GR" smtClean="0"/>
              <a:t>29/11/2025</a:t>
            </a:fld>
            <a:endParaRPr lang="el-GR"/>
          </a:p>
        </p:txBody>
      </p:sp>
      <p:sp>
        <p:nvSpPr>
          <p:cNvPr id="5" name="Θέση υποσέλιδου 4">
            <a:extLst>
              <a:ext uri="{FF2B5EF4-FFF2-40B4-BE49-F238E27FC236}">
                <a16:creationId xmlns:a16="http://schemas.microsoft.com/office/drawing/2014/main" id="{F7F5688F-B2F6-F2E5-1F4E-9C6E49B18F8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DD88B4B3-65C7-A259-4652-55ECEB17708A}"/>
              </a:ext>
            </a:extLst>
          </p:cNvPr>
          <p:cNvSpPr>
            <a:spLocks noGrp="1"/>
          </p:cNvSpPr>
          <p:nvPr>
            <p:ph type="sldNum" sz="quarter" idx="12"/>
          </p:nvPr>
        </p:nvSpPr>
        <p:spPr/>
        <p:txBody>
          <a:bodyPr/>
          <a:lstStyle/>
          <a:p>
            <a:fld id="{4218BB83-6FBF-4B11-BF38-5173255C4CCD}" type="slidenum">
              <a:rPr lang="el-GR" smtClean="0"/>
              <a:t>‹#›</a:t>
            </a:fld>
            <a:endParaRPr lang="el-GR"/>
          </a:p>
        </p:txBody>
      </p:sp>
    </p:spTree>
    <p:extLst>
      <p:ext uri="{BB962C8B-B14F-4D97-AF65-F5344CB8AC3E}">
        <p14:creationId xmlns:p14="http://schemas.microsoft.com/office/powerpoint/2010/main" val="3508744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9FE73F72-F17D-2D87-9840-46FB4BFC0788}"/>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FCB93559-9F8F-F140-10A6-C202A2CF6DDE}"/>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64AFB702-97D7-6F15-E2E1-1D31E76BCBF3}"/>
              </a:ext>
            </a:extLst>
          </p:cNvPr>
          <p:cNvSpPr>
            <a:spLocks noGrp="1"/>
          </p:cNvSpPr>
          <p:nvPr>
            <p:ph type="dt" sz="half" idx="10"/>
          </p:nvPr>
        </p:nvSpPr>
        <p:spPr/>
        <p:txBody>
          <a:bodyPr/>
          <a:lstStyle/>
          <a:p>
            <a:fld id="{5D62D7EE-F75C-4AC6-ADB8-BE1253614A0A}" type="datetimeFigureOut">
              <a:rPr lang="el-GR" smtClean="0"/>
              <a:t>29/11/2025</a:t>
            </a:fld>
            <a:endParaRPr lang="el-GR"/>
          </a:p>
        </p:txBody>
      </p:sp>
      <p:sp>
        <p:nvSpPr>
          <p:cNvPr id="5" name="Θέση υποσέλιδου 4">
            <a:extLst>
              <a:ext uri="{FF2B5EF4-FFF2-40B4-BE49-F238E27FC236}">
                <a16:creationId xmlns:a16="http://schemas.microsoft.com/office/drawing/2014/main" id="{19522A23-3303-74C1-6C63-246CD453530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845BC4A-93DA-BDDF-BCBD-6DF04E6C4DCB}"/>
              </a:ext>
            </a:extLst>
          </p:cNvPr>
          <p:cNvSpPr>
            <a:spLocks noGrp="1"/>
          </p:cNvSpPr>
          <p:nvPr>
            <p:ph type="sldNum" sz="quarter" idx="12"/>
          </p:nvPr>
        </p:nvSpPr>
        <p:spPr/>
        <p:txBody>
          <a:bodyPr/>
          <a:lstStyle/>
          <a:p>
            <a:fld id="{4218BB83-6FBF-4B11-BF38-5173255C4CCD}" type="slidenum">
              <a:rPr lang="el-GR" smtClean="0"/>
              <a:t>‹#›</a:t>
            </a:fld>
            <a:endParaRPr lang="el-GR"/>
          </a:p>
        </p:txBody>
      </p:sp>
    </p:spTree>
    <p:extLst>
      <p:ext uri="{BB962C8B-B14F-4D97-AF65-F5344CB8AC3E}">
        <p14:creationId xmlns:p14="http://schemas.microsoft.com/office/powerpoint/2010/main" val="21584995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3349DC4-59FC-484A-8D40-C601BFE022E5}"/>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D6AA3772-72DF-4770-83A9-806E388DF1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4D371BFD-61F1-4F24-9058-315C0B268285}"/>
              </a:ext>
            </a:extLst>
          </p:cNvPr>
          <p:cNvSpPr>
            <a:spLocks noGrp="1"/>
          </p:cNvSpPr>
          <p:nvPr>
            <p:ph type="dt" sz="half" idx="10"/>
          </p:nvPr>
        </p:nvSpPr>
        <p:spPr/>
        <p:txBody>
          <a:bodyPr/>
          <a:lstStyle/>
          <a:p>
            <a:fld id="{B4080133-4449-42E0-BA18-866D49590102}" type="datetimeFigureOut">
              <a:rPr lang="el-GR" smtClean="0"/>
              <a:t>29/11/2025</a:t>
            </a:fld>
            <a:endParaRPr lang="el-GR"/>
          </a:p>
        </p:txBody>
      </p:sp>
      <p:sp>
        <p:nvSpPr>
          <p:cNvPr id="5" name="Θέση υποσέλιδου 4">
            <a:extLst>
              <a:ext uri="{FF2B5EF4-FFF2-40B4-BE49-F238E27FC236}">
                <a16:creationId xmlns:a16="http://schemas.microsoft.com/office/drawing/2014/main" id="{8A2F1C83-F397-44B6-AEF9-E9FC5D8F3C83}"/>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ABBC0D3B-EB1C-4A07-9B02-E5464A019481}"/>
              </a:ext>
            </a:extLst>
          </p:cNvPr>
          <p:cNvSpPr>
            <a:spLocks noGrp="1"/>
          </p:cNvSpPr>
          <p:nvPr>
            <p:ph type="sldNum" sz="quarter" idx="12"/>
          </p:nvPr>
        </p:nvSpPr>
        <p:spPr/>
        <p:txBody>
          <a:bodyPr/>
          <a:lstStyle/>
          <a:p>
            <a:fld id="{9949127F-E579-4DD2-B1D1-864354AC123D}" type="slidenum">
              <a:rPr lang="el-GR" smtClean="0"/>
              <a:t>‹#›</a:t>
            </a:fld>
            <a:endParaRPr lang="el-GR"/>
          </a:p>
        </p:txBody>
      </p:sp>
    </p:spTree>
    <p:extLst>
      <p:ext uri="{BB962C8B-B14F-4D97-AF65-F5344CB8AC3E}">
        <p14:creationId xmlns:p14="http://schemas.microsoft.com/office/powerpoint/2010/main" val="1663105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5556861-609F-4753-8DBA-13C5EE2A1C01}"/>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18F2F419-F19D-48DB-A25E-B64F38B6FD19}"/>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DC583682-BA2D-40EB-8396-2B2AF764C6F1}"/>
              </a:ext>
            </a:extLst>
          </p:cNvPr>
          <p:cNvSpPr>
            <a:spLocks noGrp="1"/>
          </p:cNvSpPr>
          <p:nvPr>
            <p:ph type="dt" sz="half" idx="10"/>
          </p:nvPr>
        </p:nvSpPr>
        <p:spPr/>
        <p:txBody>
          <a:bodyPr/>
          <a:lstStyle/>
          <a:p>
            <a:fld id="{B4080133-4449-42E0-BA18-866D49590102}" type="datetimeFigureOut">
              <a:rPr lang="el-GR" smtClean="0"/>
              <a:t>29/11/2025</a:t>
            </a:fld>
            <a:endParaRPr lang="el-GR"/>
          </a:p>
        </p:txBody>
      </p:sp>
      <p:sp>
        <p:nvSpPr>
          <p:cNvPr id="5" name="Θέση υποσέλιδου 4">
            <a:extLst>
              <a:ext uri="{FF2B5EF4-FFF2-40B4-BE49-F238E27FC236}">
                <a16:creationId xmlns:a16="http://schemas.microsoft.com/office/drawing/2014/main" id="{8FB10303-DB50-4C75-B922-466CDE8D618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76EC3D52-DB64-43C4-8238-3424B09E061B}"/>
              </a:ext>
            </a:extLst>
          </p:cNvPr>
          <p:cNvSpPr>
            <a:spLocks noGrp="1"/>
          </p:cNvSpPr>
          <p:nvPr>
            <p:ph type="sldNum" sz="quarter" idx="12"/>
          </p:nvPr>
        </p:nvSpPr>
        <p:spPr/>
        <p:txBody>
          <a:bodyPr/>
          <a:lstStyle/>
          <a:p>
            <a:fld id="{9949127F-E579-4DD2-B1D1-864354AC123D}" type="slidenum">
              <a:rPr lang="el-GR" smtClean="0"/>
              <a:t>‹#›</a:t>
            </a:fld>
            <a:endParaRPr lang="el-GR"/>
          </a:p>
        </p:txBody>
      </p:sp>
    </p:spTree>
    <p:extLst>
      <p:ext uri="{BB962C8B-B14F-4D97-AF65-F5344CB8AC3E}">
        <p14:creationId xmlns:p14="http://schemas.microsoft.com/office/powerpoint/2010/main" val="2438319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300D2FE-4FE4-4C2D-B929-F3369D431153}"/>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6FD97D17-0429-4533-835B-2BBF369DB5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9481E691-2663-4C9E-80CA-E8ADB23BC3AB}"/>
              </a:ext>
            </a:extLst>
          </p:cNvPr>
          <p:cNvSpPr>
            <a:spLocks noGrp="1"/>
          </p:cNvSpPr>
          <p:nvPr>
            <p:ph type="dt" sz="half" idx="10"/>
          </p:nvPr>
        </p:nvSpPr>
        <p:spPr/>
        <p:txBody>
          <a:bodyPr/>
          <a:lstStyle/>
          <a:p>
            <a:fld id="{B4080133-4449-42E0-BA18-866D49590102}" type="datetimeFigureOut">
              <a:rPr lang="el-GR" smtClean="0"/>
              <a:t>29/11/2025</a:t>
            </a:fld>
            <a:endParaRPr lang="el-GR"/>
          </a:p>
        </p:txBody>
      </p:sp>
      <p:sp>
        <p:nvSpPr>
          <p:cNvPr id="5" name="Θέση υποσέλιδου 4">
            <a:extLst>
              <a:ext uri="{FF2B5EF4-FFF2-40B4-BE49-F238E27FC236}">
                <a16:creationId xmlns:a16="http://schemas.microsoft.com/office/drawing/2014/main" id="{D917531D-FFA5-4DE7-8FD4-018163E2F51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6DE7BDEB-9FEA-4C91-B2CF-BBC67F205A8A}"/>
              </a:ext>
            </a:extLst>
          </p:cNvPr>
          <p:cNvSpPr>
            <a:spLocks noGrp="1"/>
          </p:cNvSpPr>
          <p:nvPr>
            <p:ph type="sldNum" sz="quarter" idx="12"/>
          </p:nvPr>
        </p:nvSpPr>
        <p:spPr/>
        <p:txBody>
          <a:bodyPr/>
          <a:lstStyle/>
          <a:p>
            <a:fld id="{9949127F-E579-4DD2-B1D1-864354AC123D}" type="slidenum">
              <a:rPr lang="el-GR" smtClean="0"/>
              <a:t>‹#›</a:t>
            </a:fld>
            <a:endParaRPr lang="el-GR"/>
          </a:p>
        </p:txBody>
      </p:sp>
    </p:spTree>
    <p:extLst>
      <p:ext uri="{BB962C8B-B14F-4D97-AF65-F5344CB8AC3E}">
        <p14:creationId xmlns:p14="http://schemas.microsoft.com/office/powerpoint/2010/main" val="3888210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AD47F37-6D83-4F80-B979-0004688BA842}"/>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121A3D7C-CCB7-429D-B262-0AC13077260C}"/>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F468B636-0AE3-408A-AAD6-851D1D4CA9F0}"/>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4DDE105C-66C5-45F6-B4A5-79A066EC7F34}"/>
              </a:ext>
            </a:extLst>
          </p:cNvPr>
          <p:cNvSpPr>
            <a:spLocks noGrp="1"/>
          </p:cNvSpPr>
          <p:nvPr>
            <p:ph type="dt" sz="half" idx="10"/>
          </p:nvPr>
        </p:nvSpPr>
        <p:spPr/>
        <p:txBody>
          <a:bodyPr/>
          <a:lstStyle/>
          <a:p>
            <a:fld id="{B4080133-4449-42E0-BA18-866D49590102}" type="datetimeFigureOut">
              <a:rPr lang="el-GR" smtClean="0"/>
              <a:t>29/11/2025</a:t>
            </a:fld>
            <a:endParaRPr lang="el-GR"/>
          </a:p>
        </p:txBody>
      </p:sp>
      <p:sp>
        <p:nvSpPr>
          <p:cNvPr id="6" name="Θέση υποσέλιδου 5">
            <a:extLst>
              <a:ext uri="{FF2B5EF4-FFF2-40B4-BE49-F238E27FC236}">
                <a16:creationId xmlns:a16="http://schemas.microsoft.com/office/drawing/2014/main" id="{5ED3EB71-AA9A-4EAD-BC9E-A5A3AEDD4C6B}"/>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D2D02744-119E-4953-81CF-35F6FD9AD922}"/>
              </a:ext>
            </a:extLst>
          </p:cNvPr>
          <p:cNvSpPr>
            <a:spLocks noGrp="1"/>
          </p:cNvSpPr>
          <p:nvPr>
            <p:ph type="sldNum" sz="quarter" idx="12"/>
          </p:nvPr>
        </p:nvSpPr>
        <p:spPr/>
        <p:txBody>
          <a:bodyPr/>
          <a:lstStyle/>
          <a:p>
            <a:fld id="{9949127F-E579-4DD2-B1D1-864354AC123D}" type="slidenum">
              <a:rPr lang="el-GR" smtClean="0"/>
              <a:t>‹#›</a:t>
            </a:fld>
            <a:endParaRPr lang="el-GR"/>
          </a:p>
        </p:txBody>
      </p:sp>
    </p:spTree>
    <p:extLst>
      <p:ext uri="{BB962C8B-B14F-4D97-AF65-F5344CB8AC3E}">
        <p14:creationId xmlns:p14="http://schemas.microsoft.com/office/powerpoint/2010/main" val="19046732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D79DF4E-E705-4CC0-BDDF-42DD58312D34}"/>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2BE20EE0-2D05-4F81-ADB7-9AFA74B43F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9563B24A-1419-4DC4-ABD8-6180214ADA3A}"/>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622E1E0C-19A0-41C0-9D77-5014F85A24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48F6F04D-2664-4245-A700-D0AF3B5F62ED}"/>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121379A0-31F3-4374-B753-394DD59853C6}"/>
              </a:ext>
            </a:extLst>
          </p:cNvPr>
          <p:cNvSpPr>
            <a:spLocks noGrp="1"/>
          </p:cNvSpPr>
          <p:nvPr>
            <p:ph type="dt" sz="half" idx="10"/>
          </p:nvPr>
        </p:nvSpPr>
        <p:spPr/>
        <p:txBody>
          <a:bodyPr/>
          <a:lstStyle/>
          <a:p>
            <a:fld id="{B4080133-4449-42E0-BA18-866D49590102}" type="datetimeFigureOut">
              <a:rPr lang="el-GR" smtClean="0"/>
              <a:t>29/11/2025</a:t>
            </a:fld>
            <a:endParaRPr lang="el-GR"/>
          </a:p>
        </p:txBody>
      </p:sp>
      <p:sp>
        <p:nvSpPr>
          <p:cNvPr id="8" name="Θέση υποσέλιδου 7">
            <a:extLst>
              <a:ext uri="{FF2B5EF4-FFF2-40B4-BE49-F238E27FC236}">
                <a16:creationId xmlns:a16="http://schemas.microsoft.com/office/drawing/2014/main" id="{98456942-49F2-40B3-93C4-136559CDD699}"/>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FEF47EEE-1EF1-47D4-8A99-943517B9FA8F}"/>
              </a:ext>
            </a:extLst>
          </p:cNvPr>
          <p:cNvSpPr>
            <a:spLocks noGrp="1"/>
          </p:cNvSpPr>
          <p:nvPr>
            <p:ph type="sldNum" sz="quarter" idx="12"/>
          </p:nvPr>
        </p:nvSpPr>
        <p:spPr/>
        <p:txBody>
          <a:bodyPr/>
          <a:lstStyle/>
          <a:p>
            <a:fld id="{9949127F-E579-4DD2-B1D1-864354AC123D}" type="slidenum">
              <a:rPr lang="el-GR" smtClean="0"/>
              <a:t>‹#›</a:t>
            </a:fld>
            <a:endParaRPr lang="el-GR"/>
          </a:p>
        </p:txBody>
      </p:sp>
    </p:spTree>
    <p:extLst>
      <p:ext uri="{BB962C8B-B14F-4D97-AF65-F5344CB8AC3E}">
        <p14:creationId xmlns:p14="http://schemas.microsoft.com/office/powerpoint/2010/main" val="23583815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46636E1-C2BB-42A5-A286-0EEE208D71B3}"/>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74484CD5-3837-466B-8520-EB8A3D7A89F7}"/>
              </a:ext>
            </a:extLst>
          </p:cNvPr>
          <p:cNvSpPr>
            <a:spLocks noGrp="1"/>
          </p:cNvSpPr>
          <p:nvPr>
            <p:ph type="dt" sz="half" idx="10"/>
          </p:nvPr>
        </p:nvSpPr>
        <p:spPr/>
        <p:txBody>
          <a:bodyPr/>
          <a:lstStyle/>
          <a:p>
            <a:fld id="{B4080133-4449-42E0-BA18-866D49590102}" type="datetimeFigureOut">
              <a:rPr lang="el-GR" smtClean="0"/>
              <a:t>29/11/2025</a:t>
            </a:fld>
            <a:endParaRPr lang="el-GR"/>
          </a:p>
        </p:txBody>
      </p:sp>
      <p:sp>
        <p:nvSpPr>
          <p:cNvPr id="4" name="Θέση υποσέλιδου 3">
            <a:extLst>
              <a:ext uri="{FF2B5EF4-FFF2-40B4-BE49-F238E27FC236}">
                <a16:creationId xmlns:a16="http://schemas.microsoft.com/office/drawing/2014/main" id="{FB485308-2754-4F57-B940-C6DDFAEEB07F}"/>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AC314DD7-4D6D-4403-ADA1-085B0B008E4D}"/>
              </a:ext>
            </a:extLst>
          </p:cNvPr>
          <p:cNvSpPr>
            <a:spLocks noGrp="1"/>
          </p:cNvSpPr>
          <p:nvPr>
            <p:ph type="sldNum" sz="quarter" idx="12"/>
          </p:nvPr>
        </p:nvSpPr>
        <p:spPr/>
        <p:txBody>
          <a:bodyPr/>
          <a:lstStyle/>
          <a:p>
            <a:fld id="{9949127F-E579-4DD2-B1D1-864354AC123D}" type="slidenum">
              <a:rPr lang="el-GR" smtClean="0"/>
              <a:t>‹#›</a:t>
            </a:fld>
            <a:endParaRPr lang="el-GR"/>
          </a:p>
        </p:txBody>
      </p:sp>
    </p:spTree>
    <p:extLst>
      <p:ext uri="{BB962C8B-B14F-4D97-AF65-F5344CB8AC3E}">
        <p14:creationId xmlns:p14="http://schemas.microsoft.com/office/powerpoint/2010/main" val="21007881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7E45ED1C-ED3B-4B34-82F4-CBFFF37894A9}"/>
              </a:ext>
            </a:extLst>
          </p:cNvPr>
          <p:cNvSpPr>
            <a:spLocks noGrp="1"/>
          </p:cNvSpPr>
          <p:nvPr>
            <p:ph type="dt" sz="half" idx="10"/>
          </p:nvPr>
        </p:nvSpPr>
        <p:spPr/>
        <p:txBody>
          <a:bodyPr/>
          <a:lstStyle/>
          <a:p>
            <a:fld id="{B4080133-4449-42E0-BA18-866D49590102}" type="datetimeFigureOut">
              <a:rPr lang="el-GR" smtClean="0"/>
              <a:t>29/11/2025</a:t>
            </a:fld>
            <a:endParaRPr lang="el-GR"/>
          </a:p>
        </p:txBody>
      </p:sp>
      <p:sp>
        <p:nvSpPr>
          <p:cNvPr id="3" name="Θέση υποσέλιδου 2">
            <a:extLst>
              <a:ext uri="{FF2B5EF4-FFF2-40B4-BE49-F238E27FC236}">
                <a16:creationId xmlns:a16="http://schemas.microsoft.com/office/drawing/2014/main" id="{BBE704BD-6BC3-4352-A696-24580ED88E46}"/>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F1C4B9EA-D0E8-4C24-BAE8-61DA219C1684}"/>
              </a:ext>
            </a:extLst>
          </p:cNvPr>
          <p:cNvSpPr>
            <a:spLocks noGrp="1"/>
          </p:cNvSpPr>
          <p:nvPr>
            <p:ph type="sldNum" sz="quarter" idx="12"/>
          </p:nvPr>
        </p:nvSpPr>
        <p:spPr/>
        <p:txBody>
          <a:bodyPr/>
          <a:lstStyle/>
          <a:p>
            <a:fld id="{9949127F-E579-4DD2-B1D1-864354AC123D}" type="slidenum">
              <a:rPr lang="el-GR" smtClean="0"/>
              <a:t>‹#›</a:t>
            </a:fld>
            <a:endParaRPr lang="el-GR"/>
          </a:p>
        </p:txBody>
      </p:sp>
    </p:spTree>
    <p:extLst>
      <p:ext uri="{BB962C8B-B14F-4D97-AF65-F5344CB8AC3E}">
        <p14:creationId xmlns:p14="http://schemas.microsoft.com/office/powerpoint/2010/main" val="35784494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85CA033-38E4-4D93-88BF-E79F926F8E16}"/>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350A43E2-EA3A-488F-94B5-F6F1CAB5FD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0D097C3C-8841-457A-B9F2-500A6B6572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C8273EAB-9DFE-45F9-BC7E-52DFE8231426}"/>
              </a:ext>
            </a:extLst>
          </p:cNvPr>
          <p:cNvSpPr>
            <a:spLocks noGrp="1"/>
          </p:cNvSpPr>
          <p:nvPr>
            <p:ph type="dt" sz="half" idx="10"/>
          </p:nvPr>
        </p:nvSpPr>
        <p:spPr/>
        <p:txBody>
          <a:bodyPr/>
          <a:lstStyle/>
          <a:p>
            <a:fld id="{B4080133-4449-42E0-BA18-866D49590102}" type="datetimeFigureOut">
              <a:rPr lang="el-GR" smtClean="0"/>
              <a:t>29/11/2025</a:t>
            </a:fld>
            <a:endParaRPr lang="el-GR"/>
          </a:p>
        </p:txBody>
      </p:sp>
      <p:sp>
        <p:nvSpPr>
          <p:cNvPr id="6" name="Θέση υποσέλιδου 5">
            <a:extLst>
              <a:ext uri="{FF2B5EF4-FFF2-40B4-BE49-F238E27FC236}">
                <a16:creationId xmlns:a16="http://schemas.microsoft.com/office/drawing/2014/main" id="{45560FF4-C876-4DB8-82B8-444FD1A217AF}"/>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BFC843D6-C494-4188-972F-D2D2FB15026E}"/>
              </a:ext>
            </a:extLst>
          </p:cNvPr>
          <p:cNvSpPr>
            <a:spLocks noGrp="1"/>
          </p:cNvSpPr>
          <p:nvPr>
            <p:ph type="sldNum" sz="quarter" idx="12"/>
          </p:nvPr>
        </p:nvSpPr>
        <p:spPr/>
        <p:txBody>
          <a:bodyPr/>
          <a:lstStyle/>
          <a:p>
            <a:fld id="{9949127F-E579-4DD2-B1D1-864354AC123D}" type="slidenum">
              <a:rPr lang="el-GR" smtClean="0"/>
              <a:t>‹#›</a:t>
            </a:fld>
            <a:endParaRPr lang="el-GR"/>
          </a:p>
        </p:txBody>
      </p:sp>
    </p:spTree>
    <p:extLst>
      <p:ext uri="{BB962C8B-B14F-4D97-AF65-F5344CB8AC3E}">
        <p14:creationId xmlns:p14="http://schemas.microsoft.com/office/powerpoint/2010/main" val="3885994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FCF7277-6EA8-1F78-11F4-0F0E7C0534C1}"/>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B1322732-A564-7684-3A4D-2B5F0072BF4E}"/>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931C6188-AF9B-418A-E464-A91EB78CF686}"/>
              </a:ext>
            </a:extLst>
          </p:cNvPr>
          <p:cNvSpPr>
            <a:spLocks noGrp="1"/>
          </p:cNvSpPr>
          <p:nvPr>
            <p:ph type="dt" sz="half" idx="10"/>
          </p:nvPr>
        </p:nvSpPr>
        <p:spPr/>
        <p:txBody>
          <a:bodyPr/>
          <a:lstStyle/>
          <a:p>
            <a:fld id="{5D62D7EE-F75C-4AC6-ADB8-BE1253614A0A}" type="datetimeFigureOut">
              <a:rPr lang="el-GR" smtClean="0"/>
              <a:t>29/11/2025</a:t>
            </a:fld>
            <a:endParaRPr lang="el-GR"/>
          </a:p>
        </p:txBody>
      </p:sp>
      <p:sp>
        <p:nvSpPr>
          <p:cNvPr id="5" name="Θέση υποσέλιδου 4">
            <a:extLst>
              <a:ext uri="{FF2B5EF4-FFF2-40B4-BE49-F238E27FC236}">
                <a16:creationId xmlns:a16="http://schemas.microsoft.com/office/drawing/2014/main" id="{CEB68DF8-1390-1FB4-3DD4-C0A60CACD18A}"/>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3CB63686-E888-4BBE-E131-0BAEE3525503}"/>
              </a:ext>
            </a:extLst>
          </p:cNvPr>
          <p:cNvSpPr>
            <a:spLocks noGrp="1"/>
          </p:cNvSpPr>
          <p:nvPr>
            <p:ph type="sldNum" sz="quarter" idx="12"/>
          </p:nvPr>
        </p:nvSpPr>
        <p:spPr/>
        <p:txBody>
          <a:bodyPr/>
          <a:lstStyle/>
          <a:p>
            <a:fld id="{4218BB83-6FBF-4B11-BF38-5173255C4CCD}" type="slidenum">
              <a:rPr lang="el-GR" smtClean="0"/>
              <a:t>‹#›</a:t>
            </a:fld>
            <a:endParaRPr lang="el-GR"/>
          </a:p>
        </p:txBody>
      </p:sp>
    </p:spTree>
    <p:extLst>
      <p:ext uri="{BB962C8B-B14F-4D97-AF65-F5344CB8AC3E}">
        <p14:creationId xmlns:p14="http://schemas.microsoft.com/office/powerpoint/2010/main" val="29600613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D2DE405-A354-4ECC-B86B-2DFD0FFCAF40}"/>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C038DC29-2AC0-487B-9410-59336C7C23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9044CF50-9B12-48DF-8354-CE9F9E3B34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6D77AA8-451B-4373-B11D-E1C9A2525829}"/>
              </a:ext>
            </a:extLst>
          </p:cNvPr>
          <p:cNvSpPr>
            <a:spLocks noGrp="1"/>
          </p:cNvSpPr>
          <p:nvPr>
            <p:ph type="dt" sz="half" idx="10"/>
          </p:nvPr>
        </p:nvSpPr>
        <p:spPr/>
        <p:txBody>
          <a:bodyPr/>
          <a:lstStyle/>
          <a:p>
            <a:fld id="{B4080133-4449-42E0-BA18-866D49590102}" type="datetimeFigureOut">
              <a:rPr lang="el-GR" smtClean="0"/>
              <a:t>29/11/2025</a:t>
            </a:fld>
            <a:endParaRPr lang="el-GR"/>
          </a:p>
        </p:txBody>
      </p:sp>
      <p:sp>
        <p:nvSpPr>
          <p:cNvPr id="6" name="Θέση υποσέλιδου 5">
            <a:extLst>
              <a:ext uri="{FF2B5EF4-FFF2-40B4-BE49-F238E27FC236}">
                <a16:creationId xmlns:a16="http://schemas.microsoft.com/office/drawing/2014/main" id="{60587D45-8888-4F1B-BBE0-BB5CCE8396B5}"/>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57793904-4516-4C15-9EC0-AC3EFD4D71BD}"/>
              </a:ext>
            </a:extLst>
          </p:cNvPr>
          <p:cNvSpPr>
            <a:spLocks noGrp="1"/>
          </p:cNvSpPr>
          <p:nvPr>
            <p:ph type="sldNum" sz="quarter" idx="12"/>
          </p:nvPr>
        </p:nvSpPr>
        <p:spPr/>
        <p:txBody>
          <a:bodyPr/>
          <a:lstStyle/>
          <a:p>
            <a:fld id="{9949127F-E579-4DD2-B1D1-864354AC123D}" type="slidenum">
              <a:rPr lang="el-GR" smtClean="0"/>
              <a:t>‹#›</a:t>
            </a:fld>
            <a:endParaRPr lang="el-GR"/>
          </a:p>
        </p:txBody>
      </p:sp>
    </p:spTree>
    <p:extLst>
      <p:ext uri="{BB962C8B-B14F-4D97-AF65-F5344CB8AC3E}">
        <p14:creationId xmlns:p14="http://schemas.microsoft.com/office/powerpoint/2010/main" val="1268585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0C795FC-D72B-4C9B-9D34-8485BCAA63B3}"/>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2D359AA0-72E6-4FA6-AFD0-81B38E50263C}"/>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A3667606-4DB0-4695-9983-2BCD9D337909}"/>
              </a:ext>
            </a:extLst>
          </p:cNvPr>
          <p:cNvSpPr>
            <a:spLocks noGrp="1"/>
          </p:cNvSpPr>
          <p:nvPr>
            <p:ph type="dt" sz="half" idx="10"/>
          </p:nvPr>
        </p:nvSpPr>
        <p:spPr/>
        <p:txBody>
          <a:bodyPr/>
          <a:lstStyle/>
          <a:p>
            <a:fld id="{B4080133-4449-42E0-BA18-866D49590102}" type="datetimeFigureOut">
              <a:rPr lang="el-GR" smtClean="0"/>
              <a:t>29/11/2025</a:t>
            </a:fld>
            <a:endParaRPr lang="el-GR"/>
          </a:p>
        </p:txBody>
      </p:sp>
      <p:sp>
        <p:nvSpPr>
          <p:cNvPr id="5" name="Θέση υποσέλιδου 4">
            <a:extLst>
              <a:ext uri="{FF2B5EF4-FFF2-40B4-BE49-F238E27FC236}">
                <a16:creationId xmlns:a16="http://schemas.microsoft.com/office/drawing/2014/main" id="{8C279863-FB58-4261-A8D7-7DCE680582D3}"/>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37E09F4F-3EDA-4A33-8E64-3922718EB16B}"/>
              </a:ext>
            </a:extLst>
          </p:cNvPr>
          <p:cNvSpPr>
            <a:spLocks noGrp="1"/>
          </p:cNvSpPr>
          <p:nvPr>
            <p:ph type="sldNum" sz="quarter" idx="12"/>
          </p:nvPr>
        </p:nvSpPr>
        <p:spPr/>
        <p:txBody>
          <a:bodyPr/>
          <a:lstStyle/>
          <a:p>
            <a:fld id="{9949127F-E579-4DD2-B1D1-864354AC123D}" type="slidenum">
              <a:rPr lang="el-GR" smtClean="0"/>
              <a:t>‹#›</a:t>
            </a:fld>
            <a:endParaRPr lang="el-GR"/>
          </a:p>
        </p:txBody>
      </p:sp>
    </p:spTree>
    <p:extLst>
      <p:ext uri="{BB962C8B-B14F-4D97-AF65-F5344CB8AC3E}">
        <p14:creationId xmlns:p14="http://schemas.microsoft.com/office/powerpoint/2010/main" val="6018817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B84EC817-6AA1-43AC-ADE3-AE45F3C8F28F}"/>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4A28775D-D962-46D0-B95A-052F7971C0A4}"/>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CF370D9C-153C-463D-BC36-0EC29E1C0A05}"/>
              </a:ext>
            </a:extLst>
          </p:cNvPr>
          <p:cNvSpPr>
            <a:spLocks noGrp="1"/>
          </p:cNvSpPr>
          <p:nvPr>
            <p:ph type="dt" sz="half" idx="10"/>
          </p:nvPr>
        </p:nvSpPr>
        <p:spPr/>
        <p:txBody>
          <a:bodyPr/>
          <a:lstStyle/>
          <a:p>
            <a:fld id="{B4080133-4449-42E0-BA18-866D49590102}" type="datetimeFigureOut">
              <a:rPr lang="el-GR" smtClean="0"/>
              <a:t>29/11/2025</a:t>
            </a:fld>
            <a:endParaRPr lang="el-GR"/>
          </a:p>
        </p:txBody>
      </p:sp>
      <p:sp>
        <p:nvSpPr>
          <p:cNvPr id="5" name="Θέση υποσέλιδου 4">
            <a:extLst>
              <a:ext uri="{FF2B5EF4-FFF2-40B4-BE49-F238E27FC236}">
                <a16:creationId xmlns:a16="http://schemas.microsoft.com/office/drawing/2014/main" id="{D1544555-2097-4C56-A149-97792757452A}"/>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06A675D-7631-4FC7-8C57-D62402C8F641}"/>
              </a:ext>
            </a:extLst>
          </p:cNvPr>
          <p:cNvSpPr>
            <a:spLocks noGrp="1"/>
          </p:cNvSpPr>
          <p:nvPr>
            <p:ph type="sldNum" sz="quarter" idx="12"/>
          </p:nvPr>
        </p:nvSpPr>
        <p:spPr/>
        <p:txBody>
          <a:bodyPr/>
          <a:lstStyle/>
          <a:p>
            <a:fld id="{9949127F-E579-4DD2-B1D1-864354AC123D}" type="slidenum">
              <a:rPr lang="el-GR" smtClean="0"/>
              <a:t>‹#›</a:t>
            </a:fld>
            <a:endParaRPr lang="el-GR"/>
          </a:p>
        </p:txBody>
      </p:sp>
    </p:spTree>
    <p:extLst>
      <p:ext uri="{BB962C8B-B14F-4D97-AF65-F5344CB8AC3E}">
        <p14:creationId xmlns:p14="http://schemas.microsoft.com/office/powerpoint/2010/main" val="3337078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2149EC6-5BED-738E-3DB0-CFD0DA9EBFC4}"/>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7FB11EC6-610C-30BD-141D-2B95045A23B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70853DA1-581D-9742-8CDB-0EA0824383F2}"/>
              </a:ext>
            </a:extLst>
          </p:cNvPr>
          <p:cNvSpPr>
            <a:spLocks noGrp="1"/>
          </p:cNvSpPr>
          <p:nvPr>
            <p:ph type="dt" sz="half" idx="10"/>
          </p:nvPr>
        </p:nvSpPr>
        <p:spPr/>
        <p:txBody>
          <a:bodyPr/>
          <a:lstStyle/>
          <a:p>
            <a:fld id="{5D62D7EE-F75C-4AC6-ADB8-BE1253614A0A}" type="datetimeFigureOut">
              <a:rPr lang="el-GR" smtClean="0"/>
              <a:t>29/11/2025</a:t>
            </a:fld>
            <a:endParaRPr lang="el-GR"/>
          </a:p>
        </p:txBody>
      </p:sp>
      <p:sp>
        <p:nvSpPr>
          <p:cNvPr id="5" name="Θέση υποσέλιδου 4">
            <a:extLst>
              <a:ext uri="{FF2B5EF4-FFF2-40B4-BE49-F238E27FC236}">
                <a16:creationId xmlns:a16="http://schemas.microsoft.com/office/drawing/2014/main" id="{C1A3EB2B-7A52-3675-EEC4-F9F76132ED3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5922483-A756-6C1F-3CFE-4AC2E252AB7C}"/>
              </a:ext>
            </a:extLst>
          </p:cNvPr>
          <p:cNvSpPr>
            <a:spLocks noGrp="1"/>
          </p:cNvSpPr>
          <p:nvPr>
            <p:ph type="sldNum" sz="quarter" idx="12"/>
          </p:nvPr>
        </p:nvSpPr>
        <p:spPr/>
        <p:txBody>
          <a:bodyPr/>
          <a:lstStyle/>
          <a:p>
            <a:fld id="{4218BB83-6FBF-4B11-BF38-5173255C4CCD}" type="slidenum">
              <a:rPr lang="el-GR" smtClean="0"/>
              <a:t>‹#›</a:t>
            </a:fld>
            <a:endParaRPr lang="el-GR"/>
          </a:p>
        </p:txBody>
      </p:sp>
    </p:spTree>
    <p:extLst>
      <p:ext uri="{BB962C8B-B14F-4D97-AF65-F5344CB8AC3E}">
        <p14:creationId xmlns:p14="http://schemas.microsoft.com/office/powerpoint/2010/main" val="2743752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0C74898-C02F-A104-1CCB-EDE5BBFD7E1B}"/>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E493A46D-D218-BF2E-6096-AD1451E6573A}"/>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5857DE3C-86D1-E02A-0288-E212A450CAFB}"/>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BC1EFF41-901A-D2C2-03B1-C66FBED89724}"/>
              </a:ext>
            </a:extLst>
          </p:cNvPr>
          <p:cNvSpPr>
            <a:spLocks noGrp="1"/>
          </p:cNvSpPr>
          <p:nvPr>
            <p:ph type="dt" sz="half" idx="10"/>
          </p:nvPr>
        </p:nvSpPr>
        <p:spPr/>
        <p:txBody>
          <a:bodyPr/>
          <a:lstStyle/>
          <a:p>
            <a:fld id="{5D62D7EE-F75C-4AC6-ADB8-BE1253614A0A}" type="datetimeFigureOut">
              <a:rPr lang="el-GR" smtClean="0"/>
              <a:t>29/11/2025</a:t>
            </a:fld>
            <a:endParaRPr lang="el-GR"/>
          </a:p>
        </p:txBody>
      </p:sp>
      <p:sp>
        <p:nvSpPr>
          <p:cNvPr id="6" name="Θέση υποσέλιδου 5">
            <a:extLst>
              <a:ext uri="{FF2B5EF4-FFF2-40B4-BE49-F238E27FC236}">
                <a16:creationId xmlns:a16="http://schemas.microsoft.com/office/drawing/2014/main" id="{7F5ED531-6BC2-1B99-E942-904E1CA6C206}"/>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C844FE51-C6E4-F863-294F-8BE500D9E663}"/>
              </a:ext>
            </a:extLst>
          </p:cNvPr>
          <p:cNvSpPr>
            <a:spLocks noGrp="1"/>
          </p:cNvSpPr>
          <p:nvPr>
            <p:ph type="sldNum" sz="quarter" idx="12"/>
          </p:nvPr>
        </p:nvSpPr>
        <p:spPr/>
        <p:txBody>
          <a:bodyPr/>
          <a:lstStyle/>
          <a:p>
            <a:fld id="{4218BB83-6FBF-4B11-BF38-5173255C4CCD}" type="slidenum">
              <a:rPr lang="el-GR" smtClean="0"/>
              <a:t>‹#›</a:t>
            </a:fld>
            <a:endParaRPr lang="el-GR"/>
          </a:p>
        </p:txBody>
      </p:sp>
    </p:spTree>
    <p:extLst>
      <p:ext uri="{BB962C8B-B14F-4D97-AF65-F5344CB8AC3E}">
        <p14:creationId xmlns:p14="http://schemas.microsoft.com/office/powerpoint/2010/main" val="894437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2572764-1DFA-7D9C-12D4-AFAB3CDBF7A1}"/>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F4FDF52B-2D26-B261-9730-EAFCB119DD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00CAB47E-0351-182D-BAED-A56BED568E53}"/>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CBBEA9BA-CE1E-2240-B970-F4E260D747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D852FB40-7E3C-4836-336D-760E93635D70}"/>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14C5611E-405A-A8A0-CA4D-82D356DEACD7}"/>
              </a:ext>
            </a:extLst>
          </p:cNvPr>
          <p:cNvSpPr>
            <a:spLocks noGrp="1"/>
          </p:cNvSpPr>
          <p:nvPr>
            <p:ph type="dt" sz="half" idx="10"/>
          </p:nvPr>
        </p:nvSpPr>
        <p:spPr/>
        <p:txBody>
          <a:bodyPr/>
          <a:lstStyle/>
          <a:p>
            <a:fld id="{5D62D7EE-F75C-4AC6-ADB8-BE1253614A0A}" type="datetimeFigureOut">
              <a:rPr lang="el-GR" smtClean="0"/>
              <a:t>29/11/2025</a:t>
            </a:fld>
            <a:endParaRPr lang="el-GR"/>
          </a:p>
        </p:txBody>
      </p:sp>
      <p:sp>
        <p:nvSpPr>
          <p:cNvPr id="8" name="Θέση υποσέλιδου 7">
            <a:extLst>
              <a:ext uri="{FF2B5EF4-FFF2-40B4-BE49-F238E27FC236}">
                <a16:creationId xmlns:a16="http://schemas.microsoft.com/office/drawing/2014/main" id="{238A2EFD-3DDA-D5EA-13D3-F5DC24C01000}"/>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6EAEEC33-9C8E-DDC8-E26B-9D399D132281}"/>
              </a:ext>
            </a:extLst>
          </p:cNvPr>
          <p:cNvSpPr>
            <a:spLocks noGrp="1"/>
          </p:cNvSpPr>
          <p:nvPr>
            <p:ph type="sldNum" sz="quarter" idx="12"/>
          </p:nvPr>
        </p:nvSpPr>
        <p:spPr/>
        <p:txBody>
          <a:bodyPr/>
          <a:lstStyle/>
          <a:p>
            <a:fld id="{4218BB83-6FBF-4B11-BF38-5173255C4CCD}" type="slidenum">
              <a:rPr lang="el-GR" smtClean="0"/>
              <a:t>‹#›</a:t>
            </a:fld>
            <a:endParaRPr lang="el-GR"/>
          </a:p>
        </p:txBody>
      </p:sp>
    </p:spTree>
    <p:extLst>
      <p:ext uri="{BB962C8B-B14F-4D97-AF65-F5344CB8AC3E}">
        <p14:creationId xmlns:p14="http://schemas.microsoft.com/office/powerpoint/2010/main" val="3219649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1A2FFC5-34BF-A206-7FB7-73ECE0563EF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AC7BCE2B-59DC-0622-7F49-5FA3B84BF3F8}"/>
              </a:ext>
            </a:extLst>
          </p:cNvPr>
          <p:cNvSpPr>
            <a:spLocks noGrp="1"/>
          </p:cNvSpPr>
          <p:nvPr>
            <p:ph type="dt" sz="half" idx="10"/>
          </p:nvPr>
        </p:nvSpPr>
        <p:spPr/>
        <p:txBody>
          <a:bodyPr/>
          <a:lstStyle/>
          <a:p>
            <a:fld id="{5D62D7EE-F75C-4AC6-ADB8-BE1253614A0A}" type="datetimeFigureOut">
              <a:rPr lang="el-GR" smtClean="0"/>
              <a:t>29/11/2025</a:t>
            </a:fld>
            <a:endParaRPr lang="el-GR"/>
          </a:p>
        </p:txBody>
      </p:sp>
      <p:sp>
        <p:nvSpPr>
          <p:cNvPr id="4" name="Θέση υποσέλιδου 3">
            <a:extLst>
              <a:ext uri="{FF2B5EF4-FFF2-40B4-BE49-F238E27FC236}">
                <a16:creationId xmlns:a16="http://schemas.microsoft.com/office/drawing/2014/main" id="{643ACED8-BB7A-A8C6-D434-CC2807DFD2C1}"/>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4F0582BD-2DE8-24B3-00FF-56C32860DBCF}"/>
              </a:ext>
            </a:extLst>
          </p:cNvPr>
          <p:cNvSpPr>
            <a:spLocks noGrp="1"/>
          </p:cNvSpPr>
          <p:nvPr>
            <p:ph type="sldNum" sz="quarter" idx="12"/>
          </p:nvPr>
        </p:nvSpPr>
        <p:spPr/>
        <p:txBody>
          <a:bodyPr/>
          <a:lstStyle/>
          <a:p>
            <a:fld id="{4218BB83-6FBF-4B11-BF38-5173255C4CCD}" type="slidenum">
              <a:rPr lang="el-GR" smtClean="0"/>
              <a:t>‹#›</a:t>
            </a:fld>
            <a:endParaRPr lang="el-GR"/>
          </a:p>
        </p:txBody>
      </p:sp>
    </p:spTree>
    <p:extLst>
      <p:ext uri="{BB962C8B-B14F-4D97-AF65-F5344CB8AC3E}">
        <p14:creationId xmlns:p14="http://schemas.microsoft.com/office/powerpoint/2010/main" val="2018051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C459331C-42EB-2170-B696-F246A2393376}"/>
              </a:ext>
            </a:extLst>
          </p:cNvPr>
          <p:cNvSpPr>
            <a:spLocks noGrp="1"/>
          </p:cNvSpPr>
          <p:nvPr>
            <p:ph type="dt" sz="half" idx="10"/>
          </p:nvPr>
        </p:nvSpPr>
        <p:spPr/>
        <p:txBody>
          <a:bodyPr/>
          <a:lstStyle/>
          <a:p>
            <a:fld id="{5D62D7EE-F75C-4AC6-ADB8-BE1253614A0A}" type="datetimeFigureOut">
              <a:rPr lang="el-GR" smtClean="0"/>
              <a:t>29/11/2025</a:t>
            </a:fld>
            <a:endParaRPr lang="el-GR"/>
          </a:p>
        </p:txBody>
      </p:sp>
      <p:sp>
        <p:nvSpPr>
          <p:cNvPr id="3" name="Θέση υποσέλιδου 2">
            <a:extLst>
              <a:ext uri="{FF2B5EF4-FFF2-40B4-BE49-F238E27FC236}">
                <a16:creationId xmlns:a16="http://schemas.microsoft.com/office/drawing/2014/main" id="{A7B2C45B-72DB-F7D1-7DCB-EA7C708ABD80}"/>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CC7708D8-B0F2-ECEF-3BED-9179611A13B7}"/>
              </a:ext>
            </a:extLst>
          </p:cNvPr>
          <p:cNvSpPr>
            <a:spLocks noGrp="1"/>
          </p:cNvSpPr>
          <p:nvPr>
            <p:ph type="sldNum" sz="quarter" idx="12"/>
          </p:nvPr>
        </p:nvSpPr>
        <p:spPr/>
        <p:txBody>
          <a:bodyPr/>
          <a:lstStyle/>
          <a:p>
            <a:fld id="{4218BB83-6FBF-4B11-BF38-5173255C4CCD}" type="slidenum">
              <a:rPr lang="el-GR" smtClean="0"/>
              <a:t>‹#›</a:t>
            </a:fld>
            <a:endParaRPr lang="el-GR"/>
          </a:p>
        </p:txBody>
      </p:sp>
    </p:spTree>
    <p:extLst>
      <p:ext uri="{BB962C8B-B14F-4D97-AF65-F5344CB8AC3E}">
        <p14:creationId xmlns:p14="http://schemas.microsoft.com/office/powerpoint/2010/main" val="1836780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66DF6DE-D217-8B72-54D1-8CFE24163548}"/>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A4BEE223-D25B-C6CF-2B70-EA121EC1FB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6A7AD1FE-C63C-2F8D-804C-1D51CC4062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9F624E89-3C6F-3655-3F75-B7CAD978B9FF}"/>
              </a:ext>
            </a:extLst>
          </p:cNvPr>
          <p:cNvSpPr>
            <a:spLocks noGrp="1"/>
          </p:cNvSpPr>
          <p:nvPr>
            <p:ph type="dt" sz="half" idx="10"/>
          </p:nvPr>
        </p:nvSpPr>
        <p:spPr/>
        <p:txBody>
          <a:bodyPr/>
          <a:lstStyle/>
          <a:p>
            <a:fld id="{5D62D7EE-F75C-4AC6-ADB8-BE1253614A0A}" type="datetimeFigureOut">
              <a:rPr lang="el-GR" smtClean="0"/>
              <a:t>29/11/2025</a:t>
            </a:fld>
            <a:endParaRPr lang="el-GR"/>
          </a:p>
        </p:txBody>
      </p:sp>
      <p:sp>
        <p:nvSpPr>
          <p:cNvPr id="6" name="Θέση υποσέλιδου 5">
            <a:extLst>
              <a:ext uri="{FF2B5EF4-FFF2-40B4-BE49-F238E27FC236}">
                <a16:creationId xmlns:a16="http://schemas.microsoft.com/office/drawing/2014/main" id="{C276D29E-86FE-C6E4-CCAE-27404E2A9D74}"/>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0AD79349-7845-6BCF-39A2-724EE3F33940}"/>
              </a:ext>
            </a:extLst>
          </p:cNvPr>
          <p:cNvSpPr>
            <a:spLocks noGrp="1"/>
          </p:cNvSpPr>
          <p:nvPr>
            <p:ph type="sldNum" sz="quarter" idx="12"/>
          </p:nvPr>
        </p:nvSpPr>
        <p:spPr/>
        <p:txBody>
          <a:bodyPr/>
          <a:lstStyle/>
          <a:p>
            <a:fld id="{4218BB83-6FBF-4B11-BF38-5173255C4CCD}" type="slidenum">
              <a:rPr lang="el-GR" smtClean="0"/>
              <a:t>‹#›</a:t>
            </a:fld>
            <a:endParaRPr lang="el-GR"/>
          </a:p>
        </p:txBody>
      </p:sp>
    </p:spTree>
    <p:extLst>
      <p:ext uri="{BB962C8B-B14F-4D97-AF65-F5344CB8AC3E}">
        <p14:creationId xmlns:p14="http://schemas.microsoft.com/office/powerpoint/2010/main" val="4259924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1252F19-64A9-9BDB-41C2-58BE09B562B6}"/>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995C32A3-7FF1-08FC-3739-6F6347A23B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6C0EBBAB-8E91-018B-FB61-9461954839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540BDF15-DED6-EE5C-7D5D-920F8EB2BE49}"/>
              </a:ext>
            </a:extLst>
          </p:cNvPr>
          <p:cNvSpPr>
            <a:spLocks noGrp="1"/>
          </p:cNvSpPr>
          <p:nvPr>
            <p:ph type="dt" sz="half" idx="10"/>
          </p:nvPr>
        </p:nvSpPr>
        <p:spPr/>
        <p:txBody>
          <a:bodyPr/>
          <a:lstStyle/>
          <a:p>
            <a:fld id="{5D62D7EE-F75C-4AC6-ADB8-BE1253614A0A}" type="datetimeFigureOut">
              <a:rPr lang="el-GR" smtClean="0"/>
              <a:t>29/11/2025</a:t>
            </a:fld>
            <a:endParaRPr lang="el-GR"/>
          </a:p>
        </p:txBody>
      </p:sp>
      <p:sp>
        <p:nvSpPr>
          <p:cNvPr id="6" name="Θέση υποσέλιδου 5">
            <a:extLst>
              <a:ext uri="{FF2B5EF4-FFF2-40B4-BE49-F238E27FC236}">
                <a16:creationId xmlns:a16="http://schemas.microsoft.com/office/drawing/2014/main" id="{3282FD65-0B32-8D88-0E96-3745B2E687C2}"/>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9F73CD34-8899-BB35-742C-6747E2A2F57D}"/>
              </a:ext>
            </a:extLst>
          </p:cNvPr>
          <p:cNvSpPr>
            <a:spLocks noGrp="1"/>
          </p:cNvSpPr>
          <p:nvPr>
            <p:ph type="sldNum" sz="quarter" idx="12"/>
          </p:nvPr>
        </p:nvSpPr>
        <p:spPr/>
        <p:txBody>
          <a:bodyPr/>
          <a:lstStyle/>
          <a:p>
            <a:fld id="{4218BB83-6FBF-4B11-BF38-5173255C4CCD}" type="slidenum">
              <a:rPr lang="el-GR" smtClean="0"/>
              <a:t>‹#›</a:t>
            </a:fld>
            <a:endParaRPr lang="el-GR"/>
          </a:p>
        </p:txBody>
      </p:sp>
    </p:spTree>
    <p:extLst>
      <p:ext uri="{BB962C8B-B14F-4D97-AF65-F5344CB8AC3E}">
        <p14:creationId xmlns:p14="http://schemas.microsoft.com/office/powerpoint/2010/main" val="3429582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C7F9978E-B77D-12E3-CC1A-09369823EB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F9F03CDC-FE51-B594-4685-0E66B17708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0BB657B-0A75-72FA-7C3B-20B5207DF1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D62D7EE-F75C-4AC6-ADB8-BE1253614A0A}" type="datetimeFigureOut">
              <a:rPr lang="el-GR" smtClean="0"/>
              <a:t>29/11/2025</a:t>
            </a:fld>
            <a:endParaRPr lang="el-GR"/>
          </a:p>
        </p:txBody>
      </p:sp>
      <p:sp>
        <p:nvSpPr>
          <p:cNvPr id="5" name="Θέση υποσέλιδου 4">
            <a:extLst>
              <a:ext uri="{FF2B5EF4-FFF2-40B4-BE49-F238E27FC236}">
                <a16:creationId xmlns:a16="http://schemas.microsoft.com/office/drawing/2014/main" id="{4C3E6D83-E61F-CABE-03F8-BB0ADCB015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A420ACAE-7A50-81E2-4F31-32154ADC37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218BB83-6FBF-4B11-BF38-5173255C4CCD}" type="slidenum">
              <a:rPr lang="el-GR" smtClean="0"/>
              <a:t>‹#›</a:t>
            </a:fld>
            <a:endParaRPr lang="el-GR"/>
          </a:p>
        </p:txBody>
      </p:sp>
    </p:spTree>
    <p:extLst>
      <p:ext uri="{BB962C8B-B14F-4D97-AF65-F5344CB8AC3E}">
        <p14:creationId xmlns:p14="http://schemas.microsoft.com/office/powerpoint/2010/main" val="2316271565"/>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BB8E4B99-C31D-4367-B562-BF4EE8D645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A12ECE56-8FD1-47C5-81B0-BE588E63B9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A49CC1F5-FE24-4FF0-AA61-4F1CE8C795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080133-4449-42E0-BA18-866D49590102}" type="datetimeFigureOut">
              <a:rPr lang="el-GR" smtClean="0"/>
              <a:t>29/11/2025</a:t>
            </a:fld>
            <a:endParaRPr lang="el-GR"/>
          </a:p>
        </p:txBody>
      </p:sp>
      <p:sp>
        <p:nvSpPr>
          <p:cNvPr id="5" name="Θέση υποσέλιδου 4">
            <a:extLst>
              <a:ext uri="{FF2B5EF4-FFF2-40B4-BE49-F238E27FC236}">
                <a16:creationId xmlns:a16="http://schemas.microsoft.com/office/drawing/2014/main" id="{D06069FE-28D3-4468-A350-B5306C5591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126B41B3-C80D-4A97-9580-32C6DBFF11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49127F-E579-4DD2-B1D1-864354AC123D}" type="slidenum">
              <a:rPr lang="el-GR" smtClean="0"/>
              <a:t>‹#›</a:t>
            </a:fld>
            <a:endParaRPr lang="el-GR"/>
          </a:p>
        </p:txBody>
      </p:sp>
    </p:spTree>
    <p:extLst>
      <p:ext uri="{BB962C8B-B14F-4D97-AF65-F5344CB8AC3E}">
        <p14:creationId xmlns:p14="http://schemas.microsoft.com/office/powerpoint/2010/main" val="1744819422"/>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iea.org/reports/global-ev-outlook-2024/trends-in-electric-cars"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0.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59.png"/><Relationship Id="rId7" Type="http://schemas.openxmlformats.org/officeDocument/2006/relationships/image" Target="../media/image162.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260.png"/><Relationship Id="rId5" Type="http://schemas.openxmlformats.org/officeDocument/2006/relationships/image" Target="../media/image161.png"/><Relationship Id="rId4" Type="http://schemas.openxmlformats.org/officeDocument/2006/relationships/image" Target="../media/image160.png"/></Relationships>
</file>

<file path=ppt/slides/_rels/slide101.xml.rels><?xml version="1.0" encoding="UTF-8" standalone="yes"?>
<Relationships xmlns="http://schemas.openxmlformats.org/package/2006/relationships"><Relationship Id="rId3" Type="http://schemas.openxmlformats.org/officeDocument/2006/relationships/image" Target="../media/image1290.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1300.png"/><Relationship Id="rId4" Type="http://schemas.openxmlformats.org/officeDocument/2006/relationships/image" Target="../media/image152.png"/></Relationships>
</file>

<file path=ppt/slides/_rels/slide10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64.png"/></Relationships>
</file>

<file path=ppt/slides/_rels/slide103.xml.rels><?xml version="1.0" encoding="UTF-8" standalone="yes"?>
<Relationships xmlns="http://schemas.openxmlformats.org/package/2006/relationships"><Relationship Id="rId3" Type="http://schemas.openxmlformats.org/officeDocument/2006/relationships/image" Target="../media/image165.png"/><Relationship Id="rId7" Type="http://schemas.openxmlformats.org/officeDocument/2006/relationships/image" Target="../media/image169.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slides/_rels/slide104.xml.rels><?xml version="1.0" encoding="UTF-8" standalone="yes"?>
<Relationships xmlns="http://schemas.openxmlformats.org/package/2006/relationships"><Relationship Id="rId3" Type="http://schemas.openxmlformats.org/officeDocument/2006/relationships/image" Target="../media/image1370.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380.png"/><Relationship Id="rId4" Type="http://schemas.openxmlformats.org/officeDocument/2006/relationships/image" Target="../media/image152.png"/></Relationships>
</file>

<file path=ppt/slides/_rels/slide105.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73.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106.xml.rels><?xml version="1.0" encoding="UTF-8" standalone="yes"?>
<Relationships xmlns="http://schemas.openxmlformats.org/package/2006/relationships"><Relationship Id="rId3" Type="http://schemas.openxmlformats.org/officeDocument/2006/relationships/image" Target="../media/image1370.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380.png"/><Relationship Id="rId4" Type="http://schemas.openxmlformats.org/officeDocument/2006/relationships/image" Target="../media/image152.png"/></Relationships>
</file>

<file path=ppt/slides/_rels/slide107.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hyperlink" Target="https://doi.org/10.1016/B978-0-323-95201-9.00003-2" TargetMode="External"/><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iea.org/reports/global-ev-outlook-2024/trends-in-electric-cars"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2.xml"/><Relationship Id="rId5" Type="http://schemas.openxmlformats.org/officeDocument/2006/relationships/image" Target="../media/image178.png"/><Relationship Id="rId4" Type="http://schemas.openxmlformats.org/officeDocument/2006/relationships/image" Target="../media/image177.png"/></Relationships>
</file>

<file path=ppt/slides/_rels/slide111.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2.xml"/><Relationship Id="rId4" Type="http://schemas.openxmlformats.org/officeDocument/2006/relationships/image" Target="../media/image182.png"/></Relationships>
</file>

<file path=ppt/slides/_rels/slide113.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2.xml"/><Relationship Id="rId5" Type="http://schemas.openxmlformats.org/officeDocument/2006/relationships/image" Target="../media/image186.png"/><Relationship Id="rId4" Type="http://schemas.openxmlformats.org/officeDocument/2006/relationships/image" Target="../media/image1550.png"/></Relationships>
</file>

<file path=ppt/slides/_rels/slide115.xml.rels><?xml version="1.0" encoding="UTF-8" standalone="yes"?>
<Relationships xmlns="http://schemas.openxmlformats.org/package/2006/relationships"><Relationship Id="rId3" Type="http://schemas.openxmlformats.org/officeDocument/2006/relationships/image" Target="../media/image1580.png"/><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117.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jpg"/><Relationship Id="rId1" Type="http://schemas.openxmlformats.org/officeDocument/2006/relationships/slideLayout" Target="../slideLayouts/slideLayout2.xml"/><Relationship Id="rId4" Type="http://schemas.openxmlformats.org/officeDocument/2006/relationships/image" Target="../media/image193.png"/></Relationships>
</file>

<file path=ppt/slides/_rels/slide118.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iea.org/reports/global-ev-outlook-2024/trends-in-electric-cars" TargetMode="Externa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latamobility.com/en/geotab-battery-life-of-electric-vehicles-improves-by-22/"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hyperlink" Target="https://insideevs.com/news/746799/average-ev-range/"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hyperlink" Target="https://vibms.com/nmc-vs-nca-battery-cell/"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getelectric.gr/ncm-nca-lfp-solid-state-poia-einai-i-quot-kalyteri-quot-mpataria-ev/" TargetMode="External"/><Relationship Id="rId2" Type="http://schemas.openxmlformats.org/officeDocument/2006/relationships/hyperlink" Target="https://ecotreelithium.co.uk/news/lithium-nmc-vs-lifepo4/" TargetMode="Externa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s://vibms.com/nmc-vs-nca-battery-cell/" TargetMode="Externa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electrologos.gr/to-bms-battery-management-system-kai-o-rolos-toy-sta-ilektrika-ochimata/" TargetMode="Externa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hyperlink" Target="https://www.hindawi.com/journals/isrn/2013/953792/" TargetMode="External"/><Relationship Id="rId5" Type="http://schemas.openxmlformats.org/officeDocument/2006/relationships/image" Target="../media/image44.pn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hyperlink" Target="https://electrologos.gr/to-bms-battery-management-system-kai-o-rolos-toy-sta-ilektrika-ochimata/"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hyperlink" Target="https://doi.org/10.48550/arXiv.2508.14224"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480.png"/><Relationship Id="rId5" Type="http://schemas.openxmlformats.org/officeDocument/2006/relationships/image" Target="../media/image470.png"/><Relationship Id="rId4" Type="http://schemas.openxmlformats.org/officeDocument/2006/relationships/image" Target="../media/image460.png"/></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20.png"/><Relationship Id="rId1" Type="http://schemas.openxmlformats.org/officeDocument/2006/relationships/slideLayout" Target="../slideLayouts/slideLayout1.xml"/><Relationship Id="rId6" Type="http://schemas.openxmlformats.org/officeDocument/2006/relationships/image" Target="../media/image480.png"/><Relationship Id="rId5" Type="http://schemas.openxmlformats.org/officeDocument/2006/relationships/image" Target="../media/image470.png"/><Relationship Id="rId4" Type="http://schemas.openxmlformats.org/officeDocument/2006/relationships/image" Target="../media/image460.png"/></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doi.org/10.48550/arXiv.2508.14224"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51.xml.rels><?xml version="1.0" encoding="UTF-8" standalone="yes"?>
<Relationships xmlns="http://schemas.openxmlformats.org/package/2006/relationships"><Relationship Id="rId2" Type="http://schemas.openxmlformats.org/officeDocument/2006/relationships/image" Target="../media/image560.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shindengen.com/products/semi/column/basic/mosfet/what_are_mosfets.htm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55.xml.rels><?xml version="1.0" encoding="UTF-8" standalone="yes"?>
<Relationships xmlns="http://schemas.openxmlformats.org/package/2006/relationships"><Relationship Id="rId3" Type="http://schemas.openxmlformats.org/officeDocument/2006/relationships/hyperlink" Target="https://www.shindengen.com/products/semi/column/basic/mosfet/what_are_mosfets.html"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5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hyperlink" Target="https://www.shindengen.com/products/semi/column/basic/mosfet/what_are_mosfets.html" TargetMode="External"/><Relationship Id="rId7"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shindengen.com/products/semi/column/basic/mosfet/what_are_mosfets.html"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6.xml.rels><?xml version="1.0" encoding="UTF-8" standalone="yes"?>
<Relationships xmlns="http://schemas.openxmlformats.org/package/2006/relationships"><Relationship Id="rId3" Type="http://schemas.openxmlformats.org/officeDocument/2006/relationships/hyperlink" Target="https://www.hyundai.com/eu/en/models/kona-electric/trims.html"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7.png"/></Relationships>
</file>

<file path=ppt/slides/_rels/slide6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6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6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66.xml.rels><?xml version="1.0" encoding="UTF-8" standalone="yes"?>
<Relationships xmlns="http://schemas.openxmlformats.org/package/2006/relationships"><Relationship Id="rId8" Type="http://schemas.openxmlformats.org/officeDocument/2006/relationships/image" Target="../media/image811.png"/><Relationship Id="rId3" Type="http://schemas.openxmlformats.org/officeDocument/2006/relationships/image" Target="../media/image88.png"/><Relationship Id="rId7" Type="http://schemas.openxmlformats.org/officeDocument/2006/relationships/image" Target="../media/image802.png"/><Relationship Id="rId12" Type="http://schemas.openxmlformats.org/officeDocument/2006/relationships/image" Target="../media/image8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92.png"/><Relationship Id="rId11" Type="http://schemas.openxmlformats.org/officeDocument/2006/relationships/image" Target="../media/image841.png"/><Relationship Id="rId5" Type="http://schemas.openxmlformats.org/officeDocument/2006/relationships/image" Target="../media/image781.png"/><Relationship Id="rId10" Type="http://schemas.openxmlformats.org/officeDocument/2006/relationships/image" Target="../media/image831.png"/><Relationship Id="rId4" Type="http://schemas.openxmlformats.org/officeDocument/2006/relationships/image" Target="../media/image772.png"/><Relationship Id="rId9" Type="http://schemas.openxmlformats.org/officeDocument/2006/relationships/image" Target="../media/image822.png"/></Relationships>
</file>

<file path=ppt/slides/_rels/slide6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6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6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bydauto.gr/dolphin-surf/"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8.png"/><Relationship Id="rId7" Type="http://schemas.openxmlformats.org/officeDocument/2006/relationships/image" Target="../media/image10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92.png"/><Relationship Id="rId9" Type="http://schemas.openxmlformats.org/officeDocument/2006/relationships/image" Target="../media/image111.png"/></Relationships>
</file>

<file path=ppt/slides/_rels/slide71.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9.png"/><Relationship Id="rId7" Type="http://schemas.openxmlformats.org/officeDocument/2006/relationships/image" Target="../media/image10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92.png"/><Relationship Id="rId9" Type="http://schemas.openxmlformats.org/officeDocument/2006/relationships/image" Target="../media/image101.png"/></Relationships>
</file>

<file path=ppt/slides/_rels/slide72.xml.rels><?xml version="1.0" encoding="UTF-8" standalone="yes"?>
<Relationships xmlns="http://schemas.openxmlformats.org/package/2006/relationships"><Relationship Id="rId8" Type="http://schemas.openxmlformats.org/officeDocument/2006/relationships/image" Target="../media/image711.png"/><Relationship Id="rId3" Type="http://schemas.openxmlformats.org/officeDocument/2006/relationships/image" Target="../media/image691.png"/><Relationship Id="rId7" Type="http://schemas.openxmlformats.org/officeDocument/2006/relationships/image" Target="../media/image700.png"/><Relationship Id="rId12" Type="http://schemas.openxmlformats.org/officeDocument/2006/relationships/image" Target="../media/image75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90.png"/><Relationship Id="rId11" Type="http://schemas.openxmlformats.org/officeDocument/2006/relationships/image" Target="../media/image741.png"/><Relationship Id="rId10" Type="http://schemas.openxmlformats.org/officeDocument/2006/relationships/image" Target="../media/image103.png"/><Relationship Id="rId4" Type="http://schemas.openxmlformats.org/officeDocument/2006/relationships/image" Target="../media/image102.png"/><Relationship Id="rId9" Type="http://schemas.openxmlformats.org/officeDocument/2006/relationships/image" Target="../media/image721.png"/></Relationships>
</file>

<file path=ppt/slides/_rels/slide7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91.png"/><Relationship Id="rId4" Type="http://schemas.openxmlformats.org/officeDocument/2006/relationships/image" Target="../media/image710.png"/></Relationships>
</file>

<file path=ppt/slides/_rels/slide74.xml.rels><?xml version="1.0" encoding="UTF-8" standalone="yes"?>
<Relationships xmlns="http://schemas.openxmlformats.org/package/2006/relationships"><Relationship Id="rId8" Type="http://schemas.openxmlformats.org/officeDocument/2006/relationships/image" Target="../media/image821.png"/><Relationship Id="rId3" Type="http://schemas.openxmlformats.org/officeDocument/2006/relationships/image" Target="../media/image102.png"/><Relationship Id="rId7" Type="http://schemas.openxmlformats.org/officeDocument/2006/relationships/image" Target="../media/image81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01.png"/><Relationship Id="rId5" Type="http://schemas.openxmlformats.org/officeDocument/2006/relationships/image" Target="../media/image730.png"/><Relationship Id="rId4" Type="http://schemas.openxmlformats.org/officeDocument/2006/relationships/image" Target="../media/image720.png"/></Relationships>
</file>

<file path=ppt/slides/_rels/slide7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s>
</file>

<file path=ppt/slides/_rels/slide76.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7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7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8.xml.rels><?xml version="1.0" encoding="UTF-8" standalone="yes"?>
<Relationships xmlns="http://schemas.openxmlformats.org/package/2006/relationships"><Relationship Id="rId3" Type="http://schemas.openxmlformats.org/officeDocument/2006/relationships/hyperlink" Target="https://www.autotriti.gr/data/newcars/times/montela/times_tesla.asp"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7.png"/><Relationship Id="rId3" Type="http://schemas.openxmlformats.org/officeDocument/2006/relationships/image" Target="../media/image127.png"/><Relationship Id="rId7" Type="http://schemas.openxmlformats.org/officeDocument/2006/relationships/image" Target="../media/image131.png"/><Relationship Id="rId12" Type="http://schemas.openxmlformats.org/officeDocument/2006/relationships/image" Target="../media/image13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30.png"/><Relationship Id="rId11" Type="http://schemas.openxmlformats.org/officeDocument/2006/relationships/image" Target="../media/image135.png"/><Relationship Id="rId5" Type="http://schemas.openxmlformats.org/officeDocument/2006/relationships/image" Target="../media/image129.png"/><Relationship Id="rId10"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3.png"/></Relationships>
</file>

<file path=ppt/slides/_rels/slide8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42.png"/><Relationship Id="rId11" Type="http://schemas.openxmlformats.org/officeDocument/2006/relationships/image" Target="../media/image147.png"/><Relationship Id="rId5" Type="http://schemas.openxmlformats.org/officeDocument/2006/relationships/image" Target="../media/image141.png"/><Relationship Id="rId10" Type="http://schemas.openxmlformats.org/officeDocument/2006/relationships/image" Target="../media/image146.png"/><Relationship Id="rId4" Type="http://schemas.openxmlformats.org/officeDocument/2006/relationships/image" Target="../media/image140.png"/><Relationship Id="rId9" Type="http://schemas.openxmlformats.org/officeDocument/2006/relationships/image" Target="../media/image145.png"/></Relationships>
</file>

<file path=ppt/slides/_rels/slide83.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92.png"/><Relationship Id="rId7" Type="http://schemas.openxmlformats.org/officeDocument/2006/relationships/image" Target="../media/image109.png"/><Relationship Id="rId2" Type="http://schemas.openxmlformats.org/officeDocument/2006/relationships/notesSlide" Target="../notesSlides/notesSlide33.xml"/><Relationship Id="rId1" Type="http://schemas.openxmlformats.org/officeDocument/2006/relationships/slideLayout" Target="../slideLayouts/slideLayout2.xml"/><Relationship Id="rId11" Type="http://schemas.openxmlformats.org/officeDocument/2006/relationships/image" Target="../media/image139.png"/><Relationship Id="rId10" Type="http://schemas.openxmlformats.org/officeDocument/2006/relationships/image" Target="../media/image1130.png"/><Relationship Id="rId9" Type="http://schemas.openxmlformats.org/officeDocument/2006/relationships/image" Target="../media/image1120.png"/></Relationships>
</file>

<file path=ppt/slides/_rels/slide84.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92.png"/><Relationship Id="rId7" Type="http://schemas.openxmlformats.org/officeDocument/2006/relationships/image" Target="../media/image109.png"/><Relationship Id="rId2" Type="http://schemas.openxmlformats.org/officeDocument/2006/relationships/notesSlide" Target="../notesSlides/notesSlide34.xml"/><Relationship Id="rId1" Type="http://schemas.openxmlformats.org/officeDocument/2006/relationships/slideLayout" Target="../slideLayouts/slideLayout2.xml"/><Relationship Id="rId11" Type="http://schemas.openxmlformats.org/officeDocument/2006/relationships/image" Target="../media/image139.png"/><Relationship Id="rId10" Type="http://schemas.openxmlformats.org/officeDocument/2006/relationships/image" Target="../media/image1150.png"/><Relationship Id="rId9" Type="http://schemas.openxmlformats.org/officeDocument/2006/relationships/image" Target="../media/image111.png"/></Relationships>
</file>

<file path=ppt/slides/_rels/slide85.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92.png"/><Relationship Id="rId7" Type="http://schemas.openxmlformats.org/officeDocument/2006/relationships/image" Target="../media/image109.png"/><Relationship Id="rId2" Type="http://schemas.openxmlformats.org/officeDocument/2006/relationships/notesSlide" Target="../notesSlides/notesSlide35.xml"/><Relationship Id="rId1" Type="http://schemas.openxmlformats.org/officeDocument/2006/relationships/slideLayout" Target="../slideLayouts/slideLayout2.xml"/><Relationship Id="rId10" Type="http://schemas.openxmlformats.org/officeDocument/2006/relationships/image" Target="../media/image1160.png"/><Relationship Id="rId9" Type="http://schemas.openxmlformats.org/officeDocument/2006/relationships/image" Target="../media/image111.png"/></Relationships>
</file>

<file path=ppt/slides/_rels/slide86.xml.rels><?xml version="1.0" encoding="UTF-8" standalone="yes"?>
<Relationships xmlns="http://schemas.openxmlformats.org/package/2006/relationships"><Relationship Id="rId3" Type="http://schemas.openxmlformats.org/officeDocument/2006/relationships/image" Target="../media/image74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87.xml.rels><?xml version="1.0" encoding="UTF-8" standalone="yes"?>
<Relationships xmlns="http://schemas.openxmlformats.org/package/2006/relationships"><Relationship Id="rId2" Type="http://schemas.openxmlformats.org/officeDocument/2006/relationships/image" Target="../media/image76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770.png"/><Relationship Id="rId1" Type="http://schemas.openxmlformats.org/officeDocument/2006/relationships/slideLayout" Target="../slideLayouts/slideLayout2.xml"/><Relationship Id="rId4" Type="http://schemas.openxmlformats.org/officeDocument/2006/relationships/image" Target="../media/image790.png"/></Relationships>
</file>

<file path=ppt/slides/_rels/slide89.xml.rels><?xml version="1.0" encoding="UTF-8" standalone="yes"?>
<Relationships xmlns="http://schemas.openxmlformats.org/package/2006/relationships"><Relationship Id="rId3" Type="http://schemas.openxmlformats.org/officeDocument/2006/relationships/image" Target="../media/image800.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50.png"/><Relationship Id="rId4" Type="http://schemas.openxmlformats.org/officeDocument/2006/relationships/image" Target="../media/image92.png"/></Relationships>
</file>

<file path=ppt/slides/_rels/slide9.xml.rels><?xml version="1.0" encoding="UTF-8" standalone="yes"?>
<Relationships xmlns="http://schemas.openxmlformats.org/package/2006/relationships"><Relationship Id="rId3" Type="http://schemas.openxmlformats.org/officeDocument/2006/relationships/hyperlink" Target="https://www.iea.org/reports/global-ev-outlook-2024/trends-in-electric-cars"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3" Type="http://schemas.openxmlformats.org/officeDocument/2006/relationships/image" Target="../media/image820.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830.png"/><Relationship Id="rId4" Type="http://schemas.openxmlformats.org/officeDocument/2006/relationships/image" Target="../media/image92.png"/></Relationships>
</file>

<file path=ppt/slides/_rels/slide91.xml.rels><?xml version="1.0" encoding="UTF-8" standalone="yes"?>
<Relationships xmlns="http://schemas.openxmlformats.org/package/2006/relationships"><Relationship Id="rId3" Type="http://schemas.openxmlformats.org/officeDocument/2006/relationships/image" Target="../media/image840.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830.png"/><Relationship Id="rId4" Type="http://schemas.openxmlformats.org/officeDocument/2006/relationships/image" Target="../media/image92.png"/></Relationships>
</file>

<file path=ppt/slides/_rels/slide92.xml.rels><?xml version="1.0" encoding="UTF-8" standalone="yes"?>
<Relationships xmlns="http://schemas.openxmlformats.org/package/2006/relationships"><Relationship Id="rId3" Type="http://schemas.openxmlformats.org/officeDocument/2006/relationships/image" Target="../media/image850.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860.png"/><Relationship Id="rId5" Type="http://schemas.openxmlformats.org/officeDocument/2006/relationships/image" Target="../media/image830.png"/><Relationship Id="rId4" Type="http://schemas.openxmlformats.org/officeDocument/2006/relationships/image" Target="../media/image92.png"/></Relationships>
</file>

<file path=ppt/slides/_rels/slide9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9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89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96.xml.rels><?xml version="1.0" encoding="UTF-8" standalone="yes"?>
<Relationships xmlns="http://schemas.openxmlformats.org/package/2006/relationships"><Relationship Id="rId3" Type="http://schemas.openxmlformats.org/officeDocument/2006/relationships/image" Target="../media/image1180.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190.png"/><Relationship Id="rId4" Type="http://schemas.openxmlformats.org/officeDocument/2006/relationships/image" Target="../media/image152.png"/></Relationships>
</file>

<file path=ppt/slides/_rels/slide9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220.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1190.png"/><Relationship Id="rId4" Type="http://schemas.openxmlformats.org/officeDocument/2006/relationships/image" Target="../media/image1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D81418A-2A08-45BE-BD18-D321A07CA6E3}"/>
              </a:ext>
            </a:extLst>
          </p:cNvPr>
          <p:cNvSpPr txBox="1"/>
          <p:nvPr/>
        </p:nvSpPr>
        <p:spPr>
          <a:xfrm>
            <a:off x="812800" y="419100"/>
            <a:ext cx="8572500" cy="461665"/>
          </a:xfrm>
          <a:prstGeom prst="rect">
            <a:avLst/>
          </a:prstGeom>
          <a:noFill/>
        </p:spPr>
        <p:txBody>
          <a:bodyPr wrap="square" rtlCol="0">
            <a:spAutoFit/>
          </a:bodyPr>
          <a:lstStyle/>
          <a:p>
            <a:r>
              <a:rPr lang="el-GR" sz="2400" dirty="0"/>
              <a:t>Προτεινόμενα θέματα εργασιών</a:t>
            </a:r>
          </a:p>
        </p:txBody>
      </p:sp>
      <p:grpSp>
        <p:nvGrpSpPr>
          <p:cNvPr id="8" name="Ομάδα 7">
            <a:extLst>
              <a:ext uri="{FF2B5EF4-FFF2-40B4-BE49-F238E27FC236}">
                <a16:creationId xmlns:a16="http://schemas.microsoft.com/office/drawing/2014/main" id="{7D9EFBD2-2485-2C92-71EE-71ABE51BB536}"/>
              </a:ext>
            </a:extLst>
          </p:cNvPr>
          <p:cNvGrpSpPr/>
          <p:nvPr/>
        </p:nvGrpSpPr>
        <p:grpSpPr>
          <a:xfrm>
            <a:off x="483053" y="1609272"/>
            <a:ext cx="11225893" cy="4678204"/>
            <a:chOff x="247650" y="1638300"/>
            <a:chExt cx="11225893" cy="4678204"/>
          </a:xfrm>
        </p:grpSpPr>
        <p:sp>
          <p:nvSpPr>
            <p:cNvPr id="4" name="TextBox 3">
              <a:extLst>
                <a:ext uri="{FF2B5EF4-FFF2-40B4-BE49-F238E27FC236}">
                  <a16:creationId xmlns:a16="http://schemas.microsoft.com/office/drawing/2014/main" id="{531B61E4-B1ED-BF36-2F2F-2E1B9E95458E}"/>
                </a:ext>
              </a:extLst>
            </p:cNvPr>
            <p:cNvSpPr txBox="1"/>
            <p:nvPr/>
          </p:nvSpPr>
          <p:spPr>
            <a:xfrm>
              <a:off x="247650" y="1638300"/>
              <a:ext cx="7321550" cy="4678204"/>
            </a:xfrm>
            <a:prstGeom prst="rect">
              <a:avLst/>
            </a:prstGeom>
            <a:noFill/>
          </p:spPr>
          <p:txBody>
            <a:bodyPr wrap="square" rtlCol="0">
              <a:spAutoFit/>
            </a:bodyPr>
            <a:lstStyle/>
            <a:p>
              <a:pPr algn="l">
                <a:buFont typeface="+mj-lt"/>
                <a:buAutoNum type="arabicPeriod"/>
              </a:pPr>
              <a:r>
                <a:rPr lang="el-GR" sz="2000" b="1" i="0" dirty="0">
                  <a:solidFill>
                    <a:srgbClr val="000000"/>
                  </a:solidFill>
                  <a:effectLst/>
                  <a:latin typeface="Calibri" panose="020F0502020204030204" pitchFamily="34" charset="0"/>
                </a:rPr>
                <a:t>Σχεδιασμός</a:t>
              </a:r>
              <a:r>
                <a:rPr lang="en-US" sz="2000" b="1" i="0" dirty="0">
                  <a:solidFill>
                    <a:srgbClr val="000000"/>
                  </a:solidFill>
                  <a:effectLst/>
                  <a:latin typeface="Calibri" panose="020F0502020204030204" pitchFamily="34" charset="0"/>
                </a:rPr>
                <a:t>, </a:t>
              </a:r>
              <a:r>
                <a:rPr lang="el-GR" sz="2000" b="1" i="0" dirty="0">
                  <a:solidFill>
                    <a:srgbClr val="000000"/>
                  </a:solidFill>
                  <a:effectLst/>
                  <a:latin typeface="Calibri" panose="020F0502020204030204" pitchFamily="34" charset="0"/>
                </a:rPr>
                <a:t>διαστασιολόγηση</a:t>
              </a:r>
              <a:r>
                <a:rPr lang="en-US" sz="2000" b="1" i="0" dirty="0">
                  <a:solidFill>
                    <a:srgbClr val="000000"/>
                  </a:solidFill>
                  <a:effectLst/>
                  <a:latin typeface="Calibri" panose="020F0502020204030204" pitchFamily="34" charset="0"/>
                </a:rPr>
                <a:t>, </a:t>
              </a:r>
              <a:r>
                <a:rPr lang="el-GR" sz="2000" b="1" i="0" dirty="0">
                  <a:solidFill>
                    <a:srgbClr val="000000"/>
                  </a:solidFill>
                  <a:effectLst/>
                  <a:latin typeface="Calibri" panose="020F0502020204030204" pitchFamily="34" charset="0"/>
                </a:rPr>
                <a:t>και υλοποίηση στο </a:t>
              </a:r>
              <a:r>
                <a:rPr lang="en-US" sz="2000" b="1" i="0" dirty="0">
                  <a:solidFill>
                    <a:srgbClr val="000000"/>
                  </a:solidFill>
                  <a:effectLst/>
                  <a:latin typeface="Calibri" panose="020F0502020204030204" pitchFamily="34" charset="0"/>
                </a:rPr>
                <a:t>Simulink </a:t>
              </a:r>
              <a:r>
                <a:rPr lang="el-GR" sz="2000" b="1" i="0" dirty="0">
                  <a:solidFill>
                    <a:srgbClr val="000000"/>
                  </a:solidFill>
                  <a:effectLst/>
                  <a:latin typeface="Calibri" panose="020F0502020204030204" pitchFamily="34" charset="0"/>
                </a:rPr>
                <a:t>συστήματος οδήγησης μικρού ηλεκτρικού οχήματος (</a:t>
              </a:r>
              <a:r>
                <a:rPr lang="el-GR" sz="2000" i="0" dirty="0">
                  <a:solidFill>
                    <a:srgbClr val="000000"/>
                  </a:solidFill>
                  <a:effectLst/>
                  <a:latin typeface="Calibri" panose="020F0502020204030204" pitchFamily="34" charset="0"/>
                </a:rPr>
                <a:t>μπαταρία, μετατροπέας DC/DC, κινητήρας DC</a:t>
              </a:r>
              <a:r>
                <a:rPr lang="el-GR" sz="2000" b="1" i="0" dirty="0">
                  <a:solidFill>
                    <a:srgbClr val="000000"/>
                  </a:solidFill>
                  <a:effectLst/>
                  <a:latin typeface="Calibri" panose="020F0502020204030204" pitchFamily="34" charset="0"/>
                </a:rPr>
                <a:t>)</a:t>
              </a:r>
              <a:endParaRPr lang="en-US" sz="2000" b="1" i="0" dirty="0">
                <a:solidFill>
                  <a:srgbClr val="000000"/>
                </a:solidFill>
                <a:effectLst/>
                <a:latin typeface="Calibri" panose="020F0502020204030204" pitchFamily="34" charset="0"/>
              </a:endParaRPr>
            </a:p>
            <a:p>
              <a:pPr algn="l">
                <a:buFont typeface="+mj-lt"/>
                <a:buAutoNum type="arabicPeriod"/>
              </a:pPr>
              <a:endParaRPr lang="en-US" sz="2000" b="1" dirty="0">
                <a:solidFill>
                  <a:srgbClr val="000000"/>
                </a:solidFill>
                <a:latin typeface="Calibri" panose="020F0502020204030204" pitchFamily="34" charset="0"/>
              </a:endParaRPr>
            </a:p>
            <a:p>
              <a:pPr algn="l">
                <a:buFont typeface="+mj-lt"/>
                <a:buAutoNum type="arabicPeriod"/>
              </a:pPr>
              <a:endParaRPr lang="el-GR" sz="2000" b="0" i="0" dirty="0">
                <a:solidFill>
                  <a:srgbClr val="000000"/>
                </a:solidFill>
                <a:effectLst/>
                <a:latin typeface="Calibri" panose="020F0502020204030204" pitchFamily="34" charset="0"/>
              </a:endParaRPr>
            </a:p>
            <a:p>
              <a:pPr algn="l">
                <a:buFont typeface="+mj-lt"/>
                <a:buAutoNum type="arabicPeriod"/>
              </a:pPr>
              <a:r>
                <a:rPr lang="el-GR" sz="2000" b="1" i="0" dirty="0">
                  <a:solidFill>
                    <a:srgbClr val="000000"/>
                  </a:solidFill>
                  <a:effectLst/>
                  <a:latin typeface="Calibri" panose="020F0502020204030204" pitchFamily="34" charset="0"/>
                </a:rPr>
                <a:t>Χρήση μπαταριών ηλεκτρικών οχημάτων (ΗΟ) για στατικές εφαρμογές μετά το τέλος ζωής τους από το ΗΟ </a:t>
              </a:r>
              <a:r>
                <a:rPr lang="el-GR" sz="2000" b="0" i="0" dirty="0">
                  <a:solidFill>
                    <a:srgbClr val="000000"/>
                  </a:solidFill>
                  <a:effectLst/>
                  <a:latin typeface="Calibri" panose="020F0502020204030204" pitchFamily="34" charset="0"/>
                </a:rPr>
                <a:t>(π.χ. εκτίμηση υπόλοιπου χρόνου ζωής για διαφορετικά προφίλ φόρτισης/αποφόρτισης).</a:t>
              </a:r>
              <a:endParaRPr lang="en-US" sz="2000" b="0" i="0" dirty="0">
                <a:solidFill>
                  <a:srgbClr val="000000"/>
                </a:solidFill>
                <a:effectLst/>
                <a:latin typeface="Calibri" panose="020F0502020204030204" pitchFamily="34" charset="0"/>
              </a:endParaRPr>
            </a:p>
            <a:p>
              <a:pPr algn="l">
                <a:buFont typeface="+mj-lt"/>
                <a:buAutoNum type="arabicPeriod"/>
              </a:pPr>
              <a:endParaRPr lang="en-US" sz="2000" dirty="0">
                <a:solidFill>
                  <a:srgbClr val="000000"/>
                </a:solidFill>
                <a:latin typeface="Calibri" panose="020F0502020204030204" pitchFamily="34" charset="0"/>
              </a:endParaRPr>
            </a:p>
            <a:p>
              <a:pPr algn="l">
                <a:buFont typeface="+mj-lt"/>
                <a:buAutoNum type="arabicPeriod"/>
              </a:pPr>
              <a:endParaRPr lang="el-GR" sz="2000" b="0" i="0" dirty="0">
                <a:solidFill>
                  <a:srgbClr val="000000"/>
                </a:solidFill>
                <a:effectLst/>
                <a:latin typeface="Calibri" panose="020F0502020204030204" pitchFamily="34" charset="0"/>
              </a:endParaRPr>
            </a:p>
            <a:p>
              <a:pPr algn="l">
                <a:buFont typeface="+mj-lt"/>
                <a:buAutoNum type="arabicPeriod"/>
              </a:pPr>
              <a:r>
                <a:rPr lang="el-GR" sz="2000" b="1" i="0" dirty="0">
                  <a:solidFill>
                    <a:srgbClr val="000000"/>
                  </a:solidFill>
                  <a:effectLst/>
                  <a:latin typeface="Calibri" panose="020F0502020204030204" pitchFamily="34" charset="0"/>
                </a:rPr>
                <a:t>Σύγκριση τεχνολογιών μπαταριών για ηλεκτρικά οχήματα (</a:t>
              </a:r>
              <a:r>
                <a:rPr lang="el-GR" sz="2000" i="0" dirty="0">
                  <a:solidFill>
                    <a:srgbClr val="000000"/>
                  </a:solidFill>
                  <a:effectLst/>
                  <a:latin typeface="Calibri" panose="020F0502020204030204" pitchFamily="34" charset="0"/>
                </a:rPr>
                <a:t>π.χ. τεχνικά, οικονομικά και περιβαλλοντικά κριτήρια</a:t>
              </a:r>
              <a:r>
                <a:rPr lang="el-GR" sz="2000" b="1" i="0" dirty="0">
                  <a:solidFill>
                    <a:srgbClr val="000000"/>
                  </a:solidFill>
                  <a:effectLst/>
                  <a:latin typeface="Calibri" panose="020F0502020204030204" pitchFamily="34" charset="0"/>
                </a:rPr>
                <a:t>) και ανάλυση μελλοντικών τάσεων εξέλιξης.</a:t>
              </a:r>
              <a:endParaRPr lang="el-GR" sz="2000" b="0" i="0" dirty="0">
                <a:solidFill>
                  <a:srgbClr val="000000"/>
                </a:solidFill>
                <a:effectLst/>
                <a:latin typeface="Calibri" panose="020F0502020204030204" pitchFamily="34" charset="0"/>
              </a:endParaRPr>
            </a:p>
            <a:p>
              <a:endParaRPr lang="el-GR" dirty="0"/>
            </a:p>
          </p:txBody>
        </p:sp>
        <p:pic>
          <p:nvPicPr>
            <p:cNvPr id="7" name="Εικόνα 6" descr="Εικόνα που περιέχει ζωγραφιά, clipart, καρτούν, εικονογράφηση&#10;&#10;Το περιεχόμενο που δημιουργείται από τεχνολογία AI ενδέχεται να είναι εσφαλμένο.">
              <a:extLst>
                <a:ext uri="{FF2B5EF4-FFF2-40B4-BE49-F238E27FC236}">
                  <a16:creationId xmlns:a16="http://schemas.microsoft.com/office/drawing/2014/main" id="{2128C86B-B0FD-99F6-F127-29F401ED9A7A}"/>
                </a:ext>
              </a:extLst>
            </p:cNvPr>
            <p:cNvPicPr>
              <a:picLocks noChangeAspect="1"/>
            </p:cNvPicPr>
            <p:nvPr/>
          </p:nvPicPr>
          <p:blipFill>
            <a:blip r:embed="rId2">
              <a:extLst>
                <a:ext uri="{28A0092B-C50C-407E-A947-70E740481C1C}">
                  <a14:useLocalDpi xmlns:a14="http://schemas.microsoft.com/office/drawing/2010/main" val="0"/>
                </a:ext>
              </a:extLst>
            </a:blip>
            <a:srcRect l="8069" t="24623" r="6556" b="9052"/>
            <a:stretch/>
          </p:blipFill>
          <p:spPr>
            <a:xfrm>
              <a:off x="7511143" y="1638300"/>
              <a:ext cx="3962400" cy="4354033"/>
            </a:xfrm>
            <a:prstGeom prst="rect">
              <a:avLst/>
            </a:prstGeom>
          </p:spPr>
        </p:pic>
      </p:grpSp>
    </p:spTree>
    <p:extLst>
      <p:ext uri="{BB962C8B-B14F-4D97-AF65-F5344CB8AC3E}">
        <p14:creationId xmlns:p14="http://schemas.microsoft.com/office/powerpoint/2010/main" val="819951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45F3F4-C09D-770F-346F-9659FC3AD4F7}"/>
              </a:ext>
            </a:extLst>
          </p:cNvPr>
          <p:cNvSpPr>
            <a:spLocks noGrp="1"/>
          </p:cNvSpPr>
          <p:nvPr>
            <p:ph type="ctrTitle"/>
          </p:nvPr>
        </p:nvSpPr>
        <p:spPr>
          <a:xfrm>
            <a:off x="1172817" y="0"/>
            <a:ext cx="9667462" cy="609600"/>
          </a:xfrm>
        </p:spPr>
        <p:txBody>
          <a:bodyPr>
            <a:normAutofit/>
          </a:bodyPr>
          <a:lstStyle/>
          <a:p>
            <a:r>
              <a:rPr lang="el-GR" sz="3000" dirty="0"/>
              <a:t>Ετήσιες Πωλήσεις 2012-2024</a:t>
            </a:r>
          </a:p>
        </p:txBody>
      </p:sp>
      <p:pic>
        <p:nvPicPr>
          <p:cNvPr id="6" name="Εικόνα 5">
            <a:extLst>
              <a:ext uri="{FF2B5EF4-FFF2-40B4-BE49-F238E27FC236}">
                <a16:creationId xmlns:a16="http://schemas.microsoft.com/office/drawing/2014/main" id="{7ACB0D86-404C-E910-4323-8F97E9C21FCC}"/>
              </a:ext>
            </a:extLst>
          </p:cNvPr>
          <p:cNvPicPr>
            <a:picLocks noChangeAspect="1"/>
          </p:cNvPicPr>
          <p:nvPr/>
        </p:nvPicPr>
        <p:blipFill>
          <a:blip r:embed="rId2"/>
          <a:stretch>
            <a:fillRect/>
          </a:stretch>
        </p:blipFill>
        <p:spPr>
          <a:xfrm>
            <a:off x="36944" y="1"/>
            <a:ext cx="1195510" cy="1153446"/>
          </a:xfrm>
          <a:prstGeom prst="rect">
            <a:avLst/>
          </a:prstGeom>
        </p:spPr>
      </p:pic>
      <p:sp>
        <p:nvSpPr>
          <p:cNvPr id="3" name="TextBox 2">
            <a:extLst>
              <a:ext uri="{FF2B5EF4-FFF2-40B4-BE49-F238E27FC236}">
                <a16:creationId xmlns:a16="http://schemas.microsoft.com/office/drawing/2014/main" id="{739CDA59-8900-4BBB-152A-133F943E52FA}"/>
              </a:ext>
            </a:extLst>
          </p:cNvPr>
          <p:cNvSpPr txBox="1"/>
          <p:nvPr/>
        </p:nvSpPr>
        <p:spPr>
          <a:xfrm>
            <a:off x="3896140" y="6581001"/>
            <a:ext cx="564542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solidFill>
                <a:effectLst/>
                <a:uLnTx/>
                <a:uFillTx/>
                <a:latin typeface="Aptos" panose="02110004020202020204"/>
                <a:ea typeface="+mn-ea"/>
                <a:cs typeface="+mn-cs"/>
              </a:rPr>
              <a:t>Πηγή</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hlinkClick r:id="rId3"/>
              </a:rPr>
              <a:t>https://www.iea.org/reports/global-ev-outlook-2024/trends-in-electric-cars</a:t>
            </a:r>
            <a:r>
              <a:rPr kumimoji="0" lang="el-GR" sz="12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pic>
        <p:nvPicPr>
          <p:cNvPr id="7" name="Εικόνα 6">
            <a:extLst>
              <a:ext uri="{FF2B5EF4-FFF2-40B4-BE49-F238E27FC236}">
                <a16:creationId xmlns:a16="http://schemas.microsoft.com/office/drawing/2014/main" id="{E1B8AAD4-EB6B-0C4F-6392-BB818E6EECE6}"/>
              </a:ext>
            </a:extLst>
          </p:cNvPr>
          <p:cNvPicPr>
            <a:picLocks noChangeAspect="1"/>
          </p:cNvPicPr>
          <p:nvPr/>
        </p:nvPicPr>
        <p:blipFill>
          <a:blip r:embed="rId4"/>
          <a:stretch>
            <a:fillRect/>
          </a:stretch>
        </p:blipFill>
        <p:spPr>
          <a:xfrm>
            <a:off x="1759164" y="881269"/>
            <a:ext cx="9595177" cy="5519531"/>
          </a:xfrm>
          <a:prstGeom prst="rect">
            <a:avLst/>
          </a:prstGeom>
        </p:spPr>
      </p:pic>
    </p:spTree>
    <p:extLst>
      <p:ext uri="{BB962C8B-B14F-4D97-AF65-F5344CB8AC3E}">
        <p14:creationId xmlns:p14="http://schemas.microsoft.com/office/powerpoint/2010/main" val="245133697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F38653-71A0-1DD0-A9C5-7DAA5981E65A}"/>
              </a:ext>
            </a:extLst>
          </p:cNvPr>
          <p:cNvSpPr txBox="1"/>
          <p:nvPr/>
        </p:nvSpPr>
        <p:spPr>
          <a:xfrm>
            <a:off x="1992413" y="107576"/>
            <a:ext cx="2612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Aptos" panose="02110004020202020204"/>
                <a:ea typeface="+mn-ea"/>
                <a:cs typeface="+mn-cs"/>
              </a:rPr>
              <a:t>Άσκηση 5</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el-GR" sz="2400" b="0" i="0" u="none" strike="noStrike" kern="1200" cap="none" spc="0" normalizeH="0" baseline="0" noProof="0" dirty="0">
                <a:ln>
                  <a:noFill/>
                </a:ln>
                <a:solidFill>
                  <a:prstClr val="black"/>
                </a:solidFill>
                <a:effectLst/>
                <a:uLnTx/>
                <a:uFillTx/>
                <a:latin typeface="Aptos" panose="02110004020202020204"/>
                <a:ea typeface="+mn-ea"/>
                <a:cs typeface="+mn-cs"/>
              </a:rPr>
              <a:t>Λύση</a:t>
            </a:r>
          </a:p>
        </p:txBody>
      </p:sp>
      <p:grpSp>
        <p:nvGrpSpPr>
          <p:cNvPr id="11" name="Ομάδα 10">
            <a:extLst>
              <a:ext uri="{FF2B5EF4-FFF2-40B4-BE49-F238E27FC236}">
                <a16:creationId xmlns:a16="http://schemas.microsoft.com/office/drawing/2014/main" id="{ACA4D90A-B7C3-61C1-3BD8-722A29C67C9E}"/>
              </a:ext>
            </a:extLst>
          </p:cNvPr>
          <p:cNvGrpSpPr/>
          <p:nvPr/>
        </p:nvGrpSpPr>
        <p:grpSpPr>
          <a:xfrm>
            <a:off x="113553" y="1081741"/>
            <a:ext cx="7093448" cy="4259437"/>
            <a:chOff x="0" y="633505"/>
            <a:chExt cx="7093448" cy="4259437"/>
          </a:xfrm>
        </p:grpSpPr>
        <p:pic>
          <p:nvPicPr>
            <p:cNvPr id="6" name="Εικόνα 5">
              <a:extLst>
                <a:ext uri="{FF2B5EF4-FFF2-40B4-BE49-F238E27FC236}">
                  <a16:creationId xmlns:a16="http://schemas.microsoft.com/office/drawing/2014/main" id="{CCB8769A-8AB6-4860-85DE-68CD4413C075}"/>
                </a:ext>
              </a:extLst>
            </p:cNvPr>
            <p:cNvPicPr>
              <a:picLocks noChangeAspect="1"/>
            </p:cNvPicPr>
            <p:nvPr/>
          </p:nvPicPr>
          <p:blipFill>
            <a:blip r:embed="rId3"/>
            <a:srcRect b="32866"/>
            <a:stretch/>
          </p:blipFill>
          <p:spPr>
            <a:xfrm>
              <a:off x="82572" y="633505"/>
              <a:ext cx="7010876" cy="2348753"/>
            </a:xfrm>
            <a:prstGeom prst="rect">
              <a:avLst/>
            </a:prstGeom>
          </p:spPr>
        </p:pic>
        <p:pic>
          <p:nvPicPr>
            <p:cNvPr id="9" name="Εικόνα 8">
              <a:extLst>
                <a:ext uri="{FF2B5EF4-FFF2-40B4-BE49-F238E27FC236}">
                  <a16:creationId xmlns:a16="http://schemas.microsoft.com/office/drawing/2014/main" id="{17524DF8-A8F9-B8F6-F8C8-7FE59960643D}"/>
                </a:ext>
              </a:extLst>
            </p:cNvPr>
            <p:cNvPicPr>
              <a:picLocks noChangeAspect="1"/>
            </p:cNvPicPr>
            <p:nvPr/>
          </p:nvPicPr>
          <p:blipFill>
            <a:blip r:embed="rId4"/>
            <a:stretch>
              <a:fillRect/>
            </a:stretch>
          </p:blipFill>
          <p:spPr>
            <a:xfrm>
              <a:off x="82572" y="2982258"/>
              <a:ext cx="6436263" cy="480520"/>
            </a:xfrm>
            <a:prstGeom prst="rect">
              <a:avLst/>
            </a:prstGeom>
          </p:spPr>
        </p:pic>
        <p:pic>
          <p:nvPicPr>
            <p:cNvPr id="10" name="Εικόνα 9">
              <a:extLst>
                <a:ext uri="{FF2B5EF4-FFF2-40B4-BE49-F238E27FC236}">
                  <a16:creationId xmlns:a16="http://schemas.microsoft.com/office/drawing/2014/main" id="{B7D64399-33BE-D1B0-1246-470069E751CF}"/>
                </a:ext>
              </a:extLst>
            </p:cNvPr>
            <p:cNvPicPr>
              <a:picLocks noChangeAspect="1"/>
            </p:cNvPicPr>
            <p:nvPr/>
          </p:nvPicPr>
          <p:blipFill>
            <a:blip r:embed="rId3"/>
            <a:srcRect t="66143"/>
            <a:stretch/>
          </p:blipFill>
          <p:spPr>
            <a:xfrm>
              <a:off x="0" y="3708402"/>
              <a:ext cx="7010876" cy="1184540"/>
            </a:xfrm>
            <a:prstGeom prst="rect">
              <a:avLst/>
            </a:prstGeom>
          </p:spPr>
        </p:pic>
      </p:grpSp>
      <p:grpSp>
        <p:nvGrpSpPr>
          <p:cNvPr id="16" name="Ομάδα 15">
            <a:extLst>
              <a:ext uri="{FF2B5EF4-FFF2-40B4-BE49-F238E27FC236}">
                <a16:creationId xmlns:a16="http://schemas.microsoft.com/office/drawing/2014/main" id="{DAA01FB0-3D9F-6C98-FC33-7AE8F40EBF07}"/>
              </a:ext>
            </a:extLst>
          </p:cNvPr>
          <p:cNvGrpSpPr/>
          <p:nvPr/>
        </p:nvGrpSpPr>
        <p:grpSpPr>
          <a:xfrm>
            <a:off x="7616689" y="3983818"/>
            <a:ext cx="4361614" cy="2874182"/>
            <a:chOff x="7580473" y="1561346"/>
            <a:chExt cx="4361614" cy="2874182"/>
          </a:xfrm>
        </p:grpSpPr>
        <p:pic>
          <p:nvPicPr>
            <p:cNvPr id="13" name="Εικόνα 12">
              <a:extLst>
                <a:ext uri="{FF2B5EF4-FFF2-40B4-BE49-F238E27FC236}">
                  <a16:creationId xmlns:a16="http://schemas.microsoft.com/office/drawing/2014/main" id="{1700BD23-52D3-AC43-8115-BC924E0DAD7E}"/>
                </a:ext>
              </a:extLst>
            </p:cNvPr>
            <p:cNvPicPr>
              <a:picLocks noChangeAspect="1"/>
            </p:cNvPicPr>
            <p:nvPr/>
          </p:nvPicPr>
          <p:blipFill>
            <a:blip r:embed="rId5"/>
            <a:stretch>
              <a:fillRect/>
            </a:stretch>
          </p:blipFill>
          <p:spPr>
            <a:xfrm>
              <a:off x="7580473" y="1561346"/>
              <a:ext cx="4361614" cy="1859154"/>
            </a:xfrm>
            <a:prstGeom prst="rect">
              <a:avLst/>
            </a:prstGeom>
          </p:spPr>
        </p:pic>
        <p:sp>
          <p:nvSpPr>
            <p:cNvPr id="14" name="TextBox 13">
              <a:extLst>
                <a:ext uri="{FF2B5EF4-FFF2-40B4-BE49-F238E27FC236}">
                  <a16:creationId xmlns:a16="http://schemas.microsoft.com/office/drawing/2014/main" id="{1A955A24-6B15-18BA-95A9-0290EE0D94FF}"/>
                </a:ext>
              </a:extLst>
            </p:cNvPr>
            <p:cNvSpPr txBox="1"/>
            <p:nvPr/>
          </p:nvSpPr>
          <p:spPr>
            <a:xfrm>
              <a:off x="8390966" y="3158092"/>
              <a:ext cx="2964330" cy="646331"/>
            </a:xfrm>
            <a:prstGeom prst="rect">
              <a:avLst/>
            </a:prstGeom>
            <a:noFill/>
          </p:spPr>
          <p:txBody>
            <a:bodyPr wrap="square" rtlCol="0">
              <a:spAutoFit/>
            </a:bodyPr>
            <a:lstStyle/>
            <a:p>
              <a:r>
                <a:rPr lang="el-GR" dirty="0"/>
                <a:t>Πέδηση χωρίς αποθήκευση</a:t>
              </a:r>
            </a:p>
            <a:p>
              <a:r>
                <a:rPr lang="el-GR" dirty="0"/>
                <a:t>=&gt; Αλλαγή φορά ρεύματος</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087B5F1-8ED1-2F46-2A53-D8625C76B9BB}"/>
                    </a:ext>
                  </a:extLst>
                </p:cNvPr>
                <p:cNvSpPr txBox="1"/>
                <p:nvPr/>
              </p:nvSpPr>
              <p:spPr>
                <a:xfrm>
                  <a:off x="8679719" y="3944240"/>
                  <a:ext cx="2386823" cy="491288"/>
                </a:xfrm>
                <a:prstGeom prst="rect">
                  <a:avLst/>
                </a:prstGeom>
                <a:solidFill>
                  <a:schemeClr val="bg1"/>
                </a:solidFill>
                <a:ln>
                  <a:solidFill>
                    <a:schemeClr val="bg1"/>
                  </a:solidFill>
                </a:ln>
              </p:spPr>
              <p:txBody>
                <a:bodyPr wrap="square" rtlCol="0">
                  <a:spAutoFit/>
                </a:bodyPr>
                <a:lstStyle/>
                <a:p>
                  <a14:m>
                    <m:oMath xmlns:m="http://schemas.openxmlformats.org/officeDocument/2006/math">
                      <m:sSub>
                        <m:sSubPr>
                          <m:ctrlPr>
                            <a:rPr lang="el-GR"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𝐿</m:t>
                          </m:r>
                        </m:e>
                        <m:sub>
                          <m:r>
                            <a:rPr lang="en-US" b="0" i="1" smtClean="0">
                              <a:solidFill>
                                <a:schemeClr val="tx1"/>
                              </a:solidFill>
                              <a:latin typeface="Cambria Math" panose="02040503050406030204" pitchFamily="18" charset="0"/>
                            </a:rPr>
                            <m:t>𝑎</m:t>
                          </m:r>
                        </m:sub>
                      </m:sSub>
                      <m:f>
                        <m:fPr>
                          <m:ctrlPr>
                            <a:rPr lang="el-GR" i="1" smtClean="0">
                              <a:solidFill>
                                <a:schemeClr val="tx1"/>
                              </a:solidFill>
                              <a:latin typeface="Cambria Math" panose="02040503050406030204" pitchFamily="18" charset="0"/>
                            </a:rPr>
                          </m:ctrlPr>
                        </m:fPr>
                        <m:num>
                          <m:sSub>
                            <m:sSubPr>
                              <m:ctrlPr>
                                <a:rPr lang="el-GR" i="1">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𝑑𝐼</m:t>
                              </m:r>
                            </m:e>
                            <m:sub>
                              <m:r>
                                <a:rPr lang="en-US" b="0" i="1" smtClean="0">
                                  <a:solidFill>
                                    <a:schemeClr val="tx1"/>
                                  </a:solidFill>
                                  <a:latin typeface="Cambria Math" panose="02040503050406030204" pitchFamily="18" charset="0"/>
                                </a:rPr>
                                <m:t>𝑚</m:t>
                              </m:r>
                            </m:sub>
                          </m:sSub>
                        </m:num>
                        <m:den>
                          <m:r>
                            <a:rPr lang="en-US" b="0" i="1" smtClean="0">
                              <a:solidFill>
                                <a:schemeClr val="tx1"/>
                              </a:solidFill>
                              <a:latin typeface="Cambria Math" panose="02040503050406030204" pitchFamily="18" charset="0"/>
                            </a:rPr>
                            <m:t>𝑑𝑡</m:t>
                          </m:r>
                        </m:den>
                      </m:f>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𝐸</m:t>
                      </m:r>
                      <m:r>
                        <a:rPr lang="en-US" b="0" i="1" smtClean="0">
                          <a:solidFill>
                            <a:schemeClr val="tx1"/>
                          </a:solidFill>
                          <a:latin typeface="Cambria Math" panose="02040503050406030204" pitchFamily="18" charset="0"/>
                        </a:rPr>
                        <m:t>−</m:t>
                      </m:r>
                    </m:oMath>
                  </a14:m>
                  <a:r>
                    <a:rPr lang="el-GR" i="1" dirty="0">
                      <a:solidFill>
                        <a:schemeClr val="tx1"/>
                      </a:solidFill>
                    </a:rPr>
                    <a:t> </a:t>
                  </a:r>
                  <a14:m>
                    <m:oMath xmlns:m="http://schemas.openxmlformats.org/officeDocument/2006/math">
                      <m:sSub>
                        <m:sSubPr>
                          <m:ctrlPr>
                            <a:rPr lang="el-GR" i="1">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𝑅</m:t>
                          </m:r>
                        </m:e>
                        <m:sub>
                          <m:r>
                            <a:rPr lang="en-US" b="0" i="1">
                              <a:solidFill>
                                <a:schemeClr val="tx1"/>
                              </a:solidFill>
                              <a:latin typeface="Cambria Math" panose="02040503050406030204" pitchFamily="18" charset="0"/>
                            </a:rPr>
                            <m:t>𝑎</m:t>
                          </m:r>
                        </m:sub>
                      </m:sSub>
                      <m:r>
                        <a:rPr lang="en-US" b="0" i="1">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rPr>
                        <m:t>∙</m:t>
                      </m:r>
                      <m:sSub>
                        <m:sSubPr>
                          <m:ctrlPr>
                            <a:rPr lang="el-GR" i="1">
                              <a:solidFill>
                                <a:schemeClr val="tx1"/>
                              </a:solidFill>
                              <a:latin typeface="Cambria Math" panose="02040503050406030204" pitchFamily="18" charset="0"/>
                            </a:rPr>
                          </m:ctrlPr>
                        </m:sSubPr>
                        <m:e>
                          <m:r>
                            <a:rPr lang="en-US" b="0" i="1">
                              <a:solidFill>
                                <a:schemeClr val="tx1"/>
                              </a:solidFill>
                              <a:latin typeface="Cambria Math" panose="02040503050406030204" pitchFamily="18" charset="0"/>
                            </a:rPr>
                            <m:t>𝐼</m:t>
                          </m:r>
                        </m:e>
                        <m:sub>
                          <m:r>
                            <a:rPr lang="en-US" b="0" i="1">
                              <a:solidFill>
                                <a:schemeClr val="tx1"/>
                              </a:solidFill>
                              <a:latin typeface="Cambria Math" panose="02040503050406030204" pitchFamily="18" charset="0"/>
                            </a:rPr>
                            <m:t>𝑚</m:t>
                          </m:r>
                        </m:sub>
                      </m:sSub>
                    </m:oMath>
                  </a14:m>
                  <a:endParaRPr lang="el-GR" i="1" dirty="0">
                    <a:solidFill>
                      <a:schemeClr val="tx1"/>
                    </a:solidFill>
                  </a:endParaRPr>
                </a:p>
              </p:txBody>
            </p:sp>
          </mc:Choice>
          <mc:Fallback xmlns="">
            <p:sp>
              <p:nvSpPr>
                <p:cNvPr id="15" name="TextBox 14">
                  <a:extLst>
                    <a:ext uri="{FF2B5EF4-FFF2-40B4-BE49-F238E27FC236}">
                      <a16:creationId xmlns:a16="http://schemas.microsoft.com/office/drawing/2014/main" id="{D087B5F1-8ED1-2F46-2A53-D8625C76B9BB}"/>
                    </a:ext>
                  </a:extLst>
                </p:cNvPr>
                <p:cNvSpPr txBox="1">
                  <a:spLocks noRot="1" noChangeAspect="1" noMove="1" noResize="1" noEditPoints="1" noAdjustHandles="1" noChangeArrowheads="1" noChangeShapeType="1" noTextEdit="1"/>
                </p:cNvSpPr>
                <p:nvPr/>
              </p:nvSpPr>
              <p:spPr>
                <a:xfrm>
                  <a:off x="8679719" y="3944240"/>
                  <a:ext cx="2386823" cy="491288"/>
                </a:xfrm>
                <a:prstGeom prst="rect">
                  <a:avLst/>
                </a:prstGeom>
                <a:blipFill>
                  <a:blip r:embed="rId6"/>
                  <a:stretch>
                    <a:fillRect b="-1205"/>
                  </a:stretch>
                </a:blipFill>
                <a:ln>
                  <a:solidFill>
                    <a:schemeClr val="bg1"/>
                  </a:solidFill>
                </a:ln>
              </p:spPr>
              <p:txBody>
                <a:bodyPr/>
                <a:lstStyle/>
                <a:p>
                  <a:r>
                    <a:rPr lang="el-GR">
                      <a:noFill/>
                    </a:rPr>
                    <a:t> </a:t>
                  </a:r>
                </a:p>
              </p:txBody>
            </p:sp>
          </mc:Fallback>
        </mc:AlternateContent>
      </p:grpSp>
      <p:grpSp>
        <p:nvGrpSpPr>
          <p:cNvPr id="5" name="Ομάδα 4">
            <a:extLst>
              <a:ext uri="{FF2B5EF4-FFF2-40B4-BE49-F238E27FC236}">
                <a16:creationId xmlns:a16="http://schemas.microsoft.com/office/drawing/2014/main" id="{CF769A1F-06AD-A3D8-A670-C72A30190842}"/>
              </a:ext>
            </a:extLst>
          </p:cNvPr>
          <p:cNvGrpSpPr/>
          <p:nvPr/>
        </p:nvGrpSpPr>
        <p:grpSpPr>
          <a:xfrm>
            <a:off x="7644416" y="0"/>
            <a:ext cx="4409078" cy="3679979"/>
            <a:chOff x="7570970" y="0"/>
            <a:chExt cx="4409078" cy="3679979"/>
          </a:xfrm>
        </p:grpSpPr>
        <p:grpSp>
          <p:nvGrpSpPr>
            <p:cNvPr id="27" name="Ομάδα 26">
              <a:extLst>
                <a:ext uri="{FF2B5EF4-FFF2-40B4-BE49-F238E27FC236}">
                  <a16:creationId xmlns:a16="http://schemas.microsoft.com/office/drawing/2014/main" id="{20F2C56E-08B7-890C-4C25-F72F1C7A363F}"/>
                </a:ext>
              </a:extLst>
            </p:cNvPr>
            <p:cNvGrpSpPr/>
            <p:nvPr/>
          </p:nvGrpSpPr>
          <p:grpSpPr>
            <a:xfrm>
              <a:off x="7570970" y="0"/>
              <a:ext cx="4409078" cy="3679979"/>
              <a:chOff x="7587018" y="106233"/>
              <a:chExt cx="4409078" cy="3679979"/>
            </a:xfrm>
          </p:grpSpPr>
          <p:pic>
            <p:nvPicPr>
              <p:cNvPr id="22" name="Εικόνα 21" descr="Εικόνα που περιέχει κείμενο, γραμμή, γράφημα, διάγραμμα&#10;&#10;Το περιεχόμενο που δημιουργείται από τεχνολογία AI ενδέχεται να είναι εσφαλμένο.">
                <a:extLst>
                  <a:ext uri="{FF2B5EF4-FFF2-40B4-BE49-F238E27FC236}">
                    <a16:creationId xmlns:a16="http://schemas.microsoft.com/office/drawing/2014/main" id="{F98C05CB-1ABC-E229-E1D5-7E9F29B9C2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87018" y="106233"/>
                <a:ext cx="3629979" cy="3679979"/>
              </a:xfrm>
              <a:prstGeom prst="rect">
                <a:avLst/>
              </a:prstGeom>
            </p:spPr>
          </p:pic>
          <p:sp>
            <p:nvSpPr>
              <p:cNvPr id="25" name="Σύμβολο πολλαπλασιασμού 24">
                <a:extLst>
                  <a:ext uri="{FF2B5EF4-FFF2-40B4-BE49-F238E27FC236}">
                    <a16:creationId xmlns:a16="http://schemas.microsoft.com/office/drawing/2014/main" id="{80EA5755-A1BD-6E2F-D1E7-7AA36EB6F58E}"/>
                  </a:ext>
                </a:extLst>
              </p:cNvPr>
              <p:cNvSpPr/>
              <p:nvPr/>
            </p:nvSpPr>
            <p:spPr>
              <a:xfrm>
                <a:off x="10228726" y="724555"/>
                <a:ext cx="173317" cy="239628"/>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 name="TextBox 25">
                <a:extLst>
                  <a:ext uri="{FF2B5EF4-FFF2-40B4-BE49-F238E27FC236}">
                    <a16:creationId xmlns:a16="http://schemas.microsoft.com/office/drawing/2014/main" id="{62B6AC3B-A090-57B8-A369-24FD4A1931F7}"/>
                  </a:ext>
                </a:extLst>
              </p:cNvPr>
              <p:cNvSpPr txBox="1"/>
              <p:nvPr/>
            </p:nvSpPr>
            <p:spPr>
              <a:xfrm>
                <a:off x="9624276" y="878562"/>
                <a:ext cx="2371820" cy="954107"/>
              </a:xfrm>
              <a:prstGeom prst="rect">
                <a:avLst/>
              </a:prstGeom>
              <a:noFill/>
            </p:spPr>
            <p:txBody>
              <a:bodyPr wrap="square" rtlCol="0">
                <a:spAutoFit/>
              </a:bodyPr>
              <a:lstStyle/>
              <a:p>
                <a:pPr algn="ctr"/>
                <a:r>
                  <a:rPr lang="el-GR" sz="1400" dirty="0"/>
                  <a:t>ω=348 </a:t>
                </a:r>
                <a:r>
                  <a:rPr lang="en-US" sz="1400" dirty="0"/>
                  <a:t>rads/s</a:t>
                </a:r>
              </a:p>
              <a:p>
                <a:pPr algn="ctr"/>
                <a:r>
                  <a:rPr lang="en-US" sz="1400" dirty="0"/>
                  <a:t>T=6.17 Nm</a:t>
                </a:r>
                <a:endParaRPr lang="el-GR" sz="1400" dirty="0"/>
              </a:p>
              <a:p>
                <a:pPr algn="ctr"/>
                <a:r>
                  <a:rPr lang="el-GR" sz="1400" dirty="0"/>
                  <a:t>(Σημείο λειτουργίας πριν το φρενάρισμα)</a:t>
                </a:r>
              </a:p>
            </p:txBody>
          </p:sp>
        </p:grpSp>
        <p:pic>
          <p:nvPicPr>
            <p:cNvPr id="4" name="Εικόνα 3">
              <a:extLst>
                <a:ext uri="{FF2B5EF4-FFF2-40B4-BE49-F238E27FC236}">
                  <a16:creationId xmlns:a16="http://schemas.microsoft.com/office/drawing/2014/main" id="{66369AD4-99EE-5476-2F26-44673777A755}"/>
                </a:ext>
              </a:extLst>
            </p:cNvPr>
            <p:cNvPicPr>
              <a:picLocks noChangeAspect="1"/>
            </p:cNvPicPr>
            <p:nvPr/>
          </p:nvPicPr>
          <p:blipFill>
            <a:blip r:embed="rId8"/>
            <a:stretch>
              <a:fillRect/>
            </a:stretch>
          </p:blipFill>
          <p:spPr>
            <a:xfrm>
              <a:off x="8686264" y="2734400"/>
              <a:ext cx="2836616" cy="386173"/>
            </a:xfrm>
            <a:prstGeom prst="rect">
              <a:avLst/>
            </a:prstGeom>
          </p:spPr>
        </p:pic>
      </p:grpSp>
    </p:spTree>
    <p:extLst>
      <p:ext uri="{BB962C8B-B14F-4D97-AF65-F5344CB8AC3E}">
        <p14:creationId xmlns:p14="http://schemas.microsoft.com/office/powerpoint/2010/main" val="44212854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F38653-71A0-1DD0-A9C5-7DAA5981E65A}"/>
              </a:ext>
            </a:extLst>
          </p:cNvPr>
          <p:cNvSpPr txBox="1"/>
          <p:nvPr/>
        </p:nvSpPr>
        <p:spPr>
          <a:xfrm>
            <a:off x="5014266" y="0"/>
            <a:ext cx="2612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Aptos" panose="02110004020202020204"/>
                <a:ea typeface="+mn-ea"/>
                <a:cs typeface="+mn-cs"/>
              </a:rPr>
              <a:t>Άσκηση </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6</a:t>
            </a:r>
            <a:endParaRPr kumimoji="0" lang="el-GR"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8F513CD-823A-D369-A17D-27DD87EB8386}"/>
                  </a:ext>
                </a:extLst>
              </p:cNvPr>
              <p:cNvSpPr txBox="1"/>
              <p:nvPr/>
            </p:nvSpPr>
            <p:spPr>
              <a:xfrm>
                <a:off x="89167" y="518805"/>
                <a:ext cx="6617027" cy="57994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Μία μηχανή συνεχούς ρεύματος ηλεκτρικού οχήματος, με </a:t>
                </a:r>
                <a14:m>
                  <m:oMath xmlns:m="http://schemas.openxmlformats.org/officeDocument/2006/math">
                    <m:sSub>
                      <m:sSubPr>
                        <m:ctrlP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𝑅</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m:rPr>
                        <m:sty m:val="p"/>
                      </m:rPr>
                      <a:rPr kumimoji="0" lang="el-GR"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Ω</m:t>
                    </m:r>
                    <m:r>
                      <a:rPr kumimoji="0" lang="el-GR"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και </a:t>
                </a:r>
                <a14:m>
                  <m:oMath xmlns:m="http://schemas.openxmlformats.org/officeDocument/2006/math">
                    <m:sSub>
                      <m:sSubPr>
                        <m:ctrlP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𝐿</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5</m:t>
                    </m:r>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mH</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τροφοδοτείται από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DC/DC </a:t>
                </a: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μετατροπέα, όπως φαίνεται στο Σχήμα. Αρχικά το όχημα κινείται είναι ακίνητο με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𝑘𝑚</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h</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a14:m>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T</a:t>
                </a: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η χρονική στιγμή </a:t>
                </a:r>
                <a14:m>
                  <m:oMath xmlns:m="http://schemas.openxmlformats.org/officeDocument/2006/math">
                    <m:sSub>
                      <m:sSubPr>
                        <m:ctrlP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oMath>
                </a14:m>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όχημα επιταχύνει.</a:t>
                </a:r>
                <a:r>
                  <a:rPr kumimoji="0" lang="el-GR" sz="1800" b="0" i="0" u="none" strike="noStrike" kern="1200" cap="none" spc="0" normalizeH="0" noProof="0" dirty="0">
                    <a:ln>
                      <a:noFill/>
                    </a:ln>
                    <a:solidFill>
                      <a:prstClr val="black"/>
                    </a:solidFill>
                    <a:effectLst/>
                    <a:uLnTx/>
                    <a:uFillTx/>
                    <a:latin typeface="Aptos" panose="02110004020202020204"/>
                    <a:ea typeface="+mn-ea"/>
                    <a:cs typeface="+mn-cs"/>
                  </a:rPr>
                  <a:t> </a:t>
                </a: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Το μέγιστο ρεύμα της μπαταρίας είναι 60 Α. Τα δεδομένα του οχήματος φαίνονται στον πίνακα. Χρησιμοποιώντας τους παρακάτω τύπους για τη ροπή φορτίου υπολογίστε</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t>
                </a: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Μετά από πόση ώρα</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από τη χρονική στιγμή </a:t>
                </a:r>
                <a14:m>
                  <m:oMath xmlns:m="http://schemas.openxmlformats.org/officeDocument/2006/math">
                    <m:sSub>
                      <m:sSubPr>
                        <m:ctrlP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oMath>
                </a14:m>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el-GR" sz="1800" b="0" i="0" u="none" strike="noStrike" kern="1200" cap="none" spc="0" normalizeH="0" noProof="0" dirty="0">
                    <a:ln>
                      <a:noFill/>
                    </a:ln>
                    <a:solidFill>
                      <a:prstClr val="black"/>
                    </a:solidFill>
                    <a:effectLst/>
                    <a:uLnTx/>
                    <a:uFillTx/>
                    <a:latin typeface="Aptos" panose="02110004020202020204"/>
                    <a:ea typeface="+mn-ea"/>
                    <a:cs typeface="+mn-cs"/>
                  </a:rPr>
                  <a:t> το όχημα φτάνει την μέγιστη ροπή εκκίνησης (δηλ. το μέγιστο ρεύμα)</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t>
                </a:r>
                <a:endPar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Σε πόση</a:t>
                </a:r>
                <a:r>
                  <a:rPr lang="el-GR" dirty="0">
                    <a:solidFill>
                      <a:prstClr val="black"/>
                    </a:solidFill>
                    <a:latin typeface="Aptos" panose="02110004020202020204"/>
                  </a:rPr>
                  <a:t> ώρα φτάνει τα 0-100 </a:t>
                </a:r>
                <a:r>
                  <a:rPr lang="en-US" dirty="0">
                    <a:solidFill>
                      <a:prstClr val="black"/>
                    </a:solidFill>
                    <a:latin typeface="Aptos" panose="02110004020202020204"/>
                  </a:rPr>
                  <a:t>km/h?</a:t>
                </a:r>
                <a:endPar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Τύποι</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για δύναμη φορτίου</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𝐹</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𝑅𝐿</m:t>
                        </m:r>
                      </m:sub>
                    </m:sSub>
                  </m:oMath>
                </a14:m>
                <a:r>
                  <a:rPr kumimoji="0" lang="en-US" sz="1800" b="0" i="1"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 </a:t>
                </a:r>
                <a14:m>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𝐹</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𝑔𝑥𝑇</m:t>
                        </m:r>
                      </m:sub>
                    </m:sSub>
                  </m:oMath>
                </a14:m>
                <a:r>
                  <a:rPr kumimoji="0" lang="en-US" sz="1800" b="0" i="1"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 </a:t>
                </a:r>
                <a14:m>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𝐹</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𝑟𝑜𝑙𝑙</m:t>
                        </m:r>
                      </m:sub>
                    </m:sSub>
                  </m:oMath>
                </a14:m>
                <a:r>
                  <a:rPr kumimoji="0" lang="en-US" sz="1800" b="0" i="1"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 </a:t>
                </a:r>
                <a14:m>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𝐹</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𝐴𝐷</m:t>
                        </m:r>
                      </m:sub>
                    </m:sSub>
                  </m:oMath>
                </a14:m>
                <a:r>
                  <a:rPr kumimoji="0" lang="el-GR" sz="1800" b="0" i="1"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a:t>
                </a:r>
                <a:endParaRPr kumimoji="0" lang="en-US" sz="1800" b="0" i="1"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a:t>
                </a:r>
                <a:r>
                  <a:rPr kumimoji="0" lang="el-GR"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όπου</a:t>
                </a:r>
                <a:endParaRPr kumimoji="0" lang="en-US"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l-GR"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Δύναμη βαρύτητας</a:t>
                </a:r>
                <a:r>
                  <a:rPr kumimoji="0" lang="en-US"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a:t>
                </a:r>
                <a:r>
                  <a:rPr kumimoji="0" lang="el-GR"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a:t>
                </a: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𝐹</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𝑔𝑥𝑇</m:t>
                        </m:r>
                      </m:sub>
                    </m:sSub>
                  </m:oMath>
                </a14:m>
                <a:r>
                  <a:rPr kumimoji="0" lang="en-US" sz="1800" b="0" i="1"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 m * g *</a:t>
                </a:r>
                <a14:m>
                  <m:oMath xmlns:m="http://schemas.openxmlformats.org/officeDocument/2006/math">
                    <m:func>
                      <m:func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funcPr>
                      <m:fNa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𝑠𝑖𝑛</m:t>
                        </m:r>
                      </m:fName>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dPr>
                          <m:e>
                            <m: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𝛽</m:t>
                            </m:r>
                          </m:e>
                        </m:d>
                      </m:e>
                    </m:func>
                  </m:oMath>
                </a14:m>
                <a:endParaRPr kumimoji="0" lang="el-GR" sz="1800" b="0" i="1"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l-GR"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Δύναμη κύλισης</a:t>
                </a:r>
                <a:r>
                  <a:rPr kumimoji="0" lang="en-US"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a:t>
                </a: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𝐹</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𝑟𝑜𝑙𝑙</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 </m:t>
                    </m:r>
                  </m:oMath>
                </a14:m>
                <a:r>
                  <a:rPr kumimoji="0" lang="en-US" sz="1800" b="0" i="1"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m * g * cos(β) * </a:t>
                </a:r>
                <a14:m>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𝐶</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0</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 </m:t>
                    </m:r>
                  </m:oMath>
                </a14:m>
                <a:endParaRPr kumimoji="0" lang="el-GR"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l-GR"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Αεροδυναμική</a:t>
                </a:r>
                <a:r>
                  <a:rPr kumimoji="0" lang="en-US"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αντίσταση:</a:t>
                </a:r>
                <a14:m>
                  <m:oMath xmlns:m="http://schemas.openxmlformats.org/officeDocument/2006/math">
                    <m:r>
                      <a:rPr kumimoji="0" lang="el-GR" sz="1800" b="0" i="0"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 </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𝐹</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𝐴𝐷</m:t>
                        </m:r>
                      </m:sub>
                    </m:sSub>
                  </m:oMath>
                </a14:m>
                <a:r>
                  <a:rPr kumimoji="0" lang="en-US" sz="1800" b="0" i="1"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0.5 * ρ * </a:t>
                </a:r>
                <a14:m>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𝐶</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𝐷</m:t>
                        </m:r>
                      </m:sub>
                    </m:sSub>
                  </m:oMath>
                </a14:m>
                <a:r>
                  <a:rPr kumimoji="0" lang="en-US" sz="1800" b="0" i="1"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 </a:t>
                </a:r>
                <a14:m>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𝐴</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𝐹</m:t>
                        </m:r>
                      </m:sub>
                    </m:sSub>
                  </m:oMath>
                </a14:m>
                <a:r>
                  <a:rPr kumimoji="0" lang="en-US" sz="1800" b="0" i="1"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a:t>
                </a:r>
                <a14:m>
                  <m:oMath xmlns:m="http://schemas.openxmlformats.org/officeDocument/2006/math">
                    <m:sSup>
                      <m:sSupPr>
                        <m:ctrlP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pPr>
                      <m:e>
                        <m:d>
                          <m:dPr>
                            <m:ctrlP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dPr>
                          <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𝑣</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𝑤</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 </m:t>
                            </m:r>
                            <m:r>
                              <m:rPr>
                                <m:nor/>
                              </m:rPr>
                              <a:rPr kumimoji="0" lang="en-US" sz="1800" b="0" i="1"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m:t>+ </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𝑣</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𝑣</m:t>
                                </m:r>
                              </m:sub>
                            </m:sSub>
                          </m:e>
                        </m:d>
                      </m:e>
                      <m:sup>
                        <m:r>
                          <a:rPr kumimoji="0" lang="el-GR" sz="1800" b="0" i="1" u="none" strike="noStrike" kern="1200" cap="none" spc="0" normalizeH="0" baseline="0" noProof="0" dirty="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2</m:t>
                        </m:r>
                      </m:sup>
                    </m:sSup>
                  </m:oMath>
                </a14:m>
                <a:endParaRPr kumimoji="0" lang="el-GR" sz="1800" b="0" i="1"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18F513CD-823A-D369-A17D-27DD87EB8386}"/>
                  </a:ext>
                </a:extLst>
              </p:cNvPr>
              <p:cNvSpPr txBox="1">
                <a:spLocks noRot="1" noChangeAspect="1" noMove="1" noResize="1" noEditPoints="1" noAdjustHandles="1" noChangeArrowheads="1" noChangeShapeType="1" noTextEdit="1"/>
              </p:cNvSpPr>
              <p:nvPr/>
            </p:nvSpPr>
            <p:spPr>
              <a:xfrm>
                <a:off x="89167" y="518805"/>
                <a:ext cx="6617027" cy="5799408"/>
              </a:xfrm>
              <a:prstGeom prst="rect">
                <a:avLst/>
              </a:prstGeom>
              <a:blipFill>
                <a:blip r:embed="rId3"/>
                <a:stretch>
                  <a:fillRect l="-829" t="-421" r="-737" b="-10936"/>
                </a:stretch>
              </a:blipFill>
            </p:spPr>
            <p:txBody>
              <a:bodyPr/>
              <a:lstStyle/>
              <a:p>
                <a:r>
                  <a:rPr lang="el-GR">
                    <a:noFill/>
                  </a:rPr>
                  <a:t> </a:t>
                </a:r>
              </a:p>
            </p:txBody>
          </p:sp>
        </mc:Fallback>
      </mc:AlternateContent>
      <p:grpSp>
        <p:nvGrpSpPr>
          <p:cNvPr id="20" name="Ομάδα 19">
            <a:extLst>
              <a:ext uri="{FF2B5EF4-FFF2-40B4-BE49-F238E27FC236}">
                <a16:creationId xmlns:a16="http://schemas.microsoft.com/office/drawing/2014/main" id="{7025C3C2-541E-5432-8960-24833893B3DB}"/>
              </a:ext>
            </a:extLst>
          </p:cNvPr>
          <p:cNvGrpSpPr/>
          <p:nvPr/>
        </p:nvGrpSpPr>
        <p:grpSpPr>
          <a:xfrm>
            <a:off x="6725742" y="230832"/>
            <a:ext cx="5571069" cy="2668860"/>
            <a:chOff x="6725742" y="946150"/>
            <a:chExt cx="5571069" cy="2668860"/>
          </a:xfrm>
        </p:grpSpPr>
        <p:pic>
          <p:nvPicPr>
            <p:cNvPr id="9" name="Εικόνα 8">
              <a:extLst>
                <a:ext uri="{FF2B5EF4-FFF2-40B4-BE49-F238E27FC236}">
                  <a16:creationId xmlns:a16="http://schemas.microsoft.com/office/drawing/2014/main" id="{171F6F96-8F5E-C157-8608-C74B81EA28B8}"/>
                </a:ext>
              </a:extLst>
            </p:cNvPr>
            <p:cNvPicPr>
              <a:picLocks noChangeAspect="1"/>
            </p:cNvPicPr>
            <p:nvPr/>
          </p:nvPicPr>
          <p:blipFill>
            <a:blip r:embed="rId4"/>
            <a:stretch>
              <a:fillRect/>
            </a:stretch>
          </p:blipFill>
          <p:spPr>
            <a:xfrm>
              <a:off x="7271612" y="946150"/>
              <a:ext cx="4831221" cy="2668860"/>
            </a:xfrm>
            <a:prstGeom prst="rect">
              <a:avLst/>
            </a:prstGeom>
          </p:spPr>
        </p:pic>
        <p:cxnSp>
          <p:nvCxnSpPr>
            <p:cNvPr id="12" name="Γραμμή σύνδεσης: Καμπύλη 11">
              <a:extLst>
                <a:ext uri="{FF2B5EF4-FFF2-40B4-BE49-F238E27FC236}">
                  <a16:creationId xmlns:a16="http://schemas.microsoft.com/office/drawing/2014/main" id="{97BB3DB2-2071-562E-C8E3-950B4E93B8E3}"/>
                </a:ext>
              </a:extLst>
            </p:cNvPr>
            <p:cNvCxnSpPr/>
            <p:nvPr/>
          </p:nvCxnSpPr>
          <p:spPr>
            <a:xfrm rot="16200000" flipH="1">
              <a:off x="7310218" y="1683590"/>
              <a:ext cx="328661" cy="304576"/>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AD4F7B63-B86F-AADA-D186-03CAB468BB75}"/>
                </a:ext>
              </a:extLst>
            </p:cNvPr>
            <p:cNvSpPr txBox="1"/>
            <p:nvPr/>
          </p:nvSpPr>
          <p:spPr>
            <a:xfrm>
              <a:off x="6725742" y="1354187"/>
              <a:ext cx="12890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μπαταρία</a:t>
              </a:r>
            </a:p>
          </p:txBody>
        </p:sp>
        <p:cxnSp>
          <p:nvCxnSpPr>
            <p:cNvPr id="15" name="Γραμμή σύνδεσης: Καμπύλη 14">
              <a:extLst>
                <a:ext uri="{FF2B5EF4-FFF2-40B4-BE49-F238E27FC236}">
                  <a16:creationId xmlns:a16="http://schemas.microsoft.com/office/drawing/2014/main" id="{C11A7D05-24E5-F2F9-DDCB-A2AF0EAE1376}"/>
                </a:ext>
              </a:extLst>
            </p:cNvPr>
            <p:cNvCxnSpPr>
              <a:cxnSpLocks/>
            </p:cNvCxnSpPr>
            <p:nvPr/>
          </p:nvCxnSpPr>
          <p:spPr>
            <a:xfrm rot="5400000">
              <a:off x="11345774" y="1990442"/>
              <a:ext cx="619791" cy="310662"/>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F35131FC-D233-8F3D-9E10-7398A8303B08}"/>
                </a:ext>
              </a:extLst>
            </p:cNvPr>
            <p:cNvSpPr txBox="1"/>
            <p:nvPr/>
          </p:nvSpPr>
          <p:spPr>
            <a:xfrm>
              <a:off x="11007761" y="1234123"/>
              <a:ext cx="12890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DC</a:t>
              </a: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 κινητήρας</a:t>
              </a:r>
            </a:p>
          </p:txBody>
        </p:sp>
      </p:grpSp>
      <mc:AlternateContent xmlns:mc="http://schemas.openxmlformats.org/markup-compatibility/2006" xmlns:a14="http://schemas.microsoft.com/office/drawing/2010/main">
        <mc:Choice Requires="a14">
          <p:graphicFrame>
            <p:nvGraphicFramePr>
              <p:cNvPr id="3" name="Πίνακας 2">
                <a:extLst>
                  <a:ext uri="{FF2B5EF4-FFF2-40B4-BE49-F238E27FC236}">
                    <a16:creationId xmlns:a16="http://schemas.microsoft.com/office/drawing/2014/main" id="{2DF07137-69FE-A85A-D284-677FCB0CB9CC}"/>
                  </a:ext>
                </a:extLst>
              </p:cNvPr>
              <p:cNvGraphicFramePr>
                <a:graphicFrameLocks noGrp="1"/>
              </p:cNvGraphicFramePr>
              <p:nvPr>
                <p:extLst>
                  <p:ext uri="{D42A27DB-BD31-4B8C-83A1-F6EECF244321}">
                    <p14:modId xmlns:p14="http://schemas.microsoft.com/office/powerpoint/2010/main" val="679641874"/>
                  </p:ext>
                </p:extLst>
              </p:nvPr>
            </p:nvGraphicFramePr>
            <p:xfrm>
              <a:off x="7322260" y="3008594"/>
              <a:ext cx="4379687" cy="3350193"/>
            </p:xfrm>
            <a:graphic>
              <a:graphicData uri="http://schemas.openxmlformats.org/drawingml/2006/table">
                <a:tbl>
                  <a:tblPr firstRow="1" firstCol="1" bandRow="1">
                    <a:tableStyleId>{68D230F3-CF80-4859-8CE7-A43EE81993B5}</a:tableStyleId>
                  </a:tblPr>
                  <a:tblGrid>
                    <a:gridCol w="2531836">
                      <a:extLst>
                        <a:ext uri="{9D8B030D-6E8A-4147-A177-3AD203B41FA5}">
                          <a16:colId xmlns:a16="http://schemas.microsoft.com/office/drawing/2014/main" val="251086933"/>
                        </a:ext>
                      </a:extLst>
                    </a:gridCol>
                    <a:gridCol w="844550">
                      <a:extLst>
                        <a:ext uri="{9D8B030D-6E8A-4147-A177-3AD203B41FA5}">
                          <a16:colId xmlns:a16="http://schemas.microsoft.com/office/drawing/2014/main" val="338279756"/>
                        </a:ext>
                      </a:extLst>
                    </a:gridCol>
                    <a:gridCol w="1003301">
                      <a:extLst>
                        <a:ext uri="{9D8B030D-6E8A-4147-A177-3AD203B41FA5}">
                          <a16:colId xmlns:a16="http://schemas.microsoft.com/office/drawing/2014/main" val="1061424435"/>
                        </a:ext>
                      </a:extLst>
                    </a:gridCol>
                  </a:tblGrid>
                  <a:tr h="0">
                    <a:tc>
                      <a:txBody>
                        <a:bodyPr/>
                        <a:lstStyle/>
                        <a:p>
                          <a:pPr algn="ctr">
                            <a:lnSpc>
                              <a:spcPct val="115000"/>
                            </a:lnSpc>
                            <a:spcAft>
                              <a:spcPts val="1000"/>
                            </a:spcAft>
                          </a:pPr>
                          <a:r>
                            <a:rPr lang="en-US" sz="1400" b="1" dirty="0">
                              <a:effectLst/>
                            </a:rPr>
                            <a:t>Πα</a:t>
                          </a:r>
                          <a:r>
                            <a:rPr lang="en-US" sz="1400" b="1" dirty="0" err="1">
                              <a:effectLst/>
                            </a:rPr>
                            <a:t>ράμετρος</a:t>
                          </a:r>
                          <a:endParaRPr lang="el-GR" sz="14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err="1">
                              <a:effectLst/>
                            </a:rPr>
                            <a:t>Σύμ</a:t>
                          </a:r>
                          <a:r>
                            <a:rPr lang="en-US" sz="1400" b="1" dirty="0">
                              <a:effectLst/>
                            </a:rPr>
                            <a:t>βολο</a:t>
                          </a:r>
                          <a:endParaRPr lang="el-GR" sz="14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err="1">
                              <a:effectLst/>
                            </a:rPr>
                            <a:t>Τιμή</a:t>
                          </a:r>
                          <a:endParaRPr lang="el-GR" sz="14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486138980"/>
                      </a:ext>
                    </a:extLst>
                  </a:tr>
                  <a:tr h="271598">
                    <a:tc>
                      <a:txBody>
                        <a:bodyPr/>
                        <a:lstStyle/>
                        <a:p>
                          <a:pPr algn="ctr">
                            <a:lnSpc>
                              <a:spcPct val="115000"/>
                            </a:lnSpc>
                            <a:spcAft>
                              <a:spcPts val="1000"/>
                            </a:spcAft>
                          </a:pPr>
                          <a:r>
                            <a:rPr lang="en-US" sz="1400" b="0" dirty="0" err="1">
                              <a:effectLst/>
                            </a:rPr>
                            <a:t>Μάζ</a:t>
                          </a:r>
                          <a:r>
                            <a:rPr lang="en-US" sz="1400" b="0" dirty="0">
                              <a:effectLst/>
                            </a:rPr>
                            <a:t>α οχήματος</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a:effectLst/>
                            </a:rPr>
                            <a:t>m</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500 kg</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491608102"/>
                      </a:ext>
                    </a:extLst>
                  </a:tr>
                  <a:tr h="271598">
                    <a:tc>
                      <a:txBody>
                        <a:bodyPr/>
                        <a:lstStyle/>
                        <a:p>
                          <a:pPr algn="ctr">
                            <a:lnSpc>
                              <a:spcPct val="115000"/>
                            </a:lnSpc>
                            <a:spcAft>
                              <a:spcPts val="1000"/>
                            </a:spcAft>
                          </a:pPr>
                          <a:r>
                            <a:rPr lang="en-US" sz="1400" b="0" dirty="0" err="1">
                              <a:effectLst/>
                            </a:rPr>
                            <a:t>Ακτίν</a:t>
                          </a:r>
                          <a:r>
                            <a:rPr lang="en-US" sz="1400" b="0" dirty="0">
                              <a:effectLst/>
                            </a:rPr>
                            <a:t>α τροχού</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14:m>
                            <m:oMath xmlns:m="http://schemas.openxmlformats.org/officeDocument/2006/math">
                              <m:sSub>
                                <m:sSubPr>
                                  <m:ctrlPr>
                                    <a:rPr lang="en-US" sz="1400" b="1" i="1" smtClean="0">
                                      <a:solidFill>
                                        <a:prstClr val="black"/>
                                      </a:solidFill>
                                      <a:latin typeface="Cambria Math" panose="02040503050406030204" pitchFamily="18" charset="0"/>
                                    </a:rPr>
                                  </m:ctrlPr>
                                </m:sSubPr>
                                <m:e>
                                  <m:r>
                                    <a:rPr lang="en-US" sz="1400" b="1" smtClean="0">
                                      <a:solidFill>
                                        <a:prstClr val="black"/>
                                      </a:solidFill>
                                      <a:latin typeface="Cambria Math" panose="02040503050406030204" pitchFamily="18" charset="0"/>
                                    </a:rPr>
                                    <m:t>𝒓</m:t>
                                  </m:r>
                                </m:e>
                                <m:sub>
                                  <m:r>
                                    <a:rPr lang="en-US" sz="1400" b="1" smtClean="0">
                                      <a:solidFill>
                                        <a:prstClr val="black"/>
                                      </a:solidFill>
                                      <a:latin typeface="Cambria Math" panose="02040503050406030204" pitchFamily="18" charset="0"/>
                                    </a:rPr>
                                    <m:t>𝒘</m:t>
                                  </m:r>
                                </m:sub>
                              </m:sSub>
                            </m:oMath>
                          </a14:m>
                          <a:r>
                            <a:rPr lang="el-GR" sz="1400" b="1" dirty="0"/>
                            <a:t> </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0.3 m</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38498374"/>
                      </a:ext>
                    </a:extLst>
                  </a:tr>
                  <a:tr h="271598">
                    <a:tc>
                      <a:txBody>
                        <a:bodyPr/>
                        <a:lstStyle/>
                        <a:p>
                          <a:pPr algn="ctr">
                            <a:lnSpc>
                              <a:spcPct val="115000"/>
                            </a:lnSpc>
                            <a:spcAft>
                              <a:spcPts val="1000"/>
                            </a:spcAft>
                          </a:pPr>
                          <a:r>
                            <a:rPr lang="en-US" sz="1400" b="0" dirty="0" err="1">
                              <a:effectLst/>
                            </a:rPr>
                            <a:t>Συντελεστής</a:t>
                          </a:r>
                          <a:r>
                            <a:rPr lang="en-US" sz="1400" b="0" dirty="0">
                              <a:effectLst/>
                            </a:rPr>
                            <a:t> </a:t>
                          </a:r>
                          <a:r>
                            <a:rPr lang="en-US" sz="1400" b="0" dirty="0" err="1">
                              <a:effectLst/>
                            </a:rPr>
                            <a:t>κύλισης</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a:effectLst/>
                            </a:rPr>
                            <a:t>C₀</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0.01</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861367827"/>
                      </a:ext>
                    </a:extLst>
                  </a:tr>
                  <a:tr h="302116">
                    <a:tc>
                      <a:txBody>
                        <a:bodyPr/>
                        <a:lstStyle/>
                        <a:p>
                          <a:pPr algn="ctr">
                            <a:lnSpc>
                              <a:spcPct val="115000"/>
                            </a:lnSpc>
                            <a:spcAft>
                              <a:spcPts val="1000"/>
                            </a:spcAft>
                          </a:pPr>
                          <a:r>
                            <a:rPr lang="en-US" sz="1400" b="0" dirty="0" err="1">
                              <a:effectLst/>
                            </a:rPr>
                            <a:t>Συντελεστής</a:t>
                          </a:r>
                          <a:r>
                            <a:rPr lang="en-US" sz="1400" b="0" dirty="0">
                              <a:effectLst/>
                            </a:rPr>
                            <a:t> οπ</a:t>
                          </a:r>
                          <a:r>
                            <a:rPr lang="en-US" sz="1400" b="0" dirty="0" err="1">
                              <a:effectLst/>
                            </a:rPr>
                            <a:t>ισθέλκουσ</a:t>
                          </a:r>
                          <a:r>
                            <a:rPr lang="en-US" sz="1400" b="0" dirty="0">
                              <a:effectLst/>
                            </a:rPr>
                            <a:t>ας</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14:m>
                            <m:oMath xmlns:m="http://schemas.openxmlformats.org/officeDocument/2006/math">
                              <m:sSub>
                                <m:sSubPr>
                                  <m:ctrlP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rPr>
                                  </m:ctrlPr>
                                </m:sSubPr>
                                <m:e>
                                  <m:r>
                                    <a:rPr kumimoji="0" lang="en-US" sz="1400" b="1" u="none" strike="noStrike" kern="1200" cap="none" spc="0" normalizeH="0" baseline="0" noProof="0" smtClean="0">
                                      <a:ln>
                                        <a:noFill/>
                                      </a:ln>
                                      <a:solidFill>
                                        <a:prstClr val="black"/>
                                      </a:solidFill>
                                      <a:effectLst/>
                                      <a:uLnTx/>
                                      <a:uFillTx/>
                                      <a:latin typeface="Cambria Math" panose="02040503050406030204" pitchFamily="18" charset="0"/>
                                    </a:rPr>
                                    <m:t>𝑪</m:t>
                                  </m:r>
                                </m:e>
                                <m:sub>
                                  <m:r>
                                    <a:rPr kumimoji="0" lang="en-US" sz="1400" b="1" u="none" strike="noStrike" kern="1200" cap="none" spc="0" normalizeH="0" baseline="0" noProof="0" smtClean="0">
                                      <a:ln>
                                        <a:noFill/>
                                      </a:ln>
                                      <a:solidFill>
                                        <a:prstClr val="black"/>
                                      </a:solidFill>
                                      <a:effectLst/>
                                      <a:uLnTx/>
                                      <a:uFillTx/>
                                      <a:latin typeface="Cambria Math" panose="02040503050406030204" pitchFamily="18" charset="0"/>
                                    </a:rPr>
                                    <m:t>𝑫</m:t>
                                  </m:r>
                                </m:sub>
                              </m:sSub>
                            </m:oMath>
                          </a14:m>
                          <a:r>
                            <a:rPr kumimoji="0" lang="en-US" sz="1400" b="1" u="none" strike="noStrike" kern="1200" cap="none" spc="0" normalizeH="0" baseline="0" noProof="0" dirty="0">
                              <a:ln>
                                <a:noFill/>
                              </a:ln>
                              <a:solidFill>
                                <a:prstClr val="black"/>
                              </a:solidFill>
                              <a:effectLst/>
                              <a:uLnTx/>
                              <a:uFillTx/>
                            </a:rPr>
                            <a:t> </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0.3</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557724210"/>
                      </a:ext>
                    </a:extLst>
                  </a:tr>
                  <a:tr h="271598">
                    <a:tc>
                      <a:txBody>
                        <a:bodyPr/>
                        <a:lstStyle/>
                        <a:p>
                          <a:pPr algn="ctr">
                            <a:lnSpc>
                              <a:spcPct val="115000"/>
                            </a:lnSpc>
                            <a:spcAft>
                              <a:spcPts val="1000"/>
                            </a:spcAft>
                          </a:pPr>
                          <a:r>
                            <a:rPr lang="en-US" sz="1400" b="0" dirty="0" err="1">
                              <a:effectLst/>
                            </a:rPr>
                            <a:t>Μετω</a:t>
                          </a:r>
                          <a:r>
                            <a:rPr lang="en-US" sz="1400" b="0" dirty="0">
                              <a:effectLst/>
                            </a:rPr>
                            <a:t>πική επιφάνεια</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14:m>
                            <m:oMath xmlns:m="http://schemas.openxmlformats.org/officeDocument/2006/math">
                              <m:sSub>
                                <m:sSubPr>
                                  <m:ctrlP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rPr>
                                  </m:ctrlPr>
                                </m:sSubPr>
                                <m:e>
                                  <m:r>
                                    <a:rPr kumimoji="0" lang="en-US" sz="1400" b="1" u="none" strike="noStrike" kern="1200" cap="none" spc="0" normalizeH="0" baseline="0" noProof="0" smtClean="0">
                                      <a:ln>
                                        <a:noFill/>
                                      </a:ln>
                                      <a:solidFill>
                                        <a:prstClr val="black"/>
                                      </a:solidFill>
                                      <a:effectLst/>
                                      <a:uLnTx/>
                                      <a:uFillTx/>
                                      <a:latin typeface="Cambria Math" panose="02040503050406030204" pitchFamily="18" charset="0"/>
                                    </a:rPr>
                                    <m:t>𝑨</m:t>
                                  </m:r>
                                </m:e>
                                <m:sub>
                                  <m:r>
                                    <a:rPr kumimoji="0" lang="en-US" sz="1400" b="1" u="none" strike="noStrike" kern="1200" cap="none" spc="0" normalizeH="0" baseline="0" noProof="0" smtClean="0">
                                      <a:ln>
                                        <a:noFill/>
                                      </a:ln>
                                      <a:solidFill>
                                        <a:prstClr val="black"/>
                                      </a:solidFill>
                                      <a:effectLst/>
                                      <a:uLnTx/>
                                      <a:uFillTx/>
                                      <a:latin typeface="Cambria Math" panose="02040503050406030204" pitchFamily="18" charset="0"/>
                                    </a:rPr>
                                    <m:t>𝑭</m:t>
                                  </m:r>
                                </m:sub>
                              </m:sSub>
                            </m:oMath>
                          </a14:m>
                          <a:r>
                            <a:rPr kumimoji="0" lang="en-US" sz="1400" b="1" u="none" strike="noStrike" kern="1200" cap="none" spc="0" normalizeH="0" baseline="0" noProof="0" dirty="0">
                              <a:ln>
                                <a:noFill/>
                              </a:ln>
                              <a:solidFill>
                                <a:prstClr val="black"/>
                              </a:solidFill>
                              <a:effectLst/>
                              <a:uLnTx/>
                              <a:uFillTx/>
                            </a:rPr>
                            <a:t> </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2.2 m²</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055734384"/>
                      </a:ext>
                    </a:extLst>
                  </a:tr>
                  <a:tr h="271598">
                    <a:tc>
                      <a:txBody>
                        <a:bodyPr/>
                        <a:lstStyle/>
                        <a:p>
                          <a:pPr algn="ctr">
                            <a:lnSpc>
                              <a:spcPct val="115000"/>
                            </a:lnSpc>
                            <a:spcAft>
                              <a:spcPts val="1000"/>
                            </a:spcAft>
                          </a:pPr>
                          <a:r>
                            <a:rPr lang="en-US" sz="1400" b="0" dirty="0" err="1">
                              <a:effectLst/>
                            </a:rPr>
                            <a:t>Πυκνότητ</a:t>
                          </a:r>
                          <a:r>
                            <a:rPr lang="en-US" sz="1400" b="0" dirty="0">
                              <a:effectLst/>
                            </a:rPr>
                            <a:t>α αέρα</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a:effectLst/>
                            </a:rPr>
                            <a:t>ρ</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1.2 kg/m³</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822881835"/>
                      </a:ext>
                    </a:extLst>
                  </a:tr>
                  <a:tr h="271598">
                    <a:tc>
                      <a:txBody>
                        <a:bodyPr/>
                        <a:lstStyle/>
                        <a:p>
                          <a:pPr algn="ctr">
                            <a:lnSpc>
                              <a:spcPct val="115000"/>
                            </a:lnSpc>
                            <a:spcAft>
                              <a:spcPts val="1000"/>
                            </a:spcAft>
                          </a:pPr>
                          <a:r>
                            <a:rPr lang="en-US" sz="1400" b="0" dirty="0" err="1">
                              <a:effectLst/>
                            </a:rPr>
                            <a:t>Στ</a:t>
                          </a:r>
                          <a:r>
                            <a:rPr lang="en-US" sz="1400" b="0" dirty="0">
                              <a:effectLst/>
                            </a:rPr>
                            <a:t>αθερά ροπής </a:t>
                          </a:r>
                          <a:r>
                            <a:rPr lang="el-GR" sz="1400" b="0" dirty="0">
                              <a:effectLst/>
                            </a:rPr>
                            <a:t>κινητήρα</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a:effectLst/>
                            </a:rPr>
                            <a:t>K</a:t>
                          </a:r>
                          <a:r>
                            <a:rPr lang="el-GR" sz="1400" b="1" dirty="0">
                              <a:effectLst/>
                            </a:rPr>
                            <a:t>*Φ</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0.</a:t>
                          </a:r>
                          <a:r>
                            <a:rPr lang="el-GR" sz="1400" dirty="0">
                              <a:effectLst/>
                            </a:rPr>
                            <a:t>4</a:t>
                          </a:r>
                          <a:r>
                            <a:rPr lang="en-US" sz="1400" dirty="0">
                              <a:effectLst/>
                            </a:rPr>
                            <a:t> N·m/A</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182549292"/>
                      </a:ext>
                    </a:extLst>
                  </a:tr>
                  <a:tr h="271598">
                    <a:tc>
                      <a:txBody>
                        <a:bodyPr/>
                        <a:lstStyle/>
                        <a:p>
                          <a:pPr algn="ctr">
                            <a:lnSpc>
                              <a:spcPct val="115000"/>
                            </a:lnSpc>
                            <a:spcAft>
                              <a:spcPts val="1000"/>
                            </a:spcAft>
                          </a:pPr>
                          <a:r>
                            <a:rPr lang="el-GR" sz="1400" b="0" dirty="0">
                              <a:effectLst/>
                            </a:rPr>
                            <a:t>Κλίση δρόμου</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l-GR" sz="1400" b="1" dirty="0">
                              <a:effectLst/>
                            </a:rPr>
                            <a:t>β</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sSup>
                                  <m:sSupPr>
                                    <m:ctrlPr>
                                      <a:rPr lang="el-GR" sz="1400" i="1" smtClean="0">
                                        <a:effectLst/>
                                        <a:latin typeface="Cambria Math" panose="02040503050406030204" pitchFamily="18" charset="0"/>
                                      </a:rPr>
                                    </m:ctrlPr>
                                  </m:sSupPr>
                                  <m:e>
                                    <m:r>
                                      <a:rPr lang="en-US" sz="1400" b="0" smtClean="0">
                                        <a:effectLst/>
                                        <a:latin typeface="Cambria Math" panose="02040503050406030204" pitchFamily="18" charset="0"/>
                                      </a:rPr>
                                      <m:t>0</m:t>
                                    </m:r>
                                  </m:e>
                                  <m:sup>
                                    <m:r>
                                      <a:rPr lang="en-US" sz="1400" b="0" smtClean="0">
                                        <a:effectLst/>
                                        <a:latin typeface="Cambria Math" panose="02040503050406030204" pitchFamily="18" charset="0"/>
                                      </a:rPr>
                                      <m:t>𝑜</m:t>
                                    </m:r>
                                  </m:sup>
                                </m:sSup>
                              </m:oMath>
                            </m:oMathPara>
                          </a14:m>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672743512"/>
                      </a:ext>
                    </a:extLst>
                  </a:tr>
                  <a:tr h="271598">
                    <a:tc>
                      <a:txBody>
                        <a:bodyPr/>
                        <a:lstStyle/>
                        <a:p>
                          <a:pPr algn="ctr">
                            <a:lnSpc>
                              <a:spcPct val="115000"/>
                            </a:lnSpc>
                            <a:spcAft>
                              <a:spcPts val="1000"/>
                            </a:spcAft>
                          </a:pPr>
                          <a:r>
                            <a:rPr lang="en-US" sz="1400" b="0" dirty="0">
                              <a:effectLst/>
                              <a:latin typeface="Cambria" panose="02040503050406030204" pitchFamily="18" charset="0"/>
                              <a:ea typeface="MS Mincho" panose="02020609040205080304" pitchFamily="49" charset="-128"/>
                              <a:cs typeface="Times New Roman" panose="02020603050405020304" pitchFamily="18" charset="0"/>
                            </a:rPr>
                            <a:t>Battery voltage</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14:m>
                            <m:oMath xmlns:m="http://schemas.openxmlformats.org/officeDocument/2006/math">
                              <m:sSub>
                                <m:sSubPr>
                                  <m:ctrlP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rPr>
                                  </m:ctrlPr>
                                </m:sSubPr>
                                <m:e>
                                  <m:r>
                                    <a:rPr kumimoji="0" lang="en-US" sz="1400" b="1" i="0" u="none" strike="noStrike" kern="1200" cap="none" spc="0" normalizeH="0" baseline="0" noProof="0" smtClean="0">
                                      <a:ln>
                                        <a:noFill/>
                                      </a:ln>
                                      <a:solidFill>
                                        <a:prstClr val="black"/>
                                      </a:solidFill>
                                      <a:effectLst/>
                                      <a:uLnTx/>
                                      <a:uFillTx/>
                                      <a:latin typeface="Cambria Math" panose="02040503050406030204" pitchFamily="18" charset="0"/>
                                    </a:rPr>
                                    <m:t>𝐕</m:t>
                                  </m:r>
                                </m:e>
                                <m:sub>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rPr>
                                    <m:t>𝟏</m:t>
                                  </m:r>
                                </m:sub>
                              </m:sSub>
                            </m:oMath>
                          </a14:m>
                          <a:r>
                            <a:rPr kumimoji="0" lang="en-US" sz="1400" b="1" u="none" strike="noStrike" kern="1200" cap="none" spc="0" normalizeH="0" baseline="0" noProof="0" dirty="0">
                              <a:ln>
                                <a:noFill/>
                              </a:ln>
                              <a:solidFill>
                                <a:prstClr val="black"/>
                              </a:solidFill>
                              <a:effectLst/>
                              <a:uLnTx/>
                              <a:uFillTx/>
                            </a:rPr>
                            <a:t> </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latin typeface="Cambria" panose="02040503050406030204" pitchFamily="18" charset="0"/>
                              <a:ea typeface="MS Mincho" panose="02020609040205080304" pitchFamily="49" charset="-128"/>
                              <a:cs typeface="Times New Roman" panose="02020603050405020304" pitchFamily="18" charset="0"/>
                            </a:rPr>
                            <a:t>350V</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782818378"/>
                      </a:ext>
                    </a:extLst>
                  </a:tr>
                  <a:tr h="271598">
                    <a:tc>
                      <a:txBody>
                        <a:bodyPr/>
                        <a:lstStyle/>
                        <a:p>
                          <a:pPr algn="ctr">
                            <a:lnSpc>
                              <a:spcPct val="115000"/>
                            </a:lnSpc>
                            <a:spcAft>
                              <a:spcPts val="1000"/>
                            </a:spcAft>
                          </a:pPr>
                          <a:r>
                            <a:rPr lang="en-US" sz="1400" b="0" dirty="0">
                              <a:effectLst/>
                              <a:latin typeface="Cambria" panose="02040503050406030204" pitchFamily="18" charset="0"/>
                              <a:ea typeface="MS Mincho" panose="02020609040205080304" pitchFamily="49" charset="-128"/>
                              <a:cs typeface="Times New Roman" panose="02020603050405020304" pitchFamily="18" charset="0"/>
                            </a:rPr>
                            <a:t>Motor speed/Wheel speed</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i="1" dirty="0">
                              <a:effectLst/>
                              <a:latin typeface="Cambria" panose="02040503050406030204" pitchFamily="18" charset="0"/>
                              <a:ea typeface="MS Mincho" panose="02020609040205080304" pitchFamily="49" charset="-128"/>
                              <a:cs typeface="Times New Roman" panose="02020603050405020304" pitchFamily="18" charset="0"/>
                            </a:rPr>
                            <a:t>G</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latin typeface="Cambria" panose="02040503050406030204" pitchFamily="18" charset="0"/>
                              <a:ea typeface="MS Mincho" panose="02020609040205080304" pitchFamily="49" charset="-128"/>
                              <a:cs typeface="Times New Roman" panose="02020603050405020304" pitchFamily="18" charset="0"/>
                            </a:rPr>
                            <a:t>9/1</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4100407685"/>
                      </a:ext>
                    </a:extLst>
                  </a:tr>
                  <a:tr h="271598">
                    <a:tc>
                      <a:txBody>
                        <a:bodyPr/>
                        <a:lstStyle/>
                        <a:p>
                          <a:pPr algn="ctr">
                            <a:lnSpc>
                              <a:spcPct val="115000"/>
                            </a:lnSpc>
                            <a:spcAft>
                              <a:spcPts val="1000"/>
                            </a:spcAft>
                          </a:pPr>
                          <a:r>
                            <a:rPr lang="en-US" sz="1400" b="0" dirty="0">
                              <a:effectLst/>
                              <a:latin typeface="Cambria" panose="02040503050406030204" pitchFamily="18" charset="0"/>
                              <a:ea typeface="MS Mincho" panose="02020609040205080304" pitchFamily="49" charset="-128"/>
                              <a:cs typeface="Times New Roman" panose="02020603050405020304" pitchFamily="18" charset="0"/>
                            </a:rPr>
                            <a:t>Efficiency</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l-GR" sz="1400" b="1" i="1" dirty="0">
                              <a:effectLst/>
                              <a:latin typeface="Cambria" panose="02040503050406030204" pitchFamily="18" charset="0"/>
                              <a:ea typeface="MS Mincho" panose="02020609040205080304" pitchFamily="49" charset="-128"/>
                              <a:cs typeface="Times New Roman" panose="02020603050405020304" pitchFamily="18" charset="0"/>
                            </a:rPr>
                            <a:t>η</a:t>
                          </a:r>
                        </a:p>
                      </a:txBody>
                      <a:tcPr marL="68580" marR="68580" marT="0" marB="0"/>
                    </a:tc>
                    <a:tc>
                      <a:txBody>
                        <a:bodyPr/>
                        <a:lstStyle/>
                        <a:p>
                          <a:pPr algn="ctr">
                            <a:lnSpc>
                              <a:spcPct val="115000"/>
                            </a:lnSpc>
                            <a:spcAft>
                              <a:spcPts val="1000"/>
                            </a:spcAft>
                          </a:pPr>
                          <a:r>
                            <a:rPr lang="en-US" sz="1400" dirty="0">
                              <a:effectLst/>
                              <a:latin typeface="Cambria" panose="02040503050406030204" pitchFamily="18" charset="0"/>
                              <a:ea typeface="MS Mincho" panose="02020609040205080304" pitchFamily="49" charset="-128"/>
                              <a:cs typeface="Times New Roman" panose="02020603050405020304" pitchFamily="18" charset="0"/>
                            </a:rPr>
                            <a:t>0.92</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937501153"/>
                      </a:ext>
                    </a:extLst>
                  </a:tr>
                </a:tbl>
              </a:graphicData>
            </a:graphic>
          </p:graphicFrame>
        </mc:Choice>
        <mc:Fallback xmlns="">
          <p:graphicFrame>
            <p:nvGraphicFramePr>
              <p:cNvPr id="3" name="Πίνακας 2">
                <a:extLst>
                  <a:ext uri="{FF2B5EF4-FFF2-40B4-BE49-F238E27FC236}">
                    <a16:creationId xmlns:a16="http://schemas.microsoft.com/office/drawing/2014/main" id="{2DF07137-69FE-A85A-D284-677FCB0CB9CC}"/>
                  </a:ext>
                </a:extLst>
              </p:cNvPr>
              <p:cNvGraphicFramePr>
                <a:graphicFrameLocks noGrp="1"/>
              </p:cNvGraphicFramePr>
              <p:nvPr>
                <p:extLst>
                  <p:ext uri="{D42A27DB-BD31-4B8C-83A1-F6EECF244321}">
                    <p14:modId xmlns:p14="http://schemas.microsoft.com/office/powerpoint/2010/main" val="679641874"/>
                  </p:ext>
                </p:extLst>
              </p:nvPr>
            </p:nvGraphicFramePr>
            <p:xfrm>
              <a:off x="7322260" y="3008594"/>
              <a:ext cx="4379687" cy="3350193"/>
            </p:xfrm>
            <a:graphic>
              <a:graphicData uri="http://schemas.openxmlformats.org/drawingml/2006/table">
                <a:tbl>
                  <a:tblPr firstRow="1" firstCol="1" bandRow="1">
                    <a:tableStyleId>{68D230F3-CF80-4859-8CE7-A43EE81993B5}</a:tableStyleId>
                  </a:tblPr>
                  <a:tblGrid>
                    <a:gridCol w="2531836">
                      <a:extLst>
                        <a:ext uri="{9D8B030D-6E8A-4147-A177-3AD203B41FA5}">
                          <a16:colId xmlns:a16="http://schemas.microsoft.com/office/drawing/2014/main" val="251086933"/>
                        </a:ext>
                      </a:extLst>
                    </a:gridCol>
                    <a:gridCol w="844550">
                      <a:extLst>
                        <a:ext uri="{9D8B030D-6E8A-4147-A177-3AD203B41FA5}">
                          <a16:colId xmlns:a16="http://schemas.microsoft.com/office/drawing/2014/main" val="338279756"/>
                        </a:ext>
                      </a:extLst>
                    </a:gridCol>
                    <a:gridCol w="1003301">
                      <a:extLst>
                        <a:ext uri="{9D8B030D-6E8A-4147-A177-3AD203B41FA5}">
                          <a16:colId xmlns:a16="http://schemas.microsoft.com/office/drawing/2014/main" val="1061424435"/>
                        </a:ext>
                      </a:extLst>
                    </a:gridCol>
                  </a:tblGrid>
                  <a:tr h="231331">
                    <a:tc>
                      <a:txBody>
                        <a:bodyPr/>
                        <a:lstStyle/>
                        <a:p>
                          <a:pPr algn="ctr">
                            <a:lnSpc>
                              <a:spcPct val="115000"/>
                            </a:lnSpc>
                            <a:spcAft>
                              <a:spcPts val="1000"/>
                            </a:spcAft>
                          </a:pPr>
                          <a:r>
                            <a:rPr lang="en-US" sz="1400" b="1" dirty="0">
                              <a:effectLst/>
                            </a:rPr>
                            <a:t>Πα</a:t>
                          </a:r>
                          <a:r>
                            <a:rPr lang="en-US" sz="1400" b="1" dirty="0" err="1">
                              <a:effectLst/>
                            </a:rPr>
                            <a:t>ράμετρος</a:t>
                          </a:r>
                          <a:endParaRPr lang="el-GR" sz="14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err="1">
                              <a:effectLst/>
                            </a:rPr>
                            <a:t>Σύμ</a:t>
                          </a:r>
                          <a:r>
                            <a:rPr lang="en-US" sz="1400" b="1" dirty="0">
                              <a:effectLst/>
                            </a:rPr>
                            <a:t>βολο</a:t>
                          </a:r>
                          <a:endParaRPr lang="el-GR" sz="14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err="1">
                              <a:effectLst/>
                            </a:rPr>
                            <a:t>Τιμή</a:t>
                          </a:r>
                          <a:endParaRPr lang="el-GR" sz="14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486138980"/>
                      </a:ext>
                    </a:extLst>
                  </a:tr>
                  <a:tr h="271598">
                    <a:tc>
                      <a:txBody>
                        <a:bodyPr/>
                        <a:lstStyle/>
                        <a:p>
                          <a:pPr algn="ctr">
                            <a:lnSpc>
                              <a:spcPct val="115000"/>
                            </a:lnSpc>
                            <a:spcAft>
                              <a:spcPts val="1000"/>
                            </a:spcAft>
                          </a:pPr>
                          <a:r>
                            <a:rPr lang="en-US" sz="1400" b="0" dirty="0" err="1">
                              <a:effectLst/>
                            </a:rPr>
                            <a:t>Μάζ</a:t>
                          </a:r>
                          <a:r>
                            <a:rPr lang="en-US" sz="1400" b="0" dirty="0">
                              <a:effectLst/>
                            </a:rPr>
                            <a:t>α οχήματος</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a:effectLst/>
                            </a:rPr>
                            <a:t>m</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500 kg</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491608102"/>
                      </a:ext>
                    </a:extLst>
                  </a:tr>
                  <a:tr h="271598">
                    <a:tc>
                      <a:txBody>
                        <a:bodyPr/>
                        <a:lstStyle/>
                        <a:p>
                          <a:pPr algn="ctr">
                            <a:lnSpc>
                              <a:spcPct val="115000"/>
                            </a:lnSpc>
                            <a:spcAft>
                              <a:spcPts val="1000"/>
                            </a:spcAft>
                          </a:pPr>
                          <a:r>
                            <a:rPr lang="en-US" sz="1400" b="0" dirty="0" err="1">
                              <a:effectLst/>
                            </a:rPr>
                            <a:t>Ακτίν</a:t>
                          </a:r>
                          <a:r>
                            <a:rPr lang="en-US" sz="1400" b="0" dirty="0">
                              <a:effectLst/>
                            </a:rPr>
                            <a:t>α τροχού</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endParaRPr lang="el-GR"/>
                        </a:p>
                      </a:txBody>
                      <a:tcPr marL="68580" marR="68580" marT="0" marB="0">
                        <a:blipFill>
                          <a:blip r:embed="rId5"/>
                          <a:stretch>
                            <a:fillRect l="-301449" t="-202273" r="-120290" b="-984091"/>
                          </a:stretch>
                        </a:blipFill>
                      </a:tcPr>
                    </a:tc>
                    <a:tc>
                      <a:txBody>
                        <a:bodyPr/>
                        <a:lstStyle/>
                        <a:p>
                          <a:pPr algn="ctr">
                            <a:lnSpc>
                              <a:spcPct val="115000"/>
                            </a:lnSpc>
                            <a:spcAft>
                              <a:spcPts val="1000"/>
                            </a:spcAft>
                          </a:pPr>
                          <a:r>
                            <a:rPr lang="en-US" sz="1400" dirty="0">
                              <a:effectLst/>
                            </a:rPr>
                            <a:t>0.3 m</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38498374"/>
                      </a:ext>
                    </a:extLst>
                  </a:tr>
                  <a:tr h="271598">
                    <a:tc>
                      <a:txBody>
                        <a:bodyPr/>
                        <a:lstStyle/>
                        <a:p>
                          <a:pPr algn="ctr">
                            <a:lnSpc>
                              <a:spcPct val="115000"/>
                            </a:lnSpc>
                            <a:spcAft>
                              <a:spcPts val="1000"/>
                            </a:spcAft>
                          </a:pPr>
                          <a:r>
                            <a:rPr lang="en-US" sz="1400" b="0" dirty="0" err="1">
                              <a:effectLst/>
                            </a:rPr>
                            <a:t>Συντελεστής</a:t>
                          </a:r>
                          <a:r>
                            <a:rPr lang="en-US" sz="1400" b="0" dirty="0">
                              <a:effectLst/>
                            </a:rPr>
                            <a:t> </a:t>
                          </a:r>
                          <a:r>
                            <a:rPr lang="en-US" sz="1400" b="0" dirty="0" err="1">
                              <a:effectLst/>
                            </a:rPr>
                            <a:t>κύλισης</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a:effectLst/>
                            </a:rPr>
                            <a:t>C₀</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0.01</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861367827"/>
                      </a:ext>
                    </a:extLst>
                  </a:tr>
                  <a:tr h="302116">
                    <a:tc>
                      <a:txBody>
                        <a:bodyPr/>
                        <a:lstStyle/>
                        <a:p>
                          <a:pPr algn="ctr">
                            <a:lnSpc>
                              <a:spcPct val="115000"/>
                            </a:lnSpc>
                            <a:spcAft>
                              <a:spcPts val="1000"/>
                            </a:spcAft>
                          </a:pPr>
                          <a:r>
                            <a:rPr lang="en-US" sz="1400" b="0" dirty="0" err="1">
                              <a:effectLst/>
                            </a:rPr>
                            <a:t>Συντελεστής</a:t>
                          </a:r>
                          <a:r>
                            <a:rPr lang="en-US" sz="1400" b="0" dirty="0">
                              <a:effectLst/>
                            </a:rPr>
                            <a:t> οπ</a:t>
                          </a:r>
                          <a:r>
                            <a:rPr lang="en-US" sz="1400" b="0" dirty="0" err="1">
                              <a:effectLst/>
                            </a:rPr>
                            <a:t>ισθέλκουσ</a:t>
                          </a:r>
                          <a:r>
                            <a:rPr lang="en-US" sz="1400" b="0" dirty="0">
                              <a:effectLst/>
                            </a:rPr>
                            <a:t>ας</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endParaRPr lang="el-GR"/>
                        </a:p>
                      </a:txBody>
                      <a:tcPr marL="68580" marR="68580" marT="0" marB="0">
                        <a:blipFill>
                          <a:blip r:embed="rId5"/>
                          <a:stretch>
                            <a:fillRect l="-301449" t="-356000" r="-120290" b="-676000"/>
                          </a:stretch>
                        </a:blipFill>
                      </a:tcPr>
                    </a:tc>
                    <a:tc>
                      <a:txBody>
                        <a:bodyPr/>
                        <a:lstStyle/>
                        <a:p>
                          <a:pPr algn="ctr">
                            <a:lnSpc>
                              <a:spcPct val="115000"/>
                            </a:lnSpc>
                            <a:spcAft>
                              <a:spcPts val="1000"/>
                            </a:spcAft>
                          </a:pPr>
                          <a:r>
                            <a:rPr lang="en-US" sz="1400" dirty="0">
                              <a:effectLst/>
                            </a:rPr>
                            <a:t>0.3</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557724210"/>
                      </a:ext>
                    </a:extLst>
                  </a:tr>
                  <a:tr h="271598">
                    <a:tc>
                      <a:txBody>
                        <a:bodyPr/>
                        <a:lstStyle/>
                        <a:p>
                          <a:pPr algn="ctr">
                            <a:lnSpc>
                              <a:spcPct val="115000"/>
                            </a:lnSpc>
                            <a:spcAft>
                              <a:spcPts val="1000"/>
                            </a:spcAft>
                          </a:pPr>
                          <a:r>
                            <a:rPr lang="en-US" sz="1400" b="0" dirty="0" err="1">
                              <a:effectLst/>
                            </a:rPr>
                            <a:t>Μετω</a:t>
                          </a:r>
                          <a:r>
                            <a:rPr lang="en-US" sz="1400" b="0" dirty="0">
                              <a:effectLst/>
                            </a:rPr>
                            <a:t>πική επιφάνεια</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endParaRPr lang="el-GR"/>
                        </a:p>
                      </a:txBody>
                      <a:tcPr marL="68580" marR="68580" marT="0" marB="0">
                        <a:blipFill>
                          <a:blip r:embed="rId5"/>
                          <a:stretch>
                            <a:fillRect l="-301449" t="-518182" r="-120290" b="-668182"/>
                          </a:stretch>
                        </a:blipFill>
                      </a:tcPr>
                    </a:tc>
                    <a:tc>
                      <a:txBody>
                        <a:bodyPr/>
                        <a:lstStyle/>
                        <a:p>
                          <a:pPr algn="ctr">
                            <a:lnSpc>
                              <a:spcPct val="115000"/>
                            </a:lnSpc>
                            <a:spcAft>
                              <a:spcPts val="1000"/>
                            </a:spcAft>
                          </a:pPr>
                          <a:r>
                            <a:rPr lang="en-US" sz="1400" dirty="0">
                              <a:effectLst/>
                            </a:rPr>
                            <a:t>2.2 m²</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055734384"/>
                      </a:ext>
                    </a:extLst>
                  </a:tr>
                  <a:tr h="271598">
                    <a:tc>
                      <a:txBody>
                        <a:bodyPr/>
                        <a:lstStyle/>
                        <a:p>
                          <a:pPr algn="ctr">
                            <a:lnSpc>
                              <a:spcPct val="115000"/>
                            </a:lnSpc>
                            <a:spcAft>
                              <a:spcPts val="1000"/>
                            </a:spcAft>
                          </a:pPr>
                          <a:r>
                            <a:rPr lang="en-US" sz="1400" b="0" dirty="0" err="1">
                              <a:effectLst/>
                            </a:rPr>
                            <a:t>Πυκνότητ</a:t>
                          </a:r>
                          <a:r>
                            <a:rPr lang="en-US" sz="1400" b="0" dirty="0">
                              <a:effectLst/>
                            </a:rPr>
                            <a:t>α αέρα</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a:effectLst/>
                            </a:rPr>
                            <a:t>ρ</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1.2 kg/m³</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822881835"/>
                      </a:ext>
                    </a:extLst>
                  </a:tr>
                  <a:tr h="271598">
                    <a:tc>
                      <a:txBody>
                        <a:bodyPr/>
                        <a:lstStyle/>
                        <a:p>
                          <a:pPr algn="ctr">
                            <a:lnSpc>
                              <a:spcPct val="115000"/>
                            </a:lnSpc>
                            <a:spcAft>
                              <a:spcPts val="1000"/>
                            </a:spcAft>
                          </a:pPr>
                          <a:r>
                            <a:rPr lang="en-US" sz="1400" b="0" dirty="0" err="1">
                              <a:effectLst/>
                            </a:rPr>
                            <a:t>Στ</a:t>
                          </a:r>
                          <a:r>
                            <a:rPr lang="en-US" sz="1400" b="0" dirty="0">
                              <a:effectLst/>
                            </a:rPr>
                            <a:t>αθερά ροπής </a:t>
                          </a:r>
                          <a:r>
                            <a:rPr lang="el-GR" sz="1400" b="0" dirty="0">
                              <a:effectLst/>
                            </a:rPr>
                            <a:t>κινητήρα</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a:effectLst/>
                            </a:rPr>
                            <a:t>K</a:t>
                          </a:r>
                          <a:r>
                            <a:rPr lang="el-GR" sz="1400" b="1" dirty="0">
                              <a:effectLst/>
                            </a:rPr>
                            <a:t>*Φ</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0.</a:t>
                          </a:r>
                          <a:r>
                            <a:rPr lang="el-GR" sz="1400" dirty="0">
                              <a:effectLst/>
                            </a:rPr>
                            <a:t>4</a:t>
                          </a:r>
                          <a:r>
                            <a:rPr lang="en-US" sz="1400" dirty="0">
                              <a:effectLst/>
                            </a:rPr>
                            <a:t> N·m/A</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182549292"/>
                      </a:ext>
                    </a:extLst>
                  </a:tr>
                  <a:tr h="372364">
                    <a:tc>
                      <a:txBody>
                        <a:bodyPr/>
                        <a:lstStyle/>
                        <a:p>
                          <a:pPr algn="ctr">
                            <a:lnSpc>
                              <a:spcPct val="115000"/>
                            </a:lnSpc>
                            <a:spcAft>
                              <a:spcPts val="1000"/>
                            </a:spcAft>
                          </a:pPr>
                          <a:r>
                            <a:rPr lang="el-GR" sz="1400" b="0" dirty="0">
                              <a:effectLst/>
                            </a:rPr>
                            <a:t>Κλίση δρόμου</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l-GR" sz="1400" b="1" dirty="0">
                              <a:effectLst/>
                            </a:rPr>
                            <a:t>β</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endParaRPr lang="el-GR"/>
                        </a:p>
                      </a:txBody>
                      <a:tcPr marL="68580" marR="68580" marT="0" marB="0">
                        <a:blipFill>
                          <a:blip r:embed="rId5"/>
                          <a:stretch>
                            <a:fillRect l="-335758" t="-593443" r="-606" b="-234426"/>
                          </a:stretch>
                        </a:blipFill>
                      </a:tcPr>
                    </a:tc>
                    <a:extLst>
                      <a:ext uri="{0D108BD9-81ED-4DB2-BD59-A6C34878D82A}">
                        <a16:rowId xmlns:a16="http://schemas.microsoft.com/office/drawing/2014/main" val="1672743512"/>
                      </a:ext>
                    </a:extLst>
                  </a:tr>
                  <a:tr h="271598">
                    <a:tc>
                      <a:txBody>
                        <a:bodyPr/>
                        <a:lstStyle/>
                        <a:p>
                          <a:pPr algn="ctr">
                            <a:lnSpc>
                              <a:spcPct val="115000"/>
                            </a:lnSpc>
                            <a:spcAft>
                              <a:spcPts val="1000"/>
                            </a:spcAft>
                          </a:pPr>
                          <a:r>
                            <a:rPr lang="en-US" sz="1400" b="0" dirty="0">
                              <a:effectLst/>
                              <a:latin typeface="Cambria" panose="02040503050406030204" pitchFamily="18" charset="0"/>
                              <a:ea typeface="MS Mincho" panose="02020609040205080304" pitchFamily="49" charset="-128"/>
                              <a:cs typeface="Times New Roman" panose="02020603050405020304" pitchFamily="18" charset="0"/>
                            </a:rPr>
                            <a:t>Battery voltage</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endParaRPr lang="el-GR"/>
                        </a:p>
                      </a:txBody>
                      <a:tcPr marL="68580" marR="68580" marT="0" marB="0">
                        <a:blipFill>
                          <a:blip r:embed="rId5"/>
                          <a:stretch>
                            <a:fillRect l="-301449" t="-940000" r="-120290" b="-217778"/>
                          </a:stretch>
                        </a:blipFill>
                      </a:tcPr>
                    </a:tc>
                    <a:tc>
                      <a:txBody>
                        <a:bodyPr/>
                        <a:lstStyle/>
                        <a:p>
                          <a:pPr algn="ctr">
                            <a:lnSpc>
                              <a:spcPct val="115000"/>
                            </a:lnSpc>
                            <a:spcAft>
                              <a:spcPts val="1000"/>
                            </a:spcAft>
                          </a:pPr>
                          <a:r>
                            <a:rPr lang="en-US" sz="1400" dirty="0">
                              <a:effectLst/>
                              <a:latin typeface="Cambria" panose="02040503050406030204" pitchFamily="18" charset="0"/>
                              <a:ea typeface="MS Mincho" panose="02020609040205080304" pitchFamily="49" charset="-128"/>
                              <a:cs typeface="Times New Roman" panose="02020603050405020304" pitchFamily="18" charset="0"/>
                            </a:rPr>
                            <a:t>350V</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782818378"/>
                      </a:ext>
                    </a:extLst>
                  </a:tr>
                  <a:tr h="271598">
                    <a:tc>
                      <a:txBody>
                        <a:bodyPr/>
                        <a:lstStyle/>
                        <a:p>
                          <a:pPr algn="ctr">
                            <a:lnSpc>
                              <a:spcPct val="115000"/>
                            </a:lnSpc>
                            <a:spcAft>
                              <a:spcPts val="1000"/>
                            </a:spcAft>
                          </a:pPr>
                          <a:r>
                            <a:rPr lang="en-US" sz="1400" b="0" dirty="0">
                              <a:effectLst/>
                              <a:latin typeface="Cambria" panose="02040503050406030204" pitchFamily="18" charset="0"/>
                              <a:ea typeface="MS Mincho" panose="02020609040205080304" pitchFamily="49" charset="-128"/>
                              <a:cs typeface="Times New Roman" panose="02020603050405020304" pitchFamily="18" charset="0"/>
                            </a:rPr>
                            <a:t>Motor speed/Wheel speed</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i="1" dirty="0">
                              <a:effectLst/>
                              <a:latin typeface="Cambria" panose="02040503050406030204" pitchFamily="18" charset="0"/>
                              <a:ea typeface="MS Mincho" panose="02020609040205080304" pitchFamily="49" charset="-128"/>
                              <a:cs typeface="Times New Roman" panose="02020603050405020304" pitchFamily="18" charset="0"/>
                            </a:rPr>
                            <a:t>G</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latin typeface="Cambria" panose="02040503050406030204" pitchFamily="18" charset="0"/>
                              <a:ea typeface="MS Mincho" panose="02020609040205080304" pitchFamily="49" charset="-128"/>
                              <a:cs typeface="Times New Roman" panose="02020603050405020304" pitchFamily="18" charset="0"/>
                            </a:rPr>
                            <a:t>9/1</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4100407685"/>
                      </a:ext>
                    </a:extLst>
                  </a:tr>
                  <a:tr h="271598">
                    <a:tc>
                      <a:txBody>
                        <a:bodyPr/>
                        <a:lstStyle/>
                        <a:p>
                          <a:pPr algn="ctr">
                            <a:lnSpc>
                              <a:spcPct val="115000"/>
                            </a:lnSpc>
                            <a:spcAft>
                              <a:spcPts val="1000"/>
                            </a:spcAft>
                          </a:pPr>
                          <a:r>
                            <a:rPr lang="en-US" sz="1400" b="0" dirty="0">
                              <a:effectLst/>
                              <a:latin typeface="Cambria" panose="02040503050406030204" pitchFamily="18" charset="0"/>
                              <a:ea typeface="MS Mincho" panose="02020609040205080304" pitchFamily="49" charset="-128"/>
                              <a:cs typeface="Times New Roman" panose="02020603050405020304" pitchFamily="18" charset="0"/>
                            </a:rPr>
                            <a:t>Efficiency</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l-GR" sz="1400" b="1" i="1" dirty="0">
                              <a:effectLst/>
                              <a:latin typeface="Cambria" panose="02040503050406030204" pitchFamily="18" charset="0"/>
                              <a:ea typeface="MS Mincho" panose="02020609040205080304" pitchFamily="49" charset="-128"/>
                              <a:cs typeface="Times New Roman" panose="02020603050405020304" pitchFamily="18" charset="0"/>
                            </a:rPr>
                            <a:t>η</a:t>
                          </a:r>
                        </a:p>
                      </a:txBody>
                      <a:tcPr marL="68580" marR="68580" marT="0" marB="0"/>
                    </a:tc>
                    <a:tc>
                      <a:txBody>
                        <a:bodyPr/>
                        <a:lstStyle/>
                        <a:p>
                          <a:pPr algn="ctr">
                            <a:lnSpc>
                              <a:spcPct val="115000"/>
                            </a:lnSpc>
                            <a:spcAft>
                              <a:spcPts val="1000"/>
                            </a:spcAft>
                          </a:pPr>
                          <a:r>
                            <a:rPr lang="en-US" sz="1400" dirty="0">
                              <a:effectLst/>
                              <a:latin typeface="Cambria" panose="02040503050406030204" pitchFamily="18" charset="0"/>
                              <a:ea typeface="MS Mincho" panose="02020609040205080304" pitchFamily="49" charset="-128"/>
                              <a:cs typeface="Times New Roman" panose="02020603050405020304" pitchFamily="18" charset="0"/>
                            </a:rPr>
                            <a:t>0.92</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937501153"/>
                      </a:ext>
                    </a:extLst>
                  </a:tr>
                </a:tbl>
              </a:graphicData>
            </a:graphic>
          </p:graphicFrame>
        </mc:Fallback>
      </mc:AlternateContent>
    </p:spTree>
    <p:extLst>
      <p:ext uri="{BB962C8B-B14F-4D97-AF65-F5344CB8AC3E}">
        <p14:creationId xmlns:p14="http://schemas.microsoft.com/office/powerpoint/2010/main" val="134343365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F38653-71A0-1DD0-A9C5-7DAA5981E65A}"/>
              </a:ext>
            </a:extLst>
          </p:cNvPr>
          <p:cNvSpPr txBox="1"/>
          <p:nvPr/>
        </p:nvSpPr>
        <p:spPr>
          <a:xfrm>
            <a:off x="1992413" y="107576"/>
            <a:ext cx="2612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Aptos" panose="02110004020202020204"/>
                <a:ea typeface="+mn-ea"/>
                <a:cs typeface="+mn-cs"/>
              </a:rPr>
              <a:t>Άσκηση </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6-</a:t>
            </a:r>
            <a:r>
              <a:rPr kumimoji="0" lang="el-GR" sz="2400" b="0" i="0" u="none" strike="noStrike" kern="1200" cap="none" spc="0" normalizeH="0" baseline="0" noProof="0" dirty="0">
                <a:ln>
                  <a:noFill/>
                </a:ln>
                <a:solidFill>
                  <a:prstClr val="black"/>
                </a:solidFill>
                <a:effectLst/>
                <a:uLnTx/>
                <a:uFillTx/>
                <a:latin typeface="Aptos" panose="02110004020202020204"/>
                <a:ea typeface="+mn-ea"/>
                <a:cs typeface="+mn-cs"/>
              </a:rPr>
              <a:t>Λύση</a:t>
            </a:r>
          </a:p>
        </p:txBody>
      </p:sp>
      <p:grpSp>
        <p:nvGrpSpPr>
          <p:cNvPr id="55" name="Ομάδα 54">
            <a:extLst>
              <a:ext uri="{FF2B5EF4-FFF2-40B4-BE49-F238E27FC236}">
                <a16:creationId xmlns:a16="http://schemas.microsoft.com/office/drawing/2014/main" id="{52F48548-3407-47A9-996E-E121984A6A0D}"/>
              </a:ext>
            </a:extLst>
          </p:cNvPr>
          <p:cNvGrpSpPr/>
          <p:nvPr/>
        </p:nvGrpSpPr>
        <p:grpSpPr>
          <a:xfrm>
            <a:off x="126098" y="851645"/>
            <a:ext cx="6345200" cy="3770805"/>
            <a:chOff x="275265" y="933625"/>
            <a:chExt cx="6345200" cy="3770805"/>
          </a:xfrm>
        </p:grpSpPr>
        <p:pic>
          <p:nvPicPr>
            <p:cNvPr id="51" name="Εικόνα 50" descr="Εικόνα που περιέχει κείμενο, στιγμιότυπο οθόνης, γραμμή, διάγραμμα&#10;&#10;Το περιεχόμενο που δημιουργείται από τεχνολογία AI ενδέχεται να είναι εσφαλμένο.">
              <a:extLst>
                <a:ext uri="{FF2B5EF4-FFF2-40B4-BE49-F238E27FC236}">
                  <a16:creationId xmlns:a16="http://schemas.microsoft.com/office/drawing/2014/main" id="{4B9D620F-9BB9-8B3B-8FE3-1B5ECBD3C553}"/>
                </a:ext>
              </a:extLst>
            </p:cNvPr>
            <p:cNvPicPr>
              <a:picLocks noChangeAspect="1"/>
            </p:cNvPicPr>
            <p:nvPr/>
          </p:nvPicPr>
          <p:blipFill>
            <a:blip r:embed="rId3">
              <a:extLst>
                <a:ext uri="{28A0092B-C50C-407E-A947-70E740481C1C}">
                  <a14:useLocalDpi xmlns:a14="http://schemas.microsoft.com/office/drawing/2010/main" val="0"/>
                </a:ext>
              </a:extLst>
            </a:blip>
            <a:srcRect l="-1" r="56555" b="89855"/>
            <a:stretch/>
          </p:blipFill>
          <p:spPr>
            <a:xfrm>
              <a:off x="763788" y="933625"/>
              <a:ext cx="4960321" cy="1735683"/>
            </a:xfrm>
            <a:prstGeom prst="rect">
              <a:avLst/>
            </a:prstGeom>
          </p:spPr>
        </p:pic>
        <p:pic>
          <p:nvPicPr>
            <p:cNvPr id="54" name="Εικόνα 53">
              <a:extLst>
                <a:ext uri="{FF2B5EF4-FFF2-40B4-BE49-F238E27FC236}">
                  <a16:creationId xmlns:a16="http://schemas.microsoft.com/office/drawing/2014/main" id="{0549FD7B-B242-AAF2-A307-9970E23845A0}"/>
                </a:ext>
              </a:extLst>
            </p:cNvPr>
            <p:cNvPicPr>
              <a:picLocks noChangeAspect="1"/>
            </p:cNvPicPr>
            <p:nvPr/>
          </p:nvPicPr>
          <p:blipFill>
            <a:blip r:embed="rId4"/>
            <a:stretch>
              <a:fillRect/>
            </a:stretch>
          </p:blipFill>
          <p:spPr>
            <a:xfrm>
              <a:off x="275265" y="2800870"/>
              <a:ext cx="6345200" cy="1903560"/>
            </a:xfrm>
            <a:prstGeom prst="rect">
              <a:avLst/>
            </a:prstGeom>
          </p:spPr>
        </p:pic>
      </p:grpSp>
    </p:spTree>
    <p:extLst>
      <p:ext uri="{BB962C8B-B14F-4D97-AF65-F5344CB8AC3E}">
        <p14:creationId xmlns:p14="http://schemas.microsoft.com/office/powerpoint/2010/main" val="244515146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Ομάδα 21">
            <a:extLst>
              <a:ext uri="{FF2B5EF4-FFF2-40B4-BE49-F238E27FC236}">
                <a16:creationId xmlns:a16="http://schemas.microsoft.com/office/drawing/2014/main" id="{6F523E60-97A3-F8F7-6502-C480CBFCA5F5}"/>
              </a:ext>
            </a:extLst>
          </p:cNvPr>
          <p:cNvGrpSpPr/>
          <p:nvPr/>
        </p:nvGrpSpPr>
        <p:grpSpPr>
          <a:xfrm>
            <a:off x="132984" y="0"/>
            <a:ext cx="12059016" cy="6782670"/>
            <a:chOff x="132984" y="0"/>
            <a:chExt cx="12059016" cy="6782670"/>
          </a:xfrm>
        </p:grpSpPr>
        <p:sp>
          <p:nvSpPr>
            <p:cNvPr id="2" name="TextBox 1">
              <a:extLst>
                <a:ext uri="{FF2B5EF4-FFF2-40B4-BE49-F238E27FC236}">
                  <a16:creationId xmlns:a16="http://schemas.microsoft.com/office/drawing/2014/main" id="{FFF38653-71A0-1DD0-A9C5-7DAA5981E65A}"/>
                </a:ext>
              </a:extLst>
            </p:cNvPr>
            <p:cNvSpPr txBox="1"/>
            <p:nvPr/>
          </p:nvSpPr>
          <p:spPr>
            <a:xfrm>
              <a:off x="1992413" y="107576"/>
              <a:ext cx="2612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Aptos" panose="02110004020202020204"/>
                  <a:ea typeface="+mn-ea"/>
                  <a:cs typeface="+mn-cs"/>
                </a:rPr>
                <a:t>Άσκηση </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6-</a:t>
              </a:r>
              <a:r>
                <a:rPr kumimoji="0" lang="el-GR" sz="2400" b="0" i="0" u="none" strike="noStrike" kern="1200" cap="none" spc="0" normalizeH="0" baseline="0" noProof="0" dirty="0">
                  <a:ln>
                    <a:noFill/>
                  </a:ln>
                  <a:solidFill>
                    <a:prstClr val="black"/>
                  </a:solidFill>
                  <a:effectLst/>
                  <a:uLnTx/>
                  <a:uFillTx/>
                  <a:latin typeface="Aptos" panose="02110004020202020204"/>
                  <a:ea typeface="+mn-ea"/>
                  <a:cs typeface="+mn-cs"/>
                </a:rPr>
                <a:t>Λύση</a:t>
              </a:r>
            </a:p>
          </p:txBody>
        </p:sp>
        <p:pic>
          <p:nvPicPr>
            <p:cNvPr id="9" name="Εικόνα 8" descr="Εικόνα που περιέχει κείμενο, στιγμιότυπο οθόνης, γραμματοσειρά, έγγραφο&#10;&#10;Το περιεχόμενο που δημιουργείται από τεχνολογία AI ενδέχεται να είναι εσφαλμένο.">
              <a:extLst>
                <a:ext uri="{FF2B5EF4-FFF2-40B4-BE49-F238E27FC236}">
                  <a16:creationId xmlns:a16="http://schemas.microsoft.com/office/drawing/2014/main" id="{930FFA42-9074-D7DD-4D15-217EFF44490E}"/>
                </a:ext>
              </a:extLst>
            </p:cNvPr>
            <p:cNvPicPr>
              <a:picLocks noChangeAspect="1"/>
            </p:cNvPicPr>
            <p:nvPr/>
          </p:nvPicPr>
          <p:blipFill>
            <a:blip r:embed="rId3">
              <a:extLst>
                <a:ext uri="{28A0092B-C50C-407E-A947-70E740481C1C}">
                  <a14:useLocalDpi xmlns:a14="http://schemas.microsoft.com/office/drawing/2010/main" val="0"/>
                </a:ext>
              </a:extLst>
            </a:blip>
            <a:srcRect b="33386"/>
            <a:stretch/>
          </p:blipFill>
          <p:spPr>
            <a:xfrm>
              <a:off x="132984" y="535608"/>
              <a:ext cx="7521680" cy="3470008"/>
            </a:xfrm>
            <a:prstGeom prst="rect">
              <a:avLst/>
            </a:prstGeom>
          </p:spPr>
        </p:pic>
        <p:pic>
          <p:nvPicPr>
            <p:cNvPr id="13" name="Εικόνα 12">
              <a:extLst>
                <a:ext uri="{FF2B5EF4-FFF2-40B4-BE49-F238E27FC236}">
                  <a16:creationId xmlns:a16="http://schemas.microsoft.com/office/drawing/2014/main" id="{67EF6D19-2C15-DA3A-2BC0-D972C9ED134B}"/>
                </a:ext>
              </a:extLst>
            </p:cNvPr>
            <p:cNvPicPr>
              <a:picLocks noChangeAspect="1"/>
            </p:cNvPicPr>
            <p:nvPr/>
          </p:nvPicPr>
          <p:blipFill>
            <a:blip r:embed="rId4"/>
            <a:stretch>
              <a:fillRect/>
            </a:stretch>
          </p:blipFill>
          <p:spPr>
            <a:xfrm>
              <a:off x="286602" y="3979312"/>
              <a:ext cx="4023362" cy="1974882"/>
            </a:xfrm>
            <a:prstGeom prst="rect">
              <a:avLst/>
            </a:prstGeom>
          </p:spPr>
        </p:pic>
        <p:pic>
          <p:nvPicPr>
            <p:cNvPr id="15" name="Εικόνα 14">
              <a:extLst>
                <a:ext uri="{FF2B5EF4-FFF2-40B4-BE49-F238E27FC236}">
                  <a16:creationId xmlns:a16="http://schemas.microsoft.com/office/drawing/2014/main" id="{8D8E325D-C68B-F041-73F9-0EBDD9F87042}"/>
                </a:ext>
              </a:extLst>
            </p:cNvPr>
            <p:cNvPicPr>
              <a:picLocks noChangeAspect="1"/>
            </p:cNvPicPr>
            <p:nvPr/>
          </p:nvPicPr>
          <p:blipFill>
            <a:blip r:embed="rId5"/>
            <a:srcRect t="14253"/>
            <a:stretch/>
          </p:blipFill>
          <p:spPr>
            <a:xfrm>
              <a:off x="8267282" y="0"/>
              <a:ext cx="3924718" cy="5880577"/>
            </a:xfrm>
            <a:prstGeom prst="rect">
              <a:avLst/>
            </a:prstGeom>
          </p:spPr>
        </p:pic>
        <p:pic>
          <p:nvPicPr>
            <p:cNvPr id="17" name="Εικόνα 16">
              <a:extLst>
                <a:ext uri="{FF2B5EF4-FFF2-40B4-BE49-F238E27FC236}">
                  <a16:creationId xmlns:a16="http://schemas.microsoft.com/office/drawing/2014/main" id="{490085F3-1E0E-42F5-DE07-27F926601416}"/>
                </a:ext>
              </a:extLst>
            </p:cNvPr>
            <p:cNvPicPr>
              <a:picLocks noChangeAspect="1"/>
            </p:cNvPicPr>
            <p:nvPr/>
          </p:nvPicPr>
          <p:blipFill>
            <a:blip r:embed="rId6"/>
            <a:stretch>
              <a:fillRect/>
            </a:stretch>
          </p:blipFill>
          <p:spPr>
            <a:xfrm>
              <a:off x="8342346" y="5989760"/>
              <a:ext cx="3828095" cy="792910"/>
            </a:xfrm>
            <a:prstGeom prst="rect">
              <a:avLst/>
            </a:prstGeom>
          </p:spPr>
        </p:pic>
        <p:pic>
          <p:nvPicPr>
            <p:cNvPr id="19" name="Εικόνα 18">
              <a:extLst>
                <a:ext uri="{FF2B5EF4-FFF2-40B4-BE49-F238E27FC236}">
                  <a16:creationId xmlns:a16="http://schemas.microsoft.com/office/drawing/2014/main" id="{5B6363AB-8025-0189-609B-41A7DB9FD8A9}"/>
                </a:ext>
              </a:extLst>
            </p:cNvPr>
            <p:cNvPicPr>
              <a:picLocks noChangeAspect="1"/>
            </p:cNvPicPr>
            <p:nvPr/>
          </p:nvPicPr>
          <p:blipFill>
            <a:blip r:embed="rId7"/>
            <a:srcRect t="11106" b="11390"/>
            <a:stretch/>
          </p:blipFill>
          <p:spPr>
            <a:xfrm>
              <a:off x="364618" y="6074518"/>
              <a:ext cx="3333926" cy="653830"/>
            </a:xfrm>
            <a:prstGeom prst="rect">
              <a:avLst/>
            </a:prstGeom>
          </p:spPr>
        </p:pic>
        <p:cxnSp>
          <p:nvCxnSpPr>
            <p:cNvPr id="21" name="Ευθεία γραμμή σύνδεσης 20">
              <a:extLst>
                <a:ext uri="{FF2B5EF4-FFF2-40B4-BE49-F238E27FC236}">
                  <a16:creationId xmlns:a16="http://schemas.microsoft.com/office/drawing/2014/main" id="{E0F85AAF-E769-137D-F4A6-81181D6CDC91}"/>
                </a:ext>
              </a:extLst>
            </p:cNvPr>
            <p:cNvCxnSpPr/>
            <p:nvPr/>
          </p:nvCxnSpPr>
          <p:spPr>
            <a:xfrm>
              <a:off x="211540" y="5989760"/>
              <a:ext cx="4483290" cy="0"/>
            </a:xfrm>
            <a:prstGeom prst="line">
              <a:avLst/>
            </a:prstGeom>
            <a:ln w="3175">
              <a:solidFill>
                <a:schemeClr val="bg2">
                  <a:lumMod val="90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22549959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F38653-71A0-1DD0-A9C5-7DAA5981E65A}"/>
              </a:ext>
            </a:extLst>
          </p:cNvPr>
          <p:cNvSpPr txBox="1"/>
          <p:nvPr/>
        </p:nvSpPr>
        <p:spPr>
          <a:xfrm>
            <a:off x="5014266" y="0"/>
            <a:ext cx="2612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Aptos" panose="02110004020202020204"/>
                <a:ea typeface="+mn-ea"/>
                <a:cs typeface="+mn-cs"/>
              </a:rPr>
              <a:t>Άσκηση </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7</a:t>
            </a:r>
            <a:endParaRPr kumimoji="0" lang="el-GR"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8F513CD-823A-D369-A17D-27DD87EB8386}"/>
                  </a:ext>
                </a:extLst>
              </p:cNvPr>
              <p:cNvSpPr txBox="1"/>
              <p:nvPr/>
            </p:nvSpPr>
            <p:spPr>
              <a:xfrm>
                <a:off x="89167" y="518805"/>
                <a:ext cx="6617027" cy="5644366"/>
              </a:xfrm>
              <a:prstGeom prst="rect">
                <a:avLst/>
              </a:prstGeom>
              <a:noFill/>
            </p:spPr>
            <p:txBody>
              <a:bodyPr wrap="square" rtlCol="0">
                <a:spAutoFit/>
              </a:bodyPr>
              <a:lstStyle/>
              <a:p>
                <a:pPr lvl="0" algn="just">
                  <a:defRPr/>
                </a:pPr>
                <a:r>
                  <a:rPr lang="en-US" dirty="0">
                    <a:solidFill>
                      <a:prstClr val="black"/>
                    </a:solidFill>
                    <a:latin typeface="Aptos" panose="02110004020202020204"/>
                  </a:rPr>
                  <a:t>H</a:t>
                </a: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λεκτρικ</a:t>
                </a:r>
                <a:r>
                  <a:rPr lang="el-GR" dirty="0">
                    <a:solidFill>
                      <a:prstClr val="black"/>
                    </a:solidFill>
                    <a:latin typeface="Aptos" panose="02110004020202020204"/>
                  </a:rPr>
                  <a:t>ό όχημα με </a:t>
                </a:r>
                <a:r>
                  <a:rPr lang="en-US" dirty="0">
                    <a:solidFill>
                      <a:prstClr val="black"/>
                    </a:solidFill>
                    <a:latin typeface="Aptos" panose="02110004020202020204"/>
                  </a:rPr>
                  <a:t>DC </a:t>
                </a:r>
                <a:r>
                  <a:rPr lang="el-GR" dirty="0">
                    <a:solidFill>
                      <a:prstClr val="black"/>
                    </a:solidFill>
                    <a:latin typeface="Aptos" panose="02110004020202020204"/>
                  </a:rPr>
                  <a:t>μηχανή</a:t>
                </a: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 με </a:t>
                </a:r>
                <a14:m>
                  <m:oMath xmlns:m="http://schemas.openxmlformats.org/officeDocument/2006/math">
                    <m:sSub>
                      <m:sSubPr>
                        <m:ctrlP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𝑅</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sub>
                    </m:sSub>
                    <m: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m:rPr>
                        <m:sty m:val="p"/>
                      </m:rPr>
                      <a:rPr kumimoji="0" lang="el-GR"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Ω</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τροφοδοτείται από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DC/DC </a:t>
                </a: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μετατροπέα, όπως φαίνεται στο Σχήμα. Το όχημα κινείται</a:t>
                </a:r>
                <a:r>
                  <a:rPr kumimoji="0" lang="el-GR" sz="1800" b="0" i="0" u="none" strike="noStrike" kern="1200" cap="none" spc="0" normalizeH="0" noProof="0" dirty="0">
                    <a:ln>
                      <a:noFill/>
                    </a:ln>
                    <a:solidFill>
                      <a:prstClr val="black"/>
                    </a:solidFill>
                    <a:effectLst/>
                    <a:uLnTx/>
                    <a:uFillTx/>
                    <a:latin typeface="Aptos" panose="02110004020202020204"/>
                    <a:ea typeface="+mn-ea"/>
                    <a:cs typeface="+mn-cs"/>
                  </a:rPr>
                  <a:t> σε κατηφόρα με κλίση </a:t>
                </a:r>
                <a14:m>
                  <m:oMath xmlns:m="http://schemas.openxmlformats.org/officeDocument/2006/math">
                    <m:sSup>
                      <m:sSupPr>
                        <m:ctrlPr>
                          <a:rPr lang="el-GR" i="1">
                            <a:latin typeface="Cambria Math" panose="02040503050406030204" pitchFamily="18" charset="0"/>
                          </a:rPr>
                        </m:ctrlPr>
                      </m:sSupPr>
                      <m:e>
                        <m:r>
                          <a:rPr lang="el-GR" b="0" i="0" smtClean="0">
                            <a:latin typeface="Cambria Math" panose="02040503050406030204" pitchFamily="18" charset="0"/>
                          </a:rPr>
                          <m:t>2</m:t>
                        </m:r>
                        <m:r>
                          <a:rPr lang="el-GR">
                            <a:latin typeface="Cambria Math" panose="02040503050406030204" pitchFamily="18" charset="0"/>
                          </a:rPr>
                          <m:t>5</m:t>
                        </m:r>
                      </m:e>
                      <m:sup>
                        <m:r>
                          <a:rPr lang="en-US">
                            <a:latin typeface="Cambria Math" panose="02040503050406030204" pitchFamily="18" charset="0"/>
                          </a:rPr>
                          <m:t>𝑜</m:t>
                        </m:r>
                      </m:sup>
                    </m:sSup>
                  </m:oMath>
                </a14:m>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 Χρησιμοποιώντας τους παρακάτω τύπους για τη ροπή φορτίου υπολογίστε</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 </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lang="el-GR" dirty="0">
                    <a:solidFill>
                      <a:prstClr val="black"/>
                    </a:solidFill>
                    <a:latin typeface="Aptos" panose="02110004020202020204"/>
                  </a:rPr>
                  <a:t>Ποιο είναι το απαιτούμενο </a:t>
                </a:r>
                <a:r>
                  <a:rPr lang="en-US" dirty="0">
                    <a:solidFill>
                      <a:prstClr val="black"/>
                    </a:solidFill>
                    <a:latin typeface="Aptos" panose="02110004020202020204"/>
                  </a:rPr>
                  <a:t>duty cycle </a:t>
                </a:r>
                <a:r>
                  <a:rPr lang="el-GR" dirty="0">
                    <a:solidFill>
                      <a:prstClr val="black"/>
                    </a:solidFill>
                    <a:latin typeface="Aptos" panose="02110004020202020204"/>
                  </a:rPr>
                  <a:t>ώστε το όχημα να κινείται με ταχύτητα </a:t>
                </a:r>
                <a14:m>
                  <m:oMath xmlns:m="http://schemas.openxmlformats.org/officeDocument/2006/math">
                    <m:r>
                      <a:rPr lang="en-US" b="0" i="1" smtClean="0">
                        <a:solidFill>
                          <a:prstClr val="black"/>
                        </a:solidFill>
                        <a:latin typeface="Cambria Math" panose="02040503050406030204" pitchFamily="18" charset="0"/>
                      </a:rPr>
                      <m:t>𝑢</m:t>
                    </m:r>
                    <m:r>
                      <a:rPr lang="en-US" b="0" i="1" smtClean="0">
                        <a:solidFill>
                          <a:prstClr val="black"/>
                        </a:solidFill>
                        <a:latin typeface="Cambria Math" panose="02040503050406030204" pitchFamily="18" charset="0"/>
                      </a:rPr>
                      <m:t>=</m:t>
                    </m:r>
                    <m:r>
                      <a:rPr lang="en-US" b="0" i="1" smtClean="0">
                        <a:solidFill>
                          <a:prstClr val="black"/>
                        </a:solidFill>
                        <a:latin typeface="Cambria Math" panose="02040503050406030204" pitchFamily="18" charset="0"/>
                      </a:rPr>
                      <m:t>40</m:t>
                    </m:r>
                    <m:f>
                      <m:fPr>
                        <m:ctrlPr>
                          <a:rPr lang="en-US" b="0" i="1" smtClean="0">
                            <a:solidFill>
                              <a:prstClr val="black"/>
                            </a:solidFill>
                            <a:latin typeface="Cambria Math" panose="02040503050406030204" pitchFamily="18" charset="0"/>
                          </a:rPr>
                        </m:ctrlPr>
                      </m:fPr>
                      <m:num>
                        <m:r>
                          <a:rPr lang="en-US" b="0" i="1" smtClean="0">
                            <a:solidFill>
                              <a:prstClr val="black"/>
                            </a:solidFill>
                            <a:latin typeface="Cambria Math" panose="02040503050406030204" pitchFamily="18" charset="0"/>
                          </a:rPr>
                          <m:t>𝑘𝑚</m:t>
                        </m:r>
                      </m:num>
                      <m:den>
                        <m:r>
                          <a:rPr lang="en-US" b="0" i="1" smtClean="0">
                            <a:solidFill>
                              <a:prstClr val="black"/>
                            </a:solidFill>
                            <a:latin typeface="Cambria Math" panose="02040503050406030204" pitchFamily="18" charset="0"/>
                          </a:rPr>
                          <m:t>h</m:t>
                        </m:r>
                      </m:den>
                    </m:f>
                    <m:r>
                      <a:rPr lang="en-US" b="0" i="1" smtClean="0">
                        <a:solidFill>
                          <a:prstClr val="black"/>
                        </a:solidFill>
                        <a:latin typeface="Cambria Math" panose="02040503050406030204" pitchFamily="18" charset="0"/>
                      </a:rPr>
                      <m:t>.</m:t>
                    </m:r>
                  </m:oMath>
                </a14:m>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To </a:t>
                </a: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όχημα</a:t>
                </a:r>
                <a:r>
                  <a:rPr kumimoji="0" lang="el-GR" sz="1800" b="0" i="0" u="none" strike="noStrike" kern="1200" cap="none" spc="0" normalizeH="0" noProof="0" dirty="0">
                    <a:ln>
                      <a:noFill/>
                    </a:ln>
                    <a:solidFill>
                      <a:prstClr val="black"/>
                    </a:solidFill>
                    <a:effectLst/>
                    <a:uLnTx/>
                    <a:uFillTx/>
                    <a:latin typeface="Aptos" panose="02110004020202020204"/>
                    <a:ea typeface="+mn-ea"/>
                    <a:cs typeface="+mn-cs"/>
                  </a:rPr>
                  <a:t> καταναλώνει ή αποθηκεύει ενέργεια στην μπαταρία</a:t>
                </a:r>
                <a:r>
                  <a:rPr kumimoji="0" lang="en-US" sz="1800" b="0" i="0" u="none" strike="noStrike" kern="1200" cap="none" spc="0" normalizeH="0" noProof="0" dirty="0">
                    <a:ln>
                      <a:noFill/>
                    </a:ln>
                    <a:solidFill>
                      <a:prstClr val="black"/>
                    </a:solidFill>
                    <a:effectLst/>
                    <a:uLnTx/>
                    <a:uFillTx/>
                    <a:latin typeface="Aptos" panose="02110004020202020204"/>
                    <a:ea typeface="+mn-ea"/>
                    <a:cs typeface="+mn-cs"/>
                  </a:rPr>
                  <a:t>;</a:t>
                </a:r>
                <a:endParaRPr kumimoji="0" lang="el-GR" sz="1800" b="0" i="0" u="none" strike="noStrike" kern="1200" cap="none" spc="0" normalizeH="0" noProof="0" dirty="0">
                  <a:ln>
                    <a:noFill/>
                  </a:ln>
                  <a:solidFill>
                    <a:prstClr val="black"/>
                  </a:solidFill>
                  <a:effectLst/>
                  <a:uLnTx/>
                  <a:uFillTx/>
                  <a:latin typeface="Aptos" panose="02110004020202020204"/>
                  <a:ea typeface="+mn-ea"/>
                  <a:cs typeface="+mn-cs"/>
                </a:endParaRPr>
              </a:p>
              <a:p>
                <a:pPr marL="800100" lvl="1" indent="-342900">
                  <a:buFont typeface="+mj-lt"/>
                  <a:buAutoNum type="arabicPeriod"/>
                  <a:defRPr/>
                </a:pPr>
                <a:r>
                  <a:rPr lang="el-GR" dirty="0">
                    <a:solidFill>
                      <a:prstClr val="black"/>
                    </a:solidFill>
                    <a:latin typeface="Aptos" panose="02110004020202020204"/>
                  </a:rPr>
                  <a:t>Ποιο είναι το απαιτούμενο </a:t>
                </a:r>
                <a:r>
                  <a:rPr lang="en-US" dirty="0">
                    <a:solidFill>
                      <a:prstClr val="black"/>
                    </a:solidFill>
                    <a:latin typeface="Aptos" panose="02110004020202020204"/>
                  </a:rPr>
                  <a:t>duty cycle </a:t>
                </a:r>
                <a:r>
                  <a:rPr lang="el-GR" dirty="0">
                    <a:solidFill>
                      <a:prstClr val="black"/>
                    </a:solidFill>
                    <a:latin typeface="Aptos" panose="02110004020202020204"/>
                  </a:rPr>
                  <a:t>ώστε το όχημα να κινείται με ταχύτητα </a:t>
                </a:r>
                <a14:m>
                  <m:oMath xmlns:m="http://schemas.openxmlformats.org/officeDocument/2006/math">
                    <m:r>
                      <a:rPr lang="en-US" b="0" i="1" smtClean="0">
                        <a:solidFill>
                          <a:prstClr val="black"/>
                        </a:solidFill>
                        <a:latin typeface="Cambria Math" panose="02040503050406030204" pitchFamily="18" charset="0"/>
                      </a:rPr>
                      <m:t>𝑢</m:t>
                    </m:r>
                    <m:r>
                      <a:rPr lang="en-US" b="0" i="1" smtClean="0">
                        <a:solidFill>
                          <a:prstClr val="black"/>
                        </a:solidFill>
                        <a:latin typeface="Cambria Math" panose="02040503050406030204" pitchFamily="18" charset="0"/>
                      </a:rPr>
                      <m:t>=</m:t>
                    </m:r>
                    <m:r>
                      <a:rPr lang="en-US" b="0" i="1" smtClean="0">
                        <a:solidFill>
                          <a:prstClr val="black"/>
                        </a:solidFill>
                        <a:latin typeface="Cambria Math" panose="02040503050406030204" pitchFamily="18" charset="0"/>
                      </a:rPr>
                      <m:t>100</m:t>
                    </m:r>
                    <m:f>
                      <m:fPr>
                        <m:ctrlPr>
                          <a:rPr lang="en-US" b="0" i="1" smtClean="0">
                            <a:solidFill>
                              <a:prstClr val="black"/>
                            </a:solidFill>
                            <a:latin typeface="Cambria Math" panose="02040503050406030204" pitchFamily="18" charset="0"/>
                          </a:rPr>
                        </m:ctrlPr>
                      </m:fPr>
                      <m:num>
                        <m:r>
                          <a:rPr lang="en-US" b="0" i="1" smtClean="0">
                            <a:solidFill>
                              <a:prstClr val="black"/>
                            </a:solidFill>
                            <a:latin typeface="Cambria Math" panose="02040503050406030204" pitchFamily="18" charset="0"/>
                          </a:rPr>
                          <m:t>𝑘𝑚</m:t>
                        </m:r>
                      </m:num>
                      <m:den>
                        <m:r>
                          <a:rPr lang="en-US" b="0" i="1" smtClean="0">
                            <a:solidFill>
                              <a:prstClr val="black"/>
                            </a:solidFill>
                            <a:latin typeface="Cambria Math" panose="02040503050406030204" pitchFamily="18" charset="0"/>
                          </a:rPr>
                          <m:t>h</m:t>
                        </m:r>
                      </m:den>
                    </m:f>
                    <m:r>
                      <a:rPr lang="en-US" b="0" i="1" smtClean="0">
                        <a:solidFill>
                          <a:prstClr val="black"/>
                        </a:solidFill>
                        <a:latin typeface="Cambria Math" panose="02040503050406030204" pitchFamily="18" charset="0"/>
                      </a:rPr>
                      <m:t>.</m:t>
                    </m:r>
                  </m:oMath>
                </a14:m>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To </a:t>
                </a: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όχημα</a:t>
                </a:r>
                <a:r>
                  <a:rPr kumimoji="0" lang="el-GR" sz="1800" b="0" i="0" u="none" strike="noStrike" kern="1200" cap="none" spc="0" normalizeH="0" noProof="0" dirty="0">
                    <a:ln>
                      <a:noFill/>
                    </a:ln>
                    <a:solidFill>
                      <a:prstClr val="black"/>
                    </a:solidFill>
                    <a:effectLst/>
                    <a:uLnTx/>
                    <a:uFillTx/>
                    <a:latin typeface="Aptos" panose="02110004020202020204"/>
                    <a:ea typeface="+mn-ea"/>
                    <a:cs typeface="+mn-cs"/>
                  </a:rPr>
                  <a:t> καταναλώνει ή αποθηκεύει ενέργεια στην μπαταρία</a:t>
                </a:r>
                <a:r>
                  <a:rPr kumimoji="0" lang="en-US" sz="1800" b="0" i="0" u="none" strike="noStrike" kern="1200" cap="none" spc="0" normalizeH="0" noProof="0" dirty="0">
                    <a:ln>
                      <a:noFill/>
                    </a:ln>
                    <a:solidFill>
                      <a:prstClr val="black"/>
                    </a:solidFill>
                    <a:effectLst/>
                    <a:uLnTx/>
                    <a:uFillTx/>
                    <a:latin typeface="Aptos" panose="02110004020202020204"/>
                    <a:ea typeface="+mn-ea"/>
                    <a:cs typeface="+mn-cs"/>
                  </a:rPr>
                  <a:t>;</a:t>
                </a: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Τύποι</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για δύναμη φορτίου</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𝐹</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𝑅𝐿</m:t>
                        </m:r>
                      </m:sub>
                    </m:sSub>
                  </m:oMath>
                </a14:m>
                <a:r>
                  <a:rPr kumimoji="0" lang="en-US" sz="1800" b="0" i="1"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 </a:t>
                </a:r>
                <a14:m>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𝐹</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𝑔𝑥𝑇</m:t>
                        </m:r>
                      </m:sub>
                    </m:sSub>
                  </m:oMath>
                </a14:m>
                <a:r>
                  <a:rPr kumimoji="0" lang="en-US" sz="1800" b="0" i="1"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 </a:t>
                </a:r>
                <a14:m>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𝐹</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𝑟𝑜𝑙𝑙</m:t>
                        </m:r>
                      </m:sub>
                    </m:sSub>
                  </m:oMath>
                </a14:m>
                <a:r>
                  <a:rPr kumimoji="0" lang="en-US" sz="1800" b="0" i="1"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 </a:t>
                </a:r>
                <a14:m>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𝐹</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𝐴𝐷</m:t>
                        </m:r>
                      </m:sub>
                    </m:sSub>
                  </m:oMath>
                </a14:m>
                <a:r>
                  <a:rPr kumimoji="0" lang="el-GR" sz="1800" b="0" i="1"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a:t>
                </a:r>
                <a:endParaRPr kumimoji="0" lang="en-US" sz="1800" b="0" i="1"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a:t>
                </a:r>
                <a:r>
                  <a:rPr kumimoji="0" lang="el-GR"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όπου</a:t>
                </a:r>
                <a:endParaRPr kumimoji="0" lang="en-US"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l-GR"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Δύναμη βαρύτητας</a:t>
                </a:r>
                <a:r>
                  <a:rPr kumimoji="0" lang="en-US"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a:t>
                </a:r>
                <a:r>
                  <a:rPr kumimoji="0" lang="el-GR"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a:t>
                </a: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𝐹</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𝑔𝑥𝑇</m:t>
                        </m:r>
                      </m:sub>
                    </m:sSub>
                  </m:oMath>
                </a14:m>
                <a:r>
                  <a:rPr kumimoji="0" lang="en-US" sz="1800" b="0" i="1"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 m * g *</a:t>
                </a:r>
                <a14:m>
                  <m:oMath xmlns:m="http://schemas.openxmlformats.org/officeDocument/2006/math">
                    <m:func>
                      <m:func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funcPr>
                      <m:fNa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𝑠𝑖𝑛</m:t>
                        </m:r>
                      </m:fName>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dPr>
                          <m:e>
                            <m: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𝛽</m:t>
                            </m:r>
                          </m:e>
                        </m:d>
                      </m:e>
                    </m:func>
                  </m:oMath>
                </a14:m>
                <a:endParaRPr kumimoji="0" lang="el-GR" sz="1800" b="0" i="1"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l-GR"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Δύναμη κύλισης</a:t>
                </a:r>
                <a:r>
                  <a:rPr kumimoji="0" lang="en-US"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a:t>
                </a: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𝐹</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𝑟𝑜𝑙𝑙</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 </m:t>
                    </m:r>
                  </m:oMath>
                </a14:m>
                <a:r>
                  <a:rPr kumimoji="0" lang="en-US" sz="1800" b="0" i="1"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m * g * cos(β) * </a:t>
                </a:r>
                <a14:m>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𝐶</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0</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 </m:t>
                    </m:r>
                  </m:oMath>
                </a14:m>
                <a:endParaRPr kumimoji="0" lang="el-GR"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l-GR"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Αεροδυναμική</a:t>
                </a:r>
                <a:r>
                  <a:rPr kumimoji="0" lang="en-US"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αντίσταση:</a:t>
                </a:r>
                <a14:m>
                  <m:oMath xmlns:m="http://schemas.openxmlformats.org/officeDocument/2006/math">
                    <m:r>
                      <a:rPr kumimoji="0" lang="el-GR" sz="1800" b="0" i="0"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 </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𝐹</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𝐴𝐷</m:t>
                        </m:r>
                      </m:sub>
                    </m:sSub>
                  </m:oMath>
                </a14:m>
                <a:r>
                  <a:rPr kumimoji="0" lang="en-US" sz="1800" b="0" i="1"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0.5 * ρ * </a:t>
                </a:r>
                <a14:m>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𝐶</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𝐷</m:t>
                        </m:r>
                      </m:sub>
                    </m:sSub>
                  </m:oMath>
                </a14:m>
                <a:r>
                  <a:rPr kumimoji="0" lang="en-US" sz="1800" b="0" i="1"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 </a:t>
                </a:r>
                <a14:m>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𝐴</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𝐹</m:t>
                        </m:r>
                      </m:sub>
                    </m:sSub>
                  </m:oMath>
                </a14:m>
                <a:r>
                  <a:rPr kumimoji="0" lang="en-US" sz="1800" b="0" i="1"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a:t>
                </a:r>
                <a14:m>
                  <m:oMath xmlns:m="http://schemas.openxmlformats.org/officeDocument/2006/math">
                    <m:sSup>
                      <m:sSupPr>
                        <m:ctrlP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pPr>
                      <m:e>
                        <m:d>
                          <m:dPr>
                            <m:ctrlP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dPr>
                          <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𝑣</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𝑤</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 </m:t>
                            </m:r>
                            <m:r>
                              <m:rPr>
                                <m:nor/>
                              </m:rPr>
                              <a:rPr kumimoji="0" lang="en-US" sz="1800" b="0" i="1"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m:t>+ </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𝑣</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𝑣</m:t>
                                </m:r>
                              </m:sub>
                            </m:sSub>
                          </m:e>
                        </m:d>
                      </m:e>
                      <m:sup>
                        <m:r>
                          <a:rPr kumimoji="0" lang="el-GR" sz="1800" b="0" i="1" u="none" strike="noStrike" kern="1200" cap="none" spc="0" normalizeH="0" baseline="0" noProof="0" dirty="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2</m:t>
                        </m:r>
                      </m:sup>
                    </m:sSup>
                  </m:oMath>
                </a14:m>
                <a:endParaRPr kumimoji="0" lang="el-GR" sz="1800" b="0" i="1"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18F513CD-823A-D369-A17D-27DD87EB8386}"/>
                  </a:ext>
                </a:extLst>
              </p:cNvPr>
              <p:cNvSpPr txBox="1">
                <a:spLocks noRot="1" noChangeAspect="1" noMove="1" noResize="1" noEditPoints="1" noAdjustHandles="1" noChangeArrowheads="1" noChangeShapeType="1" noTextEdit="1"/>
              </p:cNvSpPr>
              <p:nvPr/>
            </p:nvSpPr>
            <p:spPr>
              <a:xfrm>
                <a:off x="89167" y="518805"/>
                <a:ext cx="6617027" cy="5644366"/>
              </a:xfrm>
              <a:prstGeom prst="rect">
                <a:avLst/>
              </a:prstGeom>
              <a:blipFill>
                <a:blip r:embed="rId3"/>
                <a:stretch>
                  <a:fillRect l="-829" t="-432" r="-1198" b="-11231"/>
                </a:stretch>
              </a:blipFill>
            </p:spPr>
            <p:txBody>
              <a:bodyPr/>
              <a:lstStyle/>
              <a:p>
                <a:r>
                  <a:rPr lang="el-GR">
                    <a:noFill/>
                  </a:rPr>
                  <a:t> </a:t>
                </a:r>
              </a:p>
            </p:txBody>
          </p:sp>
        </mc:Fallback>
      </mc:AlternateContent>
      <p:grpSp>
        <p:nvGrpSpPr>
          <p:cNvPr id="20" name="Ομάδα 19">
            <a:extLst>
              <a:ext uri="{FF2B5EF4-FFF2-40B4-BE49-F238E27FC236}">
                <a16:creationId xmlns:a16="http://schemas.microsoft.com/office/drawing/2014/main" id="{7025C3C2-541E-5432-8960-24833893B3DB}"/>
              </a:ext>
            </a:extLst>
          </p:cNvPr>
          <p:cNvGrpSpPr/>
          <p:nvPr/>
        </p:nvGrpSpPr>
        <p:grpSpPr>
          <a:xfrm>
            <a:off x="6725742" y="230832"/>
            <a:ext cx="5571069" cy="2668860"/>
            <a:chOff x="6725742" y="946150"/>
            <a:chExt cx="5571069" cy="2668860"/>
          </a:xfrm>
        </p:grpSpPr>
        <p:pic>
          <p:nvPicPr>
            <p:cNvPr id="9" name="Εικόνα 8">
              <a:extLst>
                <a:ext uri="{FF2B5EF4-FFF2-40B4-BE49-F238E27FC236}">
                  <a16:creationId xmlns:a16="http://schemas.microsoft.com/office/drawing/2014/main" id="{171F6F96-8F5E-C157-8608-C74B81EA28B8}"/>
                </a:ext>
              </a:extLst>
            </p:cNvPr>
            <p:cNvPicPr>
              <a:picLocks noChangeAspect="1"/>
            </p:cNvPicPr>
            <p:nvPr/>
          </p:nvPicPr>
          <p:blipFill>
            <a:blip r:embed="rId4"/>
            <a:stretch>
              <a:fillRect/>
            </a:stretch>
          </p:blipFill>
          <p:spPr>
            <a:xfrm>
              <a:off x="7271612" y="946150"/>
              <a:ext cx="4831221" cy="2668860"/>
            </a:xfrm>
            <a:prstGeom prst="rect">
              <a:avLst/>
            </a:prstGeom>
          </p:spPr>
        </p:pic>
        <p:cxnSp>
          <p:nvCxnSpPr>
            <p:cNvPr id="12" name="Γραμμή σύνδεσης: Καμπύλη 11">
              <a:extLst>
                <a:ext uri="{FF2B5EF4-FFF2-40B4-BE49-F238E27FC236}">
                  <a16:creationId xmlns:a16="http://schemas.microsoft.com/office/drawing/2014/main" id="{97BB3DB2-2071-562E-C8E3-950B4E93B8E3}"/>
                </a:ext>
              </a:extLst>
            </p:cNvPr>
            <p:cNvCxnSpPr/>
            <p:nvPr/>
          </p:nvCxnSpPr>
          <p:spPr>
            <a:xfrm rot="16200000" flipH="1">
              <a:off x="7310218" y="1683590"/>
              <a:ext cx="328661" cy="304576"/>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AD4F7B63-B86F-AADA-D186-03CAB468BB75}"/>
                </a:ext>
              </a:extLst>
            </p:cNvPr>
            <p:cNvSpPr txBox="1"/>
            <p:nvPr/>
          </p:nvSpPr>
          <p:spPr>
            <a:xfrm>
              <a:off x="6725742" y="1354187"/>
              <a:ext cx="12890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μπαταρία</a:t>
              </a:r>
            </a:p>
          </p:txBody>
        </p:sp>
        <p:cxnSp>
          <p:nvCxnSpPr>
            <p:cNvPr id="15" name="Γραμμή σύνδεσης: Καμπύλη 14">
              <a:extLst>
                <a:ext uri="{FF2B5EF4-FFF2-40B4-BE49-F238E27FC236}">
                  <a16:creationId xmlns:a16="http://schemas.microsoft.com/office/drawing/2014/main" id="{C11A7D05-24E5-F2F9-DDCB-A2AF0EAE1376}"/>
                </a:ext>
              </a:extLst>
            </p:cNvPr>
            <p:cNvCxnSpPr>
              <a:cxnSpLocks/>
            </p:cNvCxnSpPr>
            <p:nvPr/>
          </p:nvCxnSpPr>
          <p:spPr>
            <a:xfrm rot="5400000">
              <a:off x="11345774" y="1990442"/>
              <a:ext cx="619791" cy="310662"/>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F35131FC-D233-8F3D-9E10-7398A8303B08}"/>
                </a:ext>
              </a:extLst>
            </p:cNvPr>
            <p:cNvSpPr txBox="1"/>
            <p:nvPr/>
          </p:nvSpPr>
          <p:spPr>
            <a:xfrm>
              <a:off x="11007761" y="1234123"/>
              <a:ext cx="12890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DC</a:t>
              </a: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 κινητήρας</a:t>
              </a:r>
            </a:p>
          </p:txBody>
        </p:sp>
      </p:grpSp>
      <mc:AlternateContent xmlns:mc="http://schemas.openxmlformats.org/markup-compatibility/2006" xmlns:a14="http://schemas.microsoft.com/office/drawing/2010/main">
        <mc:Choice Requires="a14">
          <p:graphicFrame>
            <p:nvGraphicFramePr>
              <p:cNvPr id="3" name="Πίνακας 2">
                <a:extLst>
                  <a:ext uri="{FF2B5EF4-FFF2-40B4-BE49-F238E27FC236}">
                    <a16:creationId xmlns:a16="http://schemas.microsoft.com/office/drawing/2014/main" id="{2DF07137-69FE-A85A-D284-677FCB0CB9CC}"/>
                  </a:ext>
                </a:extLst>
              </p:cNvPr>
              <p:cNvGraphicFramePr>
                <a:graphicFrameLocks noGrp="1"/>
              </p:cNvGraphicFramePr>
              <p:nvPr>
                <p:extLst>
                  <p:ext uri="{D42A27DB-BD31-4B8C-83A1-F6EECF244321}">
                    <p14:modId xmlns:p14="http://schemas.microsoft.com/office/powerpoint/2010/main" val="3728470688"/>
                  </p:ext>
                </p:extLst>
              </p:nvPr>
            </p:nvGraphicFramePr>
            <p:xfrm>
              <a:off x="7322260" y="3008594"/>
              <a:ext cx="4379687" cy="3350193"/>
            </p:xfrm>
            <a:graphic>
              <a:graphicData uri="http://schemas.openxmlformats.org/drawingml/2006/table">
                <a:tbl>
                  <a:tblPr firstRow="1" firstCol="1" bandRow="1">
                    <a:tableStyleId>{68D230F3-CF80-4859-8CE7-A43EE81993B5}</a:tableStyleId>
                  </a:tblPr>
                  <a:tblGrid>
                    <a:gridCol w="2531836">
                      <a:extLst>
                        <a:ext uri="{9D8B030D-6E8A-4147-A177-3AD203B41FA5}">
                          <a16:colId xmlns:a16="http://schemas.microsoft.com/office/drawing/2014/main" val="251086933"/>
                        </a:ext>
                      </a:extLst>
                    </a:gridCol>
                    <a:gridCol w="844550">
                      <a:extLst>
                        <a:ext uri="{9D8B030D-6E8A-4147-A177-3AD203B41FA5}">
                          <a16:colId xmlns:a16="http://schemas.microsoft.com/office/drawing/2014/main" val="338279756"/>
                        </a:ext>
                      </a:extLst>
                    </a:gridCol>
                    <a:gridCol w="1003301">
                      <a:extLst>
                        <a:ext uri="{9D8B030D-6E8A-4147-A177-3AD203B41FA5}">
                          <a16:colId xmlns:a16="http://schemas.microsoft.com/office/drawing/2014/main" val="1061424435"/>
                        </a:ext>
                      </a:extLst>
                    </a:gridCol>
                  </a:tblGrid>
                  <a:tr h="0">
                    <a:tc>
                      <a:txBody>
                        <a:bodyPr/>
                        <a:lstStyle/>
                        <a:p>
                          <a:pPr algn="ctr">
                            <a:lnSpc>
                              <a:spcPct val="115000"/>
                            </a:lnSpc>
                            <a:spcAft>
                              <a:spcPts val="1000"/>
                            </a:spcAft>
                          </a:pPr>
                          <a:r>
                            <a:rPr lang="en-US" sz="1400" b="1" dirty="0">
                              <a:effectLst/>
                            </a:rPr>
                            <a:t>Πα</a:t>
                          </a:r>
                          <a:r>
                            <a:rPr lang="en-US" sz="1400" b="1" dirty="0" err="1">
                              <a:effectLst/>
                            </a:rPr>
                            <a:t>ράμετρος</a:t>
                          </a:r>
                          <a:endParaRPr lang="el-GR" sz="14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err="1">
                              <a:effectLst/>
                            </a:rPr>
                            <a:t>Σύμ</a:t>
                          </a:r>
                          <a:r>
                            <a:rPr lang="en-US" sz="1400" b="1" dirty="0">
                              <a:effectLst/>
                            </a:rPr>
                            <a:t>βολο</a:t>
                          </a:r>
                          <a:endParaRPr lang="el-GR" sz="14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err="1">
                              <a:effectLst/>
                            </a:rPr>
                            <a:t>Τιμή</a:t>
                          </a:r>
                          <a:endParaRPr lang="el-GR" sz="14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486138980"/>
                      </a:ext>
                    </a:extLst>
                  </a:tr>
                  <a:tr h="271598">
                    <a:tc>
                      <a:txBody>
                        <a:bodyPr/>
                        <a:lstStyle/>
                        <a:p>
                          <a:pPr algn="ctr">
                            <a:lnSpc>
                              <a:spcPct val="115000"/>
                            </a:lnSpc>
                            <a:spcAft>
                              <a:spcPts val="1000"/>
                            </a:spcAft>
                          </a:pPr>
                          <a:r>
                            <a:rPr lang="en-US" sz="1400" b="0" dirty="0" err="1">
                              <a:effectLst/>
                            </a:rPr>
                            <a:t>Μάζ</a:t>
                          </a:r>
                          <a:r>
                            <a:rPr lang="en-US" sz="1400" b="0" dirty="0">
                              <a:effectLst/>
                            </a:rPr>
                            <a:t>α οχήματος</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a:effectLst/>
                            </a:rPr>
                            <a:t>m</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500 kg</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491608102"/>
                      </a:ext>
                    </a:extLst>
                  </a:tr>
                  <a:tr h="271598">
                    <a:tc>
                      <a:txBody>
                        <a:bodyPr/>
                        <a:lstStyle/>
                        <a:p>
                          <a:pPr algn="ctr">
                            <a:lnSpc>
                              <a:spcPct val="115000"/>
                            </a:lnSpc>
                            <a:spcAft>
                              <a:spcPts val="1000"/>
                            </a:spcAft>
                          </a:pPr>
                          <a:r>
                            <a:rPr lang="en-US" sz="1400" b="0" dirty="0" err="1">
                              <a:effectLst/>
                            </a:rPr>
                            <a:t>Ακτίν</a:t>
                          </a:r>
                          <a:r>
                            <a:rPr lang="en-US" sz="1400" b="0" dirty="0">
                              <a:effectLst/>
                            </a:rPr>
                            <a:t>α τροχού</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14:m>
                            <m:oMath xmlns:m="http://schemas.openxmlformats.org/officeDocument/2006/math">
                              <m:sSub>
                                <m:sSubPr>
                                  <m:ctrlPr>
                                    <a:rPr lang="en-US" sz="1400" b="1" i="1" smtClean="0">
                                      <a:solidFill>
                                        <a:prstClr val="black"/>
                                      </a:solidFill>
                                      <a:latin typeface="Cambria Math" panose="02040503050406030204" pitchFamily="18" charset="0"/>
                                    </a:rPr>
                                  </m:ctrlPr>
                                </m:sSubPr>
                                <m:e>
                                  <m:r>
                                    <a:rPr lang="en-US" sz="1400" b="1" smtClean="0">
                                      <a:solidFill>
                                        <a:prstClr val="black"/>
                                      </a:solidFill>
                                      <a:latin typeface="Cambria Math" panose="02040503050406030204" pitchFamily="18" charset="0"/>
                                    </a:rPr>
                                    <m:t>𝒓</m:t>
                                  </m:r>
                                </m:e>
                                <m:sub>
                                  <m:r>
                                    <a:rPr lang="en-US" sz="1400" b="1" smtClean="0">
                                      <a:solidFill>
                                        <a:prstClr val="black"/>
                                      </a:solidFill>
                                      <a:latin typeface="Cambria Math" panose="02040503050406030204" pitchFamily="18" charset="0"/>
                                    </a:rPr>
                                    <m:t>𝒘</m:t>
                                  </m:r>
                                </m:sub>
                              </m:sSub>
                            </m:oMath>
                          </a14:m>
                          <a:r>
                            <a:rPr lang="el-GR" sz="1400" b="1" dirty="0"/>
                            <a:t> </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0.3 m</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38498374"/>
                      </a:ext>
                    </a:extLst>
                  </a:tr>
                  <a:tr h="271598">
                    <a:tc>
                      <a:txBody>
                        <a:bodyPr/>
                        <a:lstStyle/>
                        <a:p>
                          <a:pPr algn="ctr">
                            <a:lnSpc>
                              <a:spcPct val="115000"/>
                            </a:lnSpc>
                            <a:spcAft>
                              <a:spcPts val="1000"/>
                            </a:spcAft>
                          </a:pPr>
                          <a:r>
                            <a:rPr lang="en-US" sz="1400" b="0" dirty="0" err="1">
                              <a:effectLst/>
                            </a:rPr>
                            <a:t>Συντελεστής</a:t>
                          </a:r>
                          <a:r>
                            <a:rPr lang="en-US" sz="1400" b="0" dirty="0">
                              <a:effectLst/>
                            </a:rPr>
                            <a:t> </a:t>
                          </a:r>
                          <a:r>
                            <a:rPr lang="en-US" sz="1400" b="0" dirty="0" err="1">
                              <a:effectLst/>
                            </a:rPr>
                            <a:t>κύλισης</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a:effectLst/>
                            </a:rPr>
                            <a:t>C₀</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0.0</a:t>
                          </a:r>
                          <a:r>
                            <a:rPr lang="el-GR" sz="1400" dirty="0">
                              <a:effectLst/>
                            </a:rPr>
                            <a:t>1</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861367827"/>
                      </a:ext>
                    </a:extLst>
                  </a:tr>
                  <a:tr h="302116">
                    <a:tc>
                      <a:txBody>
                        <a:bodyPr/>
                        <a:lstStyle/>
                        <a:p>
                          <a:pPr algn="ctr">
                            <a:lnSpc>
                              <a:spcPct val="115000"/>
                            </a:lnSpc>
                            <a:spcAft>
                              <a:spcPts val="1000"/>
                            </a:spcAft>
                          </a:pPr>
                          <a:r>
                            <a:rPr lang="en-US" sz="1400" b="0" dirty="0" err="1">
                              <a:effectLst/>
                            </a:rPr>
                            <a:t>Συντελεστής</a:t>
                          </a:r>
                          <a:r>
                            <a:rPr lang="en-US" sz="1400" b="0" dirty="0">
                              <a:effectLst/>
                            </a:rPr>
                            <a:t> οπ</a:t>
                          </a:r>
                          <a:r>
                            <a:rPr lang="en-US" sz="1400" b="0" dirty="0" err="1">
                              <a:effectLst/>
                            </a:rPr>
                            <a:t>ισθέλκουσ</a:t>
                          </a:r>
                          <a:r>
                            <a:rPr lang="en-US" sz="1400" b="0" dirty="0">
                              <a:effectLst/>
                            </a:rPr>
                            <a:t>ας</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14:m>
                            <m:oMath xmlns:m="http://schemas.openxmlformats.org/officeDocument/2006/math">
                              <m:sSub>
                                <m:sSubPr>
                                  <m:ctrlP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rPr>
                                  </m:ctrlPr>
                                </m:sSubPr>
                                <m:e>
                                  <m:r>
                                    <a:rPr kumimoji="0" lang="en-US" sz="1400" b="1" u="none" strike="noStrike" kern="1200" cap="none" spc="0" normalizeH="0" baseline="0" noProof="0" smtClean="0">
                                      <a:ln>
                                        <a:noFill/>
                                      </a:ln>
                                      <a:solidFill>
                                        <a:prstClr val="black"/>
                                      </a:solidFill>
                                      <a:effectLst/>
                                      <a:uLnTx/>
                                      <a:uFillTx/>
                                      <a:latin typeface="Cambria Math" panose="02040503050406030204" pitchFamily="18" charset="0"/>
                                    </a:rPr>
                                    <m:t>𝑪</m:t>
                                  </m:r>
                                </m:e>
                                <m:sub>
                                  <m:r>
                                    <a:rPr kumimoji="0" lang="en-US" sz="1400" b="1" u="none" strike="noStrike" kern="1200" cap="none" spc="0" normalizeH="0" baseline="0" noProof="0" smtClean="0">
                                      <a:ln>
                                        <a:noFill/>
                                      </a:ln>
                                      <a:solidFill>
                                        <a:prstClr val="black"/>
                                      </a:solidFill>
                                      <a:effectLst/>
                                      <a:uLnTx/>
                                      <a:uFillTx/>
                                      <a:latin typeface="Cambria Math" panose="02040503050406030204" pitchFamily="18" charset="0"/>
                                    </a:rPr>
                                    <m:t>𝑫</m:t>
                                  </m:r>
                                </m:sub>
                              </m:sSub>
                            </m:oMath>
                          </a14:m>
                          <a:r>
                            <a:rPr kumimoji="0" lang="en-US" sz="1400" b="1" u="none" strike="noStrike" kern="1200" cap="none" spc="0" normalizeH="0" baseline="0" noProof="0" dirty="0">
                              <a:ln>
                                <a:noFill/>
                              </a:ln>
                              <a:solidFill>
                                <a:prstClr val="black"/>
                              </a:solidFill>
                              <a:effectLst/>
                              <a:uLnTx/>
                              <a:uFillTx/>
                            </a:rPr>
                            <a:t> </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0.3</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557724210"/>
                      </a:ext>
                    </a:extLst>
                  </a:tr>
                  <a:tr h="271598">
                    <a:tc>
                      <a:txBody>
                        <a:bodyPr/>
                        <a:lstStyle/>
                        <a:p>
                          <a:pPr algn="ctr">
                            <a:lnSpc>
                              <a:spcPct val="115000"/>
                            </a:lnSpc>
                            <a:spcAft>
                              <a:spcPts val="1000"/>
                            </a:spcAft>
                          </a:pPr>
                          <a:r>
                            <a:rPr lang="en-US" sz="1400" b="0" dirty="0" err="1">
                              <a:effectLst/>
                            </a:rPr>
                            <a:t>Μετω</a:t>
                          </a:r>
                          <a:r>
                            <a:rPr lang="en-US" sz="1400" b="0" dirty="0">
                              <a:effectLst/>
                            </a:rPr>
                            <a:t>πική επιφάνεια</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14:m>
                            <m:oMath xmlns:m="http://schemas.openxmlformats.org/officeDocument/2006/math">
                              <m:sSub>
                                <m:sSubPr>
                                  <m:ctrlP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rPr>
                                  </m:ctrlPr>
                                </m:sSubPr>
                                <m:e>
                                  <m:r>
                                    <a:rPr kumimoji="0" lang="en-US" sz="1400" b="1" u="none" strike="noStrike" kern="1200" cap="none" spc="0" normalizeH="0" baseline="0" noProof="0" smtClean="0">
                                      <a:ln>
                                        <a:noFill/>
                                      </a:ln>
                                      <a:solidFill>
                                        <a:prstClr val="black"/>
                                      </a:solidFill>
                                      <a:effectLst/>
                                      <a:uLnTx/>
                                      <a:uFillTx/>
                                      <a:latin typeface="Cambria Math" panose="02040503050406030204" pitchFamily="18" charset="0"/>
                                    </a:rPr>
                                    <m:t>𝑨</m:t>
                                  </m:r>
                                </m:e>
                                <m:sub>
                                  <m:r>
                                    <a:rPr kumimoji="0" lang="en-US" sz="1400" b="1" u="none" strike="noStrike" kern="1200" cap="none" spc="0" normalizeH="0" baseline="0" noProof="0" smtClean="0">
                                      <a:ln>
                                        <a:noFill/>
                                      </a:ln>
                                      <a:solidFill>
                                        <a:prstClr val="black"/>
                                      </a:solidFill>
                                      <a:effectLst/>
                                      <a:uLnTx/>
                                      <a:uFillTx/>
                                      <a:latin typeface="Cambria Math" panose="02040503050406030204" pitchFamily="18" charset="0"/>
                                    </a:rPr>
                                    <m:t>𝑭</m:t>
                                  </m:r>
                                </m:sub>
                              </m:sSub>
                            </m:oMath>
                          </a14:m>
                          <a:r>
                            <a:rPr kumimoji="0" lang="en-US" sz="1400" b="1" u="none" strike="noStrike" kern="1200" cap="none" spc="0" normalizeH="0" baseline="0" noProof="0" dirty="0">
                              <a:ln>
                                <a:noFill/>
                              </a:ln>
                              <a:solidFill>
                                <a:prstClr val="black"/>
                              </a:solidFill>
                              <a:effectLst/>
                              <a:uLnTx/>
                              <a:uFillTx/>
                            </a:rPr>
                            <a:t> </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2.2 m²</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055734384"/>
                      </a:ext>
                    </a:extLst>
                  </a:tr>
                  <a:tr h="271598">
                    <a:tc>
                      <a:txBody>
                        <a:bodyPr/>
                        <a:lstStyle/>
                        <a:p>
                          <a:pPr algn="ctr">
                            <a:lnSpc>
                              <a:spcPct val="115000"/>
                            </a:lnSpc>
                            <a:spcAft>
                              <a:spcPts val="1000"/>
                            </a:spcAft>
                          </a:pPr>
                          <a:r>
                            <a:rPr lang="en-US" sz="1400" b="0" dirty="0" err="1">
                              <a:effectLst/>
                            </a:rPr>
                            <a:t>Πυκνότητ</a:t>
                          </a:r>
                          <a:r>
                            <a:rPr lang="en-US" sz="1400" b="0" dirty="0">
                              <a:effectLst/>
                            </a:rPr>
                            <a:t>α αέρα</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a:effectLst/>
                            </a:rPr>
                            <a:t>ρ</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1.2 kg/m³</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822881835"/>
                      </a:ext>
                    </a:extLst>
                  </a:tr>
                  <a:tr h="271598">
                    <a:tc>
                      <a:txBody>
                        <a:bodyPr/>
                        <a:lstStyle/>
                        <a:p>
                          <a:pPr algn="ctr">
                            <a:lnSpc>
                              <a:spcPct val="115000"/>
                            </a:lnSpc>
                            <a:spcAft>
                              <a:spcPts val="1000"/>
                            </a:spcAft>
                          </a:pPr>
                          <a:r>
                            <a:rPr lang="en-US" sz="1400" b="0" dirty="0" err="1">
                              <a:effectLst/>
                            </a:rPr>
                            <a:t>Στ</a:t>
                          </a:r>
                          <a:r>
                            <a:rPr lang="en-US" sz="1400" b="0" dirty="0">
                              <a:effectLst/>
                            </a:rPr>
                            <a:t>αθερά ροπής </a:t>
                          </a:r>
                          <a:r>
                            <a:rPr lang="el-GR" sz="1400" b="0" dirty="0">
                              <a:effectLst/>
                            </a:rPr>
                            <a:t>κινητήρα</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a:effectLst/>
                            </a:rPr>
                            <a:t>K</a:t>
                          </a:r>
                          <a:r>
                            <a:rPr lang="el-GR" sz="1400" b="1" dirty="0">
                              <a:effectLst/>
                            </a:rPr>
                            <a:t>*Φ</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0.</a:t>
                          </a:r>
                          <a:r>
                            <a:rPr lang="el-GR" sz="1400" dirty="0">
                              <a:effectLst/>
                            </a:rPr>
                            <a:t>4</a:t>
                          </a:r>
                          <a:r>
                            <a:rPr lang="en-US" sz="1400" dirty="0">
                              <a:effectLst/>
                            </a:rPr>
                            <a:t> N·m/A</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182549292"/>
                      </a:ext>
                    </a:extLst>
                  </a:tr>
                  <a:tr h="271598">
                    <a:tc>
                      <a:txBody>
                        <a:bodyPr/>
                        <a:lstStyle/>
                        <a:p>
                          <a:pPr algn="ctr">
                            <a:lnSpc>
                              <a:spcPct val="115000"/>
                            </a:lnSpc>
                            <a:spcAft>
                              <a:spcPts val="1000"/>
                            </a:spcAft>
                          </a:pPr>
                          <a:r>
                            <a:rPr lang="el-GR" sz="1400" b="0" dirty="0">
                              <a:effectLst/>
                            </a:rPr>
                            <a:t>Κλίση δρόμου</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l-GR" sz="1400" b="1" dirty="0">
                              <a:effectLst/>
                            </a:rPr>
                            <a:t>β</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sSup>
                                  <m:sSupPr>
                                    <m:ctrlPr>
                                      <a:rPr lang="el-GR" sz="1400" i="1" smtClean="0">
                                        <a:effectLst/>
                                        <a:latin typeface="Cambria Math" panose="02040503050406030204" pitchFamily="18" charset="0"/>
                                      </a:rPr>
                                    </m:ctrlPr>
                                  </m:sSupPr>
                                  <m:e>
                                    <m:r>
                                      <a:rPr lang="el-GR" sz="1400" b="0" i="0" smtClean="0">
                                        <a:effectLst/>
                                        <a:latin typeface="Cambria Math" panose="02040503050406030204" pitchFamily="18" charset="0"/>
                                      </a:rPr>
                                      <m:t>4</m:t>
                                    </m:r>
                                  </m:e>
                                  <m:sup>
                                    <m:r>
                                      <a:rPr lang="en-US" sz="1400" b="0" smtClean="0">
                                        <a:effectLst/>
                                        <a:latin typeface="Cambria Math" panose="02040503050406030204" pitchFamily="18" charset="0"/>
                                      </a:rPr>
                                      <m:t>𝑜</m:t>
                                    </m:r>
                                  </m:sup>
                                </m:sSup>
                              </m:oMath>
                            </m:oMathPara>
                          </a14:m>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672743512"/>
                      </a:ext>
                    </a:extLst>
                  </a:tr>
                  <a:tr h="271598">
                    <a:tc>
                      <a:txBody>
                        <a:bodyPr/>
                        <a:lstStyle/>
                        <a:p>
                          <a:pPr algn="ctr">
                            <a:lnSpc>
                              <a:spcPct val="115000"/>
                            </a:lnSpc>
                            <a:spcAft>
                              <a:spcPts val="1000"/>
                            </a:spcAft>
                          </a:pPr>
                          <a:r>
                            <a:rPr lang="en-US" sz="1400" b="0" dirty="0">
                              <a:effectLst/>
                              <a:latin typeface="Cambria" panose="02040503050406030204" pitchFamily="18" charset="0"/>
                              <a:ea typeface="MS Mincho" panose="02020609040205080304" pitchFamily="49" charset="-128"/>
                              <a:cs typeface="Times New Roman" panose="02020603050405020304" pitchFamily="18" charset="0"/>
                            </a:rPr>
                            <a:t>Battery voltage</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14:m>
                            <m:oMath xmlns:m="http://schemas.openxmlformats.org/officeDocument/2006/math">
                              <m:sSub>
                                <m:sSubPr>
                                  <m:ctrlP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rPr>
                                  </m:ctrlPr>
                                </m:sSubPr>
                                <m:e>
                                  <m:r>
                                    <a:rPr kumimoji="0" lang="en-US" sz="1400" b="1" i="0" u="none" strike="noStrike" kern="1200" cap="none" spc="0" normalizeH="0" baseline="0" noProof="0" smtClean="0">
                                      <a:ln>
                                        <a:noFill/>
                                      </a:ln>
                                      <a:solidFill>
                                        <a:prstClr val="black"/>
                                      </a:solidFill>
                                      <a:effectLst/>
                                      <a:uLnTx/>
                                      <a:uFillTx/>
                                      <a:latin typeface="Cambria Math" panose="02040503050406030204" pitchFamily="18" charset="0"/>
                                    </a:rPr>
                                    <m:t>𝐕</m:t>
                                  </m:r>
                                </m:e>
                                <m:sub>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rPr>
                                    <m:t>𝟏</m:t>
                                  </m:r>
                                </m:sub>
                              </m:sSub>
                            </m:oMath>
                          </a14:m>
                          <a:r>
                            <a:rPr kumimoji="0" lang="en-US" sz="1400" b="1" u="none" strike="noStrike" kern="1200" cap="none" spc="0" normalizeH="0" baseline="0" noProof="0" dirty="0">
                              <a:ln>
                                <a:noFill/>
                              </a:ln>
                              <a:solidFill>
                                <a:prstClr val="black"/>
                              </a:solidFill>
                              <a:effectLst/>
                              <a:uLnTx/>
                              <a:uFillTx/>
                            </a:rPr>
                            <a:t> </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latin typeface="Cambria" panose="02040503050406030204" pitchFamily="18" charset="0"/>
                              <a:ea typeface="MS Mincho" panose="02020609040205080304" pitchFamily="49" charset="-128"/>
                              <a:cs typeface="Times New Roman" panose="02020603050405020304" pitchFamily="18" charset="0"/>
                            </a:rPr>
                            <a:t>350V</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782818378"/>
                      </a:ext>
                    </a:extLst>
                  </a:tr>
                  <a:tr h="271598">
                    <a:tc>
                      <a:txBody>
                        <a:bodyPr/>
                        <a:lstStyle/>
                        <a:p>
                          <a:pPr algn="ctr">
                            <a:lnSpc>
                              <a:spcPct val="115000"/>
                            </a:lnSpc>
                            <a:spcAft>
                              <a:spcPts val="1000"/>
                            </a:spcAft>
                          </a:pPr>
                          <a:r>
                            <a:rPr lang="en-US" sz="1400" b="0" dirty="0">
                              <a:effectLst/>
                              <a:latin typeface="Cambria" panose="02040503050406030204" pitchFamily="18" charset="0"/>
                              <a:ea typeface="MS Mincho" panose="02020609040205080304" pitchFamily="49" charset="-128"/>
                              <a:cs typeface="Times New Roman" panose="02020603050405020304" pitchFamily="18" charset="0"/>
                            </a:rPr>
                            <a:t>Motor speed/Wheel speed</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i="1" dirty="0">
                              <a:effectLst/>
                              <a:latin typeface="Cambria" panose="02040503050406030204" pitchFamily="18" charset="0"/>
                              <a:ea typeface="MS Mincho" panose="02020609040205080304" pitchFamily="49" charset="-128"/>
                              <a:cs typeface="Times New Roman" panose="02020603050405020304" pitchFamily="18" charset="0"/>
                            </a:rPr>
                            <a:t>G</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latin typeface="Cambria" panose="02040503050406030204" pitchFamily="18" charset="0"/>
                              <a:ea typeface="MS Mincho" panose="02020609040205080304" pitchFamily="49" charset="-128"/>
                              <a:cs typeface="Times New Roman" panose="02020603050405020304" pitchFamily="18" charset="0"/>
                            </a:rPr>
                            <a:t>9/1</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4100407685"/>
                      </a:ext>
                    </a:extLst>
                  </a:tr>
                  <a:tr h="271598">
                    <a:tc>
                      <a:txBody>
                        <a:bodyPr/>
                        <a:lstStyle/>
                        <a:p>
                          <a:pPr algn="ctr">
                            <a:lnSpc>
                              <a:spcPct val="115000"/>
                            </a:lnSpc>
                            <a:spcAft>
                              <a:spcPts val="1000"/>
                            </a:spcAft>
                          </a:pPr>
                          <a:r>
                            <a:rPr lang="en-US" sz="1400" b="0" dirty="0">
                              <a:effectLst/>
                              <a:latin typeface="Cambria" panose="02040503050406030204" pitchFamily="18" charset="0"/>
                              <a:ea typeface="MS Mincho" panose="02020609040205080304" pitchFamily="49" charset="-128"/>
                              <a:cs typeface="Times New Roman" panose="02020603050405020304" pitchFamily="18" charset="0"/>
                            </a:rPr>
                            <a:t>Efficiency</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l-GR" sz="1400" b="1" i="1" dirty="0">
                              <a:effectLst/>
                              <a:latin typeface="Cambria" panose="02040503050406030204" pitchFamily="18" charset="0"/>
                              <a:ea typeface="MS Mincho" panose="02020609040205080304" pitchFamily="49" charset="-128"/>
                              <a:cs typeface="Times New Roman" panose="02020603050405020304" pitchFamily="18" charset="0"/>
                            </a:rPr>
                            <a:t>η</a:t>
                          </a:r>
                        </a:p>
                      </a:txBody>
                      <a:tcPr marL="68580" marR="68580" marT="0" marB="0"/>
                    </a:tc>
                    <a:tc>
                      <a:txBody>
                        <a:bodyPr/>
                        <a:lstStyle/>
                        <a:p>
                          <a:pPr algn="ctr">
                            <a:lnSpc>
                              <a:spcPct val="115000"/>
                            </a:lnSpc>
                            <a:spcAft>
                              <a:spcPts val="1000"/>
                            </a:spcAft>
                          </a:pPr>
                          <a:r>
                            <a:rPr lang="en-US" sz="1400" dirty="0">
                              <a:effectLst/>
                              <a:latin typeface="Cambria" panose="02040503050406030204" pitchFamily="18" charset="0"/>
                              <a:ea typeface="MS Mincho" panose="02020609040205080304" pitchFamily="49" charset="-128"/>
                              <a:cs typeface="Times New Roman" panose="02020603050405020304" pitchFamily="18" charset="0"/>
                            </a:rPr>
                            <a:t>0.92</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937501153"/>
                      </a:ext>
                    </a:extLst>
                  </a:tr>
                </a:tbl>
              </a:graphicData>
            </a:graphic>
          </p:graphicFrame>
        </mc:Choice>
        <mc:Fallback xmlns="">
          <p:graphicFrame>
            <p:nvGraphicFramePr>
              <p:cNvPr id="3" name="Πίνακας 2">
                <a:extLst>
                  <a:ext uri="{FF2B5EF4-FFF2-40B4-BE49-F238E27FC236}">
                    <a16:creationId xmlns:a16="http://schemas.microsoft.com/office/drawing/2014/main" id="{2DF07137-69FE-A85A-D284-677FCB0CB9CC}"/>
                  </a:ext>
                </a:extLst>
              </p:cNvPr>
              <p:cNvGraphicFramePr>
                <a:graphicFrameLocks noGrp="1"/>
              </p:cNvGraphicFramePr>
              <p:nvPr>
                <p:extLst>
                  <p:ext uri="{D42A27DB-BD31-4B8C-83A1-F6EECF244321}">
                    <p14:modId xmlns:p14="http://schemas.microsoft.com/office/powerpoint/2010/main" val="3728470688"/>
                  </p:ext>
                </p:extLst>
              </p:nvPr>
            </p:nvGraphicFramePr>
            <p:xfrm>
              <a:off x="7322260" y="3008594"/>
              <a:ext cx="4379687" cy="3350193"/>
            </p:xfrm>
            <a:graphic>
              <a:graphicData uri="http://schemas.openxmlformats.org/drawingml/2006/table">
                <a:tbl>
                  <a:tblPr firstRow="1" firstCol="1" bandRow="1">
                    <a:tableStyleId>{68D230F3-CF80-4859-8CE7-A43EE81993B5}</a:tableStyleId>
                  </a:tblPr>
                  <a:tblGrid>
                    <a:gridCol w="2531836">
                      <a:extLst>
                        <a:ext uri="{9D8B030D-6E8A-4147-A177-3AD203B41FA5}">
                          <a16:colId xmlns:a16="http://schemas.microsoft.com/office/drawing/2014/main" val="251086933"/>
                        </a:ext>
                      </a:extLst>
                    </a:gridCol>
                    <a:gridCol w="844550">
                      <a:extLst>
                        <a:ext uri="{9D8B030D-6E8A-4147-A177-3AD203B41FA5}">
                          <a16:colId xmlns:a16="http://schemas.microsoft.com/office/drawing/2014/main" val="338279756"/>
                        </a:ext>
                      </a:extLst>
                    </a:gridCol>
                    <a:gridCol w="1003301">
                      <a:extLst>
                        <a:ext uri="{9D8B030D-6E8A-4147-A177-3AD203B41FA5}">
                          <a16:colId xmlns:a16="http://schemas.microsoft.com/office/drawing/2014/main" val="1061424435"/>
                        </a:ext>
                      </a:extLst>
                    </a:gridCol>
                  </a:tblGrid>
                  <a:tr h="231331">
                    <a:tc>
                      <a:txBody>
                        <a:bodyPr/>
                        <a:lstStyle/>
                        <a:p>
                          <a:pPr algn="ctr">
                            <a:lnSpc>
                              <a:spcPct val="115000"/>
                            </a:lnSpc>
                            <a:spcAft>
                              <a:spcPts val="1000"/>
                            </a:spcAft>
                          </a:pPr>
                          <a:r>
                            <a:rPr lang="en-US" sz="1400" b="1" dirty="0">
                              <a:effectLst/>
                            </a:rPr>
                            <a:t>Πα</a:t>
                          </a:r>
                          <a:r>
                            <a:rPr lang="en-US" sz="1400" b="1" dirty="0" err="1">
                              <a:effectLst/>
                            </a:rPr>
                            <a:t>ράμετρος</a:t>
                          </a:r>
                          <a:endParaRPr lang="el-GR" sz="14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err="1">
                              <a:effectLst/>
                            </a:rPr>
                            <a:t>Σύμ</a:t>
                          </a:r>
                          <a:r>
                            <a:rPr lang="en-US" sz="1400" b="1" dirty="0">
                              <a:effectLst/>
                            </a:rPr>
                            <a:t>βολο</a:t>
                          </a:r>
                          <a:endParaRPr lang="el-GR" sz="14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err="1">
                              <a:effectLst/>
                            </a:rPr>
                            <a:t>Τιμή</a:t>
                          </a:r>
                          <a:endParaRPr lang="el-GR" sz="14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486138980"/>
                      </a:ext>
                    </a:extLst>
                  </a:tr>
                  <a:tr h="271598">
                    <a:tc>
                      <a:txBody>
                        <a:bodyPr/>
                        <a:lstStyle/>
                        <a:p>
                          <a:pPr algn="ctr">
                            <a:lnSpc>
                              <a:spcPct val="115000"/>
                            </a:lnSpc>
                            <a:spcAft>
                              <a:spcPts val="1000"/>
                            </a:spcAft>
                          </a:pPr>
                          <a:r>
                            <a:rPr lang="en-US" sz="1400" b="0" dirty="0" err="1">
                              <a:effectLst/>
                            </a:rPr>
                            <a:t>Μάζ</a:t>
                          </a:r>
                          <a:r>
                            <a:rPr lang="en-US" sz="1400" b="0" dirty="0">
                              <a:effectLst/>
                            </a:rPr>
                            <a:t>α οχήματος</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a:effectLst/>
                            </a:rPr>
                            <a:t>m</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500 kg</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491608102"/>
                      </a:ext>
                    </a:extLst>
                  </a:tr>
                  <a:tr h="271598">
                    <a:tc>
                      <a:txBody>
                        <a:bodyPr/>
                        <a:lstStyle/>
                        <a:p>
                          <a:pPr algn="ctr">
                            <a:lnSpc>
                              <a:spcPct val="115000"/>
                            </a:lnSpc>
                            <a:spcAft>
                              <a:spcPts val="1000"/>
                            </a:spcAft>
                          </a:pPr>
                          <a:r>
                            <a:rPr lang="en-US" sz="1400" b="0" dirty="0" err="1">
                              <a:effectLst/>
                            </a:rPr>
                            <a:t>Ακτίν</a:t>
                          </a:r>
                          <a:r>
                            <a:rPr lang="en-US" sz="1400" b="0" dirty="0">
                              <a:effectLst/>
                            </a:rPr>
                            <a:t>α τροχού</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endParaRPr lang="el-GR"/>
                        </a:p>
                      </a:txBody>
                      <a:tcPr marL="68580" marR="68580" marT="0" marB="0">
                        <a:blipFill>
                          <a:blip r:embed="rId5"/>
                          <a:stretch>
                            <a:fillRect l="-301449" t="-202273" r="-120290" b="-984091"/>
                          </a:stretch>
                        </a:blipFill>
                      </a:tcPr>
                    </a:tc>
                    <a:tc>
                      <a:txBody>
                        <a:bodyPr/>
                        <a:lstStyle/>
                        <a:p>
                          <a:pPr algn="ctr">
                            <a:lnSpc>
                              <a:spcPct val="115000"/>
                            </a:lnSpc>
                            <a:spcAft>
                              <a:spcPts val="1000"/>
                            </a:spcAft>
                          </a:pPr>
                          <a:r>
                            <a:rPr lang="en-US" sz="1400" dirty="0">
                              <a:effectLst/>
                            </a:rPr>
                            <a:t>0.3 m</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38498374"/>
                      </a:ext>
                    </a:extLst>
                  </a:tr>
                  <a:tr h="271598">
                    <a:tc>
                      <a:txBody>
                        <a:bodyPr/>
                        <a:lstStyle/>
                        <a:p>
                          <a:pPr algn="ctr">
                            <a:lnSpc>
                              <a:spcPct val="115000"/>
                            </a:lnSpc>
                            <a:spcAft>
                              <a:spcPts val="1000"/>
                            </a:spcAft>
                          </a:pPr>
                          <a:r>
                            <a:rPr lang="en-US" sz="1400" b="0" dirty="0" err="1">
                              <a:effectLst/>
                            </a:rPr>
                            <a:t>Συντελεστής</a:t>
                          </a:r>
                          <a:r>
                            <a:rPr lang="en-US" sz="1400" b="0" dirty="0">
                              <a:effectLst/>
                            </a:rPr>
                            <a:t> </a:t>
                          </a:r>
                          <a:r>
                            <a:rPr lang="en-US" sz="1400" b="0" dirty="0" err="1">
                              <a:effectLst/>
                            </a:rPr>
                            <a:t>κύλισης</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a:effectLst/>
                            </a:rPr>
                            <a:t>C₀</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0.0</a:t>
                          </a:r>
                          <a:r>
                            <a:rPr lang="el-GR" sz="1400" dirty="0">
                              <a:effectLst/>
                            </a:rPr>
                            <a:t>1</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861367827"/>
                      </a:ext>
                    </a:extLst>
                  </a:tr>
                  <a:tr h="302116">
                    <a:tc>
                      <a:txBody>
                        <a:bodyPr/>
                        <a:lstStyle/>
                        <a:p>
                          <a:pPr algn="ctr">
                            <a:lnSpc>
                              <a:spcPct val="115000"/>
                            </a:lnSpc>
                            <a:spcAft>
                              <a:spcPts val="1000"/>
                            </a:spcAft>
                          </a:pPr>
                          <a:r>
                            <a:rPr lang="en-US" sz="1400" b="0" dirty="0" err="1">
                              <a:effectLst/>
                            </a:rPr>
                            <a:t>Συντελεστής</a:t>
                          </a:r>
                          <a:r>
                            <a:rPr lang="en-US" sz="1400" b="0" dirty="0">
                              <a:effectLst/>
                            </a:rPr>
                            <a:t> οπ</a:t>
                          </a:r>
                          <a:r>
                            <a:rPr lang="en-US" sz="1400" b="0" dirty="0" err="1">
                              <a:effectLst/>
                            </a:rPr>
                            <a:t>ισθέλκουσ</a:t>
                          </a:r>
                          <a:r>
                            <a:rPr lang="en-US" sz="1400" b="0" dirty="0">
                              <a:effectLst/>
                            </a:rPr>
                            <a:t>ας</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endParaRPr lang="el-GR"/>
                        </a:p>
                      </a:txBody>
                      <a:tcPr marL="68580" marR="68580" marT="0" marB="0">
                        <a:blipFill>
                          <a:blip r:embed="rId5"/>
                          <a:stretch>
                            <a:fillRect l="-301449" t="-356000" r="-120290" b="-676000"/>
                          </a:stretch>
                        </a:blipFill>
                      </a:tcPr>
                    </a:tc>
                    <a:tc>
                      <a:txBody>
                        <a:bodyPr/>
                        <a:lstStyle/>
                        <a:p>
                          <a:pPr algn="ctr">
                            <a:lnSpc>
                              <a:spcPct val="115000"/>
                            </a:lnSpc>
                            <a:spcAft>
                              <a:spcPts val="1000"/>
                            </a:spcAft>
                          </a:pPr>
                          <a:r>
                            <a:rPr lang="en-US" sz="1400" dirty="0">
                              <a:effectLst/>
                            </a:rPr>
                            <a:t>0.3</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557724210"/>
                      </a:ext>
                    </a:extLst>
                  </a:tr>
                  <a:tr h="271598">
                    <a:tc>
                      <a:txBody>
                        <a:bodyPr/>
                        <a:lstStyle/>
                        <a:p>
                          <a:pPr algn="ctr">
                            <a:lnSpc>
                              <a:spcPct val="115000"/>
                            </a:lnSpc>
                            <a:spcAft>
                              <a:spcPts val="1000"/>
                            </a:spcAft>
                          </a:pPr>
                          <a:r>
                            <a:rPr lang="en-US" sz="1400" b="0" dirty="0" err="1">
                              <a:effectLst/>
                            </a:rPr>
                            <a:t>Μετω</a:t>
                          </a:r>
                          <a:r>
                            <a:rPr lang="en-US" sz="1400" b="0" dirty="0">
                              <a:effectLst/>
                            </a:rPr>
                            <a:t>πική επιφάνεια</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endParaRPr lang="el-GR"/>
                        </a:p>
                      </a:txBody>
                      <a:tcPr marL="68580" marR="68580" marT="0" marB="0">
                        <a:blipFill>
                          <a:blip r:embed="rId5"/>
                          <a:stretch>
                            <a:fillRect l="-301449" t="-518182" r="-120290" b="-668182"/>
                          </a:stretch>
                        </a:blipFill>
                      </a:tcPr>
                    </a:tc>
                    <a:tc>
                      <a:txBody>
                        <a:bodyPr/>
                        <a:lstStyle/>
                        <a:p>
                          <a:pPr algn="ctr">
                            <a:lnSpc>
                              <a:spcPct val="115000"/>
                            </a:lnSpc>
                            <a:spcAft>
                              <a:spcPts val="1000"/>
                            </a:spcAft>
                          </a:pPr>
                          <a:r>
                            <a:rPr lang="en-US" sz="1400" dirty="0">
                              <a:effectLst/>
                            </a:rPr>
                            <a:t>2.2 m²</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055734384"/>
                      </a:ext>
                    </a:extLst>
                  </a:tr>
                  <a:tr h="271598">
                    <a:tc>
                      <a:txBody>
                        <a:bodyPr/>
                        <a:lstStyle/>
                        <a:p>
                          <a:pPr algn="ctr">
                            <a:lnSpc>
                              <a:spcPct val="115000"/>
                            </a:lnSpc>
                            <a:spcAft>
                              <a:spcPts val="1000"/>
                            </a:spcAft>
                          </a:pPr>
                          <a:r>
                            <a:rPr lang="en-US" sz="1400" b="0" dirty="0" err="1">
                              <a:effectLst/>
                            </a:rPr>
                            <a:t>Πυκνότητ</a:t>
                          </a:r>
                          <a:r>
                            <a:rPr lang="en-US" sz="1400" b="0" dirty="0">
                              <a:effectLst/>
                            </a:rPr>
                            <a:t>α αέρα</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a:effectLst/>
                            </a:rPr>
                            <a:t>ρ</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1.2 kg/m³</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822881835"/>
                      </a:ext>
                    </a:extLst>
                  </a:tr>
                  <a:tr h="271598">
                    <a:tc>
                      <a:txBody>
                        <a:bodyPr/>
                        <a:lstStyle/>
                        <a:p>
                          <a:pPr algn="ctr">
                            <a:lnSpc>
                              <a:spcPct val="115000"/>
                            </a:lnSpc>
                            <a:spcAft>
                              <a:spcPts val="1000"/>
                            </a:spcAft>
                          </a:pPr>
                          <a:r>
                            <a:rPr lang="en-US" sz="1400" b="0" dirty="0" err="1">
                              <a:effectLst/>
                            </a:rPr>
                            <a:t>Στ</a:t>
                          </a:r>
                          <a:r>
                            <a:rPr lang="en-US" sz="1400" b="0" dirty="0">
                              <a:effectLst/>
                            </a:rPr>
                            <a:t>αθερά ροπής </a:t>
                          </a:r>
                          <a:r>
                            <a:rPr lang="el-GR" sz="1400" b="0" dirty="0">
                              <a:effectLst/>
                            </a:rPr>
                            <a:t>κινητήρα</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a:effectLst/>
                            </a:rPr>
                            <a:t>K</a:t>
                          </a:r>
                          <a:r>
                            <a:rPr lang="el-GR" sz="1400" b="1" dirty="0">
                              <a:effectLst/>
                            </a:rPr>
                            <a:t>*Φ</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0.</a:t>
                          </a:r>
                          <a:r>
                            <a:rPr lang="el-GR" sz="1400" dirty="0">
                              <a:effectLst/>
                            </a:rPr>
                            <a:t>4</a:t>
                          </a:r>
                          <a:r>
                            <a:rPr lang="en-US" sz="1400" dirty="0">
                              <a:effectLst/>
                            </a:rPr>
                            <a:t> N·m/A</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182549292"/>
                      </a:ext>
                    </a:extLst>
                  </a:tr>
                  <a:tr h="372364">
                    <a:tc>
                      <a:txBody>
                        <a:bodyPr/>
                        <a:lstStyle/>
                        <a:p>
                          <a:pPr algn="ctr">
                            <a:lnSpc>
                              <a:spcPct val="115000"/>
                            </a:lnSpc>
                            <a:spcAft>
                              <a:spcPts val="1000"/>
                            </a:spcAft>
                          </a:pPr>
                          <a:r>
                            <a:rPr lang="el-GR" sz="1400" b="0" dirty="0">
                              <a:effectLst/>
                            </a:rPr>
                            <a:t>Κλίση δρόμου</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l-GR" sz="1400" b="1" dirty="0">
                              <a:effectLst/>
                            </a:rPr>
                            <a:t>β</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endParaRPr lang="el-GR"/>
                        </a:p>
                      </a:txBody>
                      <a:tcPr marL="68580" marR="68580" marT="0" marB="0">
                        <a:blipFill>
                          <a:blip r:embed="rId5"/>
                          <a:stretch>
                            <a:fillRect l="-335758" t="-593443" r="-606" b="-234426"/>
                          </a:stretch>
                        </a:blipFill>
                      </a:tcPr>
                    </a:tc>
                    <a:extLst>
                      <a:ext uri="{0D108BD9-81ED-4DB2-BD59-A6C34878D82A}">
                        <a16:rowId xmlns:a16="http://schemas.microsoft.com/office/drawing/2014/main" val="1672743512"/>
                      </a:ext>
                    </a:extLst>
                  </a:tr>
                  <a:tr h="271598">
                    <a:tc>
                      <a:txBody>
                        <a:bodyPr/>
                        <a:lstStyle/>
                        <a:p>
                          <a:pPr algn="ctr">
                            <a:lnSpc>
                              <a:spcPct val="115000"/>
                            </a:lnSpc>
                            <a:spcAft>
                              <a:spcPts val="1000"/>
                            </a:spcAft>
                          </a:pPr>
                          <a:r>
                            <a:rPr lang="en-US" sz="1400" b="0" dirty="0">
                              <a:effectLst/>
                              <a:latin typeface="Cambria" panose="02040503050406030204" pitchFamily="18" charset="0"/>
                              <a:ea typeface="MS Mincho" panose="02020609040205080304" pitchFamily="49" charset="-128"/>
                              <a:cs typeface="Times New Roman" panose="02020603050405020304" pitchFamily="18" charset="0"/>
                            </a:rPr>
                            <a:t>Battery voltage</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endParaRPr lang="el-GR"/>
                        </a:p>
                      </a:txBody>
                      <a:tcPr marL="68580" marR="68580" marT="0" marB="0">
                        <a:blipFill>
                          <a:blip r:embed="rId5"/>
                          <a:stretch>
                            <a:fillRect l="-301449" t="-940000" r="-120290" b="-217778"/>
                          </a:stretch>
                        </a:blipFill>
                      </a:tcPr>
                    </a:tc>
                    <a:tc>
                      <a:txBody>
                        <a:bodyPr/>
                        <a:lstStyle/>
                        <a:p>
                          <a:pPr algn="ctr">
                            <a:lnSpc>
                              <a:spcPct val="115000"/>
                            </a:lnSpc>
                            <a:spcAft>
                              <a:spcPts val="1000"/>
                            </a:spcAft>
                          </a:pPr>
                          <a:r>
                            <a:rPr lang="en-US" sz="1400" dirty="0">
                              <a:effectLst/>
                              <a:latin typeface="Cambria" panose="02040503050406030204" pitchFamily="18" charset="0"/>
                              <a:ea typeface="MS Mincho" panose="02020609040205080304" pitchFamily="49" charset="-128"/>
                              <a:cs typeface="Times New Roman" panose="02020603050405020304" pitchFamily="18" charset="0"/>
                            </a:rPr>
                            <a:t>350V</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782818378"/>
                      </a:ext>
                    </a:extLst>
                  </a:tr>
                  <a:tr h="271598">
                    <a:tc>
                      <a:txBody>
                        <a:bodyPr/>
                        <a:lstStyle/>
                        <a:p>
                          <a:pPr algn="ctr">
                            <a:lnSpc>
                              <a:spcPct val="115000"/>
                            </a:lnSpc>
                            <a:spcAft>
                              <a:spcPts val="1000"/>
                            </a:spcAft>
                          </a:pPr>
                          <a:r>
                            <a:rPr lang="en-US" sz="1400" b="0" dirty="0">
                              <a:effectLst/>
                              <a:latin typeface="Cambria" panose="02040503050406030204" pitchFamily="18" charset="0"/>
                              <a:ea typeface="MS Mincho" panose="02020609040205080304" pitchFamily="49" charset="-128"/>
                              <a:cs typeface="Times New Roman" panose="02020603050405020304" pitchFamily="18" charset="0"/>
                            </a:rPr>
                            <a:t>Motor speed/Wheel speed</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i="1" dirty="0">
                              <a:effectLst/>
                              <a:latin typeface="Cambria" panose="02040503050406030204" pitchFamily="18" charset="0"/>
                              <a:ea typeface="MS Mincho" panose="02020609040205080304" pitchFamily="49" charset="-128"/>
                              <a:cs typeface="Times New Roman" panose="02020603050405020304" pitchFamily="18" charset="0"/>
                            </a:rPr>
                            <a:t>G</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latin typeface="Cambria" panose="02040503050406030204" pitchFamily="18" charset="0"/>
                              <a:ea typeface="MS Mincho" panose="02020609040205080304" pitchFamily="49" charset="-128"/>
                              <a:cs typeface="Times New Roman" panose="02020603050405020304" pitchFamily="18" charset="0"/>
                            </a:rPr>
                            <a:t>9/1</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4100407685"/>
                      </a:ext>
                    </a:extLst>
                  </a:tr>
                  <a:tr h="271598">
                    <a:tc>
                      <a:txBody>
                        <a:bodyPr/>
                        <a:lstStyle/>
                        <a:p>
                          <a:pPr algn="ctr">
                            <a:lnSpc>
                              <a:spcPct val="115000"/>
                            </a:lnSpc>
                            <a:spcAft>
                              <a:spcPts val="1000"/>
                            </a:spcAft>
                          </a:pPr>
                          <a:r>
                            <a:rPr lang="en-US" sz="1400" b="0" dirty="0">
                              <a:effectLst/>
                              <a:latin typeface="Cambria" panose="02040503050406030204" pitchFamily="18" charset="0"/>
                              <a:ea typeface="MS Mincho" panose="02020609040205080304" pitchFamily="49" charset="-128"/>
                              <a:cs typeface="Times New Roman" panose="02020603050405020304" pitchFamily="18" charset="0"/>
                            </a:rPr>
                            <a:t>Efficiency</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l-GR" sz="1400" b="1" i="1" dirty="0">
                              <a:effectLst/>
                              <a:latin typeface="Cambria" panose="02040503050406030204" pitchFamily="18" charset="0"/>
                              <a:ea typeface="MS Mincho" panose="02020609040205080304" pitchFamily="49" charset="-128"/>
                              <a:cs typeface="Times New Roman" panose="02020603050405020304" pitchFamily="18" charset="0"/>
                            </a:rPr>
                            <a:t>η</a:t>
                          </a:r>
                        </a:p>
                      </a:txBody>
                      <a:tcPr marL="68580" marR="68580" marT="0" marB="0"/>
                    </a:tc>
                    <a:tc>
                      <a:txBody>
                        <a:bodyPr/>
                        <a:lstStyle/>
                        <a:p>
                          <a:pPr algn="ctr">
                            <a:lnSpc>
                              <a:spcPct val="115000"/>
                            </a:lnSpc>
                            <a:spcAft>
                              <a:spcPts val="1000"/>
                            </a:spcAft>
                          </a:pPr>
                          <a:r>
                            <a:rPr lang="en-US" sz="1400" dirty="0">
                              <a:effectLst/>
                              <a:latin typeface="Cambria" panose="02040503050406030204" pitchFamily="18" charset="0"/>
                              <a:ea typeface="MS Mincho" panose="02020609040205080304" pitchFamily="49" charset="-128"/>
                              <a:cs typeface="Times New Roman" panose="02020603050405020304" pitchFamily="18" charset="0"/>
                            </a:rPr>
                            <a:t>0.92</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937501153"/>
                      </a:ext>
                    </a:extLst>
                  </a:tr>
                </a:tbl>
              </a:graphicData>
            </a:graphic>
          </p:graphicFrame>
        </mc:Fallback>
      </mc:AlternateContent>
    </p:spTree>
    <p:extLst>
      <p:ext uri="{BB962C8B-B14F-4D97-AF65-F5344CB8AC3E}">
        <p14:creationId xmlns:p14="http://schemas.microsoft.com/office/powerpoint/2010/main" val="185344156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F38653-71A0-1DD0-A9C5-7DAA5981E65A}"/>
              </a:ext>
            </a:extLst>
          </p:cNvPr>
          <p:cNvSpPr txBox="1"/>
          <p:nvPr/>
        </p:nvSpPr>
        <p:spPr>
          <a:xfrm>
            <a:off x="1992413" y="107576"/>
            <a:ext cx="2612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Aptos" panose="02110004020202020204"/>
                <a:ea typeface="+mn-ea"/>
                <a:cs typeface="+mn-cs"/>
              </a:rPr>
              <a:t>Άσκηση </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7-</a:t>
            </a:r>
            <a:r>
              <a:rPr kumimoji="0" lang="el-GR" sz="2400" b="0" i="0" u="none" strike="noStrike" kern="1200" cap="none" spc="0" normalizeH="0" baseline="0" noProof="0" dirty="0">
                <a:ln>
                  <a:noFill/>
                </a:ln>
                <a:solidFill>
                  <a:prstClr val="black"/>
                </a:solidFill>
                <a:effectLst/>
                <a:uLnTx/>
                <a:uFillTx/>
                <a:latin typeface="Aptos" panose="02110004020202020204"/>
                <a:ea typeface="+mn-ea"/>
                <a:cs typeface="+mn-cs"/>
              </a:rPr>
              <a:t>Λύση</a:t>
            </a:r>
          </a:p>
        </p:txBody>
      </p:sp>
      <p:pic>
        <p:nvPicPr>
          <p:cNvPr id="3" name="Εικόνα 2" descr="Εικόνα που περιέχει κείμενο, στιγμιότυπο οθόνης, γραμμή, διάγραμμα&#10;&#10;Το περιεχόμενο που δημιουργείται από τεχνολογία AI ενδέχεται να είναι εσφαλμένο.">
            <a:extLst>
              <a:ext uri="{FF2B5EF4-FFF2-40B4-BE49-F238E27FC236}">
                <a16:creationId xmlns:a16="http://schemas.microsoft.com/office/drawing/2014/main" id="{500F520B-25E4-A3B5-2274-130DB56BA9CF}"/>
              </a:ext>
            </a:extLst>
          </p:cNvPr>
          <p:cNvPicPr>
            <a:picLocks noChangeAspect="1"/>
          </p:cNvPicPr>
          <p:nvPr/>
        </p:nvPicPr>
        <p:blipFill>
          <a:blip r:embed="rId3">
            <a:extLst>
              <a:ext uri="{28A0092B-C50C-407E-A947-70E740481C1C}">
                <a14:useLocalDpi xmlns:a14="http://schemas.microsoft.com/office/drawing/2010/main" val="0"/>
              </a:ext>
            </a:extLst>
          </a:blip>
          <a:srcRect r="5463" b="72275"/>
          <a:stretch/>
        </p:blipFill>
        <p:spPr>
          <a:xfrm>
            <a:off x="6876198" y="29663"/>
            <a:ext cx="5315802" cy="2335929"/>
          </a:xfrm>
          <a:prstGeom prst="rect">
            <a:avLst/>
          </a:prstGeom>
        </p:spPr>
      </p:pic>
      <p:pic>
        <p:nvPicPr>
          <p:cNvPr id="5" name="Εικόνα 4">
            <a:extLst>
              <a:ext uri="{FF2B5EF4-FFF2-40B4-BE49-F238E27FC236}">
                <a16:creationId xmlns:a16="http://schemas.microsoft.com/office/drawing/2014/main" id="{18A11375-EDE6-0291-C8AF-EFFBD818A3CA}"/>
              </a:ext>
            </a:extLst>
          </p:cNvPr>
          <p:cNvPicPr>
            <a:picLocks noChangeAspect="1"/>
          </p:cNvPicPr>
          <p:nvPr/>
        </p:nvPicPr>
        <p:blipFill>
          <a:blip r:embed="rId4"/>
          <a:stretch>
            <a:fillRect/>
          </a:stretch>
        </p:blipFill>
        <p:spPr>
          <a:xfrm>
            <a:off x="64402" y="631069"/>
            <a:ext cx="5389001" cy="3264326"/>
          </a:xfrm>
          <a:prstGeom prst="rect">
            <a:avLst/>
          </a:prstGeom>
        </p:spPr>
      </p:pic>
      <p:pic>
        <p:nvPicPr>
          <p:cNvPr id="7" name="Εικόνα 6">
            <a:extLst>
              <a:ext uri="{FF2B5EF4-FFF2-40B4-BE49-F238E27FC236}">
                <a16:creationId xmlns:a16="http://schemas.microsoft.com/office/drawing/2014/main" id="{6FE70109-71F8-92F1-47DF-D05077323532}"/>
              </a:ext>
            </a:extLst>
          </p:cNvPr>
          <p:cNvPicPr>
            <a:picLocks noChangeAspect="1"/>
          </p:cNvPicPr>
          <p:nvPr/>
        </p:nvPicPr>
        <p:blipFill>
          <a:blip r:embed="rId5"/>
          <a:stretch>
            <a:fillRect/>
          </a:stretch>
        </p:blipFill>
        <p:spPr>
          <a:xfrm>
            <a:off x="0" y="3910083"/>
            <a:ext cx="5264873" cy="2949786"/>
          </a:xfrm>
          <a:prstGeom prst="rect">
            <a:avLst/>
          </a:prstGeom>
        </p:spPr>
      </p:pic>
      <p:pic>
        <p:nvPicPr>
          <p:cNvPr id="9" name="Εικόνα 8">
            <a:extLst>
              <a:ext uri="{FF2B5EF4-FFF2-40B4-BE49-F238E27FC236}">
                <a16:creationId xmlns:a16="http://schemas.microsoft.com/office/drawing/2014/main" id="{AE2DCF98-EDA2-9E76-743F-D9B9E3F8D5F1}"/>
              </a:ext>
            </a:extLst>
          </p:cNvPr>
          <p:cNvPicPr>
            <a:picLocks noChangeAspect="1"/>
          </p:cNvPicPr>
          <p:nvPr/>
        </p:nvPicPr>
        <p:blipFill>
          <a:blip r:embed="rId6"/>
          <a:stretch>
            <a:fillRect/>
          </a:stretch>
        </p:blipFill>
        <p:spPr>
          <a:xfrm>
            <a:off x="6096000" y="2330028"/>
            <a:ext cx="4890772" cy="3075420"/>
          </a:xfrm>
          <a:prstGeom prst="rect">
            <a:avLst/>
          </a:prstGeom>
        </p:spPr>
      </p:pic>
      <p:pic>
        <p:nvPicPr>
          <p:cNvPr id="11" name="Εικόνα 10">
            <a:extLst>
              <a:ext uri="{FF2B5EF4-FFF2-40B4-BE49-F238E27FC236}">
                <a16:creationId xmlns:a16="http://schemas.microsoft.com/office/drawing/2014/main" id="{7E24901C-7777-F1EA-7851-C6C32FD5F465}"/>
              </a:ext>
            </a:extLst>
          </p:cNvPr>
          <p:cNvPicPr>
            <a:picLocks noChangeAspect="1"/>
          </p:cNvPicPr>
          <p:nvPr/>
        </p:nvPicPr>
        <p:blipFill>
          <a:blip r:embed="rId7"/>
          <a:stretch>
            <a:fillRect/>
          </a:stretch>
        </p:blipFill>
        <p:spPr>
          <a:xfrm>
            <a:off x="6080080" y="5559430"/>
            <a:ext cx="5832938" cy="1164212"/>
          </a:xfrm>
          <a:prstGeom prst="rect">
            <a:avLst/>
          </a:prstGeom>
        </p:spPr>
      </p:pic>
    </p:spTree>
    <p:extLst>
      <p:ext uri="{BB962C8B-B14F-4D97-AF65-F5344CB8AC3E}">
        <p14:creationId xmlns:p14="http://schemas.microsoft.com/office/powerpoint/2010/main" val="81414555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F38653-71A0-1DD0-A9C5-7DAA5981E65A}"/>
              </a:ext>
            </a:extLst>
          </p:cNvPr>
          <p:cNvSpPr txBox="1"/>
          <p:nvPr/>
        </p:nvSpPr>
        <p:spPr>
          <a:xfrm>
            <a:off x="5014266" y="0"/>
            <a:ext cx="2612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Aptos" panose="02110004020202020204"/>
                <a:ea typeface="+mn-ea"/>
                <a:cs typeface="+mn-cs"/>
              </a:rPr>
              <a:t>Άσκηση </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8</a:t>
            </a:r>
            <a:endParaRPr kumimoji="0" lang="el-GR"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8F513CD-823A-D369-A17D-27DD87EB8386}"/>
                  </a:ext>
                </a:extLst>
              </p:cNvPr>
              <p:cNvSpPr txBox="1"/>
              <p:nvPr/>
            </p:nvSpPr>
            <p:spPr>
              <a:xfrm>
                <a:off x="89167" y="518805"/>
                <a:ext cx="6617027" cy="56443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H</a:t>
                </a: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λεκτρικό όχημα με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DC </a:t>
                </a: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μηχανή, με </a:t>
                </a:r>
                <a14:m>
                  <m:oMath xmlns:m="http://schemas.openxmlformats.org/officeDocument/2006/math">
                    <m:sSub>
                      <m:sSubPr>
                        <m:ctrlP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𝑅</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sub>
                    </m:sSub>
                    <m: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m:rPr>
                        <m:sty m:val="p"/>
                      </m:rPr>
                      <a:rPr kumimoji="0" lang="el-GR"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Ω</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τροφοδοτείται από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DC/DC </a:t>
                </a: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μετατροπέα, όπως φαίνεται στο Σχήμα. Το όχημα κινείται σε κατηφόρα με κλίση </a:t>
                </a:r>
                <a14:m>
                  <m:oMath xmlns:m="http://schemas.openxmlformats.org/officeDocument/2006/math">
                    <m:sSup>
                      <m:sSupPr>
                        <m:ctrlP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l-GR"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l-GR"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5</m:t>
                        </m:r>
                      </m:e>
                      <m:sup>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𝑜</m:t>
                        </m:r>
                      </m:sup>
                    </m:sSup>
                  </m:oMath>
                </a14:m>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 Χρησιμοποιώντας τους παρακάτω τύπους για τη ροπή φορτίου υπολογίστε</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 </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Ποιο είναι το απαιτούμενο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duty cycle </a:t>
                </a: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ώστε το όχημα να κινείται με ταχύτητα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40</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𝑘𝑚</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h</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a14:m>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To </a:t>
                </a: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όχημα καταναλώνει ή αποθηκεύει ενέργεια στην μπαταρία</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t>
                </a:r>
                <a:endPar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Ποιο είναι το απαιτούμενο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duty cycle </a:t>
                </a: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ώστε το όχημα να κινείται με ταχύτητα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100</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𝑘𝑚</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h</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a14:m>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To </a:t>
                </a: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όχημα καταναλώνει ή αποθηκεύει ενέργεια στην μπαταρία</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t>
                </a: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Τύποι</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για δύναμη φορτίου</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𝐹</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𝑅𝐿</m:t>
                        </m:r>
                      </m:sub>
                    </m:sSub>
                  </m:oMath>
                </a14:m>
                <a:r>
                  <a:rPr kumimoji="0" lang="en-US" sz="1800" b="0" i="1"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 </a:t>
                </a:r>
                <a14:m>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𝐹</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𝑔𝑥𝑇</m:t>
                        </m:r>
                      </m:sub>
                    </m:sSub>
                  </m:oMath>
                </a14:m>
                <a:r>
                  <a:rPr kumimoji="0" lang="en-US" sz="1800" b="0" i="1"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 </a:t>
                </a:r>
                <a14:m>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𝐹</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𝑟𝑜𝑙𝑙</m:t>
                        </m:r>
                      </m:sub>
                    </m:sSub>
                  </m:oMath>
                </a14:m>
                <a:r>
                  <a:rPr kumimoji="0" lang="en-US" sz="1800" b="0" i="1"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 </a:t>
                </a:r>
                <a14:m>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𝐹</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𝐴𝐷</m:t>
                        </m:r>
                      </m:sub>
                    </m:sSub>
                  </m:oMath>
                </a14:m>
                <a:r>
                  <a:rPr kumimoji="0" lang="el-GR" sz="1800" b="0" i="1"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a:t>
                </a:r>
                <a:endParaRPr kumimoji="0" lang="en-US" sz="1800" b="0" i="1"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a:t>
                </a:r>
                <a:r>
                  <a:rPr kumimoji="0" lang="el-GR"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όπου</a:t>
                </a:r>
                <a:endParaRPr kumimoji="0" lang="en-US"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l-GR"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Δύναμη βαρύτητας</a:t>
                </a:r>
                <a:r>
                  <a:rPr kumimoji="0" lang="en-US"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a:t>
                </a:r>
                <a:r>
                  <a:rPr kumimoji="0" lang="el-GR"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a:t>
                </a: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𝐹</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𝑔𝑥𝑇</m:t>
                        </m:r>
                      </m:sub>
                    </m:sSub>
                  </m:oMath>
                </a14:m>
                <a:r>
                  <a:rPr kumimoji="0" lang="en-US" sz="1800" b="0" i="1"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 m * g *</a:t>
                </a:r>
                <a14:m>
                  <m:oMath xmlns:m="http://schemas.openxmlformats.org/officeDocument/2006/math">
                    <m:func>
                      <m:func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funcPr>
                      <m:fNa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𝑠𝑖𝑛</m:t>
                        </m:r>
                      </m:fName>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dPr>
                          <m:e>
                            <m: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𝛽</m:t>
                            </m:r>
                          </m:e>
                        </m:d>
                      </m:e>
                    </m:func>
                  </m:oMath>
                </a14:m>
                <a:endParaRPr kumimoji="0" lang="el-GR" sz="1800" b="0" i="1"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l-GR"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Δύναμη κύλισης</a:t>
                </a:r>
                <a:r>
                  <a:rPr kumimoji="0" lang="en-US"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a:t>
                </a: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𝐹</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𝑟𝑜𝑙𝑙</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 </m:t>
                    </m:r>
                  </m:oMath>
                </a14:m>
                <a:r>
                  <a:rPr kumimoji="0" lang="en-US" sz="1800" b="0" i="1"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m * g * cos(β) * </a:t>
                </a:r>
                <a14:m>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𝐶</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0</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 </m:t>
                    </m:r>
                  </m:oMath>
                </a14:m>
                <a:endParaRPr kumimoji="0" lang="el-GR"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l-GR"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Αεροδυναμική</a:t>
                </a:r>
                <a:r>
                  <a:rPr kumimoji="0" lang="en-US"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αντίσταση:</a:t>
                </a:r>
                <a14:m>
                  <m:oMath xmlns:m="http://schemas.openxmlformats.org/officeDocument/2006/math">
                    <m:r>
                      <a:rPr kumimoji="0" lang="el-GR" sz="1800" b="0" i="0"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 </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𝐹</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𝐴𝐷</m:t>
                        </m:r>
                      </m:sub>
                    </m:sSub>
                  </m:oMath>
                </a14:m>
                <a:r>
                  <a:rPr kumimoji="0" lang="en-US" sz="1800" b="0" i="1"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0.5 * ρ * </a:t>
                </a:r>
                <a14:m>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𝐶</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𝐷</m:t>
                        </m:r>
                      </m:sub>
                    </m:sSub>
                  </m:oMath>
                </a14:m>
                <a:r>
                  <a:rPr kumimoji="0" lang="en-US" sz="1800" b="0" i="1"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 </a:t>
                </a:r>
                <a14:m>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𝐴</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𝐹</m:t>
                        </m:r>
                      </m:sub>
                    </m:sSub>
                  </m:oMath>
                </a14:m>
                <a:r>
                  <a:rPr kumimoji="0" lang="en-US" sz="1800" b="0" i="1"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a:t>
                </a:r>
                <a14:m>
                  <m:oMath xmlns:m="http://schemas.openxmlformats.org/officeDocument/2006/math">
                    <m:sSup>
                      <m:sSupPr>
                        <m:ctrlP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pPr>
                      <m:e>
                        <m:d>
                          <m:dPr>
                            <m:ctrlP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dPr>
                          <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𝑣</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𝑤</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 </m:t>
                            </m:r>
                            <m:r>
                              <m:rPr>
                                <m:nor/>
                              </m:rPr>
                              <a:rPr kumimoji="0" lang="en-US" sz="1800" b="0" i="1"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m:t>+ </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𝑣</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𝑣</m:t>
                                </m:r>
                              </m:sub>
                            </m:sSub>
                          </m:e>
                        </m:d>
                      </m:e>
                      <m:sup>
                        <m:r>
                          <a:rPr kumimoji="0" lang="el-GR" sz="1800" b="0" i="1" u="none" strike="noStrike" kern="1200" cap="none" spc="0" normalizeH="0" baseline="0" noProof="0" dirty="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2</m:t>
                        </m:r>
                      </m:sup>
                    </m:sSup>
                  </m:oMath>
                </a14:m>
                <a:endParaRPr kumimoji="0" lang="el-GR" sz="1800" b="0" i="1"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18F513CD-823A-D369-A17D-27DD87EB8386}"/>
                  </a:ext>
                </a:extLst>
              </p:cNvPr>
              <p:cNvSpPr txBox="1">
                <a:spLocks noRot="1" noChangeAspect="1" noMove="1" noResize="1" noEditPoints="1" noAdjustHandles="1" noChangeArrowheads="1" noChangeShapeType="1" noTextEdit="1"/>
              </p:cNvSpPr>
              <p:nvPr/>
            </p:nvSpPr>
            <p:spPr>
              <a:xfrm>
                <a:off x="89167" y="518805"/>
                <a:ext cx="6617027" cy="5644366"/>
              </a:xfrm>
              <a:prstGeom prst="rect">
                <a:avLst/>
              </a:prstGeom>
              <a:blipFill>
                <a:blip r:embed="rId3"/>
                <a:stretch>
                  <a:fillRect l="-829" t="-432" r="-1198" b="-11231"/>
                </a:stretch>
              </a:blipFill>
            </p:spPr>
            <p:txBody>
              <a:bodyPr/>
              <a:lstStyle/>
              <a:p>
                <a:r>
                  <a:rPr lang="el-GR">
                    <a:noFill/>
                  </a:rPr>
                  <a:t> </a:t>
                </a:r>
              </a:p>
            </p:txBody>
          </p:sp>
        </mc:Fallback>
      </mc:AlternateContent>
      <p:grpSp>
        <p:nvGrpSpPr>
          <p:cNvPr id="20" name="Ομάδα 19">
            <a:extLst>
              <a:ext uri="{FF2B5EF4-FFF2-40B4-BE49-F238E27FC236}">
                <a16:creationId xmlns:a16="http://schemas.microsoft.com/office/drawing/2014/main" id="{7025C3C2-541E-5432-8960-24833893B3DB}"/>
              </a:ext>
            </a:extLst>
          </p:cNvPr>
          <p:cNvGrpSpPr/>
          <p:nvPr/>
        </p:nvGrpSpPr>
        <p:grpSpPr>
          <a:xfrm>
            <a:off x="6725742" y="230832"/>
            <a:ext cx="5571069" cy="2668860"/>
            <a:chOff x="6725742" y="946150"/>
            <a:chExt cx="5571069" cy="2668860"/>
          </a:xfrm>
        </p:grpSpPr>
        <p:pic>
          <p:nvPicPr>
            <p:cNvPr id="9" name="Εικόνα 8">
              <a:extLst>
                <a:ext uri="{FF2B5EF4-FFF2-40B4-BE49-F238E27FC236}">
                  <a16:creationId xmlns:a16="http://schemas.microsoft.com/office/drawing/2014/main" id="{171F6F96-8F5E-C157-8608-C74B81EA28B8}"/>
                </a:ext>
              </a:extLst>
            </p:cNvPr>
            <p:cNvPicPr>
              <a:picLocks noChangeAspect="1"/>
            </p:cNvPicPr>
            <p:nvPr/>
          </p:nvPicPr>
          <p:blipFill>
            <a:blip r:embed="rId4"/>
            <a:stretch>
              <a:fillRect/>
            </a:stretch>
          </p:blipFill>
          <p:spPr>
            <a:xfrm>
              <a:off x="7271612" y="946150"/>
              <a:ext cx="4831221" cy="2668860"/>
            </a:xfrm>
            <a:prstGeom prst="rect">
              <a:avLst/>
            </a:prstGeom>
          </p:spPr>
        </p:pic>
        <p:cxnSp>
          <p:nvCxnSpPr>
            <p:cNvPr id="12" name="Γραμμή σύνδεσης: Καμπύλη 11">
              <a:extLst>
                <a:ext uri="{FF2B5EF4-FFF2-40B4-BE49-F238E27FC236}">
                  <a16:creationId xmlns:a16="http://schemas.microsoft.com/office/drawing/2014/main" id="{97BB3DB2-2071-562E-C8E3-950B4E93B8E3}"/>
                </a:ext>
              </a:extLst>
            </p:cNvPr>
            <p:cNvCxnSpPr/>
            <p:nvPr/>
          </p:nvCxnSpPr>
          <p:spPr>
            <a:xfrm rot="16200000" flipH="1">
              <a:off x="7310218" y="1683590"/>
              <a:ext cx="328661" cy="304576"/>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AD4F7B63-B86F-AADA-D186-03CAB468BB75}"/>
                </a:ext>
              </a:extLst>
            </p:cNvPr>
            <p:cNvSpPr txBox="1"/>
            <p:nvPr/>
          </p:nvSpPr>
          <p:spPr>
            <a:xfrm>
              <a:off x="6725742" y="1354187"/>
              <a:ext cx="12890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μπαταρία</a:t>
              </a:r>
            </a:p>
          </p:txBody>
        </p:sp>
        <p:cxnSp>
          <p:nvCxnSpPr>
            <p:cNvPr id="15" name="Γραμμή σύνδεσης: Καμπύλη 14">
              <a:extLst>
                <a:ext uri="{FF2B5EF4-FFF2-40B4-BE49-F238E27FC236}">
                  <a16:creationId xmlns:a16="http://schemas.microsoft.com/office/drawing/2014/main" id="{C11A7D05-24E5-F2F9-DDCB-A2AF0EAE1376}"/>
                </a:ext>
              </a:extLst>
            </p:cNvPr>
            <p:cNvCxnSpPr>
              <a:cxnSpLocks/>
            </p:cNvCxnSpPr>
            <p:nvPr/>
          </p:nvCxnSpPr>
          <p:spPr>
            <a:xfrm rot="5400000">
              <a:off x="11345774" y="1990442"/>
              <a:ext cx="619791" cy="310662"/>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F35131FC-D233-8F3D-9E10-7398A8303B08}"/>
                </a:ext>
              </a:extLst>
            </p:cNvPr>
            <p:cNvSpPr txBox="1"/>
            <p:nvPr/>
          </p:nvSpPr>
          <p:spPr>
            <a:xfrm>
              <a:off x="11007761" y="1234123"/>
              <a:ext cx="12890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DC</a:t>
              </a: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 κινητήρας</a:t>
              </a:r>
            </a:p>
          </p:txBody>
        </p:sp>
      </p:grpSp>
      <mc:AlternateContent xmlns:mc="http://schemas.openxmlformats.org/markup-compatibility/2006" xmlns:a14="http://schemas.microsoft.com/office/drawing/2010/main">
        <mc:Choice Requires="a14">
          <p:graphicFrame>
            <p:nvGraphicFramePr>
              <p:cNvPr id="3" name="Πίνακας 2">
                <a:extLst>
                  <a:ext uri="{FF2B5EF4-FFF2-40B4-BE49-F238E27FC236}">
                    <a16:creationId xmlns:a16="http://schemas.microsoft.com/office/drawing/2014/main" id="{2DF07137-69FE-A85A-D284-677FCB0CB9CC}"/>
                  </a:ext>
                </a:extLst>
              </p:cNvPr>
              <p:cNvGraphicFramePr>
                <a:graphicFrameLocks noGrp="1"/>
              </p:cNvGraphicFramePr>
              <p:nvPr/>
            </p:nvGraphicFramePr>
            <p:xfrm>
              <a:off x="7322260" y="3008594"/>
              <a:ext cx="4379687" cy="3350193"/>
            </p:xfrm>
            <a:graphic>
              <a:graphicData uri="http://schemas.openxmlformats.org/drawingml/2006/table">
                <a:tbl>
                  <a:tblPr firstRow="1" firstCol="1" bandRow="1">
                    <a:tableStyleId>{68D230F3-CF80-4859-8CE7-A43EE81993B5}</a:tableStyleId>
                  </a:tblPr>
                  <a:tblGrid>
                    <a:gridCol w="2531836">
                      <a:extLst>
                        <a:ext uri="{9D8B030D-6E8A-4147-A177-3AD203B41FA5}">
                          <a16:colId xmlns:a16="http://schemas.microsoft.com/office/drawing/2014/main" val="251086933"/>
                        </a:ext>
                      </a:extLst>
                    </a:gridCol>
                    <a:gridCol w="844550">
                      <a:extLst>
                        <a:ext uri="{9D8B030D-6E8A-4147-A177-3AD203B41FA5}">
                          <a16:colId xmlns:a16="http://schemas.microsoft.com/office/drawing/2014/main" val="338279756"/>
                        </a:ext>
                      </a:extLst>
                    </a:gridCol>
                    <a:gridCol w="1003301">
                      <a:extLst>
                        <a:ext uri="{9D8B030D-6E8A-4147-A177-3AD203B41FA5}">
                          <a16:colId xmlns:a16="http://schemas.microsoft.com/office/drawing/2014/main" val="1061424435"/>
                        </a:ext>
                      </a:extLst>
                    </a:gridCol>
                  </a:tblGrid>
                  <a:tr h="0">
                    <a:tc>
                      <a:txBody>
                        <a:bodyPr/>
                        <a:lstStyle/>
                        <a:p>
                          <a:pPr algn="ctr">
                            <a:lnSpc>
                              <a:spcPct val="115000"/>
                            </a:lnSpc>
                            <a:spcAft>
                              <a:spcPts val="1000"/>
                            </a:spcAft>
                          </a:pPr>
                          <a:r>
                            <a:rPr lang="en-US" sz="1400" b="1" dirty="0">
                              <a:effectLst/>
                            </a:rPr>
                            <a:t>Πα</a:t>
                          </a:r>
                          <a:r>
                            <a:rPr lang="en-US" sz="1400" b="1" dirty="0" err="1">
                              <a:effectLst/>
                            </a:rPr>
                            <a:t>ράμετρος</a:t>
                          </a:r>
                          <a:endParaRPr lang="el-GR" sz="14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err="1">
                              <a:effectLst/>
                            </a:rPr>
                            <a:t>Σύμ</a:t>
                          </a:r>
                          <a:r>
                            <a:rPr lang="en-US" sz="1400" b="1" dirty="0">
                              <a:effectLst/>
                            </a:rPr>
                            <a:t>βολο</a:t>
                          </a:r>
                          <a:endParaRPr lang="el-GR" sz="14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err="1">
                              <a:effectLst/>
                            </a:rPr>
                            <a:t>Τιμή</a:t>
                          </a:r>
                          <a:endParaRPr lang="el-GR" sz="14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486138980"/>
                      </a:ext>
                    </a:extLst>
                  </a:tr>
                  <a:tr h="271598">
                    <a:tc>
                      <a:txBody>
                        <a:bodyPr/>
                        <a:lstStyle/>
                        <a:p>
                          <a:pPr algn="ctr">
                            <a:lnSpc>
                              <a:spcPct val="115000"/>
                            </a:lnSpc>
                            <a:spcAft>
                              <a:spcPts val="1000"/>
                            </a:spcAft>
                          </a:pPr>
                          <a:r>
                            <a:rPr lang="en-US" sz="1400" b="0" dirty="0" err="1">
                              <a:effectLst/>
                            </a:rPr>
                            <a:t>Μάζ</a:t>
                          </a:r>
                          <a:r>
                            <a:rPr lang="en-US" sz="1400" b="0" dirty="0">
                              <a:effectLst/>
                            </a:rPr>
                            <a:t>α οχήματος</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a:effectLst/>
                            </a:rPr>
                            <a:t>m</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500 kg</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491608102"/>
                      </a:ext>
                    </a:extLst>
                  </a:tr>
                  <a:tr h="271598">
                    <a:tc>
                      <a:txBody>
                        <a:bodyPr/>
                        <a:lstStyle/>
                        <a:p>
                          <a:pPr algn="ctr">
                            <a:lnSpc>
                              <a:spcPct val="115000"/>
                            </a:lnSpc>
                            <a:spcAft>
                              <a:spcPts val="1000"/>
                            </a:spcAft>
                          </a:pPr>
                          <a:r>
                            <a:rPr lang="en-US" sz="1400" b="0" dirty="0" err="1">
                              <a:effectLst/>
                            </a:rPr>
                            <a:t>Ακτίν</a:t>
                          </a:r>
                          <a:r>
                            <a:rPr lang="en-US" sz="1400" b="0" dirty="0">
                              <a:effectLst/>
                            </a:rPr>
                            <a:t>α τροχού</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14:m>
                            <m:oMath xmlns:m="http://schemas.openxmlformats.org/officeDocument/2006/math">
                              <m:sSub>
                                <m:sSubPr>
                                  <m:ctrlPr>
                                    <a:rPr lang="en-US" sz="1400" b="1" i="1" smtClean="0">
                                      <a:solidFill>
                                        <a:prstClr val="black"/>
                                      </a:solidFill>
                                      <a:latin typeface="Cambria Math" panose="02040503050406030204" pitchFamily="18" charset="0"/>
                                    </a:rPr>
                                  </m:ctrlPr>
                                </m:sSubPr>
                                <m:e>
                                  <m:r>
                                    <a:rPr lang="en-US" sz="1400" b="1" smtClean="0">
                                      <a:solidFill>
                                        <a:prstClr val="black"/>
                                      </a:solidFill>
                                      <a:latin typeface="Cambria Math" panose="02040503050406030204" pitchFamily="18" charset="0"/>
                                    </a:rPr>
                                    <m:t>𝒓</m:t>
                                  </m:r>
                                </m:e>
                                <m:sub>
                                  <m:r>
                                    <a:rPr lang="en-US" sz="1400" b="1" smtClean="0">
                                      <a:solidFill>
                                        <a:prstClr val="black"/>
                                      </a:solidFill>
                                      <a:latin typeface="Cambria Math" panose="02040503050406030204" pitchFamily="18" charset="0"/>
                                    </a:rPr>
                                    <m:t>𝒘</m:t>
                                  </m:r>
                                </m:sub>
                              </m:sSub>
                            </m:oMath>
                          </a14:m>
                          <a:r>
                            <a:rPr lang="el-GR" sz="1400" b="1" dirty="0"/>
                            <a:t> </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0.3 m</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38498374"/>
                      </a:ext>
                    </a:extLst>
                  </a:tr>
                  <a:tr h="271598">
                    <a:tc>
                      <a:txBody>
                        <a:bodyPr/>
                        <a:lstStyle/>
                        <a:p>
                          <a:pPr algn="ctr">
                            <a:lnSpc>
                              <a:spcPct val="115000"/>
                            </a:lnSpc>
                            <a:spcAft>
                              <a:spcPts val="1000"/>
                            </a:spcAft>
                          </a:pPr>
                          <a:r>
                            <a:rPr lang="en-US" sz="1400" b="0" dirty="0" err="1">
                              <a:effectLst/>
                            </a:rPr>
                            <a:t>Συντελεστής</a:t>
                          </a:r>
                          <a:r>
                            <a:rPr lang="en-US" sz="1400" b="0" dirty="0">
                              <a:effectLst/>
                            </a:rPr>
                            <a:t> </a:t>
                          </a:r>
                          <a:r>
                            <a:rPr lang="en-US" sz="1400" b="0" dirty="0" err="1">
                              <a:effectLst/>
                            </a:rPr>
                            <a:t>κύλισης</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a:effectLst/>
                            </a:rPr>
                            <a:t>C₀</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0.0</a:t>
                          </a:r>
                          <a:r>
                            <a:rPr lang="el-GR" sz="1400" dirty="0">
                              <a:effectLst/>
                            </a:rPr>
                            <a:t>1</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861367827"/>
                      </a:ext>
                    </a:extLst>
                  </a:tr>
                  <a:tr h="302116">
                    <a:tc>
                      <a:txBody>
                        <a:bodyPr/>
                        <a:lstStyle/>
                        <a:p>
                          <a:pPr algn="ctr">
                            <a:lnSpc>
                              <a:spcPct val="115000"/>
                            </a:lnSpc>
                            <a:spcAft>
                              <a:spcPts val="1000"/>
                            </a:spcAft>
                          </a:pPr>
                          <a:r>
                            <a:rPr lang="en-US" sz="1400" b="0" dirty="0" err="1">
                              <a:effectLst/>
                            </a:rPr>
                            <a:t>Συντελεστής</a:t>
                          </a:r>
                          <a:r>
                            <a:rPr lang="en-US" sz="1400" b="0" dirty="0">
                              <a:effectLst/>
                            </a:rPr>
                            <a:t> οπ</a:t>
                          </a:r>
                          <a:r>
                            <a:rPr lang="en-US" sz="1400" b="0" dirty="0" err="1">
                              <a:effectLst/>
                            </a:rPr>
                            <a:t>ισθέλκουσ</a:t>
                          </a:r>
                          <a:r>
                            <a:rPr lang="en-US" sz="1400" b="0" dirty="0">
                              <a:effectLst/>
                            </a:rPr>
                            <a:t>ας</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14:m>
                            <m:oMath xmlns:m="http://schemas.openxmlformats.org/officeDocument/2006/math">
                              <m:sSub>
                                <m:sSubPr>
                                  <m:ctrlP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rPr>
                                  </m:ctrlPr>
                                </m:sSubPr>
                                <m:e>
                                  <m:r>
                                    <a:rPr kumimoji="0" lang="en-US" sz="1400" b="1" u="none" strike="noStrike" kern="1200" cap="none" spc="0" normalizeH="0" baseline="0" noProof="0" smtClean="0">
                                      <a:ln>
                                        <a:noFill/>
                                      </a:ln>
                                      <a:solidFill>
                                        <a:prstClr val="black"/>
                                      </a:solidFill>
                                      <a:effectLst/>
                                      <a:uLnTx/>
                                      <a:uFillTx/>
                                      <a:latin typeface="Cambria Math" panose="02040503050406030204" pitchFamily="18" charset="0"/>
                                    </a:rPr>
                                    <m:t>𝑪</m:t>
                                  </m:r>
                                </m:e>
                                <m:sub>
                                  <m:r>
                                    <a:rPr kumimoji="0" lang="en-US" sz="1400" b="1" u="none" strike="noStrike" kern="1200" cap="none" spc="0" normalizeH="0" baseline="0" noProof="0" smtClean="0">
                                      <a:ln>
                                        <a:noFill/>
                                      </a:ln>
                                      <a:solidFill>
                                        <a:prstClr val="black"/>
                                      </a:solidFill>
                                      <a:effectLst/>
                                      <a:uLnTx/>
                                      <a:uFillTx/>
                                      <a:latin typeface="Cambria Math" panose="02040503050406030204" pitchFamily="18" charset="0"/>
                                    </a:rPr>
                                    <m:t>𝑫</m:t>
                                  </m:r>
                                </m:sub>
                              </m:sSub>
                            </m:oMath>
                          </a14:m>
                          <a:r>
                            <a:rPr kumimoji="0" lang="en-US" sz="1400" b="1" u="none" strike="noStrike" kern="1200" cap="none" spc="0" normalizeH="0" baseline="0" noProof="0" dirty="0">
                              <a:ln>
                                <a:noFill/>
                              </a:ln>
                              <a:solidFill>
                                <a:prstClr val="black"/>
                              </a:solidFill>
                              <a:effectLst/>
                              <a:uLnTx/>
                              <a:uFillTx/>
                            </a:rPr>
                            <a:t> </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0.3</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557724210"/>
                      </a:ext>
                    </a:extLst>
                  </a:tr>
                  <a:tr h="271598">
                    <a:tc>
                      <a:txBody>
                        <a:bodyPr/>
                        <a:lstStyle/>
                        <a:p>
                          <a:pPr algn="ctr">
                            <a:lnSpc>
                              <a:spcPct val="115000"/>
                            </a:lnSpc>
                            <a:spcAft>
                              <a:spcPts val="1000"/>
                            </a:spcAft>
                          </a:pPr>
                          <a:r>
                            <a:rPr lang="en-US" sz="1400" b="0" dirty="0" err="1">
                              <a:effectLst/>
                            </a:rPr>
                            <a:t>Μετω</a:t>
                          </a:r>
                          <a:r>
                            <a:rPr lang="en-US" sz="1400" b="0" dirty="0">
                              <a:effectLst/>
                            </a:rPr>
                            <a:t>πική επιφάνεια</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14:m>
                            <m:oMath xmlns:m="http://schemas.openxmlformats.org/officeDocument/2006/math">
                              <m:sSub>
                                <m:sSubPr>
                                  <m:ctrlP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rPr>
                                  </m:ctrlPr>
                                </m:sSubPr>
                                <m:e>
                                  <m:r>
                                    <a:rPr kumimoji="0" lang="en-US" sz="1400" b="1" u="none" strike="noStrike" kern="1200" cap="none" spc="0" normalizeH="0" baseline="0" noProof="0" smtClean="0">
                                      <a:ln>
                                        <a:noFill/>
                                      </a:ln>
                                      <a:solidFill>
                                        <a:prstClr val="black"/>
                                      </a:solidFill>
                                      <a:effectLst/>
                                      <a:uLnTx/>
                                      <a:uFillTx/>
                                      <a:latin typeface="Cambria Math" panose="02040503050406030204" pitchFamily="18" charset="0"/>
                                    </a:rPr>
                                    <m:t>𝑨</m:t>
                                  </m:r>
                                </m:e>
                                <m:sub>
                                  <m:r>
                                    <a:rPr kumimoji="0" lang="en-US" sz="1400" b="1" u="none" strike="noStrike" kern="1200" cap="none" spc="0" normalizeH="0" baseline="0" noProof="0" smtClean="0">
                                      <a:ln>
                                        <a:noFill/>
                                      </a:ln>
                                      <a:solidFill>
                                        <a:prstClr val="black"/>
                                      </a:solidFill>
                                      <a:effectLst/>
                                      <a:uLnTx/>
                                      <a:uFillTx/>
                                      <a:latin typeface="Cambria Math" panose="02040503050406030204" pitchFamily="18" charset="0"/>
                                    </a:rPr>
                                    <m:t>𝑭</m:t>
                                  </m:r>
                                </m:sub>
                              </m:sSub>
                            </m:oMath>
                          </a14:m>
                          <a:r>
                            <a:rPr kumimoji="0" lang="en-US" sz="1400" b="1" u="none" strike="noStrike" kern="1200" cap="none" spc="0" normalizeH="0" baseline="0" noProof="0" dirty="0">
                              <a:ln>
                                <a:noFill/>
                              </a:ln>
                              <a:solidFill>
                                <a:prstClr val="black"/>
                              </a:solidFill>
                              <a:effectLst/>
                              <a:uLnTx/>
                              <a:uFillTx/>
                            </a:rPr>
                            <a:t> </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2.2 m²</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055734384"/>
                      </a:ext>
                    </a:extLst>
                  </a:tr>
                  <a:tr h="271598">
                    <a:tc>
                      <a:txBody>
                        <a:bodyPr/>
                        <a:lstStyle/>
                        <a:p>
                          <a:pPr algn="ctr">
                            <a:lnSpc>
                              <a:spcPct val="115000"/>
                            </a:lnSpc>
                            <a:spcAft>
                              <a:spcPts val="1000"/>
                            </a:spcAft>
                          </a:pPr>
                          <a:r>
                            <a:rPr lang="en-US" sz="1400" b="0" dirty="0" err="1">
                              <a:effectLst/>
                            </a:rPr>
                            <a:t>Πυκνότητ</a:t>
                          </a:r>
                          <a:r>
                            <a:rPr lang="en-US" sz="1400" b="0" dirty="0">
                              <a:effectLst/>
                            </a:rPr>
                            <a:t>α αέρα</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a:effectLst/>
                            </a:rPr>
                            <a:t>ρ</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1.2 kg/m³</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822881835"/>
                      </a:ext>
                    </a:extLst>
                  </a:tr>
                  <a:tr h="271598">
                    <a:tc>
                      <a:txBody>
                        <a:bodyPr/>
                        <a:lstStyle/>
                        <a:p>
                          <a:pPr algn="ctr">
                            <a:lnSpc>
                              <a:spcPct val="115000"/>
                            </a:lnSpc>
                            <a:spcAft>
                              <a:spcPts val="1000"/>
                            </a:spcAft>
                          </a:pPr>
                          <a:r>
                            <a:rPr lang="en-US" sz="1400" b="0" dirty="0" err="1">
                              <a:effectLst/>
                            </a:rPr>
                            <a:t>Στ</a:t>
                          </a:r>
                          <a:r>
                            <a:rPr lang="en-US" sz="1400" b="0" dirty="0">
                              <a:effectLst/>
                            </a:rPr>
                            <a:t>αθερά ροπής </a:t>
                          </a:r>
                          <a:r>
                            <a:rPr lang="el-GR" sz="1400" b="0" dirty="0">
                              <a:effectLst/>
                            </a:rPr>
                            <a:t>κινητήρα</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a:effectLst/>
                            </a:rPr>
                            <a:t>K</a:t>
                          </a:r>
                          <a:r>
                            <a:rPr lang="el-GR" sz="1400" b="1" dirty="0">
                              <a:effectLst/>
                            </a:rPr>
                            <a:t>*Φ</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0.</a:t>
                          </a:r>
                          <a:r>
                            <a:rPr lang="el-GR" sz="1400" dirty="0">
                              <a:effectLst/>
                            </a:rPr>
                            <a:t>4</a:t>
                          </a:r>
                          <a:r>
                            <a:rPr lang="en-US" sz="1400" dirty="0">
                              <a:effectLst/>
                            </a:rPr>
                            <a:t> N·m/A</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182549292"/>
                      </a:ext>
                    </a:extLst>
                  </a:tr>
                  <a:tr h="271598">
                    <a:tc>
                      <a:txBody>
                        <a:bodyPr/>
                        <a:lstStyle/>
                        <a:p>
                          <a:pPr algn="ctr">
                            <a:lnSpc>
                              <a:spcPct val="115000"/>
                            </a:lnSpc>
                            <a:spcAft>
                              <a:spcPts val="1000"/>
                            </a:spcAft>
                          </a:pPr>
                          <a:r>
                            <a:rPr lang="el-GR" sz="1400" b="0" dirty="0">
                              <a:effectLst/>
                            </a:rPr>
                            <a:t>Κλίση δρόμου</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l-GR" sz="1400" b="1" dirty="0">
                              <a:effectLst/>
                            </a:rPr>
                            <a:t>β</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sSup>
                                  <m:sSupPr>
                                    <m:ctrlPr>
                                      <a:rPr lang="el-GR" sz="1400" i="1" smtClean="0">
                                        <a:effectLst/>
                                        <a:latin typeface="Cambria Math" panose="02040503050406030204" pitchFamily="18" charset="0"/>
                                      </a:rPr>
                                    </m:ctrlPr>
                                  </m:sSupPr>
                                  <m:e>
                                    <m:r>
                                      <a:rPr lang="el-GR" sz="1400" b="0" i="0" smtClean="0">
                                        <a:effectLst/>
                                        <a:latin typeface="Cambria Math" panose="02040503050406030204" pitchFamily="18" charset="0"/>
                                      </a:rPr>
                                      <m:t>4</m:t>
                                    </m:r>
                                  </m:e>
                                  <m:sup>
                                    <m:r>
                                      <a:rPr lang="en-US" sz="1400" b="0" smtClean="0">
                                        <a:effectLst/>
                                        <a:latin typeface="Cambria Math" panose="02040503050406030204" pitchFamily="18" charset="0"/>
                                      </a:rPr>
                                      <m:t>𝑜</m:t>
                                    </m:r>
                                  </m:sup>
                                </m:sSup>
                              </m:oMath>
                            </m:oMathPara>
                          </a14:m>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672743512"/>
                      </a:ext>
                    </a:extLst>
                  </a:tr>
                  <a:tr h="271598">
                    <a:tc>
                      <a:txBody>
                        <a:bodyPr/>
                        <a:lstStyle/>
                        <a:p>
                          <a:pPr algn="ctr">
                            <a:lnSpc>
                              <a:spcPct val="115000"/>
                            </a:lnSpc>
                            <a:spcAft>
                              <a:spcPts val="1000"/>
                            </a:spcAft>
                          </a:pPr>
                          <a:r>
                            <a:rPr lang="en-US" sz="1400" b="0" dirty="0">
                              <a:effectLst/>
                              <a:latin typeface="Cambria" panose="02040503050406030204" pitchFamily="18" charset="0"/>
                              <a:ea typeface="MS Mincho" panose="02020609040205080304" pitchFamily="49" charset="-128"/>
                              <a:cs typeface="Times New Roman" panose="02020603050405020304" pitchFamily="18" charset="0"/>
                            </a:rPr>
                            <a:t>Battery voltage</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14:m>
                            <m:oMath xmlns:m="http://schemas.openxmlformats.org/officeDocument/2006/math">
                              <m:sSub>
                                <m:sSubPr>
                                  <m:ctrlP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rPr>
                                  </m:ctrlPr>
                                </m:sSubPr>
                                <m:e>
                                  <m:r>
                                    <a:rPr kumimoji="0" lang="en-US" sz="1400" b="1" i="0" u="none" strike="noStrike" kern="1200" cap="none" spc="0" normalizeH="0" baseline="0" noProof="0" smtClean="0">
                                      <a:ln>
                                        <a:noFill/>
                                      </a:ln>
                                      <a:solidFill>
                                        <a:prstClr val="black"/>
                                      </a:solidFill>
                                      <a:effectLst/>
                                      <a:uLnTx/>
                                      <a:uFillTx/>
                                      <a:latin typeface="Cambria Math" panose="02040503050406030204" pitchFamily="18" charset="0"/>
                                    </a:rPr>
                                    <m:t>𝐕</m:t>
                                  </m:r>
                                </m:e>
                                <m:sub>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rPr>
                                    <m:t>𝟏</m:t>
                                  </m:r>
                                </m:sub>
                              </m:sSub>
                            </m:oMath>
                          </a14:m>
                          <a:r>
                            <a:rPr kumimoji="0" lang="en-US" sz="1400" b="1" u="none" strike="noStrike" kern="1200" cap="none" spc="0" normalizeH="0" baseline="0" noProof="0" dirty="0">
                              <a:ln>
                                <a:noFill/>
                              </a:ln>
                              <a:solidFill>
                                <a:prstClr val="black"/>
                              </a:solidFill>
                              <a:effectLst/>
                              <a:uLnTx/>
                              <a:uFillTx/>
                            </a:rPr>
                            <a:t> </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latin typeface="Cambria" panose="02040503050406030204" pitchFamily="18" charset="0"/>
                              <a:ea typeface="MS Mincho" panose="02020609040205080304" pitchFamily="49" charset="-128"/>
                              <a:cs typeface="Times New Roman" panose="02020603050405020304" pitchFamily="18" charset="0"/>
                            </a:rPr>
                            <a:t>350V</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782818378"/>
                      </a:ext>
                    </a:extLst>
                  </a:tr>
                  <a:tr h="271598">
                    <a:tc>
                      <a:txBody>
                        <a:bodyPr/>
                        <a:lstStyle/>
                        <a:p>
                          <a:pPr algn="ctr">
                            <a:lnSpc>
                              <a:spcPct val="115000"/>
                            </a:lnSpc>
                            <a:spcAft>
                              <a:spcPts val="1000"/>
                            </a:spcAft>
                          </a:pPr>
                          <a:r>
                            <a:rPr lang="en-US" sz="1400" b="0" dirty="0">
                              <a:effectLst/>
                              <a:latin typeface="Cambria" panose="02040503050406030204" pitchFamily="18" charset="0"/>
                              <a:ea typeface="MS Mincho" panose="02020609040205080304" pitchFamily="49" charset="-128"/>
                              <a:cs typeface="Times New Roman" panose="02020603050405020304" pitchFamily="18" charset="0"/>
                            </a:rPr>
                            <a:t>Motor speed/Wheel speed</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i="1" dirty="0">
                              <a:effectLst/>
                              <a:latin typeface="Cambria" panose="02040503050406030204" pitchFamily="18" charset="0"/>
                              <a:ea typeface="MS Mincho" panose="02020609040205080304" pitchFamily="49" charset="-128"/>
                              <a:cs typeface="Times New Roman" panose="02020603050405020304" pitchFamily="18" charset="0"/>
                            </a:rPr>
                            <a:t>G</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latin typeface="Cambria" panose="02040503050406030204" pitchFamily="18" charset="0"/>
                              <a:ea typeface="MS Mincho" panose="02020609040205080304" pitchFamily="49" charset="-128"/>
                              <a:cs typeface="Times New Roman" panose="02020603050405020304" pitchFamily="18" charset="0"/>
                            </a:rPr>
                            <a:t>9/1</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4100407685"/>
                      </a:ext>
                    </a:extLst>
                  </a:tr>
                  <a:tr h="271598">
                    <a:tc>
                      <a:txBody>
                        <a:bodyPr/>
                        <a:lstStyle/>
                        <a:p>
                          <a:pPr algn="ctr">
                            <a:lnSpc>
                              <a:spcPct val="115000"/>
                            </a:lnSpc>
                            <a:spcAft>
                              <a:spcPts val="1000"/>
                            </a:spcAft>
                          </a:pPr>
                          <a:r>
                            <a:rPr lang="en-US" sz="1400" b="0" dirty="0">
                              <a:effectLst/>
                              <a:latin typeface="Cambria" panose="02040503050406030204" pitchFamily="18" charset="0"/>
                              <a:ea typeface="MS Mincho" panose="02020609040205080304" pitchFamily="49" charset="-128"/>
                              <a:cs typeface="Times New Roman" panose="02020603050405020304" pitchFamily="18" charset="0"/>
                            </a:rPr>
                            <a:t>Efficiency</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l-GR" sz="1400" b="1" i="1" dirty="0">
                              <a:effectLst/>
                              <a:latin typeface="Cambria" panose="02040503050406030204" pitchFamily="18" charset="0"/>
                              <a:ea typeface="MS Mincho" panose="02020609040205080304" pitchFamily="49" charset="-128"/>
                              <a:cs typeface="Times New Roman" panose="02020603050405020304" pitchFamily="18" charset="0"/>
                            </a:rPr>
                            <a:t>η</a:t>
                          </a:r>
                        </a:p>
                      </a:txBody>
                      <a:tcPr marL="68580" marR="68580" marT="0" marB="0"/>
                    </a:tc>
                    <a:tc>
                      <a:txBody>
                        <a:bodyPr/>
                        <a:lstStyle/>
                        <a:p>
                          <a:pPr algn="ctr">
                            <a:lnSpc>
                              <a:spcPct val="115000"/>
                            </a:lnSpc>
                            <a:spcAft>
                              <a:spcPts val="1000"/>
                            </a:spcAft>
                          </a:pPr>
                          <a:r>
                            <a:rPr lang="en-US" sz="1400" dirty="0">
                              <a:effectLst/>
                              <a:latin typeface="Cambria" panose="02040503050406030204" pitchFamily="18" charset="0"/>
                              <a:ea typeface="MS Mincho" panose="02020609040205080304" pitchFamily="49" charset="-128"/>
                              <a:cs typeface="Times New Roman" panose="02020603050405020304" pitchFamily="18" charset="0"/>
                            </a:rPr>
                            <a:t>0.92</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937501153"/>
                      </a:ext>
                    </a:extLst>
                  </a:tr>
                </a:tbl>
              </a:graphicData>
            </a:graphic>
          </p:graphicFrame>
        </mc:Choice>
        <mc:Fallback xmlns="">
          <p:graphicFrame>
            <p:nvGraphicFramePr>
              <p:cNvPr id="3" name="Πίνακας 2">
                <a:extLst>
                  <a:ext uri="{FF2B5EF4-FFF2-40B4-BE49-F238E27FC236}">
                    <a16:creationId xmlns:a16="http://schemas.microsoft.com/office/drawing/2014/main" id="{2DF07137-69FE-A85A-D284-677FCB0CB9CC}"/>
                  </a:ext>
                </a:extLst>
              </p:cNvPr>
              <p:cNvGraphicFramePr>
                <a:graphicFrameLocks noGrp="1"/>
              </p:cNvGraphicFramePr>
              <p:nvPr/>
            </p:nvGraphicFramePr>
            <p:xfrm>
              <a:off x="7322260" y="3008594"/>
              <a:ext cx="4379687" cy="3350193"/>
            </p:xfrm>
            <a:graphic>
              <a:graphicData uri="http://schemas.openxmlformats.org/drawingml/2006/table">
                <a:tbl>
                  <a:tblPr firstRow="1" firstCol="1" bandRow="1">
                    <a:tableStyleId>{68D230F3-CF80-4859-8CE7-A43EE81993B5}</a:tableStyleId>
                  </a:tblPr>
                  <a:tblGrid>
                    <a:gridCol w="2531836">
                      <a:extLst>
                        <a:ext uri="{9D8B030D-6E8A-4147-A177-3AD203B41FA5}">
                          <a16:colId xmlns:a16="http://schemas.microsoft.com/office/drawing/2014/main" val="251086933"/>
                        </a:ext>
                      </a:extLst>
                    </a:gridCol>
                    <a:gridCol w="844550">
                      <a:extLst>
                        <a:ext uri="{9D8B030D-6E8A-4147-A177-3AD203B41FA5}">
                          <a16:colId xmlns:a16="http://schemas.microsoft.com/office/drawing/2014/main" val="338279756"/>
                        </a:ext>
                      </a:extLst>
                    </a:gridCol>
                    <a:gridCol w="1003301">
                      <a:extLst>
                        <a:ext uri="{9D8B030D-6E8A-4147-A177-3AD203B41FA5}">
                          <a16:colId xmlns:a16="http://schemas.microsoft.com/office/drawing/2014/main" val="1061424435"/>
                        </a:ext>
                      </a:extLst>
                    </a:gridCol>
                  </a:tblGrid>
                  <a:tr h="231331">
                    <a:tc>
                      <a:txBody>
                        <a:bodyPr/>
                        <a:lstStyle/>
                        <a:p>
                          <a:pPr algn="ctr">
                            <a:lnSpc>
                              <a:spcPct val="115000"/>
                            </a:lnSpc>
                            <a:spcAft>
                              <a:spcPts val="1000"/>
                            </a:spcAft>
                          </a:pPr>
                          <a:r>
                            <a:rPr lang="en-US" sz="1400" b="1" dirty="0">
                              <a:effectLst/>
                            </a:rPr>
                            <a:t>Πα</a:t>
                          </a:r>
                          <a:r>
                            <a:rPr lang="en-US" sz="1400" b="1" dirty="0" err="1">
                              <a:effectLst/>
                            </a:rPr>
                            <a:t>ράμετρος</a:t>
                          </a:r>
                          <a:endParaRPr lang="el-GR" sz="14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err="1">
                              <a:effectLst/>
                            </a:rPr>
                            <a:t>Σύμ</a:t>
                          </a:r>
                          <a:r>
                            <a:rPr lang="en-US" sz="1400" b="1" dirty="0">
                              <a:effectLst/>
                            </a:rPr>
                            <a:t>βολο</a:t>
                          </a:r>
                          <a:endParaRPr lang="el-GR" sz="14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err="1">
                              <a:effectLst/>
                            </a:rPr>
                            <a:t>Τιμή</a:t>
                          </a:r>
                          <a:endParaRPr lang="el-GR" sz="14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486138980"/>
                      </a:ext>
                    </a:extLst>
                  </a:tr>
                  <a:tr h="271598">
                    <a:tc>
                      <a:txBody>
                        <a:bodyPr/>
                        <a:lstStyle/>
                        <a:p>
                          <a:pPr algn="ctr">
                            <a:lnSpc>
                              <a:spcPct val="115000"/>
                            </a:lnSpc>
                            <a:spcAft>
                              <a:spcPts val="1000"/>
                            </a:spcAft>
                          </a:pPr>
                          <a:r>
                            <a:rPr lang="en-US" sz="1400" b="0" dirty="0" err="1">
                              <a:effectLst/>
                            </a:rPr>
                            <a:t>Μάζ</a:t>
                          </a:r>
                          <a:r>
                            <a:rPr lang="en-US" sz="1400" b="0" dirty="0">
                              <a:effectLst/>
                            </a:rPr>
                            <a:t>α οχήματος</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a:effectLst/>
                            </a:rPr>
                            <a:t>m</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500 kg</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491608102"/>
                      </a:ext>
                    </a:extLst>
                  </a:tr>
                  <a:tr h="271598">
                    <a:tc>
                      <a:txBody>
                        <a:bodyPr/>
                        <a:lstStyle/>
                        <a:p>
                          <a:pPr algn="ctr">
                            <a:lnSpc>
                              <a:spcPct val="115000"/>
                            </a:lnSpc>
                            <a:spcAft>
                              <a:spcPts val="1000"/>
                            </a:spcAft>
                          </a:pPr>
                          <a:r>
                            <a:rPr lang="en-US" sz="1400" b="0" dirty="0" err="1">
                              <a:effectLst/>
                            </a:rPr>
                            <a:t>Ακτίν</a:t>
                          </a:r>
                          <a:r>
                            <a:rPr lang="en-US" sz="1400" b="0" dirty="0">
                              <a:effectLst/>
                            </a:rPr>
                            <a:t>α τροχού</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endParaRPr lang="el-GR"/>
                        </a:p>
                      </a:txBody>
                      <a:tcPr marL="68580" marR="68580" marT="0" marB="0">
                        <a:blipFill>
                          <a:blip r:embed="rId5"/>
                          <a:stretch>
                            <a:fillRect l="-301449" t="-202273" r="-120290" b="-984091"/>
                          </a:stretch>
                        </a:blipFill>
                      </a:tcPr>
                    </a:tc>
                    <a:tc>
                      <a:txBody>
                        <a:bodyPr/>
                        <a:lstStyle/>
                        <a:p>
                          <a:pPr algn="ctr">
                            <a:lnSpc>
                              <a:spcPct val="115000"/>
                            </a:lnSpc>
                            <a:spcAft>
                              <a:spcPts val="1000"/>
                            </a:spcAft>
                          </a:pPr>
                          <a:r>
                            <a:rPr lang="en-US" sz="1400" dirty="0">
                              <a:effectLst/>
                            </a:rPr>
                            <a:t>0.3 m</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38498374"/>
                      </a:ext>
                    </a:extLst>
                  </a:tr>
                  <a:tr h="271598">
                    <a:tc>
                      <a:txBody>
                        <a:bodyPr/>
                        <a:lstStyle/>
                        <a:p>
                          <a:pPr algn="ctr">
                            <a:lnSpc>
                              <a:spcPct val="115000"/>
                            </a:lnSpc>
                            <a:spcAft>
                              <a:spcPts val="1000"/>
                            </a:spcAft>
                          </a:pPr>
                          <a:r>
                            <a:rPr lang="en-US" sz="1400" b="0" dirty="0" err="1">
                              <a:effectLst/>
                            </a:rPr>
                            <a:t>Συντελεστής</a:t>
                          </a:r>
                          <a:r>
                            <a:rPr lang="en-US" sz="1400" b="0" dirty="0">
                              <a:effectLst/>
                            </a:rPr>
                            <a:t> </a:t>
                          </a:r>
                          <a:r>
                            <a:rPr lang="en-US" sz="1400" b="0" dirty="0" err="1">
                              <a:effectLst/>
                            </a:rPr>
                            <a:t>κύλισης</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a:effectLst/>
                            </a:rPr>
                            <a:t>C₀</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0.0</a:t>
                          </a:r>
                          <a:r>
                            <a:rPr lang="el-GR" sz="1400" dirty="0">
                              <a:effectLst/>
                            </a:rPr>
                            <a:t>1</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861367827"/>
                      </a:ext>
                    </a:extLst>
                  </a:tr>
                  <a:tr h="302116">
                    <a:tc>
                      <a:txBody>
                        <a:bodyPr/>
                        <a:lstStyle/>
                        <a:p>
                          <a:pPr algn="ctr">
                            <a:lnSpc>
                              <a:spcPct val="115000"/>
                            </a:lnSpc>
                            <a:spcAft>
                              <a:spcPts val="1000"/>
                            </a:spcAft>
                          </a:pPr>
                          <a:r>
                            <a:rPr lang="en-US" sz="1400" b="0" dirty="0" err="1">
                              <a:effectLst/>
                            </a:rPr>
                            <a:t>Συντελεστής</a:t>
                          </a:r>
                          <a:r>
                            <a:rPr lang="en-US" sz="1400" b="0" dirty="0">
                              <a:effectLst/>
                            </a:rPr>
                            <a:t> οπ</a:t>
                          </a:r>
                          <a:r>
                            <a:rPr lang="en-US" sz="1400" b="0" dirty="0" err="1">
                              <a:effectLst/>
                            </a:rPr>
                            <a:t>ισθέλκουσ</a:t>
                          </a:r>
                          <a:r>
                            <a:rPr lang="en-US" sz="1400" b="0" dirty="0">
                              <a:effectLst/>
                            </a:rPr>
                            <a:t>ας</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endParaRPr lang="el-GR"/>
                        </a:p>
                      </a:txBody>
                      <a:tcPr marL="68580" marR="68580" marT="0" marB="0">
                        <a:blipFill>
                          <a:blip r:embed="rId5"/>
                          <a:stretch>
                            <a:fillRect l="-301449" t="-356000" r="-120290" b="-676000"/>
                          </a:stretch>
                        </a:blipFill>
                      </a:tcPr>
                    </a:tc>
                    <a:tc>
                      <a:txBody>
                        <a:bodyPr/>
                        <a:lstStyle/>
                        <a:p>
                          <a:pPr algn="ctr">
                            <a:lnSpc>
                              <a:spcPct val="115000"/>
                            </a:lnSpc>
                            <a:spcAft>
                              <a:spcPts val="1000"/>
                            </a:spcAft>
                          </a:pPr>
                          <a:r>
                            <a:rPr lang="en-US" sz="1400" dirty="0">
                              <a:effectLst/>
                            </a:rPr>
                            <a:t>0.3</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557724210"/>
                      </a:ext>
                    </a:extLst>
                  </a:tr>
                  <a:tr h="271598">
                    <a:tc>
                      <a:txBody>
                        <a:bodyPr/>
                        <a:lstStyle/>
                        <a:p>
                          <a:pPr algn="ctr">
                            <a:lnSpc>
                              <a:spcPct val="115000"/>
                            </a:lnSpc>
                            <a:spcAft>
                              <a:spcPts val="1000"/>
                            </a:spcAft>
                          </a:pPr>
                          <a:r>
                            <a:rPr lang="en-US" sz="1400" b="0" dirty="0" err="1">
                              <a:effectLst/>
                            </a:rPr>
                            <a:t>Μετω</a:t>
                          </a:r>
                          <a:r>
                            <a:rPr lang="en-US" sz="1400" b="0" dirty="0">
                              <a:effectLst/>
                            </a:rPr>
                            <a:t>πική επιφάνεια</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endParaRPr lang="el-GR"/>
                        </a:p>
                      </a:txBody>
                      <a:tcPr marL="68580" marR="68580" marT="0" marB="0">
                        <a:blipFill>
                          <a:blip r:embed="rId5"/>
                          <a:stretch>
                            <a:fillRect l="-301449" t="-518182" r="-120290" b="-668182"/>
                          </a:stretch>
                        </a:blipFill>
                      </a:tcPr>
                    </a:tc>
                    <a:tc>
                      <a:txBody>
                        <a:bodyPr/>
                        <a:lstStyle/>
                        <a:p>
                          <a:pPr algn="ctr">
                            <a:lnSpc>
                              <a:spcPct val="115000"/>
                            </a:lnSpc>
                            <a:spcAft>
                              <a:spcPts val="1000"/>
                            </a:spcAft>
                          </a:pPr>
                          <a:r>
                            <a:rPr lang="en-US" sz="1400" dirty="0">
                              <a:effectLst/>
                            </a:rPr>
                            <a:t>2.2 m²</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055734384"/>
                      </a:ext>
                    </a:extLst>
                  </a:tr>
                  <a:tr h="271598">
                    <a:tc>
                      <a:txBody>
                        <a:bodyPr/>
                        <a:lstStyle/>
                        <a:p>
                          <a:pPr algn="ctr">
                            <a:lnSpc>
                              <a:spcPct val="115000"/>
                            </a:lnSpc>
                            <a:spcAft>
                              <a:spcPts val="1000"/>
                            </a:spcAft>
                          </a:pPr>
                          <a:r>
                            <a:rPr lang="en-US" sz="1400" b="0" dirty="0" err="1">
                              <a:effectLst/>
                            </a:rPr>
                            <a:t>Πυκνότητ</a:t>
                          </a:r>
                          <a:r>
                            <a:rPr lang="en-US" sz="1400" b="0" dirty="0">
                              <a:effectLst/>
                            </a:rPr>
                            <a:t>α αέρα</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a:effectLst/>
                            </a:rPr>
                            <a:t>ρ</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1.2 kg/m³</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822881835"/>
                      </a:ext>
                    </a:extLst>
                  </a:tr>
                  <a:tr h="271598">
                    <a:tc>
                      <a:txBody>
                        <a:bodyPr/>
                        <a:lstStyle/>
                        <a:p>
                          <a:pPr algn="ctr">
                            <a:lnSpc>
                              <a:spcPct val="115000"/>
                            </a:lnSpc>
                            <a:spcAft>
                              <a:spcPts val="1000"/>
                            </a:spcAft>
                          </a:pPr>
                          <a:r>
                            <a:rPr lang="en-US" sz="1400" b="0" dirty="0" err="1">
                              <a:effectLst/>
                            </a:rPr>
                            <a:t>Στ</a:t>
                          </a:r>
                          <a:r>
                            <a:rPr lang="en-US" sz="1400" b="0" dirty="0">
                              <a:effectLst/>
                            </a:rPr>
                            <a:t>αθερά ροπής </a:t>
                          </a:r>
                          <a:r>
                            <a:rPr lang="el-GR" sz="1400" b="0" dirty="0">
                              <a:effectLst/>
                            </a:rPr>
                            <a:t>κινητήρα</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a:effectLst/>
                            </a:rPr>
                            <a:t>K</a:t>
                          </a:r>
                          <a:r>
                            <a:rPr lang="el-GR" sz="1400" b="1" dirty="0">
                              <a:effectLst/>
                            </a:rPr>
                            <a:t>*Φ</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0.</a:t>
                          </a:r>
                          <a:r>
                            <a:rPr lang="el-GR" sz="1400" dirty="0">
                              <a:effectLst/>
                            </a:rPr>
                            <a:t>4</a:t>
                          </a:r>
                          <a:r>
                            <a:rPr lang="en-US" sz="1400" dirty="0">
                              <a:effectLst/>
                            </a:rPr>
                            <a:t> N·m/A</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182549292"/>
                      </a:ext>
                    </a:extLst>
                  </a:tr>
                  <a:tr h="372364">
                    <a:tc>
                      <a:txBody>
                        <a:bodyPr/>
                        <a:lstStyle/>
                        <a:p>
                          <a:pPr algn="ctr">
                            <a:lnSpc>
                              <a:spcPct val="115000"/>
                            </a:lnSpc>
                            <a:spcAft>
                              <a:spcPts val="1000"/>
                            </a:spcAft>
                          </a:pPr>
                          <a:r>
                            <a:rPr lang="el-GR" sz="1400" b="0" dirty="0">
                              <a:effectLst/>
                            </a:rPr>
                            <a:t>Κλίση δρόμου</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l-GR" sz="1400" b="1" dirty="0">
                              <a:effectLst/>
                            </a:rPr>
                            <a:t>β</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endParaRPr lang="el-GR"/>
                        </a:p>
                      </a:txBody>
                      <a:tcPr marL="68580" marR="68580" marT="0" marB="0">
                        <a:blipFill>
                          <a:blip r:embed="rId5"/>
                          <a:stretch>
                            <a:fillRect l="-335758" t="-593443" r="-606" b="-234426"/>
                          </a:stretch>
                        </a:blipFill>
                      </a:tcPr>
                    </a:tc>
                    <a:extLst>
                      <a:ext uri="{0D108BD9-81ED-4DB2-BD59-A6C34878D82A}">
                        <a16:rowId xmlns:a16="http://schemas.microsoft.com/office/drawing/2014/main" val="1672743512"/>
                      </a:ext>
                    </a:extLst>
                  </a:tr>
                  <a:tr h="271598">
                    <a:tc>
                      <a:txBody>
                        <a:bodyPr/>
                        <a:lstStyle/>
                        <a:p>
                          <a:pPr algn="ctr">
                            <a:lnSpc>
                              <a:spcPct val="115000"/>
                            </a:lnSpc>
                            <a:spcAft>
                              <a:spcPts val="1000"/>
                            </a:spcAft>
                          </a:pPr>
                          <a:r>
                            <a:rPr lang="en-US" sz="1400" b="0" dirty="0">
                              <a:effectLst/>
                              <a:latin typeface="Cambria" panose="02040503050406030204" pitchFamily="18" charset="0"/>
                              <a:ea typeface="MS Mincho" panose="02020609040205080304" pitchFamily="49" charset="-128"/>
                              <a:cs typeface="Times New Roman" panose="02020603050405020304" pitchFamily="18" charset="0"/>
                            </a:rPr>
                            <a:t>Battery voltage</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endParaRPr lang="el-GR"/>
                        </a:p>
                      </a:txBody>
                      <a:tcPr marL="68580" marR="68580" marT="0" marB="0">
                        <a:blipFill>
                          <a:blip r:embed="rId5"/>
                          <a:stretch>
                            <a:fillRect l="-301449" t="-940000" r="-120290" b="-217778"/>
                          </a:stretch>
                        </a:blipFill>
                      </a:tcPr>
                    </a:tc>
                    <a:tc>
                      <a:txBody>
                        <a:bodyPr/>
                        <a:lstStyle/>
                        <a:p>
                          <a:pPr algn="ctr">
                            <a:lnSpc>
                              <a:spcPct val="115000"/>
                            </a:lnSpc>
                            <a:spcAft>
                              <a:spcPts val="1000"/>
                            </a:spcAft>
                          </a:pPr>
                          <a:r>
                            <a:rPr lang="en-US" sz="1400" dirty="0">
                              <a:effectLst/>
                              <a:latin typeface="Cambria" panose="02040503050406030204" pitchFamily="18" charset="0"/>
                              <a:ea typeface="MS Mincho" panose="02020609040205080304" pitchFamily="49" charset="-128"/>
                              <a:cs typeface="Times New Roman" panose="02020603050405020304" pitchFamily="18" charset="0"/>
                            </a:rPr>
                            <a:t>350V</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782818378"/>
                      </a:ext>
                    </a:extLst>
                  </a:tr>
                  <a:tr h="271598">
                    <a:tc>
                      <a:txBody>
                        <a:bodyPr/>
                        <a:lstStyle/>
                        <a:p>
                          <a:pPr algn="ctr">
                            <a:lnSpc>
                              <a:spcPct val="115000"/>
                            </a:lnSpc>
                            <a:spcAft>
                              <a:spcPts val="1000"/>
                            </a:spcAft>
                          </a:pPr>
                          <a:r>
                            <a:rPr lang="en-US" sz="1400" b="0" dirty="0">
                              <a:effectLst/>
                              <a:latin typeface="Cambria" panose="02040503050406030204" pitchFamily="18" charset="0"/>
                              <a:ea typeface="MS Mincho" panose="02020609040205080304" pitchFamily="49" charset="-128"/>
                              <a:cs typeface="Times New Roman" panose="02020603050405020304" pitchFamily="18" charset="0"/>
                            </a:rPr>
                            <a:t>Motor speed/Wheel speed</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i="1" dirty="0">
                              <a:effectLst/>
                              <a:latin typeface="Cambria" panose="02040503050406030204" pitchFamily="18" charset="0"/>
                              <a:ea typeface="MS Mincho" panose="02020609040205080304" pitchFamily="49" charset="-128"/>
                              <a:cs typeface="Times New Roman" panose="02020603050405020304" pitchFamily="18" charset="0"/>
                            </a:rPr>
                            <a:t>G</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latin typeface="Cambria" panose="02040503050406030204" pitchFamily="18" charset="0"/>
                              <a:ea typeface="MS Mincho" panose="02020609040205080304" pitchFamily="49" charset="-128"/>
                              <a:cs typeface="Times New Roman" panose="02020603050405020304" pitchFamily="18" charset="0"/>
                            </a:rPr>
                            <a:t>9/1</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4100407685"/>
                      </a:ext>
                    </a:extLst>
                  </a:tr>
                  <a:tr h="271598">
                    <a:tc>
                      <a:txBody>
                        <a:bodyPr/>
                        <a:lstStyle/>
                        <a:p>
                          <a:pPr algn="ctr">
                            <a:lnSpc>
                              <a:spcPct val="115000"/>
                            </a:lnSpc>
                            <a:spcAft>
                              <a:spcPts val="1000"/>
                            </a:spcAft>
                          </a:pPr>
                          <a:r>
                            <a:rPr lang="en-US" sz="1400" b="0" dirty="0">
                              <a:effectLst/>
                              <a:latin typeface="Cambria" panose="02040503050406030204" pitchFamily="18" charset="0"/>
                              <a:ea typeface="MS Mincho" panose="02020609040205080304" pitchFamily="49" charset="-128"/>
                              <a:cs typeface="Times New Roman" panose="02020603050405020304" pitchFamily="18" charset="0"/>
                            </a:rPr>
                            <a:t>Efficiency</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l-GR" sz="1400" b="1" i="1" dirty="0">
                              <a:effectLst/>
                              <a:latin typeface="Cambria" panose="02040503050406030204" pitchFamily="18" charset="0"/>
                              <a:ea typeface="MS Mincho" panose="02020609040205080304" pitchFamily="49" charset="-128"/>
                              <a:cs typeface="Times New Roman" panose="02020603050405020304" pitchFamily="18" charset="0"/>
                            </a:rPr>
                            <a:t>η</a:t>
                          </a:r>
                        </a:p>
                      </a:txBody>
                      <a:tcPr marL="68580" marR="68580" marT="0" marB="0"/>
                    </a:tc>
                    <a:tc>
                      <a:txBody>
                        <a:bodyPr/>
                        <a:lstStyle/>
                        <a:p>
                          <a:pPr algn="ctr">
                            <a:lnSpc>
                              <a:spcPct val="115000"/>
                            </a:lnSpc>
                            <a:spcAft>
                              <a:spcPts val="1000"/>
                            </a:spcAft>
                          </a:pPr>
                          <a:r>
                            <a:rPr lang="en-US" sz="1400" dirty="0">
                              <a:effectLst/>
                              <a:latin typeface="Cambria" panose="02040503050406030204" pitchFamily="18" charset="0"/>
                              <a:ea typeface="MS Mincho" panose="02020609040205080304" pitchFamily="49" charset="-128"/>
                              <a:cs typeface="Times New Roman" panose="02020603050405020304" pitchFamily="18" charset="0"/>
                            </a:rPr>
                            <a:t>0.92</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937501153"/>
                      </a:ext>
                    </a:extLst>
                  </a:tr>
                </a:tbl>
              </a:graphicData>
            </a:graphic>
          </p:graphicFrame>
        </mc:Fallback>
      </mc:AlternateContent>
    </p:spTree>
    <p:extLst>
      <p:ext uri="{BB962C8B-B14F-4D97-AF65-F5344CB8AC3E}">
        <p14:creationId xmlns:p14="http://schemas.microsoft.com/office/powerpoint/2010/main" val="28063055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17DEB0C6-AF2B-8BCB-08A1-8D447871A9BD}"/>
              </a:ext>
            </a:extLst>
          </p:cNvPr>
          <p:cNvSpPr txBox="1"/>
          <p:nvPr/>
        </p:nvSpPr>
        <p:spPr>
          <a:xfrm>
            <a:off x="2679589" y="72217"/>
            <a:ext cx="68328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Aptos" panose="02110004020202020204"/>
                <a:ea typeface="+mn-ea"/>
                <a:cs typeface="+mn-cs"/>
              </a:rPr>
              <a:t>Κατηγοριοποίηση ως προς</a:t>
            </a:r>
            <a:r>
              <a:rPr lang="el-GR" sz="2800" dirty="0">
                <a:solidFill>
                  <a:prstClr val="black"/>
                </a:solidFill>
                <a:latin typeface="Aptos" panose="02110004020202020204"/>
              </a:rPr>
              <a:t> την τοποθέτηση</a:t>
            </a:r>
            <a:endParaRPr kumimoji="0" lang="el-GR"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3" name="Εικόνα 2">
            <a:extLst>
              <a:ext uri="{FF2B5EF4-FFF2-40B4-BE49-F238E27FC236}">
                <a16:creationId xmlns:a16="http://schemas.microsoft.com/office/drawing/2014/main" id="{B5EC85DF-743A-328D-65DA-45FE9A7EEFE1}"/>
              </a:ext>
            </a:extLst>
          </p:cNvPr>
          <p:cNvPicPr>
            <a:picLocks noChangeAspect="1"/>
          </p:cNvPicPr>
          <p:nvPr/>
        </p:nvPicPr>
        <p:blipFill>
          <a:blip r:embed="rId2"/>
          <a:stretch>
            <a:fillRect/>
          </a:stretch>
        </p:blipFill>
        <p:spPr>
          <a:xfrm>
            <a:off x="4773798" y="1023998"/>
            <a:ext cx="7312293" cy="5038865"/>
          </a:xfrm>
          <a:prstGeom prst="rect">
            <a:avLst/>
          </a:prstGeom>
        </p:spPr>
      </p:pic>
      <p:sp>
        <p:nvSpPr>
          <p:cNvPr id="4" name="TextBox 3">
            <a:extLst>
              <a:ext uri="{FF2B5EF4-FFF2-40B4-BE49-F238E27FC236}">
                <a16:creationId xmlns:a16="http://schemas.microsoft.com/office/drawing/2014/main" id="{FBB6F2CD-EE7C-1B17-7CAB-DB9278401F6A}"/>
              </a:ext>
            </a:extLst>
          </p:cNvPr>
          <p:cNvSpPr txBox="1"/>
          <p:nvPr/>
        </p:nvSpPr>
        <p:spPr>
          <a:xfrm>
            <a:off x="105909" y="1536174"/>
            <a:ext cx="4579604"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Aptos" panose="02110004020202020204"/>
                <a:ea typeface="+mn-ea"/>
                <a:cs typeface="+mn-cs"/>
              </a:rPr>
              <a:t>On-board</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l-GR" sz="1600" b="0" i="0" u="none" strike="noStrike" kern="1200" cap="none" spc="0" normalizeH="0" baseline="0" noProof="0" dirty="0">
                <a:ln>
                  <a:noFill/>
                </a:ln>
                <a:solidFill>
                  <a:srgbClr val="002060"/>
                </a:solidFill>
                <a:effectLst/>
                <a:uLnTx/>
                <a:uFillTx/>
                <a:latin typeface="Aptos" panose="02110004020202020204"/>
                <a:ea typeface="+mn-ea"/>
                <a:cs typeface="+mn-cs"/>
              </a:rPr>
              <a:t>Τοποθετούνται μέσα στο όχημα (ενσωματωμένοι φορτιστές AC).</a:t>
            </a:r>
            <a:endParaRPr kumimoji="0" lang="en-US" sz="1600" b="0" i="0" u="none" strike="noStrike" kern="1200" cap="none" spc="0" normalizeH="0" baseline="0" noProof="0" dirty="0">
              <a:ln>
                <a:noFill/>
              </a:ln>
              <a:solidFill>
                <a:srgbClr val="002060"/>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l-GR" sz="1600" b="0" i="0" u="none" strike="noStrike" kern="1200" cap="none" spc="0" normalizeH="0" baseline="0" noProof="0" dirty="0">
                <a:ln>
                  <a:noFill/>
                </a:ln>
                <a:solidFill>
                  <a:srgbClr val="002060"/>
                </a:solidFill>
                <a:effectLst/>
                <a:uLnTx/>
                <a:uFillTx/>
                <a:latin typeface="Aptos" panose="02110004020202020204"/>
                <a:ea typeface="+mn-ea"/>
                <a:cs typeface="+mn-cs"/>
              </a:rPr>
              <a:t>Τροφοδοτούνται συνήθως από μονοφασική AC παροχή (π.χ. 230/240 V).</a:t>
            </a:r>
            <a:endParaRPr kumimoji="0" lang="en-US" sz="1600" b="0" i="0" u="none" strike="noStrike" kern="1200" cap="none" spc="0" normalizeH="0" baseline="0" noProof="0" dirty="0">
              <a:ln>
                <a:noFill/>
              </a:ln>
              <a:solidFill>
                <a:srgbClr val="002060"/>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l-GR" sz="1600" b="0" i="0" u="none" strike="noStrike" kern="1200" cap="none" spc="0" normalizeH="0" baseline="0" noProof="0" dirty="0">
                <a:ln>
                  <a:noFill/>
                </a:ln>
                <a:solidFill>
                  <a:srgbClr val="002060"/>
                </a:solidFill>
                <a:effectLst/>
                <a:uLnTx/>
                <a:uFillTx/>
                <a:latin typeface="Aptos" panose="02110004020202020204"/>
                <a:ea typeface="+mn-ea"/>
                <a:cs typeface="+mn-cs"/>
              </a:rPr>
              <a:t>Χρησιμοποιούνται κυρίως για αργή φόρτιση: ~7–8 ώρες για πλήρη φόρτιση.</a:t>
            </a:r>
            <a:endParaRPr kumimoji="0" lang="en-US" sz="1600" b="0" i="0" u="none" strike="noStrike" kern="1200" cap="none" spc="0" normalizeH="0" baseline="0" noProof="0" dirty="0">
              <a:ln>
                <a:noFill/>
              </a:ln>
              <a:solidFill>
                <a:srgbClr val="002060"/>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l-GR" sz="1600" b="0" i="0" u="none" strike="noStrike" kern="1200" cap="none" spc="0" normalizeH="0" baseline="0" noProof="0" dirty="0">
                <a:ln>
                  <a:noFill/>
                </a:ln>
                <a:solidFill>
                  <a:srgbClr val="002060"/>
                </a:solidFill>
                <a:effectLst/>
                <a:uLnTx/>
                <a:uFillTx/>
                <a:latin typeface="Aptos" panose="02110004020202020204"/>
                <a:ea typeface="+mn-ea"/>
                <a:cs typeface="+mn-cs"/>
              </a:rPr>
              <a:t>Έχουν χαμηλή ονομαστική ισχύ σε σύγκριση με τους εξωτερικούς φορτιστές </a:t>
            </a:r>
            <a:endParaRPr kumimoji="0" lang="en-US" sz="1600" b="0" i="0" u="none" strike="noStrike" kern="1200" cap="none" spc="0" normalizeH="0" baseline="0" noProof="0" dirty="0">
              <a:ln>
                <a:noFill/>
              </a:ln>
              <a:solidFill>
                <a:srgbClr val="002060"/>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l-GR" sz="1600" b="0" i="0" u="none" strike="noStrike" kern="1200" cap="none" spc="0" normalizeH="0" baseline="0" noProof="0" dirty="0">
                <a:ln>
                  <a:noFill/>
                </a:ln>
                <a:solidFill>
                  <a:srgbClr val="002060"/>
                </a:solidFill>
                <a:effectLst/>
                <a:uLnTx/>
                <a:uFillTx/>
                <a:latin typeface="Aptos" panose="02110004020202020204"/>
                <a:ea typeface="+mn-ea"/>
                <a:cs typeface="+mn-cs"/>
              </a:rPr>
              <a:t>Πρέπει να συμμορφώνονται με κανονισμούς αρμονικών &amp; THD (όρια στα ρεύματα που εισάγουν στο δίκτυο).</a:t>
            </a:r>
            <a:endParaRPr kumimoji="0" lang="en-US" sz="1600" b="0" i="0" u="none" strike="noStrike" kern="1200" cap="none" spc="0" normalizeH="0" baseline="0" noProof="0" dirty="0">
              <a:ln>
                <a:noFill/>
              </a:ln>
              <a:solidFill>
                <a:srgbClr val="002060"/>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l-GR" sz="1600" b="0" i="0" u="none" strike="noStrike" kern="1200" cap="none" spc="0" normalizeH="0" baseline="0" noProof="0" dirty="0">
                <a:ln>
                  <a:noFill/>
                </a:ln>
                <a:solidFill>
                  <a:srgbClr val="002060"/>
                </a:solidFill>
                <a:effectLst/>
                <a:uLnTx/>
                <a:uFillTx/>
                <a:latin typeface="Aptos" panose="02110004020202020204"/>
                <a:ea typeface="+mn-ea"/>
                <a:cs typeface="+mn-cs"/>
              </a:rPr>
              <a:t>Συνήθως περιλαμβάνουν PFC μετατροπέα (Power </a:t>
            </a:r>
            <a:r>
              <a:rPr kumimoji="0" lang="el-GR" sz="1600" b="0" i="0" u="none" strike="noStrike" kern="1200" cap="none" spc="0" normalizeH="0" baseline="0" noProof="0" dirty="0" err="1">
                <a:ln>
                  <a:noFill/>
                </a:ln>
                <a:solidFill>
                  <a:srgbClr val="002060"/>
                </a:solidFill>
                <a:effectLst/>
                <a:uLnTx/>
                <a:uFillTx/>
                <a:latin typeface="Aptos" panose="02110004020202020204"/>
                <a:ea typeface="+mn-ea"/>
                <a:cs typeface="+mn-cs"/>
              </a:rPr>
              <a:t>Factor</a:t>
            </a:r>
            <a:r>
              <a:rPr kumimoji="0" lang="el-GR" sz="1600" b="0" i="0" u="none" strike="noStrike" kern="1200" cap="none" spc="0" normalizeH="0" baseline="0" noProof="0" dirty="0">
                <a:ln>
                  <a:noFill/>
                </a:ln>
                <a:solidFill>
                  <a:srgbClr val="002060"/>
                </a:solidFill>
                <a:effectLst/>
                <a:uLnTx/>
                <a:uFillTx/>
                <a:latin typeface="Aptos" panose="02110004020202020204"/>
                <a:ea typeface="+mn-ea"/>
                <a:cs typeface="+mn-cs"/>
              </a:rPr>
              <a:t> </a:t>
            </a:r>
            <a:r>
              <a:rPr kumimoji="0" lang="el-GR" sz="1600" b="0" i="0" u="none" strike="noStrike" kern="1200" cap="none" spc="0" normalizeH="0" baseline="0" noProof="0" dirty="0" err="1">
                <a:ln>
                  <a:noFill/>
                </a:ln>
                <a:solidFill>
                  <a:srgbClr val="002060"/>
                </a:solidFill>
                <a:effectLst/>
                <a:uLnTx/>
                <a:uFillTx/>
                <a:latin typeface="Aptos" panose="02110004020202020204"/>
                <a:ea typeface="+mn-ea"/>
                <a:cs typeface="+mn-cs"/>
              </a:rPr>
              <a:t>Correction</a:t>
            </a:r>
            <a:r>
              <a:rPr kumimoji="0" lang="el-GR" sz="1600" b="0" i="0" u="none" strike="noStrike" kern="1200" cap="none" spc="0" normalizeH="0" baseline="0" noProof="0" dirty="0">
                <a:ln>
                  <a:noFill/>
                </a:ln>
                <a:solidFill>
                  <a:srgbClr val="002060"/>
                </a:solidFill>
                <a:effectLst/>
                <a:uLnTx/>
                <a:uFillTx/>
                <a:latin typeface="Aptos" panose="02110004020202020204"/>
                <a:ea typeface="+mn-ea"/>
                <a:cs typeface="+mn-cs"/>
              </a:rPr>
              <a:t>) για βελτίωση συντελεστή ισχύος και μείωση αρμονικών.</a:t>
            </a:r>
            <a:endParaRPr kumimoji="0" lang="en-US" sz="1600" b="0" i="0" u="none" strike="noStrike" kern="1200" cap="none" spc="0" normalizeH="0" baseline="0" noProof="0" dirty="0">
              <a:ln>
                <a:noFill/>
              </a:ln>
              <a:solidFill>
                <a:srgbClr val="002060"/>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922733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B5EC85DF-743A-328D-65DA-45FE9A7EEFE1}"/>
              </a:ext>
            </a:extLst>
          </p:cNvPr>
          <p:cNvPicPr>
            <a:picLocks noChangeAspect="1"/>
          </p:cNvPicPr>
          <p:nvPr/>
        </p:nvPicPr>
        <p:blipFill>
          <a:blip r:embed="rId2"/>
          <a:stretch>
            <a:fillRect/>
          </a:stretch>
        </p:blipFill>
        <p:spPr>
          <a:xfrm>
            <a:off x="4773798" y="1036611"/>
            <a:ext cx="7312293" cy="5038865"/>
          </a:xfrm>
          <a:prstGeom prst="rect">
            <a:avLst/>
          </a:prstGeom>
        </p:spPr>
      </p:pic>
      <p:sp>
        <p:nvSpPr>
          <p:cNvPr id="4" name="TextBox 3">
            <a:extLst>
              <a:ext uri="{FF2B5EF4-FFF2-40B4-BE49-F238E27FC236}">
                <a16:creationId xmlns:a16="http://schemas.microsoft.com/office/drawing/2014/main" id="{FBB6F2CD-EE7C-1B17-7CAB-DB9278401F6A}"/>
              </a:ext>
            </a:extLst>
          </p:cNvPr>
          <p:cNvSpPr txBox="1"/>
          <p:nvPr/>
        </p:nvSpPr>
        <p:spPr>
          <a:xfrm>
            <a:off x="150051" y="696075"/>
            <a:ext cx="4579604" cy="5970865"/>
          </a:xfrm>
          <a:prstGeom prst="rect">
            <a:avLst/>
          </a:prstGeom>
          <a:noFill/>
        </p:spPr>
        <p:txBody>
          <a:bodyPr wrap="square" rtlCol="0">
            <a:spAutoFit/>
          </a:bodyPr>
          <a:lstStyle/>
          <a:p>
            <a:pPr algn="ctr"/>
            <a:r>
              <a:rPr lang="en-US" sz="1600" b="1" dirty="0">
                <a:solidFill>
                  <a:srgbClr val="002060"/>
                </a:solidFill>
              </a:rPr>
              <a:t>Off-board</a:t>
            </a:r>
          </a:p>
          <a:p>
            <a:pPr marL="285750" indent="-285750">
              <a:buFont typeface="Courier New" panose="02070309020205020404" pitchFamily="49" charset="0"/>
              <a:buChar char="o"/>
            </a:pPr>
            <a:r>
              <a:rPr lang="el-GR" sz="1600" dirty="0">
                <a:solidFill>
                  <a:srgbClr val="002060"/>
                </a:solidFill>
              </a:rPr>
              <a:t>Τοποθετούνται εκτός οχήματος, σε δημόσιους ή ιδιωτικούς σταθμούς φόρτισης (DC fast chargers).</a:t>
            </a:r>
            <a:endParaRPr lang="en-US" sz="1600" dirty="0">
              <a:solidFill>
                <a:srgbClr val="002060"/>
              </a:solidFill>
            </a:endParaRPr>
          </a:p>
          <a:p>
            <a:pPr marL="285750" indent="-285750">
              <a:buFont typeface="Courier New" panose="02070309020205020404" pitchFamily="49" charset="0"/>
              <a:buChar char="o"/>
            </a:pPr>
            <a:r>
              <a:rPr lang="el-GR" sz="1600" dirty="0">
                <a:solidFill>
                  <a:srgbClr val="002060"/>
                </a:solidFill>
              </a:rPr>
              <a:t>Τροφοδοτούνται από τριφασική γραμμή μέσης τάσης του δικτύου.</a:t>
            </a:r>
            <a:endParaRPr lang="en-US" sz="1600" dirty="0">
              <a:solidFill>
                <a:srgbClr val="002060"/>
              </a:solidFill>
            </a:endParaRPr>
          </a:p>
          <a:p>
            <a:pPr marL="285750" indent="-285750">
              <a:buFont typeface="Courier New" panose="02070309020205020404" pitchFamily="49" charset="0"/>
              <a:buChar char="o"/>
            </a:pPr>
            <a:r>
              <a:rPr lang="el-GR" sz="1600" dirty="0">
                <a:solidFill>
                  <a:srgbClr val="002060"/>
                </a:solidFill>
              </a:rPr>
              <a:t>Η τάση υποβιβάζεται με μετασχηματιστή και στη συνέχεια μετατρέπεται σε DC μέσω AC–DC ανορθωτή.</a:t>
            </a:r>
          </a:p>
          <a:p>
            <a:pPr marL="285750" indent="-285750">
              <a:buFont typeface="Courier New" panose="02070309020205020404" pitchFamily="49" charset="0"/>
              <a:buChar char="o"/>
            </a:pPr>
            <a:r>
              <a:rPr lang="el-GR" sz="1600" dirty="0">
                <a:solidFill>
                  <a:srgbClr val="002060"/>
                </a:solidFill>
              </a:rPr>
              <a:t>Η έξοδος του ανορθωτή μπορεί να τροφοδοτεί πολλαπλές μονάδες φόρτισης, με γαλβανική απομόνωση σύμφωνα με τα διεθνή πρότυπα.</a:t>
            </a:r>
          </a:p>
          <a:p>
            <a:pPr marL="285750" indent="-285750">
              <a:buFont typeface="Courier New" panose="02070309020205020404" pitchFamily="49" charset="0"/>
              <a:buChar char="o"/>
            </a:pPr>
            <a:r>
              <a:rPr lang="el-GR" sz="1600" dirty="0">
                <a:solidFill>
                  <a:srgbClr val="002060"/>
                </a:solidFill>
              </a:rPr>
              <a:t>Είναι σχεδιασμένοι για υψηλή ισχύ → υποστηρίζουν γρήγορη φόρτιση. Τυπικοί χρόνοι φόρτισης: 0.5 έως 3 ώρες για πλήρη φόρτιση μπαταρίας.</a:t>
            </a:r>
          </a:p>
          <a:p>
            <a:pPr marL="285750" indent="-285750">
              <a:buFont typeface="Courier New" panose="02070309020205020404" pitchFamily="49" charset="0"/>
              <a:buChar char="o"/>
            </a:pPr>
            <a:r>
              <a:rPr lang="el-GR" sz="1600" dirty="0">
                <a:solidFill>
                  <a:srgbClr val="002060"/>
                </a:solidFill>
              </a:rPr>
              <a:t>Πρέπει να συμμορφώνονται με όρια αρμονικών &amp; THD στο ρεύμα που αντλούν από το δίκτυο.</a:t>
            </a:r>
          </a:p>
          <a:p>
            <a:pPr marL="285750" indent="-285750">
              <a:buFont typeface="Courier New" panose="02070309020205020404" pitchFamily="49" charset="0"/>
              <a:buChar char="o"/>
            </a:pPr>
            <a:r>
              <a:rPr lang="el-GR" sz="1600" dirty="0">
                <a:solidFill>
                  <a:srgbClr val="002060"/>
                </a:solidFill>
              </a:rPr>
              <a:t>Ο ανορθωτής περιλαμβάνει PFC έλεγχο (Power </a:t>
            </a:r>
            <a:r>
              <a:rPr lang="el-GR" sz="1600" dirty="0" err="1">
                <a:solidFill>
                  <a:srgbClr val="002060"/>
                </a:solidFill>
              </a:rPr>
              <a:t>Factor</a:t>
            </a:r>
            <a:r>
              <a:rPr lang="el-GR" sz="1600" dirty="0">
                <a:solidFill>
                  <a:srgbClr val="002060"/>
                </a:solidFill>
              </a:rPr>
              <a:t> </a:t>
            </a:r>
            <a:r>
              <a:rPr lang="el-GR" sz="1600" dirty="0" err="1">
                <a:solidFill>
                  <a:srgbClr val="002060"/>
                </a:solidFill>
              </a:rPr>
              <a:t>Correction</a:t>
            </a:r>
            <a:r>
              <a:rPr lang="el-GR" sz="1600" dirty="0">
                <a:solidFill>
                  <a:srgbClr val="002060"/>
                </a:solidFill>
              </a:rPr>
              <a:t>) για σταθερό συντελεστή ισχύος και ομαλή απορρόφηση ισχύος από το δίκτυο.</a:t>
            </a:r>
          </a:p>
          <a:p>
            <a:endParaRPr lang="en-US" sz="1400" dirty="0">
              <a:solidFill>
                <a:srgbClr val="002060"/>
              </a:solidFill>
            </a:endParaRPr>
          </a:p>
        </p:txBody>
      </p:sp>
      <p:sp>
        <p:nvSpPr>
          <p:cNvPr id="6" name="TextBox 5">
            <a:extLst>
              <a:ext uri="{FF2B5EF4-FFF2-40B4-BE49-F238E27FC236}">
                <a16:creationId xmlns:a16="http://schemas.microsoft.com/office/drawing/2014/main" id="{6BEB6F46-8B2D-66D8-EF32-50F7AFE9DB41}"/>
              </a:ext>
            </a:extLst>
          </p:cNvPr>
          <p:cNvSpPr txBox="1"/>
          <p:nvPr/>
        </p:nvSpPr>
        <p:spPr>
          <a:xfrm>
            <a:off x="5833241" y="6604084"/>
            <a:ext cx="6252850" cy="253916"/>
          </a:xfrm>
          <a:prstGeom prst="rect">
            <a:avLst/>
          </a:prstGeom>
          <a:noFill/>
        </p:spPr>
        <p:txBody>
          <a:bodyPr wrap="square" rtlCol="0">
            <a:spAutoFit/>
          </a:bodyPr>
          <a:lstStyle/>
          <a:p>
            <a:r>
              <a:rPr lang="el-GR" sz="1050" dirty="0"/>
              <a:t>Πηγή</a:t>
            </a:r>
            <a:r>
              <a:rPr lang="en-US" sz="1050" dirty="0"/>
              <a:t>: </a:t>
            </a:r>
            <a:r>
              <a:rPr lang="fr-FR" sz="1050" b="0" i="0" dirty="0" err="1">
                <a:solidFill>
                  <a:srgbClr val="1F1F1F"/>
                </a:solidFill>
                <a:effectLst/>
                <a:latin typeface="ElsevierGulliver"/>
              </a:rPr>
              <a:t>Chapter</a:t>
            </a:r>
            <a:r>
              <a:rPr lang="fr-FR" sz="1050" b="0" i="0" dirty="0">
                <a:solidFill>
                  <a:srgbClr val="1F1F1F"/>
                </a:solidFill>
                <a:effectLst/>
                <a:latin typeface="ElsevierGulliver"/>
              </a:rPr>
              <a:t> 3 - Electric </a:t>
            </a:r>
            <a:r>
              <a:rPr lang="fr-FR" sz="1050" b="0" i="0" dirty="0" err="1">
                <a:solidFill>
                  <a:srgbClr val="1F1F1F"/>
                </a:solidFill>
                <a:effectLst/>
                <a:latin typeface="ElsevierGulliver"/>
              </a:rPr>
              <a:t>vehicle</a:t>
            </a:r>
            <a:r>
              <a:rPr lang="fr-FR" sz="1050" b="0" i="0" dirty="0">
                <a:solidFill>
                  <a:srgbClr val="1F1F1F"/>
                </a:solidFill>
                <a:effectLst/>
                <a:latin typeface="ElsevierGulliver"/>
              </a:rPr>
              <a:t> charger technologies, </a:t>
            </a:r>
            <a:r>
              <a:rPr lang="en-US" sz="1050" b="0" i="0" u="none" strike="noStrike" dirty="0">
                <a:solidFill>
                  <a:srgbClr val="0272B1"/>
                </a:solidFill>
                <a:effectLst/>
                <a:latin typeface="ElsevierSans"/>
                <a:hlinkClick r:id="rId3" tooltip="Persistent link using digital object identifier"/>
              </a:rPr>
              <a:t>https://doi.org/10.1016/B978-0-323-95201-9.00003-2</a:t>
            </a:r>
            <a:endParaRPr lang="el-GR" sz="1050" dirty="0"/>
          </a:p>
        </p:txBody>
      </p:sp>
      <p:sp>
        <p:nvSpPr>
          <p:cNvPr id="8" name="TextBox 7">
            <a:extLst>
              <a:ext uri="{FF2B5EF4-FFF2-40B4-BE49-F238E27FC236}">
                <a16:creationId xmlns:a16="http://schemas.microsoft.com/office/drawing/2014/main" id="{ABA8F94B-81BB-2EF6-936C-3E68BACB632D}"/>
              </a:ext>
            </a:extLst>
          </p:cNvPr>
          <p:cNvSpPr txBox="1"/>
          <p:nvPr/>
        </p:nvSpPr>
        <p:spPr>
          <a:xfrm>
            <a:off x="2679589" y="72217"/>
            <a:ext cx="68328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Aptos" panose="02110004020202020204"/>
                <a:ea typeface="+mn-ea"/>
                <a:cs typeface="+mn-cs"/>
              </a:rPr>
              <a:t>Κατηγοριοποίηση ως προς</a:t>
            </a:r>
            <a:r>
              <a:rPr lang="el-GR" sz="2800" dirty="0">
                <a:solidFill>
                  <a:prstClr val="black"/>
                </a:solidFill>
                <a:latin typeface="Aptos" panose="02110004020202020204"/>
              </a:rPr>
              <a:t> την τοποθέτηση</a:t>
            </a:r>
            <a:endParaRPr kumimoji="0" lang="el-GR"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5774203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59B8AE-E61A-9258-DB4C-2CCF70FE5BFC}"/>
              </a:ext>
            </a:extLst>
          </p:cNvPr>
          <p:cNvSpPr txBox="1"/>
          <p:nvPr/>
        </p:nvSpPr>
        <p:spPr>
          <a:xfrm>
            <a:off x="2472034" y="75065"/>
            <a:ext cx="73619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Aptos" panose="02110004020202020204"/>
                <a:ea typeface="+mn-ea"/>
                <a:cs typeface="+mn-cs"/>
              </a:rPr>
              <a:t>Κατηγοριοποίηση ως προς</a:t>
            </a:r>
            <a:r>
              <a:rPr lang="el-GR" sz="2800" dirty="0">
                <a:solidFill>
                  <a:prstClr val="black"/>
                </a:solidFill>
                <a:latin typeface="Aptos" panose="02110004020202020204"/>
              </a:rPr>
              <a:t> τον τρόπο</a:t>
            </a:r>
            <a:r>
              <a:rPr lang="en-US" sz="2800" dirty="0">
                <a:solidFill>
                  <a:prstClr val="black"/>
                </a:solidFill>
                <a:latin typeface="Aptos" panose="02110004020202020204"/>
              </a:rPr>
              <a:t> </a:t>
            </a:r>
            <a:r>
              <a:rPr lang="el-GR" sz="2800" dirty="0">
                <a:solidFill>
                  <a:prstClr val="black"/>
                </a:solidFill>
                <a:latin typeface="Aptos" panose="02110004020202020204"/>
              </a:rPr>
              <a:t>φόρτισης</a:t>
            </a:r>
            <a:endParaRPr kumimoji="0" lang="el-GR"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5" name="Εικόνα 4">
            <a:extLst>
              <a:ext uri="{FF2B5EF4-FFF2-40B4-BE49-F238E27FC236}">
                <a16:creationId xmlns:a16="http://schemas.microsoft.com/office/drawing/2014/main" id="{F65BCF97-D35A-729C-73DA-D64CF62F321D}"/>
              </a:ext>
            </a:extLst>
          </p:cNvPr>
          <p:cNvPicPr>
            <a:picLocks noChangeAspect="1"/>
          </p:cNvPicPr>
          <p:nvPr/>
        </p:nvPicPr>
        <p:blipFill>
          <a:blip r:embed="rId2"/>
          <a:stretch>
            <a:fillRect/>
          </a:stretch>
        </p:blipFill>
        <p:spPr>
          <a:xfrm>
            <a:off x="8136958" y="859673"/>
            <a:ext cx="4055042" cy="4063284"/>
          </a:xfrm>
          <a:prstGeom prst="rect">
            <a:avLst/>
          </a:prstGeom>
        </p:spPr>
      </p:pic>
      <p:sp>
        <p:nvSpPr>
          <p:cNvPr id="14" name="TextBox 13">
            <a:extLst>
              <a:ext uri="{FF2B5EF4-FFF2-40B4-BE49-F238E27FC236}">
                <a16:creationId xmlns:a16="http://schemas.microsoft.com/office/drawing/2014/main" id="{3853A8B7-6AE1-CE9E-F4B2-2AA92C812E8F}"/>
              </a:ext>
            </a:extLst>
          </p:cNvPr>
          <p:cNvSpPr txBox="1"/>
          <p:nvPr/>
        </p:nvSpPr>
        <p:spPr>
          <a:xfrm>
            <a:off x="79879" y="789381"/>
            <a:ext cx="8238008" cy="5016758"/>
          </a:xfrm>
          <a:prstGeom prst="rect">
            <a:avLst/>
          </a:prstGeom>
          <a:noFill/>
        </p:spPr>
        <p:txBody>
          <a:bodyPr wrap="square" rtlCol="0">
            <a:spAutoFit/>
          </a:bodyPr>
          <a:lstStyle/>
          <a:p>
            <a:r>
              <a:rPr lang="en-US" sz="1600" b="1" dirty="0"/>
              <a:t>Mode</a:t>
            </a:r>
            <a:r>
              <a:rPr lang="el-GR" sz="1600" b="1" dirty="0"/>
              <a:t> 1 – Οικιακό και Έκτακτης Ανάγκης:</a:t>
            </a:r>
            <a:endParaRPr lang="en-US" sz="1600" b="1" dirty="0"/>
          </a:p>
          <a:p>
            <a:pPr marL="285750" indent="-285750">
              <a:buFont typeface="Courier New" panose="02070309020205020404" pitchFamily="49" charset="0"/>
              <a:buChar char="o"/>
            </a:pPr>
            <a:r>
              <a:rPr lang="en-US" sz="1600" dirty="0"/>
              <a:t>X</a:t>
            </a:r>
            <a:r>
              <a:rPr lang="el-GR" sz="1600" dirty="0"/>
              <a:t>ρησιμοποιεί μια απλή οικιακή πρίζα χωρίς καμία επικοινωνία ή προστασία μεταξύ οχήματος και φορτιστή. </a:t>
            </a:r>
            <a:endParaRPr lang="en-US" sz="1600" dirty="0"/>
          </a:p>
          <a:p>
            <a:pPr marL="285750" indent="-285750">
              <a:buFont typeface="Courier New" panose="02070309020205020404" pitchFamily="49" charset="0"/>
              <a:buChar char="o"/>
            </a:pPr>
            <a:r>
              <a:rPr lang="el-GR" sz="1600" dirty="0"/>
              <a:t>Χρησιμοποιεί απλό καλώδιο και δεν παρέχει προστασία από ηλεκτροπληξία*, γι’ αυτό και είναι απαγορευμένο σε πολλές χώρες. </a:t>
            </a:r>
          </a:p>
          <a:p>
            <a:pPr marL="285750" indent="-285750">
              <a:buFont typeface="Courier New" panose="02070309020205020404" pitchFamily="49" charset="0"/>
              <a:buChar char="o"/>
            </a:pPr>
            <a:r>
              <a:rPr lang="el-GR" sz="1600" dirty="0"/>
              <a:t>Ισχύς φόρτισης ~1.5 </a:t>
            </a:r>
            <a:r>
              <a:rPr lang="en-US" sz="1600" dirty="0"/>
              <a:t>kW</a:t>
            </a:r>
            <a:r>
              <a:rPr lang="el-GR" sz="1600" dirty="0"/>
              <a:t>, μονοφασική</a:t>
            </a:r>
            <a:endParaRPr lang="en-US" sz="1600" dirty="0"/>
          </a:p>
          <a:p>
            <a:r>
              <a:rPr lang="en-US" sz="1600" b="1" dirty="0"/>
              <a:t>Mode</a:t>
            </a:r>
            <a:r>
              <a:rPr lang="el-GR" sz="1600" b="1" dirty="0"/>
              <a:t> 2 – Οικιακό με Βελτιωμένη Ασφάλεια</a:t>
            </a:r>
            <a:endParaRPr lang="en-US" sz="1600" b="1" dirty="0"/>
          </a:p>
          <a:p>
            <a:pPr marL="285750" indent="-285750">
              <a:buFont typeface="Courier New" panose="02070309020205020404" pitchFamily="49" charset="0"/>
              <a:buChar char="o"/>
            </a:pPr>
            <a:r>
              <a:rPr lang="el-GR" sz="1600" dirty="0"/>
              <a:t>Η φόρτιση γίνεται με ειδικό καλώδιο που έχει ενσωματωμένη μονάδα προστασίας. </a:t>
            </a:r>
          </a:p>
          <a:p>
            <a:pPr marL="285750" indent="-285750">
              <a:buFont typeface="Courier New" panose="02070309020205020404" pitchFamily="49" charset="0"/>
              <a:buChar char="o"/>
            </a:pPr>
            <a:r>
              <a:rPr lang="el-GR" sz="1600" dirty="0"/>
              <a:t>Προσφέρει προστασία και βασική επικοινωνία με το όχημα για ασφαλή φόρτιση.</a:t>
            </a:r>
            <a:endParaRPr lang="en-US" sz="1600" dirty="0"/>
          </a:p>
          <a:p>
            <a:pPr marL="285750" indent="-285750">
              <a:buFont typeface="Courier New" panose="02070309020205020404" pitchFamily="49" charset="0"/>
              <a:buChar char="o"/>
            </a:pPr>
            <a:r>
              <a:rPr lang="el-GR" sz="1600" dirty="0"/>
              <a:t>Ισχύς φόρτισης</a:t>
            </a:r>
            <a:r>
              <a:rPr lang="en-US" sz="1600" dirty="0"/>
              <a:t>:</a:t>
            </a:r>
            <a:r>
              <a:rPr lang="el-GR" sz="1600" dirty="0"/>
              <a:t> ~4-7</a:t>
            </a:r>
            <a:r>
              <a:rPr lang="en-US" sz="1600" dirty="0"/>
              <a:t>kW (</a:t>
            </a:r>
            <a:r>
              <a:rPr lang="el-GR" sz="1600" dirty="0"/>
              <a:t>μονοφασική</a:t>
            </a:r>
            <a:r>
              <a:rPr lang="en-US" sz="1600" dirty="0"/>
              <a:t>)</a:t>
            </a:r>
            <a:r>
              <a:rPr lang="el-GR" sz="1600" dirty="0"/>
              <a:t>, 7-19 </a:t>
            </a:r>
            <a:r>
              <a:rPr lang="en-US" sz="1600" dirty="0"/>
              <a:t>kW</a:t>
            </a:r>
            <a:r>
              <a:rPr lang="el-GR" sz="1600" dirty="0"/>
              <a:t> (τριφασική)</a:t>
            </a:r>
          </a:p>
          <a:p>
            <a:r>
              <a:rPr lang="en-US" sz="1600" b="1" dirty="0"/>
              <a:t>Mode</a:t>
            </a:r>
            <a:r>
              <a:rPr lang="el-GR" sz="1600" b="1" dirty="0"/>
              <a:t> 3 – Γρηγορότερη AC Φόρτιση</a:t>
            </a:r>
          </a:p>
          <a:p>
            <a:pPr marL="285750" indent="-285750">
              <a:buFont typeface="Courier New" panose="02070309020205020404" pitchFamily="49" charset="0"/>
              <a:buChar char="o"/>
            </a:pPr>
            <a:r>
              <a:rPr lang="el-GR" sz="1600" dirty="0"/>
              <a:t>Σταθερά εγκατεστημένος φορτιστής (wallbox) συνδεδεμένο στο δίκτυο. </a:t>
            </a:r>
          </a:p>
          <a:p>
            <a:pPr marL="285750" indent="-285750">
              <a:buFont typeface="Courier New" panose="02070309020205020404" pitchFamily="49" charset="0"/>
              <a:buChar char="o"/>
            </a:pPr>
            <a:r>
              <a:rPr lang="el-GR" sz="1600" dirty="0"/>
              <a:t>Παρέχει υψηλότερη ισχύ και πλήρη επικοινωνία &amp; έλεγχο μεταξύ φορτιστή και οχήματος.</a:t>
            </a:r>
          </a:p>
          <a:p>
            <a:pPr marL="285750" indent="-285750">
              <a:buFont typeface="Courier New" panose="02070309020205020404" pitchFamily="49" charset="0"/>
              <a:buChar char="o"/>
            </a:pPr>
            <a:r>
              <a:rPr lang="el-GR" sz="1600" dirty="0"/>
              <a:t>Είναι η προτιμώμενη μέθοδος για δημόσια και οικιακή στάθμευση. </a:t>
            </a:r>
            <a:endParaRPr lang="en-US" sz="1600" dirty="0"/>
          </a:p>
          <a:p>
            <a:pPr marL="285750" indent="-285750">
              <a:buFont typeface="Courier New" panose="02070309020205020404" pitchFamily="49" charset="0"/>
              <a:buChar char="o"/>
            </a:pPr>
            <a:r>
              <a:rPr lang="el-GR" sz="1600" dirty="0"/>
              <a:t>Ισχύς φόρτισης ~</a:t>
            </a:r>
            <a:r>
              <a:rPr lang="en-US" sz="1600" dirty="0"/>
              <a:t>7kW (</a:t>
            </a:r>
            <a:r>
              <a:rPr lang="el-GR" sz="1600" dirty="0"/>
              <a:t>μονοφασική</a:t>
            </a:r>
            <a:r>
              <a:rPr lang="en-US" sz="1600" dirty="0"/>
              <a:t>)</a:t>
            </a:r>
            <a:r>
              <a:rPr lang="el-GR" sz="1600" dirty="0"/>
              <a:t>, 7</a:t>
            </a:r>
            <a:r>
              <a:rPr lang="en-US" sz="1600" dirty="0"/>
              <a:t>-22kW</a:t>
            </a:r>
            <a:r>
              <a:rPr lang="el-GR" sz="1600" dirty="0"/>
              <a:t> (τριφασική)</a:t>
            </a:r>
          </a:p>
          <a:p>
            <a:r>
              <a:rPr lang="en-US" sz="1600" b="1" dirty="0"/>
              <a:t>Mode</a:t>
            </a:r>
            <a:r>
              <a:rPr lang="el-GR" sz="1600" b="1" dirty="0"/>
              <a:t> 4 – DC Ταχυφόρτιση</a:t>
            </a:r>
          </a:p>
          <a:p>
            <a:pPr marL="285750" indent="-285750">
              <a:buFont typeface="Courier New" panose="02070309020205020404" pitchFamily="49" charset="0"/>
              <a:buChar char="o"/>
            </a:pPr>
            <a:r>
              <a:rPr lang="el-GR" sz="1600" dirty="0"/>
              <a:t>Σταθμοί ταχείας φόρτισης όπου η μετατροπή AC→DC γίνεται εκτός του οχήματος. </a:t>
            </a:r>
          </a:p>
          <a:p>
            <a:pPr marL="285750" indent="-285750">
              <a:buFont typeface="Courier New" panose="02070309020205020404" pitchFamily="49" charset="0"/>
              <a:buChar char="o"/>
            </a:pPr>
            <a:r>
              <a:rPr lang="el-GR" sz="1600" dirty="0"/>
              <a:t>Προσφέρει πολύ υψηλές ταχύτητες φόρτισης, συχνά φτάνοντας το 80% σε ~30 λεπτά. </a:t>
            </a:r>
          </a:p>
          <a:p>
            <a:pPr marL="285750" indent="-285750">
              <a:buFont typeface="Courier New" panose="02070309020205020404" pitchFamily="49" charset="0"/>
              <a:buChar char="o"/>
            </a:pPr>
            <a:r>
              <a:rPr lang="el-GR" sz="1600" dirty="0"/>
              <a:t>Βρίσκεται κυρίως σε αυτοκινητοδρόμους και δημόσιους σταθμούς.</a:t>
            </a:r>
            <a:endParaRPr lang="en-US" sz="1600" dirty="0"/>
          </a:p>
          <a:p>
            <a:pPr marL="285750" indent="-285750">
              <a:buFont typeface="Courier New" panose="02070309020205020404" pitchFamily="49" charset="0"/>
              <a:buChar char="o"/>
            </a:pPr>
            <a:r>
              <a:rPr lang="el-GR" sz="1600" dirty="0"/>
              <a:t>Ισχύς φόρτισης έως 350</a:t>
            </a:r>
            <a:r>
              <a:rPr lang="en-US" sz="1600" dirty="0"/>
              <a:t>kW</a:t>
            </a:r>
            <a:r>
              <a:rPr lang="el-GR" sz="1600" dirty="0"/>
              <a:t>, τριφασική μέσης τάσης (20</a:t>
            </a:r>
            <a:r>
              <a:rPr lang="en-US" sz="1600" dirty="0"/>
              <a:t>kV</a:t>
            </a:r>
            <a:r>
              <a:rPr lang="el-GR" sz="1600" dirty="0"/>
              <a:t>)</a:t>
            </a:r>
          </a:p>
        </p:txBody>
      </p:sp>
      <p:sp>
        <p:nvSpPr>
          <p:cNvPr id="15" name="TextBox 14">
            <a:extLst>
              <a:ext uri="{FF2B5EF4-FFF2-40B4-BE49-F238E27FC236}">
                <a16:creationId xmlns:a16="http://schemas.microsoft.com/office/drawing/2014/main" id="{D96AF766-9B49-96DD-721C-60866D4590DC}"/>
              </a:ext>
            </a:extLst>
          </p:cNvPr>
          <p:cNvSpPr txBox="1"/>
          <p:nvPr/>
        </p:nvSpPr>
        <p:spPr>
          <a:xfrm>
            <a:off x="79879" y="6119336"/>
            <a:ext cx="12028038" cy="738664"/>
          </a:xfrm>
          <a:prstGeom prst="rect">
            <a:avLst/>
          </a:prstGeom>
          <a:noFill/>
        </p:spPr>
        <p:txBody>
          <a:bodyPr wrap="square" rtlCol="0">
            <a:spAutoFit/>
          </a:bodyPr>
          <a:lstStyle/>
          <a:p>
            <a:r>
              <a:rPr lang="en-US" sz="1400" dirty="0"/>
              <a:t>*</a:t>
            </a:r>
            <a:r>
              <a:rPr lang="el-GR" sz="1400" i="1" dirty="0"/>
              <a:t>Σημείωση</a:t>
            </a:r>
            <a:r>
              <a:rPr lang="en-US" sz="1400" i="1" dirty="0"/>
              <a:t>: </a:t>
            </a:r>
            <a:r>
              <a:rPr lang="el-GR" sz="1400" i="1" dirty="0"/>
              <a:t>Παρόλο που η οικιακή πρίζα διαθέτει γείωση και ρελέ διαρροής, στο Mode 1 δεν υπάρχει ενεργός έλεγχος ή επιτήρηση της φόρτισης από το καλώδιο ή το όχημα. Έτσι, η πρίζα μπορεί να υπερθερμανθεί κατά τη συνεχή φόρτιση, αυξάνοντας τον κίνδυνο βλάβης ή πυρκαγιάς. Επιπλέον, δεν γίνεται έλεγχος της ποιότητας της γείωσης πριν και κατά τη φόρτιση, κάτι που μειώνει την αξιοπιστία του ρελέ διαρροής.</a:t>
            </a:r>
          </a:p>
        </p:txBody>
      </p:sp>
    </p:spTree>
    <p:extLst>
      <p:ext uri="{BB962C8B-B14F-4D97-AF65-F5344CB8AC3E}">
        <p14:creationId xmlns:p14="http://schemas.microsoft.com/office/powerpoint/2010/main" val="2949561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45F3F4-C09D-770F-346F-9659FC3AD4F7}"/>
              </a:ext>
            </a:extLst>
          </p:cNvPr>
          <p:cNvSpPr>
            <a:spLocks noGrp="1"/>
          </p:cNvSpPr>
          <p:nvPr>
            <p:ph type="ctrTitle"/>
          </p:nvPr>
        </p:nvSpPr>
        <p:spPr>
          <a:xfrm>
            <a:off x="1172817" y="0"/>
            <a:ext cx="9667462" cy="609600"/>
          </a:xfrm>
        </p:spPr>
        <p:txBody>
          <a:bodyPr>
            <a:normAutofit/>
          </a:bodyPr>
          <a:lstStyle/>
          <a:p>
            <a:r>
              <a:rPr lang="el-GR" sz="3000" dirty="0"/>
              <a:t>Διαφορά κόστους Ηλεκτρικών-Συμβατικών</a:t>
            </a:r>
          </a:p>
        </p:txBody>
      </p:sp>
      <p:pic>
        <p:nvPicPr>
          <p:cNvPr id="6" name="Εικόνα 5">
            <a:extLst>
              <a:ext uri="{FF2B5EF4-FFF2-40B4-BE49-F238E27FC236}">
                <a16:creationId xmlns:a16="http://schemas.microsoft.com/office/drawing/2014/main" id="{7ACB0D86-404C-E910-4323-8F97E9C21FCC}"/>
              </a:ext>
            </a:extLst>
          </p:cNvPr>
          <p:cNvPicPr>
            <a:picLocks noChangeAspect="1"/>
          </p:cNvPicPr>
          <p:nvPr/>
        </p:nvPicPr>
        <p:blipFill>
          <a:blip r:embed="rId2"/>
          <a:stretch>
            <a:fillRect/>
          </a:stretch>
        </p:blipFill>
        <p:spPr>
          <a:xfrm>
            <a:off x="36944" y="1"/>
            <a:ext cx="1195510" cy="1153446"/>
          </a:xfrm>
          <a:prstGeom prst="rect">
            <a:avLst/>
          </a:prstGeom>
        </p:spPr>
      </p:pic>
      <p:sp>
        <p:nvSpPr>
          <p:cNvPr id="3" name="TextBox 2">
            <a:extLst>
              <a:ext uri="{FF2B5EF4-FFF2-40B4-BE49-F238E27FC236}">
                <a16:creationId xmlns:a16="http://schemas.microsoft.com/office/drawing/2014/main" id="{739CDA59-8900-4BBB-152A-133F943E52FA}"/>
              </a:ext>
            </a:extLst>
          </p:cNvPr>
          <p:cNvSpPr txBox="1"/>
          <p:nvPr/>
        </p:nvSpPr>
        <p:spPr>
          <a:xfrm>
            <a:off x="3896140" y="6581001"/>
            <a:ext cx="564542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solidFill>
                <a:effectLst/>
                <a:uLnTx/>
                <a:uFillTx/>
                <a:latin typeface="Aptos" panose="02110004020202020204"/>
                <a:ea typeface="+mn-ea"/>
                <a:cs typeface="+mn-cs"/>
              </a:rPr>
              <a:t>Πηγή</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hlinkClick r:id="rId3"/>
              </a:rPr>
              <a:t>https://www.iea.org/reports/global-ev-outlook-2024/trends-in-electric-cars</a:t>
            </a:r>
            <a:r>
              <a:rPr kumimoji="0" lang="el-GR" sz="12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pic>
        <p:nvPicPr>
          <p:cNvPr id="9" name="Εικόνα 8">
            <a:extLst>
              <a:ext uri="{FF2B5EF4-FFF2-40B4-BE49-F238E27FC236}">
                <a16:creationId xmlns:a16="http://schemas.microsoft.com/office/drawing/2014/main" id="{F81E15D0-A4A5-AB32-33C7-7F00C4BEB788}"/>
              </a:ext>
            </a:extLst>
          </p:cNvPr>
          <p:cNvPicPr>
            <a:picLocks noChangeAspect="1"/>
          </p:cNvPicPr>
          <p:nvPr/>
        </p:nvPicPr>
        <p:blipFill>
          <a:blip r:embed="rId4"/>
          <a:stretch>
            <a:fillRect/>
          </a:stretch>
        </p:blipFill>
        <p:spPr>
          <a:xfrm rot="16200000">
            <a:off x="-1007256" y="3198694"/>
            <a:ext cx="3871323" cy="587412"/>
          </a:xfrm>
          <a:prstGeom prst="rect">
            <a:avLst/>
          </a:prstGeom>
        </p:spPr>
      </p:pic>
      <p:pic>
        <p:nvPicPr>
          <p:cNvPr id="11" name="Εικόνα 10">
            <a:extLst>
              <a:ext uri="{FF2B5EF4-FFF2-40B4-BE49-F238E27FC236}">
                <a16:creationId xmlns:a16="http://schemas.microsoft.com/office/drawing/2014/main" id="{BFA4C65D-4160-EE19-E1C2-F25671F014AA}"/>
              </a:ext>
            </a:extLst>
          </p:cNvPr>
          <p:cNvPicPr>
            <a:picLocks noChangeAspect="1"/>
          </p:cNvPicPr>
          <p:nvPr/>
        </p:nvPicPr>
        <p:blipFill>
          <a:blip r:embed="rId5"/>
          <a:stretch>
            <a:fillRect/>
          </a:stretch>
        </p:blipFill>
        <p:spPr>
          <a:xfrm>
            <a:off x="1808922" y="688720"/>
            <a:ext cx="10266165" cy="5960292"/>
          </a:xfrm>
          <a:prstGeom prst="rect">
            <a:avLst/>
          </a:prstGeom>
        </p:spPr>
      </p:pic>
      <p:cxnSp>
        <p:nvCxnSpPr>
          <p:cNvPr id="13" name="Γραμμή σύνδεσης: Καμπύλη 12">
            <a:extLst>
              <a:ext uri="{FF2B5EF4-FFF2-40B4-BE49-F238E27FC236}">
                <a16:creationId xmlns:a16="http://schemas.microsoft.com/office/drawing/2014/main" id="{5ECB9542-54A9-F26C-13DC-8D4F2FD2456B}"/>
              </a:ext>
            </a:extLst>
          </p:cNvPr>
          <p:cNvCxnSpPr/>
          <p:nvPr/>
        </p:nvCxnSpPr>
        <p:spPr>
          <a:xfrm rot="10800000">
            <a:off x="1377823" y="3008244"/>
            <a:ext cx="841513" cy="248478"/>
          </a:xfrm>
          <a:prstGeom prst="curvedConnector3">
            <a:avLst/>
          </a:prstGeom>
          <a:ln w="9525">
            <a:prstDash val="sysDot"/>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74697521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F65BCF97-D35A-729C-73DA-D64CF62F321D}"/>
              </a:ext>
            </a:extLst>
          </p:cNvPr>
          <p:cNvPicPr>
            <a:picLocks noChangeAspect="1"/>
          </p:cNvPicPr>
          <p:nvPr/>
        </p:nvPicPr>
        <p:blipFill>
          <a:blip r:embed="rId2"/>
          <a:stretch>
            <a:fillRect/>
          </a:stretch>
        </p:blipFill>
        <p:spPr>
          <a:xfrm>
            <a:off x="8136958" y="859673"/>
            <a:ext cx="4055042" cy="4063284"/>
          </a:xfrm>
          <a:prstGeom prst="rect">
            <a:avLst/>
          </a:prstGeom>
        </p:spPr>
      </p:pic>
      <p:pic>
        <p:nvPicPr>
          <p:cNvPr id="19" name="Εικόνα 18">
            <a:extLst>
              <a:ext uri="{FF2B5EF4-FFF2-40B4-BE49-F238E27FC236}">
                <a16:creationId xmlns:a16="http://schemas.microsoft.com/office/drawing/2014/main" id="{A959C22A-D82D-B07F-39DF-A48E13C41FDD}"/>
              </a:ext>
            </a:extLst>
          </p:cNvPr>
          <p:cNvPicPr>
            <a:picLocks noChangeAspect="1"/>
          </p:cNvPicPr>
          <p:nvPr/>
        </p:nvPicPr>
        <p:blipFill>
          <a:blip r:embed="rId3"/>
          <a:stretch>
            <a:fillRect/>
          </a:stretch>
        </p:blipFill>
        <p:spPr>
          <a:xfrm>
            <a:off x="3405496" y="4042280"/>
            <a:ext cx="4130421" cy="2740656"/>
          </a:xfrm>
          <a:prstGeom prst="rect">
            <a:avLst/>
          </a:prstGeom>
        </p:spPr>
      </p:pic>
      <p:cxnSp>
        <p:nvCxnSpPr>
          <p:cNvPr id="7" name="Γραμμή σύνδεσης: Καμπύλη 6">
            <a:extLst>
              <a:ext uri="{FF2B5EF4-FFF2-40B4-BE49-F238E27FC236}">
                <a16:creationId xmlns:a16="http://schemas.microsoft.com/office/drawing/2014/main" id="{209A9165-DF10-DD19-477B-81C54060A3BC}"/>
              </a:ext>
            </a:extLst>
          </p:cNvPr>
          <p:cNvCxnSpPr>
            <a:cxnSpLocks/>
            <a:endCxn id="19" idx="3"/>
          </p:cNvCxnSpPr>
          <p:nvPr/>
        </p:nvCxnSpPr>
        <p:spPr>
          <a:xfrm rot="10800000" flipV="1">
            <a:off x="7535918" y="4832570"/>
            <a:ext cx="933337" cy="580038"/>
          </a:xfrm>
          <a:prstGeom prst="curved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2" name="Εικόνα 11">
            <a:extLst>
              <a:ext uri="{FF2B5EF4-FFF2-40B4-BE49-F238E27FC236}">
                <a16:creationId xmlns:a16="http://schemas.microsoft.com/office/drawing/2014/main" id="{38349171-05FA-0C2E-BA2F-DDDEAFD31E08}"/>
              </a:ext>
            </a:extLst>
          </p:cNvPr>
          <p:cNvPicPr>
            <a:picLocks noChangeAspect="1"/>
          </p:cNvPicPr>
          <p:nvPr/>
        </p:nvPicPr>
        <p:blipFill>
          <a:blip r:embed="rId4"/>
          <a:stretch>
            <a:fillRect/>
          </a:stretch>
        </p:blipFill>
        <p:spPr>
          <a:xfrm>
            <a:off x="5473788" y="0"/>
            <a:ext cx="1814010" cy="2596233"/>
          </a:xfrm>
          <a:prstGeom prst="rect">
            <a:avLst/>
          </a:prstGeom>
        </p:spPr>
      </p:pic>
      <p:cxnSp>
        <p:nvCxnSpPr>
          <p:cNvPr id="18" name="Γραμμή σύνδεσης: Καμπύλη 17">
            <a:extLst>
              <a:ext uri="{FF2B5EF4-FFF2-40B4-BE49-F238E27FC236}">
                <a16:creationId xmlns:a16="http://schemas.microsoft.com/office/drawing/2014/main" id="{A0DF60A2-A45A-BD29-6EC1-49EE2A6FE4B8}"/>
              </a:ext>
            </a:extLst>
          </p:cNvPr>
          <p:cNvCxnSpPr>
            <a:cxnSpLocks/>
          </p:cNvCxnSpPr>
          <p:nvPr/>
        </p:nvCxnSpPr>
        <p:spPr>
          <a:xfrm rot="10800000">
            <a:off x="3405497" y="2474826"/>
            <a:ext cx="4805185" cy="814367"/>
          </a:xfrm>
          <a:prstGeom prst="curved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22" name="Εικόνα 21">
            <a:extLst>
              <a:ext uri="{FF2B5EF4-FFF2-40B4-BE49-F238E27FC236}">
                <a16:creationId xmlns:a16="http://schemas.microsoft.com/office/drawing/2014/main" id="{EA538A26-3000-9CB5-D26C-F6B8607F86A2}"/>
              </a:ext>
            </a:extLst>
          </p:cNvPr>
          <p:cNvPicPr>
            <a:picLocks noChangeAspect="1"/>
          </p:cNvPicPr>
          <p:nvPr/>
        </p:nvPicPr>
        <p:blipFill>
          <a:blip r:embed="rId5"/>
          <a:stretch>
            <a:fillRect/>
          </a:stretch>
        </p:blipFill>
        <p:spPr>
          <a:xfrm>
            <a:off x="108178" y="674955"/>
            <a:ext cx="3202582" cy="3230340"/>
          </a:xfrm>
          <a:prstGeom prst="rect">
            <a:avLst/>
          </a:prstGeom>
        </p:spPr>
      </p:pic>
      <p:sp>
        <p:nvSpPr>
          <p:cNvPr id="25" name="TextBox 24">
            <a:extLst>
              <a:ext uri="{FF2B5EF4-FFF2-40B4-BE49-F238E27FC236}">
                <a16:creationId xmlns:a16="http://schemas.microsoft.com/office/drawing/2014/main" id="{DA0A55B5-571A-D0FF-CE5E-B85F1C9A40C1}"/>
              </a:ext>
            </a:extLst>
          </p:cNvPr>
          <p:cNvSpPr txBox="1"/>
          <p:nvPr/>
        </p:nvSpPr>
        <p:spPr>
          <a:xfrm>
            <a:off x="4833707" y="4042280"/>
            <a:ext cx="1381060" cy="369332"/>
          </a:xfrm>
          <a:prstGeom prst="rect">
            <a:avLst/>
          </a:prstGeom>
          <a:noFill/>
        </p:spPr>
        <p:txBody>
          <a:bodyPr wrap="square" rtlCol="0">
            <a:spAutoFit/>
          </a:bodyPr>
          <a:lstStyle/>
          <a:p>
            <a:r>
              <a:rPr lang="en-US" dirty="0">
                <a:solidFill>
                  <a:srgbClr val="FF0000"/>
                </a:solidFill>
              </a:rPr>
              <a:t>350 kW DC</a:t>
            </a:r>
            <a:endParaRPr lang="el-GR" dirty="0">
              <a:solidFill>
                <a:srgbClr val="FF0000"/>
              </a:solidFill>
            </a:endParaRPr>
          </a:p>
        </p:txBody>
      </p:sp>
      <p:cxnSp>
        <p:nvCxnSpPr>
          <p:cNvPr id="32" name="Γραμμή σύνδεσης: Καμπύλη 31">
            <a:extLst>
              <a:ext uri="{FF2B5EF4-FFF2-40B4-BE49-F238E27FC236}">
                <a16:creationId xmlns:a16="http://schemas.microsoft.com/office/drawing/2014/main" id="{12BB8BB1-DD88-AB31-58E6-020A5B3B484F}"/>
              </a:ext>
            </a:extLst>
          </p:cNvPr>
          <p:cNvCxnSpPr>
            <a:cxnSpLocks/>
          </p:cNvCxnSpPr>
          <p:nvPr/>
        </p:nvCxnSpPr>
        <p:spPr>
          <a:xfrm rot="10800000">
            <a:off x="7189077" y="1387367"/>
            <a:ext cx="1079795" cy="801511"/>
          </a:xfrm>
          <a:prstGeom prst="curved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510659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59B8AE-E61A-9258-DB4C-2CCF70FE5BFC}"/>
              </a:ext>
            </a:extLst>
          </p:cNvPr>
          <p:cNvSpPr txBox="1"/>
          <p:nvPr/>
        </p:nvSpPr>
        <p:spPr>
          <a:xfrm>
            <a:off x="4168402" y="75065"/>
            <a:ext cx="56656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Aptos" panose="02110004020202020204"/>
                <a:ea typeface="+mn-ea"/>
                <a:cs typeface="+mn-cs"/>
              </a:rPr>
              <a:t>Καλώδια φόρτισης</a:t>
            </a:r>
          </a:p>
        </p:txBody>
      </p:sp>
      <p:grpSp>
        <p:nvGrpSpPr>
          <p:cNvPr id="26" name="Ομάδα 25">
            <a:extLst>
              <a:ext uri="{FF2B5EF4-FFF2-40B4-BE49-F238E27FC236}">
                <a16:creationId xmlns:a16="http://schemas.microsoft.com/office/drawing/2014/main" id="{BACE8EB4-5F63-507C-2D2E-3011AA6553B4}"/>
              </a:ext>
            </a:extLst>
          </p:cNvPr>
          <p:cNvGrpSpPr/>
          <p:nvPr/>
        </p:nvGrpSpPr>
        <p:grpSpPr>
          <a:xfrm>
            <a:off x="86329" y="849784"/>
            <a:ext cx="12019341" cy="5782794"/>
            <a:chOff x="126125" y="813498"/>
            <a:chExt cx="12019341" cy="5782794"/>
          </a:xfrm>
        </p:grpSpPr>
        <p:grpSp>
          <p:nvGrpSpPr>
            <p:cNvPr id="10" name="Ομάδα 9">
              <a:extLst>
                <a:ext uri="{FF2B5EF4-FFF2-40B4-BE49-F238E27FC236}">
                  <a16:creationId xmlns:a16="http://schemas.microsoft.com/office/drawing/2014/main" id="{551C2130-B095-FEA7-6734-50AAC47CBE97}"/>
                </a:ext>
              </a:extLst>
            </p:cNvPr>
            <p:cNvGrpSpPr/>
            <p:nvPr/>
          </p:nvGrpSpPr>
          <p:grpSpPr>
            <a:xfrm>
              <a:off x="2405477" y="813498"/>
              <a:ext cx="9739989" cy="5782794"/>
              <a:chOff x="1081174" y="819805"/>
              <a:chExt cx="9739989" cy="5782794"/>
            </a:xfrm>
          </p:grpSpPr>
          <p:pic>
            <p:nvPicPr>
              <p:cNvPr id="4" name="Εικόνα 3">
                <a:extLst>
                  <a:ext uri="{FF2B5EF4-FFF2-40B4-BE49-F238E27FC236}">
                    <a16:creationId xmlns:a16="http://schemas.microsoft.com/office/drawing/2014/main" id="{9077A806-D5C2-2B5E-C1F0-E859F691154A}"/>
                  </a:ext>
                </a:extLst>
              </p:cNvPr>
              <p:cNvPicPr>
                <a:picLocks noChangeAspect="1"/>
              </p:cNvPicPr>
              <p:nvPr/>
            </p:nvPicPr>
            <p:blipFill>
              <a:blip r:embed="rId2"/>
              <a:stretch>
                <a:fillRect/>
              </a:stretch>
            </p:blipFill>
            <p:spPr>
              <a:xfrm>
                <a:off x="1081174" y="819805"/>
                <a:ext cx="9739989" cy="5782794"/>
              </a:xfrm>
              <a:prstGeom prst="rect">
                <a:avLst/>
              </a:prstGeom>
            </p:spPr>
          </p:pic>
          <p:sp>
            <p:nvSpPr>
              <p:cNvPr id="6" name="Ορθογώνιο 5">
                <a:extLst>
                  <a:ext uri="{FF2B5EF4-FFF2-40B4-BE49-F238E27FC236}">
                    <a16:creationId xmlns:a16="http://schemas.microsoft.com/office/drawing/2014/main" id="{DBED5E61-7ACF-EAEC-3935-7FB1F09CA450}"/>
                  </a:ext>
                </a:extLst>
              </p:cNvPr>
              <p:cNvSpPr/>
              <p:nvPr/>
            </p:nvSpPr>
            <p:spPr>
              <a:xfrm>
                <a:off x="1135117" y="2535095"/>
                <a:ext cx="9522373" cy="47927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Ορθογώνιο 7">
                <a:extLst>
                  <a:ext uri="{FF2B5EF4-FFF2-40B4-BE49-F238E27FC236}">
                    <a16:creationId xmlns:a16="http://schemas.microsoft.com/office/drawing/2014/main" id="{6FA36689-AE7F-CD35-C4BA-E492D7371E85}"/>
                  </a:ext>
                </a:extLst>
              </p:cNvPr>
              <p:cNvSpPr/>
              <p:nvPr/>
            </p:nvSpPr>
            <p:spPr>
              <a:xfrm>
                <a:off x="1135117" y="1913129"/>
                <a:ext cx="9522373" cy="47927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Ορθογώνιο 8">
                <a:extLst>
                  <a:ext uri="{FF2B5EF4-FFF2-40B4-BE49-F238E27FC236}">
                    <a16:creationId xmlns:a16="http://schemas.microsoft.com/office/drawing/2014/main" id="{FB46983A-347C-B7B4-BFF4-382166CB7FDB}"/>
                  </a:ext>
                </a:extLst>
              </p:cNvPr>
              <p:cNvSpPr/>
              <p:nvPr/>
            </p:nvSpPr>
            <p:spPr>
              <a:xfrm>
                <a:off x="3002362" y="4389120"/>
                <a:ext cx="4703824" cy="55575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grpSp>
        <p:cxnSp>
          <p:nvCxnSpPr>
            <p:cNvPr id="12" name="Γραμμή σύνδεσης: Καμπύλη 11">
              <a:extLst>
                <a:ext uri="{FF2B5EF4-FFF2-40B4-BE49-F238E27FC236}">
                  <a16:creationId xmlns:a16="http://schemas.microsoft.com/office/drawing/2014/main" id="{27269EB7-0EAD-2C67-55CF-D72B5BA416EF}"/>
                </a:ext>
              </a:extLst>
            </p:cNvPr>
            <p:cNvCxnSpPr>
              <a:cxnSpLocks/>
            </p:cNvCxnSpPr>
            <p:nvPr/>
          </p:nvCxnSpPr>
          <p:spPr>
            <a:xfrm rot="10800000">
              <a:off x="1264394" y="1216780"/>
              <a:ext cx="1195030" cy="870574"/>
            </a:xfrm>
            <a:prstGeom prst="curvedConnector3">
              <a:avLst/>
            </a:prstGeom>
            <a:ln>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3" name="Γραμμή σύνδεσης: Καμπύλη 12">
              <a:extLst>
                <a:ext uri="{FF2B5EF4-FFF2-40B4-BE49-F238E27FC236}">
                  <a16:creationId xmlns:a16="http://schemas.microsoft.com/office/drawing/2014/main" id="{7DDA47D9-7926-026D-F6C1-5AE5C6EB6D33}"/>
                </a:ext>
              </a:extLst>
            </p:cNvPr>
            <p:cNvCxnSpPr>
              <a:cxnSpLocks/>
            </p:cNvCxnSpPr>
            <p:nvPr/>
          </p:nvCxnSpPr>
          <p:spPr>
            <a:xfrm rot="10800000" flipV="1">
              <a:off x="1835107" y="2787342"/>
              <a:ext cx="597343" cy="151350"/>
            </a:xfrm>
            <a:prstGeom prst="curvedConnector3">
              <a:avLst/>
            </a:prstGeom>
            <a:ln>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7" name="Γραμμή σύνδεσης: Καμπύλη 16">
              <a:extLst>
                <a:ext uri="{FF2B5EF4-FFF2-40B4-BE49-F238E27FC236}">
                  <a16:creationId xmlns:a16="http://schemas.microsoft.com/office/drawing/2014/main" id="{0D21CB58-310C-B5E7-D860-D36626266C1B}"/>
                </a:ext>
              </a:extLst>
            </p:cNvPr>
            <p:cNvCxnSpPr>
              <a:cxnSpLocks/>
            </p:cNvCxnSpPr>
            <p:nvPr/>
          </p:nvCxnSpPr>
          <p:spPr>
            <a:xfrm rot="10800000" flipV="1">
              <a:off x="1885556" y="4587850"/>
              <a:ext cx="2419038" cy="1030980"/>
            </a:xfrm>
            <a:prstGeom prst="curvedConnector3">
              <a:avLst/>
            </a:prstGeom>
            <a:ln>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2AF40853-E5A1-1EBC-0A8D-C9B1D188DAD0}"/>
                </a:ext>
              </a:extLst>
            </p:cNvPr>
            <p:cNvSpPr txBox="1"/>
            <p:nvPr/>
          </p:nvSpPr>
          <p:spPr>
            <a:xfrm>
              <a:off x="126125" y="966663"/>
              <a:ext cx="1904476" cy="830997"/>
            </a:xfrm>
            <a:prstGeom prst="rect">
              <a:avLst/>
            </a:prstGeom>
            <a:noFill/>
          </p:spPr>
          <p:txBody>
            <a:bodyPr wrap="square" rtlCol="0">
              <a:spAutoFit/>
            </a:bodyPr>
            <a:lstStyle/>
            <a:p>
              <a:r>
                <a:rPr lang="el-GR" sz="1200" b="1" dirty="0">
                  <a:solidFill>
                    <a:srgbClr val="FF0000"/>
                  </a:solidFill>
                </a:rPr>
                <a:t>3 </a:t>
              </a:r>
              <a:r>
                <a:rPr lang="en-US" sz="1200" b="1" dirty="0">
                  <a:solidFill>
                    <a:srgbClr val="FF0000"/>
                  </a:solidFill>
                </a:rPr>
                <a:t>power pins</a:t>
              </a:r>
              <a:r>
                <a:rPr lang="en-US" sz="1200" dirty="0">
                  <a:solidFill>
                    <a:srgbClr val="FF0000"/>
                  </a:solidFill>
                </a:rPr>
                <a:t>: </a:t>
              </a:r>
              <a:endParaRPr lang="el-GR" sz="1200" dirty="0">
                <a:solidFill>
                  <a:srgbClr val="FF0000"/>
                </a:solidFill>
              </a:endParaRPr>
            </a:p>
            <a:p>
              <a:r>
                <a:rPr lang="en-US" sz="1200" dirty="0">
                  <a:solidFill>
                    <a:srgbClr val="FF0000"/>
                  </a:solidFill>
                </a:rPr>
                <a:t>   - </a:t>
              </a:r>
              <a:r>
                <a:rPr lang="el-GR" sz="1200" dirty="0">
                  <a:solidFill>
                    <a:srgbClr val="FF0000"/>
                  </a:solidFill>
                </a:rPr>
                <a:t>Φάση</a:t>
              </a:r>
              <a:r>
                <a:rPr lang="en-US" sz="1200" dirty="0">
                  <a:solidFill>
                    <a:srgbClr val="FF0000"/>
                  </a:solidFill>
                </a:rPr>
                <a:t>,</a:t>
              </a:r>
            </a:p>
            <a:p>
              <a:r>
                <a:rPr lang="en-US" sz="1200" dirty="0">
                  <a:solidFill>
                    <a:srgbClr val="FF0000"/>
                  </a:solidFill>
                </a:rPr>
                <a:t>   - O</a:t>
              </a:r>
              <a:r>
                <a:rPr lang="el-GR" sz="1200" dirty="0" err="1">
                  <a:solidFill>
                    <a:srgbClr val="FF0000"/>
                  </a:solidFill>
                </a:rPr>
                <a:t>υδέτερος</a:t>
              </a:r>
              <a:r>
                <a:rPr lang="el-GR" sz="1200" dirty="0">
                  <a:solidFill>
                    <a:srgbClr val="FF0000"/>
                  </a:solidFill>
                </a:rPr>
                <a:t>, </a:t>
              </a:r>
              <a:endParaRPr lang="en-US" sz="1200" dirty="0">
                <a:solidFill>
                  <a:srgbClr val="FF0000"/>
                </a:solidFill>
              </a:endParaRPr>
            </a:p>
            <a:p>
              <a:r>
                <a:rPr lang="en-US" sz="1200" dirty="0">
                  <a:solidFill>
                    <a:srgbClr val="FF0000"/>
                  </a:solidFill>
                </a:rPr>
                <a:t>   - A</a:t>
              </a:r>
              <a:r>
                <a:rPr lang="el-GR" sz="1200" dirty="0" err="1">
                  <a:solidFill>
                    <a:srgbClr val="FF0000"/>
                  </a:solidFill>
                </a:rPr>
                <a:t>γωγός</a:t>
              </a:r>
              <a:r>
                <a:rPr lang="el-GR" sz="1200" dirty="0">
                  <a:solidFill>
                    <a:srgbClr val="FF0000"/>
                  </a:solidFill>
                </a:rPr>
                <a:t> προστασίας</a:t>
              </a:r>
            </a:p>
          </p:txBody>
        </p:sp>
        <p:sp>
          <p:nvSpPr>
            <p:cNvPr id="20" name="TextBox 19">
              <a:extLst>
                <a:ext uri="{FF2B5EF4-FFF2-40B4-BE49-F238E27FC236}">
                  <a16:creationId xmlns:a16="http://schemas.microsoft.com/office/drawing/2014/main" id="{FD47DFED-2BA3-33B8-9F16-1ECEA6E52D06}"/>
                </a:ext>
              </a:extLst>
            </p:cNvPr>
            <p:cNvSpPr txBox="1"/>
            <p:nvPr/>
          </p:nvSpPr>
          <p:spPr>
            <a:xfrm>
              <a:off x="126125" y="2298940"/>
              <a:ext cx="2091914" cy="2308324"/>
            </a:xfrm>
            <a:prstGeom prst="rect">
              <a:avLst/>
            </a:prstGeom>
            <a:noFill/>
          </p:spPr>
          <p:txBody>
            <a:bodyPr wrap="square" rtlCol="0">
              <a:spAutoFit/>
            </a:bodyPr>
            <a:lstStyle/>
            <a:p>
              <a:r>
                <a:rPr lang="el-GR" sz="1200" b="1" dirty="0">
                  <a:solidFill>
                    <a:srgbClr val="FF0000"/>
                  </a:solidFill>
                </a:rPr>
                <a:t>5 </a:t>
              </a:r>
              <a:r>
                <a:rPr lang="en-US" sz="1200" b="1" dirty="0">
                  <a:solidFill>
                    <a:srgbClr val="FF0000"/>
                  </a:solidFill>
                </a:rPr>
                <a:t>power pins</a:t>
              </a:r>
              <a:r>
                <a:rPr lang="en-US" sz="1200" dirty="0">
                  <a:solidFill>
                    <a:srgbClr val="FF0000"/>
                  </a:solidFill>
                </a:rPr>
                <a:t>: </a:t>
              </a:r>
            </a:p>
            <a:p>
              <a:r>
                <a:rPr lang="en-US" sz="1200" dirty="0">
                  <a:solidFill>
                    <a:srgbClr val="FF0000"/>
                  </a:solidFill>
                </a:rPr>
                <a:t>    -3 </a:t>
              </a:r>
              <a:r>
                <a:rPr lang="el-GR" sz="1200" dirty="0">
                  <a:solidFill>
                    <a:srgbClr val="FF0000"/>
                  </a:solidFill>
                </a:rPr>
                <a:t>φάσεις, </a:t>
              </a:r>
              <a:endParaRPr lang="en-US" sz="1200" dirty="0">
                <a:solidFill>
                  <a:srgbClr val="FF0000"/>
                </a:solidFill>
              </a:endParaRPr>
            </a:p>
            <a:p>
              <a:r>
                <a:rPr lang="en-US" sz="1200" dirty="0">
                  <a:solidFill>
                    <a:srgbClr val="FF0000"/>
                  </a:solidFill>
                </a:rPr>
                <a:t>    -</a:t>
              </a:r>
              <a:r>
                <a:rPr lang="el-GR" sz="1200" dirty="0">
                  <a:solidFill>
                    <a:srgbClr val="FF0000"/>
                  </a:solidFill>
                </a:rPr>
                <a:t>ουδέτερος, </a:t>
              </a:r>
              <a:endParaRPr lang="en-US" sz="1200" dirty="0">
                <a:solidFill>
                  <a:srgbClr val="FF0000"/>
                </a:solidFill>
              </a:endParaRPr>
            </a:p>
            <a:p>
              <a:r>
                <a:rPr lang="en-US" sz="1200" dirty="0">
                  <a:solidFill>
                    <a:srgbClr val="FF0000"/>
                  </a:solidFill>
                </a:rPr>
                <a:t>    -</a:t>
              </a:r>
              <a:r>
                <a:rPr lang="el-GR" sz="1200" dirty="0">
                  <a:solidFill>
                    <a:srgbClr val="FF0000"/>
                  </a:solidFill>
                </a:rPr>
                <a:t>αγωγός προστασίας</a:t>
              </a:r>
              <a:r>
                <a:rPr lang="en-US" sz="1200" dirty="0">
                  <a:solidFill>
                    <a:srgbClr val="FF0000"/>
                  </a:solidFill>
                </a:rPr>
                <a:t>.</a:t>
              </a:r>
            </a:p>
            <a:p>
              <a:r>
                <a:rPr lang="en-US" sz="1200" b="1" dirty="0">
                  <a:solidFill>
                    <a:srgbClr val="FF0000"/>
                  </a:solidFill>
                </a:rPr>
                <a:t>2 control pins</a:t>
              </a:r>
              <a:r>
                <a:rPr lang="en-US" sz="1200" dirty="0">
                  <a:solidFill>
                    <a:srgbClr val="FF0000"/>
                  </a:solidFill>
                </a:rPr>
                <a:t>:</a:t>
              </a:r>
              <a:endParaRPr lang="el-GR" sz="1200" dirty="0">
                <a:solidFill>
                  <a:srgbClr val="FF0000"/>
                </a:solidFill>
              </a:endParaRPr>
            </a:p>
            <a:p>
              <a:r>
                <a:rPr lang="en-US" sz="1200" dirty="0">
                  <a:solidFill>
                    <a:srgbClr val="FF0000"/>
                  </a:solidFill>
                </a:rPr>
                <a:t>  - Control pilot (cp): </a:t>
              </a:r>
              <a:r>
                <a:rPr lang="el-GR" sz="1200" dirty="0">
                  <a:solidFill>
                    <a:srgbClr val="FF0000"/>
                  </a:solidFill>
                </a:rPr>
                <a:t>σήμα </a:t>
              </a:r>
              <a:r>
                <a:rPr lang="en-US" sz="1200" dirty="0">
                  <a:solidFill>
                    <a:srgbClr val="FF0000"/>
                  </a:solidFill>
                </a:rPr>
                <a:t>      </a:t>
              </a:r>
            </a:p>
            <a:p>
              <a:r>
                <a:rPr lang="en-US" sz="1200" dirty="0">
                  <a:solidFill>
                    <a:srgbClr val="FF0000"/>
                  </a:solidFill>
                </a:rPr>
                <a:t>    </a:t>
              </a:r>
              <a:r>
                <a:rPr lang="el-GR" sz="1200" dirty="0">
                  <a:solidFill>
                    <a:srgbClr val="FF0000"/>
                  </a:solidFill>
                </a:rPr>
                <a:t>επικοινωνίας μεταξύ </a:t>
              </a:r>
              <a:r>
                <a:rPr lang="en-US" sz="1200" dirty="0">
                  <a:solidFill>
                    <a:srgbClr val="FF0000"/>
                  </a:solidFill>
                </a:rPr>
                <a:t> </a:t>
              </a:r>
            </a:p>
            <a:p>
              <a:r>
                <a:rPr lang="en-US" sz="1200" dirty="0">
                  <a:solidFill>
                    <a:srgbClr val="FF0000"/>
                  </a:solidFill>
                </a:rPr>
                <a:t>    </a:t>
              </a:r>
              <a:r>
                <a:rPr lang="el-GR" sz="1200" dirty="0">
                  <a:solidFill>
                    <a:srgbClr val="FF0000"/>
                  </a:solidFill>
                </a:rPr>
                <a:t>φορτιστή και αυτοκινήτου</a:t>
              </a:r>
              <a:r>
                <a:rPr lang="en-US" sz="1200" dirty="0">
                  <a:solidFill>
                    <a:srgbClr val="FF0000"/>
                  </a:solidFill>
                </a:rPr>
                <a:t> </a:t>
              </a:r>
            </a:p>
            <a:p>
              <a:r>
                <a:rPr lang="en-US" sz="1200" dirty="0">
                  <a:solidFill>
                    <a:srgbClr val="FF0000"/>
                  </a:solidFill>
                </a:rPr>
                <a:t>  - Proximity pilot (pp): </a:t>
              </a:r>
              <a:r>
                <a:rPr lang="el-GR" sz="1200" dirty="0">
                  <a:solidFill>
                    <a:srgbClr val="FF0000"/>
                  </a:solidFill>
                </a:rPr>
                <a:t>σήμα </a:t>
              </a:r>
            </a:p>
            <a:p>
              <a:r>
                <a:rPr lang="el-GR" sz="1200" dirty="0">
                  <a:solidFill>
                    <a:srgbClr val="FF0000"/>
                  </a:solidFill>
                </a:rPr>
                <a:t>     που χρησιμοποιείται για </a:t>
              </a:r>
            </a:p>
            <a:p>
              <a:r>
                <a:rPr lang="el-GR" sz="1200" dirty="0">
                  <a:solidFill>
                    <a:srgbClr val="FF0000"/>
                  </a:solidFill>
                </a:rPr>
                <a:t>     την προστασία του </a:t>
              </a:r>
            </a:p>
            <a:p>
              <a:r>
                <a:rPr lang="el-GR" sz="1200" dirty="0">
                  <a:solidFill>
                    <a:srgbClr val="FF0000"/>
                  </a:solidFill>
                </a:rPr>
                <a:t>     καλωδίου</a:t>
              </a:r>
            </a:p>
          </p:txBody>
        </p:sp>
        <p:sp>
          <p:nvSpPr>
            <p:cNvPr id="21" name="TextBox 20">
              <a:extLst>
                <a:ext uri="{FF2B5EF4-FFF2-40B4-BE49-F238E27FC236}">
                  <a16:creationId xmlns:a16="http://schemas.microsoft.com/office/drawing/2014/main" id="{100D5542-59F9-6335-E3EE-5E6480EB50F0}"/>
                </a:ext>
              </a:extLst>
            </p:cNvPr>
            <p:cNvSpPr txBox="1"/>
            <p:nvPr/>
          </p:nvSpPr>
          <p:spPr>
            <a:xfrm>
              <a:off x="126125" y="5056092"/>
              <a:ext cx="1904476" cy="1200329"/>
            </a:xfrm>
            <a:prstGeom prst="rect">
              <a:avLst/>
            </a:prstGeom>
            <a:noFill/>
          </p:spPr>
          <p:txBody>
            <a:bodyPr wrap="square" rtlCol="0">
              <a:spAutoFit/>
            </a:bodyPr>
            <a:lstStyle/>
            <a:p>
              <a:r>
                <a:rPr lang="el-GR" sz="1200" b="1" dirty="0">
                  <a:solidFill>
                    <a:srgbClr val="FF0000"/>
                  </a:solidFill>
                </a:rPr>
                <a:t>5 </a:t>
              </a:r>
              <a:r>
                <a:rPr lang="en-US" sz="1200" b="1" dirty="0">
                  <a:solidFill>
                    <a:srgbClr val="FF0000"/>
                  </a:solidFill>
                </a:rPr>
                <a:t>power pins</a:t>
              </a:r>
              <a:r>
                <a:rPr lang="en-US" sz="1200" dirty="0">
                  <a:solidFill>
                    <a:srgbClr val="FF0000"/>
                  </a:solidFill>
                </a:rPr>
                <a:t>: </a:t>
              </a:r>
              <a:endParaRPr lang="el-GR" sz="1200" dirty="0">
                <a:solidFill>
                  <a:srgbClr val="FF0000"/>
                </a:solidFill>
              </a:endParaRPr>
            </a:p>
            <a:p>
              <a:r>
                <a:rPr lang="el-GR" sz="1200" dirty="0">
                  <a:solidFill>
                    <a:srgbClr val="FF0000"/>
                  </a:solidFill>
                </a:rPr>
                <a:t>   - </a:t>
              </a:r>
              <a:r>
                <a:rPr lang="en-US" sz="1200" dirty="0">
                  <a:solidFill>
                    <a:srgbClr val="FF0000"/>
                  </a:solidFill>
                </a:rPr>
                <a:t>3 </a:t>
              </a:r>
              <a:r>
                <a:rPr lang="el-GR" sz="1200" dirty="0">
                  <a:solidFill>
                    <a:srgbClr val="FF0000"/>
                  </a:solidFill>
                </a:rPr>
                <a:t>φάσεις, ουδέτερος, </a:t>
              </a:r>
            </a:p>
            <a:p>
              <a:r>
                <a:rPr lang="el-GR" sz="1200" dirty="0">
                  <a:solidFill>
                    <a:srgbClr val="FF0000"/>
                  </a:solidFill>
                </a:rPr>
                <a:t>      αγωγός προστασίας</a:t>
              </a:r>
              <a:r>
                <a:rPr lang="en-US" sz="1200" dirty="0">
                  <a:solidFill>
                    <a:srgbClr val="FF0000"/>
                  </a:solidFill>
                </a:rPr>
                <a:t>.</a:t>
              </a:r>
            </a:p>
            <a:p>
              <a:r>
                <a:rPr lang="en-US" sz="1200" b="1" dirty="0">
                  <a:solidFill>
                    <a:srgbClr val="FF0000"/>
                  </a:solidFill>
                </a:rPr>
                <a:t>2 control pins</a:t>
              </a:r>
              <a:r>
                <a:rPr lang="en-US" sz="1200" dirty="0">
                  <a:solidFill>
                    <a:srgbClr val="FF0000"/>
                  </a:solidFill>
                </a:rPr>
                <a:t>:</a:t>
              </a:r>
              <a:endParaRPr lang="el-GR" sz="1200" dirty="0">
                <a:solidFill>
                  <a:srgbClr val="FF0000"/>
                </a:solidFill>
              </a:endParaRPr>
            </a:p>
            <a:p>
              <a:r>
                <a:rPr lang="el-GR" sz="1200" dirty="0">
                  <a:solidFill>
                    <a:srgbClr val="FF0000"/>
                  </a:solidFill>
                </a:rPr>
                <a:t>    - </a:t>
              </a:r>
              <a:r>
                <a:rPr lang="en-US" sz="1200" dirty="0">
                  <a:solidFill>
                    <a:srgbClr val="FF0000"/>
                  </a:solidFill>
                </a:rPr>
                <a:t>Control pilot (cp), </a:t>
              </a:r>
              <a:endParaRPr lang="el-GR" sz="1200" dirty="0">
                <a:solidFill>
                  <a:srgbClr val="FF0000"/>
                </a:solidFill>
              </a:endParaRPr>
            </a:p>
            <a:p>
              <a:r>
                <a:rPr lang="el-GR" sz="1200" dirty="0">
                  <a:solidFill>
                    <a:srgbClr val="FF0000"/>
                  </a:solidFill>
                </a:rPr>
                <a:t>    </a:t>
              </a:r>
              <a:r>
                <a:rPr lang="en-US" sz="1200" dirty="0">
                  <a:solidFill>
                    <a:srgbClr val="FF0000"/>
                  </a:solidFill>
                </a:rPr>
                <a:t>- Proximity pilot (pp)  </a:t>
              </a:r>
              <a:endParaRPr lang="el-GR" sz="1200" dirty="0">
                <a:solidFill>
                  <a:srgbClr val="FF0000"/>
                </a:solidFill>
              </a:endParaRPr>
            </a:p>
          </p:txBody>
        </p:sp>
      </p:grpSp>
    </p:spTree>
    <p:extLst>
      <p:ext uri="{BB962C8B-B14F-4D97-AF65-F5344CB8AC3E}">
        <p14:creationId xmlns:p14="http://schemas.microsoft.com/office/powerpoint/2010/main" val="94182164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6F4684-FFC8-7297-8A5A-740B09B7D75F}"/>
              </a:ext>
            </a:extLst>
          </p:cNvPr>
          <p:cNvSpPr txBox="1"/>
          <p:nvPr/>
        </p:nvSpPr>
        <p:spPr>
          <a:xfrm>
            <a:off x="4168402" y="75065"/>
            <a:ext cx="56656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Aptos" panose="02110004020202020204"/>
                <a:ea typeface="+mn-ea"/>
                <a:cs typeface="+mn-cs"/>
              </a:rPr>
              <a:t>Καλώδια φόρτισης</a:t>
            </a:r>
          </a:p>
        </p:txBody>
      </p:sp>
      <p:pic>
        <p:nvPicPr>
          <p:cNvPr id="4" name="Εικόνα 3">
            <a:extLst>
              <a:ext uri="{FF2B5EF4-FFF2-40B4-BE49-F238E27FC236}">
                <a16:creationId xmlns:a16="http://schemas.microsoft.com/office/drawing/2014/main" id="{39695567-811B-3D4C-8409-F13B48C030FD}"/>
              </a:ext>
            </a:extLst>
          </p:cNvPr>
          <p:cNvPicPr>
            <a:picLocks noChangeAspect="1"/>
          </p:cNvPicPr>
          <p:nvPr/>
        </p:nvPicPr>
        <p:blipFill>
          <a:blip r:embed="rId2"/>
          <a:stretch>
            <a:fillRect/>
          </a:stretch>
        </p:blipFill>
        <p:spPr>
          <a:xfrm>
            <a:off x="8201697" y="351430"/>
            <a:ext cx="4046037" cy="3077570"/>
          </a:xfrm>
          <a:prstGeom prst="rect">
            <a:avLst/>
          </a:prstGeom>
        </p:spPr>
      </p:pic>
      <p:pic>
        <p:nvPicPr>
          <p:cNvPr id="10" name="Εικόνα 9">
            <a:extLst>
              <a:ext uri="{FF2B5EF4-FFF2-40B4-BE49-F238E27FC236}">
                <a16:creationId xmlns:a16="http://schemas.microsoft.com/office/drawing/2014/main" id="{9D6DFBD4-A589-B041-4F68-FC09E92AEC71}"/>
              </a:ext>
            </a:extLst>
          </p:cNvPr>
          <p:cNvPicPr>
            <a:picLocks noChangeAspect="1"/>
          </p:cNvPicPr>
          <p:nvPr/>
        </p:nvPicPr>
        <p:blipFill>
          <a:blip r:embed="rId3"/>
          <a:stretch>
            <a:fillRect/>
          </a:stretch>
        </p:blipFill>
        <p:spPr>
          <a:xfrm>
            <a:off x="4286372" y="3705365"/>
            <a:ext cx="4167704" cy="3018225"/>
          </a:xfrm>
          <a:prstGeom prst="rect">
            <a:avLst/>
          </a:prstGeom>
        </p:spPr>
      </p:pic>
      <p:pic>
        <p:nvPicPr>
          <p:cNvPr id="13" name="Εικόνα 12">
            <a:extLst>
              <a:ext uri="{FF2B5EF4-FFF2-40B4-BE49-F238E27FC236}">
                <a16:creationId xmlns:a16="http://schemas.microsoft.com/office/drawing/2014/main" id="{8A4556FA-F10E-805E-57C8-53CA4664266A}"/>
              </a:ext>
            </a:extLst>
          </p:cNvPr>
          <p:cNvPicPr>
            <a:picLocks noChangeAspect="1"/>
          </p:cNvPicPr>
          <p:nvPr/>
        </p:nvPicPr>
        <p:blipFill>
          <a:blip r:embed="rId4"/>
          <a:stretch>
            <a:fillRect/>
          </a:stretch>
        </p:blipFill>
        <p:spPr>
          <a:xfrm>
            <a:off x="255737" y="598285"/>
            <a:ext cx="4636196" cy="2446390"/>
          </a:xfrm>
          <a:prstGeom prst="rect">
            <a:avLst/>
          </a:prstGeom>
        </p:spPr>
      </p:pic>
    </p:spTree>
    <p:extLst>
      <p:ext uri="{BB962C8B-B14F-4D97-AF65-F5344CB8AC3E}">
        <p14:creationId xmlns:p14="http://schemas.microsoft.com/office/powerpoint/2010/main" val="50944464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2170985-E36F-FA83-9807-C846BE9F77D5}"/>
              </a:ext>
            </a:extLst>
          </p:cNvPr>
          <p:cNvSpPr>
            <a:spLocks noGrp="1"/>
          </p:cNvSpPr>
          <p:nvPr>
            <p:ph type="title"/>
          </p:nvPr>
        </p:nvSpPr>
        <p:spPr>
          <a:xfrm>
            <a:off x="4905828" y="152400"/>
            <a:ext cx="2227943" cy="449944"/>
          </a:xfrm>
        </p:spPr>
        <p:txBody>
          <a:bodyPr>
            <a:normAutofit fontScale="90000"/>
          </a:bodyPr>
          <a:lstStyle/>
          <a:p>
            <a:r>
              <a:rPr lang="el-GR" dirty="0"/>
              <a:t>Άσκηση 1</a:t>
            </a:r>
          </a:p>
        </p:txBody>
      </p:sp>
      <p:grpSp>
        <p:nvGrpSpPr>
          <p:cNvPr id="76" name="Ομάδα 75">
            <a:extLst>
              <a:ext uri="{FF2B5EF4-FFF2-40B4-BE49-F238E27FC236}">
                <a16:creationId xmlns:a16="http://schemas.microsoft.com/office/drawing/2014/main" id="{8A04B262-31D9-80CA-BF5D-00319DD693D0}"/>
              </a:ext>
            </a:extLst>
          </p:cNvPr>
          <p:cNvGrpSpPr/>
          <p:nvPr/>
        </p:nvGrpSpPr>
        <p:grpSpPr>
          <a:xfrm>
            <a:off x="2033511" y="764892"/>
            <a:ext cx="8017027" cy="2366429"/>
            <a:chOff x="2033511" y="764892"/>
            <a:chExt cx="8017027" cy="2366429"/>
          </a:xfrm>
        </p:grpSpPr>
        <p:grpSp>
          <p:nvGrpSpPr>
            <p:cNvPr id="66" name="Ομάδα 65">
              <a:extLst>
                <a:ext uri="{FF2B5EF4-FFF2-40B4-BE49-F238E27FC236}">
                  <a16:creationId xmlns:a16="http://schemas.microsoft.com/office/drawing/2014/main" id="{A2B5E42B-7311-E497-2982-84B7CF9E8BF4}"/>
                </a:ext>
              </a:extLst>
            </p:cNvPr>
            <p:cNvGrpSpPr/>
            <p:nvPr/>
          </p:nvGrpSpPr>
          <p:grpSpPr>
            <a:xfrm>
              <a:off x="2033511" y="764892"/>
              <a:ext cx="8017027" cy="2366429"/>
              <a:chOff x="2164745" y="831567"/>
              <a:chExt cx="8017027" cy="2366429"/>
            </a:xfrm>
          </p:grpSpPr>
          <p:grpSp>
            <p:nvGrpSpPr>
              <p:cNvPr id="10" name="Ομάδα 9">
                <a:extLst>
                  <a:ext uri="{FF2B5EF4-FFF2-40B4-BE49-F238E27FC236}">
                    <a16:creationId xmlns:a16="http://schemas.microsoft.com/office/drawing/2014/main" id="{7C8ED121-4DB7-548C-1ECB-A3823BF01FFD}"/>
                  </a:ext>
                </a:extLst>
              </p:cNvPr>
              <p:cNvGrpSpPr/>
              <p:nvPr/>
            </p:nvGrpSpPr>
            <p:grpSpPr>
              <a:xfrm>
                <a:off x="2164745" y="831567"/>
                <a:ext cx="8017027" cy="2366429"/>
                <a:chOff x="2005088" y="1383109"/>
                <a:chExt cx="8017027" cy="2366429"/>
              </a:xfrm>
            </p:grpSpPr>
            <p:pic>
              <p:nvPicPr>
                <p:cNvPr id="5" name="Εικόνα 4">
                  <a:extLst>
                    <a:ext uri="{FF2B5EF4-FFF2-40B4-BE49-F238E27FC236}">
                      <a16:creationId xmlns:a16="http://schemas.microsoft.com/office/drawing/2014/main" id="{3598F3FD-4A10-5CCB-FFC5-93CDA5A59733}"/>
                    </a:ext>
                  </a:extLst>
                </p:cNvPr>
                <p:cNvPicPr>
                  <a:picLocks noChangeAspect="1"/>
                </p:cNvPicPr>
                <p:nvPr/>
              </p:nvPicPr>
              <p:blipFill>
                <a:blip r:embed="rId2"/>
                <a:stretch>
                  <a:fillRect/>
                </a:stretch>
              </p:blipFill>
              <p:spPr>
                <a:xfrm>
                  <a:off x="2829338" y="1383109"/>
                  <a:ext cx="5600369" cy="2209178"/>
                </a:xfrm>
                <a:prstGeom prst="rect">
                  <a:avLst/>
                </a:prstGeom>
              </p:spPr>
            </p:pic>
            <p:sp>
              <p:nvSpPr>
                <p:cNvPr id="6" name="TextBox 5">
                  <a:extLst>
                    <a:ext uri="{FF2B5EF4-FFF2-40B4-BE49-F238E27FC236}">
                      <a16:creationId xmlns:a16="http://schemas.microsoft.com/office/drawing/2014/main" id="{FF10483C-073C-0C29-DEFA-09C553B8B576}"/>
                    </a:ext>
                  </a:extLst>
                </p:cNvPr>
                <p:cNvSpPr txBox="1"/>
                <p:nvPr/>
              </p:nvSpPr>
              <p:spPr>
                <a:xfrm rot="16200000">
                  <a:off x="1350085" y="2324835"/>
                  <a:ext cx="1833226" cy="523220"/>
                </a:xfrm>
                <a:prstGeom prst="rect">
                  <a:avLst/>
                </a:prstGeom>
                <a:noFill/>
              </p:spPr>
              <p:txBody>
                <a:bodyPr wrap="square" rtlCol="0">
                  <a:spAutoFit/>
                </a:bodyPr>
                <a:lstStyle/>
                <a:p>
                  <a:pPr algn="ctr"/>
                  <a:r>
                    <a:rPr lang="el-GR" sz="1400" dirty="0"/>
                    <a:t>Δίκτυο μέσης τάσης</a:t>
                  </a:r>
                </a:p>
                <a:p>
                  <a:pPr algn="ctr"/>
                  <a:r>
                    <a:rPr lang="el-GR" sz="1400" dirty="0"/>
                    <a:t>20</a:t>
                  </a:r>
                  <a:r>
                    <a:rPr lang="en-US" sz="1400" dirty="0"/>
                    <a:t> kV </a:t>
                  </a:r>
                  <a:r>
                    <a:rPr lang="el-GR" sz="1400" dirty="0"/>
                    <a:t>πολική</a:t>
                  </a:r>
                </a:p>
              </p:txBody>
            </p:sp>
            <p:sp>
              <p:nvSpPr>
                <p:cNvPr id="7" name="TextBox 6">
                  <a:extLst>
                    <a:ext uri="{FF2B5EF4-FFF2-40B4-BE49-F238E27FC236}">
                      <a16:creationId xmlns:a16="http://schemas.microsoft.com/office/drawing/2014/main" id="{0A3FFF3F-90A4-6D34-57D0-24A55433E4DC}"/>
                    </a:ext>
                  </a:extLst>
                </p:cNvPr>
                <p:cNvSpPr txBox="1"/>
                <p:nvPr/>
              </p:nvSpPr>
              <p:spPr>
                <a:xfrm>
                  <a:off x="3295650" y="3195540"/>
                  <a:ext cx="1044727" cy="553998"/>
                </a:xfrm>
                <a:prstGeom prst="rect">
                  <a:avLst/>
                </a:prstGeom>
                <a:noFill/>
              </p:spPr>
              <p:txBody>
                <a:bodyPr wrap="square" rtlCol="0">
                  <a:spAutoFit/>
                </a:bodyPr>
                <a:lstStyle/>
                <a:p>
                  <a:pPr algn="ctr"/>
                  <a:r>
                    <a:rPr lang="el-GR" sz="1500" dirty="0"/>
                    <a:t>20</a:t>
                  </a:r>
                  <a:r>
                    <a:rPr lang="en-US" sz="1500" dirty="0"/>
                    <a:t> kV</a:t>
                  </a:r>
                  <a:r>
                    <a:rPr lang="el-GR" sz="1500" dirty="0"/>
                    <a:t>/1</a:t>
                  </a:r>
                  <a:r>
                    <a:rPr lang="en-US" sz="1500" dirty="0"/>
                    <a:t> kV</a:t>
                  </a:r>
                </a:p>
                <a:p>
                  <a:pPr algn="ctr"/>
                  <a:r>
                    <a:rPr lang="en-US" sz="1500" dirty="0"/>
                    <a:t>S=1 MVA</a:t>
                  </a:r>
                  <a:endParaRPr lang="el-GR" sz="1500" dirty="0"/>
                </a:p>
              </p:txBody>
            </p:sp>
            <p:sp>
              <p:nvSpPr>
                <p:cNvPr id="8" name="TextBox 7">
                  <a:extLst>
                    <a:ext uri="{FF2B5EF4-FFF2-40B4-BE49-F238E27FC236}">
                      <a16:creationId xmlns:a16="http://schemas.microsoft.com/office/drawing/2014/main" id="{4AD300EC-6680-777D-F6A0-ABD03700DFEE}"/>
                    </a:ext>
                  </a:extLst>
                </p:cNvPr>
                <p:cNvSpPr txBox="1"/>
                <p:nvPr/>
              </p:nvSpPr>
              <p:spPr>
                <a:xfrm>
                  <a:off x="7307943" y="2746162"/>
                  <a:ext cx="2714172" cy="369332"/>
                </a:xfrm>
                <a:prstGeom prst="rect">
                  <a:avLst/>
                </a:prstGeom>
                <a:noFill/>
              </p:spPr>
              <p:txBody>
                <a:bodyPr wrap="square" rtlCol="0">
                  <a:spAutoFit/>
                </a:bodyPr>
                <a:lstStyle/>
                <a:p>
                  <a:r>
                    <a:rPr lang="el-GR" dirty="0"/>
                    <a:t>2</a:t>
                  </a:r>
                  <a:r>
                    <a:rPr lang="en-US" dirty="0"/>
                    <a:t>0</a:t>
                  </a:r>
                  <a:r>
                    <a:rPr lang="el-GR" dirty="0"/>
                    <a:t>0 </a:t>
                  </a:r>
                  <a:r>
                    <a:rPr lang="en-US" dirty="0"/>
                    <a:t>kW DC</a:t>
                  </a:r>
                  <a:r>
                    <a:rPr lang="el-GR" dirty="0"/>
                    <a:t> φορτιστής</a:t>
                  </a:r>
                </a:p>
              </p:txBody>
            </p:sp>
          </p:grpSp>
          <p:cxnSp>
            <p:nvCxnSpPr>
              <p:cNvPr id="13" name="Ευθεία γραμμή σύνδεσης 12">
                <a:extLst>
                  <a:ext uri="{FF2B5EF4-FFF2-40B4-BE49-F238E27FC236}">
                    <a16:creationId xmlns:a16="http://schemas.microsoft.com/office/drawing/2014/main" id="{A6C67A36-A84D-CCA9-59A6-043E72160977}"/>
                  </a:ext>
                </a:extLst>
              </p:cNvPr>
              <p:cNvCxnSpPr>
                <a:cxnSpLocks/>
              </p:cNvCxnSpPr>
              <p:nvPr/>
            </p:nvCxnSpPr>
            <p:spPr>
              <a:xfrm>
                <a:off x="4324350" y="1920349"/>
                <a:ext cx="282575"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Ευθεία γραμμή σύνδεσης 16">
                <a:extLst>
                  <a:ext uri="{FF2B5EF4-FFF2-40B4-BE49-F238E27FC236}">
                    <a16:creationId xmlns:a16="http://schemas.microsoft.com/office/drawing/2014/main" id="{DFCD33AD-A8AD-3963-1D7C-C32F8375B4AE}"/>
                  </a:ext>
                </a:extLst>
              </p:cNvPr>
              <p:cNvCxnSpPr>
                <a:cxnSpLocks/>
              </p:cNvCxnSpPr>
              <p:nvPr/>
            </p:nvCxnSpPr>
            <p:spPr>
              <a:xfrm>
                <a:off x="4324350" y="2046823"/>
                <a:ext cx="282575"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Ευθεία γραμμή σύνδεσης 17">
                <a:extLst>
                  <a:ext uri="{FF2B5EF4-FFF2-40B4-BE49-F238E27FC236}">
                    <a16:creationId xmlns:a16="http://schemas.microsoft.com/office/drawing/2014/main" id="{E38F1A72-1CED-9633-83D7-2DFBC4430403}"/>
                  </a:ext>
                </a:extLst>
              </p:cNvPr>
              <p:cNvCxnSpPr>
                <a:cxnSpLocks/>
              </p:cNvCxnSpPr>
              <p:nvPr/>
            </p:nvCxnSpPr>
            <p:spPr>
              <a:xfrm>
                <a:off x="4324350" y="2194620"/>
                <a:ext cx="282575"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Ορθογώνιο 24">
                <a:extLst>
                  <a:ext uri="{FF2B5EF4-FFF2-40B4-BE49-F238E27FC236}">
                    <a16:creationId xmlns:a16="http://schemas.microsoft.com/office/drawing/2014/main" id="{A91C41EE-376C-85A3-EC96-3BF57B3B18ED}"/>
                  </a:ext>
                </a:extLst>
              </p:cNvPr>
              <p:cNvSpPr/>
              <p:nvPr/>
            </p:nvSpPr>
            <p:spPr>
              <a:xfrm>
                <a:off x="3009900" y="1314450"/>
                <a:ext cx="635000" cy="11398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26" name="Ευθεία γραμμή σύνδεσης 25">
                <a:extLst>
                  <a:ext uri="{FF2B5EF4-FFF2-40B4-BE49-F238E27FC236}">
                    <a16:creationId xmlns:a16="http://schemas.microsoft.com/office/drawing/2014/main" id="{37D7C166-5AC7-D8B3-4459-F19F3D0E762B}"/>
                  </a:ext>
                </a:extLst>
              </p:cNvPr>
              <p:cNvCxnSpPr>
                <a:cxnSpLocks/>
              </p:cNvCxnSpPr>
              <p:nvPr/>
            </p:nvCxnSpPr>
            <p:spPr>
              <a:xfrm>
                <a:off x="2816225" y="1894423"/>
                <a:ext cx="835025"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Ευθεία γραμμή σύνδεσης 26">
                <a:extLst>
                  <a:ext uri="{FF2B5EF4-FFF2-40B4-BE49-F238E27FC236}">
                    <a16:creationId xmlns:a16="http://schemas.microsoft.com/office/drawing/2014/main" id="{09741C6A-0B81-A702-99C9-A3042D31ACAB}"/>
                  </a:ext>
                </a:extLst>
              </p:cNvPr>
              <p:cNvCxnSpPr>
                <a:cxnSpLocks/>
              </p:cNvCxnSpPr>
              <p:nvPr/>
            </p:nvCxnSpPr>
            <p:spPr>
              <a:xfrm>
                <a:off x="2816225" y="2020897"/>
                <a:ext cx="835025"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Ευθεία γραμμή σύνδεσης 27">
                <a:extLst>
                  <a:ext uri="{FF2B5EF4-FFF2-40B4-BE49-F238E27FC236}">
                    <a16:creationId xmlns:a16="http://schemas.microsoft.com/office/drawing/2014/main" id="{5E1F2D5A-9DFD-6137-2342-2D93A7EF233E}"/>
                  </a:ext>
                </a:extLst>
              </p:cNvPr>
              <p:cNvCxnSpPr>
                <a:cxnSpLocks/>
              </p:cNvCxnSpPr>
              <p:nvPr/>
            </p:nvCxnSpPr>
            <p:spPr>
              <a:xfrm>
                <a:off x="2816225" y="2168694"/>
                <a:ext cx="835025"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38" name="Ορθογώνιο 37">
                <a:extLst>
                  <a:ext uri="{FF2B5EF4-FFF2-40B4-BE49-F238E27FC236}">
                    <a16:creationId xmlns:a16="http://schemas.microsoft.com/office/drawing/2014/main" id="{E2CD4E7B-8504-B272-2D32-90DFEBF2181B}"/>
                  </a:ext>
                </a:extLst>
              </p:cNvPr>
              <p:cNvSpPr/>
              <p:nvPr/>
            </p:nvSpPr>
            <p:spPr>
              <a:xfrm>
                <a:off x="3124200" y="1845529"/>
                <a:ext cx="215900" cy="80814"/>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9" name="Ορθογώνιο 38">
                <a:extLst>
                  <a:ext uri="{FF2B5EF4-FFF2-40B4-BE49-F238E27FC236}">
                    <a16:creationId xmlns:a16="http://schemas.microsoft.com/office/drawing/2014/main" id="{5E6B9C36-A942-C73B-C09B-900CF0881594}"/>
                  </a:ext>
                </a:extLst>
              </p:cNvPr>
              <p:cNvSpPr/>
              <p:nvPr/>
            </p:nvSpPr>
            <p:spPr>
              <a:xfrm>
                <a:off x="3124200" y="1984376"/>
                <a:ext cx="215900" cy="101054"/>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0" name="Ορθογώνιο 39">
                <a:extLst>
                  <a:ext uri="{FF2B5EF4-FFF2-40B4-BE49-F238E27FC236}">
                    <a16:creationId xmlns:a16="http://schemas.microsoft.com/office/drawing/2014/main" id="{AA12C890-7802-80A5-211D-BBDA0764B6EC}"/>
                  </a:ext>
                </a:extLst>
              </p:cNvPr>
              <p:cNvSpPr/>
              <p:nvPr/>
            </p:nvSpPr>
            <p:spPr>
              <a:xfrm>
                <a:off x="3114675" y="2136776"/>
                <a:ext cx="215900" cy="101054"/>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1" name="TextBox 40">
                <a:extLst>
                  <a:ext uri="{FF2B5EF4-FFF2-40B4-BE49-F238E27FC236}">
                    <a16:creationId xmlns:a16="http://schemas.microsoft.com/office/drawing/2014/main" id="{AEBE4463-D878-3EEE-300C-2A7333F49100}"/>
                  </a:ext>
                </a:extLst>
              </p:cNvPr>
              <p:cNvSpPr txBox="1"/>
              <p:nvPr/>
            </p:nvSpPr>
            <p:spPr>
              <a:xfrm>
                <a:off x="2709569" y="1550301"/>
                <a:ext cx="1322120" cy="307777"/>
              </a:xfrm>
              <a:prstGeom prst="rect">
                <a:avLst/>
              </a:prstGeom>
              <a:noFill/>
            </p:spPr>
            <p:txBody>
              <a:bodyPr wrap="square" rtlCol="0">
                <a:spAutoFit/>
              </a:bodyPr>
              <a:lstStyle/>
              <a:p>
                <a:r>
                  <a:rPr lang="el-GR" sz="1400" dirty="0"/>
                  <a:t>ασφάλειες</a:t>
                </a:r>
              </a:p>
            </p:txBody>
          </p:sp>
          <p:sp>
            <p:nvSpPr>
              <p:cNvPr id="42" name="Ορθογώνιο 41">
                <a:extLst>
                  <a:ext uri="{FF2B5EF4-FFF2-40B4-BE49-F238E27FC236}">
                    <a16:creationId xmlns:a16="http://schemas.microsoft.com/office/drawing/2014/main" id="{337E74A3-95BF-1C10-A109-8A233F9E1873}"/>
                  </a:ext>
                </a:extLst>
              </p:cNvPr>
              <p:cNvSpPr/>
              <p:nvPr/>
            </p:nvSpPr>
            <p:spPr>
              <a:xfrm>
                <a:off x="5002442" y="1875767"/>
                <a:ext cx="3212874" cy="3188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44" name="Ευθεία γραμμή σύνδεσης 43">
                <a:extLst>
                  <a:ext uri="{FF2B5EF4-FFF2-40B4-BE49-F238E27FC236}">
                    <a16:creationId xmlns:a16="http://schemas.microsoft.com/office/drawing/2014/main" id="{6BDF7A1E-9839-37D0-B60A-01C6E4A3E8F0}"/>
                  </a:ext>
                </a:extLst>
              </p:cNvPr>
              <p:cNvCxnSpPr>
                <a:cxnSpLocks/>
              </p:cNvCxnSpPr>
              <p:nvPr/>
            </p:nvCxnSpPr>
            <p:spPr>
              <a:xfrm>
                <a:off x="4973864" y="1928269"/>
                <a:ext cx="293846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Ευθεία γραμμή σύνδεσης 44">
                <a:extLst>
                  <a:ext uri="{FF2B5EF4-FFF2-40B4-BE49-F238E27FC236}">
                    <a16:creationId xmlns:a16="http://schemas.microsoft.com/office/drawing/2014/main" id="{087EB75E-BECF-456A-4648-91684D5894FD}"/>
                  </a:ext>
                </a:extLst>
              </p:cNvPr>
              <p:cNvCxnSpPr>
                <a:cxnSpLocks/>
              </p:cNvCxnSpPr>
              <p:nvPr/>
            </p:nvCxnSpPr>
            <p:spPr>
              <a:xfrm>
                <a:off x="4973864" y="2109244"/>
                <a:ext cx="293846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Ευθεία γραμμή σύνδεσης 48">
                <a:extLst>
                  <a:ext uri="{FF2B5EF4-FFF2-40B4-BE49-F238E27FC236}">
                    <a16:creationId xmlns:a16="http://schemas.microsoft.com/office/drawing/2014/main" id="{B02405A5-AAAC-C7AF-1284-925372D898C7}"/>
                  </a:ext>
                </a:extLst>
              </p:cNvPr>
              <p:cNvCxnSpPr/>
              <p:nvPr/>
            </p:nvCxnSpPr>
            <p:spPr>
              <a:xfrm>
                <a:off x="5455920" y="1860133"/>
                <a:ext cx="0" cy="25527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Ευθεία γραμμή σύνδεσης 49">
                <a:extLst>
                  <a:ext uri="{FF2B5EF4-FFF2-40B4-BE49-F238E27FC236}">
                    <a16:creationId xmlns:a16="http://schemas.microsoft.com/office/drawing/2014/main" id="{CB3586BA-9561-71A4-D06D-DAB38124727B}"/>
                  </a:ext>
                </a:extLst>
              </p:cNvPr>
              <p:cNvCxnSpPr>
                <a:cxnSpLocks/>
              </p:cNvCxnSpPr>
              <p:nvPr/>
            </p:nvCxnSpPr>
            <p:spPr>
              <a:xfrm>
                <a:off x="5593715" y="1860133"/>
                <a:ext cx="0" cy="6021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Ευθεία γραμμή σύνδεσης 53">
                <a:extLst>
                  <a:ext uri="{FF2B5EF4-FFF2-40B4-BE49-F238E27FC236}">
                    <a16:creationId xmlns:a16="http://schemas.microsoft.com/office/drawing/2014/main" id="{3D7EE03D-3B17-9EA9-14B0-2EAD097F6985}"/>
                  </a:ext>
                </a:extLst>
              </p:cNvPr>
              <p:cNvCxnSpPr/>
              <p:nvPr/>
            </p:nvCxnSpPr>
            <p:spPr>
              <a:xfrm>
                <a:off x="6805295" y="1853974"/>
                <a:ext cx="0" cy="25527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Ευθεία γραμμή σύνδεσης 54">
                <a:extLst>
                  <a:ext uri="{FF2B5EF4-FFF2-40B4-BE49-F238E27FC236}">
                    <a16:creationId xmlns:a16="http://schemas.microsoft.com/office/drawing/2014/main" id="{1A5D1DCE-154A-1F42-90D7-C86A9EECB1B3}"/>
                  </a:ext>
                </a:extLst>
              </p:cNvPr>
              <p:cNvCxnSpPr>
                <a:cxnSpLocks/>
              </p:cNvCxnSpPr>
              <p:nvPr/>
            </p:nvCxnSpPr>
            <p:spPr>
              <a:xfrm>
                <a:off x="6943090" y="1853974"/>
                <a:ext cx="0" cy="810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Ευθεία γραμμή σύνδεσης 55">
                <a:extLst>
                  <a:ext uri="{FF2B5EF4-FFF2-40B4-BE49-F238E27FC236}">
                    <a16:creationId xmlns:a16="http://schemas.microsoft.com/office/drawing/2014/main" id="{5A3AA6DF-DFEA-4501-1ED4-9B553711AF27}"/>
                  </a:ext>
                </a:extLst>
              </p:cNvPr>
              <p:cNvCxnSpPr>
                <a:cxnSpLocks/>
              </p:cNvCxnSpPr>
              <p:nvPr/>
            </p:nvCxnSpPr>
            <p:spPr>
              <a:xfrm>
                <a:off x="5881766" y="1934984"/>
                <a:ext cx="0" cy="28672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Ευθεία γραμμή σύνδεσης 56">
                <a:extLst>
                  <a:ext uri="{FF2B5EF4-FFF2-40B4-BE49-F238E27FC236}">
                    <a16:creationId xmlns:a16="http://schemas.microsoft.com/office/drawing/2014/main" id="{FF8E0276-0FD8-50CD-4543-E5C03DD06E36}"/>
                  </a:ext>
                </a:extLst>
              </p:cNvPr>
              <p:cNvCxnSpPr>
                <a:cxnSpLocks/>
              </p:cNvCxnSpPr>
              <p:nvPr/>
            </p:nvCxnSpPr>
            <p:spPr>
              <a:xfrm>
                <a:off x="5973118" y="2109244"/>
                <a:ext cx="0" cy="11246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Ευθεία γραμμή σύνδεσης 61">
                <a:extLst>
                  <a:ext uri="{FF2B5EF4-FFF2-40B4-BE49-F238E27FC236}">
                    <a16:creationId xmlns:a16="http://schemas.microsoft.com/office/drawing/2014/main" id="{3B329F6C-D782-6FC5-C2C8-C2DB3DF69394}"/>
                  </a:ext>
                </a:extLst>
              </p:cNvPr>
              <p:cNvCxnSpPr>
                <a:cxnSpLocks/>
              </p:cNvCxnSpPr>
              <p:nvPr/>
            </p:nvCxnSpPr>
            <p:spPr>
              <a:xfrm>
                <a:off x="7151312" y="1926343"/>
                <a:ext cx="0" cy="28672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Ευθεία γραμμή σύνδεσης 62">
                <a:extLst>
                  <a:ext uri="{FF2B5EF4-FFF2-40B4-BE49-F238E27FC236}">
                    <a16:creationId xmlns:a16="http://schemas.microsoft.com/office/drawing/2014/main" id="{8B818B65-5588-7551-5747-9EA449C98C02}"/>
                  </a:ext>
                </a:extLst>
              </p:cNvPr>
              <p:cNvCxnSpPr>
                <a:cxnSpLocks/>
              </p:cNvCxnSpPr>
              <p:nvPr/>
            </p:nvCxnSpPr>
            <p:spPr>
              <a:xfrm>
                <a:off x="7264105" y="2100603"/>
                <a:ext cx="0" cy="11246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5" name="TextBox 64">
                <a:extLst>
                  <a:ext uri="{FF2B5EF4-FFF2-40B4-BE49-F238E27FC236}">
                    <a16:creationId xmlns:a16="http://schemas.microsoft.com/office/drawing/2014/main" id="{7CA76E53-F860-2094-1941-6A658E34818B}"/>
                  </a:ext>
                </a:extLst>
              </p:cNvPr>
              <p:cNvSpPr txBox="1"/>
              <p:nvPr/>
            </p:nvSpPr>
            <p:spPr>
              <a:xfrm>
                <a:off x="7869992" y="1825288"/>
                <a:ext cx="1843316" cy="369332"/>
              </a:xfrm>
              <a:prstGeom prst="rect">
                <a:avLst/>
              </a:prstGeom>
              <a:noFill/>
            </p:spPr>
            <p:txBody>
              <a:bodyPr wrap="square" rtlCol="0">
                <a:spAutoFit/>
              </a:bodyPr>
              <a:lstStyle/>
              <a:p>
                <a:r>
                  <a:rPr lang="el-GR" dirty="0"/>
                  <a:t>680</a:t>
                </a:r>
                <a:r>
                  <a:rPr lang="en-US" dirty="0"/>
                  <a:t> V dc </a:t>
                </a:r>
                <a:r>
                  <a:rPr lang="el-GR" dirty="0"/>
                  <a:t>ζυγός</a:t>
                </a:r>
              </a:p>
            </p:txBody>
          </p:sp>
        </p:grpSp>
        <p:sp>
          <p:nvSpPr>
            <p:cNvPr id="69" name="Ορθογώνιο 68">
              <a:extLst>
                <a:ext uri="{FF2B5EF4-FFF2-40B4-BE49-F238E27FC236}">
                  <a16:creationId xmlns:a16="http://schemas.microsoft.com/office/drawing/2014/main" id="{2258EA7F-2E02-2941-80DE-BF0C2E3A34C2}"/>
                </a:ext>
              </a:extLst>
            </p:cNvPr>
            <p:cNvSpPr/>
            <p:nvPr/>
          </p:nvSpPr>
          <p:spPr>
            <a:xfrm>
              <a:off x="7044266" y="1247775"/>
              <a:ext cx="584200" cy="4499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0" name="Ορθογώνιο 69">
              <a:extLst>
                <a:ext uri="{FF2B5EF4-FFF2-40B4-BE49-F238E27FC236}">
                  <a16:creationId xmlns:a16="http://schemas.microsoft.com/office/drawing/2014/main" id="{F319FD2B-3861-091E-C9DB-4054F81BA95C}"/>
                </a:ext>
              </a:extLst>
            </p:cNvPr>
            <p:cNvSpPr/>
            <p:nvPr/>
          </p:nvSpPr>
          <p:spPr>
            <a:xfrm>
              <a:off x="4417246" y="2370509"/>
              <a:ext cx="584200" cy="4499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2" name="TextBox 71">
              <a:extLst>
                <a:ext uri="{FF2B5EF4-FFF2-40B4-BE49-F238E27FC236}">
                  <a16:creationId xmlns:a16="http://schemas.microsoft.com/office/drawing/2014/main" id="{BB774A6A-B81C-C654-8437-0CD673069A19}"/>
                </a:ext>
              </a:extLst>
            </p:cNvPr>
            <p:cNvSpPr txBox="1"/>
            <p:nvPr/>
          </p:nvSpPr>
          <p:spPr>
            <a:xfrm>
              <a:off x="4065243" y="2193755"/>
              <a:ext cx="1239688" cy="553998"/>
            </a:xfrm>
            <a:prstGeom prst="rect">
              <a:avLst/>
            </a:prstGeom>
            <a:noFill/>
          </p:spPr>
          <p:txBody>
            <a:bodyPr wrap="square" rtlCol="0">
              <a:spAutoFit/>
            </a:bodyPr>
            <a:lstStyle/>
            <a:p>
              <a:pPr algn="ctr"/>
              <a:r>
                <a:rPr lang="en-US" sz="1500" dirty="0"/>
                <a:t>cos</a:t>
              </a:r>
              <a:r>
                <a:rPr lang="el-GR" sz="1500" dirty="0"/>
                <a:t>φ=0.98</a:t>
              </a:r>
              <a:endParaRPr lang="en-US" sz="1500" dirty="0"/>
            </a:p>
            <a:p>
              <a:pPr algn="ctr"/>
              <a:r>
                <a:rPr lang="en-US" sz="1500" dirty="0"/>
                <a:t>n=97%</a:t>
              </a:r>
            </a:p>
          </p:txBody>
        </p:sp>
      </p:grpSp>
      <p:sp>
        <p:nvSpPr>
          <p:cNvPr id="73" name="TextBox 72">
            <a:extLst>
              <a:ext uri="{FF2B5EF4-FFF2-40B4-BE49-F238E27FC236}">
                <a16:creationId xmlns:a16="http://schemas.microsoft.com/office/drawing/2014/main" id="{AF11E0AD-DA4D-4A6A-2305-43EE0106E657}"/>
              </a:ext>
            </a:extLst>
          </p:cNvPr>
          <p:cNvSpPr txBox="1"/>
          <p:nvPr/>
        </p:nvSpPr>
        <p:spPr>
          <a:xfrm>
            <a:off x="438150" y="3381316"/>
            <a:ext cx="11626850" cy="3416320"/>
          </a:xfrm>
          <a:prstGeom prst="rect">
            <a:avLst/>
          </a:prstGeom>
          <a:noFill/>
        </p:spPr>
        <p:txBody>
          <a:bodyPr wrap="square" rtlCol="0">
            <a:spAutoFit/>
          </a:bodyPr>
          <a:lstStyle/>
          <a:p>
            <a:r>
              <a:rPr lang="el-GR" dirty="0"/>
              <a:t>Ένα σύστημα φόρτισης DC αποτελείται από τα παρακάτω:</a:t>
            </a:r>
          </a:p>
          <a:p>
            <a:pPr marL="285750" indent="-285750">
              <a:buFont typeface="Arial" panose="020B0604020202020204" pitchFamily="34" charset="0"/>
              <a:buChar char="•"/>
            </a:pPr>
            <a:r>
              <a:rPr lang="el-GR" dirty="0"/>
              <a:t>Μετασχηματιστή 20 kV/1 kV, Sₙ = 1 MVA (τριφασικός),</a:t>
            </a:r>
            <a:r>
              <a:rPr lang="en-US" dirty="0"/>
              <a:t> </a:t>
            </a:r>
            <a:r>
              <a:rPr lang="el-GR" dirty="0"/>
              <a:t>με βαθμό απόδοσης 90%, που τροφοδοτεί AC/DC μετατροπέα.</a:t>
            </a:r>
            <a:endParaRPr lang="en-US" dirty="0"/>
          </a:p>
          <a:p>
            <a:pPr marL="285750" indent="-285750">
              <a:buFont typeface="Arial" panose="020B0604020202020204" pitchFamily="34" charset="0"/>
              <a:buChar char="•"/>
            </a:pPr>
            <a:r>
              <a:rPr lang="el-GR" dirty="0"/>
              <a:t>Ο AC/DC μετατροπέας τροφοδοτεί ζυγό DC στα 680 V.</a:t>
            </a:r>
            <a:r>
              <a:rPr lang="en-US" dirty="0"/>
              <a:t> O</a:t>
            </a:r>
            <a:r>
              <a:rPr lang="el-GR" dirty="0"/>
              <a:t> μετατροπέας έχει συντελεστή ισχύος ~0.98 και βαθμό απόδοσης 97% σε ονομαστική φόρτιση</a:t>
            </a:r>
            <a:r>
              <a:rPr lang="en-US" dirty="0"/>
              <a:t>.</a:t>
            </a:r>
          </a:p>
          <a:p>
            <a:pPr marL="285750" indent="-285750">
              <a:buFont typeface="Arial" panose="020B0604020202020204" pitchFamily="34" charset="0"/>
              <a:buChar char="•"/>
            </a:pPr>
            <a:r>
              <a:rPr lang="el-GR" dirty="0"/>
              <a:t>Στον ζυγό συνδέονται 4 ταχυφορτιστές DC, με ονομαστική ισχύ P = 2</a:t>
            </a:r>
            <a:r>
              <a:rPr lang="en-US" dirty="0"/>
              <a:t>0</a:t>
            </a:r>
            <a:r>
              <a:rPr lang="el-GR" dirty="0"/>
              <a:t>0 </a:t>
            </a:r>
            <a:r>
              <a:rPr lang="en-US" dirty="0"/>
              <a:t>kW</a:t>
            </a:r>
            <a:r>
              <a:rPr lang="el-GR" dirty="0"/>
              <a:t> έκαστος (σύνολο </a:t>
            </a:r>
            <a:r>
              <a:rPr lang="en-US" dirty="0"/>
              <a:t>0.8</a:t>
            </a:r>
            <a:r>
              <a:rPr lang="el-GR" dirty="0"/>
              <a:t> MW). </a:t>
            </a:r>
          </a:p>
          <a:p>
            <a:r>
              <a:rPr lang="el-GR" dirty="0"/>
              <a:t>Ζητείται</a:t>
            </a:r>
            <a:r>
              <a:rPr lang="en-US" dirty="0"/>
              <a:t>:</a:t>
            </a:r>
          </a:p>
          <a:p>
            <a:pPr marL="800100" lvl="1" indent="-342900">
              <a:buFont typeface="+mj-lt"/>
              <a:buAutoNum type="arabicPeriod"/>
            </a:pPr>
            <a:r>
              <a:rPr lang="el-GR" dirty="0"/>
              <a:t>Να υπολογιστεί το ονομαστικό ρεύμα στη μέση τάση (20 kV) για πλήρη ταυτόχρονη λειτουργία των 4×2</a:t>
            </a:r>
            <a:r>
              <a:rPr lang="en-US" dirty="0"/>
              <a:t>0</a:t>
            </a:r>
            <a:r>
              <a:rPr lang="el-GR" dirty="0"/>
              <a:t>0 </a:t>
            </a:r>
            <a:r>
              <a:rPr lang="en-US" dirty="0"/>
              <a:t>kW</a:t>
            </a:r>
            <a:r>
              <a:rPr lang="el-GR" dirty="0"/>
              <a:t>.</a:t>
            </a:r>
            <a:r>
              <a:rPr lang="en-US" dirty="0"/>
              <a:t> </a:t>
            </a:r>
          </a:p>
          <a:p>
            <a:pPr marL="800100" lvl="1" indent="-342900">
              <a:buFont typeface="+mj-lt"/>
              <a:buAutoNum type="arabicPeriod"/>
            </a:pPr>
            <a:r>
              <a:rPr lang="el-GR" dirty="0"/>
              <a:t>Να προταθεί ονομαστική τιμή ασφάλειας/διακόπτη στη ΜΤ;</a:t>
            </a:r>
          </a:p>
          <a:p>
            <a:pPr marL="800100" lvl="1" indent="-342900">
              <a:buFont typeface="+mj-lt"/>
              <a:buAutoNum type="arabicPeriod"/>
            </a:pPr>
            <a:r>
              <a:rPr lang="el-GR" dirty="0"/>
              <a:t>Έστω ότι συμβαίνει ένα βραχυκύκλωμα στον Μ/Τ ρεύματος 500Α. Εκτιμήστε τον χρόνο ενεργοποίησης της ασφάλειας που επιλέξατε για το βραχυκύκλωμα αυτό.</a:t>
            </a:r>
          </a:p>
          <a:p>
            <a:pPr marL="800100" lvl="1" indent="-342900">
              <a:buFont typeface="+mj-lt"/>
              <a:buAutoNum type="arabicPeriod"/>
            </a:pPr>
            <a:r>
              <a:rPr lang="el-GR" dirty="0"/>
              <a:t>Επιλέξτε καλώδιο για τον </a:t>
            </a:r>
            <a:r>
              <a:rPr lang="en-US" dirty="0"/>
              <a:t>DC </a:t>
            </a:r>
            <a:r>
              <a:rPr lang="el-GR" dirty="0"/>
              <a:t>ζυγό των 680 </a:t>
            </a:r>
            <a:r>
              <a:rPr lang="en-US" dirty="0"/>
              <a:t>V</a:t>
            </a:r>
            <a:r>
              <a:rPr lang="el-GR" dirty="0"/>
              <a:t>.</a:t>
            </a:r>
          </a:p>
        </p:txBody>
      </p:sp>
    </p:spTree>
    <p:extLst>
      <p:ext uri="{BB962C8B-B14F-4D97-AF65-F5344CB8AC3E}">
        <p14:creationId xmlns:p14="http://schemas.microsoft.com/office/powerpoint/2010/main" val="330806435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2170985-E36F-FA83-9807-C846BE9F77D5}"/>
              </a:ext>
            </a:extLst>
          </p:cNvPr>
          <p:cNvSpPr>
            <a:spLocks noGrp="1"/>
          </p:cNvSpPr>
          <p:nvPr>
            <p:ph type="title"/>
          </p:nvPr>
        </p:nvSpPr>
        <p:spPr>
          <a:xfrm>
            <a:off x="1371600" y="95250"/>
            <a:ext cx="3526592" cy="449944"/>
          </a:xfrm>
        </p:spPr>
        <p:txBody>
          <a:bodyPr>
            <a:normAutofit fontScale="90000"/>
          </a:bodyPr>
          <a:lstStyle/>
          <a:p>
            <a:r>
              <a:rPr lang="el-GR" dirty="0"/>
              <a:t>Άσκηση 1</a:t>
            </a:r>
            <a:r>
              <a:rPr lang="en-US" dirty="0"/>
              <a:t>-</a:t>
            </a:r>
            <a:r>
              <a:rPr lang="el-GR" dirty="0"/>
              <a:t>Λύση</a:t>
            </a:r>
          </a:p>
        </p:txBody>
      </p:sp>
      <p:grpSp>
        <p:nvGrpSpPr>
          <p:cNvPr id="35" name="Ομάδα 34">
            <a:extLst>
              <a:ext uri="{FF2B5EF4-FFF2-40B4-BE49-F238E27FC236}">
                <a16:creationId xmlns:a16="http://schemas.microsoft.com/office/drawing/2014/main" id="{57F2F428-8692-4886-F6FC-28AB58921F33}"/>
              </a:ext>
            </a:extLst>
          </p:cNvPr>
          <p:cNvGrpSpPr/>
          <p:nvPr/>
        </p:nvGrpSpPr>
        <p:grpSpPr>
          <a:xfrm>
            <a:off x="159921" y="50408"/>
            <a:ext cx="11872158" cy="6757184"/>
            <a:chOff x="319842" y="50408"/>
            <a:chExt cx="11872158" cy="6757184"/>
          </a:xfrm>
        </p:grpSpPr>
        <p:grpSp>
          <p:nvGrpSpPr>
            <p:cNvPr id="21" name="Ομάδα 20">
              <a:extLst>
                <a:ext uri="{FF2B5EF4-FFF2-40B4-BE49-F238E27FC236}">
                  <a16:creationId xmlns:a16="http://schemas.microsoft.com/office/drawing/2014/main" id="{483C1F0B-BAAD-F4AF-0C8E-ACC607ACF7E5}"/>
                </a:ext>
              </a:extLst>
            </p:cNvPr>
            <p:cNvGrpSpPr/>
            <p:nvPr/>
          </p:nvGrpSpPr>
          <p:grpSpPr>
            <a:xfrm>
              <a:off x="319842" y="920627"/>
              <a:ext cx="5355296" cy="5016746"/>
              <a:chOff x="457248" y="730127"/>
              <a:chExt cx="5355296" cy="5016746"/>
            </a:xfrm>
          </p:grpSpPr>
          <p:grpSp>
            <p:nvGrpSpPr>
              <p:cNvPr id="19" name="Ομάδα 18">
                <a:extLst>
                  <a:ext uri="{FF2B5EF4-FFF2-40B4-BE49-F238E27FC236}">
                    <a16:creationId xmlns:a16="http://schemas.microsoft.com/office/drawing/2014/main" id="{8C6B840A-902F-DC04-AE99-74A977B2532D}"/>
                  </a:ext>
                </a:extLst>
              </p:cNvPr>
              <p:cNvGrpSpPr/>
              <p:nvPr/>
            </p:nvGrpSpPr>
            <p:grpSpPr>
              <a:xfrm>
                <a:off x="531154" y="730127"/>
                <a:ext cx="5207484" cy="2231571"/>
                <a:chOff x="280437" y="692027"/>
                <a:chExt cx="5207484" cy="2231571"/>
              </a:xfrm>
            </p:grpSpPr>
            <p:pic>
              <p:nvPicPr>
                <p:cNvPr id="11" name="Εικόνα 10">
                  <a:extLst>
                    <a:ext uri="{FF2B5EF4-FFF2-40B4-BE49-F238E27FC236}">
                      <a16:creationId xmlns:a16="http://schemas.microsoft.com/office/drawing/2014/main" id="{9EE00EB3-BEF2-A957-1C38-47C13698D48F}"/>
                    </a:ext>
                  </a:extLst>
                </p:cNvPr>
                <p:cNvPicPr>
                  <a:picLocks noChangeAspect="1"/>
                </p:cNvPicPr>
                <p:nvPr/>
              </p:nvPicPr>
              <p:blipFill>
                <a:blip r:embed="rId2"/>
                <a:stretch>
                  <a:fillRect/>
                </a:stretch>
              </p:blipFill>
              <p:spPr>
                <a:xfrm>
                  <a:off x="280437" y="692027"/>
                  <a:ext cx="5207484" cy="1155823"/>
                </a:xfrm>
                <a:prstGeom prst="rect">
                  <a:avLst/>
                </a:prstGeom>
              </p:spPr>
            </p:pic>
            <p:pic>
              <p:nvPicPr>
                <p:cNvPr id="14" name="Εικόνα 13">
                  <a:extLst>
                    <a:ext uri="{FF2B5EF4-FFF2-40B4-BE49-F238E27FC236}">
                      <a16:creationId xmlns:a16="http://schemas.microsoft.com/office/drawing/2014/main" id="{DC98DBCB-FC01-05BB-62CE-AB46DCD73683}"/>
                    </a:ext>
                  </a:extLst>
                </p:cNvPr>
                <p:cNvPicPr>
                  <a:picLocks noChangeAspect="1"/>
                </p:cNvPicPr>
                <p:nvPr/>
              </p:nvPicPr>
              <p:blipFill>
                <a:blip r:embed="rId3"/>
                <a:stretch>
                  <a:fillRect/>
                </a:stretch>
              </p:blipFill>
              <p:spPr>
                <a:xfrm>
                  <a:off x="280437" y="2040074"/>
                  <a:ext cx="4950332" cy="883524"/>
                </a:xfrm>
                <a:prstGeom prst="rect">
                  <a:avLst/>
                </a:prstGeom>
              </p:spPr>
            </p:pic>
          </p:gr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D6EB3B9-BC56-E2E9-3674-3A2F9A3CC4CB}"/>
                      </a:ext>
                    </a:extLst>
                  </p:cNvPr>
                  <p:cNvSpPr txBox="1"/>
                  <p:nvPr/>
                </p:nvSpPr>
                <p:spPr>
                  <a:xfrm>
                    <a:off x="457248" y="3451308"/>
                    <a:ext cx="5355296" cy="2295565"/>
                  </a:xfrm>
                  <a:prstGeom prst="rect">
                    <a:avLst/>
                  </a:prstGeom>
                  <a:noFill/>
                </p:spPr>
                <p:txBody>
                  <a:bodyPr wrap="square" rtlCol="0">
                    <a:spAutoFit/>
                  </a:bodyPr>
                  <a:lstStyle/>
                  <a:p>
                    <a:r>
                      <a:rPr lang="el-GR" sz="1400" dirty="0"/>
                      <a:t>2. Η ασφάλεια που επιλέγεται είναι είτε η 25Α είτε η αμέσως επόμενη 31</a:t>
                    </a:r>
                    <a:r>
                      <a:rPr lang="en-US" sz="1400" dirty="0"/>
                      <a:t>.</a:t>
                    </a:r>
                    <a:r>
                      <a:rPr lang="el-GR" sz="1400" dirty="0"/>
                      <a:t>5Α. Βέβαια, με δεδομένο ότι </a:t>
                    </a:r>
                    <a:endParaRPr lang="en-US" sz="1400" dirty="0"/>
                  </a:p>
                  <a:p>
                    <a:endParaRPr lang="en-US" sz="1400" dirty="0"/>
                  </a:p>
                  <a:p>
                    <a:pPr/>
                    <a14:m>
                      <m:oMathPara xmlns:m="http://schemas.openxmlformats.org/officeDocument/2006/math">
                        <m:oMathParaPr>
                          <m:jc m:val="centerGroup"/>
                        </m:oMathParaPr>
                        <m:oMath xmlns:m="http://schemas.openxmlformats.org/officeDocument/2006/math">
                          <m:r>
                            <a:rPr lang="en-US" sz="1400" b="1" i="1" smtClean="0">
                              <a:latin typeface="Cambria Math" panose="02040503050406030204" pitchFamily="18" charset="0"/>
                            </a:rPr>
                            <m:t>𝑺</m:t>
                          </m:r>
                          <m:r>
                            <a:rPr lang="en-US" sz="1400" b="1" i="1" smtClean="0">
                              <a:latin typeface="Cambria Math" panose="02040503050406030204" pitchFamily="18" charset="0"/>
                            </a:rPr>
                            <m:t>=</m:t>
                          </m:r>
                          <m:rad>
                            <m:radPr>
                              <m:degHide m:val="on"/>
                              <m:ctrlPr>
                                <a:rPr lang="en-US" sz="1400" b="1" i="1" smtClean="0">
                                  <a:latin typeface="Cambria Math" panose="02040503050406030204" pitchFamily="18" charset="0"/>
                                </a:rPr>
                              </m:ctrlPr>
                            </m:radPr>
                            <m:deg/>
                            <m:e>
                              <m:r>
                                <a:rPr lang="en-US" sz="1400" b="1" i="1" smtClean="0">
                                  <a:latin typeface="Cambria Math" panose="02040503050406030204" pitchFamily="18" charset="0"/>
                                </a:rPr>
                                <m:t>𝟑</m:t>
                              </m:r>
                            </m:e>
                          </m:rad>
                          <m:r>
                            <a:rPr lang="en-US" sz="1400" b="1" i="1" smtClean="0">
                              <a:latin typeface="Cambria Math" panose="02040503050406030204" pitchFamily="18" charset="0"/>
                            </a:rPr>
                            <m:t>∙</m:t>
                          </m:r>
                          <m:r>
                            <a:rPr lang="en-US" sz="1400" b="1" i="1" smtClean="0">
                              <a:latin typeface="Cambria Math" panose="02040503050406030204" pitchFamily="18" charset="0"/>
                            </a:rPr>
                            <m:t>𝟐𝟎</m:t>
                          </m:r>
                          <m:r>
                            <a:rPr lang="en-US" sz="1400" b="1" i="1" smtClean="0">
                              <a:latin typeface="Cambria Math" panose="02040503050406030204" pitchFamily="18" charset="0"/>
                            </a:rPr>
                            <m:t>,</m:t>
                          </m:r>
                          <m:r>
                            <a:rPr lang="en-US" sz="1400" b="1" i="1" smtClean="0">
                              <a:latin typeface="Cambria Math" panose="02040503050406030204" pitchFamily="18" charset="0"/>
                            </a:rPr>
                            <m:t>𝟎𝟎𝟎</m:t>
                          </m:r>
                          <m:r>
                            <a:rPr lang="en-US" sz="1400" b="1" i="1">
                              <a:latin typeface="Cambria Math" panose="02040503050406030204" pitchFamily="18" charset="0"/>
                            </a:rPr>
                            <m:t>∙</m:t>
                          </m:r>
                          <m:r>
                            <a:rPr lang="en-US" sz="1400" b="1" i="1" smtClean="0">
                              <a:latin typeface="Cambria Math" panose="02040503050406030204" pitchFamily="18" charset="0"/>
                            </a:rPr>
                            <m:t>𝟑𝟏</m:t>
                          </m:r>
                          <m:r>
                            <a:rPr lang="en-US" sz="1400" b="1" i="1" smtClean="0">
                              <a:latin typeface="Cambria Math" panose="02040503050406030204" pitchFamily="18" charset="0"/>
                            </a:rPr>
                            <m:t>.</m:t>
                          </m:r>
                          <m:r>
                            <a:rPr lang="en-US" sz="1400" b="1" i="1" smtClean="0">
                              <a:latin typeface="Cambria Math" panose="02040503050406030204" pitchFamily="18" charset="0"/>
                            </a:rPr>
                            <m:t>𝟓</m:t>
                          </m:r>
                          <m:r>
                            <a:rPr lang="en-US" sz="1400" b="1" i="1" smtClean="0">
                              <a:latin typeface="Cambria Math" panose="02040503050406030204" pitchFamily="18" charset="0"/>
                            </a:rPr>
                            <m:t>=</m:t>
                          </m:r>
                          <m:r>
                            <a:rPr lang="en-US" sz="1400" b="1" i="1" smtClean="0">
                              <a:latin typeface="Cambria Math" panose="02040503050406030204" pitchFamily="18" charset="0"/>
                            </a:rPr>
                            <m:t>𝟏</m:t>
                          </m:r>
                          <m:r>
                            <a:rPr lang="en-US" sz="1400" b="1" i="1" smtClean="0">
                              <a:latin typeface="Cambria Math" panose="02040503050406030204" pitchFamily="18" charset="0"/>
                            </a:rPr>
                            <m:t>.</m:t>
                          </m:r>
                          <m:r>
                            <a:rPr lang="en-US" sz="1400" b="1" i="1" smtClean="0">
                              <a:latin typeface="Cambria Math" panose="02040503050406030204" pitchFamily="18" charset="0"/>
                            </a:rPr>
                            <m:t>𝟎𝟗</m:t>
                          </m:r>
                          <m:r>
                            <a:rPr lang="en-US" sz="1400" b="1" i="1" smtClean="0">
                              <a:latin typeface="Cambria Math" panose="02040503050406030204" pitchFamily="18" charset="0"/>
                            </a:rPr>
                            <m:t>𝑴𝑽𝑨</m:t>
                          </m:r>
                        </m:oMath>
                      </m:oMathPara>
                    </a14:m>
                    <a:endParaRPr lang="en-US" sz="1400" b="1" dirty="0"/>
                  </a:p>
                  <a:p>
                    <a:endParaRPr lang="en-US" sz="1400" dirty="0"/>
                  </a:p>
                  <a:p>
                    <a:r>
                      <a:rPr lang="el-GR" sz="1400" dirty="0"/>
                      <a:t>ενέχεται ο κίνδυνος υπερφόρτισης του Μ/Τ χωρίς να προστατεύεται από την ασφάλεια. </a:t>
                    </a:r>
                  </a:p>
                  <a:p>
                    <a:endParaRPr lang="en-US" sz="1400" dirty="0"/>
                  </a:p>
                  <a:p>
                    <a:endParaRPr lang="el-GR" sz="1400" dirty="0"/>
                  </a:p>
                  <a:p>
                    <a:r>
                      <a:rPr lang="el-GR" sz="1400" dirty="0"/>
                      <a:t>3.</a:t>
                    </a:r>
                    <a:r>
                      <a:rPr lang="en-US" sz="1400" dirty="0"/>
                      <a:t> </a:t>
                    </a:r>
                    <a:r>
                      <a:rPr lang="el-GR" sz="1400" dirty="0"/>
                      <a:t>Για </a:t>
                    </a:r>
                    <a14:m>
                      <m:oMath xmlns:m="http://schemas.openxmlformats.org/officeDocument/2006/math">
                        <m:sSub>
                          <m:sSubPr>
                            <m:ctrlPr>
                              <a:rPr lang="el-GR" sz="1400" i="1" smtClean="0">
                                <a:latin typeface="Cambria Math" panose="02040503050406030204" pitchFamily="18" charset="0"/>
                              </a:rPr>
                            </m:ctrlPr>
                          </m:sSubPr>
                          <m:e>
                            <m:r>
                              <a:rPr lang="el-GR" sz="1400" b="0" i="1" smtClean="0">
                                <a:latin typeface="Cambria Math" panose="02040503050406030204" pitchFamily="18" charset="0"/>
                              </a:rPr>
                              <m:t>𝛪</m:t>
                            </m:r>
                          </m:e>
                          <m:sub>
                            <m:r>
                              <a:rPr lang="el-GR" sz="1400" b="0" i="1" smtClean="0">
                                <a:latin typeface="Cambria Math" panose="02040503050406030204" pitchFamily="18" charset="0"/>
                              </a:rPr>
                              <m:t>𝛽𝜌𝛼𝜒𝜐𝜅</m:t>
                            </m:r>
                            <m:r>
                              <a:rPr lang="el-GR" sz="1400" b="0" i="1" smtClean="0">
                                <a:latin typeface="Cambria Math" panose="02040503050406030204" pitchFamily="18" charset="0"/>
                              </a:rPr>
                              <m:t>.</m:t>
                            </m:r>
                          </m:sub>
                        </m:sSub>
                        <m:r>
                          <a:rPr lang="el-GR" sz="1400" b="0" i="1" smtClean="0">
                            <a:latin typeface="Cambria Math" panose="02040503050406030204" pitchFamily="18" charset="0"/>
                          </a:rPr>
                          <m:t>=500</m:t>
                        </m:r>
                        <m:r>
                          <m:rPr>
                            <m:sty m:val="p"/>
                          </m:rPr>
                          <a:rPr lang="el-GR" sz="1400" b="0" i="0" smtClean="0">
                            <a:latin typeface="Cambria Math" panose="02040503050406030204" pitchFamily="18" charset="0"/>
                          </a:rPr>
                          <m:t>Α</m:t>
                        </m:r>
                        <m:r>
                          <a:rPr lang="el-GR" sz="1400" b="0" i="0" smtClean="0">
                            <a:latin typeface="Cambria Math" panose="02040503050406030204" pitchFamily="18" charset="0"/>
                          </a:rPr>
                          <m:t> </m:t>
                        </m:r>
                        <m:r>
                          <a:rPr lang="el-GR"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𝑡</m:t>
                        </m:r>
                        <m:r>
                          <a:rPr lang="en-US" sz="1400" b="0" i="1" smtClean="0">
                            <a:latin typeface="Cambria Math" panose="02040503050406030204" pitchFamily="18" charset="0"/>
                            <a:ea typeface="Cambria Math" panose="02040503050406030204" pitchFamily="18" charset="0"/>
                          </a:rPr>
                          <m:t>=3∙</m:t>
                        </m:r>
                        <m:sSup>
                          <m:sSupPr>
                            <m:ctrlPr>
                              <a:rPr lang="en-US" sz="1400" b="0" i="1" smtClean="0">
                                <a:latin typeface="Cambria Math" panose="02040503050406030204" pitchFamily="18" charset="0"/>
                                <a:ea typeface="Cambria Math" panose="02040503050406030204" pitchFamily="18" charset="0"/>
                              </a:rPr>
                            </m:ctrlPr>
                          </m:sSupPr>
                          <m:e>
                            <m:r>
                              <a:rPr lang="en-US" sz="1400" b="0" i="1" smtClean="0">
                                <a:latin typeface="Cambria Math" panose="02040503050406030204" pitchFamily="18" charset="0"/>
                                <a:ea typeface="Cambria Math" panose="02040503050406030204" pitchFamily="18" charset="0"/>
                              </a:rPr>
                              <m:t>10</m:t>
                            </m:r>
                          </m:e>
                          <m:sup>
                            <m:r>
                              <a:rPr lang="en-US" sz="1400" b="0" i="1" smtClean="0">
                                <a:latin typeface="Cambria Math" panose="02040503050406030204" pitchFamily="18" charset="0"/>
                                <a:ea typeface="Cambria Math" panose="02040503050406030204" pitchFamily="18" charset="0"/>
                              </a:rPr>
                              <m:t>−3</m:t>
                            </m:r>
                          </m:sup>
                        </m:sSup>
                        <m:r>
                          <a:rPr lang="en-US" sz="1400" b="0" i="1" smtClean="0">
                            <a:latin typeface="Cambria Math" panose="02040503050406030204" pitchFamily="18" charset="0"/>
                            <a:ea typeface="Cambria Math" panose="02040503050406030204" pitchFamily="18" charset="0"/>
                          </a:rPr>
                          <m:t>𝑠</m:t>
                        </m:r>
                        <m:r>
                          <a:rPr lang="en-US" sz="1400" b="0" i="1" smtClean="0">
                            <a:latin typeface="Cambria Math" panose="02040503050406030204" pitchFamily="18" charset="0"/>
                            <a:ea typeface="Cambria Math" panose="02040503050406030204" pitchFamily="18" charset="0"/>
                          </a:rPr>
                          <m:t>=3</m:t>
                        </m:r>
                        <m:r>
                          <a:rPr lang="en-US" sz="1400" b="0" i="1" smtClean="0">
                            <a:latin typeface="Cambria Math" panose="02040503050406030204" pitchFamily="18" charset="0"/>
                            <a:ea typeface="Cambria Math" panose="02040503050406030204" pitchFamily="18" charset="0"/>
                          </a:rPr>
                          <m:t>𝑚𝑠</m:t>
                        </m:r>
                      </m:oMath>
                    </a14:m>
                    <a:r>
                      <a:rPr lang="en-US" sz="1400" dirty="0"/>
                      <a:t> (</a:t>
                    </a:r>
                    <a:r>
                      <a:rPr lang="el-GR" sz="1400" dirty="0"/>
                      <a:t>βλ. σχήμα</a:t>
                    </a:r>
                    <a:r>
                      <a:rPr lang="en-US" sz="1400" dirty="0"/>
                      <a:t>)</a:t>
                    </a:r>
                    <a:endParaRPr lang="el-GR" sz="1400" dirty="0"/>
                  </a:p>
                </p:txBody>
              </p:sp>
            </mc:Choice>
            <mc:Fallback xmlns="">
              <p:sp>
                <p:nvSpPr>
                  <p:cNvPr id="20" name="TextBox 19">
                    <a:extLst>
                      <a:ext uri="{FF2B5EF4-FFF2-40B4-BE49-F238E27FC236}">
                        <a16:creationId xmlns:a16="http://schemas.microsoft.com/office/drawing/2014/main" id="{1D6EB3B9-BC56-E2E9-3674-3A2F9A3CC4CB}"/>
                      </a:ext>
                    </a:extLst>
                  </p:cNvPr>
                  <p:cNvSpPr txBox="1">
                    <a:spLocks noRot="1" noChangeAspect="1" noMove="1" noResize="1" noEditPoints="1" noAdjustHandles="1" noChangeArrowheads="1" noChangeShapeType="1" noTextEdit="1"/>
                  </p:cNvSpPr>
                  <p:nvPr/>
                </p:nvSpPr>
                <p:spPr>
                  <a:xfrm>
                    <a:off x="457248" y="3451308"/>
                    <a:ext cx="5355296" cy="2295565"/>
                  </a:xfrm>
                  <a:prstGeom prst="rect">
                    <a:avLst/>
                  </a:prstGeom>
                  <a:blipFill>
                    <a:blip r:embed="rId4"/>
                    <a:stretch>
                      <a:fillRect l="-341" t="-265" r="-910" b="-1326"/>
                    </a:stretch>
                  </a:blipFill>
                </p:spPr>
                <p:txBody>
                  <a:bodyPr/>
                  <a:lstStyle/>
                  <a:p>
                    <a:r>
                      <a:rPr lang="el-GR">
                        <a:noFill/>
                      </a:rPr>
                      <a:t> </a:t>
                    </a:r>
                  </a:p>
                </p:txBody>
              </p:sp>
            </mc:Fallback>
          </mc:AlternateContent>
        </p:grpSp>
        <p:grpSp>
          <p:nvGrpSpPr>
            <p:cNvPr id="34" name="Ομάδα 33">
              <a:extLst>
                <a:ext uri="{FF2B5EF4-FFF2-40B4-BE49-F238E27FC236}">
                  <a16:creationId xmlns:a16="http://schemas.microsoft.com/office/drawing/2014/main" id="{ED895D9A-BD6B-BDE2-6A15-9ABAE54DCABE}"/>
                </a:ext>
              </a:extLst>
            </p:cNvPr>
            <p:cNvGrpSpPr/>
            <p:nvPr/>
          </p:nvGrpSpPr>
          <p:grpSpPr>
            <a:xfrm>
              <a:off x="6714218" y="50408"/>
              <a:ext cx="5477782" cy="6757184"/>
              <a:chOff x="6654800" y="50408"/>
              <a:chExt cx="5477782" cy="6757184"/>
            </a:xfrm>
          </p:grpSpPr>
          <p:pic>
            <p:nvPicPr>
              <p:cNvPr id="16" name="Εικόνα 15">
                <a:extLst>
                  <a:ext uri="{FF2B5EF4-FFF2-40B4-BE49-F238E27FC236}">
                    <a16:creationId xmlns:a16="http://schemas.microsoft.com/office/drawing/2014/main" id="{356291F7-09A7-1A38-C219-A6886DCDF10F}"/>
                  </a:ext>
                </a:extLst>
              </p:cNvPr>
              <p:cNvPicPr>
                <a:picLocks noChangeAspect="1"/>
              </p:cNvPicPr>
              <p:nvPr/>
            </p:nvPicPr>
            <p:blipFill>
              <a:blip r:embed="rId5"/>
              <a:srcRect l="2337" t="1470"/>
              <a:stretch/>
            </p:blipFill>
            <p:spPr>
              <a:xfrm>
                <a:off x="6654800" y="50408"/>
                <a:ext cx="5477782" cy="6757184"/>
              </a:xfrm>
              <a:prstGeom prst="rect">
                <a:avLst/>
              </a:prstGeom>
            </p:spPr>
          </p:pic>
          <p:sp>
            <p:nvSpPr>
              <p:cNvPr id="22" name="Σύμβολο πολλαπλασιασμού 21">
                <a:extLst>
                  <a:ext uri="{FF2B5EF4-FFF2-40B4-BE49-F238E27FC236}">
                    <a16:creationId xmlns:a16="http://schemas.microsoft.com/office/drawing/2014/main" id="{18592EDA-FFB5-A6D3-669C-1129124F0B8E}"/>
                  </a:ext>
                </a:extLst>
              </p:cNvPr>
              <p:cNvSpPr/>
              <p:nvPr/>
            </p:nvSpPr>
            <p:spPr>
              <a:xfrm>
                <a:off x="9364452" y="4395797"/>
                <a:ext cx="126124" cy="182880"/>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24" name="Ευθεία γραμμή σύνδεσης 23">
                <a:extLst>
                  <a:ext uri="{FF2B5EF4-FFF2-40B4-BE49-F238E27FC236}">
                    <a16:creationId xmlns:a16="http://schemas.microsoft.com/office/drawing/2014/main" id="{E9BAAC39-F482-F62F-099C-CD357D1D15E3}"/>
                  </a:ext>
                </a:extLst>
              </p:cNvPr>
              <p:cNvCxnSpPr>
                <a:cxnSpLocks/>
              </p:cNvCxnSpPr>
              <p:nvPr/>
            </p:nvCxnSpPr>
            <p:spPr>
              <a:xfrm flipV="1">
                <a:off x="9427513" y="4475330"/>
                <a:ext cx="0" cy="199690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9" name="Ευθεία γραμμή σύνδεσης 28">
                <a:extLst>
                  <a:ext uri="{FF2B5EF4-FFF2-40B4-BE49-F238E27FC236}">
                    <a16:creationId xmlns:a16="http://schemas.microsoft.com/office/drawing/2014/main" id="{31199C9F-208D-6C08-B080-453E434485DE}"/>
                  </a:ext>
                </a:extLst>
              </p:cNvPr>
              <p:cNvCxnSpPr>
                <a:cxnSpLocks/>
              </p:cNvCxnSpPr>
              <p:nvPr/>
            </p:nvCxnSpPr>
            <p:spPr>
              <a:xfrm>
                <a:off x="7143750" y="4487237"/>
                <a:ext cx="228376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55813963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2170985-E36F-FA83-9807-C846BE9F77D5}"/>
              </a:ext>
            </a:extLst>
          </p:cNvPr>
          <p:cNvSpPr>
            <a:spLocks noGrp="1"/>
          </p:cNvSpPr>
          <p:nvPr>
            <p:ph type="title"/>
          </p:nvPr>
        </p:nvSpPr>
        <p:spPr>
          <a:xfrm>
            <a:off x="1371600" y="95250"/>
            <a:ext cx="3526592" cy="449944"/>
          </a:xfrm>
        </p:spPr>
        <p:txBody>
          <a:bodyPr>
            <a:normAutofit fontScale="90000"/>
          </a:bodyPr>
          <a:lstStyle/>
          <a:p>
            <a:r>
              <a:rPr lang="el-GR" dirty="0"/>
              <a:t>Άσκηση 1</a:t>
            </a:r>
            <a:r>
              <a:rPr lang="en-US" dirty="0"/>
              <a:t>-</a:t>
            </a:r>
            <a:r>
              <a:rPr lang="el-GR" dirty="0"/>
              <a:t>Λύση</a:t>
            </a:r>
          </a:p>
        </p:txBody>
      </p:sp>
      <p:grpSp>
        <p:nvGrpSpPr>
          <p:cNvPr id="5" name="Ομάδα 4">
            <a:extLst>
              <a:ext uri="{FF2B5EF4-FFF2-40B4-BE49-F238E27FC236}">
                <a16:creationId xmlns:a16="http://schemas.microsoft.com/office/drawing/2014/main" id="{34857B8B-18F9-01E8-C99E-5AF49F0C5A5B}"/>
              </a:ext>
            </a:extLst>
          </p:cNvPr>
          <p:cNvGrpSpPr/>
          <p:nvPr/>
        </p:nvGrpSpPr>
        <p:grpSpPr>
          <a:xfrm>
            <a:off x="273085" y="1669093"/>
            <a:ext cx="11645829" cy="4085822"/>
            <a:chOff x="399143" y="1400579"/>
            <a:chExt cx="11645829" cy="4085822"/>
          </a:xfrm>
        </p:grpSpPr>
        <p:pic>
          <p:nvPicPr>
            <p:cNvPr id="37" name="Εικόνα 36">
              <a:extLst>
                <a:ext uri="{FF2B5EF4-FFF2-40B4-BE49-F238E27FC236}">
                  <a16:creationId xmlns:a16="http://schemas.microsoft.com/office/drawing/2014/main" id="{2C84A142-3F3A-EF5C-A888-2D76DB443D53}"/>
                </a:ext>
              </a:extLst>
            </p:cNvPr>
            <p:cNvPicPr>
              <a:picLocks noChangeAspect="1"/>
            </p:cNvPicPr>
            <p:nvPr/>
          </p:nvPicPr>
          <p:blipFill>
            <a:blip r:embed="rId2"/>
            <a:stretch>
              <a:fillRect/>
            </a:stretch>
          </p:blipFill>
          <p:spPr>
            <a:xfrm>
              <a:off x="6030686" y="1400579"/>
              <a:ext cx="6014286" cy="4056841"/>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73E8A06-107D-47DF-F4AF-ECE1C150CDA5}"/>
                    </a:ext>
                  </a:extLst>
                </p:cNvPr>
                <p:cNvSpPr txBox="1"/>
                <p:nvPr/>
              </p:nvSpPr>
              <p:spPr>
                <a:xfrm>
                  <a:off x="399143" y="1901371"/>
                  <a:ext cx="5043714" cy="2283382"/>
                </a:xfrm>
                <a:prstGeom prst="rect">
                  <a:avLst/>
                </a:prstGeom>
                <a:noFill/>
              </p:spPr>
              <p:txBody>
                <a:bodyPr wrap="square" rtlCol="0">
                  <a:spAutoFit/>
                </a:bodyPr>
                <a:lstStyle/>
                <a:p>
                  <a:r>
                    <a:rPr lang="en-US" sz="1600" dirty="0"/>
                    <a:t>4. </a:t>
                  </a:r>
                  <a:r>
                    <a:rPr lang="el-GR" sz="1600" dirty="0"/>
                    <a:t>Το ρεύμα του </a:t>
                  </a:r>
                  <a:r>
                    <a:rPr lang="en-US" sz="1600" dirty="0"/>
                    <a:t>DC </a:t>
                  </a:r>
                  <a:r>
                    <a:rPr lang="el-GR" sz="1600" dirty="0"/>
                    <a:t>ζυγού είναι</a:t>
                  </a:r>
                </a:p>
                <a:p>
                  <a:endParaRPr lang="el-GR" sz="1600" dirty="0"/>
                </a:p>
                <a:p>
                  <a:pPr/>
                  <a14:m>
                    <m:oMathPara xmlns:m="http://schemas.openxmlformats.org/officeDocument/2006/math">
                      <m:oMathParaPr>
                        <m:jc m:val="centerGroup"/>
                      </m:oMathParaPr>
                      <m:oMath xmlns:m="http://schemas.openxmlformats.org/officeDocument/2006/math">
                        <m:r>
                          <m:rPr>
                            <m:sty m:val="p"/>
                          </m:rPr>
                          <a:rPr lang="el-GR" sz="1600" b="0" i="0" smtClean="0">
                            <a:latin typeface="Cambria Math" panose="02040503050406030204" pitchFamily="18" charset="0"/>
                          </a:rPr>
                          <m:t>Ι</m:t>
                        </m:r>
                        <m:r>
                          <a:rPr lang="el-GR" sz="1600" b="0" i="0" smtClean="0">
                            <a:latin typeface="Cambria Math" panose="02040503050406030204" pitchFamily="18" charset="0"/>
                          </a:rPr>
                          <m:t>=</m:t>
                        </m:r>
                        <m:f>
                          <m:fPr>
                            <m:ctrlPr>
                              <a:rPr lang="el-GR" sz="1600" b="0" i="1" smtClean="0">
                                <a:latin typeface="Cambria Math" panose="02040503050406030204" pitchFamily="18" charset="0"/>
                              </a:rPr>
                            </m:ctrlPr>
                          </m:fPr>
                          <m:num>
                            <m:r>
                              <a:rPr lang="el-GR" sz="1600" b="0" i="1" smtClean="0">
                                <a:latin typeface="Cambria Math" panose="02040503050406030204" pitchFamily="18" charset="0"/>
                              </a:rPr>
                              <m:t>4∗200</m:t>
                            </m:r>
                            <m:r>
                              <a:rPr lang="en-US" sz="1600" b="0" i="1" smtClean="0">
                                <a:latin typeface="Cambria Math" panose="02040503050406030204" pitchFamily="18" charset="0"/>
                              </a:rPr>
                              <m:t> </m:t>
                            </m:r>
                            <m:r>
                              <a:rPr lang="en-US" sz="1600" b="0" i="1" smtClean="0">
                                <a:latin typeface="Cambria Math" panose="02040503050406030204" pitchFamily="18" charset="0"/>
                              </a:rPr>
                              <m:t>𝑘𝑊</m:t>
                            </m:r>
                          </m:num>
                          <m:den>
                            <m:r>
                              <a:rPr lang="en-US" sz="1600" b="0" i="1" smtClean="0">
                                <a:latin typeface="Cambria Math" panose="02040503050406030204" pitchFamily="18" charset="0"/>
                              </a:rPr>
                              <m:t>680</m:t>
                            </m:r>
                            <m:r>
                              <a:rPr lang="en-US" sz="1600" b="0" i="1" smtClean="0">
                                <a:latin typeface="Cambria Math" panose="02040503050406030204" pitchFamily="18" charset="0"/>
                              </a:rPr>
                              <m:t>𝑉</m:t>
                            </m:r>
                          </m:den>
                        </m:f>
                        <m:r>
                          <a:rPr lang="en-US" sz="1600" b="0" i="1" smtClean="0">
                            <a:latin typeface="Cambria Math" panose="02040503050406030204" pitchFamily="18" charset="0"/>
                          </a:rPr>
                          <m:t>=</m:t>
                        </m:r>
                        <m:f>
                          <m:fPr>
                            <m:ctrlPr>
                              <a:rPr lang="el-GR" sz="1600" i="1">
                                <a:latin typeface="Cambria Math" panose="02040503050406030204" pitchFamily="18" charset="0"/>
                              </a:rPr>
                            </m:ctrlPr>
                          </m:fPr>
                          <m:num>
                            <m:r>
                              <a:rPr lang="el-GR" sz="1600" i="1">
                                <a:latin typeface="Cambria Math" panose="02040503050406030204" pitchFamily="18" charset="0"/>
                              </a:rPr>
                              <m:t>4∗200</m:t>
                            </m:r>
                            <m:r>
                              <a:rPr lang="en-US" sz="1600" i="1">
                                <a:latin typeface="Cambria Math" panose="02040503050406030204" pitchFamily="18" charset="0"/>
                              </a:rPr>
                              <m:t> </m:t>
                            </m:r>
                            <m:r>
                              <a:rPr lang="en-US" sz="1600" i="1">
                                <a:latin typeface="Cambria Math" panose="02040503050406030204" pitchFamily="18" charset="0"/>
                              </a:rPr>
                              <m:t>𝑘𝑊</m:t>
                            </m:r>
                          </m:num>
                          <m:den>
                            <m:r>
                              <a:rPr lang="en-US" sz="1600" i="1">
                                <a:latin typeface="Cambria Math" panose="02040503050406030204" pitchFamily="18" charset="0"/>
                              </a:rPr>
                              <m:t>680</m:t>
                            </m:r>
                            <m:r>
                              <a:rPr lang="en-US" sz="1600" i="1">
                                <a:latin typeface="Cambria Math" panose="02040503050406030204" pitchFamily="18" charset="0"/>
                              </a:rPr>
                              <m:t>𝑉</m:t>
                            </m:r>
                          </m:den>
                        </m:f>
                        <m:r>
                          <a:rPr lang="en-US" sz="1600" b="0" i="1" smtClean="0">
                            <a:latin typeface="Cambria Math" panose="02040503050406030204" pitchFamily="18" charset="0"/>
                          </a:rPr>
                          <m:t>=1176</m:t>
                        </m:r>
                        <m:r>
                          <a:rPr lang="en-US" sz="1600" b="0" i="1" smtClean="0">
                            <a:latin typeface="Cambria Math" panose="02040503050406030204" pitchFamily="18" charset="0"/>
                          </a:rPr>
                          <m:t>𝐴</m:t>
                        </m:r>
                      </m:oMath>
                    </m:oMathPara>
                  </a14:m>
                  <a:endParaRPr lang="en-US" sz="1600" b="0" dirty="0"/>
                </a:p>
                <a:p>
                  <a:endParaRPr lang="en-US" sz="1600" dirty="0"/>
                </a:p>
                <a:p>
                  <a:r>
                    <a:rPr lang="el-GR" sz="1600" dirty="0"/>
                    <a:t>Με βάση το </a:t>
                  </a:r>
                  <a:r>
                    <a:rPr lang="en-US" sz="1600" dirty="0"/>
                    <a:t>datasheet </a:t>
                  </a:r>
                  <a:r>
                    <a:rPr lang="el-GR" sz="1600" dirty="0"/>
                    <a:t>του σχήματος, δεν υπάρχει καλώδιο να αντέχει 1176 Α. Επομένως θα γίνει παραλληλισμός 2 καλωδίων των 240 </a:t>
                  </a:r>
                  <a14:m>
                    <m:oMath xmlns:m="http://schemas.openxmlformats.org/officeDocument/2006/math">
                      <m:sSup>
                        <m:sSupPr>
                          <m:ctrlPr>
                            <a:rPr lang="el-GR" sz="1600" i="1" smtClean="0">
                              <a:latin typeface="Cambria Math" panose="02040503050406030204" pitchFamily="18" charset="0"/>
                            </a:rPr>
                          </m:ctrlPr>
                        </m:sSupPr>
                        <m:e>
                          <m:r>
                            <a:rPr lang="en-US" sz="1600" b="0" i="1" smtClean="0">
                              <a:latin typeface="Cambria Math" panose="02040503050406030204" pitchFamily="18" charset="0"/>
                            </a:rPr>
                            <m:t>𝑚𝑚</m:t>
                          </m:r>
                        </m:e>
                        <m:sup>
                          <m:r>
                            <a:rPr lang="en-US" sz="1600" b="0" i="1" smtClean="0">
                              <a:latin typeface="Cambria Math" panose="02040503050406030204" pitchFamily="18" charset="0"/>
                            </a:rPr>
                            <m:t>2</m:t>
                          </m:r>
                        </m:sup>
                      </m:sSup>
                    </m:oMath>
                  </a14:m>
                  <a:r>
                    <a:rPr lang="en-US" sz="1600" dirty="0"/>
                    <a:t>, </a:t>
                  </a:r>
                  <a:r>
                    <a:rPr lang="el-GR" sz="1600" dirty="0"/>
                    <a:t>ώστε ο καθένας να φέρει </a:t>
                  </a:r>
                  <a14:m>
                    <m:oMath xmlns:m="http://schemas.openxmlformats.org/officeDocument/2006/math">
                      <m:r>
                        <a:rPr lang="en-US" sz="1600" i="1">
                          <a:latin typeface="Cambria Math" panose="02040503050406030204" pitchFamily="18" charset="0"/>
                        </a:rPr>
                        <m:t>1176</m:t>
                      </m:r>
                      <m:r>
                        <a:rPr lang="en-US" sz="1600" i="1">
                          <a:latin typeface="Cambria Math" panose="02040503050406030204" pitchFamily="18" charset="0"/>
                        </a:rPr>
                        <m:t>𝐴</m:t>
                      </m:r>
                    </m:oMath>
                  </a14:m>
                  <a:r>
                    <a:rPr lang="el-GR" sz="1600" dirty="0"/>
                    <a:t>/2 = </a:t>
                  </a:r>
                  <a:r>
                    <a:rPr lang="en-US" sz="1600" dirty="0"/>
                    <a:t>588 A.</a:t>
                  </a:r>
                  <a:endParaRPr lang="el-GR" sz="1600" dirty="0"/>
                </a:p>
              </p:txBody>
            </p:sp>
          </mc:Choice>
          <mc:Fallback xmlns="">
            <p:sp>
              <p:nvSpPr>
                <p:cNvPr id="3" name="TextBox 2">
                  <a:extLst>
                    <a:ext uri="{FF2B5EF4-FFF2-40B4-BE49-F238E27FC236}">
                      <a16:creationId xmlns:a16="http://schemas.microsoft.com/office/drawing/2014/main" id="{073E8A06-107D-47DF-F4AF-ECE1C150CDA5}"/>
                    </a:ext>
                  </a:extLst>
                </p:cNvPr>
                <p:cNvSpPr txBox="1">
                  <a:spLocks noRot="1" noChangeAspect="1" noMove="1" noResize="1" noEditPoints="1" noAdjustHandles="1" noChangeArrowheads="1" noChangeShapeType="1" noTextEdit="1"/>
                </p:cNvSpPr>
                <p:nvPr/>
              </p:nvSpPr>
              <p:spPr>
                <a:xfrm>
                  <a:off x="399143" y="1901371"/>
                  <a:ext cx="5043714" cy="2283382"/>
                </a:xfrm>
                <a:prstGeom prst="rect">
                  <a:avLst/>
                </a:prstGeom>
                <a:blipFill>
                  <a:blip r:embed="rId3"/>
                  <a:stretch>
                    <a:fillRect l="-726" t="-800" b="-2400"/>
                  </a:stretch>
                </a:blipFill>
              </p:spPr>
              <p:txBody>
                <a:bodyPr/>
                <a:lstStyle/>
                <a:p>
                  <a:r>
                    <a:rPr lang="el-GR">
                      <a:noFill/>
                    </a:rPr>
                    <a:t> </a:t>
                  </a:r>
                </a:p>
              </p:txBody>
            </p:sp>
          </mc:Fallback>
        </mc:AlternateContent>
        <p:sp>
          <p:nvSpPr>
            <p:cNvPr id="4" name="Ορθογώνιο 3">
              <a:extLst>
                <a:ext uri="{FF2B5EF4-FFF2-40B4-BE49-F238E27FC236}">
                  <a16:creationId xmlns:a16="http://schemas.microsoft.com/office/drawing/2014/main" id="{3B496081-246C-A239-EDA3-CFF6808F1CC5}"/>
                </a:ext>
              </a:extLst>
            </p:cNvPr>
            <p:cNvSpPr/>
            <p:nvPr/>
          </p:nvSpPr>
          <p:spPr>
            <a:xfrm>
              <a:off x="6328229" y="5232401"/>
              <a:ext cx="5428342" cy="2540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extLst>
      <p:ext uri="{BB962C8B-B14F-4D97-AF65-F5344CB8AC3E}">
        <p14:creationId xmlns:p14="http://schemas.microsoft.com/office/powerpoint/2010/main" val="31135385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a:extLst>
              <a:ext uri="{FF2B5EF4-FFF2-40B4-BE49-F238E27FC236}">
                <a16:creationId xmlns:a16="http://schemas.microsoft.com/office/drawing/2014/main" id="{47FBD870-06F8-9476-FDEA-653939328FCA}"/>
              </a:ext>
            </a:extLst>
          </p:cNvPr>
          <p:cNvPicPr>
            <a:picLocks noChangeAspect="1"/>
          </p:cNvPicPr>
          <p:nvPr/>
        </p:nvPicPr>
        <p:blipFill>
          <a:blip r:embed="rId2"/>
          <a:stretch>
            <a:fillRect/>
          </a:stretch>
        </p:blipFill>
        <p:spPr>
          <a:xfrm rot="5400000">
            <a:off x="2932103" y="1829415"/>
            <a:ext cx="804710" cy="6668917"/>
          </a:xfrm>
          <a:prstGeom prst="rect">
            <a:avLst/>
          </a:prstGeom>
        </p:spPr>
      </p:pic>
      <p:sp>
        <p:nvSpPr>
          <p:cNvPr id="8" name="TextBox 7">
            <a:extLst>
              <a:ext uri="{FF2B5EF4-FFF2-40B4-BE49-F238E27FC236}">
                <a16:creationId xmlns:a16="http://schemas.microsoft.com/office/drawing/2014/main" id="{FA58FC03-3FE9-348D-A797-466EC57A210C}"/>
              </a:ext>
            </a:extLst>
          </p:cNvPr>
          <p:cNvSpPr txBox="1"/>
          <p:nvPr/>
        </p:nvSpPr>
        <p:spPr>
          <a:xfrm>
            <a:off x="290050" y="4615541"/>
            <a:ext cx="957943" cy="369332"/>
          </a:xfrm>
          <a:prstGeom prst="rect">
            <a:avLst/>
          </a:prstGeom>
          <a:noFill/>
        </p:spPr>
        <p:txBody>
          <a:bodyPr wrap="square" rtlCol="0">
            <a:spAutoFit/>
          </a:bodyPr>
          <a:lstStyle/>
          <a:p>
            <a:r>
              <a:rPr lang="en-US" dirty="0"/>
              <a:t>Anode:</a:t>
            </a:r>
            <a:endParaRPr lang="el-GR" dirty="0"/>
          </a:p>
        </p:txBody>
      </p:sp>
      <p:sp>
        <p:nvSpPr>
          <p:cNvPr id="9" name="TextBox 8">
            <a:extLst>
              <a:ext uri="{FF2B5EF4-FFF2-40B4-BE49-F238E27FC236}">
                <a16:creationId xmlns:a16="http://schemas.microsoft.com/office/drawing/2014/main" id="{4B2DFF9C-B327-3A67-B971-15B025AEBDF7}"/>
              </a:ext>
            </a:extLst>
          </p:cNvPr>
          <p:cNvSpPr txBox="1"/>
          <p:nvPr/>
        </p:nvSpPr>
        <p:spPr>
          <a:xfrm>
            <a:off x="290048" y="5863769"/>
            <a:ext cx="1182915" cy="369332"/>
          </a:xfrm>
          <a:prstGeom prst="rect">
            <a:avLst/>
          </a:prstGeom>
          <a:noFill/>
        </p:spPr>
        <p:txBody>
          <a:bodyPr wrap="square" rtlCol="0">
            <a:spAutoFit/>
          </a:bodyPr>
          <a:lstStyle/>
          <a:p>
            <a:r>
              <a:rPr lang="en-US" dirty="0"/>
              <a:t>Cathode:</a:t>
            </a:r>
            <a:endParaRPr lang="el-GR" dirty="0"/>
          </a:p>
        </p:txBody>
      </p:sp>
      <p:pic>
        <p:nvPicPr>
          <p:cNvPr id="13" name="Εικόνα 12">
            <a:extLst>
              <a:ext uri="{FF2B5EF4-FFF2-40B4-BE49-F238E27FC236}">
                <a16:creationId xmlns:a16="http://schemas.microsoft.com/office/drawing/2014/main" id="{8262658E-0591-0293-9603-A3BBFCBDD376}"/>
              </a:ext>
            </a:extLst>
          </p:cNvPr>
          <p:cNvPicPr>
            <a:picLocks noChangeAspect="1"/>
          </p:cNvPicPr>
          <p:nvPr/>
        </p:nvPicPr>
        <p:blipFill>
          <a:blip r:embed="rId3"/>
          <a:stretch>
            <a:fillRect/>
          </a:stretch>
        </p:blipFill>
        <p:spPr>
          <a:xfrm rot="16200000">
            <a:off x="3316747" y="3117912"/>
            <a:ext cx="592274" cy="6645671"/>
          </a:xfrm>
          <a:prstGeom prst="rect">
            <a:avLst/>
          </a:prstGeom>
        </p:spPr>
      </p:pic>
      <p:pic>
        <p:nvPicPr>
          <p:cNvPr id="15" name="Εικόνα 14">
            <a:extLst>
              <a:ext uri="{FF2B5EF4-FFF2-40B4-BE49-F238E27FC236}">
                <a16:creationId xmlns:a16="http://schemas.microsoft.com/office/drawing/2014/main" id="{A72B74A2-BAAB-F2FB-3522-86A91BE26BE3}"/>
              </a:ext>
            </a:extLst>
          </p:cNvPr>
          <p:cNvPicPr>
            <a:picLocks noChangeAspect="1"/>
          </p:cNvPicPr>
          <p:nvPr/>
        </p:nvPicPr>
        <p:blipFill>
          <a:blip r:embed="rId4"/>
          <a:stretch>
            <a:fillRect/>
          </a:stretch>
        </p:blipFill>
        <p:spPr>
          <a:xfrm>
            <a:off x="8037224" y="953658"/>
            <a:ext cx="4102811" cy="5279443"/>
          </a:xfrm>
          <a:prstGeom prst="rect">
            <a:avLst/>
          </a:prstGeom>
        </p:spPr>
      </p:pic>
      <p:sp>
        <p:nvSpPr>
          <p:cNvPr id="16" name="TextBox 15">
            <a:extLst>
              <a:ext uri="{FF2B5EF4-FFF2-40B4-BE49-F238E27FC236}">
                <a16:creationId xmlns:a16="http://schemas.microsoft.com/office/drawing/2014/main" id="{63A488F7-B36F-FC7F-A81C-90068D171719}"/>
              </a:ext>
            </a:extLst>
          </p:cNvPr>
          <p:cNvSpPr txBox="1"/>
          <p:nvPr/>
        </p:nvSpPr>
        <p:spPr>
          <a:xfrm>
            <a:off x="156053" y="838759"/>
            <a:ext cx="7725205" cy="3416320"/>
          </a:xfrm>
          <a:prstGeom prst="rect">
            <a:avLst/>
          </a:prstGeom>
          <a:noFill/>
        </p:spPr>
        <p:txBody>
          <a:bodyPr wrap="square" rtlCol="0">
            <a:spAutoFit/>
          </a:bodyPr>
          <a:lstStyle/>
          <a:p>
            <a:pPr marL="285750" indent="-285750" algn="just">
              <a:buFont typeface="Arial" panose="020B0604020202020204" pitchFamily="34" charset="0"/>
              <a:buChar char="•"/>
            </a:pPr>
            <a:r>
              <a:rPr lang="el-GR" dirty="0"/>
              <a:t>Όταν το κύκλωμα κλείσει, η ισχυρότερη έλξη της καθόδου για τα ηλεκτρόνια (π.χ. το διοξείδιο του μαγγανίου στις αλκαλικές μπαταρίες) τραβά τα ηλεκτρόνια από την άνοδο (π.χ. τον ψευδάργυρο) μέσω του αγωγού του κυκλώματος προς το ηλεκτρόδιο της καθόδου. Αυτή η χημική αντίδραση της μπαταρίας – δηλ. η ροή ηλεκτρονίων μέσα από το σύρμα – είναι ο ηλεκτρισμός. </a:t>
            </a:r>
          </a:p>
          <a:p>
            <a:pPr marL="285750" indent="-285750" algn="just">
              <a:buFont typeface="Arial" panose="020B0604020202020204" pitchFamily="34" charset="0"/>
              <a:buChar char="•"/>
            </a:pPr>
            <a:endParaRPr lang="el-GR" dirty="0"/>
          </a:p>
          <a:p>
            <a:pPr marL="285750" indent="-285750" algn="just">
              <a:buFont typeface="Arial" panose="020B0604020202020204" pitchFamily="34" charset="0"/>
              <a:buChar char="•"/>
            </a:pPr>
            <a:r>
              <a:rPr lang="el-GR" dirty="0"/>
              <a:t>Στην αλκαλική μπαταρία, το αρνητικό ηλεκτρόδιο είναι ο ψευδάργυρος (</a:t>
            </a:r>
            <a:r>
              <a:rPr lang="en-US" i="1" dirty="0"/>
              <a:t>Zn</a:t>
            </a:r>
            <a:r>
              <a:rPr lang="el-GR" dirty="0"/>
              <a:t>), ενώ το θετικό ηλεκτρόδιο είναι διοξείδιο του μαγγανίου (</a:t>
            </a:r>
            <a:r>
              <a:rPr lang="el-GR" i="1" dirty="0"/>
              <a:t>MnO₂</a:t>
            </a:r>
            <a:r>
              <a:rPr lang="el-GR" dirty="0"/>
              <a:t>). Ο αλκαλικός ηλεκτρολύτης υδροξείδιο του καλίου (</a:t>
            </a:r>
            <a:r>
              <a:rPr lang="el-GR" i="1" dirty="0"/>
              <a:t>KOH</a:t>
            </a:r>
            <a:r>
              <a:rPr lang="el-GR" dirty="0"/>
              <a:t>) δεν καταναλώνεται κατά τη διάρκεια της αντίδρασης. Μόνο ο ψευδάργυρος και το </a:t>
            </a:r>
            <a:r>
              <a:rPr lang="el-GR" i="1" dirty="0"/>
              <a:t>MnO₂</a:t>
            </a:r>
            <a:r>
              <a:rPr lang="el-GR" dirty="0"/>
              <a:t> καταναλώνονται κατά την εκφόρτιση. </a:t>
            </a:r>
          </a:p>
        </p:txBody>
      </p:sp>
      <p:sp>
        <p:nvSpPr>
          <p:cNvPr id="17" name="TextBox 16">
            <a:extLst>
              <a:ext uri="{FF2B5EF4-FFF2-40B4-BE49-F238E27FC236}">
                <a16:creationId xmlns:a16="http://schemas.microsoft.com/office/drawing/2014/main" id="{17DEB0C6-AF2B-8BCB-08A1-8D447871A9BD}"/>
              </a:ext>
            </a:extLst>
          </p:cNvPr>
          <p:cNvSpPr txBox="1"/>
          <p:nvPr/>
        </p:nvSpPr>
        <p:spPr>
          <a:xfrm>
            <a:off x="231991" y="84829"/>
            <a:ext cx="11960009" cy="523220"/>
          </a:xfrm>
          <a:prstGeom prst="rect">
            <a:avLst/>
          </a:prstGeom>
          <a:noFill/>
        </p:spPr>
        <p:txBody>
          <a:bodyPr wrap="square" rtlCol="0">
            <a:spAutoFit/>
          </a:bodyPr>
          <a:lstStyle/>
          <a:p>
            <a:r>
              <a:rPr lang="el-GR" sz="2800" dirty="0"/>
              <a:t>Αλκαλικές (μη επαναφορτιζόμενες μπαταρίες)</a:t>
            </a:r>
          </a:p>
        </p:txBody>
      </p:sp>
    </p:spTree>
    <p:extLst>
      <p:ext uri="{BB962C8B-B14F-4D97-AF65-F5344CB8AC3E}">
        <p14:creationId xmlns:p14="http://schemas.microsoft.com/office/powerpoint/2010/main" val="274609058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32D6AAF-AB31-796A-13A8-68F02A365982}"/>
              </a:ext>
            </a:extLst>
          </p:cNvPr>
          <p:cNvSpPr txBox="1"/>
          <p:nvPr/>
        </p:nvSpPr>
        <p:spPr>
          <a:xfrm>
            <a:off x="709300" y="134864"/>
            <a:ext cx="9710056" cy="523220"/>
          </a:xfrm>
          <a:prstGeom prst="rect">
            <a:avLst/>
          </a:prstGeom>
          <a:noFill/>
        </p:spPr>
        <p:txBody>
          <a:bodyPr wrap="square" rtlCol="0">
            <a:spAutoFit/>
          </a:bodyPr>
          <a:lstStyle/>
          <a:p>
            <a:pPr algn="ctr"/>
            <a:r>
              <a:rPr lang="el-GR" sz="2800" dirty="0"/>
              <a:t>Μηχανή συνεχούς ρεύματος</a:t>
            </a:r>
            <a:r>
              <a:rPr lang="en-US" sz="2800" dirty="0"/>
              <a:t>:</a:t>
            </a:r>
            <a:r>
              <a:rPr lang="el-GR" sz="2800" dirty="0"/>
              <a:t> </a:t>
            </a:r>
            <a:r>
              <a:rPr lang="en-US" sz="2800" dirty="0"/>
              <a:t>DC Brushless (BLDC) Motor</a:t>
            </a:r>
            <a:endParaRPr lang="el-GR" sz="2800" dirty="0"/>
          </a:p>
        </p:txBody>
      </p:sp>
      <p:grpSp>
        <p:nvGrpSpPr>
          <p:cNvPr id="10" name="Ομάδα 9">
            <a:extLst>
              <a:ext uri="{FF2B5EF4-FFF2-40B4-BE49-F238E27FC236}">
                <a16:creationId xmlns:a16="http://schemas.microsoft.com/office/drawing/2014/main" id="{3E538279-C8D1-F459-4023-3DD82F0BE59D}"/>
              </a:ext>
            </a:extLst>
          </p:cNvPr>
          <p:cNvGrpSpPr/>
          <p:nvPr/>
        </p:nvGrpSpPr>
        <p:grpSpPr>
          <a:xfrm>
            <a:off x="87887" y="1097427"/>
            <a:ext cx="12016225" cy="5248450"/>
            <a:chOff x="55357" y="883016"/>
            <a:chExt cx="12016225" cy="5248450"/>
          </a:xfrm>
        </p:grpSpPr>
        <p:pic>
          <p:nvPicPr>
            <p:cNvPr id="4" name="Εικόνα 3" descr="Εικόνα που περιέχει κείμενο, σκίτσο/σχέδιο, διάγραμμα, ζωγραφιά&#10;&#10;Το περιεχόμενο που δημιουργείται από τεχνολογία AI ενδέχεται να είναι εσφαλμένο.">
              <a:extLst>
                <a:ext uri="{FF2B5EF4-FFF2-40B4-BE49-F238E27FC236}">
                  <a16:creationId xmlns:a16="http://schemas.microsoft.com/office/drawing/2014/main" id="{0D251168-F633-5A21-E3B1-C18865721A93}"/>
                </a:ext>
              </a:extLst>
            </p:cNvPr>
            <p:cNvPicPr>
              <a:picLocks noChangeAspect="1"/>
            </p:cNvPicPr>
            <p:nvPr/>
          </p:nvPicPr>
          <p:blipFill>
            <a:blip r:embed="rId2">
              <a:extLst>
                <a:ext uri="{28A0092B-C50C-407E-A947-70E740481C1C}">
                  <a14:useLocalDpi xmlns:a14="http://schemas.microsoft.com/office/drawing/2010/main" val="0"/>
                </a:ext>
              </a:extLst>
            </a:blip>
            <a:srcRect l="9021" t="6001" r="13906" b="67255"/>
            <a:stretch/>
          </p:blipFill>
          <p:spPr>
            <a:xfrm>
              <a:off x="6943133" y="1496150"/>
              <a:ext cx="5128449" cy="2486023"/>
            </a:xfrm>
            <a:prstGeom prst="rect">
              <a:avLst/>
            </a:prstGeom>
          </p:spPr>
        </p:pic>
        <p:pic>
          <p:nvPicPr>
            <p:cNvPr id="7" name="Εικόνα 6">
              <a:extLst>
                <a:ext uri="{FF2B5EF4-FFF2-40B4-BE49-F238E27FC236}">
                  <a16:creationId xmlns:a16="http://schemas.microsoft.com/office/drawing/2014/main" id="{2C7CE41E-8970-E875-7147-F85B1BA732E5}"/>
                </a:ext>
              </a:extLst>
            </p:cNvPr>
            <p:cNvPicPr>
              <a:picLocks noChangeAspect="1"/>
            </p:cNvPicPr>
            <p:nvPr/>
          </p:nvPicPr>
          <p:blipFill>
            <a:blip r:embed="rId3"/>
            <a:stretch>
              <a:fillRect/>
            </a:stretch>
          </p:blipFill>
          <p:spPr>
            <a:xfrm>
              <a:off x="120418" y="883016"/>
              <a:ext cx="6228637" cy="1856145"/>
            </a:xfrm>
            <a:prstGeom prst="rect">
              <a:avLst/>
            </a:prstGeom>
          </p:spPr>
        </p:pic>
        <p:pic>
          <p:nvPicPr>
            <p:cNvPr id="9" name="Εικόνα 8">
              <a:extLst>
                <a:ext uri="{FF2B5EF4-FFF2-40B4-BE49-F238E27FC236}">
                  <a16:creationId xmlns:a16="http://schemas.microsoft.com/office/drawing/2014/main" id="{66BD1E11-917C-C766-8543-A50146685AB2}"/>
                </a:ext>
              </a:extLst>
            </p:cNvPr>
            <p:cNvPicPr>
              <a:picLocks noChangeAspect="1"/>
            </p:cNvPicPr>
            <p:nvPr/>
          </p:nvPicPr>
          <p:blipFill>
            <a:blip r:embed="rId4"/>
            <a:stretch>
              <a:fillRect/>
            </a:stretch>
          </p:blipFill>
          <p:spPr>
            <a:xfrm>
              <a:off x="55357" y="2964093"/>
              <a:ext cx="6293698" cy="3167373"/>
            </a:xfrm>
            <a:prstGeom prst="rect">
              <a:avLst/>
            </a:prstGeom>
          </p:spPr>
        </p:pic>
      </p:grpSp>
    </p:spTree>
    <p:extLst>
      <p:ext uri="{BB962C8B-B14F-4D97-AF65-F5344CB8AC3E}">
        <p14:creationId xmlns:p14="http://schemas.microsoft.com/office/powerpoint/2010/main" val="412272778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AC6AB0-05AD-5DF6-DA45-A971B8846DF1}"/>
              </a:ext>
            </a:extLst>
          </p:cNvPr>
          <p:cNvSpPr txBox="1"/>
          <p:nvPr/>
        </p:nvSpPr>
        <p:spPr>
          <a:xfrm>
            <a:off x="709300" y="134864"/>
            <a:ext cx="9710056" cy="523220"/>
          </a:xfrm>
          <a:prstGeom prst="rect">
            <a:avLst/>
          </a:prstGeom>
          <a:noFill/>
        </p:spPr>
        <p:txBody>
          <a:bodyPr wrap="square" rtlCol="0">
            <a:spAutoFit/>
          </a:bodyPr>
          <a:lstStyle/>
          <a:p>
            <a:pPr algn="ctr"/>
            <a:r>
              <a:rPr lang="el-GR" sz="2800" dirty="0"/>
              <a:t>Μηχανή συνεχούς ρεύματος</a:t>
            </a:r>
            <a:r>
              <a:rPr lang="en-US" sz="2800" dirty="0"/>
              <a:t>:</a:t>
            </a:r>
            <a:r>
              <a:rPr lang="el-GR" sz="2800" dirty="0"/>
              <a:t> </a:t>
            </a:r>
            <a:r>
              <a:rPr lang="en-US" sz="2800" dirty="0"/>
              <a:t>DC Brushless (BLDC) Motor</a:t>
            </a:r>
            <a:endParaRPr lang="el-GR" sz="2800" dirty="0"/>
          </a:p>
        </p:txBody>
      </p:sp>
      <p:grpSp>
        <p:nvGrpSpPr>
          <p:cNvPr id="11" name="Ομάδα 10">
            <a:extLst>
              <a:ext uri="{FF2B5EF4-FFF2-40B4-BE49-F238E27FC236}">
                <a16:creationId xmlns:a16="http://schemas.microsoft.com/office/drawing/2014/main" id="{D16EB6B2-367C-816D-58AA-37EA568F933E}"/>
              </a:ext>
            </a:extLst>
          </p:cNvPr>
          <p:cNvGrpSpPr/>
          <p:nvPr/>
        </p:nvGrpSpPr>
        <p:grpSpPr>
          <a:xfrm>
            <a:off x="247490" y="911548"/>
            <a:ext cx="10966275" cy="5757265"/>
            <a:chOff x="-982221" y="829567"/>
            <a:chExt cx="10966275" cy="5757265"/>
          </a:xfrm>
        </p:grpSpPr>
        <p:pic>
          <p:nvPicPr>
            <p:cNvPr id="6" name="Εικόνα 5">
              <a:extLst>
                <a:ext uri="{FF2B5EF4-FFF2-40B4-BE49-F238E27FC236}">
                  <a16:creationId xmlns:a16="http://schemas.microsoft.com/office/drawing/2014/main" id="{B69D7DCA-9FE4-B2BA-91EA-6F34C98E8BF1}"/>
                </a:ext>
              </a:extLst>
            </p:cNvPr>
            <p:cNvPicPr>
              <a:picLocks noChangeAspect="1"/>
            </p:cNvPicPr>
            <p:nvPr/>
          </p:nvPicPr>
          <p:blipFill>
            <a:blip r:embed="rId2"/>
            <a:stretch>
              <a:fillRect/>
            </a:stretch>
          </p:blipFill>
          <p:spPr>
            <a:xfrm>
              <a:off x="2207946" y="829567"/>
              <a:ext cx="7776108" cy="5757265"/>
            </a:xfrm>
            <a:prstGeom prst="rect">
              <a:avLst/>
            </a:prstGeom>
          </p:spPr>
        </p:pic>
        <p:sp>
          <p:nvSpPr>
            <p:cNvPr id="7" name="Οβάλ 6">
              <a:extLst>
                <a:ext uri="{FF2B5EF4-FFF2-40B4-BE49-F238E27FC236}">
                  <a16:creationId xmlns:a16="http://schemas.microsoft.com/office/drawing/2014/main" id="{E5B2FBAB-FDBC-8779-CB88-1D8291689F85}"/>
                </a:ext>
              </a:extLst>
            </p:cNvPr>
            <p:cNvSpPr/>
            <p:nvPr/>
          </p:nvSpPr>
          <p:spPr>
            <a:xfrm>
              <a:off x="2875630" y="2604463"/>
              <a:ext cx="1936006" cy="662152"/>
            </a:xfrm>
            <a:prstGeom prst="ellipse">
              <a:avLst/>
            </a:prstGeom>
            <a:noFill/>
            <a:ln>
              <a:solidFill>
                <a:srgbClr val="00B0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9" name="Γραμμή σύνδεσης: Καμπύλη 8">
              <a:extLst>
                <a:ext uri="{FF2B5EF4-FFF2-40B4-BE49-F238E27FC236}">
                  <a16:creationId xmlns:a16="http://schemas.microsoft.com/office/drawing/2014/main" id="{2BC66B4D-F808-5F64-3E37-DF3C550113E9}"/>
                </a:ext>
              </a:extLst>
            </p:cNvPr>
            <p:cNvCxnSpPr>
              <a:cxnSpLocks/>
              <a:stCxn id="7" idx="2"/>
            </p:cNvCxnSpPr>
            <p:nvPr/>
          </p:nvCxnSpPr>
          <p:spPr>
            <a:xfrm rot="10800000" flipV="1">
              <a:off x="1444122" y="2935539"/>
              <a:ext cx="1431508" cy="179726"/>
            </a:xfrm>
            <a:prstGeom prst="curvedConnector3">
              <a:avLst/>
            </a:prstGeom>
            <a:ln>
              <a:solidFill>
                <a:srgbClr val="00B05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59776698-3BB2-647F-9E3E-87C9F4DB537F}"/>
                </a:ext>
              </a:extLst>
            </p:cNvPr>
            <p:cNvSpPr txBox="1"/>
            <p:nvPr/>
          </p:nvSpPr>
          <p:spPr>
            <a:xfrm>
              <a:off x="-982221" y="2099603"/>
              <a:ext cx="2546546" cy="2031325"/>
            </a:xfrm>
            <a:prstGeom prst="rect">
              <a:avLst/>
            </a:prstGeom>
            <a:noFill/>
          </p:spPr>
          <p:txBody>
            <a:bodyPr wrap="square" rtlCol="0">
              <a:spAutoFit/>
            </a:bodyPr>
            <a:lstStyle/>
            <a:p>
              <a:r>
                <a:rPr lang="el-GR" dirty="0">
                  <a:solidFill>
                    <a:srgbClr val="00B050"/>
                  </a:solidFill>
                </a:rPr>
                <a:t>Το ρεύμα στα τυλίγματα</a:t>
              </a:r>
              <a:r>
                <a:rPr lang="en-US" dirty="0">
                  <a:solidFill>
                    <a:srgbClr val="00B050"/>
                  </a:solidFill>
                </a:rPr>
                <a:t> </a:t>
              </a:r>
              <a:r>
                <a:rPr lang="el-GR" dirty="0">
                  <a:solidFill>
                    <a:srgbClr val="00B050"/>
                  </a:solidFill>
                </a:rPr>
                <a:t>του στάτη μεταβάλλεται μέσω του μετατροπέα, δημιουργώντας στρεφόμενο μαγνητικό πεδίο το περιστρέφει το δρομέα</a:t>
              </a:r>
            </a:p>
          </p:txBody>
        </p:sp>
      </p:grpSp>
    </p:spTree>
    <p:extLst>
      <p:ext uri="{BB962C8B-B14F-4D97-AF65-F5344CB8AC3E}">
        <p14:creationId xmlns:p14="http://schemas.microsoft.com/office/powerpoint/2010/main" val="350750519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Ομάδα 3">
            <a:extLst>
              <a:ext uri="{FF2B5EF4-FFF2-40B4-BE49-F238E27FC236}">
                <a16:creationId xmlns:a16="http://schemas.microsoft.com/office/drawing/2014/main" id="{F130D956-67FD-680E-AC68-C121B4376583}"/>
              </a:ext>
            </a:extLst>
          </p:cNvPr>
          <p:cNvGrpSpPr/>
          <p:nvPr/>
        </p:nvGrpSpPr>
        <p:grpSpPr>
          <a:xfrm>
            <a:off x="1610712" y="159014"/>
            <a:ext cx="8732823" cy="6653633"/>
            <a:chOff x="2829912" y="146314"/>
            <a:chExt cx="8732823" cy="6653633"/>
          </a:xfrm>
        </p:grpSpPr>
        <p:pic>
          <p:nvPicPr>
            <p:cNvPr id="5" name="Εικόνα 4">
              <a:extLst>
                <a:ext uri="{FF2B5EF4-FFF2-40B4-BE49-F238E27FC236}">
                  <a16:creationId xmlns:a16="http://schemas.microsoft.com/office/drawing/2014/main" id="{3B6F33C3-98DF-5526-117E-795696612526}"/>
                </a:ext>
              </a:extLst>
            </p:cNvPr>
            <p:cNvPicPr>
              <a:picLocks noChangeAspect="1"/>
            </p:cNvPicPr>
            <p:nvPr/>
          </p:nvPicPr>
          <p:blipFill>
            <a:blip r:embed="rId2"/>
            <a:stretch>
              <a:fillRect/>
            </a:stretch>
          </p:blipFill>
          <p:spPr>
            <a:xfrm>
              <a:off x="2829912" y="146314"/>
              <a:ext cx="8732823" cy="4782260"/>
            </a:xfrm>
            <a:prstGeom prst="rect">
              <a:avLst/>
            </a:prstGeom>
          </p:spPr>
        </p:pic>
        <p:sp>
          <p:nvSpPr>
            <p:cNvPr id="6" name="TextBox 5">
              <a:extLst>
                <a:ext uri="{FF2B5EF4-FFF2-40B4-BE49-F238E27FC236}">
                  <a16:creationId xmlns:a16="http://schemas.microsoft.com/office/drawing/2014/main" id="{C2CB2004-F950-4737-DDD9-75B9519D7600}"/>
                </a:ext>
              </a:extLst>
            </p:cNvPr>
            <p:cNvSpPr txBox="1"/>
            <p:nvPr/>
          </p:nvSpPr>
          <p:spPr>
            <a:xfrm>
              <a:off x="2880851" y="5045621"/>
              <a:ext cx="8681884" cy="1754326"/>
            </a:xfrm>
            <a:prstGeom prst="rect">
              <a:avLst/>
            </a:prstGeom>
            <a:noFill/>
          </p:spPr>
          <p:txBody>
            <a:bodyPr wrap="square" rtlCol="0">
              <a:spAutoFit/>
            </a:bodyPr>
            <a:lstStyle/>
            <a:p>
              <a:pPr marL="285750" indent="-285750">
                <a:buFont typeface="Wingdings" panose="05000000000000000000" pitchFamily="2" charset="2"/>
                <a:buChar char="§"/>
              </a:pPr>
              <a:r>
                <a:rPr lang="el-GR" dirty="0">
                  <a:solidFill>
                    <a:srgbClr val="002060"/>
                  </a:solidFill>
                </a:rPr>
                <a:t>Η </a:t>
              </a:r>
              <a:r>
                <a:rPr lang="el-GR" b="1" dirty="0">
                  <a:solidFill>
                    <a:srgbClr val="002060"/>
                  </a:solidFill>
                </a:rPr>
                <a:t>ασφάλεια εκτόνωσης</a:t>
              </a:r>
              <a:r>
                <a:rPr lang="el-GR" dirty="0">
                  <a:solidFill>
                    <a:srgbClr val="002060"/>
                  </a:solidFill>
                </a:rPr>
                <a:t>, σε συνδυασμό με την βάση, στην οποία τοποθετείται, μπορεί να λειτουργήσει και ως αποζεύκτης. </a:t>
              </a:r>
            </a:p>
            <a:p>
              <a:pPr marL="285750" indent="-285750">
                <a:buFont typeface="Wingdings" panose="05000000000000000000" pitchFamily="2" charset="2"/>
                <a:buChar char="§"/>
              </a:pPr>
              <a:r>
                <a:rPr lang="el-GR" dirty="0">
                  <a:solidFill>
                    <a:srgbClr val="002060"/>
                  </a:solidFill>
                </a:rPr>
                <a:t>Σε περίπτωση σφάλματος και τήξης της ασφάλειας, η ασφάλεια αποσυνδέεται από το ένα άκρο της βάσης, και έτσι μπορεί κάποιος από μακριά να διαπιστώσει ότι η ασφάλεια έχει καεί και το κύκλωμα βρίσκεται εκτός τάσης. </a:t>
              </a:r>
            </a:p>
            <a:p>
              <a:pPr marL="285750" indent="-285750">
                <a:buFont typeface="Wingdings" panose="05000000000000000000" pitchFamily="2" charset="2"/>
                <a:buChar char="§"/>
              </a:pPr>
              <a:r>
                <a:rPr lang="el-GR" dirty="0">
                  <a:solidFill>
                    <a:srgbClr val="002060"/>
                  </a:solidFill>
                </a:rPr>
                <a:t>Έτσι χρησιμοποιείται ο όρος «ασφαλειοαποζεύκτης». </a:t>
              </a:r>
            </a:p>
          </p:txBody>
        </p:sp>
      </p:grpSp>
      <p:sp>
        <p:nvSpPr>
          <p:cNvPr id="7" name="TextBox 6">
            <a:extLst>
              <a:ext uri="{FF2B5EF4-FFF2-40B4-BE49-F238E27FC236}">
                <a16:creationId xmlns:a16="http://schemas.microsoft.com/office/drawing/2014/main" id="{AFF88AAB-169F-9319-8560-1DD214AA920F}"/>
              </a:ext>
            </a:extLst>
          </p:cNvPr>
          <p:cNvSpPr txBox="1"/>
          <p:nvPr/>
        </p:nvSpPr>
        <p:spPr>
          <a:xfrm>
            <a:off x="4197350" y="53073"/>
            <a:ext cx="3810000" cy="523220"/>
          </a:xfrm>
          <a:prstGeom prst="rect">
            <a:avLst/>
          </a:prstGeom>
          <a:noFill/>
        </p:spPr>
        <p:txBody>
          <a:bodyPr wrap="square" rtlCol="0">
            <a:spAutoFit/>
          </a:bodyPr>
          <a:lstStyle/>
          <a:p>
            <a:r>
              <a:rPr lang="el-GR" sz="2800" dirty="0"/>
              <a:t>Ασφάλειες μέσης τάσης </a:t>
            </a:r>
          </a:p>
        </p:txBody>
      </p:sp>
    </p:spTree>
    <p:extLst>
      <p:ext uri="{BB962C8B-B14F-4D97-AF65-F5344CB8AC3E}">
        <p14:creationId xmlns:p14="http://schemas.microsoft.com/office/powerpoint/2010/main" val="3817531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45F3F4-C09D-770F-346F-9659FC3AD4F7}"/>
              </a:ext>
            </a:extLst>
          </p:cNvPr>
          <p:cNvSpPr>
            <a:spLocks noGrp="1"/>
          </p:cNvSpPr>
          <p:nvPr>
            <p:ph type="ctrTitle"/>
          </p:nvPr>
        </p:nvSpPr>
        <p:spPr>
          <a:xfrm>
            <a:off x="1172817" y="0"/>
            <a:ext cx="9667462" cy="609600"/>
          </a:xfrm>
        </p:spPr>
        <p:txBody>
          <a:bodyPr>
            <a:normAutofit/>
          </a:bodyPr>
          <a:lstStyle/>
          <a:p>
            <a:r>
              <a:rPr lang="el-GR" sz="3000" dirty="0"/>
              <a:t>Πρόβλεψη μεριδίου αγοράς (%) ηλεκτρ. οχημάτων</a:t>
            </a:r>
          </a:p>
        </p:txBody>
      </p:sp>
      <p:pic>
        <p:nvPicPr>
          <p:cNvPr id="6" name="Εικόνα 5">
            <a:extLst>
              <a:ext uri="{FF2B5EF4-FFF2-40B4-BE49-F238E27FC236}">
                <a16:creationId xmlns:a16="http://schemas.microsoft.com/office/drawing/2014/main" id="{7ACB0D86-404C-E910-4323-8F97E9C21FCC}"/>
              </a:ext>
            </a:extLst>
          </p:cNvPr>
          <p:cNvPicPr>
            <a:picLocks noChangeAspect="1"/>
          </p:cNvPicPr>
          <p:nvPr/>
        </p:nvPicPr>
        <p:blipFill>
          <a:blip r:embed="rId2"/>
          <a:stretch>
            <a:fillRect/>
          </a:stretch>
        </p:blipFill>
        <p:spPr>
          <a:xfrm>
            <a:off x="36944" y="1"/>
            <a:ext cx="1195510" cy="1153446"/>
          </a:xfrm>
          <a:prstGeom prst="rect">
            <a:avLst/>
          </a:prstGeom>
        </p:spPr>
      </p:pic>
      <p:sp>
        <p:nvSpPr>
          <p:cNvPr id="3" name="TextBox 2">
            <a:extLst>
              <a:ext uri="{FF2B5EF4-FFF2-40B4-BE49-F238E27FC236}">
                <a16:creationId xmlns:a16="http://schemas.microsoft.com/office/drawing/2014/main" id="{739CDA59-8900-4BBB-152A-133F943E52FA}"/>
              </a:ext>
            </a:extLst>
          </p:cNvPr>
          <p:cNvSpPr txBox="1"/>
          <p:nvPr/>
        </p:nvSpPr>
        <p:spPr>
          <a:xfrm>
            <a:off x="634699" y="6350167"/>
            <a:ext cx="110059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solidFill>
                <a:effectLst/>
                <a:uLnTx/>
                <a:uFillTx/>
                <a:latin typeface="Aptos" panose="02110004020202020204"/>
                <a:ea typeface="+mn-ea"/>
                <a:cs typeface="+mn-cs"/>
              </a:rPr>
              <a:t>Πηγή</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Minal Chandra, Pablo Busch, Francisco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Parés</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Olguín</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Gil Tal, Paths of progress: Forecasting global electric vehicle demand amidst demographic and economic growth, Transportation Research Part D: Transport and Environment, Volume 147, 104928, 2025.</a:t>
            </a:r>
            <a:endParaRPr kumimoji="0" lang="el-GR"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5" name="Εικόνα 4">
            <a:extLst>
              <a:ext uri="{FF2B5EF4-FFF2-40B4-BE49-F238E27FC236}">
                <a16:creationId xmlns:a16="http://schemas.microsoft.com/office/drawing/2014/main" id="{A3C43626-8779-0444-EA49-F437CF72B9D2}"/>
              </a:ext>
            </a:extLst>
          </p:cNvPr>
          <p:cNvPicPr>
            <a:picLocks noChangeAspect="1"/>
          </p:cNvPicPr>
          <p:nvPr/>
        </p:nvPicPr>
        <p:blipFill>
          <a:blip r:embed="rId3"/>
          <a:stretch>
            <a:fillRect/>
          </a:stretch>
        </p:blipFill>
        <p:spPr>
          <a:xfrm>
            <a:off x="1744396" y="891209"/>
            <a:ext cx="8703207" cy="5302166"/>
          </a:xfrm>
          <a:prstGeom prst="rect">
            <a:avLst/>
          </a:prstGeom>
        </p:spPr>
      </p:pic>
    </p:spTree>
    <p:extLst>
      <p:ext uri="{BB962C8B-B14F-4D97-AF65-F5344CB8AC3E}">
        <p14:creationId xmlns:p14="http://schemas.microsoft.com/office/powerpoint/2010/main" val="216495813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17DEB0C6-AF2B-8BCB-08A1-8D447871A9BD}"/>
              </a:ext>
            </a:extLst>
          </p:cNvPr>
          <p:cNvSpPr txBox="1"/>
          <p:nvPr/>
        </p:nvSpPr>
        <p:spPr>
          <a:xfrm>
            <a:off x="4197350" y="53073"/>
            <a:ext cx="3810000" cy="523220"/>
          </a:xfrm>
          <a:prstGeom prst="rect">
            <a:avLst/>
          </a:prstGeom>
          <a:noFill/>
        </p:spPr>
        <p:txBody>
          <a:bodyPr wrap="square" rtlCol="0">
            <a:spAutoFit/>
          </a:bodyPr>
          <a:lstStyle/>
          <a:p>
            <a:r>
              <a:rPr lang="el-GR" sz="2800" dirty="0"/>
              <a:t>Ασφάλειες μέσης τάσης </a:t>
            </a:r>
          </a:p>
        </p:txBody>
      </p:sp>
      <p:grpSp>
        <p:nvGrpSpPr>
          <p:cNvPr id="2" name="Ομάδα 1">
            <a:extLst>
              <a:ext uri="{FF2B5EF4-FFF2-40B4-BE49-F238E27FC236}">
                <a16:creationId xmlns:a16="http://schemas.microsoft.com/office/drawing/2014/main" id="{43DAEFE0-FF49-9A34-5DC2-E74E89BC4F3A}"/>
              </a:ext>
            </a:extLst>
          </p:cNvPr>
          <p:cNvGrpSpPr/>
          <p:nvPr/>
        </p:nvGrpSpPr>
        <p:grpSpPr>
          <a:xfrm>
            <a:off x="1465207" y="1171217"/>
            <a:ext cx="9350699" cy="5372100"/>
            <a:chOff x="2600325" y="666721"/>
            <a:chExt cx="9350699" cy="5372100"/>
          </a:xfrm>
        </p:grpSpPr>
        <p:pic>
          <p:nvPicPr>
            <p:cNvPr id="3" name="Εικόνα 2">
              <a:extLst>
                <a:ext uri="{FF2B5EF4-FFF2-40B4-BE49-F238E27FC236}">
                  <a16:creationId xmlns:a16="http://schemas.microsoft.com/office/drawing/2014/main" id="{FB26888E-B6B4-ACB0-0A29-16125CC863AE}"/>
                </a:ext>
              </a:extLst>
            </p:cNvPr>
            <p:cNvPicPr>
              <a:picLocks noChangeAspect="1"/>
            </p:cNvPicPr>
            <p:nvPr/>
          </p:nvPicPr>
          <p:blipFill rotWithShape="1">
            <a:blip r:embed="rId2"/>
            <a:srcRect l="1705" r="41932"/>
            <a:stretch/>
          </p:blipFill>
          <p:spPr>
            <a:xfrm>
              <a:off x="2600325" y="666721"/>
              <a:ext cx="5293458" cy="5372100"/>
            </a:xfrm>
            <a:prstGeom prst="rect">
              <a:avLst/>
            </a:prstGeom>
          </p:spPr>
        </p:pic>
        <p:pic>
          <p:nvPicPr>
            <p:cNvPr id="4" name="Εικόνα 3">
              <a:extLst>
                <a:ext uri="{FF2B5EF4-FFF2-40B4-BE49-F238E27FC236}">
                  <a16:creationId xmlns:a16="http://schemas.microsoft.com/office/drawing/2014/main" id="{3E2DDF22-41F3-54EE-09A6-9C2A9FE83AEF}"/>
                </a:ext>
              </a:extLst>
            </p:cNvPr>
            <p:cNvPicPr>
              <a:picLocks noChangeAspect="1"/>
            </p:cNvPicPr>
            <p:nvPr/>
          </p:nvPicPr>
          <p:blipFill>
            <a:blip r:embed="rId3"/>
            <a:stretch>
              <a:fillRect/>
            </a:stretch>
          </p:blipFill>
          <p:spPr>
            <a:xfrm>
              <a:off x="8357333" y="1592824"/>
              <a:ext cx="3593691" cy="2694039"/>
            </a:xfrm>
            <a:prstGeom prst="rect">
              <a:avLst/>
            </a:prstGeom>
          </p:spPr>
        </p:pic>
        <p:cxnSp>
          <p:nvCxnSpPr>
            <p:cNvPr id="5" name="Γραμμή σύνδεσης: Καμπύλη 4">
              <a:extLst>
                <a:ext uri="{FF2B5EF4-FFF2-40B4-BE49-F238E27FC236}">
                  <a16:creationId xmlns:a16="http://schemas.microsoft.com/office/drawing/2014/main" id="{31EDAC83-4D17-CF6D-8358-C6369E555844}"/>
                </a:ext>
              </a:extLst>
            </p:cNvPr>
            <p:cNvCxnSpPr>
              <a:cxnSpLocks/>
            </p:cNvCxnSpPr>
            <p:nvPr/>
          </p:nvCxnSpPr>
          <p:spPr>
            <a:xfrm>
              <a:off x="6773498" y="2073150"/>
              <a:ext cx="2694967" cy="1433093"/>
            </a:xfrm>
            <a:prstGeom prst="curvedConnector3">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68622618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Ομάδα 4">
            <a:extLst>
              <a:ext uri="{FF2B5EF4-FFF2-40B4-BE49-F238E27FC236}">
                <a16:creationId xmlns:a16="http://schemas.microsoft.com/office/drawing/2014/main" id="{8F5746BA-330C-E702-3798-4A3A2DFBB794}"/>
              </a:ext>
            </a:extLst>
          </p:cNvPr>
          <p:cNvGrpSpPr/>
          <p:nvPr/>
        </p:nvGrpSpPr>
        <p:grpSpPr>
          <a:xfrm>
            <a:off x="2767108" y="686319"/>
            <a:ext cx="7274700" cy="5704928"/>
            <a:chOff x="3776758" y="527569"/>
            <a:chExt cx="7274700" cy="5704928"/>
          </a:xfrm>
        </p:grpSpPr>
        <p:pic>
          <p:nvPicPr>
            <p:cNvPr id="6" name="Εικόνα 5">
              <a:extLst>
                <a:ext uri="{FF2B5EF4-FFF2-40B4-BE49-F238E27FC236}">
                  <a16:creationId xmlns:a16="http://schemas.microsoft.com/office/drawing/2014/main" id="{6288F662-A899-D453-974B-88826D04AE93}"/>
                </a:ext>
              </a:extLst>
            </p:cNvPr>
            <p:cNvPicPr>
              <a:picLocks noChangeAspect="1"/>
            </p:cNvPicPr>
            <p:nvPr/>
          </p:nvPicPr>
          <p:blipFill>
            <a:blip r:embed="rId2"/>
            <a:stretch>
              <a:fillRect/>
            </a:stretch>
          </p:blipFill>
          <p:spPr>
            <a:xfrm>
              <a:off x="4080387" y="1041372"/>
              <a:ext cx="5276850" cy="5191125"/>
            </a:xfrm>
            <a:prstGeom prst="rect">
              <a:avLst/>
            </a:prstGeom>
          </p:spPr>
        </p:pic>
        <p:sp>
          <p:nvSpPr>
            <p:cNvPr id="7" name="TextBox 6">
              <a:extLst>
                <a:ext uri="{FF2B5EF4-FFF2-40B4-BE49-F238E27FC236}">
                  <a16:creationId xmlns:a16="http://schemas.microsoft.com/office/drawing/2014/main" id="{936AF6BA-592A-2E4B-526C-0142B957CE43}"/>
                </a:ext>
              </a:extLst>
            </p:cNvPr>
            <p:cNvSpPr txBox="1"/>
            <p:nvPr/>
          </p:nvSpPr>
          <p:spPr>
            <a:xfrm>
              <a:off x="4080387" y="527569"/>
              <a:ext cx="6971071" cy="369332"/>
            </a:xfrm>
            <a:prstGeom prst="rect">
              <a:avLst/>
            </a:prstGeom>
            <a:noFill/>
          </p:spPr>
          <p:txBody>
            <a:bodyPr wrap="square" rtlCol="0">
              <a:spAutoFit/>
            </a:bodyPr>
            <a:lstStyle/>
            <a:p>
              <a:r>
                <a:rPr lang="el-GR" dirty="0"/>
                <a:t>Ασφαλειοαποζεύκτης  στην ΜΤ ενός μετασχηματιστή ΜΤ/ΧΤ</a:t>
              </a:r>
            </a:p>
          </p:txBody>
        </p:sp>
        <p:sp>
          <p:nvSpPr>
            <p:cNvPr id="8" name="Οβάλ 7">
              <a:extLst>
                <a:ext uri="{FF2B5EF4-FFF2-40B4-BE49-F238E27FC236}">
                  <a16:creationId xmlns:a16="http://schemas.microsoft.com/office/drawing/2014/main" id="{3118F351-2A55-4FC3-1213-C372F23983C8}"/>
                </a:ext>
              </a:extLst>
            </p:cNvPr>
            <p:cNvSpPr/>
            <p:nvPr/>
          </p:nvSpPr>
          <p:spPr>
            <a:xfrm>
              <a:off x="5904089" y="3522133"/>
              <a:ext cx="282222" cy="33866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9" name="Γραμμή σύνδεσης: Καμπύλη 8">
              <a:extLst>
                <a:ext uri="{FF2B5EF4-FFF2-40B4-BE49-F238E27FC236}">
                  <a16:creationId xmlns:a16="http://schemas.microsoft.com/office/drawing/2014/main" id="{E967B10D-15F1-D61C-0C6E-C9309098A58C}"/>
                </a:ext>
              </a:extLst>
            </p:cNvPr>
            <p:cNvCxnSpPr/>
            <p:nvPr/>
          </p:nvCxnSpPr>
          <p:spPr>
            <a:xfrm rot="10800000">
              <a:off x="5080000" y="2963050"/>
              <a:ext cx="869245" cy="609600"/>
            </a:xfrm>
            <a:prstGeom prst="curvedConnector3">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18DDE5C3-AC8B-32B3-67B1-8D27614DB978}"/>
                </a:ext>
              </a:extLst>
            </p:cNvPr>
            <p:cNvSpPr txBox="1"/>
            <p:nvPr/>
          </p:nvSpPr>
          <p:spPr>
            <a:xfrm>
              <a:off x="3776758" y="2495413"/>
              <a:ext cx="1693334" cy="646331"/>
            </a:xfrm>
            <a:prstGeom prst="rect">
              <a:avLst/>
            </a:prstGeom>
            <a:noFill/>
          </p:spPr>
          <p:txBody>
            <a:bodyPr wrap="square" rtlCol="0">
              <a:spAutoFit/>
            </a:bodyPr>
            <a:lstStyle/>
            <a:p>
              <a:r>
                <a:rPr lang="el-GR" b="1" dirty="0">
                  <a:solidFill>
                    <a:srgbClr val="FF0000"/>
                  </a:solidFill>
                </a:rPr>
                <a:t>Απαγωγός υπέρτασης</a:t>
              </a:r>
            </a:p>
          </p:txBody>
        </p:sp>
        <p:cxnSp>
          <p:nvCxnSpPr>
            <p:cNvPr id="11" name="Γραμμή σύνδεσης: Καμπύλη 10">
              <a:extLst>
                <a:ext uri="{FF2B5EF4-FFF2-40B4-BE49-F238E27FC236}">
                  <a16:creationId xmlns:a16="http://schemas.microsoft.com/office/drawing/2014/main" id="{F9C2ECCA-C5D8-76B4-B3A5-230B7C576499}"/>
                </a:ext>
              </a:extLst>
            </p:cNvPr>
            <p:cNvCxnSpPr/>
            <p:nvPr/>
          </p:nvCxnSpPr>
          <p:spPr>
            <a:xfrm>
              <a:off x="7699022" y="2664178"/>
              <a:ext cx="462845" cy="298872"/>
            </a:xfrm>
            <a:prstGeom prst="curvedConnector3">
              <a:avLst/>
            </a:prstGeom>
            <a:ln w="38100">
              <a:solidFill>
                <a:schemeClr val="accent5">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FF0A69DF-472F-49C3-D081-B7A93FA9D010}"/>
                </a:ext>
              </a:extLst>
            </p:cNvPr>
            <p:cNvSpPr txBox="1"/>
            <p:nvPr/>
          </p:nvSpPr>
          <p:spPr>
            <a:xfrm>
              <a:off x="8107424" y="2772412"/>
              <a:ext cx="1969206" cy="369332"/>
            </a:xfrm>
            <a:prstGeom prst="rect">
              <a:avLst/>
            </a:prstGeom>
            <a:noFill/>
          </p:spPr>
          <p:txBody>
            <a:bodyPr wrap="square" rtlCol="0">
              <a:spAutoFit/>
            </a:bodyPr>
            <a:lstStyle/>
            <a:p>
              <a:r>
                <a:rPr lang="el-GR" b="1" dirty="0">
                  <a:solidFill>
                    <a:schemeClr val="accent5">
                      <a:lumMod val="60000"/>
                      <a:lumOff val="40000"/>
                    </a:schemeClr>
                  </a:solidFill>
                </a:rPr>
                <a:t>Ασφάλειες</a:t>
              </a:r>
            </a:p>
          </p:txBody>
        </p:sp>
      </p:grpSp>
      <p:sp>
        <p:nvSpPr>
          <p:cNvPr id="13" name="TextBox 12">
            <a:extLst>
              <a:ext uri="{FF2B5EF4-FFF2-40B4-BE49-F238E27FC236}">
                <a16:creationId xmlns:a16="http://schemas.microsoft.com/office/drawing/2014/main" id="{20FAACFC-ED4E-0EEB-8695-E6110D8805AC}"/>
              </a:ext>
            </a:extLst>
          </p:cNvPr>
          <p:cNvSpPr txBox="1"/>
          <p:nvPr/>
        </p:nvSpPr>
        <p:spPr>
          <a:xfrm>
            <a:off x="4197350" y="53073"/>
            <a:ext cx="3810000" cy="523220"/>
          </a:xfrm>
          <a:prstGeom prst="rect">
            <a:avLst/>
          </a:prstGeom>
          <a:noFill/>
        </p:spPr>
        <p:txBody>
          <a:bodyPr wrap="square" rtlCol="0">
            <a:spAutoFit/>
          </a:bodyPr>
          <a:lstStyle/>
          <a:p>
            <a:r>
              <a:rPr lang="el-GR" sz="2800" dirty="0"/>
              <a:t>Ασφάλειες μέσης τάσης </a:t>
            </a:r>
          </a:p>
        </p:txBody>
      </p:sp>
    </p:spTree>
    <p:extLst>
      <p:ext uri="{BB962C8B-B14F-4D97-AF65-F5344CB8AC3E}">
        <p14:creationId xmlns:p14="http://schemas.microsoft.com/office/powerpoint/2010/main" val="3018255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45F3F4-C09D-770F-346F-9659FC3AD4F7}"/>
              </a:ext>
            </a:extLst>
          </p:cNvPr>
          <p:cNvSpPr>
            <a:spLocks noGrp="1"/>
          </p:cNvSpPr>
          <p:nvPr>
            <p:ph type="ctrTitle"/>
          </p:nvPr>
        </p:nvSpPr>
        <p:spPr>
          <a:xfrm>
            <a:off x="1172817" y="0"/>
            <a:ext cx="9667462" cy="609600"/>
          </a:xfrm>
        </p:spPr>
        <p:txBody>
          <a:bodyPr>
            <a:normAutofit/>
          </a:bodyPr>
          <a:lstStyle/>
          <a:p>
            <a:r>
              <a:rPr lang="el-GR" sz="3000" dirty="0"/>
              <a:t>Σύνοψη</a:t>
            </a:r>
          </a:p>
        </p:txBody>
      </p:sp>
      <p:pic>
        <p:nvPicPr>
          <p:cNvPr id="6" name="Εικόνα 5">
            <a:extLst>
              <a:ext uri="{FF2B5EF4-FFF2-40B4-BE49-F238E27FC236}">
                <a16:creationId xmlns:a16="http://schemas.microsoft.com/office/drawing/2014/main" id="{7ACB0D86-404C-E910-4323-8F97E9C21FCC}"/>
              </a:ext>
            </a:extLst>
          </p:cNvPr>
          <p:cNvPicPr>
            <a:picLocks noChangeAspect="1"/>
          </p:cNvPicPr>
          <p:nvPr/>
        </p:nvPicPr>
        <p:blipFill>
          <a:blip r:embed="rId2"/>
          <a:stretch>
            <a:fillRect/>
          </a:stretch>
        </p:blipFill>
        <p:spPr>
          <a:xfrm>
            <a:off x="36944" y="1"/>
            <a:ext cx="1195510" cy="1153446"/>
          </a:xfrm>
          <a:prstGeom prst="rect">
            <a:avLst/>
          </a:prstGeom>
        </p:spPr>
      </p:pic>
      <p:sp>
        <p:nvSpPr>
          <p:cNvPr id="3" name="TextBox 2">
            <a:extLst>
              <a:ext uri="{FF2B5EF4-FFF2-40B4-BE49-F238E27FC236}">
                <a16:creationId xmlns:a16="http://schemas.microsoft.com/office/drawing/2014/main" id="{739CDA59-8900-4BBB-152A-133F943E52FA}"/>
              </a:ext>
            </a:extLst>
          </p:cNvPr>
          <p:cNvSpPr txBox="1"/>
          <p:nvPr/>
        </p:nvSpPr>
        <p:spPr>
          <a:xfrm>
            <a:off x="3896140" y="6581001"/>
            <a:ext cx="564542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solidFill>
                <a:effectLst/>
                <a:uLnTx/>
                <a:uFillTx/>
                <a:latin typeface="Aptos" panose="02110004020202020204"/>
                <a:ea typeface="+mn-ea"/>
                <a:cs typeface="+mn-cs"/>
              </a:rPr>
              <a:t>Πηγή</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hlinkClick r:id="rId3"/>
              </a:rPr>
              <a:t>https://www.iea.org/reports/global-ev-outlook-2024/trends-in-electric-cars</a:t>
            </a:r>
            <a:r>
              <a:rPr kumimoji="0" lang="el-GR" sz="12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sp>
        <p:nvSpPr>
          <p:cNvPr id="4" name="TextBox 3">
            <a:extLst>
              <a:ext uri="{FF2B5EF4-FFF2-40B4-BE49-F238E27FC236}">
                <a16:creationId xmlns:a16="http://schemas.microsoft.com/office/drawing/2014/main" id="{DFA8A6F0-F317-7E51-7CDA-59DBF7D8FB97}"/>
              </a:ext>
            </a:extLst>
          </p:cNvPr>
          <p:cNvSpPr txBox="1"/>
          <p:nvPr/>
        </p:nvSpPr>
        <p:spPr>
          <a:xfrm>
            <a:off x="1292087" y="640913"/>
            <a:ext cx="10899913" cy="5940088"/>
          </a:xfrm>
          <a:prstGeom prst="rect">
            <a:avLst/>
          </a:prstGeom>
          <a:noFill/>
        </p:spPr>
        <p:txBody>
          <a:bodyPr wrap="square" rtlCol="0">
            <a:spAutoFit/>
          </a:bodyPr>
          <a:lstStyle/>
          <a:p>
            <a:pPr marL="285750" indent="-285750">
              <a:buFont typeface="Wingdings" panose="05000000000000000000" pitchFamily="2" charset="2"/>
              <a:buChar char="ü"/>
            </a:pPr>
            <a:r>
              <a:rPr lang="el-GR" sz="2000" dirty="0"/>
              <a:t>Το 2023, σχεδόν 1 στα 5 αυτοκίνητα που πουλήθηκαν ήταν ηλεκτρικό (~ 18 % μερίδιο)</a:t>
            </a:r>
            <a:r>
              <a:rPr lang="en-US" sz="2000" dirty="0"/>
              <a:t>.</a:t>
            </a:r>
          </a:p>
          <a:p>
            <a:pPr marL="285750" indent="-285750">
              <a:buFont typeface="Wingdings" panose="05000000000000000000" pitchFamily="2" charset="2"/>
              <a:buChar char="ü"/>
            </a:pPr>
            <a:r>
              <a:rPr lang="el-GR" sz="2000" dirty="0"/>
              <a:t>Το 2045, εκτιμάται ότι τα </a:t>
            </a:r>
            <a:r>
              <a:rPr lang="en-US" sz="2000" dirty="0"/>
              <a:t>EV </a:t>
            </a:r>
            <a:r>
              <a:rPr lang="el-GR" sz="2000" dirty="0"/>
              <a:t>θα  καταλαμβάνουν πάνω από το 50% της παγκόσμιας αγοράς.</a:t>
            </a:r>
          </a:p>
          <a:p>
            <a:pPr marL="285750" indent="-285750">
              <a:buFont typeface="Wingdings" panose="05000000000000000000" pitchFamily="2" charset="2"/>
              <a:buChar char="ü"/>
            </a:pPr>
            <a:r>
              <a:rPr lang="el-GR" sz="2000" dirty="0"/>
              <a:t>Οι παγκόσμιες πωλήσεις ηλεκτρικών αυτοκινήτων έφτασαν ~ 14 εκατομμύρια το 2023, αυξημένες κατά 35 % σε σχέση με το 2022 I</a:t>
            </a:r>
          </a:p>
          <a:p>
            <a:pPr marL="285750" indent="-285750">
              <a:buFont typeface="Wingdings" panose="05000000000000000000" pitchFamily="2" charset="2"/>
              <a:buChar char="ü"/>
            </a:pPr>
            <a:r>
              <a:rPr lang="el-GR" sz="2000" dirty="0"/>
              <a:t>Η αγορά των EVs είναι έντονα συγκεντρωμένη σε Κίνα, Ευρώπη, ΗΠΑ . Αυτές οι περιοχές καλύπτουν ~ 95 % των νέων πωλήσεων</a:t>
            </a:r>
          </a:p>
          <a:p>
            <a:pPr marL="285750" indent="-285750">
              <a:buFont typeface="Wingdings" panose="05000000000000000000" pitchFamily="2" charset="2"/>
              <a:buChar char="ü"/>
            </a:pPr>
            <a:r>
              <a:rPr lang="el-GR" sz="2000" dirty="0"/>
              <a:t>Στην Κίνα, το 2023 ήταν η πρώτη χρονιά χωρίς εθνικές επιδοτήσεις για την αγορά EVs, παρόλα αυτά η αγορά συνέχισε να αναπτύσσεται δυναμικά </a:t>
            </a:r>
          </a:p>
          <a:p>
            <a:pPr marL="285750" indent="-285750">
              <a:buFont typeface="Wingdings" panose="05000000000000000000" pitchFamily="2" charset="2"/>
              <a:buChar char="ü"/>
            </a:pPr>
            <a:r>
              <a:rPr lang="el-GR" sz="2000" dirty="0"/>
              <a:t>Τα διαθέσιμα μοντέλα EV αυξήθηκαν ~ 15 % το 2023, ξεπερνώντας τα ~ 590 μοντέλα</a:t>
            </a:r>
          </a:p>
          <a:p>
            <a:pPr marL="285750" indent="-285750">
              <a:buFont typeface="Wingdings" panose="05000000000000000000" pitchFamily="2" charset="2"/>
              <a:buChar char="ü"/>
            </a:pPr>
            <a:r>
              <a:rPr lang="el-GR" sz="2000" dirty="0"/>
              <a:t>Παρατηρείται μετατόπιση προς μεγαλύτερα οχήματα (SUVs</a:t>
            </a:r>
            <a:r>
              <a:rPr lang="en-US" sz="2000" dirty="0"/>
              <a:t>, </a:t>
            </a:r>
            <a:r>
              <a:rPr lang="el-GR" sz="2000" dirty="0"/>
              <a:t>πολυτελή) — τα 2/3 των διαθέσιμων EV μοντέλων το 2023 ανήκαν σε αυτές τις κατηγορίες.</a:t>
            </a:r>
          </a:p>
          <a:p>
            <a:pPr marL="285750" indent="-285750">
              <a:buFont typeface="Wingdings" panose="05000000000000000000" pitchFamily="2" charset="2"/>
              <a:buChar char="ü"/>
            </a:pPr>
            <a:r>
              <a:rPr lang="el-GR" sz="2000" dirty="0"/>
              <a:t>Η μέση αυτονομία των BEV αυξήθηκε κατά ~ 75 % μεταξύ 2015 και 2023, αλλά η αύξηση μετά το 2020 ήταν πιο αργή </a:t>
            </a:r>
            <a:endParaRPr lang="en-US" sz="2000" dirty="0"/>
          </a:p>
          <a:p>
            <a:pPr marL="285750" indent="-285750">
              <a:buFont typeface="Wingdings" panose="05000000000000000000" pitchFamily="2" charset="2"/>
              <a:buChar char="ü"/>
            </a:pPr>
            <a:r>
              <a:rPr lang="el-GR" sz="2000" dirty="0"/>
              <a:t>Το κόστος αγοράς των EVs παραμένει υψηλότερο από τα αντίστοιχα ICE οχημάτων, αν και η συνολική ιδιοκτησία (λειτουργικά έξοδα, καύσιμα, συντήρηση) μπορεί να αντισταθμίσει την αρχική διαφορά </a:t>
            </a:r>
            <a:endParaRPr lang="en-US" sz="2000" dirty="0"/>
          </a:p>
          <a:p>
            <a:pPr marL="285750" indent="-285750">
              <a:buFont typeface="Wingdings" panose="05000000000000000000" pitchFamily="2" charset="2"/>
              <a:buChar char="ü"/>
            </a:pPr>
            <a:r>
              <a:rPr lang="el-GR" sz="2000" dirty="0"/>
              <a:t>Η γήρανση και απαξίωση (depreciation) είναι σημαντικός παράγοντας κόστους</a:t>
            </a:r>
            <a:r>
              <a:rPr lang="en-US" sz="2000" dirty="0"/>
              <a:t>. T</a:t>
            </a:r>
            <a:r>
              <a:rPr lang="el-GR" sz="2000" dirty="0"/>
              <a:t>α EVs τείνουν να υφίστανται ταχύτερη απαξίωση, αν και αυτό μπορεί να αλλάξει όσο η εμπιστοσύνη στις μπαταρίες αυξάνεται </a:t>
            </a:r>
            <a:endParaRPr lang="en-US" sz="2000" dirty="0"/>
          </a:p>
        </p:txBody>
      </p:sp>
    </p:spTree>
    <p:extLst>
      <p:ext uri="{BB962C8B-B14F-4D97-AF65-F5344CB8AC3E}">
        <p14:creationId xmlns:p14="http://schemas.microsoft.com/office/powerpoint/2010/main" val="2503819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45F3F4-C09D-770F-346F-9659FC3AD4F7}"/>
              </a:ext>
            </a:extLst>
          </p:cNvPr>
          <p:cNvSpPr>
            <a:spLocks noGrp="1"/>
          </p:cNvSpPr>
          <p:nvPr>
            <p:ph type="ctrTitle"/>
          </p:nvPr>
        </p:nvSpPr>
        <p:spPr>
          <a:xfrm>
            <a:off x="1172817" y="0"/>
            <a:ext cx="9667462" cy="609600"/>
          </a:xfrm>
        </p:spPr>
        <p:txBody>
          <a:bodyPr>
            <a:normAutofit/>
          </a:bodyPr>
          <a:lstStyle/>
          <a:p>
            <a:r>
              <a:rPr lang="el-GR" sz="3000" dirty="0"/>
              <a:t>Εισαγωγή στις μπαταρίες</a:t>
            </a:r>
          </a:p>
        </p:txBody>
      </p:sp>
      <p:pic>
        <p:nvPicPr>
          <p:cNvPr id="6" name="Εικόνα 5">
            <a:extLst>
              <a:ext uri="{FF2B5EF4-FFF2-40B4-BE49-F238E27FC236}">
                <a16:creationId xmlns:a16="http://schemas.microsoft.com/office/drawing/2014/main" id="{7ACB0D86-404C-E910-4323-8F97E9C21FCC}"/>
              </a:ext>
            </a:extLst>
          </p:cNvPr>
          <p:cNvPicPr>
            <a:picLocks noChangeAspect="1"/>
          </p:cNvPicPr>
          <p:nvPr/>
        </p:nvPicPr>
        <p:blipFill>
          <a:blip r:embed="rId2"/>
          <a:stretch>
            <a:fillRect/>
          </a:stretch>
        </p:blipFill>
        <p:spPr>
          <a:xfrm>
            <a:off x="36944" y="1"/>
            <a:ext cx="1195510" cy="1153446"/>
          </a:xfrm>
          <a:prstGeom prst="rect">
            <a:avLst/>
          </a:prstGeom>
        </p:spPr>
      </p:pic>
      <p:sp>
        <p:nvSpPr>
          <p:cNvPr id="9" name="TextBox 8">
            <a:extLst>
              <a:ext uri="{FF2B5EF4-FFF2-40B4-BE49-F238E27FC236}">
                <a16:creationId xmlns:a16="http://schemas.microsoft.com/office/drawing/2014/main" id="{9A1D287A-FE70-BE60-D030-AA57CAA7EC83}"/>
              </a:ext>
            </a:extLst>
          </p:cNvPr>
          <p:cNvSpPr txBox="1"/>
          <p:nvPr/>
        </p:nvSpPr>
        <p:spPr>
          <a:xfrm>
            <a:off x="89951" y="1444680"/>
            <a:ext cx="8629979" cy="452431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Τα ηλεκτρικά οχήματα χρειάζονται φορητή πηγή ηλεκτρικής ενέργειας που μετατρέπεται σε μηχανική μέσω ηλεκτροκινητήρα.</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Η ηλεκτρική ενέργεια προέρχεται κυρίως από μπαταρίες ή κυψέλες καυσίμου, με τις μπαταρίες να είναι η πιο διαδεδομένη λύση.</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Οι μπαταρίες πρέπει να έχουν: α) υψηλή ειδική ισχύ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W/kg</a:t>
            </a: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 β</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υψηλή ενεργειακή πυκνότητα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kWh/kg</a:t>
            </a: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 γ) γρήγορη φόρτιση/αναγεννητική πέδηση, δ) μεγάλη διάρκεια ζωής, και ε) χαμηλό κόστος.</a:t>
            </a:r>
          </a:p>
          <a:p>
            <a:pPr marR="0" lvl="0" algn="just" defTabSz="914400" rtl="0" eaLnBrk="1" fontAlgn="auto" latinLnBrk="0" hangingPunct="1">
              <a:lnSpc>
                <a:spcPct val="100000"/>
              </a:lnSpc>
              <a:spcBef>
                <a:spcPts val="0"/>
              </a:spcBef>
              <a:spcAft>
                <a:spcPts val="0"/>
              </a:spcAft>
              <a:buClrTx/>
              <a:buSzTx/>
              <a:tabLst/>
              <a:defRPr/>
            </a:pPr>
            <a:endPar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Μελέτη έδειξε υποβάθμιση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(degradation) </a:t>
            </a: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μπαταρίας 1.8% / έτος [πηγή βλ. κάτω]. </a:t>
            </a:r>
            <a:r>
              <a:rPr kumimoji="0" lang="el-GR" sz="1800" b="0" i="0" u="none" strike="noStrike" kern="1200" cap="none" spc="0" normalizeH="0" baseline="0" noProof="0" dirty="0">
                <a:ln>
                  <a:noFill/>
                </a:ln>
                <a:solidFill>
                  <a:srgbClr val="0C222C"/>
                </a:solidFill>
                <a:effectLst/>
                <a:uLnTx/>
                <a:uFillTx/>
                <a:latin typeface="InterstateGR"/>
                <a:ea typeface="+mn-ea"/>
                <a:cs typeface="+mn-cs"/>
              </a:rPr>
              <a:t>Αυτό σημαίνει πως το όχημα χάνει περίπου το 1.8% της αρχικής του αυτονομίας κάθε χρόνο. Αν διατηρηθεί αυτός ο ρυθμός, έπειτα από 20 χρόνια λειτουργίας το αυτοκίνητο μπορεί να προσφέρει ακόμη το 64% της αρχικής του αυτονομίας– ποσοστό που για τις περισσότερες καθημερινές ανάγκες είναι απολύτως επαρκές.</a:t>
            </a:r>
          </a:p>
          <a:p>
            <a:pPr marR="0" lvl="0" algn="just" defTabSz="914400" rtl="0" eaLnBrk="1" fontAlgn="auto" latinLnBrk="0" hangingPunct="1">
              <a:lnSpc>
                <a:spcPct val="100000"/>
              </a:lnSpc>
              <a:spcBef>
                <a:spcPts val="0"/>
              </a:spcBef>
              <a:spcAft>
                <a:spcPts val="0"/>
              </a:spcAft>
              <a:buClrTx/>
              <a:buSzTx/>
              <a:tabLst/>
              <a:defRPr/>
            </a:pPr>
            <a:endParaRPr kumimoji="0" lang="el-GR" sz="1800" b="0" i="0" u="none" strike="noStrike" kern="1200" cap="none" spc="0" normalizeH="0" baseline="0" noProof="0" dirty="0">
              <a:ln>
                <a:noFill/>
              </a:ln>
              <a:solidFill>
                <a:srgbClr val="0C222C"/>
              </a:solidFill>
              <a:effectLst/>
              <a:uLnTx/>
              <a:uFillTx/>
              <a:latin typeface="InterstateGR"/>
              <a:ea typeface="+mn-ea"/>
              <a:cs typeface="+mn-cs"/>
            </a:endParaRPr>
          </a:p>
        </p:txBody>
      </p:sp>
      <p:sp>
        <p:nvSpPr>
          <p:cNvPr id="3" name="TextBox 2">
            <a:extLst>
              <a:ext uri="{FF2B5EF4-FFF2-40B4-BE49-F238E27FC236}">
                <a16:creationId xmlns:a16="http://schemas.microsoft.com/office/drawing/2014/main" id="{739CDA59-8900-4BBB-152A-133F943E52FA}"/>
              </a:ext>
            </a:extLst>
          </p:cNvPr>
          <p:cNvSpPr txBox="1"/>
          <p:nvPr/>
        </p:nvSpPr>
        <p:spPr>
          <a:xfrm>
            <a:off x="5035827" y="6563710"/>
            <a:ext cx="749410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solidFill>
                <a:effectLst/>
                <a:uLnTx/>
                <a:uFillTx/>
                <a:latin typeface="Aptos" panose="02110004020202020204"/>
                <a:ea typeface="+mn-ea"/>
                <a:cs typeface="+mn-cs"/>
              </a:rPr>
              <a:t>Πηγή</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l-GR" sz="1200" b="0" i="0" u="none" strike="noStrike" kern="1200" cap="none" spc="0" normalizeH="0" baseline="0" noProof="0" dirty="0">
                <a:ln>
                  <a:noFill/>
                </a:ln>
                <a:solidFill>
                  <a:prstClr val="black"/>
                </a:solidFill>
                <a:effectLst/>
                <a:uLnTx/>
                <a:uFillTx/>
                <a:latin typeface="Aptos" panose="02110004020202020204"/>
                <a:ea typeface="+mn-ea"/>
                <a:cs typeface="+mn-cs"/>
              </a:rPr>
              <a:t>Έρευνα </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Geotab: </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hlinkClick r:id="rId3"/>
              </a:rPr>
              <a:t>https://latamobility.com/en/geotab-battery-life-of-electric-vehicles-improves-by-22/</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a:t>
            </a:r>
            <a:endParaRPr kumimoji="0" lang="el-GR"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5" name="Εικόνα 4">
            <a:extLst>
              <a:ext uri="{FF2B5EF4-FFF2-40B4-BE49-F238E27FC236}">
                <a16:creationId xmlns:a16="http://schemas.microsoft.com/office/drawing/2014/main" id="{36D8B40E-2549-E513-C9AA-9B1BA7BD0BC9}"/>
              </a:ext>
            </a:extLst>
          </p:cNvPr>
          <p:cNvPicPr>
            <a:picLocks noChangeAspect="1"/>
          </p:cNvPicPr>
          <p:nvPr/>
        </p:nvPicPr>
        <p:blipFill>
          <a:blip r:embed="rId4"/>
          <a:stretch>
            <a:fillRect/>
          </a:stretch>
        </p:blipFill>
        <p:spPr>
          <a:xfrm>
            <a:off x="8971721" y="1769474"/>
            <a:ext cx="3067878" cy="28118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660328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45F3F4-C09D-770F-346F-9659FC3AD4F7}"/>
              </a:ext>
            </a:extLst>
          </p:cNvPr>
          <p:cNvSpPr>
            <a:spLocks noGrp="1"/>
          </p:cNvSpPr>
          <p:nvPr>
            <p:ph type="ctrTitle"/>
          </p:nvPr>
        </p:nvSpPr>
        <p:spPr>
          <a:xfrm>
            <a:off x="1172817" y="0"/>
            <a:ext cx="9667462" cy="609600"/>
          </a:xfrm>
        </p:spPr>
        <p:txBody>
          <a:bodyPr>
            <a:normAutofit/>
          </a:bodyPr>
          <a:lstStyle/>
          <a:p>
            <a:r>
              <a:rPr lang="el-GR" sz="3000" dirty="0"/>
              <a:t>Εξέλιξη αυτονομίας μπαταριών</a:t>
            </a:r>
          </a:p>
        </p:txBody>
      </p:sp>
      <p:pic>
        <p:nvPicPr>
          <p:cNvPr id="6" name="Εικόνα 5">
            <a:extLst>
              <a:ext uri="{FF2B5EF4-FFF2-40B4-BE49-F238E27FC236}">
                <a16:creationId xmlns:a16="http://schemas.microsoft.com/office/drawing/2014/main" id="{7ACB0D86-404C-E910-4323-8F97E9C21FCC}"/>
              </a:ext>
            </a:extLst>
          </p:cNvPr>
          <p:cNvPicPr>
            <a:picLocks noChangeAspect="1"/>
          </p:cNvPicPr>
          <p:nvPr/>
        </p:nvPicPr>
        <p:blipFill>
          <a:blip r:embed="rId2"/>
          <a:stretch>
            <a:fillRect/>
          </a:stretch>
        </p:blipFill>
        <p:spPr>
          <a:xfrm>
            <a:off x="36944" y="1"/>
            <a:ext cx="1195510" cy="1153446"/>
          </a:xfrm>
          <a:prstGeom prst="rect">
            <a:avLst/>
          </a:prstGeom>
        </p:spPr>
      </p:pic>
      <p:sp>
        <p:nvSpPr>
          <p:cNvPr id="3" name="TextBox 2">
            <a:extLst>
              <a:ext uri="{FF2B5EF4-FFF2-40B4-BE49-F238E27FC236}">
                <a16:creationId xmlns:a16="http://schemas.microsoft.com/office/drawing/2014/main" id="{739CDA59-8900-4BBB-152A-133F943E52FA}"/>
              </a:ext>
            </a:extLst>
          </p:cNvPr>
          <p:cNvSpPr txBox="1"/>
          <p:nvPr/>
        </p:nvSpPr>
        <p:spPr>
          <a:xfrm>
            <a:off x="7938053" y="6581001"/>
            <a:ext cx="425394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solidFill>
                <a:effectLst/>
                <a:uLnTx/>
                <a:uFillTx/>
                <a:latin typeface="Aptos" panose="02110004020202020204"/>
                <a:ea typeface="+mn-ea"/>
                <a:cs typeface="+mn-cs"/>
              </a:rPr>
              <a:t>Πηγή</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el-GR" sz="12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hlinkClick r:id="rId3"/>
              </a:rPr>
              <a:t>https://insideevs.com/news/746799/average-ev-range/</a:t>
            </a:r>
            <a:r>
              <a:rPr kumimoji="0" lang="el-GR" sz="12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pic>
        <p:nvPicPr>
          <p:cNvPr id="5" name="Εικόνα 4">
            <a:extLst>
              <a:ext uri="{FF2B5EF4-FFF2-40B4-BE49-F238E27FC236}">
                <a16:creationId xmlns:a16="http://schemas.microsoft.com/office/drawing/2014/main" id="{4A83EFEE-3768-0240-8D01-BCACAD16025F}"/>
              </a:ext>
            </a:extLst>
          </p:cNvPr>
          <p:cNvPicPr>
            <a:picLocks noChangeAspect="1"/>
          </p:cNvPicPr>
          <p:nvPr/>
        </p:nvPicPr>
        <p:blipFill>
          <a:blip r:embed="rId4"/>
          <a:stretch>
            <a:fillRect/>
          </a:stretch>
        </p:blipFill>
        <p:spPr>
          <a:xfrm>
            <a:off x="2002466" y="901147"/>
            <a:ext cx="7495225" cy="5546035"/>
          </a:xfrm>
          <a:prstGeom prst="rect">
            <a:avLst/>
          </a:prstGeom>
        </p:spPr>
      </p:pic>
    </p:spTree>
    <p:extLst>
      <p:ext uri="{BB962C8B-B14F-4D97-AF65-F5344CB8AC3E}">
        <p14:creationId xmlns:p14="http://schemas.microsoft.com/office/powerpoint/2010/main" val="1473598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45F3F4-C09D-770F-346F-9659FC3AD4F7}"/>
              </a:ext>
            </a:extLst>
          </p:cNvPr>
          <p:cNvSpPr>
            <a:spLocks noGrp="1"/>
          </p:cNvSpPr>
          <p:nvPr>
            <p:ph type="ctrTitle"/>
          </p:nvPr>
        </p:nvSpPr>
        <p:spPr>
          <a:xfrm>
            <a:off x="1172817" y="0"/>
            <a:ext cx="4923183" cy="609600"/>
          </a:xfrm>
        </p:spPr>
        <p:txBody>
          <a:bodyPr>
            <a:normAutofit/>
          </a:bodyPr>
          <a:lstStyle/>
          <a:p>
            <a:r>
              <a:rPr lang="el-GR" sz="3000" dirty="0"/>
              <a:t>Τύποι μπαταριών</a:t>
            </a:r>
          </a:p>
        </p:txBody>
      </p:sp>
      <p:sp>
        <p:nvSpPr>
          <p:cNvPr id="14" name="TextBox 13">
            <a:extLst>
              <a:ext uri="{FF2B5EF4-FFF2-40B4-BE49-F238E27FC236}">
                <a16:creationId xmlns:a16="http://schemas.microsoft.com/office/drawing/2014/main" id="{C6026FB7-BBA9-3590-226C-03B23C1EA507}"/>
              </a:ext>
            </a:extLst>
          </p:cNvPr>
          <p:cNvSpPr txBox="1"/>
          <p:nvPr/>
        </p:nvSpPr>
        <p:spPr>
          <a:xfrm>
            <a:off x="118007" y="751344"/>
            <a:ext cx="7407650" cy="5632311"/>
          </a:xfrm>
          <a:prstGeom prst="rect">
            <a:avLst/>
          </a:prstGeom>
          <a:noFill/>
        </p:spPr>
        <p:txBody>
          <a:bodyPr wrap="square" rtlCol="0">
            <a:spAutoFit/>
          </a:bodyPr>
          <a:lstStyle/>
          <a:p>
            <a:pPr marL="285750" indent="-285750">
              <a:buFont typeface="Arial" panose="020B0604020202020204" pitchFamily="34" charset="0"/>
              <a:buChar char="•"/>
            </a:pPr>
            <a:r>
              <a:rPr lang="el-GR" sz="2000" dirty="0"/>
              <a:t>Οι </a:t>
            </a:r>
            <a:r>
              <a:rPr lang="el-GR" sz="2000" b="1" dirty="0"/>
              <a:t>μπαταρίες ιόντων λιθίου (L</a:t>
            </a:r>
            <a:r>
              <a:rPr lang="en-US" sz="2000" b="1" dirty="0" err="1"/>
              <a:t>i</a:t>
            </a:r>
            <a:r>
              <a:rPr lang="el-GR" sz="2000" b="1" dirty="0"/>
              <a:t>-</a:t>
            </a:r>
            <a:r>
              <a:rPr lang="en-US" sz="2000" b="1" dirty="0"/>
              <a:t>ion</a:t>
            </a:r>
            <a:r>
              <a:rPr lang="el-GR" sz="2000" b="1" dirty="0"/>
              <a:t>)</a:t>
            </a:r>
            <a:r>
              <a:rPr lang="el-GR" sz="2000" dirty="0"/>
              <a:t>, με παραλλαγές Li-NMC, LFP και Li-NCA κυριαρχούν στην αγορά των αμιγώς ηλεκτρικών οχημάτων.</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l-GR" sz="2000" dirty="0"/>
              <a:t>Η πλειονότητα της παραγωγής βασίζεται στην Κίνα</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l-GR" sz="2000" dirty="0"/>
              <a:t>Με την υψηλή ενεργειακή πυκνότητα και τη μεγάλη διάρκεια ζωής τους, οι μπαταρίες L</a:t>
            </a:r>
            <a:r>
              <a:rPr lang="en-US" sz="2000" dirty="0" err="1"/>
              <a:t>i</a:t>
            </a:r>
            <a:r>
              <a:rPr lang="el-GR" sz="2000" dirty="0"/>
              <a:t>-</a:t>
            </a:r>
            <a:r>
              <a:rPr lang="en-US" sz="2000" dirty="0"/>
              <a:t>ion </a:t>
            </a:r>
            <a:r>
              <a:rPr lang="el-GR" sz="2000" dirty="0"/>
              <a:t>έχουν γίνει ο κυρίαρχος τύπος μπαταρίας για ηλεκτρικά οχήματα.</a:t>
            </a:r>
            <a:endParaRPr lang="en-US" sz="2000" dirty="0"/>
          </a:p>
          <a:p>
            <a:pPr marL="285750" indent="-285750">
              <a:buFont typeface="Arial" panose="020B0604020202020204" pitchFamily="34" charset="0"/>
              <a:buChar char="•"/>
            </a:pPr>
            <a:endParaRPr lang="el-GR" sz="2000" dirty="0"/>
          </a:p>
          <a:p>
            <a:pPr marL="285750" indent="-285750">
              <a:buFont typeface="Arial" panose="020B0604020202020204" pitchFamily="34" charset="0"/>
              <a:buChar char="•"/>
            </a:pPr>
            <a:r>
              <a:rPr lang="el-GR" sz="2000" dirty="0"/>
              <a:t>Οι βασικοί τύποι μπαταριών ιόντων λιθίου (</a:t>
            </a:r>
            <a:r>
              <a:rPr lang="en-US" sz="2000" dirty="0"/>
              <a:t>Li-ion</a:t>
            </a:r>
            <a:r>
              <a:rPr lang="el-GR" sz="2000" dirty="0"/>
              <a:t>) είναι</a:t>
            </a:r>
            <a:r>
              <a:rPr lang="en-US" sz="2000" dirty="0"/>
              <a:t>:</a:t>
            </a:r>
          </a:p>
          <a:p>
            <a:pPr marL="742950" lvl="1" indent="-285750">
              <a:buFont typeface="Wingdings" panose="05000000000000000000" pitchFamily="2" charset="2"/>
              <a:buChar char="q"/>
            </a:pPr>
            <a:r>
              <a:rPr lang="en-US" sz="2000" b="1" dirty="0"/>
              <a:t>Lithium nickel manganese cobalt oxides (Li-NMC)</a:t>
            </a:r>
          </a:p>
          <a:p>
            <a:pPr marL="742950" lvl="1" indent="-285750">
              <a:buFont typeface="Wingdings" panose="05000000000000000000" pitchFamily="2" charset="2"/>
              <a:buChar char="q"/>
            </a:pPr>
            <a:r>
              <a:rPr lang="en-US" sz="2000" b="1" dirty="0"/>
              <a:t>Lithium iron phosphate battery </a:t>
            </a:r>
            <a:r>
              <a:rPr lang="el-GR" sz="2000" b="1" dirty="0"/>
              <a:t>(</a:t>
            </a:r>
            <a:r>
              <a:rPr lang="en-US" sz="2000" b="1" dirty="0"/>
              <a:t>LFP) </a:t>
            </a:r>
          </a:p>
          <a:p>
            <a:pPr marL="742950" lvl="1" indent="-285750">
              <a:buFont typeface="Wingdings" panose="05000000000000000000" pitchFamily="2" charset="2"/>
              <a:buChar char="q"/>
            </a:pPr>
            <a:r>
              <a:rPr lang="en-US" sz="2000" b="1" dirty="0"/>
              <a:t>Lithium Nickel-Cobalt-Aluminum (Li-NCA)</a:t>
            </a:r>
          </a:p>
          <a:p>
            <a:pPr marL="742950" lvl="1" indent="-285750">
              <a:buFont typeface="Wingdings" panose="05000000000000000000" pitchFamily="2" charset="2"/>
              <a:buChar char="q"/>
            </a:pPr>
            <a:endParaRPr lang="en-US" sz="2000" b="1" dirty="0"/>
          </a:p>
          <a:p>
            <a:pPr marL="285750" indent="-285750">
              <a:buFont typeface="Arial" panose="020B0604020202020204" pitchFamily="34" charset="0"/>
              <a:buChar char="•"/>
            </a:pPr>
            <a:r>
              <a:rPr lang="el-GR" sz="2000" dirty="0"/>
              <a:t>Άλλοι λιγότερο συχνοί τύποι είναι</a:t>
            </a:r>
            <a:r>
              <a:rPr lang="en-US" sz="2000" dirty="0"/>
              <a:t>:</a:t>
            </a:r>
          </a:p>
          <a:p>
            <a:pPr marL="742950" lvl="1" indent="-285750">
              <a:buFont typeface="Wingdings" panose="05000000000000000000" pitchFamily="2" charset="2"/>
              <a:buChar char="q"/>
            </a:pPr>
            <a:r>
              <a:rPr lang="en-US" sz="2000" b="1" dirty="0"/>
              <a:t>Sodium-ion</a:t>
            </a:r>
            <a:r>
              <a:rPr lang="el-GR" sz="2000" b="1" dirty="0"/>
              <a:t> (ιόντων νατρίου)</a:t>
            </a:r>
          </a:p>
          <a:p>
            <a:pPr marL="742950" lvl="1" indent="-285750">
              <a:buFont typeface="Wingdings" panose="05000000000000000000" pitchFamily="2" charset="2"/>
              <a:buChar char="q"/>
            </a:pPr>
            <a:r>
              <a:rPr lang="en-US" sz="2000" b="1" dirty="0"/>
              <a:t>Lead-acid</a:t>
            </a:r>
            <a:r>
              <a:rPr lang="el-GR" sz="2000" b="1" dirty="0"/>
              <a:t> (μολύβδου)</a:t>
            </a:r>
          </a:p>
        </p:txBody>
      </p:sp>
      <p:sp>
        <p:nvSpPr>
          <p:cNvPr id="4" name="Δεξί άγκιστρο 3">
            <a:extLst>
              <a:ext uri="{FF2B5EF4-FFF2-40B4-BE49-F238E27FC236}">
                <a16:creationId xmlns:a16="http://schemas.microsoft.com/office/drawing/2014/main" id="{06CCE4D5-F1E0-DC8B-2202-3BB3AC46A205}"/>
              </a:ext>
            </a:extLst>
          </p:cNvPr>
          <p:cNvSpPr/>
          <p:nvPr/>
        </p:nvSpPr>
        <p:spPr>
          <a:xfrm>
            <a:off x="6640444" y="4208979"/>
            <a:ext cx="410818" cy="788505"/>
          </a:xfrm>
          <a:prstGeom prst="rightBrac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l-GR"/>
          </a:p>
        </p:txBody>
      </p:sp>
      <p:sp>
        <p:nvSpPr>
          <p:cNvPr id="5" name="TextBox 4">
            <a:extLst>
              <a:ext uri="{FF2B5EF4-FFF2-40B4-BE49-F238E27FC236}">
                <a16:creationId xmlns:a16="http://schemas.microsoft.com/office/drawing/2014/main" id="{2310E94D-FC5E-1A15-499D-62E6F127BA90}"/>
              </a:ext>
            </a:extLst>
          </p:cNvPr>
          <p:cNvSpPr txBox="1"/>
          <p:nvPr/>
        </p:nvSpPr>
        <p:spPr>
          <a:xfrm>
            <a:off x="7051262" y="4141566"/>
            <a:ext cx="1935762" cy="923330"/>
          </a:xfrm>
          <a:prstGeom prst="rect">
            <a:avLst/>
          </a:prstGeom>
          <a:noFill/>
        </p:spPr>
        <p:txBody>
          <a:bodyPr wrap="square" rtlCol="0">
            <a:spAutoFit/>
          </a:bodyPr>
          <a:lstStyle/>
          <a:p>
            <a:r>
              <a:rPr lang="el-GR" dirty="0"/>
              <a:t>Διαφέρουν ως προς το υλικό της καθόδου</a:t>
            </a:r>
          </a:p>
        </p:txBody>
      </p:sp>
      <p:pic>
        <p:nvPicPr>
          <p:cNvPr id="8" name="Εικόνα 7">
            <a:extLst>
              <a:ext uri="{FF2B5EF4-FFF2-40B4-BE49-F238E27FC236}">
                <a16:creationId xmlns:a16="http://schemas.microsoft.com/office/drawing/2014/main" id="{D2212D50-611E-5069-845F-22049EC2BE46}"/>
              </a:ext>
            </a:extLst>
          </p:cNvPr>
          <p:cNvPicPr>
            <a:picLocks noChangeAspect="1"/>
          </p:cNvPicPr>
          <p:nvPr/>
        </p:nvPicPr>
        <p:blipFill>
          <a:blip r:embed="rId2"/>
          <a:stretch>
            <a:fillRect/>
          </a:stretch>
        </p:blipFill>
        <p:spPr>
          <a:xfrm>
            <a:off x="7810418" y="88569"/>
            <a:ext cx="4110531" cy="39681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299674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45F3F4-C09D-770F-346F-9659FC3AD4F7}"/>
              </a:ext>
            </a:extLst>
          </p:cNvPr>
          <p:cNvSpPr>
            <a:spLocks noGrp="1"/>
          </p:cNvSpPr>
          <p:nvPr>
            <p:ph type="ctrTitle"/>
          </p:nvPr>
        </p:nvSpPr>
        <p:spPr>
          <a:xfrm>
            <a:off x="1172817" y="0"/>
            <a:ext cx="5627126" cy="551543"/>
          </a:xfrm>
        </p:spPr>
        <p:txBody>
          <a:bodyPr>
            <a:normAutofit/>
          </a:bodyPr>
          <a:lstStyle/>
          <a:p>
            <a:r>
              <a:rPr lang="en-US" sz="3000" dirty="0"/>
              <a:t>Li-NMC</a:t>
            </a:r>
            <a:endParaRPr lang="el-GR" sz="3000" dirty="0"/>
          </a:p>
        </p:txBody>
      </p:sp>
      <p:sp>
        <p:nvSpPr>
          <p:cNvPr id="3" name="TextBox 2">
            <a:extLst>
              <a:ext uri="{FF2B5EF4-FFF2-40B4-BE49-F238E27FC236}">
                <a16:creationId xmlns:a16="http://schemas.microsoft.com/office/drawing/2014/main" id="{739CDA59-8900-4BBB-152A-133F943E52FA}"/>
              </a:ext>
            </a:extLst>
          </p:cNvPr>
          <p:cNvSpPr txBox="1"/>
          <p:nvPr/>
        </p:nvSpPr>
        <p:spPr>
          <a:xfrm>
            <a:off x="9535886" y="5502240"/>
            <a:ext cx="189411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solidFill>
                <a:effectLst/>
                <a:uLnTx/>
                <a:uFillTx/>
                <a:latin typeface="Aptos" panose="02110004020202020204"/>
                <a:ea typeface="+mn-ea"/>
                <a:cs typeface="+mn-cs"/>
              </a:rPr>
              <a:t>Πηγή</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el-GR" sz="12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Wikipedia</a:t>
            </a:r>
            <a:endParaRPr kumimoji="0" lang="el-GR"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C6026FB7-BBA9-3590-226C-03B23C1EA507}"/>
              </a:ext>
            </a:extLst>
          </p:cNvPr>
          <p:cNvSpPr txBox="1"/>
          <p:nvPr/>
        </p:nvSpPr>
        <p:spPr>
          <a:xfrm>
            <a:off x="1444171" y="841829"/>
            <a:ext cx="10384972"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l-GR"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A5D49A89-C84D-1CAD-93A9-7CAEA9FC92B3}"/>
              </a:ext>
            </a:extLst>
          </p:cNvPr>
          <p:cNvSpPr txBox="1"/>
          <p:nvPr/>
        </p:nvSpPr>
        <p:spPr>
          <a:xfrm>
            <a:off x="107672" y="591543"/>
            <a:ext cx="8292551" cy="5909310"/>
          </a:xfrm>
          <a:prstGeom prst="rect">
            <a:avLst/>
          </a:prstGeom>
          <a:noFill/>
        </p:spPr>
        <p:txBody>
          <a:bodyPr wrap="square" rtlCol="0">
            <a:spAutoFit/>
          </a:bodyPr>
          <a:lstStyle/>
          <a:p>
            <a:pPr marL="285750" indent="-285750">
              <a:buFont typeface="Arial" panose="020B0604020202020204" pitchFamily="34" charset="0"/>
              <a:buChar char="•"/>
            </a:pPr>
            <a:r>
              <a:rPr lang="el-GR" dirty="0"/>
              <a:t>Οι μπαταρίες </a:t>
            </a:r>
            <a:r>
              <a:rPr lang="en-US" b="1" dirty="0"/>
              <a:t>Li</a:t>
            </a:r>
            <a:r>
              <a:rPr lang="el-GR" b="1" dirty="0"/>
              <a:t>-NMC</a:t>
            </a:r>
            <a:r>
              <a:rPr lang="el-GR" dirty="0"/>
              <a:t> προσφέρουν υψηλή ενεργειακή πυκνότητα και υψηλή τάση ανά </a:t>
            </a:r>
            <a:r>
              <a:rPr lang="en-US" dirty="0"/>
              <a:t>cell (3.7V)</a:t>
            </a:r>
            <a:r>
              <a:rPr lang="el-GR" dirty="0"/>
              <a:t> και έχουν γίνει το παγκόσμιο πρότυπο στην παραγωγή EVs από τη δεκαετία του 2010.</a:t>
            </a:r>
          </a:p>
          <a:p>
            <a:pPr marL="285750" indent="-285750">
              <a:buFont typeface="Arial" panose="020B0604020202020204" pitchFamily="34" charset="0"/>
              <a:buChar char="•"/>
            </a:pPr>
            <a:endParaRPr lang="el-GR" dirty="0"/>
          </a:p>
          <a:p>
            <a:pPr marL="285750" indent="-285750">
              <a:buFont typeface="Arial" panose="020B0604020202020204" pitchFamily="34" charset="0"/>
              <a:buChar char="•"/>
            </a:pPr>
            <a:r>
              <a:rPr lang="el-GR" dirty="0"/>
              <a:t>Έχουν επίσης χαμηλή αυτό-εκφόρτιση (</a:t>
            </a:r>
            <a:r>
              <a:rPr lang="en-US" dirty="0"/>
              <a:t>self-discharge</a:t>
            </a:r>
            <a:r>
              <a:rPr lang="el-GR" dirty="0"/>
              <a:t>)</a:t>
            </a:r>
            <a:r>
              <a:rPr lang="en-US" dirty="0"/>
              <a:t>: </a:t>
            </a:r>
            <a:r>
              <a:rPr lang="el-GR" dirty="0"/>
              <a:t>~</a:t>
            </a:r>
            <a:r>
              <a:rPr lang="en-US" dirty="0"/>
              <a:t>0.5</a:t>
            </a:r>
            <a:r>
              <a:rPr lang="el-GR" dirty="0"/>
              <a:t>-</a:t>
            </a:r>
            <a:r>
              <a:rPr lang="en-US" dirty="0"/>
              <a:t>3</a:t>
            </a:r>
            <a:r>
              <a:rPr lang="el-GR" dirty="0"/>
              <a:t>% το μήνα</a:t>
            </a:r>
          </a:p>
          <a:p>
            <a:endParaRPr lang="el-GR" dirty="0"/>
          </a:p>
          <a:p>
            <a:pPr marL="285750" indent="-285750">
              <a:buFont typeface="Arial" panose="020B0604020202020204" pitchFamily="34" charset="0"/>
              <a:buChar char="•"/>
            </a:pPr>
            <a:r>
              <a:rPr lang="el-GR" dirty="0"/>
              <a:t>Η κάθοδος στην </a:t>
            </a:r>
            <a:r>
              <a:rPr lang="en-US" dirty="0"/>
              <a:t>Li-NMC </a:t>
            </a:r>
            <a:r>
              <a:rPr lang="el-GR" dirty="0"/>
              <a:t>είναι κατασκευασμένη από συνδυασμό νικελίου (</a:t>
            </a:r>
            <a:r>
              <a:rPr lang="en-US" dirty="0"/>
              <a:t>Ni), </a:t>
            </a:r>
            <a:r>
              <a:rPr lang="el-GR" dirty="0"/>
              <a:t>μαγγανίου (</a:t>
            </a:r>
            <a:r>
              <a:rPr lang="en-US" dirty="0"/>
              <a:t>Mn) </a:t>
            </a:r>
            <a:r>
              <a:rPr lang="el-GR" dirty="0"/>
              <a:t>και κοβαλτίου (</a:t>
            </a:r>
            <a:r>
              <a:rPr lang="en-US" dirty="0"/>
              <a:t>Co)</a:t>
            </a:r>
            <a:r>
              <a:rPr lang="el-GR" dirty="0"/>
              <a:t> σε διάφορες αναλογίες 1/1/1, 8/1/1 κτλ. </a:t>
            </a:r>
            <a:endParaRPr lang="en-US" dirty="0"/>
          </a:p>
          <a:p>
            <a:endParaRPr lang="en-US" dirty="0"/>
          </a:p>
          <a:p>
            <a:pPr marL="285750" indent="-285750">
              <a:buFont typeface="Arial" panose="020B0604020202020204" pitchFamily="34" charset="0"/>
              <a:buChar char="•"/>
            </a:pPr>
            <a:r>
              <a:rPr lang="el-GR" dirty="0"/>
              <a:t>Ωστόσο, η εξόρυξη των απαραίτητων πρώτων υλών (π.χ. κοβαλτίου) προκαλεί περιβαλλοντικά προβλήματα.</a:t>
            </a:r>
          </a:p>
          <a:p>
            <a:pPr marL="285750" indent="-285750">
              <a:buFont typeface="Arial" panose="020B0604020202020204" pitchFamily="34" charset="0"/>
              <a:buChar char="•"/>
            </a:pPr>
            <a:endParaRPr lang="el-GR" dirty="0"/>
          </a:p>
          <a:p>
            <a:pPr marL="285750" indent="-285750">
              <a:buFont typeface="Arial" panose="020B0604020202020204" pitchFamily="34" charset="0"/>
              <a:buChar char="•"/>
            </a:pPr>
            <a:r>
              <a:rPr lang="el-GR" dirty="0"/>
              <a:t>Τα βασικά μειονεκτήματα των μπαταριών NMC περιλαμβάνουν:</a:t>
            </a:r>
          </a:p>
          <a:p>
            <a:pPr marL="742950" lvl="1" indent="-285750">
              <a:buFont typeface="Arial" panose="020B0604020202020204" pitchFamily="34" charset="0"/>
              <a:buChar char="•"/>
            </a:pPr>
            <a:r>
              <a:rPr lang="el-GR" dirty="0"/>
              <a:t>χαμηλή απόδοση (ή απενεργοποίηση) σε πολύ χαμηλές θερμοκρασίες,</a:t>
            </a:r>
          </a:p>
          <a:p>
            <a:pPr marL="742950" lvl="1" indent="-285750">
              <a:buFont typeface="Arial" panose="020B0604020202020204" pitchFamily="34" charset="0"/>
              <a:buChar char="•"/>
            </a:pPr>
            <a:r>
              <a:rPr lang="el-GR" dirty="0"/>
              <a:t>υψηλό κόστος,</a:t>
            </a:r>
          </a:p>
          <a:p>
            <a:pPr marL="742950" lvl="1" indent="-285750">
              <a:buFont typeface="Arial" panose="020B0604020202020204" pitchFamily="34" charset="0"/>
              <a:buChar char="•"/>
            </a:pPr>
            <a:r>
              <a:rPr lang="el-GR" dirty="0"/>
              <a:t>υποβάθμιση της απόδοσης με την πάροδο του χρόνου (~2</a:t>
            </a:r>
            <a:r>
              <a:rPr lang="en-US" dirty="0"/>
              <a:t>0</a:t>
            </a:r>
            <a:r>
              <a:rPr lang="el-GR" dirty="0"/>
              <a:t>00 κύκλους ζωής),</a:t>
            </a:r>
            <a:endParaRPr lang="en-US" dirty="0"/>
          </a:p>
          <a:p>
            <a:pPr marL="742950" lvl="1" indent="-285750">
              <a:buFont typeface="Arial" panose="020B0604020202020204" pitchFamily="34" charset="0"/>
              <a:buChar char="•"/>
            </a:pPr>
            <a:r>
              <a:rPr lang="el-GR" dirty="0"/>
              <a:t>Μεγάλα βάθη εκφόρτισης επηρεάζουν την διάρκεια ζωής,</a:t>
            </a:r>
          </a:p>
          <a:p>
            <a:pPr marL="742950" lvl="1" indent="-285750">
              <a:buFont typeface="Arial" panose="020B0604020202020204" pitchFamily="34" charset="0"/>
              <a:buChar char="•"/>
            </a:pPr>
            <a:r>
              <a:rPr lang="el-GR" dirty="0"/>
              <a:t>κίνδυνο πυρκαγιάς εάν χτυπηθούν ή φορτιστούν εσφαλμένα. Σε ατυχήματα, έχουν καταγραφεί περιστατικά θερμικής διαφυγής που οδήγησαν σε ανάκληση οχημάτων.</a:t>
            </a:r>
          </a:p>
        </p:txBody>
      </p:sp>
      <p:pic>
        <p:nvPicPr>
          <p:cNvPr id="7" name="Εικόνα 6">
            <a:extLst>
              <a:ext uri="{FF2B5EF4-FFF2-40B4-BE49-F238E27FC236}">
                <a16:creationId xmlns:a16="http://schemas.microsoft.com/office/drawing/2014/main" id="{5E769BFE-FA86-BB36-E5C0-665CAD0A8324}"/>
              </a:ext>
            </a:extLst>
          </p:cNvPr>
          <p:cNvPicPr>
            <a:picLocks noChangeAspect="1"/>
          </p:cNvPicPr>
          <p:nvPr/>
        </p:nvPicPr>
        <p:blipFill>
          <a:blip r:embed="rId2"/>
          <a:stretch>
            <a:fillRect/>
          </a:stretch>
        </p:blipFill>
        <p:spPr>
          <a:xfrm>
            <a:off x="8400223" y="452247"/>
            <a:ext cx="3608060" cy="4660411"/>
          </a:xfrm>
          <a:prstGeom prst="rect">
            <a:avLst/>
          </a:prstGeom>
          <a:ln>
            <a:noFill/>
          </a:ln>
          <a:effectLst>
            <a:softEdge rad="112500"/>
          </a:effectLst>
        </p:spPr>
      </p:pic>
    </p:spTree>
    <p:extLst>
      <p:ext uri="{BB962C8B-B14F-4D97-AF65-F5344CB8AC3E}">
        <p14:creationId xmlns:p14="http://schemas.microsoft.com/office/powerpoint/2010/main" val="3777809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45F3F4-C09D-770F-346F-9659FC3AD4F7}"/>
              </a:ext>
            </a:extLst>
          </p:cNvPr>
          <p:cNvSpPr>
            <a:spLocks noGrp="1"/>
          </p:cNvSpPr>
          <p:nvPr>
            <p:ph type="ctrTitle"/>
          </p:nvPr>
        </p:nvSpPr>
        <p:spPr>
          <a:xfrm>
            <a:off x="1172817" y="0"/>
            <a:ext cx="9667462" cy="609600"/>
          </a:xfrm>
        </p:spPr>
        <p:txBody>
          <a:bodyPr>
            <a:normAutofit/>
          </a:bodyPr>
          <a:lstStyle/>
          <a:p>
            <a:r>
              <a:rPr lang="en-US" sz="3000" dirty="0"/>
              <a:t>Li-NMC</a:t>
            </a:r>
            <a:endParaRPr lang="el-GR" sz="3000" dirty="0"/>
          </a:p>
        </p:txBody>
      </p:sp>
      <p:sp>
        <p:nvSpPr>
          <p:cNvPr id="14" name="TextBox 13">
            <a:extLst>
              <a:ext uri="{FF2B5EF4-FFF2-40B4-BE49-F238E27FC236}">
                <a16:creationId xmlns:a16="http://schemas.microsoft.com/office/drawing/2014/main" id="{C6026FB7-BBA9-3590-226C-03B23C1EA507}"/>
              </a:ext>
            </a:extLst>
          </p:cNvPr>
          <p:cNvSpPr txBox="1"/>
          <p:nvPr/>
        </p:nvSpPr>
        <p:spPr>
          <a:xfrm>
            <a:off x="1444171" y="841829"/>
            <a:ext cx="10384972"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l-GR"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6" name="Εικόνα 5">
            <a:extLst>
              <a:ext uri="{FF2B5EF4-FFF2-40B4-BE49-F238E27FC236}">
                <a16:creationId xmlns:a16="http://schemas.microsoft.com/office/drawing/2014/main" id="{C964D733-297F-2B78-C8C5-C6A1B2203D76}"/>
              </a:ext>
            </a:extLst>
          </p:cNvPr>
          <p:cNvPicPr>
            <a:picLocks noChangeAspect="1"/>
          </p:cNvPicPr>
          <p:nvPr/>
        </p:nvPicPr>
        <p:blipFill>
          <a:blip r:embed="rId3"/>
          <a:stretch>
            <a:fillRect/>
          </a:stretch>
        </p:blipFill>
        <p:spPr>
          <a:xfrm>
            <a:off x="6393543" y="1705874"/>
            <a:ext cx="5798457" cy="4516693"/>
          </a:xfrm>
          <a:prstGeom prst="rect">
            <a:avLst/>
          </a:prstGeom>
        </p:spPr>
      </p:pic>
      <p:sp>
        <p:nvSpPr>
          <p:cNvPr id="8" name="TextBox 7">
            <a:extLst>
              <a:ext uri="{FF2B5EF4-FFF2-40B4-BE49-F238E27FC236}">
                <a16:creationId xmlns:a16="http://schemas.microsoft.com/office/drawing/2014/main" id="{40F348CF-7C80-BCB9-2169-026FDC0A4E65}"/>
              </a:ext>
            </a:extLst>
          </p:cNvPr>
          <p:cNvSpPr txBox="1"/>
          <p:nvPr/>
        </p:nvSpPr>
        <p:spPr>
          <a:xfrm>
            <a:off x="6269211" y="1152490"/>
            <a:ext cx="5374860" cy="646331"/>
          </a:xfrm>
          <a:prstGeom prst="rect">
            <a:avLst/>
          </a:prstGeom>
          <a:noFill/>
        </p:spPr>
        <p:txBody>
          <a:bodyPr wrap="square" rtlCol="0">
            <a:spAutoFit/>
          </a:bodyPr>
          <a:lstStyle/>
          <a:p>
            <a:pPr algn="ctr"/>
            <a:r>
              <a:rPr lang="el-GR" dirty="0">
                <a:solidFill>
                  <a:srgbClr val="FF0000"/>
                </a:solidFill>
                <a:highlight>
                  <a:srgbClr val="00FFFF"/>
                </a:highlight>
              </a:rPr>
              <a:t>Ραγδαία μείωση κόστους, από 1000 $/</a:t>
            </a:r>
            <a:r>
              <a:rPr lang="en-US" dirty="0">
                <a:solidFill>
                  <a:srgbClr val="FF0000"/>
                </a:solidFill>
                <a:highlight>
                  <a:srgbClr val="00FFFF"/>
                </a:highlight>
              </a:rPr>
              <a:t>kWh </a:t>
            </a:r>
            <a:r>
              <a:rPr lang="el-GR" dirty="0">
                <a:solidFill>
                  <a:srgbClr val="FF0000"/>
                </a:solidFill>
                <a:highlight>
                  <a:srgbClr val="00FFFF"/>
                </a:highlight>
              </a:rPr>
              <a:t>το 2008 σε  150 $/</a:t>
            </a:r>
            <a:r>
              <a:rPr lang="en-US" dirty="0">
                <a:solidFill>
                  <a:srgbClr val="FF0000"/>
                </a:solidFill>
                <a:highlight>
                  <a:srgbClr val="00FFFF"/>
                </a:highlight>
              </a:rPr>
              <a:t>kWh </a:t>
            </a:r>
            <a:r>
              <a:rPr lang="el-GR" dirty="0">
                <a:solidFill>
                  <a:srgbClr val="FF0000"/>
                </a:solidFill>
                <a:highlight>
                  <a:srgbClr val="00FFFF"/>
                </a:highlight>
              </a:rPr>
              <a:t> το 2022</a:t>
            </a:r>
          </a:p>
        </p:txBody>
      </p:sp>
      <p:pic>
        <p:nvPicPr>
          <p:cNvPr id="4" name="Εικόνα 3">
            <a:extLst>
              <a:ext uri="{FF2B5EF4-FFF2-40B4-BE49-F238E27FC236}">
                <a16:creationId xmlns:a16="http://schemas.microsoft.com/office/drawing/2014/main" id="{7DA719CE-765E-27BA-78D3-A4B5F3A9649E}"/>
              </a:ext>
            </a:extLst>
          </p:cNvPr>
          <p:cNvPicPr>
            <a:picLocks noChangeAspect="1"/>
          </p:cNvPicPr>
          <p:nvPr/>
        </p:nvPicPr>
        <p:blipFill>
          <a:blip r:embed="rId4"/>
          <a:stretch>
            <a:fillRect/>
          </a:stretch>
        </p:blipFill>
        <p:spPr>
          <a:xfrm>
            <a:off x="123513" y="1705874"/>
            <a:ext cx="5906354" cy="4012754"/>
          </a:xfrm>
          <a:prstGeom prst="rect">
            <a:avLst/>
          </a:prstGeom>
        </p:spPr>
      </p:pic>
      <p:sp>
        <p:nvSpPr>
          <p:cNvPr id="5" name="TextBox 4">
            <a:extLst>
              <a:ext uri="{FF2B5EF4-FFF2-40B4-BE49-F238E27FC236}">
                <a16:creationId xmlns:a16="http://schemas.microsoft.com/office/drawing/2014/main" id="{395E65D4-6053-94CB-D03A-6ECC57D2F0B5}"/>
              </a:ext>
            </a:extLst>
          </p:cNvPr>
          <p:cNvSpPr txBox="1"/>
          <p:nvPr/>
        </p:nvSpPr>
        <p:spPr>
          <a:xfrm>
            <a:off x="362857" y="1152490"/>
            <a:ext cx="5374860" cy="646331"/>
          </a:xfrm>
          <a:prstGeom prst="rect">
            <a:avLst/>
          </a:prstGeom>
          <a:noFill/>
        </p:spPr>
        <p:txBody>
          <a:bodyPr wrap="square" rtlCol="0">
            <a:spAutoFit/>
          </a:bodyPr>
          <a:lstStyle/>
          <a:p>
            <a:pPr algn="ctr"/>
            <a:r>
              <a:rPr lang="el-GR" dirty="0">
                <a:solidFill>
                  <a:srgbClr val="FF0000"/>
                </a:solidFill>
                <a:highlight>
                  <a:srgbClr val="00FFFF"/>
                </a:highlight>
              </a:rPr>
              <a:t>Ραγδαία αύξηση ενεργειακής πυκνότητας από 55 </a:t>
            </a:r>
            <a:r>
              <a:rPr lang="en-US" dirty="0">
                <a:solidFill>
                  <a:srgbClr val="FF0000"/>
                </a:solidFill>
                <a:highlight>
                  <a:srgbClr val="00FFFF"/>
                </a:highlight>
              </a:rPr>
              <a:t>Wh/L </a:t>
            </a:r>
            <a:r>
              <a:rPr lang="el-GR" dirty="0">
                <a:solidFill>
                  <a:srgbClr val="FF0000"/>
                </a:solidFill>
                <a:highlight>
                  <a:srgbClr val="00FFFF"/>
                </a:highlight>
              </a:rPr>
              <a:t>το 2008 σε 450 </a:t>
            </a:r>
            <a:r>
              <a:rPr lang="en-US" dirty="0">
                <a:solidFill>
                  <a:srgbClr val="FF0000"/>
                </a:solidFill>
                <a:highlight>
                  <a:srgbClr val="00FFFF"/>
                </a:highlight>
              </a:rPr>
              <a:t>Wh/L</a:t>
            </a:r>
            <a:r>
              <a:rPr lang="el-GR" dirty="0">
                <a:solidFill>
                  <a:srgbClr val="FF0000"/>
                </a:solidFill>
                <a:highlight>
                  <a:srgbClr val="00FFFF"/>
                </a:highlight>
              </a:rPr>
              <a:t> το 2020</a:t>
            </a:r>
          </a:p>
        </p:txBody>
      </p:sp>
    </p:spTree>
    <p:extLst>
      <p:ext uri="{BB962C8B-B14F-4D97-AF65-F5344CB8AC3E}">
        <p14:creationId xmlns:p14="http://schemas.microsoft.com/office/powerpoint/2010/main" val="20298044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45F3F4-C09D-770F-346F-9659FC3AD4F7}"/>
              </a:ext>
            </a:extLst>
          </p:cNvPr>
          <p:cNvSpPr>
            <a:spLocks noGrp="1"/>
          </p:cNvSpPr>
          <p:nvPr>
            <p:ph type="ctrTitle"/>
          </p:nvPr>
        </p:nvSpPr>
        <p:spPr>
          <a:xfrm>
            <a:off x="1172817" y="0"/>
            <a:ext cx="9667462" cy="609600"/>
          </a:xfrm>
        </p:spPr>
        <p:txBody>
          <a:bodyPr>
            <a:normAutofit/>
          </a:bodyPr>
          <a:lstStyle/>
          <a:p>
            <a:r>
              <a:rPr lang="en-US" sz="3000" dirty="0"/>
              <a:t>Li-NMC</a:t>
            </a:r>
            <a:endParaRPr lang="el-GR" sz="3000" dirty="0"/>
          </a:p>
        </p:txBody>
      </p:sp>
      <p:sp>
        <p:nvSpPr>
          <p:cNvPr id="3" name="TextBox 2">
            <a:extLst>
              <a:ext uri="{FF2B5EF4-FFF2-40B4-BE49-F238E27FC236}">
                <a16:creationId xmlns:a16="http://schemas.microsoft.com/office/drawing/2014/main" id="{739CDA59-8900-4BBB-152A-133F943E52FA}"/>
              </a:ext>
            </a:extLst>
          </p:cNvPr>
          <p:cNvSpPr txBox="1"/>
          <p:nvPr/>
        </p:nvSpPr>
        <p:spPr>
          <a:xfrm rot="10800000" flipV="1">
            <a:off x="7830457" y="4772135"/>
            <a:ext cx="39043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solidFill>
                <a:effectLst/>
                <a:uLnTx/>
                <a:uFillTx/>
                <a:latin typeface="Aptos" panose="02110004020202020204"/>
                <a:ea typeface="+mn-ea"/>
                <a:cs typeface="+mn-cs"/>
              </a:rPr>
              <a:t>Πηγή</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Mehmet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Şen</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et. al, "A review on the lithium-ion battery problems used in electric vehicles", Next Sustainability, Volume 3, 100036, 2024.</a:t>
            </a:r>
            <a:endParaRPr kumimoji="0" lang="el-GR"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C6026FB7-BBA9-3590-226C-03B23C1EA507}"/>
              </a:ext>
            </a:extLst>
          </p:cNvPr>
          <p:cNvSpPr txBox="1"/>
          <p:nvPr/>
        </p:nvSpPr>
        <p:spPr>
          <a:xfrm>
            <a:off x="1444171" y="841829"/>
            <a:ext cx="10384972"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l-GR"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7" name="Εικόνα 6">
            <a:extLst>
              <a:ext uri="{FF2B5EF4-FFF2-40B4-BE49-F238E27FC236}">
                <a16:creationId xmlns:a16="http://schemas.microsoft.com/office/drawing/2014/main" id="{7DED8955-DD74-B4B0-60B9-E3AD53131583}"/>
              </a:ext>
            </a:extLst>
          </p:cNvPr>
          <p:cNvPicPr>
            <a:picLocks noChangeAspect="1"/>
          </p:cNvPicPr>
          <p:nvPr/>
        </p:nvPicPr>
        <p:blipFill>
          <a:blip r:embed="rId3"/>
          <a:srcRect b="10120"/>
          <a:stretch/>
        </p:blipFill>
        <p:spPr>
          <a:xfrm>
            <a:off x="6551250" y="1269213"/>
            <a:ext cx="5572750" cy="3215702"/>
          </a:xfrm>
          <a:prstGeom prst="rect">
            <a:avLst/>
          </a:prstGeom>
        </p:spPr>
      </p:pic>
      <p:sp>
        <p:nvSpPr>
          <p:cNvPr id="8" name="Βέλος: Δεξιό 7">
            <a:extLst>
              <a:ext uri="{FF2B5EF4-FFF2-40B4-BE49-F238E27FC236}">
                <a16:creationId xmlns:a16="http://schemas.microsoft.com/office/drawing/2014/main" id="{E7D85E75-B31D-9EF6-C3BB-1B1485814661}"/>
              </a:ext>
            </a:extLst>
          </p:cNvPr>
          <p:cNvSpPr/>
          <p:nvPr/>
        </p:nvSpPr>
        <p:spPr>
          <a:xfrm>
            <a:off x="5751443" y="2425148"/>
            <a:ext cx="689113" cy="6891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TextBox 8">
            <a:extLst>
              <a:ext uri="{FF2B5EF4-FFF2-40B4-BE49-F238E27FC236}">
                <a16:creationId xmlns:a16="http://schemas.microsoft.com/office/drawing/2014/main" id="{2E944C54-A43B-C5AC-5337-BEDC0092BD80}"/>
              </a:ext>
            </a:extLst>
          </p:cNvPr>
          <p:cNvSpPr txBox="1"/>
          <p:nvPr/>
        </p:nvSpPr>
        <p:spPr>
          <a:xfrm>
            <a:off x="0" y="1586987"/>
            <a:ext cx="5751443" cy="4401205"/>
          </a:xfrm>
          <a:prstGeom prst="rect">
            <a:avLst/>
          </a:prstGeom>
          <a:noFill/>
        </p:spPr>
        <p:txBody>
          <a:bodyPr wrap="square" rtlCol="0">
            <a:spAutoFit/>
          </a:bodyPr>
          <a:lstStyle/>
          <a:p>
            <a:pPr marL="285750" indent="-285750">
              <a:buFont typeface="Arial" panose="020B0604020202020204" pitchFamily="34" charset="0"/>
              <a:buChar char="•"/>
            </a:pPr>
            <a:r>
              <a:rPr lang="el-GR" sz="2000" dirty="0">
                <a:solidFill>
                  <a:schemeClr val="accent1">
                    <a:lumMod val="75000"/>
                  </a:schemeClr>
                </a:solidFill>
              </a:rPr>
              <a:t>Το βάθος εκφόρτισης επηρεάζει τη διάρκεια ζωής της μπαταρίας</a:t>
            </a:r>
          </a:p>
          <a:p>
            <a:pPr marL="285750" indent="-285750">
              <a:buFont typeface="Arial" panose="020B0604020202020204" pitchFamily="34" charset="0"/>
              <a:buChar char="•"/>
            </a:pPr>
            <a:endParaRPr lang="el-GR" sz="2000" dirty="0">
              <a:solidFill>
                <a:schemeClr val="accent1">
                  <a:lumMod val="75000"/>
                </a:schemeClr>
              </a:solidFill>
            </a:endParaRPr>
          </a:p>
          <a:p>
            <a:pPr marL="285750" indent="-285750">
              <a:buFont typeface="Arial" panose="020B0604020202020204" pitchFamily="34" charset="0"/>
              <a:buChar char="•"/>
            </a:pPr>
            <a:r>
              <a:rPr lang="el-GR" sz="2000" dirty="0">
                <a:solidFill>
                  <a:schemeClr val="accent1">
                    <a:lumMod val="75000"/>
                  </a:schemeClr>
                </a:solidFill>
              </a:rPr>
              <a:t>Για </a:t>
            </a:r>
            <a:r>
              <a:rPr lang="en-US" sz="2000" dirty="0">
                <a:solidFill>
                  <a:schemeClr val="accent1">
                    <a:lumMod val="75000"/>
                  </a:schemeClr>
                </a:solidFill>
              </a:rPr>
              <a:t>depth of discharge (DoD) ≈ 100%, </a:t>
            </a:r>
            <a:r>
              <a:rPr lang="el-GR" sz="2000" dirty="0">
                <a:solidFill>
                  <a:schemeClr val="accent1">
                    <a:lumMod val="75000"/>
                  </a:schemeClr>
                </a:solidFill>
              </a:rPr>
              <a:t>η χωρητικότητα πέφτει στο 80% μετά από 1000 κύκλους </a:t>
            </a:r>
          </a:p>
          <a:p>
            <a:pPr marL="285750" indent="-285750">
              <a:buFont typeface="Arial" panose="020B0604020202020204" pitchFamily="34" charset="0"/>
              <a:buChar char="•"/>
            </a:pPr>
            <a:endParaRPr lang="el-GR" sz="2000" dirty="0">
              <a:solidFill>
                <a:schemeClr val="accent1">
                  <a:lumMod val="75000"/>
                </a:schemeClr>
              </a:solidFill>
            </a:endParaRPr>
          </a:p>
          <a:p>
            <a:pPr marL="285750" indent="-285750">
              <a:buFont typeface="Arial" panose="020B0604020202020204" pitchFamily="34" charset="0"/>
              <a:buChar char="•"/>
            </a:pPr>
            <a:r>
              <a:rPr lang="el-GR" sz="2000" dirty="0">
                <a:solidFill>
                  <a:schemeClr val="accent1">
                    <a:lumMod val="75000"/>
                  </a:schemeClr>
                </a:solidFill>
              </a:rPr>
              <a:t>Για </a:t>
            </a:r>
            <a:r>
              <a:rPr lang="en-US" sz="2000" dirty="0">
                <a:solidFill>
                  <a:schemeClr val="accent1">
                    <a:lumMod val="75000"/>
                  </a:schemeClr>
                </a:solidFill>
              </a:rPr>
              <a:t>depth of discharge (DoD) ≈ </a:t>
            </a:r>
            <a:r>
              <a:rPr lang="el-GR" sz="2000" dirty="0">
                <a:solidFill>
                  <a:schemeClr val="accent1">
                    <a:lumMod val="75000"/>
                  </a:schemeClr>
                </a:solidFill>
              </a:rPr>
              <a:t>4</a:t>
            </a:r>
            <a:r>
              <a:rPr lang="en-US" sz="2000" dirty="0">
                <a:solidFill>
                  <a:schemeClr val="accent1">
                    <a:lumMod val="75000"/>
                  </a:schemeClr>
                </a:solidFill>
              </a:rPr>
              <a:t>0%, </a:t>
            </a:r>
            <a:r>
              <a:rPr lang="el-GR" sz="2000" dirty="0">
                <a:solidFill>
                  <a:schemeClr val="accent1">
                    <a:lumMod val="75000"/>
                  </a:schemeClr>
                </a:solidFill>
              </a:rPr>
              <a:t>η χωρητικότητα πέφτει στο 80% μετά από &gt;4000 κύκλους </a:t>
            </a:r>
          </a:p>
          <a:p>
            <a:pPr marL="285750" indent="-285750">
              <a:buFont typeface="Arial" panose="020B0604020202020204" pitchFamily="34" charset="0"/>
              <a:buChar char="•"/>
            </a:pPr>
            <a:endParaRPr lang="el-GR" sz="2000" dirty="0">
              <a:solidFill>
                <a:schemeClr val="accent1">
                  <a:lumMod val="75000"/>
                </a:schemeClr>
              </a:solidFill>
            </a:endParaRPr>
          </a:p>
          <a:p>
            <a:pPr marL="285750" indent="-285750">
              <a:buFont typeface="Arial" panose="020B0604020202020204" pitchFamily="34" charset="0"/>
              <a:buChar char="•"/>
            </a:pPr>
            <a:r>
              <a:rPr lang="el-GR" sz="2000" b="1" dirty="0">
                <a:solidFill>
                  <a:schemeClr val="accent1">
                    <a:lumMod val="75000"/>
                  </a:schemeClr>
                </a:solidFill>
              </a:rPr>
              <a:t>Συνεπώς, η βαθιά εκφόρτιση πρέπει να αποφεύγεται ώστε να περιορίζεται η γήρανση (φθορά) της μπαταρίας</a:t>
            </a:r>
          </a:p>
        </p:txBody>
      </p:sp>
      <p:sp>
        <p:nvSpPr>
          <p:cNvPr id="10" name="TextBox 9">
            <a:extLst>
              <a:ext uri="{FF2B5EF4-FFF2-40B4-BE49-F238E27FC236}">
                <a16:creationId xmlns:a16="http://schemas.microsoft.com/office/drawing/2014/main" id="{F73E6D23-73FF-F4D9-BD7B-E1D2CEEA0218}"/>
              </a:ext>
            </a:extLst>
          </p:cNvPr>
          <p:cNvSpPr txBox="1"/>
          <p:nvPr/>
        </p:nvSpPr>
        <p:spPr>
          <a:xfrm>
            <a:off x="957469" y="1071142"/>
            <a:ext cx="3836504" cy="400110"/>
          </a:xfrm>
          <a:prstGeom prst="rect">
            <a:avLst/>
          </a:prstGeom>
          <a:noFill/>
        </p:spPr>
        <p:txBody>
          <a:bodyPr wrap="square" rtlCol="0">
            <a:spAutoFit/>
          </a:bodyPr>
          <a:lstStyle/>
          <a:p>
            <a:r>
              <a:rPr lang="el-GR" sz="2000" b="1" dirty="0">
                <a:solidFill>
                  <a:schemeClr val="accent1">
                    <a:lumMod val="75000"/>
                  </a:schemeClr>
                </a:solidFill>
              </a:rPr>
              <a:t>Φαινόμενο βαθιάς εκφόρτισης</a:t>
            </a:r>
          </a:p>
        </p:txBody>
      </p:sp>
    </p:spTree>
    <p:extLst>
      <p:ext uri="{BB962C8B-B14F-4D97-AF65-F5344CB8AC3E}">
        <p14:creationId xmlns:p14="http://schemas.microsoft.com/office/powerpoint/2010/main" val="3462561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45F3F4-C09D-770F-346F-9659FC3AD4F7}"/>
              </a:ext>
            </a:extLst>
          </p:cNvPr>
          <p:cNvSpPr>
            <a:spLocks noGrp="1"/>
          </p:cNvSpPr>
          <p:nvPr>
            <p:ph type="ctrTitle"/>
          </p:nvPr>
        </p:nvSpPr>
        <p:spPr>
          <a:xfrm>
            <a:off x="2670313" y="-17182"/>
            <a:ext cx="7213324" cy="609600"/>
          </a:xfrm>
        </p:spPr>
        <p:txBody>
          <a:bodyPr>
            <a:normAutofit/>
          </a:bodyPr>
          <a:lstStyle/>
          <a:p>
            <a:r>
              <a:rPr lang="el-GR" sz="3000" dirty="0"/>
              <a:t>Πηγές Ενέργειας και Ενεργειακή πυκνότητα</a:t>
            </a:r>
          </a:p>
        </p:txBody>
      </p:sp>
      <p:pic>
        <p:nvPicPr>
          <p:cNvPr id="6" name="Εικόνα 5">
            <a:extLst>
              <a:ext uri="{FF2B5EF4-FFF2-40B4-BE49-F238E27FC236}">
                <a16:creationId xmlns:a16="http://schemas.microsoft.com/office/drawing/2014/main" id="{7ACB0D86-404C-E910-4323-8F97E9C21FCC}"/>
              </a:ext>
            </a:extLst>
          </p:cNvPr>
          <p:cNvPicPr>
            <a:picLocks noChangeAspect="1"/>
          </p:cNvPicPr>
          <p:nvPr/>
        </p:nvPicPr>
        <p:blipFill>
          <a:blip r:embed="rId2"/>
          <a:stretch>
            <a:fillRect/>
          </a:stretch>
        </p:blipFill>
        <p:spPr>
          <a:xfrm>
            <a:off x="36944" y="1"/>
            <a:ext cx="1195510" cy="1153446"/>
          </a:xfrm>
          <a:prstGeom prst="rect">
            <a:avLst/>
          </a:prstGeom>
        </p:spPr>
      </p:pic>
      <p:sp>
        <p:nvSpPr>
          <p:cNvPr id="9" name="TextBox 8">
            <a:extLst>
              <a:ext uri="{FF2B5EF4-FFF2-40B4-BE49-F238E27FC236}">
                <a16:creationId xmlns:a16="http://schemas.microsoft.com/office/drawing/2014/main" id="{9A1D287A-FE70-BE60-D030-AA57CAA7EC83}"/>
              </a:ext>
            </a:extLst>
          </p:cNvPr>
          <p:cNvSpPr txBox="1"/>
          <p:nvPr/>
        </p:nvSpPr>
        <p:spPr>
          <a:xfrm>
            <a:off x="129708" y="1522861"/>
            <a:ext cx="6290971" cy="452431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800" b="1" i="0" u="none" strike="noStrike" kern="1200" cap="none" spc="0" normalizeH="0" baseline="0" noProof="0" dirty="0">
                <a:ln>
                  <a:noFill/>
                </a:ln>
                <a:solidFill>
                  <a:prstClr val="black"/>
                </a:solidFill>
                <a:effectLst/>
                <a:uLnTx/>
                <a:uFillTx/>
                <a:latin typeface="Aptos" panose="02110004020202020204"/>
                <a:ea typeface="+mn-ea"/>
                <a:cs typeface="+mn-cs"/>
              </a:rPr>
              <a:t>Πρωτογενής ενέργεια </a:t>
            </a: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είναι η ενέργεια που βρίσκεται άμεσα διαθέσιμη στη φύση, όπως το πετρέλαιο, ο άνεμος, ο ήλιος, το νερό, η βιομάζα και η γεωθερμία.</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Όταν η πρωτογενής ενέργεια υποστεί επεξεργασία ή μετατροπή, παράγεται </a:t>
            </a:r>
            <a:r>
              <a:rPr kumimoji="0" lang="el-GR" sz="1800" b="1" i="0" u="none" strike="noStrike" kern="1200" cap="none" spc="0" normalizeH="0" baseline="0" noProof="0" dirty="0">
                <a:ln>
                  <a:noFill/>
                </a:ln>
                <a:solidFill>
                  <a:prstClr val="black"/>
                </a:solidFill>
                <a:effectLst/>
                <a:uLnTx/>
                <a:uFillTx/>
                <a:latin typeface="Aptos" panose="02110004020202020204"/>
                <a:ea typeface="+mn-ea"/>
                <a:cs typeface="+mn-cs"/>
              </a:rPr>
              <a:t>δευτερογενής ενέργεια</a:t>
            </a: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 όπως η ηλεκτρική ενέργεια που προκύπτει από την καύση καυσίμων σε εργοστάσια.</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Οι </a:t>
            </a:r>
            <a:r>
              <a:rPr kumimoji="0" lang="el-GR" sz="1800" b="1" i="0" u="none" strike="noStrike" kern="1200" cap="none" spc="0" normalizeH="0" baseline="0" noProof="0" dirty="0">
                <a:ln>
                  <a:noFill/>
                </a:ln>
                <a:solidFill>
                  <a:prstClr val="black"/>
                </a:solidFill>
                <a:effectLst/>
                <a:uLnTx/>
                <a:uFillTx/>
                <a:latin typeface="Aptos" panose="02110004020202020204"/>
                <a:ea typeface="+mn-ea"/>
                <a:cs typeface="+mn-cs"/>
              </a:rPr>
              <a:t>ανανεώσιμες πηγές ενέργειας </a:t>
            </a: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(π.χ. αιολική και ηλιακή) μειώνουν την εξάρτηση από ορυκτά καύσιμα και περιορίζουν τις περιβαλλοντικές επιπτώσεις.</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Η </a:t>
            </a:r>
            <a:r>
              <a:rPr kumimoji="0" lang="el-GR" sz="1800" b="1" i="0" u="none" strike="noStrike" kern="1200" cap="none" spc="0" normalizeH="0" baseline="0" noProof="0" dirty="0">
                <a:ln>
                  <a:noFill/>
                </a:ln>
                <a:solidFill>
                  <a:prstClr val="black"/>
                </a:solidFill>
                <a:effectLst/>
                <a:uLnTx/>
                <a:uFillTx/>
                <a:latin typeface="Aptos" panose="02110004020202020204"/>
                <a:ea typeface="+mn-ea"/>
                <a:cs typeface="+mn-cs"/>
              </a:rPr>
              <a:t>ενεργειακή πυκνότητα </a:t>
            </a: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(Wh/kg) δείχνει πόση ενέργεια περιέχεται ανά κιλό καυσίμου ή υλικού και είναι σημαντική για τη σύγκριση διαφορετικών πηγών.</a:t>
            </a:r>
          </a:p>
        </p:txBody>
      </p:sp>
      <p:pic>
        <p:nvPicPr>
          <p:cNvPr id="13" name="Εικόνα 12">
            <a:extLst>
              <a:ext uri="{FF2B5EF4-FFF2-40B4-BE49-F238E27FC236}">
                <a16:creationId xmlns:a16="http://schemas.microsoft.com/office/drawing/2014/main" id="{C7E00705-1863-E545-0BD3-C1267317AE98}"/>
              </a:ext>
            </a:extLst>
          </p:cNvPr>
          <p:cNvPicPr>
            <a:picLocks noChangeAspect="1"/>
          </p:cNvPicPr>
          <p:nvPr/>
        </p:nvPicPr>
        <p:blipFill>
          <a:blip r:embed="rId3"/>
          <a:stretch>
            <a:fillRect/>
          </a:stretch>
        </p:blipFill>
        <p:spPr>
          <a:xfrm>
            <a:off x="6764904" y="1949961"/>
            <a:ext cx="5173134" cy="3114261"/>
          </a:xfrm>
          <a:prstGeom prst="rect">
            <a:avLst/>
          </a:prstGeom>
        </p:spPr>
      </p:pic>
    </p:spTree>
    <p:extLst>
      <p:ext uri="{BB962C8B-B14F-4D97-AF65-F5344CB8AC3E}">
        <p14:creationId xmlns:p14="http://schemas.microsoft.com/office/powerpoint/2010/main" val="33807984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45F3F4-C09D-770F-346F-9659FC3AD4F7}"/>
              </a:ext>
            </a:extLst>
          </p:cNvPr>
          <p:cNvSpPr>
            <a:spLocks noGrp="1"/>
          </p:cNvSpPr>
          <p:nvPr>
            <p:ph type="ctrTitle"/>
          </p:nvPr>
        </p:nvSpPr>
        <p:spPr>
          <a:xfrm>
            <a:off x="1172817" y="0"/>
            <a:ext cx="9667462" cy="609600"/>
          </a:xfrm>
        </p:spPr>
        <p:txBody>
          <a:bodyPr>
            <a:normAutofit/>
          </a:bodyPr>
          <a:lstStyle/>
          <a:p>
            <a:r>
              <a:rPr lang="en-US" sz="3000" dirty="0"/>
              <a:t>Li-NMC</a:t>
            </a:r>
            <a:endParaRPr lang="el-GR" sz="3000" dirty="0"/>
          </a:p>
        </p:txBody>
      </p:sp>
      <p:sp>
        <p:nvSpPr>
          <p:cNvPr id="3" name="TextBox 2">
            <a:extLst>
              <a:ext uri="{FF2B5EF4-FFF2-40B4-BE49-F238E27FC236}">
                <a16:creationId xmlns:a16="http://schemas.microsoft.com/office/drawing/2014/main" id="{739CDA59-8900-4BBB-152A-133F943E52FA}"/>
              </a:ext>
            </a:extLst>
          </p:cNvPr>
          <p:cNvSpPr txBox="1"/>
          <p:nvPr/>
        </p:nvSpPr>
        <p:spPr>
          <a:xfrm rot="10800000" flipV="1">
            <a:off x="19570" y="6369678"/>
            <a:ext cx="4971144"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900" b="0" i="0" u="none" strike="noStrike" kern="1200" cap="none" spc="0" normalizeH="0" baseline="0" noProof="0" dirty="0">
                <a:ln>
                  <a:noFill/>
                </a:ln>
                <a:solidFill>
                  <a:prstClr val="black"/>
                </a:solidFill>
                <a:effectLst/>
                <a:uLnTx/>
                <a:uFillTx/>
                <a:latin typeface="Aptos" panose="02110004020202020204"/>
                <a:ea typeface="+mn-ea"/>
                <a:cs typeface="+mn-cs"/>
              </a:rPr>
              <a:t>Πηγή</a:t>
            </a: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 G. </a:t>
            </a:r>
            <a:r>
              <a:rPr kumimoji="0" lang="en-US" sz="900" b="0" i="0" u="none" strike="noStrike" kern="1200" cap="none" spc="0" normalizeH="0" baseline="0" noProof="0" dirty="0" err="1">
                <a:ln>
                  <a:noFill/>
                </a:ln>
                <a:solidFill>
                  <a:prstClr val="black"/>
                </a:solidFill>
                <a:effectLst/>
                <a:uLnTx/>
                <a:uFillTx/>
                <a:latin typeface="Aptos" panose="02110004020202020204"/>
                <a:ea typeface="+mn-ea"/>
                <a:cs typeface="+mn-cs"/>
              </a:rPr>
              <a:t>Yüksek</a:t>
            </a: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 and A. </a:t>
            </a:r>
            <a:r>
              <a:rPr kumimoji="0" lang="en-US" sz="900" b="0" i="0" u="none" strike="noStrike" kern="1200" cap="none" spc="0" normalizeH="0" baseline="0" noProof="0" dirty="0" err="1">
                <a:ln>
                  <a:noFill/>
                </a:ln>
                <a:solidFill>
                  <a:prstClr val="black"/>
                </a:solidFill>
                <a:effectLst/>
                <a:uLnTx/>
                <a:uFillTx/>
                <a:latin typeface="Aptos" panose="02110004020202020204"/>
                <a:ea typeface="+mn-ea"/>
                <a:cs typeface="+mn-cs"/>
              </a:rPr>
              <a:t>Alkaya</a:t>
            </a: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 "Effect of the Depth of Discharge and C-Rate on Battery Degradation and Cycle Life</a:t>
            </a:r>
            <a:r>
              <a:rPr lang="el-GR" sz="900" dirty="0">
                <a:solidFill>
                  <a:prstClr val="black"/>
                </a:solidFill>
                <a:latin typeface="Aptos" panose="02110004020202020204"/>
              </a:rPr>
              <a:t>»,</a:t>
            </a: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14th International Conference on Electrical and Electronics Engineering (ELECO), Bursa, Turkiye, pp. 1-5, </a:t>
            </a:r>
            <a:r>
              <a:rPr kumimoji="0" lang="el-GR" sz="900" b="0" i="0" u="none" strike="noStrike" kern="1200" cap="none" spc="0" normalizeH="0" baseline="0" noProof="0" dirty="0">
                <a:ln>
                  <a:noFill/>
                </a:ln>
                <a:solidFill>
                  <a:prstClr val="black"/>
                </a:solidFill>
                <a:effectLst/>
                <a:uLnTx/>
                <a:uFillTx/>
                <a:latin typeface="Aptos" panose="02110004020202020204"/>
                <a:ea typeface="+mn-ea"/>
                <a:cs typeface="+mn-cs"/>
              </a:rPr>
              <a:t>2023.</a:t>
            </a:r>
          </a:p>
        </p:txBody>
      </p:sp>
      <p:sp>
        <p:nvSpPr>
          <p:cNvPr id="8" name="Βέλος: Δεξιό 7">
            <a:extLst>
              <a:ext uri="{FF2B5EF4-FFF2-40B4-BE49-F238E27FC236}">
                <a16:creationId xmlns:a16="http://schemas.microsoft.com/office/drawing/2014/main" id="{E7D85E75-B31D-9EF6-C3BB-1B1485814661}"/>
              </a:ext>
            </a:extLst>
          </p:cNvPr>
          <p:cNvSpPr/>
          <p:nvPr/>
        </p:nvSpPr>
        <p:spPr>
          <a:xfrm>
            <a:off x="5317435" y="2500828"/>
            <a:ext cx="689113" cy="6891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E944C54-A43B-C5AC-5337-BEDC0092BD80}"/>
                  </a:ext>
                </a:extLst>
              </p:cNvPr>
              <p:cNvSpPr txBox="1"/>
              <p:nvPr/>
            </p:nvSpPr>
            <p:spPr>
              <a:xfrm>
                <a:off x="19570" y="888011"/>
                <a:ext cx="5312701" cy="532453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2000" b="0" i="0" u="none" strike="noStrike" kern="1200" cap="none" spc="0" normalizeH="0" baseline="0" noProof="0" dirty="0">
                    <a:ln>
                      <a:noFill/>
                    </a:ln>
                    <a:solidFill>
                      <a:srgbClr val="156082">
                        <a:lumMod val="75000"/>
                      </a:srgbClr>
                    </a:solidFill>
                    <a:effectLst/>
                    <a:uLnTx/>
                    <a:uFillTx/>
                    <a:latin typeface="Aptos" panose="02110004020202020204"/>
                    <a:ea typeface="+mn-ea"/>
                    <a:cs typeface="+mn-cs"/>
                  </a:rPr>
                  <a:t>C-</a:t>
                </a:r>
                <a:r>
                  <a:rPr kumimoji="0" lang="en-US" sz="2000" b="0" i="0" u="none" strike="noStrike" kern="1200" cap="none" spc="0" normalizeH="0" baseline="0" noProof="0" dirty="0">
                    <a:ln>
                      <a:noFill/>
                    </a:ln>
                    <a:solidFill>
                      <a:srgbClr val="156082">
                        <a:lumMod val="75000"/>
                      </a:srgbClr>
                    </a:solidFill>
                    <a:effectLst/>
                    <a:uLnTx/>
                    <a:uFillTx/>
                    <a:latin typeface="Aptos" panose="02110004020202020204"/>
                    <a:ea typeface="+mn-ea"/>
                    <a:cs typeface="+mn-cs"/>
                  </a:rPr>
                  <a:t>rate</a:t>
                </a:r>
                <a:r>
                  <a:rPr kumimoji="0" lang="el-GR" sz="2000" b="0" i="0" u="none" strike="noStrike" kern="1200" cap="none" spc="0" normalizeH="0" baseline="0" noProof="0" dirty="0">
                    <a:ln>
                      <a:noFill/>
                    </a:ln>
                    <a:solidFill>
                      <a:srgbClr val="156082">
                        <a:lumMod val="75000"/>
                      </a:srgbClr>
                    </a:solidFill>
                    <a:effectLst/>
                    <a:uLnTx/>
                    <a:uFillTx/>
                    <a:latin typeface="Aptos" panose="02110004020202020204"/>
                    <a:ea typeface="+mn-ea"/>
                    <a:cs typeface="+mn-cs"/>
                  </a:rPr>
                  <a:t>: μονάδα που μετράει την ταχύτητα πλήρους φόρτισης ή εκφόρτισης μιας μπαταρίας</a:t>
                </a:r>
                <a:endParaRPr kumimoji="0" lang="en-US" sz="2000" b="0" i="0" u="none" strike="noStrike" kern="1200" cap="none" spc="0" normalizeH="0" baseline="0" noProof="0" dirty="0">
                  <a:ln>
                    <a:noFill/>
                  </a:ln>
                  <a:solidFill>
                    <a:srgbClr val="156082">
                      <a:lumMod val="75000"/>
                    </a:srgbClr>
                  </a:solidFill>
                  <a:effectLst/>
                  <a:uLnTx/>
                  <a:uFillTx/>
                  <a:latin typeface="Aptos" panose="02110004020202020204"/>
                  <a:ea typeface="+mn-ea"/>
                  <a:cs typeface="+mn-cs"/>
                </a:endParaRPr>
              </a:p>
              <a:p>
                <a:pPr marL="742950" lvl="1" indent="-285750">
                  <a:buFont typeface="Arial" panose="020B0604020202020204" pitchFamily="34" charset="0"/>
                  <a:buChar char="•"/>
                </a:pPr>
                <a:r>
                  <a:rPr kumimoji="0" lang="el-GR" sz="2000" b="0" i="0" u="none" strike="noStrike" kern="1200" cap="none" spc="0" normalizeH="0" baseline="0" noProof="0" dirty="0">
                    <a:ln>
                      <a:noFill/>
                    </a:ln>
                    <a:solidFill>
                      <a:srgbClr val="156082">
                        <a:lumMod val="75000"/>
                      </a:srgbClr>
                    </a:solidFill>
                    <a:effectLst/>
                    <a:uLnTx/>
                    <a:uFillTx/>
                    <a:latin typeface="Aptos" panose="02110004020202020204"/>
                    <a:ea typeface="+mn-ea"/>
                    <a:cs typeface="+mn-cs"/>
                  </a:rPr>
                  <a:t>1C → φόρτιση από 0% σε 100% σε 1 ώρα</a:t>
                </a:r>
                <a:endParaRPr kumimoji="0" lang="en-US" sz="2000" b="0" i="0" u="none" strike="noStrike" kern="1200" cap="none" spc="0" normalizeH="0" baseline="0" noProof="0" dirty="0">
                  <a:ln>
                    <a:noFill/>
                  </a:ln>
                  <a:solidFill>
                    <a:srgbClr val="156082">
                      <a:lumMod val="75000"/>
                    </a:srgbClr>
                  </a:solidFill>
                  <a:effectLst/>
                  <a:uLnTx/>
                  <a:uFillTx/>
                  <a:latin typeface="Aptos" panose="02110004020202020204"/>
                  <a:ea typeface="+mn-ea"/>
                  <a:cs typeface="+mn-cs"/>
                </a:endParaRPr>
              </a:p>
              <a:p>
                <a:pPr marL="742950" lvl="1" indent="-285750">
                  <a:buFont typeface="Arial" panose="020B0604020202020204" pitchFamily="34" charset="0"/>
                  <a:buChar char="•"/>
                </a:pPr>
                <a:r>
                  <a:rPr kumimoji="0" lang="el-GR" sz="2000" b="0" i="0" u="none" strike="noStrike" kern="1200" cap="none" spc="0" normalizeH="0" baseline="0" noProof="0" dirty="0">
                    <a:ln>
                      <a:noFill/>
                    </a:ln>
                    <a:solidFill>
                      <a:srgbClr val="156082">
                        <a:lumMod val="75000"/>
                      </a:srgbClr>
                    </a:solidFill>
                    <a:effectLst/>
                    <a:uLnTx/>
                    <a:uFillTx/>
                    <a:latin typeface="Aptos" panose="02110004020202020204"/>
                    <a:ea typeface="+mn-ea"/>
                    <a:cs typeface="+mn-cs"/>
                  </a:rPr>
                  <a:t>3C → τρεις φορές πιο γρήγορη φόρτιση </a:t>
                </a:r>
                <a:r>
                  <a:rPr lang="el-GR" sz="2000" dirty="0">
                    <a:solidFill>
                      <a:srgbClr val="156082">
                        <a:lumMod val="75000"/>
                      </a:srgbClr>
                    </a:solidFill>
                    <a:latin typeface="Aptos" panose="02110004020202020204"/>
                  </a:rPr>
                  <a:t>δηλ.</a:t>
                </a:r>
                <a:r>
                  <a:rPr kumimoji="0" lang="el-GR" sz="2000" b="0" i="0" u="none" strike="noStrike" kern="1200" cap="none" spc="0" normalizeH="0" baseline="0" noProof="0" dirty="0">
                    <a:ln>
                      <a:noFill/>
                    </a:ln>
                    <a:solidFill>
                      <a:srgbClr val="156082">
                        <a:lumMod val="75000"/>
                      </a:srgbClr>
                    </a:solidFill>
                    <a:effectLst/>
                    <a:uLnTx/>
                    <a:uFillTx/>
                    <a:latin typeface="Aptos" panose="02110004020202020204"/>
                    <a:ea typeface="+mn-ea"/>
                    <a:cs typeface="+mn-cs"/>
                  </a:rPr>
                  <a:t> πλήρης φόρτιση σε 20 λεπτά</a:t>
                </a:r>
                <a:endParaRPr kumimoji="0" lang="en-US" sz="2000" b="0" i="0" u="none" strike="noStrike" kern="1200" cap="none" spc="0" normalizeH="0" baseline="0" noProof="0" dirty="0">
                  <a:ln>
                    <a:noFill/>
                  </a:ln>
                  <a:solidFill>
                    <a:srgbClr val="156082">
                      <a:lumMod val="75000"/>
                    </a:srgbClr>
                  </a:solidFill>
                  <a:effectLst/>
                  <a:uLnTx/>
                  <a:uFillTx/>
                  <a:latin typeface="Aptos" panose="02110004020202020204"/>
                  <a:ea typeface="+mn-ea"/>
                  <a:cs typeface="+mn-cs"/>
                </a:endParaRPr>
              </a:p>
              <a:p>
                <a:pPr marL="742950" lvl="1" indent="-285750">
                  <a:buFont typeface="Arial" panose="020B0604020202020204" pitchFamily="34" charset="0"/>
                  <a:buChar char="•"/>
                </a:pPr>
                <a:r>
                  <a:rPr kumimoji="0" lang="el-GR" sz="2000" b="0" i="0" u="none" strike="noStrike" kern="1200" cap="none" spc="0" normalizeH="0" baseline="0" noProof="0" dirty="0">
                    <a:ln>
                      <a:noFill/>
                    </a:ln>
                    <a:solidFill>
                      <a:srgbClr val="156082">
                        <a:lumMod val="75000"/>
                      </a:srgbClr>
                    </a:solidFill>
                    <a:effectLst/>
                    <a:uLnTx/>
                    <a:uFillTx/>
                    <a:latin typeface="Aptos" panose="02110004020202020204"/>
                    <a:ea typeface="+mn-ea"/>
                    <a:cs typeface="+mn-cs"/>
                  </a:rPr>
                  <a:t>0.2C → πέντε φορές πιο αργή φόρτιση δηλ. 5 ώρες</a:t>
                </a:r>
                <a:endParaRPr kumimoji="0" lang="en-US" sz="2000" b="0" i="0" u="none" strike="noStrike" kern="1200" cap="none" spc="0" normalizeH="0" baseline="0" noProof="0" dirty="0">
                  <a:ln>
                    <a:noFill/>
                  </a:ln>
                  <a:solidFill>
                    <a:srgbClr val="156082">
                      <a:lumMod val="75000"/>
                    </a:srgbClr>
                  </a:solidFill>
                  <a:effectLst/>
                  <a:uLnTx/>
                  <a:uFillTx/>
                  <a:latin typeface="Aptos" panose="02110004020202020204"/>
                  <a:ea typeface="+mn-ea"/>
                  <a:cs typeface="+mn-cs"/>
                </a:endParaRPr>
              </a:p>
              <a:p>
                <a:pPr marL="285750" indent="-285750">
                  <a:buFont typeface="Arial" panose="020B0604020202020204" pitchFamily="34" charset="0"/>
                  <a:buChar char="•"/>
                </a:pPr>
                <a:r>
                  <a:rPr kumimoji="0" lang="el-GR" sz="2000" b="0" i="0" u="none" strike="noStrike" kern="1200" cap="none" spc="0" normalizeH="0" baseline="0" noProof="0" dirty="0">
                    <a:ln>
                      <a:noFill/>
                    </a:ln>
                    <a:solidFill>
                      <a:srgbClr val="156082">
                        <a:lumMod val="75000"/>
                      </a:srgbClr>
                    </a:solidFill>
                    <a:effectLst/>
                    <a:uLnTx/>
                    <a:uFillTx/>
                    <a:latin typeface="Aptos" panose="02110004020202020204"/>
                    <a:ea typeface="+mn-ea"/>
                    <a:cs typeface="+mn-cs"/>
                  </a:rPr>
                  <a:t>Χαμηλό C-</a:t>
                </a:r>
                <a:r>
                  <a:rPr lang="en-US" sz="2000" dirty="0">
                    <a:solidFill>
                      <a:srgbClr val="156082">
                        <a:lumMod val="75000"/>
                      </a:srgbClr>
                    </a:solidFill>
                    <a:latin typeface="Aptos" panose="02110004020202020204"/>
                  </a:rPr>
                  <a:t>rate</a:t>
                </a:r>
                <a:r>
                  <a:rPr kumimoji="0" lang="el-GR" sz="2000" b="0" i="0" u="none" strike="noStrike" kern="1200" cap="none" spc="0" normalizeH="0" baseline="0" noProof="0" dirty="0">
                    <a:ln>
                      <a:noFill/>
                    </a:ln>
                    <a:solidFill>
                      <a:srgbClr val="156082">
                        <a:lumMod val="75000"/>
                      </a:srgbClr>
                    </a:solidFill>
                    <a:effectLst/>
                    <a:uLnTx/>
                    <a:uFillTx/>
                    <a:latin typeface="Aptos" panose="02110004020202020204"/>
                    <a:ea typeface="+mn-ea"/>
                    <a:cs typeface="+mn-cs"/>
                  </a:rPr>
                  <a:t> (αργή φόρτιση):</a:t>
                </a:r>
                <a:r>
                  <a:rPr lang="el-GR" sz="2000" dirty="0">
                    <a:solidFill>
                      <a:srgbClr val="156082">
                        <a:lumMod val="75000"/>
                      </a:srgbClr>
                    </a:solidFill>
                    <a:latin typeface="Aptos" panose="02110004020202020204"/>
                  </a:rPr>
                  <a:t> </a:t>
                </a:r>
                <a:r>
                  <a:rPr kumimoji="0" lang="el-GR" sz="2000" b="0" i="0" u="none" strike="noStrike" kern="1200" cap="none" spc="0" normalizeH="0" baseline="0" noProof="0" dirty="0">
                    <a:ln>
                      <a:noFill/>
                    </a:ln>
                    <a:solidFill>
                      <a:srgbClr val="156082">
                        <a:lumMod val="75000"/>
                      </a:srgbClr>
                    </a:solidFill>
                    <a:effectLst/>
                    <a:uLnTx/>
                    <a:uFillTx/>
                    <a:latin typeface="Aptos" panose="02110004020202020204"/>
                    <a:ea typeface="+mn-ea"/>
                    <a:cs typeface="+mn-cs"/>
                  </a:rPr>
                  <a:t>Μειώνει τον σχηματισμό δενδριτών → αυξημένη ασφάλεια και μεγαλύτερη διάρκεια ζωής της μπαταρίας.</a:t>
                </a:r>
                <a:endParaRPr kumimoji="0" lang="en-US" sz="2000" b="0" i="0" u="none" strike="noStrike" kern="1200" cap="none" spc="0" normalizeH="0" baseline="0" noProof="0" dirty="0">
                  <a:ln>
                    <a:noFill/>
                  </a:ln>
                  <a:solidFill>
                    <a:srgbClr val="156082">
                      <a:lumMod val="75000"/>
                    </a:srgbClr>
                  </a:solidFill>
                  <a:effectLst/>
                  <a:uLnTx/>
                  <a:uFillTx/>
                  <a:latin typeface="Aptos" panose="02110004020202020204"/>
                  <a:ea typeface="+mn-ea"/>
                  <a:cs typeface="+mn-cs"/>
                </a:endParaRPr>
              </a:p>
              <a:p>
                <a:pPr marL="285750" indent="-285750">
                  <a:buFont typeface="Arial" panose="020B0604020202020204" pitchFamily="34" charset="0"/>
                  <a:buChar char="•"/>
                </a:pPr>
                <a:r>
                  <a:rPr kumimoji="0" lang="el-GR" sz="2000" b="0" i="0" u="none" strike="noStrike" kern="1200" cap="none" spc="0" normalizeH="0" baseline="0" noProof="0" dirty="0">
                    <a:ln>
                      <a:noFill/>
                    </a:ln>
                    <a:solidFill>
                      <a:srgbClr val="156082">
                        <a:lumMod val="75000"/>
                      </a:srgbClr>
                    </a:solidFill>
                    <a:effectLst/>
                    <a:uLnTx/>
                    <a:uFillTx/>
                    <a:latin typeface="Aptos" panose="02110004020202020204"/>
                    <a:ea typeface="+mn-ea"/>
                    <a:cs typeface="+mn-cs"/>
                  </a:rPr>
                  <a:t>Υψηλό C-</a:t>
                </a:r>
                <a:r>
                  <a:rPr kumimoji="0" lang="en-US" sz="2000" b="0" i="0" u="none" strike="noStrike" kern="1200" cap="none" spc="0" normalizeH="0" baseline="0" noProof="0" dirty="0">
                    <a:ln>
                      <a:noFill/>
                    </a:ln>
                    <a:solidFill>
                      <a:srgbClr val="156082">
                        <a:lumMod val="75000"/>
                      </a:srgbClr>
                    </a:solidFill>
                    <a:effectLst/>
                    <a:uLnTx/>
                    <a:uFillTx/>
                    <a:latin typeface="Aptos" panose="02110004020202020204"/>
                    <a:ea typeface="+mn-ea"/>
                    <a:cs typeface="+mn-cs"/>
                  </a:rPr>
                  <a:t>rate</a:t>
                </a:r>
                <a:r>
                  <a:rPr kumimoji="0" lang="el-GR" sz="2000" b="0" i="0" u="none" strike="noStrike" kern="1200" cap="none" spc="0" normalizeH="0" baseline="0" noProof="0" dirty="0">
                    <a:ln>
                      <a:noFill/>
                    </a:ln>
                    <a:solidFill>
                      <a:srgbClr val="156082">
                        <a:lumMod val="75000"/>
                      </a:srgbClr>
                    </a:solidFill>
                    <a:effectLst/>
                    <a:uLnTx/>
                    <a:uFillTx/>
                    <a:latin typeface="Aptos" panose="02110004020202020204"/>
                    <a:ea typeface="+mn-ea"/>
                    <a:cs typeface="+mn-cs"/>
                  </a:rPr>
                  <a:t> (γρήγορη φόρτιση): Προκαλεί υπερθέρμανση</a:t>
                </a:r>
                <a:r>
                  <a:rPr kumimoji="0" lang="en-US" sz="2000" b="0" i="0" u="none" strike="noStrike" kern="1200" cap="none" spc="0" normalizeH="0" baseline="0" noProof="0" dirty="0">
                    <a:ln>
                      <a:noFill/>
                    </a:ln>
                    <a:solidFill>
                      <a:srgbClr val="156082">
                        <a:lumMod val="75000"/>
                      </a:srgbClr>
                    </a:solidFill>
                    <a:effectLst/>
                    <a:uLnTx/>
                    <a:uFillTx/>
                    <a:latin typeface="Aptos" panose="02110004020202020204"/>
                    <a:ea typeface="+mn-ea"/>
                    <a:cs typeface="+mn-cs"/>
                  </a:rPr>
                  <a:t> (</a:t>
                </a:r>
                <a:r>
                  <a:rPr kumimoji="0" lang="el-GR" sz="2000" b="0" i="0" u="none" strike="noStrike" kern="1200" cap="none" spc="0" normalizeH="0" baseline="0" noProof="0" dirty="0">
                    <a:ln>
                      <a:noFill/>
                    </a:ln>
                    <a:solidFill>
                      <a:srgbClr val="156082">
                        <a:lumMod val="75000"/>
                      </a:srgbClr>
                    </a:solidFill>
                    <a:effectLst/>
                    <a:uLnTx/>
                    <a:uFillTx/>
                    <a:latin typeface="Aptos" panose="02110004020202020204"/>
                    <a:ea typeface="+mn-ea"/>
                    <a:cs typeface="+mn-cs"/>
                  </a:rPr>
                  <a:t>λόγω </a:t>
                </a:r>
                <a:r>
                  <a:rPr kumimoji="0" lang="en-US" sz="2000" b="0" i="0" u="none" strike="noStrike" kern="1200" cap="none" spc="0" normalizeH="0" baseline="0" noProof="0" dirty="0">
                    <a:ln>
                      <a:noFill/>
                    </a:ln>
                    <a:solidFill>
                      <a:srgbClr val="156082">
                        <a:lumMod val="75000"/>
                      </a:srgbClr>
                    </a:solidFill>
                    <a:effectLst/>
                    <a:uLnTx/>
                    <a:uFillTx/>
                    <a:latin typeface="Aptos" panose="02110004020202020204"/>
                    <a:ea typeface="+mn-ea"/>
                    <a:cs typeface="+mn-cs"/>
                  </a:rPr>
                  <a:t>joule </a:t>
                </a:r>
                <a14:m>
                  <m:oMath xmlns:m="http://schemas.openxmlformats.org/officeDocument/2006/math">
                    <m:sSup>
                      <m:sSupPr>
                        <m:ctrlPr>
                          <a:rPr kumimoji="0" lang="en-US" sz="2000" b="0" i="1" u="none" strike="noStrike" kern="1200" cap="none" spc="0" normalizeH="0" baseline="0" noProof="0" smtClean="0">
                            <a:ln>
                              <a:noFill/>
                            </a:ln>
                            <a:solidFill>
                              <a:srgbClr val="156082">
                                <a:lumMod val="75000"/>
                              </a:srgbClr>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smtClean="0">
                            <a:ln>
                              <a:noFill/>
                            </a:ln>
                            <a:solidFill>
                              <a:srgbClr val="156082">
                                <a:lumMod val="75000"/>
                              </a:srgbClr>
                            </a:solidFill>
                            <a:effectLst/>
                            <a:uLnTx/>
                            <a:uFillTx/>
                            <a:latin typeface="Cambria Math" panose="02040503050406030204" pitchFamily="18" charset="0"/>
                            <a:ea typeface="+mn-ea"/>
                            <a:cs typeface="+mn-cs"/>
                          </a:rPr>
                          <m:t>𝐼</m:t>
                        </m:r>
                      </m:e>
                      <m:sup>
                        <m:r>
                          <a:rPr kumimoji="0" lang="en-US" sz="2000" b="0" i="1" u="none" strike="noStrike" kern="1200" cap="none" spc="0" normalizeH="0" baseline="0" noProof="0" smtClean="0">
                            <a:ln>
                              <a:noFill/>
                            </a:ln>
                            <a:solidFill>
                              <a:srgbClr val="156082">
                                <a:lumMod val="75000"/>
                              </a:srgbClr>
                            </a:solidFill>
                            <a:effectLst/>
                            <a:uLnTx/>
                            <a:uFillTx/>
                            <a:latin typeface="Cambria Math" panose="02040503050406030204" pitchFamily="18" charset="0"/>
                            <a:ea typeface="+mn-ea"/>
                            <a:cs typeface="+mn-cs"/>
                          </a:rPr>
                          <m:t>2</m:t>
                        </m:r>
                      </m:sup>
                    </m:sSup>
                    <m:r>
                      <a:rPr kumimoji="0" lang="en-US" sz="2000" b="0" i="1" u="none" strike="noStrike" kern="1200" cap="none" spc="0" normalizeH="0" baseline="0" noProof="0" smtClean="0">
                        <a:ln>
                          <a:noFill/>
                        </a:ln>
                        <a:solidFill>
                          <a:srgbClr val="156082">
                            <a:lumMod val="75000"/>
                          </a:srgbClr>
                        </a:solidFill>
                        <a:effectLst/>
                        <a:uLnTx/>
                        <a:uFillTx/>
                        <a:latin typeface="Cambria Math" panose="02040503050406030204" pitchFamily="18" charset="0"/>
                        <a:ea typeface="+mn-ea"/>
                        <a:cs typeface="+mn-cs"/>
                      </a:rPr>
                      <m:t>𝑅</m:t>
                    </m:r>
                  </m:oMath>
                </a14:m>
                <a:r>
                  <a:rPr kumimoji="0" lang="en-US" sz="2000" b="0" i="0" u="none" strike="noStrike" kern="1200" cap="none" spc="0" normalizeH="0" baseline="0" noProof="0" dirty="0">
                    <a:ln>
                      <a:noFill/>
                    </a:ln>
                    <a:solidFill>
                      <a:srgbClr val="156082">
                        <a:lumMod val="75000"/>
                      </a:srgbClr>
                    </a:solidFill>
                    <a:effectLst/>
                    <a:uLnTx/>
                    <a:uFillTx/>
                    <a:latin typeface="Aptos" panose="02110004020202020204"/>
                    <a:ea typeface="+mn-ea"/>
                    <a:cs typeface="+mn-cs"/>
                  </a:rPr>
                  <a:t>)</a:t>
                </a:r>
                <a:r>
                  <a:rPr kumimoji="0" lang="el-GR" sz="2000" b="0" i="0" u="none" strike="noStrike" kern="1200" cap="none" spc="0" normalizeH="0" baseline="0" noProof="0" dirty="0">
                    <a:ln>
                      <a:noFill/>
                    </a:ln>
                    <a:solidFill>
                      <a:srgbClr val="156082">
                        <a:lumMod val="75000"/>
                      </a:srgbClr>
                    </a:solidFill>
                    <a:effectLst/>
                    <a:uLnTx/>
                    <a:uFillTx/>
                    <a:latin typeface="Aptos" panose="02110004020202020204"/>
                    <a:ea typeface="+mn-ea"/>
                    <a:cs typeface="+mn-cs"/>
                  </a:rPr>
                  <a:t>, η οποία (όταν συμβαίνει συχνά) οδηγεί σε </a:t>
                </a:r>
                <a:r>
                  <a:rPr lang="el-GR" sz="2000" noProof="0" dirty="0">
                    <a:solidFill>
                      <a:srgbClr val="156082">
                        <a:lumMod val="75000"/>
                      </a:srgbClr>
                    </a:solidFill>
                    <a:latin typeface="Aptos" panose="02110004020202020204"/>
                  </a:rPr>
                  <a:t>γήρανση των υλικών και μείωση </a:t>
                </a:r>
                <a:r>
                  <a:rPr lang="en-US" sz="2000" noProof="0" dirty="0">
                    <a:solidFill>
                      <a:srgbClr val="156082">
                        <a:lumMod val="75000"/>
                      </a:srgbClr>
                    </a:solidFill>
                    <a:latin typeface="Aptos" panose="02110004020202020204"/>
                  </a:rPr>
                  <a:t>SOH*</a:t>
                </a:r>
                <a:r>
                  <a:rPr lang="el-GR" sz="2000" dirty="0">
                    <a:solidFill>
                      <a:srgbClr val="156082">
                        <a:lumMod val="75000"/>
                      </a:srgbClr>
                    </a:solidFill>
                    <a:latin typeface="Aptos" panose="02110004020202020204"/>
                  </a:rPr>
                  <a:t>.</a:t>
                </a:r>
                <a:endParaRPr kumimoji="0" lang="el-GR" sz="2000" b="1" i="0" u="none" strike="noStrike" kern="1200" cap="none" spc="0" normalizeH="0" baseline="0" noProof="0" dirty="0">
                  <a:ln>
                    <a:noFill/>
                  </a:ln>
                  <a:solidFill>
                    <a:srgbClr val="156082">
                      <a:lumMod val="75000"/>
                    </a:srgbClr>
                  </a:solidFill>
                  <a:effectLst/>
                  <a:uLnTx/>
                  <a:uFillTx/>
                  <a:latin typeface="Aptos" panose="02110004020202020204"/>
                  <a:ea typeface="+mn-ea"/>
                  <a:cs typeface="+mn-cs"/>
                </a:endParaRPr>
              </a:p>
            </p:txBody>
          </p:sp>
        </mc:Choice>
        <mc:Fallback xmlns="">
          <p:sp>
            <p:nvSpPr>
              <p:cNvPr id="9" name="TextBox 8">
                <a:extLst>
                  <a:ext uri="{FF2B5EF4-FFF2-40B4-BE49-F238E27FC236}">
                    <a16:creationId xmlns:a16="http://schemas.microsoft.com/office/drawing/2014/main" id="{2E944C54-A43B-C5AC-5337-BEDC0092BD80}"/>
                  </a:ext>
                </a:extLst>
              </p:cNvPr>
              <p:cNvSpPr txBox="1">
                <a:spLocks noRot="1" noChangeAspect="1" noMove="1" noResize="1" noEditPoints="1" noAdjustHandles="1" noChangeArrowheads="1" noChangeShapeType="1" noTextEdit="1"/>
              </p:cNvSpPr>
              <p:nvPr/>
            </p:nvSpPr>
            <p:spPr>
              <a:xfrm>
                <a:off x="19570" y="888011"/>
                <a:ext cx="5312701" cy="5324535"/>
              </a:xfrm>
              <a:prstGeom prst="rect">
                <a:avLst/>
              </a:prstGeom>
              <a:blipFill>
                <a:blip r:embed="rId3"/>
                <a:stretch>
                  <a:fillRect l="-1032" t="-687" r="-1606" b="-1145"/>
                </a:stretch>
              </a:blipFill>
            </p:spPr>
            <p:txBody>
              <a:bodyPr/>
              <a:lstStyle/>
              <a:p>
                <a:r>
                  <a:rPr lang="el-GR">
                    <a:noFill/>
                  </a:rPr>
                  <a:t> </a:t>
                </a:r>
              </a:p>
            </p:txBody>
          </p:sp>
        </mc:Fallback>
      </mc:AlternateContent>
      <p:sp>
        <p:nvSpPr>
          <p:cNvPr id="10" name="TextBox 9">
            <a:extLst>
              <a:ext uri="{FF2B5EF4-FFF2-40B4-BE49-F238E27FC236}">
                <a16:creationId xmlns:a16="http://schemas.microsoft.com/office/drawing/2014/main" id="{F73E6D23-73FF-F4D9-BD7B-E1D2CEEA0218}"/>
              </a:ext>
            </a:extLst>
          </p:cNvPr>
          <p:cNvSpPr txBox="1"/>
          <p:nvPr/>
        </p:nvSpPr>
        <p:spPr>
          <a:xfrm>
            <a:off x="1172817" y="487901"/>
            <a:ext cx="26646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none" strike="noStrike" kern="1200" cap="none" spc="0" normalizeH="0" baseline="0" noProof="0" dirty="0">
                <a:ln>
                  <a:noFill/>
                </a:ln>
                <a:solidFill>
                  <a:srgbClr val="156082">
                    <a:lumMod val="75000"/>
                  </a:srgbClr>
                </a:solidFill>
                <a:effectLst/>
                <a:uLnTx/>
                <a:uFillTx/>
                <a:latin typeface="Aptos" panose="02110004020202020204"/>
                <a:ea typeface="+mn-ea"/>
                <a:cs typeface="+mn-cs"/>
              </a:rPr>
              <a:t>Φαινόμενο </a:t>
            </a:r>
            <a:r>
              <a:rPr kumimoji="0" lang="en-US" sz="2000" b="1" i="0" u="none" strike="noStrike" kern="1200" cap="none" spc="0" normalizeH="0" baseline="0" noProof="0" dirty="0">
                <a:ln>
                  <a:noFill/>
                </a:ln>
                <a:solidFill>
                  <a:srgbClr val="156082">
                    <a:lumMod val="75000"/>
                  </a:srgbClr>
                </a:solidFill>
                <a:effectLst/>
                <a:uLnTx/>
                <a:uFillTx/>
                <a:latin typeface="Aptos" panose="02110004020202020204"/>
                <a:ea typeface="+mn-ea"/>
                <a:cs typeface="+mn-cs"/>
              </a:rPr>
              <a:t>C-ratio</a:t>
            </a:r>
            <a:endParaRPr kumimoji="0" lang="el-GR" sz="2000" b="1" i="0" u="none" strike="noStrike" kern="1200" cap="none" spc="0" normalizeH="0" baseline="0" noProof="0" dirty="0">
              <a:ln>
                <a:noFill/>
              </a:ln>
              <a:solidFill>
                <a:srgbClr val="156082">
                  <a:lumMod val="75000"/>
                </a:srgbClr>
              </a:solidFill>
              <a:effectLst/>
              <a:uLnTx/>
              <a:uFillTx/>
              <a:latin typeface="Aptos" panose="02110004020202020204"/>
              <a:ea typeface="+mn-ea"/>
              <a:cs typeface="+mn-cs"/>
            </a:endParaRPr>
          </a:p>
        </p:txBody>
      </p:sp>
      <p:pic>
        <p:nvPicPr>
          <p:cNvPr id="5" name="Εικόνα 4">
            <a:extLst>
              <a:ext uri="{FF2B5EF4-FFF2-40B4-BE49-F238E27FC236}">
                <a16:creationId xmlns:a16="http://schemas.microsoft.com/office/drawing/2014/main" id="{193CD9B5-8780-3162-824B-7AA08FDFB64B}"/>
              </a:ext>
            </a:extLst>
          </p:cNvPr>
          <p:cNvPicPr>
            <a:picLocks noChangeAspect="1"/>
          </p:cNvPicPr>
          <p:nvPr/>
        </p:nvPicPr>
        <p:blipFill>
          <a:blip r:embed="rId4"/>
          <a:srcRect l="2529" r="1599"/>
          <a:stretch/>
        </p:blipFill>
        <p:spPr>
          <a:xfrm>
            <a:off x="6006548" y="845088"/>
            <a:ext cx="6054823" cy="3076031"/>
          </a:xfrm>
          <a:prstGeom prst="rect">
            <a:avLst/>
          </a:prstGeom>
        </p:spPr>
      </p:pic>
      <p:sp>
        <p:nvSpPr>
          <p:cNvPr id="7" name="Ορθογώνιο 6">
            <a:extLst>
              <a:ext uri="{FF2B5EF4-FFF2-40B4-BE49-F238E27FC236}">
                <a16:creationId xmlns:a16="http://schemas.microsoft.com/office/drawing/2014/main" id="{A87B0007-DAB6-34E8-E729-AEF4639C5C4A}"/>
              </a:ext>
            </a:extLst>
          </p:cNvPr>
          <p:cNvSpPr/>
          <p:nvPr/>
        </p:nvSpPr>
        <p:spPr>
          <a:xfrm>
            <a:off x="6096000" y="4194629"/>
            <a:ext cx="5873394" cy="2175049"/>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253CF2F-D755-5D4D-D040-5E1EE9FB7B03}"/>
                  </a:ext>
                </a:extLst>
              </p:cNvPr>
              <p:cNvSpPr txBox="1"/>
              <p:nvPr/>
            </p:nvSpPr>
            <p:spPr>
              <a:xfrm>
                <a:off x="6096000" y="4235127"/>
                <a:ext cx="5304973" cy="2087366"/>
              </a:xfrm>
              <a:prstGeom prst="rect">
                <a:avLst/>
              </a:prstGeom>
              <a:noFill/>
            </p:spPr>
            <p:txBody>
              <a:bodyPr wrap="square" rtlCol="0">
                <a:spAutoFit/>
              </a:bodyPr>
              <a:lstStyle/>
              <a:p>
                <a:pPr algn="ctr"/>
                <a:r>
                  <a:rPr lang="el-GR" sz="1600" b="1" dirty="0"/>
                  <a:t>Ορισμός </a:t>
                </a:r>
                <a:r>
                  <a:rPr lang="en-US" sz="1600" b="1" dirty="0"/>
                  <a:t>SOH</a:t>
                </a:r>
                <a:endParaRPr lang="el-GR" sz="1600" b="1" dirty="0"/>
              </a:p>
              <a:p>
                <a:pPr algn="just"/>
                <a:r>
                  <a:rPr lang="el-GR" sz="1600" b="1" dirty="0"/>
                  <a:t>SoH (State of Health), </a:t>
                </a:r>
                <a:r>
                  <a:rPr lang="el-GR" sz="1600" dirty="0"/>
                  <a:t>δηλαδή Κατάσταση Υγείας μιας μπαταρίας, είναι ένας δείκτης που δείχνει πόσο "υγιής" ή φθαρμένη είναι σε σχέση με όταν ήταν καινούρια</a:t>
                </a:r>
                <a:r>
                  <a:rPr lang="el-GR" sz="1400" dirty="0"/>
                  <a:t>. Μαθηματικά, ορίζεται ως</a:t>
                </a:r>
                <a:r>
                  <a:rPr lang="en-US" sz="1400" dirty="0"/>
                  <a:t>:</a:t>
                </a:r>
              </a:p>
              <a:p>
                <a:pPr algn="just"/>
                <a:endParaRPr lang="en-US" sz="1400" dirty="0"/>
              </a:p>
              <a:p>
                <a:pPr algn="just"/>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𝑆𝑂𝐻</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m:rPr>
                              <m:sty m:val="p"/>
                            </m:rPr>
                            <a:rPr lang="el-GR" b="0" i="0" smtClean="0">
                              <a:latin typeface="Cambria Math" panose="02040503050406030204" pitchFamily="18" charset="0"/>
                            </a:rPr>
                            <m:t>Τρέχουσα</m:t>
                          </m:r>
                          <m:r>
                            <a:rPr lang="el-GR" b="0" i="0" smtClean="0">
                              <a:latin typeface="Cambria Math" panose="02040503050406030204" pitchFamily="18" charset="0"/>
                            </a:rPr>
                            <m:t> </m:t>
                          </m:r>
                          <m:r>
                            <a:rPr lang="el-GR" b="0" i="1" smtClean="0">
                              <a:latin typeface="Cambria Math" panose="02040503050406030204" pitchFamily="18" charset="0"/>
                            </a:rPr>
                            <m:t>𝜒𝜔𝜌𝜂𝜏𝜄𝜅</m:t>
                          </m:r>
                          <m:r>
                            <m:rPr>
                              <m:sty m:val="p"/>
                            </m:rPr>
                            <a:rPr lang="el-GR" b="0" i="1" smtClean="0">
                              <a:latin typeface="Cambria Math" panose="02040503050406030204" pitchFamily="18" charset="0"/>
                            </a:rPr>
                            <m:t>ό</m:t>
                          </m:r>
                          <m:r>
                            <a:rPr lang="el-GR" b="0" i="1" smtClean="0">
                              <a:latin typeface="Cambria Math" panose="02040503050406030204" pitchFamily="18" charset="0"/>
                            </a:rPr>
                            <m:t>𝜏𝜂𝜏𝛼</m:t>
                          </m:r>
                        </m:num>
                        <m:den>
                          <m:r>
                            <m:rPr>
                              <m:sty m:val="p"/>
                            </m:rPr>
                            <a:rPr lang="el-GR" b="0" i="0" smtClean="0">
                              <a:latin typeface="Cambria Math" panose="02040503050406030204" pitchFamily="18" charset="0"/>
                            </a:rPr>
                            <m:t>Αρχική</m:t>
                          </m:r>
                          <m:r>
                            <a:rPr lang="el-GR" b="0" i="0" smtClean="0">
                              <a:latin typeface="Cambria Math" panose="02040503050406030204" pitchFamily="18" charset="0"/>
                            </a:rPr>
                            <m:t> </m:t>
                          </m:r>
                          <m:r>
                            <m:rPr>
                              <m:sty m:val="p"/>
                            </m:rPr>
                            <a:rPr lang="el-GR" b="0" i="0" smtClean="0">
                              <a:latin typeface="Cambria Math" panose="02040503050406030204" pitchFamily="18" charset="0"/>
                            </a:rPr>
                            <m:t>χωρητικόητητα</m:t>
                          </m:r>
                        </m:den>
                      </m:f>
                    </m:oMath>
                  </m:oMathPara>
                </a14:m>
                <a:endParaRPr lang="el-GR" dirty="0"/>
              </a:p>
            </p:txBody>
          </p:sp>
        </mc:Choice>
        <mc:Fallback xmlns="">
          <p:sp>
            <p:nvSpPr>
              <p:cNvPr id="12" name="TextBox 11">
                <a:extLst>
                  <a:ext uri="{FF2B5EF4-FFF2-40B4-BE49-F238E27FC236}">
                    <a16:creationId xmlns:a16="http://schemas.microsoft.com/office/drawing/2014/main" id="{0253CF2F-D755-5D4D-D040-5E1EE9FB7B03}"/>
                  </a:ext>
                </a:extLst>
              </p:cNvPr>
              <p:cNvSpPr txBox="1">
                <a:spLocks noRot="1" noChangeAspect="1" noMove="1" noResize="1" noEditPoints="1" noAdjustHandles="1" noChangeArrowheads="1" noChangeShapeType="1" noTextEdit="1"/>
              </p:cNvSpPr>
              <p:nvPr/>
            </p:nvSpPr>
            <p:spPr>
              <a:xfrm>
                <a:off x="6096000" y="4235127"/>
                <a:ext cx="5304973" cy="2087366"/>
              </a:xfrm>
              <a:prstGeom prst="rect">
                <a:avLst/>
              </a:prstGeom>
              <a:blipFill>
                <a:blip r:embed="rId5"/>
                <a:stretch>
                  <a:fillRect l="-575" t="-877" r="-575"/>
                </a:stretch>
              </a:blipFill>
            </p:spPr>
            <p:txBody>
              <a:bodyPr/>
              <a:lstStyle/>
              <a:p>
                <a:r>
                  <a:rPr lang="el-GR">
                    <a:noFill/>
                  </a:rPr>
                  <a:t> </a:t>
                </a:r>
              </a:p>
            </p:txBody>
          </p:sp>
        </mc:Fallback>
      </mc:AlternateContent>
    </p:spTree>
    <p:extLst>
      <p:ext uri="{BB962C8B-B14F-4D97-AF65-F5344CB8AC3E}">
        <p14:creationId xmlns:p14="http://schemas.microsoft.com/office/powerpoint/2010/main" val="29214392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45F3F4-C09D-770F-346F-9659FC3AD4F7}"/>
              </a:ext>
            </a:extLst>
          </p:cNvPr>
          <p:cNvSpPr>
            <a:spLocks noGrp="1"/>
          </p:cNvSpPr>
          <p:nvPr>
            <p:ph type="ctrTitle"/>
          </p:nvPr>
        </p:nvSpPr>
        <p:spPr>
          <a:xfrm>
            <a:off x="1172817" y="0"/>
            <a:ext cx="8150087" cy="609600"/>
          </a:xfrm>
        </p:spPr>
        <p:txBody>
          <a:bodyPr>
            <a:normAutofit/>
          </a:bodyPr>
          <a:lstStyle/>
          <a:p>
            <a:r>
              <a:rPr lang="en-US" sz="3000" dirty="0"/>
              <a:t>Li-NCA</a:t>
            </a:r>
            <a:endParaRPr lang="el-GR" sz="3000" dirty="0"/>
          </a:p>
        </p:txBody>
      </p:sp>
      <p:pic>
        <p:nvPicPr>
          <p:cNvPr id="6" name="Εικόνα 5">
            <a:extLst>
              <a:ext uri="{FF2B5EF4-FFF2-40B4-BE49-F238E27FC236}">
                <a16:creationId xmlns:a16="http://schemas.microsoft.com/office/drawing/2014/main" id="{7ACB0D86-404C-E910-4323-8F97E9C21FCC}"/>
              </a:ext>
            </a:extLst>
          </p:cNvPr>
          <p:cNvPicPr>
            <a:picLocks noChangeAspect="1"/>
          </p:cNvPicPr>
          <p:nvPr/>
        </p:nvPicPr>
        <p:blipFill>
          <a:blip r:embed="rId2"/>
          <a:stretch>
            <a:fillRect/>
          </a:stretch>
        </p:blipFill>
        <p:spPr>
          <a:xfrm>
            <a:off x="36944" y="1"/>
            <a:ext cx="955267" cy="921656"/>
          </a:xfrm>
          <a:prstGeom prst="rect">
            <a:avLst/>
          </a:prstGeom>
        </p:spPr>
      </p:pic>
      <p:pic>
        <p:nvPicPr>
          <p:cNvPr id="7" name="Εικόνα 6" descr="Εικόνα που περιέχει γραμμή, στιγμιότυπο οθόνης&#10;&#10;Το περιεχόμενο που δημιουργείται από τεχνολογία AI ενδέχεται να είναι εσφαλμένο.">
            <a:extLst>
              <a:ext uri="{FF2B5EF4-FFF2-40B4-BE49-F238E27FC236}">
                <a16:creationId xmlns:a16="http://schemas.microsoft.com/office/drawing/2014/main" id="{2A570BC7-4F39-ABB3-059E-10F9DFCFB3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3646" y="720384"/>
            <a:ext cx="3583997" cy="5212504"/>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1E0E79A1-D493-8760-5299-2B5518E851EC}"/>
              </a:ext>
            </a:extLst>
          </p:cNvPr>
          <p:cNvSpPr txBox="1"/>
          <p:nvPr/>
        </p:nvSpPr>
        <p:spPr>
          <a:xfrm>
            <a:off x="339851" y="998999"/>
            <a:ext cx="7653106" cy="5324535"/>
          </a:xfrm>
          <a:prstGeom prst="rect">
            <a:avLst/>
          </a:prstGeom>
          <a:noFill/>
        </p:spPr>
        <p:txBody>
          <a:bodyPr wrap="square" rtlCol="0">
            <a:spAutoFit/>
          </a:bodyPr>
          <a:lstStyle/>
          <a:p>
            <a:pPr marL="285750" indent="-285750">
              <a:buFont typeface="Arial" panose="020B0604020202020204" pitchFamily="34" charset="0"/>
              <a:buChar char="•"/>
            </a:pPr>
            <a:r>
              <a:rPr lang="el-GR" sz="2000" dirty="0"/>
              <a:t>Τύπος μπαταρίας ιόντων λιθίου (Li-ion) που χρησιμοποιεί κάθοδο από: Νικέλιο (Ni) → 80%, Κοβάλτιο (Co) → 15% Αλουμίνιο (Al) → 5%</a:t>
            </a:r>
          </a:p>
          <a:p>
            <a:r>
              <a:rPr lang="el-GR" sz="2000" dirty="0"/>
              <a:t>       Σε αντίθεση με τις </a:t>
            </a:r>
            <a:r>
              <a:rPr lang="en-US" sz="2000" dirty="0"/>
              <a:t>Li-NMC, </a:t>
            </a:r>
            <a:r>
              <a:rPr lang="en-US" sz="2000" i="1" dirty="0"/>
              <a:t>x</a:t>
            </a:r>
            <a:r>
              <a:rPr lang="el-GR" sz="2000" i="1" dirty="0"/>
              <a:t>χρησιμοποιείται αλουμίνιο αντί για μαγγάνιο</a:t>
            </a:r>
          </a:p>
          <a:p>
            <a:r>
              <a:rPr lang="el-GR" sz="2000" dirty="0"/>
              <a:t> </a:t>
            </a:r>
            <a:endParaRPr lang="en-US" sz="2000" dirty="0"/>
          </a:p>
          <a:p>
            <a:pPr marL="285750" indent="-285750">
              <a:buFont typeface="Arial" panose="020B0604020202020204" pitchFamily="34" charset="0"/>
              <a:buChar char="•"/>
            </a:pPr>
            <a:r>
              <a:rPr lang="el-GR" sz="2000" dirty="0"/>
              <a:t>Υψηλό ποσοστό νικελίου ➜ Μεγάλη ενεργειακή πυκνότητα</a:t>
            </a:r>
            <a:r>
              <a:rPr lang="en-US" sz="2000" dirty="0"/>
              <a:t> </a:t>
            </a:r>
            <a:r>
              <a:rPr lang="el-GR" sz="2000" dirty="0"/>
              <a:t>και μεγαλύτερη αυτονομία. </a:t>
            </a:r>
          </a:p>
          <a:p>
            <a:pPr marL="285750" indent="-285750">
              <a:buFont typeface="Arial" panose="020B0604020202020204" pitchFamily="34" charset="0"/>
              <a:buChar char="•"/>
            </a:pPr>
            <a:endParaRPr lang="el-GR" sz="2000" dirty="0"/>
          </a:p>
          <a:p>
            <a:pPr marL="285750" indent="-285750">
              <a:buFont typeface="Arial" panose="020B0604020202020204" pitchFamily="34" charset="0"/>
              <a:buChar char="•"/>
            </a:pPr>
            <a:r>
              <a:rPr lang="en-US" sz="2000" b="1" dirty="0"/>
              <a:t>Li-NCA </a:t>
            </a:r>
            <a:r>
              <a:rPr lang="el-GR" sz="2000" b="1" dirty="0"/>
              <a:t>χαρακτηριστικά</a:t>
            </a:r>
            <a:r>
              <a:rPr lang="en-US" sz="2000" b="1" dirty="0"/>
              <a:t> </a:t>
            </a:r>
            <a:r>
              <a:rPr lang="el-GR" sz="2000" b="1" dirty="0"/>
              <a:t>(σε σύγκριση με τις Ν</a:t>
            </a:r>
            <a:r>
              <a:rPr lang="en-US" sz="2000" b="1" dirty="0"/>
              <a:t>MC</a:t>
            </a:r>
            <a:r>
              <a:rPr lang="el-GR" sz="2000" b="1" dirty="0"/>
              <a:t>)</a:t>
            </a:r>
            <a:r>
              <a:rPr lang="en-US" sz="2000" b="1" dirty="0"/>
              <a:t>: </a:t>
            </a:r>
          </a:p>
          <a:p>
            <a:pPr marL="800100" lvl="1" indent="-342900">
              <a:buFont typeface="Arial" panose="020B0604020202020204" pitchFamily="34" charset="0"/>
              <a:buChar char="•"/>
            </a:pPr>
            <a:r>
              <a:rPr lang="el-GR" sz="2000" dirty="0"/>
              <a:t>μεγαλύτερη ενεργειακή πυκνότητα, </a:t>
            </a:r>
            <a:endParaRPr lang="en-US" sz="2000" dirty="0"/>
          </a:p>
          <a:p>
            <a:pPr marL="800100" lvl="1" indent="-342900">
              <a:buFont typeface="Arial" panose="020B0604020202020204" pitchFamily="34" charset="0"/>
              <a:buChar char="•"/>
            </a:pPr>
            <a:r>
              <a:rPr lang="el-GR" sz="2000" dirty="0"/>
              <a:t>μικρότερο κόστος</a:t>
            </a:r>
            <a:endParaRPr lang="en-US" sz="2000" dirty="0"/>
          </a:p>
          <a:p>
            <a:pPr marL="800100" lvl="1" indent="-342900">
              <a:buFont typeface="Arial" panose="020B0604020202020204" pitchFamily="34" charset="0"/>
              <a:buChar char="•"/>
            </a:pPr>
            <a:r>
              <a:rPr lang="el-GR" sz="2000" dirty="0"/>
              <a:t>χαμηλότερη θερμική ευστάθεια, </a:t>
            </a:r>
          </a:p>
          <a:p>
            <a:pPr marL="800100" lvl="1" indent="-342900">
              <a:buFont typeface="Arial" panose="020B0604020202020204" pitchFamily="34" charset="0"/>
              <a:buChar char="•"/>
            </a:pPr>
            <a:r>
              <a:rPr lang="el-GR" sz="2000" dirty="0"/>
              <a:t>λιγότερους κύκλους φόρτισης-εκφόρτισης από τις </a:t>
            </a:r>
            <a:r>
              <a:rPr lang="en-US" sz="2000" dirty="0"/>
              <a:t>Li-NMC</a:t>
            </a:r>
          </a:p>
          <a:p>
            <a:endParaRPr lang="el-GR" sz="2000" dirty="0"/>
          </a:p>
          <a:p>
            <a:pPr marL="285750" indent="-285750">
              <a:buFont typeface="Arial" panose="020B0604020202020204" pitchFamily="34" charset="0"/>
              <a:buChar char="•"/>
            </a:pPr>
            <a:r>
              <a:rPr lang="el-GR" sz="2000" dirty="0"/>
              <a:t>Λόγω της υψηλής ενεργειακής πυκνότητας είναι κατάλληλες για εφαρμογές υψηλών απαιτήσεων, όπως premium ηλεκτρικά οχήματα (Tesla Model S, Model X).</a:t>
            </a:r>
          </a:p>
        </p:txBody>
      </p:sp>
      <p:sp>
        <p:nvSpPr>
          <p:cNvPr id="12" name="TextBox 11">
            <a:extLst>
              <a:ext uri="{FF2B5EF4-FFF2-40B4-BE49-F238E27FC236}">
                <a16:creationId xmlns:a16="http://schemas.microsoft.com/office/drawing/2014/main" id="{3E575070-6AA0-7E46-DE0D-E65ED82059A7}"/>
              </a:ext>
            </a:extLst>
          </p:cNvPr>
          <p:cNvSpPr txBox="1"/>
          <p:nvPr/>
        </p:nvSpPr>
        <p:spPr>
          <a:xfrm>
            <a:off x="1914939" y="6473687"/>
            <a:ext cx="3637722" cy="276999"/>
          </a:xfrm>
          <a:prstGeom prst="rect">
            <a:avLst/>
          </a:prstGeom>
          <a:noFill/>
        </p:spPr>
        <p:txBody>
          <a:bodyPr wrap="square" rtlCol="0">
            <a:spAutoFit/>
          </a:bodyPr>
          <a:lstStyle/>
          <a:p>
            <a:r>
              <a:rPr lang="el-GR" sz="1200" dirty="0"/>
              <a:t>Πηγή</a:t>
            </a:r>
            <a:r>
              <a:rPr lang="en-US" sz="1200" dirty="0"/>
              <a:t>: </a:t>
            </a:r>
            <a:r>
              <a:rPr lang="en-US" sz="1200" dirty="0">
                <a:hlinkClick r:id="rId4"/>
              </a:rPr>
              <a:t>https://vibms.com/nmc-vs-nca-battery-cell/</a:t>
            </a:r>
            <a:r>
              <a:rPr lang="en-US" sz="1200" dirty="0"/>
              <a:t> </a:t>
            </a:r>
            <a:endParaRPr lang="el-GR" sz="1200" dirty="0"/>
          </a:p>
        </p:txBody>
      </p:sp>
    </p:spTree>
    <p:extLst>
      <p:ext uri="{BB962C8B-B14F-4D97-AF65-F5344CB8AC3E}">
        <p14:creationId xmlns:p14="http://schemas.microsoft.com/office/powerpoint/2010/main" val="25510680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45F3F4-C09D-770F-346F-9659FC3AD4F7}"/>
              </a:ext>
            </a:extLst>
          </p:cNvPr>
          <p:cNvSpPr>
            <a:spLocks noGrp="1"/>
          </p:cNvSpPr>
          <p:nvPr>
            <p:ph type="ctrTitle"/>
          </p:nvPr>
        </p:nvSpPr>
        <p:spPr>
          <a:xfrm>
            <a:off x="1172817" y="0"/>
            <a:ext cx="9667462" cy="523461"/>
          </a:xfrm>
        </p:spPr>
        <p:txBody>
          <a:bodyPr>
            <a:normAutofit/>
          </a:bodyPr>
          <a:lstStyle/>
          <a:p>
            <a:r>
              <a:rPr lang="en-US" sz="3000" dirty="0"/>
              <a:t>LFP</a:t>
            </a:r>
            <a:endParaRPr lang="el-GR" sz="3000" dirty="0"/>
          </a:p>
        </p:txBody>
      </p:sp>
      <p:sp>
        <p:nvSpPr>
          <p:cNvPr id="14" name="TextBox 13">
            <a:extLst>
              <a:ext uri="{FF2B5EF4-FFF2-40B4-BE49-F238E27FC236}">
                <a16:creationId xmlns:a16="http://schemas.microsoft.com/office/drawing/2014/main" id="{C6026FB7-BBA9-3590-226C-03B23C1EA507}"/>
              </a:ext>
            </a:extLst>
          </p:cNvPr>
          <p:cNvSpPr txBox="1"/>
          <p:nvPr/>
        </p:nvSpPr>
        <p:spPr>
          <a:xfrm>
            <a:off x="1444171" y="841829"/>
            <a:ext cx="10384972"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l-GR"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A5D49A89-C84D-1CAD-93A9-7CAEA9FC92B3}"/>
              </a:ext>
            </a:extLst>
          </p:cNvPr>
          <p:cNvSpPr txBox="1"/>
          <p:nvPr/>
        </p:nvSpPr>
        <p:spPr>
          <a:xfrm>
            <a:off x="64253" y="430951"/>
            <a:ext cx="11884590" cy="6463308"/>
          </a:xfrm>
          <a:prstGeom prst="rect">
            <a:avLst/>
          </a:prstGeom>
          <a:noFill/>
        </p:spPr>
        <p:txBody>
          <a:bodyPr wrap="square" rtlCol="0">
            <a:spAutoFit/>
          </a:bodyPr>
          <a:lstStyle/>
          <a:p>
            <a:pPr marL="285750" indent="-285750">
              <a:buFont typeface="Arial" panose="020B0604020202020204" pitchFamily="34" charset="0"/>
              <a:buChar char="•"/>
            </a:pPr>
            <a:r>
              <a:rPr lang="el-GR" i="0" dirty="0">
                <a:solidFill>
                  <a:srgbClr val="222222"/>
                </a:solidFill>
                <a:effectLst/>
              </a:rPr>
              <a:t>Οι μπαταρίες NCM και NCA χρησιμοποιούν Νικέλιο (</a:t>
            </a:r>
            <a:r>
              <a:rPr lang="en-US" i="0" dirty="0">
                <a:solidFill>
                  <a:srgbClr val="222222"/>
                </a:solidFill>
                <a:effectLst/>
              </a:rPr>
              <a:t>Ni</a:t>
            </a:r>
            <a:r>
              <a:rPr lang="el-GR" i="0" dirty="0">
                <a:solidFill>
                  <a:srgbClr val="222222"/>
                </a:solidFill>
                <a:effectLst/>
              </a:rPr>
              <a:t>), Κοβάλτιο</a:t>
            </a:r>
            <a:r>
              <a:rPr lang="en-US" i="0" dirty="0">
                <a:solidFill>
                  <a:srgbClr val="222222"/>
                </a:solidFill>
                <a:effectLst/>
              </a:rPr>
              <a:t> (Co)</a:t>
            </a:r>
            <a:r>
              <a:rPr lang="el-GR" i="0" dirty="0">
                <a:solidFill>
                  <a:srgbClr val="222222"/>
                </a:solidFill>
                <a:effectLst/>
              </a:rPr>
              <a:t>, </a:t>
            </a:r>
            <a:r>
              <a:rPr lang="el-GR" dirty="0">
                <a:solidFill>
                  <a:srgbClr val="222222"/>
                </a:solidFill>
              </a:rPr>
              <a:t>και αντίστοιχα</a:t>
            </a:r>
            <a:r>
              <a:rPr lang="el-GR" i="0" dirty="0">
                <a:solidFill>
                  <a:srgbClr val="222222"/>
                </a:solidFill>
                <a:effectLst/>
              </a:rPr>
              <a:t> Μαγγάνιο (</a:t>
            </a:r>
            <a:r>
              <a:rPr lang="en-US" i="0" dirty="0">
                <a:solidFill>
                  <a:srgbClr val="222222"/>
                </a:solidFill>
                <a:effectLst/>
              </a:rPr>
              <a:t>Mn</a:t>
            </a:r>
            <a:r>
              <a:rPr lang="el-GR" i="0" dirty="0">
                <a:solidFill>
                  <a:srgbClr val="222222"/>
                </a:solidFill>
                <a:effectLst/>
              </a:rPr>
              <a:t>) ή Αλουμίνιο </a:t>
            </a:r>
            <a:r>
              <a:rPr lang="en-US" i="0" dirty="0">
                <a:solidFill>
                  <a:srgbClr val="222222"/>
                </a:solidFill>
                <a:effectLst/>
              </a:rPr>
              <a:t>(Al)</a:t>
            </a:r>
            <a:r>
              <a:rPr lang="el-GR" i="0" dirty="0">
                <a:solidFill>
                  <a:srgbClr val="222222"/>
                </a:solidFill>
                <a:effectLst/>
              </a:rPr>
              <a:t>. </a:t>
            </a:r>
            <a:endParaRPr lang="en-US" i="0" dirty="0">
              <a:solidFill>
                <a:srgbClr val="222222"/>
              </a:solidFill>
              <a:effectLst/>
            </a:endParaRPr>
          </a:p>
          <a:p>
            <a:pPr marL="285750" indent="-285750">
              <a:buFont typeface="Arial" panose="020B0604020202020204" pitchFamily="34" charset="0"/>
              <a:buChar char="•"/>
            </a:pPr>
            <a:endParaRPr lang="el-GR" dirty="0">
              <a:solidFill>
                <a:srgbClr val="222222"/>
              </a:solidFill>
            </a:endParaRPr>
          </a:p>
          <a:p>
            <a:pPr marL="285750" indent="-285750">
              <a:buFont typeface="Arial" panose="020B0604020202020204" pitchFamily="34" charset="0"/>
              <a:buChar char="•"/>
            </a:pPr>
            <a:r>
              <a:rPr lang="en-US" i="0" dirty="0">
                <a:solidFill>
                  <a:srgbClr val="222222"/>
                </a:solidFill>
                <a:effectLst/>
              </a:rPr>
              <a:t>T</a:t>
            </a:r>
            <a:r>
              <a:rPr lang="el-GR" i="0" dirty="0">
                <a:solidFill>
                  <a:srgbClr val="222222"/>
                </a:solidFill>
                <a:effectLst/>
              </a:rPr>
              <a:t>ο Κοβάλτιο είναι ένα αρκετά σπάνιο στοιχείο, με αμφιλεγόμενες τεχνικές εξόρυξης (παιδική εργασία κ.λπ.) και πολύπλοκη εφο</a:t>
            </a:r>
            <a:r>
              <a:rPr lang="el-GR" dirty="0">
                <a:solidFill>
                  <a:srgbClr val="222222"/>
                </a:solidFill>
              </a:rPr>
              <a:t>διαστική αλυσίδα. Ο</a:t>
            </a:r>
            <a:r>
              <a:rPr lang="el-GR" i="0" dirty="0">
                <a:solidFill>
                  <a:srgbClr val="222222"/>
                </a:solidFill>
                <a:effectLst/>
              </a:rPr>
              <a:t>ι εταιρίες αυτοκίνητων προσπαθούν να εκμηδενίσουν τη χρήση του</a:t>
            </a:r>
            <a:r>
              <a:rPr lang="el-GR" b="1" i="0" dirty="0">
                <a:solidFill>
                  <a:srgbClr val="222222"/>
                </a:solidFill>
                <a:effectLst/>
              </a:rPr>
              <a:t>.</a:t>
            </a:r>
            <a:r>
              <a:rPr lang="el-GR" i="0" dirty="0">
                <a:solidFill>
                  <a:srgbClr val="222222"/>
                </a:solidFill>
                <a:effectLst/>
              </a:rPr>
              <a:t> </a:t>
            </a:r>
          </a:p>
          <a:p>
            <a:endParaRPr lang="el-GR" dirty="0"/>
          </a:p>
          <a:p>
            <a:pPr marL="285750" indent="-285750">
              <a:buFont typeface="Arial" panose="020B0604020202020204" pitchFamily="34" charset="0"/>
              <a:buChar char="•"/>
            </a:pPr>
            <a:r>
              <a:rPr lang="el-GR" b="1" dirty="0"/>
              <a:t>Χαρακτηριστικά LFP</a:t>
            </a:r>
            <a:r>
              <a:rPr lang="el-GR" dirty="0"/>
              <a:t> (σε σύγκριση με τις Ν</a:t>
            </a:r>
            <a:r>
              <a:rPr lang="en-US" dirty="0"/>
              <a:t>MC</a:t>
            </a:r>
            <a:r>
              <a:rPr lang="el-GR" dirty="0"/>
              <a:t>)</a:t>
            </a:r>
          </a:p>
          <a:p>
            <a:pPr marL="742950" lvl="1" indent="-285750">
              <a:buFont typeface="Arial" panose="020B0604020202020204" pitchFamily="34" charset="0"/>
              <a:buChar char="•"/>
            </a:pPr>
            <a:r>
              <a:rPr lang="el-GR" dirty="0"/>
              <a:t>περιβαλλοντικά φιλικές λόγω της μη ύπαρξης κοβαλτίου</a:t>
            </a:r>
            <a:r>
              <a:rPr lang="en-US" dirty="0"/>
              <a:t>,</a:t>
            </a:r>
            <a:r>
              <a:rPr lang="el-GR" dirty="0"/>
              <a:t> </a:t>
            </a:r>
          </a:p>
          <a:p>
            <a:pPr marL="742950" lvl="1" indent="-285750">
              <a:buFont typeface="Arial" panose="020B0604020202020204" pitchFamily="34" charset="0"/>
              <a:buChar char="•"/>
            </a:pPr>
            <a:r>
              <a:rPr lang="el-GR" dirty="0"/>
              <a:t>φθηνότερες λόγω της μη χρήσης κοβαλτίου, νικελίου</a:t>
            </a:r>
            <a:r>
              <a:rPr lang="en-US" dirty="0"/>
              <a:t>,</a:t>
            </a:r>
          </a:p>
          <a:p>
            <a:pPr marL="742950" lvl="1" indent="-285750">
              <a:buFont typeface="Arial" panose="020B0604020202020204" pitchFamily="34" charset="0"/>
              <a:buChar char="•"/>
            </a:pPr>
            <a:r>
              <a:rPr lang="el-GR" dirty="0"/>
              <a:t>ασφαλέστερες (δεν υπάρχει κίνδυνος πυρκαγιάς), </a:t>
            </a:r>
          </a:p>
          <a:p>
            <a:pPr marL="742950" lvl="1" indent="-285750">
              <a:buFont typeface="Arial" panose="020B0604020202020204" pitchFamily="34" charset="0"/>
              <a:buChar char="•"/>
            </a:pPr>
            <a:r>
              <a:rPr lang="el-GR" dirty="0"/>
              <a:t>μεγαλύτερη διάρκεια ζωής (έως 15 χρόνια)</a:t>
            </a:r>
            <a:r>
              <a:rPr lang="en-US" dirty="0"/>
              <a:t>,</a:t>
            </a:r>
            <a:endParaRPr lang="el-GR" dirty="0"/>
          </a:p>
          <a:p>
            <a:pPr marL="742950" lvl="1" indent="-285750">
              <a:buFont typeface="Arial" panose="020B0604020202020204" pitchFamily="34" charset="0"/>
              <a:buChar char="•"/>
            </a:pPr>
            <a:r>
              <a:rPr lang="el-GR" dirty="0"/>
              <a:t>δυνατότητα πλήρους φόρτισης (</a:t>
            </a:r>
            <a:r>
              <a:rPr lang="en-US" dirty="0"/>
              <a:t>100% SoC</a:t>
            </a:r>
            <a:r>
              <a:rPr lang="el-GR" dirty="0"/>
              <a:t>) και εκφόρτισης </a:t>
            </a:r>
            <a:r>
              <a:rPr lang="en-US" dirty="0"/>
              <a:t>(100% DoD),</a:t>
            </a:r>
          </a:p>
          <a:p>
            <a:pPr marL="742950" lvl="1" indent="-285750">
              <a:buFont typeface="Arial" panose="020B0604020202020204" pitchFamily="34" charset="0"/>
              <a:buChar char="•"/>
            </a:pPr>
            <a:r>
              <a:rPr lang="el-GR" dirty="0"/>
              <a:t>μικρότερη ενεργειακή πυκνότητα,</a:t>
            </a:r>
            <a:endParaRPr lang="en-US" dirty="0"/>
          </a:p>
          <a:p>
            <a:pPr marL="742950" lvl="1" indent="-285750">
              <a:buFont typeface="Arial" panose="020B0604020202020204" pitchFamily="34" charset="0"/>
              <a:buChar char="•"/>
            </a:pPr>
            <a:r>
              <a:rPr lang="el-GR" dirty="0"/>
              <a:t>μικρότερη τάση ανά </a:t>
            </a:r>
            <a:r>
              <a:rPr lang="en-US" dirty="0"/>
              <a:t>cell (3.2V)</a:t>
            </a:r>
            <a:r>
              <a:rPr lang="el-GR" dirty="0"/>
              <a:t> και πιο ασταθής κατά την εκφόρτιση</a:t>
            </a:r>
            <a:endParaRPr lang="en-US" dirty="0"/>
          </a:p>
          <a:p>
            <a:pPr lvl="1"/>
            <a:endParaRPr lang="en-US" dirty="0"/>
          </a:p>
          <a:p>
            <a:pPr marL="285750" indent="-285750">
              <a:buFont typeface="Arial" panose="020B0604020202020204" pitchFamily="34" charset="0"/>
              <a:buChar char="•"/>
            </a:pPr>
            <a:r>
              <a:rPr lang="el-GR" dirty="0"/>
              <a:t>Λόγω της χαμηλής ενεργειακής πυκνότητας, οι LFP μπαταρίες χρησιμοποιούνται μόνο σε μικρά μοντέλα.</a:t>
            </a:r>
          </a:p>
          <a:p>
            <a:endParaRPr lang="en-US" dirty="0"/>
          </a:p>
          <a:p>
            <a:pPr marL="285750" indent="-285750">
              <a:buFont typeface="Arial" panose="020B0604020202020204" pitchFamily="34" charset="0"/>
              <a:buChar char="•"/>
            </a:pPr>
            <a:r>
              <a:rPr lang="el-GR" dirty="0"/>
              <a:t>Από το 2023, οι LFP έχουν γίνει η κυρίαρχη τεχνολογία στην Κίνα, ωστόσο το μερίδιο αγοράς τους στην Ευρώπη και τη Βόρεια Αμερική παραμένει κάτω από 10%.</a:t>
            </a:r>
          </a:p>
          <a:p>
            <a:pPr marL="285750" indent="-285750">
              <a:buFont typeface="Arial" panose="020B0604020202020204" pitchFamily="34" charset="0"/>
              <a:buChar char="•"/>
            </a:pPr>
            <a:endParaRPr lang="el-GR" dirty="0"/>
          </a:p>
          <a:p>
            <a:pPr marL="285750" indent="-285750">
              <a:buFont typeface="Arial" panose="020B0604020202020204" pitchFamily="34" charset="0"/>
              <a:buChar char="•"/>
            </a:pPr>
            <a:r>
              <a:rPr lang="el-GR" dirty="0"/>
              <a:t>Η BYD αναπτύσσει ήδη δεύτερη γενιά </a:t>
            </a:r>
            <a:r>
              <a:rPr lang="en-US" dirty="0"/>
              <a:t>LFP </a:t>
            </a:r>
            <a:r>
              <a:rPr lang="el-GR" dirty="0"/>
              <a:t>με α) μεγαλύτερη ενεργειακή πυκνότητα, β) γρηγορότερη φόρτιση, γ) χαμηλότερο κόστος παραγωγής.</a:t>
            </a:r>
          </a:p>
          <a:p>
            <a:pPr marL="285750" indent="-285750">
              <a:buFont typeface="Arial" panose="020B0604020202020204" pitchFamily="34" charset="0"/>
              <a:buChar char="•"/>
            </a:pPr>
            <a:endParaRPr lang="el-GR" dirty="0"/>
          </a:p>
        </p:txBody>
      </p:sp>
      <p:sp>
        <p:nvSpPr>
          <p:cNvPr id="5" name="TextBox 4">
            <a:extLst>
              <a:ext uri="{FF2B5EF4-FFF2-40B4-BE49-F238E27FC236}">
                <a16:creationId xmlns:a16="http://schemas.microsoft.com/office/drawing/2014/main" id="{EC2E6D9B-F882-1228-C0A6-63956C169B0D}"/>
              </a:ext>
            </a:extLst>
          </p:cNvPr>
          <p:cNvSpPr txBox="1"/>
          <p:nvPr/>
        </p:nvSpPr>
        <p:spPr>
          <a:xfrm>
            <a:off x="7816704" y="2355626"/>
            <a:ext cx="4375296" cy="600164"/>
          </a:xfrm>
          <a:prstGeom prst="rect">
            <a:avLst/>
          </a:prstGeom>
          <a:noFill/>
        </p:spPr>
        <p:txBody>
          <a:bodyPr wrap="square" rtlCol="0">
            <a:spAutoFit/>
          </a:bodyPr>
          <a:lstStyle/>
          <a:p>
            <a:r>
              <a:rPr lang="el-GR" sz="1100" dirty="0"/>
              <a:t>Πηγές</a:t>
            </a:r>
            <a:r>
              <a:rPr lang="en-US" sz="1100" dirty="0"/>
              <a:t>:</a:t>
            </a:r>
            <a:r>
              <a:rPr lang="el-GR" sz="1100" dirty="0"/>
              <a:t> </a:t>
            </a:r>
            <a:r>
              <a:rPr lang="en-US" sz="1100" dirty="0">
                <a:hlinkClick r:id="rId2"/>
              </a:rPr>
              <a:t>https://ecotreelithium.co.uk/news/lithium-nmc-vs-lifepo4/</a:t>
            </a:r>
            <a:r>
              <a:rPr lang="el-GR" sz="1100" dirty="0"/>
              <a:t>   ,    </a:t>
            </a:r>
            <a:r>
              <a:rPr lang="en-US" sz="1100" dirty="0">
                <a:solidFill>
                  <a:srgbClr val="467886"/>
                </a:solidFill>
                <a:hlinkClick r:id="rId3">
                  <a:extLst>
                    <a:ext uri="{A12FA001-AC4F-418D-AE19-62706E023703}">
                      <ahyp:hlinkClr xmlns:ahyp="http://schemas.microsoft.com/office/drawing/2018/hyperlinkcolor" val="tx"/>
                    </a:ext>
                  </a:extLst>
                </a:hlinkClick>
              </a:rPr>
              <a:t>https://getelectric.gr/ncm-nca-lfp-solid-state-poia-einai-i-quot-kalyteri-quot-mpataria-ev/</a:t>
            </a:r>
            <a:r>
              <a:rPr lang="en-US" sz="1100" dirty="0"/>
              <a:t> </a:t>
            </a:r>
            <a:endParaRPr lang="el-GR" sz="1100" dirty="0"/>
          </a:p>
        </p:txBody>
      </p:sp>
    </p:spTree>
    <p:extLst>
      <p:ext uri="{BB962C8B-B14F-4D97-AF65-F5344CB8AC3E}">
        <p14:creationId xmlns:p14="http://schemas.microsoft.com/office/powerpoint/2010/main" val="6055008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45F3F4-C09D-770F-346F-9659FC3AD4F7}"/>
              </a:ext>
            </a:extLst>
          </p:cNvPr>
          <p:cNvSpPr>
            <a:spLocks noGrp="1"/>
          </p:cNvSpPr>
          <p:nvPr>
            <p:ph type="ctrTitle"/>
          </p:nvPr>
        </p:nvSpPr>
        <p:spPr>
          <a:xfrm>
            <a:off x="1172817" y="0"/>
            <a:ext cx="9667462" cy="609600"/>
          </a:xfrm>
        </p:spPr>
        <p:txBody>
          <a:bodyPr>
            <a:normAutofit/>
          </a:bodyPr>
          <a:lstStyle/>
          <a:p>
            <a:r>
              <a:rPr lang="el-GR" sz="3000" dirty="0"/>
              <a:t>Χημικές αντιδράσεις κατά τη φόρτιση/εκφόρτιση της </a:t>
            </a:r>
            <a:r>
              <a:rPr lang="en-US" sz="3000" dirty="0"/>
              <a:t>LFP</a:t>
            </a:r>
            <a:endParaRPr lang="el-GR" sz="3000" dirty="0"/>
          </a:p>
        </p:txBody>
      </p:sp>
      <p:sp>
        <p:nvSpPr>
          <p:cNvPr id="14" name="TextBox 13">
            <a:extLst>
              <a:ext uri="{FF2B5EF4-FFF2-40B4-BE49-F238E27FC236}">
                <a16:creationId xmlns:a16="http://schemas.microsoft.com/office/drawing/2014/main" id="{C6026FB7-BBA9-3590-226C-03B23C1EA507}"/>
              </a:ext>
            </a:extLst>
          </p:cNvPr>
          <p:cNvSpPr txBox="1"/>
          <p:nvPr/>
        </p:nvSpPr>
        <p:spPr>
          <a:xfrm>
            <a:off x="903514" y="5123544"/>
            <a:ext cx="10384972"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l-GR"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Ορθογώνιο 12">
            <a:extLst>
              <a:ext uri="{FF2B5EF4-FFF2-40B4-BE49-F238E27FC236}">
                <a16:creationId xmlns:a16="http://schemas.microsoft.com/office/drawing/2014/main" id="{EA978B11-AF2E-52B2-B9B8-C6E53F7FC320}"/>
              </a:ext>
            </a:extLst>
          </p:cNvPr>
          <p:cNvSpPr/>
          <p:nvPr/>
        </p:nvSpPr>
        <p:spPr>
          <a:xfrm>
            <a:off x="169860" y="4544712"/>
            <a:ext cx="5572124" cy="211734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TextBox 14">
            <a:extLst>
              <a:ext uri="{FF2B5EF4-FFF2-40B4-BE49-F238E27FC236}">
                <a16:creationId xmlns:a16="http://schemas.microsoft.com/office/drawing/2014/main" id="{45EAF3AF-7191-9521-6015-FFB0948805BE}"/>
              </a:ext>
            </a:extLst>
          </p:cNvPr>
          <p:cNvSpPr txBox="1"/>
          <p:nvPr/>
        </p:nvSpPr>
        <p:spPr>
          <a:xfrm>
            <a:off x="238121" y="4602235"/>
            <a:ext cx="5493657" cy="2031325"/>
          </a:xfrm>
          <a:prstGeom prst="rect">
            <a:avLst/>
          </a:prstGeom>
          <a:noFill/>
        </p:spPr>
        <p:txBody>
          <a:bodyPr wrap="square" rtlCol="0">
            <a:spAutoFit/>
          </a:bodyPr>
          <a:lstStyle/>
          <a:p>
            <a:r>
              <a:rPr lang="el-GR" dirty="0">
                <a:solidFill>
                  <a:schemeClr val="bg1"/>
                </a:solidFill>
              </a:rPr>
              <a:t>Όταν η τάση του εξωτερικού κυκλώματος (π.χ. του ελεγκτή φόρτισης) είναι μεγαλύτερη από την εσωτερική τάση της μπαταρίας</a:t>
            </a:r>
            <a:r>
              <a:rPr lang="en-US" dirty="0">
                <a:solidFill>
                  <a:schemeClr val="bg1"/>
                </a:solidFill>
              </a:rPr>
              <a:t>:</a:t>
            </a:r>
            <a:endParaRPr lang="el-GR" dirty="0">
              <a:solidFill>
                <a:schemeClr val="bg1"/>
              </a:solidFill>
            </a:endParaRPr>
          </a:p>
          <a:p>
            <a:pPr marL="285750" indent="-285750">
              <a:buFont typeface="Arial" panose="020B0604020202020204" pitchFamily="34" charset="0"/>
              <a:buChar char="•"/>
            </a:pPr>
            <a:r>
              <a:rPr lang="el-GR" dirty="0">
                <a:solidFill>
                  <a:schemeClr val="bg1"/>
                </a:solidFill>
              </a:rPr>
              <a:t>Ηλεκτρόνια κινούνται από την κάθοδο στην άνοδο μέσω του εξωτερικού κυκλώματος</a:t>
            </a:r>
          </a:p>
          <a:p>
            <a:pPr marL="285750" indent="-285750">
              <a:buFont typeface="Arial" panose="020B0604020202020204" pitchFamily="34" charset="0"/>
              <a:buChar char="•"/>
            </a:pPr>
            <a:r>
              <a:rPr lang="el-GR" dirty="0">
                <a:solidFill>
                  <a:schemeClr val="bg1"/>
                </a:solidFill>
              </a:rPr>
              <a:t>Ιόντα λιθίου κινούνται μέσω του ηλεκτρολύτη και της μεμβράνης προς την ίδια κατεύθυνση</a:t>
            </a:r>
          </a:p>
        </p:txBody>
      </p:sp>
      <p:sp>
        <p:nvSpPr>
          <p:cNvPr id="16" name="Ορθογώνιο 15">
            <a:extLst>
              <a:ext uri="{FF2B5EF4-FFF2-40B4-BE49-F238E27FC236}">
                <a16:creationId xmlns:a16="http://schemas.microsoft.com/office/drawing/2014/main" id="{19C13FCF-6E76-BE64-B970-2CF3CCC74460}"/>
              </a:ext>
            </a:extLst>
          </p:cNvPr>
          <p:cNvSpPr/>
          <p:nvPr/>
        </p:nvSpPr>
        <p:spPr>
          <a:xfrm>
            <a:off x="6532793" y="4557646"/>
            <a:ext cx="5572124" cy="211734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TextBox 16">
            <a:extLst>
              <a:ext uri="{FF2B5EF4-FFF2-40B4-BE49-F238E27FC236}">
                <a16:creationId xmlns:a16="http://schemas.microsoft.com/office/drawing/2014/main" id="{D588B5A3-8648-57D2-7E69-BAA61101B50C}"/>
              </a:ext>
            </a:extLst>
          </p:cNvPr>
          <p:cNvSpPr txBox="1"/>
          <p:nvPr/>
        </p:nvSpPr>
        <p:spPr>
          <a:xfrm>
            <a:off x="6532793" y="4630732"/>
            <a:ext cx="5493657" cy="1754326"/>
          </a:xfrm>
          <a:prstGeom prst="rect">
            <a:avLst/>
          </a:prstGeom>
          <a:noFill/>
        </p:spPr>
        <p:txBody>
          <a:bodyPr wrap="square" rtlCol="0">
            <a:spAutoFit/>
          </a:bodyPr>
          <a:lstStyle/>
          <a:p>
            <a:r>
              <a:rPr lang="el-GR" dirty="0">
                <a:solidFill>
                  <a:schemeClr val="bg1"/>
                </a:solidFill>
              </a:rPr>
              <a:t>Όταν η τάση του εξωτερικού κυκλώματος είναι μικρότερη από την εσωτερική τάση της μπαταρίας</a:t>
            </a:r>
            <a:r>
              <a:rPr lang="en-US" dirty="0">
                <a:solidFill>
                  <a:schemeClr val="bg1"/>
                </a:solidFill>
              </a:rPr>
              <a:t>:</a:t>
            </a:r>
            <a:endParaRPr lang="el-GR" dirty="0">
              <a:solidFill>
                <a:schemeClr val="bg1"/>
              </a:solidFill>
            </a:endParaRPr>
          </a:p>
          <a:p>
            <a:pPr marL="285750" indent="-285750">
              <a:buFont typeface="Arial" panose="020B0604020202020204" pitchFamily="34" charset="0"/>
              <a:buChar char="•"/>
            </a:pPr>
            <a:r>
              <a:rPr lang="el-GR" dirty="0">
                <a:solidFill>
                  <a:schemeClr val="bg1"/>
                </a:solidFill>
              </a:rPr>
              <a:t>Ηλεκτρόνια κινούνται από την άνοδο προς την κάθοδο μέσω του εξωτερικού κυκλώματος</a:t>
            </a:r>
          </a:p>
          <a:p>
            <a:pPr marL="285750" indent="-285750">
              <a:buFont typeface="Arial" panose="020B0604020202020204" pitchFamily="34" charset="0"/>
              <a:buChar char="•"/>
            </a:pPr>
            <a:r>
              <a:rPr lang="el-GR" dirty="0">
                <a:solidFill>
                  <a:schemeClr val="bg1"/>
                </a:solidFill>
              </a:rPr>
              <a:t>Ιόντα λιθίου κινούνται μέσω του ηλεκτρολύτη και της μεμβράνης προς την ίδια κατεύθυνση</a:t>
            </a:r>
          </a:p>
        </p:txBody>
      </p:sp>
      <p:pic>
        <p:nvPicPr>
          <p:cNvPr id="18" name="Εικόνα 17">
            <a:extLst>
              <a:ext uri="{FF2B5EF4-FFF2-40B4-BE49-F238E27FC236}">
                <a16:creationId xmlns:a16="http://schemas.microsoft.com/office/drawing/2014/main" id="{1C4F87BB-7F9B-243B-6F44-61500C1B80B1}"/>
              </a:ext>
            </a:extLst>
          </p:cNvPr>
          <p:cNvPicPr>
            <a:picLocks noChangeAspect="1"/>
          </p:cNvPicPr>
          <p:nvPr/>
        </p:nvPicPr>
        <p:blipFill>
          <a:blip r:embed="rId3"/>
          <a:stretch>
            <a:fillRect/>
          </a:stretch>
        </p:blipFill>
        <p:spPr>
          <a:xfrm>
            <a:off x="598714" y="639619"/>
            <a:ext cx="11122936" cy="3483312"/>
          </a:xfrm>
          <a:prstGeom prst="rect">
            <a:avLst/>
          </a:prstGeom>
        </p:spPr>
      </p:pic>
      <p:cxnSp>
        <p:nvCxnSpPr>
          <p:cNvPr id="19" name="Γραμμή σύνδεσης: Καμπύλη 18">
            <a:extLst>
              <a:ext uri="{FF2B5EF4-FFF2-40B4-BE49-F238E27FC236}">
                <a16:creationId xmlns:a16="http://schemas.microsoft.com/office/drawing/2014/main" id="{D419297A-2103-59DA-17E1-1830DEBB247E}"/>
              </a:ext>
            </a:extLst>
          </p:cNvPr>
          <p:cNvCxnSpPr>
            <a:cxnSpLocks/>
          </p:cNvCxnSpPr>
          <p:nvPr/>
        </p:nvCxnSpPr>
        <p:spPr>
          <a:xfrm rot="16200000" flipH="1">
            <a:off x="1678265" y="3807024"/>
            <a:ext cx="475807" cy="304233"/>
          </a:xfrm>
          <a:prstGeom prst="curvedConnector3">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EF9BA375-AF3F-2254-58D7-05FFE8B7B30F}"/>
                  </a:ext>
                </a:extLst>
              </p:cNvPr>
              <p:cNvSpPr txBox="1"/>
              <p:nvPr/>
            </p:nvSpPr>
            <p:spPr>
              <a:xfrm>
                <a:off x="1764052" y="4101434"/>
                <a:ext cx="377371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𝑥</m:t>
                      </m:r>
                      <m:r>
                        <a:rPr lang="en-US" b="0" i="1" smtClean="0">
                          <a:solidFill>
                            <a:srgbClr val="FF0000"/>
                          </a:solidFill>
                          <a:latin typeface="Cambria Math" panose="02040503050406030204" pitchFamily="18" charset="0"/>
                        </a:rPr>
                        <m:t>=1⇒</m:t>
                      </m:r>
                      <m:r>
                        <a:rPr lang="en-US" b="0" i="1" smtClean="0">
                          <a:solidFill>
                            <a:srgbClr val="FF0000"/>
                          </a:solidFill>
                          <a:latin typeface="Cambria Math" panose="02040503050406030204" pitchFamily="18" charset="0"/>
                          <a:ea typeface="Cambria Math" panose="02040503050406030204" pitchFamily="18" charset="0"/>
                        </a:rPr>
                        <m:t>𝑓𝑢𝑙𝑙𝑦</m:t>
                      </m:r>
                      <m:r>
                        <a:rPr lang="en-US" b="0" i="1" smtClean="0">
                          <a:solidFill>
                            <a:srgbClr val="FF0000"/>
                          </a:solidFill>
                          <a:latin typeface="Cambria Math" panose="02040503050406030204" pitchFamily="18" charset="0"/>
                          <a:ea typeface="Cambria Math" panose="02040503050406030204" pitchFamily="18" charset="0"/>
                        </a:rPr>
                        <m:t> </m:t>
                      </m:r>
                      <m:r>
                        <a:rPr lang="en-US" b="0" i="1" smtClean="0">
                          <a:solidFill>
                            <a:srgbClr val="FF0000"/>
                          </a:solidFill>
                          <a:latin typeface="Cambria Math" panose="02040503050406030204" pitchFamily="18" charset="0"/>
                          <a:ea typeface="Cambria Math" panose="02040503050406030204" pitchFamily="18" charset="0"/>
                        </a:rPr>
                        <m:t>𝑐h𝑎𝑟𝑔𝑒𝑑</m:t>
                      </m:r>
                      <m:r>
                        <a:rPr lang="en-US" b="0" i="1" smtClean="0">
                          <a:solidFill>
                            <a:srgbClr val="FF0000"/>
                          </a:solidFill>
                          <a:latin typeface="Cambria Math" panose="02040503050406030204" pitchFamily="18" charset="0"/>
                          <a:ea typeface="Cambria Math" panose="02040503050406030204" pitchFamily="18" charset="0"/>
                        </a:rPr>
                        <m:t> (</m:t>
                      </m:r>
                      <m:r>
                        <a:rPr lang="en-US" b="0" i="1" smtClean="0">
                          <a:solidFill>
                            <a:srgbClr val="FF0000"/>
                          </a:solidFill>
                          <a:latin typeface="Cambria Math" panose="02040503050406030204" pitchFamily="18" charset="0"/>
                          <a:ea typeface="Cambria Math" panose="02040503050406030204" pitchFamily="18" charset="0"/>
                        </a:rPr>
                        <m:t>𝐹𝑒𝑃𝑂</m:t>
                      </m:r>
                      <m:r>
                        <a:rPr lang="en-US" b="0" i="1" smtClean="0">
                          <a:solidFill>
                            <a:srgbClr val="FF0000"/>
                          </a:solidFill>
                          <a:latin typeface="Cambria Math" panose="02040503050406030204" pitchFamily="18" charset="0"/>
                          <a:ea typeface="Cambria Math" panose="02040503050406030204" pitchFamily="18" charset="0"/>
                        </a:rPr>
                        <m:t>4)</m:t>
                      </m:r>
                    </m:oMath>
                  </m:oMathPara>
                </a14:m>
                <a:endParaRPr lang="el-GR" dirty="0">
                  <a:solidFill>
                    <a:srgbClr val="FF0000"/>
                  </a:solidFill>
                </a:endParaRPr>
              </a:p>
            </p:txBody>
          </p:sp>
        </mc:Choice>
        <mc:Fallback xmlns="">
          <p:sp>
            <p:nvSpPr>
              <p:cNvPr id="20" name="TextBox 19">
                <a:extLst>
                  <a:ext uri="{FF2B5EF4-FFF2-40B4-BE49-F238E27FC236}">
                    <a16:creationId xmlns:a16="http://schemas.microsoft.com/office/drawing/2014/main" id="{EF9BA375-AF3F-2254-58D7-05FFE8B7B30F}"/>
                  </a:ext>
                </a:extLst>
              </p:cNvPr>
              <p:cNvSpPr txBox="1">
                <a:spLocks noRot="1" noChangeAspect="1" noMove="1" noResize="1" noEditPoints="1" noAdjustHandles="1" noChangeArrowheads="1" noChangeShapeType="1" noTextEdit="1"/>
              </p:cNvSpPr>
              <p:nvPr/>
            </p:nvSpPr>
            <p:spPr>
              <a:xfrm>
                <a:off x="1764052" y="4101434"/>
                <a:ext cx="3773716" cy="369332"/>
              </a:xfrm>
              <a:prstGeom prst="rect">
                <a:avLst/>
              </a:prstGeom>
              <a:blipFill>
                <a:blip r:embed="rId4"/>
                <a:stretch>
                  <a:fillRect b="-13333"/>
                </a:stretch>
              </a:blipFill>
            </p:spPr>
            <p:txBody>
              <a:bodyPr/>
              <a:lstStyle/>
              <a:p>
                <a:r>
                  <a:rPr lang="el-GR">
                    <a:noFill/>
                  </a:rPr>
                  <a:t> </a:t>
                </a:r>
              </a:p>
            </p:txBody>
          </p:sp>
        </mc:Fallback>
      </mc:AlternateContent>
      <p:cxnSp>
        <p:nvCxnSpPr>
          <p:cNvPr id="21" name="Γραμμή σύνδεσης: Καμπύλη 20">
            <a:extLst>
              <a:ext uri="{FF2B5EF4-FFF2-40B4-BE49-F238E27FC236}">
                <a16:creationId xmlns:a16="http://schemas.microsoft.com/office/drawing/2014/main" id="{53E57DF8-C82A-1AB2-E7EB-B2221299F7CB}"/>
              </a:ext>
            </a:extLst>
          </p:cNvPr>
          <p:cNvCxnSpPr>
            <a:cxnSpLocks/>
          </p:cNvCxnSpPr>
          <p:nvPr/>
        </p:nvCxnSpPr>
        <p:spPr>
          <a:xfrm rot="16200000" flipH="1">
            <a:off x="7952766" y="3835740"/>
            <a:ext cx="511719" cy="237219"/>
          </a:xfrm>
          <a:prstGeom prst="curvedConnector3">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EEE65638-76CF-C0F5-44AA-16C9ACEF129C}"/>
                  </a:ext>
                </a:extLst>
              </p:cNvPr>
              <p:cNvSpPr txBox="1"/>
              <p:nvPr/>
            </p:nvSpPr>
            <p:spPr>
              <a:xfrm>
                <a:off x="8138321" y="4097940"/>
                <a:ext cx="401013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𝑥</m:t>
                      </m:r>
                      <m:r>
                        <a:rPr lang="en-US" b="0" i="1" smtClean="0">
                          <a:solidFill>
                            <a:srgbClr val="FF0000"/>
                          </a:solidFill>
                          <a:latin typeface="Cambria Math" panose="02040503050406030204" pitchFamily="18" charset="0"/>
                        </a:rPr>
                        <m:t>=0⇒</m:t>
                      </m:r>
                      <m:r>
                        <a:rPr lang="en-US" b="0" i="1" smtClean="0">
                          <a:solidFill>
                            <a:srgbClr val="FF0000"/>
                          </a:solidFill>
                          <a:latin typeface="Cambria Math" panose="02040503050406030204" pitchFamily="18" charset="0"/>
                          <a:ea typeface="Cambria Math" panose="02040503050406030204" pitchFamily="18" charset="0"/>
                        </a:rPr>
                        <m:t>𝑓𝑢𝑙𝑙𝑦</m:t>
                      </m:r>
                      <m:r>
                        <a:rPr lang="en-US" b="0" i="1" smtClean="0">
                          <a:solidFill>
                            <a:srgbClr val="FF0000"/>
                          </a:solidFill>
                          <a:latin typeface="Cambria Math" panose="02040503050406030204" pitchFamily="18" charset="0"/>
                          <a:ea typeface="Cambria Math" panose="02040503050406030204" pitchFamily="18" charset="0"/>
                        </a:rPr>
                        <m:t> </m:t>
                      </m:r>
                      <m:r>
                        <a:rPr lang="en-US" b="0" i="1" smtClean="0">
                          <a:solidFill>
                            <a:srgbClr val="FF0000"/>
                          </a:solidFill>
                          <a:latin typeface="Cambria Math" panose="02040503050406030204" pitchFamily="18" charset="0"/>
                          <a:ea typeface="Cambria Math" panose="02040503050406030204" pitchFamily="18" charset="0"/>
                        </a:rPr>
                        <m:t>𝑑𝑖𝑠𝑐h𝑎𝑟𝑔𝑒𝑑</m:t>
                      </m:r>
                      <m:r>
                        <a:rPr lang="en-US" b="0" i="1" smtClean="0">
                          <a:solidFill>
                            <a:srgbClr val="FF0000"/>
                          </a:solidFill>
                          <a:latin typeface="Cambria Math" panose="02040503050406030204" pitchFamily="18" charset="0"/>
                          <a:ea typeface="Cambria Math" panose="02040503050406030204" pitchFamily="18" charset="0"/>
                        </a:rPr>
                        <m:t> (</m:t>
                      </m:r>
                      <m:r>
                        <a:rPr lang="en-US" b="0" i="1" smtClean="0">
                          <a:solidFill>
                            <a:srgbClr val="FF0000"/>
                          </a:solidFill>
                          <a:latin typeface="Cambria Math" panose="02040503050406030204" pitchFamily="18" charset="0"/>
                          <a:ea typeface="Cambria Math" panose="02040503050406030204" pitchFamily="18" charset="0"/>
                        </a:rPr>
                        <m:t>𝐿𝑖𝐹𝑒𝑃𝑂</m:t>
                      </m:r>
                      <m:r>
                        <a:rPr lang="en-US" b="0" i="1" smtClean="0">
                          <a:solidFill>
                            <a:srgbClr val="FF0000"/>
                          </a:solidFill>
                          <a:latin typeface="Cambria Math" panose="02040503050406030204" pitchFamily="18" charset="0"/>
                          <a:ea typeface="Cambria Math" panose="02040503050406030204" pitchFamily="18" charset="0"/>
                        </a:rPr>
                        <m:t>4)</m:t>
                      </m:r>
                    </m:oMath>
                  </m:oMathPara>
                </a14:m>
                <a:endParaRPr lang="el-GR" dirty="0">
                  <a:solidFill>
                    <a:srgbClr val="FF0000"/>
                  </a:solidFill>
                </a:endParaRPr>
              </a:p>
            </p:txBody>
          </p:sp>
        </mc:Choice>
        <mc:Fallback xmlns="">
          <p:sp>
            <p:nvSpPr>
              <p:cNvPr id="22" name="TextBox 21">
                <a:extLst>
                  <a:ext uri="{FF2B5EF4-FFF2-40B4-BE49-F238E27FC236}">
                    <a16:creationId xmlns:a16="http://schemas.microsoft.com/office/drawing/2014/main" id="{EEE65638-76CF-C0F5-44AA-16C9ACEF129C}"/>
                  </a:ext>
                </a:extLst>
              </p:cNvPr>
              <p:cNvSpPr txBox="1">
                <a:spLocks noRot="1" noChangeAspect="1" noMove="1" noResize="1" noEditPoints="1" noAdjustHandles="1" noChangeArrowheads="1" noChangeShapeType="1" noTextEdit="1"/>
              </p:cNvSpPr>
              <p:nvPr/>
            </p:nvSpPr>
            <p:spPr>
              <a:xfrm>
                <a:off x="8138321" y="4097940"/>
                <a:ext cx="4010138" cy="369332"/>
              </a:xfrm>
              <a:prstGeom prst="rect">
                <a:avLst/>
              </a:prstGeom>
              <a:blipFill>
                <a:blip r:embed="rId5"/>
                <a:stretch>
                  <a:fillRect b="-13115"/>
                </a:stretch>
              </a:blipFill>
            </p:spPr>
            <p:txBody>
              <a:bodyPr/>
              <a:lstStyle/>
              <a:p>
                <a:r>
                  <a:rPr lang="el-GR">
                    <a:noFill/>
                  </a:rPr>
                  <a:t> </a:t>
                </a:r>
              </a:p>
            </p:txBody>
          </p:sp>
        </mc:Fallback>
      </mc:AlternateContent>
    </p:spTree>
    <p:extLst>
      <p:ext uri="{BB962C8B-B14F-4D97-AF65-F5344CB8AC3E}">
        <p14:creationId xmlns:p14="http://schemas.microsoft.com/office/powerpoint/2010/main" val="26789172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45F3F4-C09D-770F-346F-9659FC3AD4F7}"/>
              </a:ext>
            </a:extLst>
          </p:cNvPr>
          <p:cNvSpPr>
            <a:spLocks noGrp="1"/>
          </p:cNvSpPr>
          <p:nvPr>
            <p:ph type="ctrTitle"/>
          </p:nvPr>
        </p:nvSpPr>
        <p:spPr>
          <a:xfrm>
            <a:off x="1172817" y="0"/>
            <a:ext cx="9667462" cy="609600"/>
          </a:xfrm>
        </p:spPr>
        <p:txBody>
          <a:bodyPr>
            <a:normAutofit/>
          </a:bodyPr>
          <a:lstStyle/>
          <a:p>
            <a:r>
              <a:rPr lang="en-US" sz="3000" dirty="0"/>
              <a:t>Sodium Ion (</a:t>
            </a:r>
            <a:r>
              <a:rPr lang="el-GR" sz="3000" dirty="0"/>
              <a:t>Ιόντων Νατρίου</a:t>
            </a:r>
            <a:r>
              <a:rPr lang="en-US" sz="3000" dirty="0"/>
              <a:t>)</a:t>
            </a:r>
            <a:endParaRPr lang="el-GR" sz="3000" dirty="0"/>
          </a:p>
        </p:txBody>
      </p:sp>
      <p:pic>
        <p:nvPicPr>
          <p:cNvPr id="6" name="Εικόνα 5">
            <a:extLst>
              <a:ext uri="{FF2B5EF4-FFF2-40B4-BE49-F238E27FC236}">
                <a16:creationId xmlns:a16="http://schemas.microsoft.com/office/drawing/2014/main" id="{7ACB0D86-404C-E910-4323-8F97E9C21FCC}"/>
              </a:ext>
            </a:extLst>
          </p:cNvPr>
          <p:cNvPicPr>
            <a:picLocks noChangeAspect="1"/>
          </p:cNvPicPr>
          <p:nvPr/>
        </p:nvPicPr>
        <p:blipFill>
          <a:blip r:embed="rId2"/>
          <a:stretch>
            <a:fillRect/>
          </a:stretch>
        </p:blipFill>
        <p:spPr>
          <a:xfrm>
            <a:off x="362857" y="1"/>
            <a:ext cx="740230" cy="714185"/>
          </a:xfrm>
          <a:prstGeom prst="rect">
            <a:avLst/>
          </a:prstGeom>
        </p:spPr>
      </p:pic>
      <p:sp>
        <p:nvSpPr>
          <p:cNvPr id="14" name="TextBox 13">
            <a:extLst>
              <a:ext uri="{FF2B5EF4-FFF2-40B4-BE49-F238E27FC236}">
                <a16:creationId xmlns:a16="http://schemas.microsoft.com/office/drawing/2014/main" id="{C6026FB7-BBA9-3590-226C-03B23C1EA507}"/>
              </a:ext>
            </a:extLst>
          </p:cNvPr>
          <p:cNvSpPr txBox="1"/>
          <p:nvPr/>
        </p:nvSpPr>
        <p:spPr>
          <a:xfrm>
            <a:off x="1444171" y="841829"/>
            <a:ext cx="10384972"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l-GR"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A5D49A89-C84D-1CAD-93A9-7CAEA9FC92B3}"/>
              </a:ext>
            </a:extLst>
          </p:cNvPr>
          <p:cNvSpPr txBox="1"/>
          <p:nvPr/>
        </p:nvSpPr>
        <p:spPr>
          <a:xfrm>
            <a:off x="362857" y="926919"/>
            <a:ext cx="11589657" cy="5355312"/>
          </a:xfrm>
          <a:prstGeom prst="rect">
            <a:avLst/>
          </a:prstGeom>
          <a:noFill/>
        </p:spPr>
        <p:txBody>
          <a:bodyPr wrap="square" rtlCol="0">
            <a:spAutoFit/>
          </a:bodyPr>
          <a:lstStyle/>
          <a:p>
            <a:pPr marL="285750" indent="-285750">
              <a:buFont typeface="Arial" panose="020B0604020202020204" pitchFamily="34" charset="0"/>
              <a:buChar char="•"/>
            </a:pPr>
            <a:r>
              <a:rPr lang="el-GR" dirty="0"/>
              <a:t>Οι μπαταρίες </a:t>
            </a:r>
            <a:r>
              <a:rPr lang="el-GR" b="1" dirty="0"/>
              <a:t>Sodium-ion </a:t>
            </a:r>
            <a:r>
              <a:rPr lang="el-GR" dirty="0"/>
              <a:t>αποφεύγουν πλήρως τη χρήση κρίσιμων υλικών (</a:t>
            </a:r>
            <a:r>
              <a:rPr lang="en-US" i="1" dirty="0"/>
              <a:t>Li, Co, Ni, Mn</a:t>
            </a:r>
            <a:r>
              <a:rPr lang="el-GR" dirty="0"/>
              <a:t>).</a:t>
            </a:r>
          </a:p>
          <a:p>
            <a:pPr marL="285750" indent="-285750">
              <a:buFont typeface="Arial" panose="020B0604020202020204" pitchFamily="34" charset="0"/>
              <a:buChar char="•"/>
            </a:pPr>
            <a:endParaRPr lang="el-GR" dirty="0"/>
          </a:p>
          <a:p>
            <a:pPr marL="285750" indent="-285750">
              <a:buFont typeface="Arial" panose="020B0604020202020204" pitchFamily="34" charset="0"/>
              <a:buChar char="•"/>
            </a:pPr>
            <a:r>
              <a:rPr lang="el-GR" dirty="0"/>
              <a:t>Λόγω της μεγάλης διαθεσιμότητας του νατρίου (το έκτο πιο κοινό στοιχείο στη Γη), που αποτελεί συστατικό του θαλασσινού νερού, το προβλεπόμενο κόστος είναι πολύ χαμηλό και η εφοδιαστική αλυσίδα απλή</a:t>
            </a:r>
          </a:p>
          <a:p>
            <a:pPr marL="285750" indent="-285750">
              <a:buFont typeface="Arial" panose="020B0604020202020204" pitchFamily="34" charset="0"/>
              <a:buChar char="•"/>
            </a:pPr>
            <a:endParaRPr lang="el-GR" dirty="0"/>
          </a:p>
          <a:p>
            <a:pPr marL="285750" indent="-285750">
              <a:buFont typeface="Arial" panose="020B0604020202020204" pitchFamily="34" charset="0"/>
              <a:buChar char="•"/>
            </a:pPr>
            <a:r>
              <a:rPr lang="el-GR" dirty="0"/>
              <a:t>Δεν υπάρχει κίνδυνος θερμικής διαφυγής (</a:t>
            </a:r>
            <a:r>
              <a:rPr lang="en-US" dirty="0"/>
              <a:t>thermal runaway</a:t>
            </a:r>
            <a:r>
              <a:rPr lang="el-GR" dirty="0"/>
              <a:t>) και ανάφλεξης/έκρηξης.</a:t>
            </a:r>
            <a:r>
              <a:rPr lang="en-US" dirty="0"/>
              <a:t> </a:t>
            </a:r>
            <a:endParaRPr lang="el-GR" dirty="0"/>
          </a:p>
          <a:p>
            <a:pPr marL="285750" indent="-285750">
              <a:buFont typeface="Arial" panose="020B0604020202020204" pitchFamily="34" charset="0"/>
              <a:buChar char="•"/>
            </a:pPr>
            <a:endParaRPr lang="el-GR" dirty="0"/>
          </a:p>
          <a:p>
            <a:pPr marL="285750" indent="-285750">
              <a:buFont typeface="Arial" panose="020B0604020202020204" pitchFamily="34" charset="0"/>
              <a:buChar char="•"/>
            </a:pPr>
            <a:r>
              <a:rPr lang="el-GR" dirty="0"/>
              <a:t>Στις αρχές του 2024, διάφοροι Κινέζοι κατασκευαστές ξεκίνησαν την παράδοση των πρώτων μοντέλων με αυτήν την τεχνολογία.</a:t>
            </a:r>
            <a:r>
              <a:rPr lang="en-US" dirty="0"/>
              <a:t> </a:t>
            </a:r>
            <a:r>
              <a:rPr lang="el-GR" dirty="0"/>
              <a:t>Η κινεζική BYD κατασκευάζει ένα εργοστάσιο για αποκλειστική παραγωγή μπαταριών ιόντων νατρίου στην ανατολική Κίνα με ετήσια δυναμικότητα παραγωγής τις 30GWh, προχωρώντας σε επένδυση 1,4 δισ. δολαρίων.</a:t>
            </a:r>
          </a:p>
          <a:p>
            <a:pPr marL="285750" indent="-285750">
              <a:buFont typeface="Arial" panose="020B0604020202020204" pitchFamily="34" charset="0"/>
              <a:buChar char="•"/>
            </a:pPr>
            <a:endParaRPr lang="el-GR" dirty="0"/>
          </a:p>
          <a:p>
            <a:pPr marL="285750" indent="-285750">
              <a:buFont typeface="Arial" panose="020B0604020202020204" pitchFamily="34" charset="0"/>
              <a:buChar char="•"/>
            </a:pPr>
            <a:r>
              <a:rPr lang="el-GR" dirty="0"/>
              <a:t>Οι αναλυτές βλέπουν υψηλό δυναμικό ανάπτυξης, ειδικά για χρήση σε μικρά E</a:t>
            </a:r>
            <a:r>
              <a:rPr lang="en-US" dirty="0"/>
              <a:t>V</a:t>
            </a:r>
            <a:r>
              <a:rPr lang="el-GR" dirty="0"/>
              <a:t>s, ηλεκτρικά ποδήλατα, τρίκυκλα οχήματα</a:t>
            </a:r>
            <a:r>
              <a:rPr lang="en-US" dirty="0"/>
              <a:t> </a:t>
            </a:r>
            <a:r>
              <a:rPr lang="el-GR" dirty="0"/>
              <a:t>λόγω της μεγάλης διαθεσιμότητας (χαμηλού κόστους) του νατρίου.</a:t>
            </a:r>
          </a:p>
          <a:p>
            <a:endParaRPr lang="en-US" dirty="0"/>
          </a:p>
          <a:p>
            <a:pPr marL="285750" indent="-285750">
              <a:buFont typeface="Arial" panose="020B0604020202020204" pitchFamily="34" charset="0"/>
              <a:buChar char="•"/>
            </a:pPr>
            <a:r>
              <a:rPr lang="el-GR" dirty="0"/>
              <a:t>Οι μπαταρίες ιόντων νατρίου έγιναν ελκυστικές όταν οι τιμές του λιθίου εκτοξεύθηκαν λόγω προβλημάτων στην εφοδιαστική αλυσίδα από τον Covid-19. Σήμερα, οι τιμές του Λιθίου έχουν πέσει σε ιστορικά χαμηλά μειώνοντας την πίεση για γρήγορη μετάβαση σε εναλλακτικές τεχνολογίες όπως οι μπαταρίες ιόντων νατρίου.</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610030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45F3F4-C09D-770F-346F-9659FC3AD4F7}"/>
              </a:ext>
            </a:extLst>
          </p:cNvPr>
          <p:cNvSpPr>
            <a:spLocks noGrp="1"/>
          </p:cNvSpPr>
          <p:nvPr>
            <p:ph type="ctrTitle"/>
          </p:nvPr>
        </p:nvSpPr>
        <p:spPr>
          <a:xfrm>
            <a:off x="1172817" y="0"/>
            <a:ext cx="9667462" cy="609600"/>
          </a:xfrm>
        </p:spPr>
        <p:txBody>
          <a:bodyPr>
            <a:normAutofit/>
          </a:bodyPr>
          <a:lstStyle/>
          <a:p>
            <a:r>
              <a:rPr lang="en-US" sz="3000" dirty="0"/>
              <a:t>Lead Acid</a:t>
            </a:r>
            <a:endParaRPr lang="el-GR" sz="3000" dirty="0"/>
          </a:p>
        </p:txBody>
      </p:sp>
      <p:pic>
        <p:nvPicPr>
          <p:cNvPr id="6" name="Εικόνα 5">
            <a:extLst>
              <a:ext uri="{FF2B5EF4-FFF2-40B4-BE49-F238E27FC236}">
                <a16:creationId xmlns:a16="http://schemas.microsoft.com/office/drawing/2014/main" id="{7ACB0D86-404C-E910-4323-8F97E9C21FCC}"/>
              </a:ext>
            </a:extLst>
          </p:cNvPr>
          <p:cNvPicPr>
            <a:picLocks noChangeAspect="1"/>
          </p:cNvPicPr>
          <p:nvPr/>
        </p:nvPicPr>
        <p:blipFill>
          <a:blip r:embed="rId2"/>
          <a:stretch>
            <a:fillRect/>
          </a:stretch>
        </p:blipFill>
        <p:spPr>
          <a:xfrm>
            <a:off x="36944" y="1"/>
            <a:ext cx="1195510" cy="1153446"/>
          </a:xfrm>
          <a:prstGeom prst="rect">
            <a:avLst/>
          </a:prstGeom>
        </p:spPr>
      </p:pic>
      <p:sp>
        <p:nvSpPr>
          <p:cNvPr id="3" name="TextBox 2">
            <a:extLst>
              <a:ext uri="{FF2B5EF4-FFF2-40B4-BE49-F238E27FC236}">
                <a16:creationId xmlns:a16="http://schemas.microsoft.com/office/drawing/2014/main" id="{739CDA59-8900-4BBB-152A-133F943E52FA}"/>
              </a:ext>
            </a:extLst>
          </p:cNvPr>
          <p:cNvSpPr txBox="1"/>
          <p:nvPr/>
        </p:nvSpPr>
        <p:spPr>
          <a:xfrm>
            <a:off x="7938053" y="6581001"/>
            <a:ext cx="425394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solidFill>
                <a:effectLst/>
                <a:uLnTx/>
                <a:uFillTx/>
                <a:latin typeface="Aptos" panose="02110004020202020204"/>
                <a:ea typeface="+mn-ea"/>
                <a:cs typeface="+mn-cs"/>
              </a:rPr>
              <a:t>Πηγή</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el-GR" sz="12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Wikipedia</a:t>
            </a:r>
            <a:endParaRPr kumimoji="0" lang="el-GR"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C6026FB7-BBA9-3590-226C-03B23C1EA507}"/>
              </a:ext>
            </a:extLst>
          </p:cNvPr>
          <p:cNvSpPr txBox="1"/>
          <p:nvPr/>
        </p:nvSpPr>
        <p:spPr>
          <a:xfrm>
            <a:off x="1444171" y="841829"/>
            <a:ext cx="10384972"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l-GR"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A5D49A89-C84D-1CAD-93A9-7CAEA9FC92B3}"/>
              </a:ext>
            </a:extLst>
          </p:cNvPr>
          <p:cNvSpPr txBox="1"/>
          <p:nvPr/>
        </p:nvSpPr>
        <p:spPr>
          <a:xfrm>
            <a:off x="151140" y="1616975"/>
            <a:ext cx="7082970" cy="3416320"/>
          </a:xfrm>
          <a:prstGeom prst="rect">
            <a:avLst/>
          </a:prstGeom>
          <a:noFill/>
        </p:spPr>
        <p:txBody>
          <a:bodyPr wrap="square" rtlCol="0">
            <a:spAutoFit/>
          </a:bodyPr>
          <a:lstStyle/>
          <a:p>
            <a:pPr marL="285750" indent="-285750">
              <a:buFont typeface="Arial" panose="020B0604020202020204" pitchFamily="34" charset="0"/>
              <a:buChar char="•"/>
            </a:pPr>
            <a:r>
              <a:rPr lang="el-GR" dirty="0"/>
              <a:t>Στον 20ό αιώνα, τα περισσότερα ηλεκτρικά οχήματα και εφαρμογές χρησιμοποιούσαν </a:t>
            </a:r>
            <a:r>
              <a:rPr lang="el-GR" b="1" dirty="0"/>
              <a:t>μπαταρίες μολύβδου-οξέος (Lead-acid)</a:t>
            </a:r>
            <a:r>
              <a:rPr lang="el-GR" dirty="0"/>
              <a:t>, λόγω της </a:t>
            </a:r>
            <a:r>
              <a:rPr lang="el-GR" b="1" dirty="0"/>
              <a:t>ώριμης τεχνολογίας, </a:t>
            </a:r>
            <a:r>
              <a:rPr lang="el-GR" dirty="0"/>
              <a:t>της </a:t>
            </a:r>
            <a:r>
              <a:rPr lang="el-GR" b="1" dirty="0"/>
              <a:t>μεγάλης διαθεσιμότητας</a:t>
            </a:r>
            <a:r>
              <a:rPr lang="el-GR" dirty="0"/>
              <a:t>, και του </a:t>
            </a:r>
            <a:r>
              <a:rPr lang="el-GR" b="1" dirty="0"/>
              <a:t>χαμηλού κόστους</a:t>
            </a:r>
            <a:r>
              <a:rPr lang="el-GR" dirty="0"/>
              <a:t> τους.</a:t>
            </a:r>
          </a:p>
          <a:p>
            <a:pPr marL="285750" indent="-285750">
              <a:buFont typeface="Arial" panose="020B0604020202020204" pitchFamily="34" charset="0"/>
              <a:buChar char="•"/>
            </a:pPr>
            <a:endParaRPr lang="el-GR" dirty="0"/>
          </a:p>
          <a:p>
            <a:pPr marL="285750" indent="-285750">
              <a:buFont typeface="Arial" panose="020B0604020202020204" pitchFamily="34" charset="0"/>
              <a:buChar char="•"/>
            </a:pPr>
            <a:r>
              <a:rPr lang="el-GR" dirty="0"/>
              <a:t>Ωστόσο, η εκφόρτιση κάτω από το 50% της χωρητικότητας μπορεί να μειώσει σημαντικά τη διάρκεια ζωής τους.</a:t>
            </a:r>
          </a:p>
          <a:p>
            <a:pPr marL="285750" indent="-285750">
              <a:buFont typeface="Arial" panose="020B0604020202020204" pitchFamily="34" charset="0"/>
              <a:buChar char="•"/>
            </a:pPr>
            <a:endParaRPr lang="el-GR" dirty="0"/>
          </a:p>
          <a:p>
            <a:pPr marL="285750" indent="-285750">
              <a:buFont typeface="Arial" panose="020B0604020202020204" pitchFamily="34" charset="0"/>
              <a:buChar char="•"/>
            </a:pPr>
            <a:r>
              <a:rPr lang="el-GR" dirty="0"/>
              <a:t>Τα EVs με μπαταρίες </a:t>
            </a:r>
            <a:r>
              <a:rPr lang="en-US" dirty="0"/>
              <a:t>‘lead acid’</a:t>
            </a:r>
            <a:r>
              <a:rPr lang="el-GR" dirty="0"/>
              <a:t> θα μπορούσαν να επιτύχουν μέγιστη αυτονομία έως 130 </a:t>
            </a:r>
            <a:r>
              <a:rPr lang="en-US" dirty="0"/>
              <a:t>km</a:t>
            </a:r>
            <a:r>
              <a:rPr lang="el-GR" dirty="0"/>
              <a:t> </a:t>
            </a:r>
            <a:r>
              <a:rPr lang="el-GR" u="sng" dirty="0"/>
              <a:t>λόγω της χαμηλής ενεργειακής πυκνότητας</a:t>
            </a:r>
            <a:r>
              <a:rPr lang="el-GR" dirty="0"/>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7" name="Εικόνα 6">
            <a:extLst>
              <a:ext uri="{FF2B5EF4-FFF2-40B4-BE49-F238E27FC236}">
                <a16:creationId xmlns:a16="http://schemas.microsoft.com/office/drawing/2014/main" id="{1C793A8B-EC4F-D31A-C6D1-522F446EC440}"/>
              </a:ext>
            </a:extLst>
          </p:cNvPr>
          <p:cNvPicPr>
            <a:picLocks noChangeAspect="1"/>
          </p:cNvPicPr>
          <p:nvPr/>
        </p:nvPicPr>
        <p:blipFill>
          <a:blip r:embed="rId3"/>
          <a:stretch>
            <a:fillRect/>
          </a:stretch>
        </p:blipFill>
        <p:spPr>
          <a:xfrm>
            <a:off x="7537430" y="1153447"/>
            <a:ext cx="4503430" cy="39374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36610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45F3F4-C09D-770F-346F-9659FC3AD4F7}"/>
              </a:ext>
            </a:extLst>
          </p:cNvPr>
          <p:cNvSpPr>
            <a:spLocks noGrp="1"/>
          </p:cNvSpPr>
          <p:nvPr>
            <p:ph type="ctrTitle"/>
          </p:nvPr>
        </p:nvSpPr>
        <p:spPr>
          <a:xfrm>
            <a:off x="1172817" y="0"/>
            <a:ext cx="9667462" cy="609600"/>
          </a:xfrm>
        </p:spPr>
        <p:txBody>
          <a:bodyPr>
            <a:normAutofit/>
          </a:bodyPr>
          <a:lstStyle/>
          <a:p>
            <a:r>
              <a:rPr lang="el-GR" sz="3000" dirty="0"/>
              <a:t>Σύγκριση τύπων μπαταριών</a:t>
            </a:r>
          </a:p>
        </p:txBody>
      </p:sp>
      <p:pic>
        <p:nvPicPr>
          <p:cNvPr id="6" name="Εικόνα 5">
            <a:extLst>
              <a:ext uri="{FF2B5EF4-FFF2-40B4-BE49-F238E27FC236}">
                <a16:creationId xmlns:a16="http://schemas.microsoft.com/office/drawing/2014/main" id="{7ACB0D86-404C-E910-4323-8F97E9C21FCC}"/>
              </a:ext>
            </a:extLst>
          </p:cNvPr>
          <p:cNvPicPr>
            <a:picLocks noChangeAspect="1"/>
          </p:cNvPicPr>
          <p:nvPr/>
        </p:nvPicPr>
        <p:blipFill>
          <a:blip r:embed="rId2"/>
          <a:stretch>
            <a:fillRect/>
          </a:stretch>
        </p:blipFill>
        <p:spPr>
          <a:xfrm>
            <a:off x="36944" y="1"/>
            <a:ext cx="1195510" cy="1153446"/>
          </a:xfrm>
          <a:prstGeom prst="rect">
            <a:avLst/>
          </a:prstGeom>
        </p:spPr>
      </p:pic>
      <p:sp>
        <p:nvSpPr>
          <p:cNvPr id="3" name="TextBox 2">
            <a:extLst>
              <a:ext uri="{FF2B5EF4-FFF2-40B4-BE49-F238E27FC236}">
                <a16:creationId xmlns:a16="http://schemas.microsoft.com/office/drawing/2014/main" id="{739CDA59-8900-4BBB-152A-133F943E52FA}"/>
              </a:ext>
            </a:extLst>
          </p:cNvPr>
          <p:cNvSpPr txBox="1"/>
          <p:nvPr/>
        </p:nvSpPr>
        <p:spPr>
          <a:xfrm>
            <a:off x="8607287" y="0"/>
            <a:ext cx="37929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solidFill>
                <a:effectLst/>
                <a:uLnTx/>
                <a:uFillTx/>
                <a:latin typeface="Aptos" panose="02110004020202020204"/>
                <a:ea typeface="+mn-ea"/>
                <a:cs typeface="+mn-cs"/>
              </a:rPr>
              <a:t>Πηγή</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el-GR" sz="12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hlinkClick r:id="rId3"/>
              </a:rPr>
              <a:t>https://vibms.com/nmc-vs-nca-battery-cell/</a:t>
            </a:r>
            <a:r>
              <a:rPr kumimoji="0" lang="el-GR" sz="1200" b="0" i="0" u="none" strike="noStrike" kern="1200" cap="none" spc="0" normalizeH="0" baseline="0" noProof="0" dirty="0">
                <a:ln>
                  <a:noFill/>
                </a:ln>
                <a:solidFill>
                  <a:prstClr val="black"/>
                </a:solidFill>
                <a:effectLst/>
                <a:uLnTx/>
                <a:uFillTx/>
                <a:latin typeface="Aptos" panose="02110004020202020204"/>
                <a:ea typeface="+mn-ea"/>
                <a:cs typeface="+mn-cs"/>
              </a:rPr>
              <a:t> , </a:t>
            </a:r>
            <a:r>
              <a:rPr lang="en-US" sz="1200" dirty="0">
                <a:solidFill>
                  <a:prstClr val="black"/>
                </a:solidFill>
                <a:latin typeface="Aptos" panose="02110004020202020204"/>
              </a:rPr>
              <a:t>Wikipedia</a:t>
            </a:r>
            <a:endParaRPr kumimoji="0" lang="el-GR"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aphicFrame>
        <p:nvGraphicFramePr>
          <p:cNvPr id="4" name="Πίνακας 3">
            <a:extLst>
              <a:ext uri="{FF2B5EF4-FFF2-40B4-BE49-F238E27FC236}">
                <a16:creationId xmlns:a16="http://schemas.microsoft.com/office/drawing/2014/main" id="{25C75B05-4BB0-E837-D870-CFFA63A96995}"/>
              </a:ext>
            </a:extLst>
          </p:cNvPr>
          <p:cNvGraphicFramePr>
            <a:graphicFrameLocks noGrp="1"/>
          </p:cNvGraphicFramePr>
          <p:nvPr>
            <p:extLst>
              <p:ext uri="{D42A27DB-BD31-4B8C-83A1-F6EECF244321}">
                <p14:modId xmlns:p14="http://schemas.microsoft.com/office/powerpoint/2010/main" val="3388409068"/>
              </p:ext>
            </p:extLst>
          </p:nvPr>
        </p:nvGraphicFramePr>
        <p:xfrm>
          <a:off x="1413841" y="634998"/>
          <a:ext cx="10599252" cy="5308602"/>
        </p:xfrm>
        <a:graphic>
          <a:graphicData uri="http://schemas.openxmlformats.org/drawingml/2006/table">
            <a:tbl>
              <a:tblPr firstRow="1" firstCol="1" bandRow="1"/>
              <a:tblGrid>
                <a:gridCol w="1766542">
                  <a:extLst>
                    <a:ext uri="{9D8B030D-6E8A-4147-A177-3AD203B41FA5}">
                      <a16:colId xmlns:a16="http://schemas.microsoft.com/office/drawing/2014/main" val="2197735635"/>
                    </a:ext>
                  </a:extLst>
                </a:gridCol>
                <a:gridCol w="1766542">
                  <a:extLst>
                    <a:ext uri="{9D8B030D-6E8A-4147-A177-3AD203B41FA5}">
                      <a16:colId xmlns:a16="http://schemas.microsoft.com/office/drawing/2014/main" val="1366343470"/>
                    </a:ext>
                  </a:extLst>
                </a:gridCol>
                <a:gridCol w="1766542">
                  <a:extLst>
                    <a:ext uri="{9D8B030D-6E8A-4147-A177-3AD203B41FA5}">
                      <a16:colId xmlns:a16="http://schemas.microsoft.com/office/drawing/2014/main" val="3404880249"/>
                    </a:ext>
                  </a:extLst>
                </a:gridCol>
                <a:gridCol w="1766542">
                  <a:extLst>
                    <a:ext uri="{9D8B030D-6E8A-4147-A177-3AD203B41FA5}">
                      <a16:colId xmlns:a16="http://schemas.microsoft.com/office/drawing/2014/main" val="1167578111"/>
                    </a:ext>
                  </a:extLst>
                </a:gridCol>
                <a:gridCol w="1766542">
                  <a:extLst>
                    <a:ext uri="{9D8B030D-6E8A-4147-A177-3AD203B41FA5}">
                      <a16:colId xmlns:a16="http://schemas.microsoft.com/office/drawing/2014/main" val="2213736740"/>
                    </a:ext>
                  </a:extLst>
                </a:gridCol>
                <a:gridCol w="1766542">
                  <a:extLst>
                    <a:ext uri="{9D8B030D-6E8A-4147-A177-3AD203B41FA5}">
                      <a16:colId xmlns:a16="http://schemas.microsoft.com/office/drawing/2014/main" val="3879613542"/>
                    </a:ext>
                  </a:extLst>
                </a:gridCol>
              </a:tblGrid>
              <a:tr h="415729">
                <a:tc>
                  <a:txBody>
                    <a:bodyPr/>
                    <a:lstStyle/>
                    <a:p>
                      <a:pPr algn="ctr">
                        <a:lnSpc>
                          <a:spcPct val="107000"/>
                        </a:lnSpc>
                        <a:spcAft>
                          <a:spcPts val="800"/>
                        </a:spcAft>
                      </a:pPr>
                      <a:r>
                        <a:rPr lang="el-GR"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Παράμετρος</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rgbClr val="E7E6E6"/>
                    </a:solidFill>
                  </a:tcPr>
                </a:tc>
                <a:tc>
                  <a:txBody>
                    <a:bodyPr/>
                    <a:lstStyle/>
                    <a:p>
                      <a:pPr algn="ctr">
                        <a:lnSpc>
                          <a:spcPct val="107000"/>
                        </a:lnSpc>
                        <a:spcAft>
                          <a:spcPts val="800"/>
                        </a:spcAft>
                      </a:pPr>
                      <a:r>
                        <a:rPr lang="el-GR"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Li-NMC</a:t>
                      </a:r>
                      <a:endParaRPr lang="el-G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rgbClr val="E7E6E6"/>
                    </a:solidFill>
                  </a:tcPr>
                </a:tc>
                <a:tc>
                  <a:txBody>
                    <a:bodyPr/>
                    <a:lstStyle/>
                    <a:p>
                      <a:pPr algn="ctr">
                        <a:lnSpc>
                          <a:spcPct val="107000"/>
                        </a:lnSpc>
                        <a:spcAft>
                          <a:spcPts val="800"/>
                        </a:spcAft>
                      </a:pPr>
                      <a:r>
                        <a:rPr lang="el-GR"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LFP</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rgbClr val="E7E6E6"/>
                    </a:solidFill>
                  </a:tcPr>
                </a:tc>
                <a:tc>
                  <a:txBody>
                    <a:bodyPr/>
                    <a:lstStyle/>
                    <a:p>
                      <a:pPr algn="ctr">
                        <a:lnSpc>
                          <a:spcPct val="107000"/>
                        </a:lnSpc>
                        <a:spcAft>
                          <a:spcPts val="800"/>
                        </a:spcAft>
                      </a:pPr>
                      <a:r>
                        <a:rPr lang="el-GR"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Li-NCA</a:t>
                      </a:r>
                      <a:endParaRPr lang="el-G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rgbClr val="E7E6E6"/>
                    </a:solidFill>
                  </a:tcPr>
                </a:tc>
                <a:tc>
                  <a:txBody>
                    <a:bodyPr/>
                    <a:lstStyle/>
                    <a:p>
                      <a:pPr algn="ctr">
                        <a:lnSpc>
                          <a:spcPct val="107000"/>
                        </a:lnSpc>
                        <a:spcAft>
                          <a:spcPts val="800"/>
                        </a:spcAft>
                      </a:pPr>
                      <a:r>
                        <a:rPr lang="el-GR"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Sodium-ion</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rgbClr val="E7E6E6"/>
                    </a:solidFill>
                  </a:tcPr>
                </a:tc>
                <a:tc>
                  <a:txBody>
                    <a:bodyPr/>
                    <a:lstStyle/>
                    <a:p>
                      <a:pPr algn="ctr">
                        <a:lnSpc>
                          <a:spcPct val="107000"/>
                        </a:lnSpc>
                        <a:spcAft>
                          <a:spcPts val="800"/>
                        </a:spcAft>
                      </a:pPr>
                      <a:r>
                        <a:rPr lang="el-GR"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Lead-acid</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rgbClr val="E7E6E6"/>
                    </a:solidFill>
                  </a:tcPr>
                </a:tc>
                <a:extLst>
                  <a:ext uri="{0D108BD9-81ED-4DB2-BD59-A6C34878D82A}">
                    <a16:rowId xmlns:a16="http://schemas.microsoft.com/office/drawing/2014/main" val="903179817"/>
                  </a:ext>
                </a:extLst>
              </a:tr>
              <a:tr h="812283">
                <a:tc>
                  <a:txBody>
                    <a:bodyPr/>
                    <a:lstStyle/>
                    <a:p>
                      <a:pPr algn="ctr">
                        <a:lnSpc>
                          <a:spcPct val="107000"/>
                        </a:lnSpc>
                        <a:spcAft>
                          <a:spcPts val="800"/>
                        </a:spcAft>
                      </a:pPr>
                      <a:r>
                        <a:rPr lang="el-GR" sz="1200" b="1" dirty="0">
                          <a:effectLst/>
                          <a:latin typeface="Times New Roman" panose="02020603050405020304" pitchFamily="18" charset="0"/>
                          <a:ea typeface="Times New Roman" panose="02020603050405020304" pitchFamily="18" charset="0"/>
                          <a:cs typeface="Times New Roman" panose="02020603050405020304" pitchFamily="18" charset="0"/>
                        </a:rPr>
                        <a:t>Παγκόσμιο μερίδιο BEV αγοράς</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chemeClr val="bg2"/>
                    </a:solidFill>
                  </a:tcPr>
                </a:tc>
                <a:tc>
                  <a:txBody>
                    <a:bodyPr/>
                    <a:lstStyle/>
                    <a:p>
                      <a:pPr algn="ctr">
                        <a:lnSpc>
                          <a:spcPct val="107000"/>
                        </a:lnSpc>
                        <a:spcAft>
                          <a:spcPts val="800"/>
                        </a:spcAft>
                      </a:pP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59%</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chemeClr val="accent3">
                        <a:lumMod val="20000"/>
                        <a:lumOff val="80000"/>
                      </a:schemeClr>
                    </a:solidFill>
                  </a:tcPr>
                </a:tc>
                <a:tc>
                  <a:txBody>
                    <a:bodyPr/>
                    <a:lstStyle/>
                    <a:p>
                      <a:pPr algn="ctr">
                        <a:lnSpc>
                          <a:spcPct val="107000"/>
                        </a:lnSpc>
                        <a:spcAft>
                          <a:spcPts val="800"/>
                        </a:spcAft>
                      </a:pPr>
                      <a:r>
                        <a:rPr lang="el-GR" sz="1200">
                          <a:effectLst/>
                          <a:latin typeface="Times New Roman" panose="02020603050405020304" pitchFamily="18" charset="0"/>
                          <a:ea typeface="Times New Roman" panose="02020603050405020304" pitchFamily="18" charset="0"/>
                          <a:cs typeface="Times New Roman" panose="02020603050405020304" pitchFamily="18" charset="0"/>
                        </a:rPr>
                        <a:t>40%</a:t>
                      </a:r>
                      <a:endParaRPr lang="el-G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chemeClr val="accent3">
                        <a:lumMod val="20000"/>
                        <a:lumOff val="80000"/>
                      </a:schemeClr>
                    </a:solidFill>
                  </a:tcPr>
                </a:tc>
                <a:tc>
                  <a:txBody>
                    <a:bodyPr/>
                    <a:lstStyle/>
                    <a:p>
                      <a:pPr algn="ctr">
                        <a:lnSpc>
                          <a:spcPct val="107000"/>
                        </a:lnSpc>
                        <a:spcAft>
                          <a:spcPts val="800"/>
                        </a:spcAft>
                      </a:pPr>
                      <a:r>
                        <a:rPr lang="el-GR" sz="1200">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l-G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chemeClr val="accent3">
                        <a:lumMod val="20000"/>
                        <a:lumOff val="80000"/>
                      </a:schemeClr>
                    </a:solidFill>
                  </a:tcPr>
                </a:tc>
                <a:tc>
                  <a:txBody>
                    <a:bodyPr/>
                    <a:lstStyle/>
                    <a:p>
                      <a:pPr algn="ctr">
                        <a:lnSpc>
                          <a:spcPct val="107000"/>
                        </a:lnSpc>
                        <a:spcAft>
                          <a:spcPts val="800"/>
                        </a:spcAft>
                      </a:pP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&lt;1%</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chemeClr val="accent3">
                        <a:lumMod val="20000"/>
                        <a:lumOff val="80000"/>
                      </a:schemeClr>
                    </a:solidFill>
                  </a:tcPr>
                </a:tc>
                <a:tc>
                  <a:txBody>
                    <a:bodyPr/>
                    <a:lstStyle/>
                    <a:p>
                      <a:pPr algn="ctr">
                        <a:lnSpc>
                          <a:spcPct val="107000"/>
                        </a:lnSpc>
                        <a:spcAft>
                          <a:spcPts val="800"/>
                        </a:spcAft>
                      </a:pP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Δεν υπάρχουν δεδομένα</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chemeClr val="accent3">
                        <a:lumMod val="20000"/>
                        <a:lumOff val="80000"/>
                      </a:schemeClr>
                    </a:solidFill>
                  </a:tcPr>
                </a:tc>
                <a:extLst>
                  <a:ext uri="{0D108BD9-81ED-4DB2-BD59-A6C34878D82A}">
                    <a16:rowId xmlns:a16="http://schemas.microsoft.com/office/drawing/2014/main" val="3986492775"/>
                  </a:ext>
                </a:extLst>
              </a:tr>
              <a:tr h="812283">
                <a:tc>
                  <a:txBody>
                    <a:bodyPr/>
                    <a:lstStyle/>
                    <a:p>
                      <a:pPr algn="ctr">
                        <a:lnSpc>
                          <a:spcPct val="107000"/>
                        </a:lnSpc>
                        <a:spcAft>
                          <a:spcPts val="800"/>
                        </a:spcAft>
                      </a:pPr>
                      <a:r>
                        <a:rPr lang="el-GR" sz="1200" b="1" dirty="0">
                          <a:effectLst/>
                          <a:latin typeface="Times New Roman" panose="02020603050405020304" pitchFamily="18" charset="0"/>
                          <a:ea typeface="Times New Roman" panose="02020603050405020304" pitchFamily="18" charset="0"/>
                          <a:cs typeface="Times New Roman" panose="02020603050405020304" pitchFamily="18" charset="0"/>
                        </a:rPr>
                        <a:t>Ενεργειακή πυκνότητα (Wh/kg)</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chemeClr val="bg2"/>
                    </a:solidFill>
                  </a:tcPr>
                </a:tc>
                <a:tc>
                  <a:txBody>
                    <a:bodyPr/>
                    <a:lstStyle/>
                    <a:p>
                      <a:pPr algn="ctr">
                        <a:lnSpc>
                          <a:spcPct val="107000"/>
                        </a:lnSpc>
                        <a:spcAft>
                          <a:spcPts val="800"/>
                        </a:spcAft>
                      </a:pP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150 – 2</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50 *</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chemeClr val="accent3">
                        <a:lumMod val="20000"/>
                        <a:lumOff val="80000"/>
                      </a:schemeClr>
                    </a:solidFill>
                  </a:tcPr>
                </a:tc>
                <a:tc>
                  <a:txBody>
                    <a:bodyPr/>
                    <a:lstStyle/>
                    <a:p>
                      <a:pPr algn="ctr">
                        <a:lnSpc>
                          <a:spcPct val="107000"/>
                        </a:lnSpc>
                        <a:spcAft>
                          <a:spcPts val="80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80-150</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chemeClr val="accent3">
                        <a:lumMod val="20000"/>
                        <a:lumOff val="80000"/>
                      </a:schemeClr>
                    </a:solidFill>
                  </a:tcPr>
                </a:tc>
                <a:tc>
                  <a:txBody>
                    <a:bodyPr/>
                    <a:lstStyle/>
                    <a:p>
                      <a:pPr algn="ctr">
                        <a:lnSpc>
                          <a:spcPct val="107000"/>
                        </a:lnSpc>
                        <a:spcAft>
                          <a:spcPts val="800"/>
                        </a:spcAft>
                      </a:pP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200 – </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300</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chemeClr val="accent3">
                        <a:lumMod val="20000"/>
                        <a:lumOff val="80000"/>
                      </a:schemeClr>
                    </a:solidFill>
                  </a:tcPr>
                </a:tc>
                <a:tc>
                  <a:txBody>
                    <a:bodyPr/>
                    <a:lstStyle/>
                    <a:p>
                      <a:pPr algn="ctr">
                        <a:lnSpc>
                          <a:spcPct val="107000"/>
                        </a:lnSpc>
                        <a:spcAft>
                          <a:spcPts val="80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140-160</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chemeClr val="accent3">
                        <a:lumMod val="20000"/>
                        <a:lumOff val="80000"/>
                      </a:schemeClr>
                    </a:solidFill>
                  </a:tcPr>
                </a:tc>
                <a:tc>
                  <a:txBody>
                    <a:bodyPr/>
                    <a:lstStyle/>
                    <a:p>
                      <a:pPr algn="ctr">
                        <a:lnSpc>
                          <a:spcPct val="107000"/>
                        </a:lnSpc>
                        <a:spcAft>
                          <a:spcPts val="800"/>
                        </a:spcAft>
                      </a:pPr>
                      <a:r>
                        <a:rPr lang="el-GR" sz="1200">
                          <a:effectLst/>
                          <a:latin typeface="Times New Roman" panose="02020603050405020304" pitchFamily="18" charset="0"/>
                          <a:ea typeface="Times New Roman" panose="02020603050405020304" pitchFamily="18" charset="0"/>
                          <a:cs typeface="Times New Roman" panose="02020603050405020304" pitchFamily="18" charset="0"/>
                        </a:rPr>
                        <a:t>35</a:t>
                      </a:r>
                      <a:endParaRPr lang="el-G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chemeClr val="accent3">
                        <a:lumMod val="20000"/>
                        <a:lumOff val="80000"/>
                      </a:schemeClr>
                    </a:solidFill>
                  </a:tcPr>
                </a:tc>
                <a:extLst>
                  <a:ext uri="{0D108BD9-81ED-4DB2-BD59-A6C34878D82A}">
                    <a16:rowId xmlns:a16="http://schemas.microsoft.com/office/drawing/2014/main" val="3425121272"/>
                  </a:ext>
                </a:extLst>
              </a:tr>
              <a:tr h="812283">
                <a:tc>
                  <a:txBody>
                    <a:bodyPr/>
                    <a:lstStyle/>
                    <a:p>
                      <a:pPr algn="ctr">
                        <a:lnSpc>
                          <a:spcPct val="107000"/>
                        </a:lnSpc>
                        <a:spcAft>
                          <a:spcPts val="800"/>
                        </a:spcAft>
                      </a:pPr>
                      <a:r>
                        <a:rPr lang="el-GR" sz="1200" b="1" dirty="0">
                          <a:effectLst/>
                          <a:latin typeface="Times New Roman" panose="02020603050405020304" pitchFamily="18" charset="0"/>
                          <a:ea typeface="Times New Roman" panose="02020603050405020304" pitchFamily="18" charset="0"/>
                          <a:cs typeface="Times New Roman" panose="02020603050405020304" pitchFamily="18" charset="0"/>
                        </a:rPr>
                        <a:t>Πρόβλεψη ενεργειακής πυκνότητας (Wh/kg)</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chemeClr val="bg2"/>
                    </a:solidFill>
                  </a:tcPr>
                </a:tc>
                <a:tc>
                  <a:txBody>
                    <a:bodyPr/>
                    <a:lstStyle/>
                    <a:p>
                      <a:pPr algn="ctr">
                        <a:lnSpc>
                          <a:spcPct val="107000"/>
                        </a:lnSpc>
                        <a:spcAft>
                          <a:spcPts val="800"/>
                        </a:spcAft>
                      </a:pP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300</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chemeClr val="accent3">
                        <a:lumMod val="20000"/>
                        <a:lumOff val="80000"/>
                      </a:schemeClr>
                    </a:solidFill>
                  </a:tcPr>
                </a:tc>
                <a:tc>
                  <a:txBody>
                    <a:bodyPr/>
                    <a:lstStyle/>
                    <a:p>
                      <a:pPr algn="ctr">
                        <a:lnSpc>
                          <a:spcPct val="107000"/>
                        </a:lnSpc>
                        <a:spcAft>
                          <a:spcPts val="800"/>
                        </a:spcAft>
                      </a:pP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260</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chemeClr val="accent3">
                        <a:lumMod val="20000"/>
                        <a:lumOff val="80000"/>
                      </a:schemeClr>
                    </a:solidFill>
                  </a:tcPr>
                </a:tc>
                <a:tc>
                  <a:txBody>
                    <a:bodyPr/>
                    <a:lstStyle/>
                    <a:p>
                      <a:pPr algn="ctr">
                        <a:lnSpc>
                          <a:spcPct val="107000"/>
                        </a:lnSpc>
                        <a:spcAft>
                          <a:spcPts val="800"/>
                        </a:spcAft>
                      </a:pPr>
                      <a:r>
                        <a:rPr lang="el-GR" sz="12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l-G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chemeClr val="accent3">
                        <a:lumMod val="20000"/>
                        <a:lumOff val="80000"/>
                      </a:schemeClr>
                    </a:solidFill>
                  </a:tcPr>
                </a:tc>
                <a:tc>
                  <a:txBody>
                    <a:bodyPr/>
                    <a:lstStyle/>
                    <a:p>
                      <a:pPr algn="ctr">
                        <a:lnSpc>
                          <a:spcPct val="107000"/>
                        </a:lnSpc>
                        <a:spcAft>
                          <a:spcPts val="800"/>
                        </a:spcAft>
                      </a:pP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&gt;200</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chemeClr val="accent3">
                        <a:lumMod val="20000"/>
                        <a:lumOff val="80000"/>
                      </a:schemeClr>
                    </a:solidFill>
                  </a:tcPr>
                </a:tc>
                <a:tc>
                  <a:txBody>
                    <a:bodyPr/>
                    <a:lstStyle/>
                    <a:p>
                      <a:pPr algn="ctr">
                        <a:lnSpc>
                          <a:spcPct val="107000"/>
                        </a:lnSpc>
                        <a:spcAft>
                          <a:spcPts val="800"/>
                        </a:spcAft>
                      </a:pPr>
                      <a:r>
                        <a:rPr lang="el-GR" sz="12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l-G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chemeClr val="accent3">
                        <a:lumMod val="20000"/>
                        <a:lumOff val="80000"/>
                      </a:schemeClr>
                    </a:solidFill>
                  </a:tcPr>
                </a:tc>
                <a:extLst>
                  <a:ext uri="{0D108BD9-81ED-4DB2-BD59-A6C34878D82A}">
                    <a16:rowId xmlns:a16="http://schemas.microsoft.com/office/drawing/2014/main" val="4287810005"/>
                  </a:ext>
                </a:extLst>
              </a:tr>
              <a:tr h="415729">
                <a:tc>
                  <a:txBody>
                    <a:bodyPr/>
                    <a:lstStyle/>
                    <a:p>
                      <a:pPr algn="ctr">
                        <a:lnSpc>
                          <a:spcPct val="107000"/>
                        </a:lnSpc>
                        <a:spcAft>
                          <a:spcPts val="800"/>
                        </a:spcAft>
                      </a:pPr>
                      <a:r>
                        <a:rPr lang="el-GR" sz="1200" b="1" dirty="0">
                          <a:effectLst/>
                          <a:latin typeface="Times New Roman" panose="02020603050405020304" pitchFamily="18" charset="0"/>
                          <a:ea typeface="Times New Roman" panose="02020603050405020304" pitchFamily="18" charset="0"/>
                          <a:cs typeface="Times New Roman" panose="02020603050405020304" pitchFamily="18" charset="0"/>
                        </a:rPr>
                        <a:t>Τιμή ανά kWh ($ ή €)</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chemeClr val="bg2"/>
                    </a:solidFill>
                  </a:tcPr>
                </a:tc>
                <a:tc>
                  <a:txBody>
                    <a:bodyPr/>
                    <a:lstStyle/>
                    <a:p>
                      <a:pPr algn="ctr">
                        <a:lnSpc>
                          <a:spcPct val="107000"/>
                        </a:lnSpc>
                        <a:spcAft>
                          <a:spcPts val="800"/>
                        </a:spcAft>
                      </a:pPr>
                      <a:r>
                        <a:rPr lang="el-GR" sz="1200">
                          <a:effectLst/>
                          <a:latin typeface="Times New Roman" panose="02020603050405020304" pitchFamily="18" charset="0"/>
                          <a:ea typeface="Times New Roman" panose="02020603050405020304" pitchFamily="18" charset="0"/>
                          <a:cs typeface="Times New Roman" panose="02020603050405020304" pitchFamily="18" charset="0"/>
                        </a:rPr>
                        <a:t>130 – 139</a:t>
                      </a:r>
                      <a:endParaRPr lang="el-G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chemeClr val="accent3">
                        <a:lumMod val="20000"/>
                        <a:lumOff val="80000"/>
                      </a:schemeClr>
                    </a:solidFill>
                  </a:tcPr>
                </a:tc>
                <a:tc>
                  <a:txBody>
                    <a:bodyPr/>
                    <a:lstStyle/>
                    <a:p>
                      <a:pPr algn="ctr">
                        <a:lnSpc>
                          <a:spcPct val="107000"/>
                        </a:lnSpc>
                        <a:spcAft>
                          <a:spcPts val="800"/>
                        </a:spcAft>
                      </a:pP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70</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-105</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chemeClr val="accent3">
                        <a:lumMod val="20000"/>
                        <a:lumOff val="80000"/>
                      </a:schemeClr>
                    </a:solidFill>
                  </a:tcPr>
                </a:tc>
                <a:tc>
                  <a:txBody>
                    <a:bodyPr/>
                    <a:lstStyle/>
                    <a:p>
                      <a:pPr algn="ctr">
                        <a:lnSpc>
                          <a:spcPct val="107000"/>
                        </a:lnSpc>
                        <a:spcAft>
                          <a:spcPts val="80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120</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chemeClr val="accent3">
                        <a:lumMod val="20000"/>
                        <a:lumOff val="80000"/>
                      </a:schemeClr>
                    </a:solidFill>
                  </a:tcPr>
                </a:tc>
                <a:tc>
                  <a:txBody>
                    <a:bodyPr/>
                    <a:lstStyle/>
                    <a:p>
                      <a:pPr algn="ctr">
                        <a:lnSpc>
                          <a:spcPct val="107000"/>
                        </a:lnSpc>
                        <a:spcAft>
                          <a:spcPts val="800"/>
                        </a:spcAft>
                      </a:pP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8</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0</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 – 120</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chemeClr val="accent3">
                        <a:lumMod val="20000"/>
                        <a:lumOff val="80000"/>
                      </a:schemeClr>
                    </a:solidFill>
                  </a:tcPr>
                </a:tc>
                <a:tc>
                  <a:txBody>
                    <a:bodyPr/>
                    <a:lstStyle/>
                    <a:p>
                      <a:pPr algn="ctr">
                        <a:lnSpc>
                          <a:spcPct val="107000"/>
                        </a:lnSpc>
                        <a:spcAft>
                          <a:spcPts val="800"/>
                        </a:spcAft>
                      </a:pP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65 – 100</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chemeClr val="accent3">
                        <a:lumMod val="20000"/>
                        <a:lumOff val="80000"/>
                      </a:schemeClr>
                    </a:solidFill>
                  </a:tcPr>
                </a:tc>
                <a:extLst>
                  <a:ext uri="{0D108BD9-81ED-4DB2-BD59-A6C34878D82A}">
                    <a16:rowId xmlns:a16="http://schemas.microsoft.com/office/drawing/2014/main" val="3503144276"/>
                  </a:ext>
                </a:extLst>
              </a:tr>
              <a:tr h="812283">
                <a:tc>
                  <a:txBody>
                    <a:bodyPr/>
                    <a:lstStyle/>
                    <a:p>
                      <a:pPr algn="ctr">
                        <a:lnSpc>
                          <a:spcPct val="107000"/>
                        </a:lnSpc>
                        <a:spcAft>
                          <a:spcPts val="800"/>
                        </a:spcAft>
                      </a:pPr>
                      <a:r>
                        <a:rPr lang="el-GR" sz="1200" b="1" dirty="0">
                          <a:effectLst/>
                          <a:latin typeface="Times New Roman" panose="02020603050405020304" pitchFamily="18" charset="0"/>
                          <a:ea typeface="Times New Roman" panose="02020603050405020304" pitchFamily="18" charset="0"/>
                          <a:cs typeface="Times New Roman" panose="02020603050405020304" pitchFamily="18" charset="0"/>
                        </a:rPr>
                        <a:t>Πρόβλεψη τιμής ανά kWh (μελλοντικά)</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chemeClr val="bg2"/>
                    </a:solidFill>
                  </a:tcPr>
                </a:tc>
                <a:tc>
                  <a:txBody>
                    <a:bodyPr/>
                    <a:lstStyle/>
                    <a:p>
                      <a:pPr algn="ctr">
                        <a:lnSpc>
                          <a:spcPct val="107000"/>
                        </a:lnSpc>
                        <a:spcAft>
                          <a:spcPts val="800"/>
                        </a:spcAft>
                      </a:pP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80 (έως 2030)</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chemeClr val="accent3">
                        <a:lumMod val="20000"/>
                        <a:lumOff val="80000"/>
                      </a:schemeClr>
                    </a:solidFill>
                  </a:tcPr>
                </a:tc>
                <a:tc>
                  <a:txBody>
                    <a:bodyPr/>
                    <a:lstStyle/>
                    <a:p>
                      <a:pPr algn="ctr">
                        <a:lnSpc>
                          <a:spcPct val="107000"/>
                        </a:lnSpc>
                        <a:spcAft>
                          <a:spcPts val="800"/>
                        </a:spcAft>
                      </a:pP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36 (έως 2025)</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chemeClr val="accent3">
                        <a:lumMod val="20000"/>
                        <a:lumOff val="80000"/>
                      </a:schemeClr>
                    </a:solidFill>
                  </a:tcPr>
                </a:tc>
                <a:tc>
                  <a:txBody>
                    <a:bodyPr/>
                    <a:lstStyle/>
                    <a:p>
                      <a:pPr algn="ctr">
                        <a:lnSpc>
                          <a:spcPct val="107000"/>
                        </a:lnSpc>
                        <a:spcAft>
                          <a:spcPts val="800"/>
                        </a:spcAft>
                      </a:pP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chemeClr val="accent3">
                        <a:lumMod val="20000"/>
                        <a:lumOff val="80000"/>
                      </a:schemeClr>
                    </a:solidFill>
                  </a:tcPr>
                </a:tc>
                <a:tc>
                  <a:txBody>
                    <a:bodyPr/>
                    <a:lstStyle/>
                    <a:p>
                      <a:pPr algn="ctr">
                        <a:lnSpc>
                          <a:spcPct val="107000"/>
                        </a:lnSpc>
                        <a:spcAft>
                          <a:spcPts val="800"/>
                        </a:spcAft>
                      </a:pP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&lt;40 (έως 2035)</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chemeClr val="accent3">
                        <a:lumMod val="20000"/>
                        <a:lumOff val="80000"/>
                      </a:schemeClr>
                    </a:solidFill>
                  </a:tcPr>
                </a:tc>
                <a:tc>
                  <a:txBody>
                    <a:bodyPr/>
                    <a:lstStyle/>
                    <a:p>
                      <a:pPr algn="ctr">
                        <a:lnSpc>
                          <a:spcPct val="107000"/>
                        </a:lnSpc>
                        <a:spcAft>
                          <a:spcPts val="800"/>
                        </a:spcAft>
                      </a:pP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chemeClr val="accent3">
                        <a:lumMod val="20000"/>
                        <a:lumOff val="80000"/>
                      </a:schemeClr>
                    </a:solidFill>
                  </a:tcPr>
                </a:tc>
                <a:extLst>
                  <a:ext uri="{0D108BD9-81ED-4DB2-BD59-A6C34878D82A}">
                    <a16:rowId xmlns:a16="http://schemas.microsoft.com/office/drawing/2014/main" val="3086489425"/>
                  </a:ext>
                </a:extLst>
              </a:tr>
              <a:tr h="812283">
                <a:tc>
                  <a:txBody>
                    <a:bodyPr/>
                    <a:lstStyle/>
                    <a:p>
                      <a:pPr algn="ctr">
                        <a:lnSpc>
                          <a:spcPct val="107000"/>
                        </a:lnSpc>
                        <a:spcAft>
                          <a:spcPts val="800"/>
                        </a:spcAft>
                      </a:pPr>
                      <a:r>
                        <a:rPr lang="el-GR" sz="1200" b="1" dirty="0">
                          <a:effectLst/>
                          <a:latin typeface="Times New Roman" panose="02020603050405020304" pitchFamily="18" charset="0"/>
                          <a:ea typeface="Times New Roman" panose="02020603050405020304" pitchFamily="18" charset="0"/>
                          <a:cs typeface="Times New Roman" panose="02020603050405020304" pitchFamily="18" charset="0"/>
                        </a:rPr>
                        <a:t>Κύκλοι ζωής (μέχρι 80% χωρητικότητα)</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chemeClr val="bg2"/>
                    </a:solidFill>
                  </a:tcPr>
                </a:tc>
                <a:tc>
                  <a:txBody>
                    <a:bodyPr/>
                    <a:lstStyle/>
                    <a:p>
                      <a:pPr algn="ctr">
                        <a:lnSpc>
                          <a:spcPct val="107000"/>
                        </a:lnSpc>
                        <a:spcAft>
                          <a:spcPts val="800"/>
                        </a:spcAft>
                      </a:pP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1.500 – </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3</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.000 </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chemeClr val="accent3">
                        <a:lumMod val="20000"/>
                        <a:lumOff val="80000"/>
                      </a:schemeClr>
                    </a:solidFill>
                  </a:tcPr>
                </a:tc>
                <a:tc>
                  <a:txBody>
                    <a:bodyPr/>
                    <a:lstStyle/>
                    <a:p>
                      <a:pPr algn="ctr">
                        <a:lnSpc>
                          <a:spcPct val="107000"/>
                        </a:lnSpc>
                        <a:spcAft>
                          <a:spcPts val="800"/>
                        </a:spcAft>
                      </a:pP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3.000 – 7.000</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chemeClr val="accent3">
                        <a:lumMod val="20000"/>
                        <a:lumOff val="80000"/>
                      </a:schemeClr>
                    </a:solidFill>
                  </a:tcPr>
                </a:tc>
                <a:tc>
                  <a:txBody>
                    <a:bodyPr/>
                    <a:lstStyle/>
                    <a:p>
                      <a:pPr algn="ctr">
                        <a:lnSpc>
                          <a:spcPct val="107000"/>
                        </a:lnSpc>
                        <a:spcAft>
                          <a:spcPts val="800"/>
                        </a:spcAft>
                      </a:pP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0</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00 – </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5</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00</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chemeClr val="accent3">
                        <a:lumMod val="20000"/>
                        <a:lumOff val="80000"/>
                      </a:schemeClr>
                    </a:solidFill>
                  </a:tcPr>
                </a:tc>
                <a:tc>
                  <a:txBody>
                    <a:bodyPr/>
                    <a:lstStyle/>
                    <a:p>
                      <a:pPr algn="ctr">
                        <a:lnSpc>
                          <a:spcPct val="107000"/>
                        </a:lnSpc>
                        <a:spcAft>
                          <a:spcPts val="80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40</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00 – 5</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0</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00</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chemeClr val="accent3">
                        <a:lumMod val="20000"/>
                        <a:lumOff val="80000"/>
                      </a:schemeClr>
                    </a:solidFill>
                  </a:tcPr>
                </a:tc>
                <a:tc>
                  <a:txBody>
                    <a:bodyPr/>
                    <a:lstStyle/>
                    <a:p>
                      <a:pPr algn="ctr">
                        <a:lnSpc>
                          <a:spcPct val="107000"/>
                        </a:lnSpc>
                        <a:spcAft>
                          <a:spcPts val="80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l-GR" sz="1100" dirty="0">
                          <a:effectLst/>
                          <a:latin typeface="Times New Roman" panose="02020603050405020304" pitchFamily="18" charset="0"/>
                          <a:ea typeface="Times New Roman" panose="02020603050405020304" pitchFamily="18" charset="0"/>
                          <a:cs typeface="Times New Roman" panose="02020603050405020304" pitchFamily="18" charset="0"/>
                        </a:rPr>
                        <a:t>00 – </a:t>
                      </a: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15</a:t>
                      </a:r>
                      <a:r>
                        <a:rPr lang="el-GR" sz="1100" dirty="0">
                          <a:effectLst/>
                          <a:latin typeface="Times New Roman" panose="02020603050405020304" pitchFamily="18" charset="0"/>
                          <a:ea typeface="Times New Roman" panose="02020603050405020304" pitchFamily="18" charset="0"/>
                          <a:cs typeface="Times New Roman" panose="02020603050405020304" pitchFamily="18" charset="0"/>
                        </a:rPr>
                        <a:t>00</a:t>
                      </a:r>
                      <a:endParaRPr lang="el-GR"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chemeClr val="accent3">
                        <a:lumMod val="20000"/>
                        <a:lumOff val="80000"/>
                      </a:schemeClr>
                    </a:solidFill>
                  </a:tcPr>
                </a:tc>
                <a:extLst>
                  <a:ext uri="{0D108BD9-81ED-4DB2-BD59-A6C34878D82A}">
                    <a16:rowId xmlns:a16="http://schemas.microsoft.com/office/drawing/2014/main" val="3939020098"/>
                  </a:ext>
                </a:extLst>
              </a:tr>
              <a:tr h="415729">
                <a:tc>
                  <a:txBody>
                    <a:bodyPr/>
                    <a:lstStyle/>
                    <a:p>
                      <a:pPr algn="ctr">
                        <a:lnSpc>
                          <a:spcPct val="107000"/>
                        </a:lnSpc>
                        <a:spcAft>
                          <a:spcPts val="800"/>
                        </a:spcAft>
                      </a:pPr>
                      <a:r>
                        <a:rPr lang="el-GR" sz="1200" b="1" dirty="0">
                          <a:effectLst/>
                          <a:latin typeface="Times New Roman" panose="02020603050405020304" pitchFamily="18" charset="0"/>
                          <a:ea typeface="Times New Roman" panose="02020603050405020304" pitchFamily="18" charset="0"/>
                          <a:cs typeface="Times New Roman" panose="02020603050405020304" pitchFamily="18" charset="0"/>
                        </a:rPr>
                        <a:t>Κίνδυνος ανάφλεξης</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chemeClr val="bg2"/>
                    </a:solidFill>
                  </a:tcPr>
                </a:tc>
                <a:tc>
                  <a:txBody>
                    <a:bodyPr/>
                    <a:lstStyle/>
                    <a:p>
                      <a:pPr algn="ctr">
                        <a:lnSpc>
                          <a:spcPct val="107000"/>
                        </a:lnSpc>
                        <a:spcAft>
                          <a:spcPts val="800"/>
                        </a:spcAft>
                      </a:pP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Μέτριος</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chemeClr val="accent3">
                        <a:lumMod val="20000"/>
                        <a:lumOff val="80000"/>
                      </a:schemeClr>
                    </a:solidFill>
                  </a:tcPr>
                </a:tc>
                <a:tc>
                  <a:txBody>
                    <a:bodyPr/>
                    <a:lstStyle/>
                    <a:p>
                      <a:pPr algn="ctr">
                        <a:lnSpc>
                          <a:spcPct val="107000"/>
                        </a:lnSpc>
                        <a:spcAft>
                          <a:spcPts val="800"/>
                        </a:spcAft>
                      </a:pP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Όχι</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chemeClr val="accent3">
                        <a:lumMod val="20000"/>
                        <a:lumOff val="80000"/>
                      </a:schemeClr>
                    </a:solidFill>
                  </a:tcPr>
                </a:tc>
                <a:tc>
                  <a:txBody>
                    <a:bodyPr/>
                    <a:lstStyle/>
                    <a:p>
                      <a:pPr algn="ctr">
                        <a:lnSpc>
                          <a:spcPct val="107000"/>
                        </a:lnSpc>
                        <a:spcAft>
                          <a:spcPts val="800"/>
                        </a:spcAft>
                      </a:pP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Υψηλός **</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chemeClr val="accent3">
                        <a:lumMod val="20000"/>
                        <a:lumOff val="80000"/>
                      </a:schemeClr>
                    </a:solidFill>
                  </a:tcPr>
                </a:tc>
                <a:tc>
                  <a:txBody>
                    <a:bodyPr/>
                    <a:lstStyle/>
                    <a:p>
                      <a:pPr algn="ctr">
                        <a:lnSpc>
                          <a:spcPct val="107000"/>
                        </a:lnSpc>
                        <a:spcAft>
                          <a:spcPts val="800"/>
                        </a:spcAft>
                      </a:pP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Όχι</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chemeClr val="accent3">
                        <a:lumMod val="20000"/>
                        <a:lumOff val="80000"/>
                      </a:schemeClr>
                    </a:solidFill>
                  </a:tcPr>
                </a:tc>
                <a:tc>
                  <a:txBody>
                    <a:bodyPr/>
                    <a:lstStyle/>
                    <a:p>
                      <a:pPr algn="ctr">
                        <a:lnSpc>
                          <a:spcPct val="107000"/>
                        </a:lnSpc>
                        <a:spcAft>
                          <a:spcPts val="800"/>
                        </a:spcAft>
                      </a:pPr>
                      <a:r>
                        <a:rPr lang="el-GR" sz="1200" dirty="0">
                          <a:effectLst/>
                          <a:latin typeface="Times New Roman" panose="02020603050405020304" pitchFamily="18" charset="0"/>
                          <a:ea typeface="Calibri" panose="020F0502020204030204" pitchFamily="34" charset="0"/>
                          <a:cs typeface="Times New Roman" panose="02020603050405020304" pitchFamily="18" charset="0"/>
                        </a:rPr>
                        <a:t>Σπάνιος</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solidFill>
                      <a:schemeClr val="accent3">
                        <a:lumMod val="20000"/>
                        <a:lumOff val="80000"/>
                      </a:schemeClr>
                    </a:solidFill>
                  </a:tcPr>
                </a:tc>
                <a:extLst>
                  <a:ext uri="{0D108BD9-81ED-4DB2-BD59-A6C34878D82A}">
                    <a16:rowId xmlns:a16="http://schemas.microsoft.com/office/drawing/2014/main" val="3812535850"/>
                  </a:ext>
                </a:extLst>
              </a:tr>
            </a:tbl>
          </a:graphicData>
        </a:graphic>
      </p:graphicFrame>
      <p:sp>
        <p:nvSpPr>
          <p:cNvPr id="5" name="TextBox 4">
            <a:extLst>
              <a:ext uri="{FF2B5EF4-FFF2-40B4-BE49-F238E27FC236}">
                <a16:creationId xmlns:a16="http://schemas.microsoft.com/office/drawing/2014/main" id="{4751FD4D-8CC5-8A93-F04C-C4C4F174668A}"/>
              </a:ext>
            </a:extLst>
          </p:cNvPr>
          <p:cNvSpPr txBox="1"/>
          <p:nvPr/>
        </p:nvSpPr>
        <p:spPr>
          <a:xfrm>
            <a:off x="587002" y="6190131"/>
            <a:ext cx="10599252" cy="523220"/>
          </a:xfrm>
          <a:prstGeom prst="rect">
            <a:avLst/>
          </a:prstGeom>
          <a:noFill/>
        </p:spPr>
        <p:txBody>
          <a:bodyPr wrap="square" rtlCol="0">
            <a:spAutoFit/>
          </a:bodyPr>
          <a:lstStyle/>
          <a:p>
            <a:r>
              <a:rPr lang="el-GR" sz="1400" dirty="0"/>
              <a:t>*Ανάλογα με τη σύσταση των</a:t>
            </a:r>
            <a:r>
              <a:rPr lang="en-US" sz="1400" dirty="0"/>
              <a:t> Ni, Mn, Co</a:t>
            </a:r>
            <a:r>
              <a:rPr lang="el-GR" sz="1400" dirty="0"/>
              <a:t>. </a:t>
            </a:r>
            <a:r>
              <a:rPr lang="en-US" sz="1400" i="0" dirty="0">
                <a:solidFill>
                  <a:srgbClr val="0C1821"/>
                </a:solidFill>
                <a:effectLst/>
              </a:rPr>
              <a:t>1:1:1 ratio</a:t>
            </a:r>
            <a:r>
              <a:rPr lang="el-GR" sz="1400" i="0" dirty="0">
                <a:solidFill>
                  <a:srgbClr val="0C1821"/>
                </a:solidFill>
                <a:effectLst/>
              </a:rPr>
              <a:t> </a:t>
            </a:r>
            <a:r>
              <a:rPr lang="el-GR" sz="1400" i="0" dirty="0">
                <a:solidFill>
                  <a:srgbClr val="0C1821"/>
                </a:solidFill>
                <a:effectLst/>
                <a:ea typeface="Cambria Math" panose="02040503050406030204" pitchFamily="18" charset="0"/>
              </a:rPr>
              <a:t>⇒150 </a:t>
            </a:r>
            <a:r>
              <a:rPr lang="en-US" sz="1400" i="0" dirty="0">
                <a:solidFill>
                  <a:srgbClr val="0C1821"/>
                </a:solidFill>
                <a:effectLst/>
                <a:ea typeface="Cambria Math" panose="02040503050406030204" pitchFamily="18" charset="0"/>
              </a:rPr>
              <a:t>Wh/kg, </a:t>
            </a:r>
            <a:r>
              <a:rPr lang="en-US" sz="1400" i="0" dirty="0">
                <a:solidFill>
                  <a:srgbClr val="0C1821"/>
                </a:solidFill>
                <a:effectLst/>
              </a:rPr>
              <a:t>6:2:2 ratio</a:t>
            </a:r>
            <a:r>
              <a:rPr lang="el-GR" sz="1400" i="0" dirty="0">
                <a:solidFill>
                  <a:srgbClr val="0C1821"/>
                </a:solidFill>
                <a:effectLst/>
              </a:rPr>
              <a:t> </a:t>
            </a:r>
            <a:r>
              <a:rPr lang="el-GR" sz="1400" i="0" dirty="0">
                <a:solidFill>
                  <a:srgbClr val="0C1821"/>
                </a:solidFill>
                <a:effectLst/>
                <a:ea typeface="Cambria Math" panose="02040503050406030204" pitchFamily="18" charset="0"/>
              </a:rPr>
              <a:t>⇒</a:t>
            </a:r>
            <a:r>
              <a:rPr lang="en-US" sz="1400" i="0" dirty="0">
                <a:solidFill>
                  <a:srgbClr val="0C1821"/>
                </a:solidFill>
                <a:effectLst/>
                <a:ea typeface="Cambria Math" panose="02040503050406030204" pitchFamily="18" charset="0"/>
              </a:rPr>
              <a:t>2</a:t>
            </a:r>
            <a:r>
              <a:rPr lang="el-GR" sz="1400" i="0" dirty="0">
                <a:solidFill>
                  <a:srgbClr val="0C1821"/>
                </a:solidFill>
                <a:effectLst/>
                <a:ea typeface="Cambria Math" panose="02040503050406030204" pitchFamily="18" charset="0"/>
              </a:rPr>
              <a:t>50 </a:t>
            </a:r>
            <a:r>
              <a:rPr lang="en-US" sz="1400" i="0" dirty="0">
                <a:solidFill>
                  <a:srgbClr val="0C1821"/>
                </a:solidFill>
                <a:effectLst/>
                <a:ea typeface="Cambria Math" panose="02040503050406030204" pitchFamily="18" charset="0"/>
              </a:rPr>
              <a:t>Wh/kg</a:t>
            </a:r>
            <a:endParaRPr lang="el-GR" sz="1400" i="0" dirty="0">
              <a:solidFill>
                <a:srgbClr val="0C1821"/>
              </a:solidFill>
              <a:effectLst/>
              <a:ea typeface="Cambria Math" panose="02040503050406030204" pitchFamily="18" charset="0"/>
            </a:endParaRPr>
          </a:p>
          <a:p>
            <a:r>
              <a:rPr lang="el-GR" sz="1400" dirty="0">
                <a:solidFill>
                  <a:srgbClr val="0C1821"/>
                </a:solidFill>
                <a:ea typeface="Cambria Math" panose="02040503050406030204" pitchFamily="18" charset="0"/>
              </a:rPr>
              <a:t>**Λόγω της αντικατάστασης του μαγγανίου με αλουμίνιο η θερμική ευστάθεια μειώνεται.</a:t>
            </a:r>
            <a:endParaRPr lang="el-GR" sz="1400" dirty="0"/>
          </a:p>
        </p:txBody>
      </p:sp>
    </p:spTree>
    <p:extLst>
      <p:ext uri="{BB962C8B-B14F-4D97-AF65-F5344CB8AC3E}">
        <p14:creationId xmlns:p14="http://schemas.microsoft.com/office/powerpoint/2010/main" val="14461336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45F3F4-C09D-770F-346F-9659FC3AD4F7}"/>
              </a:ext>
            </a:extLst>
          </p:cNvPr>
          <p:cNvSpPr>
            <a:spLocks noGrp="1"/>
          </p:cNvSpPr>
          <p:nvPr>
            <p:ph type="ctrTitle"/>
          </p:nvPr>
        </p:nvSpPr>
        <p:spPr>
          <a:xfrm>
            <a:off x="1172817" y="0"/>
            <a:ext cx="9667462" cy="609600"/>
          </a:xfrm>
        </p:spPr>
        <p:txBody>
          <a:bodyPr>
            <a:normAutofit/>
          </a:bodyPr>
          <a:lstStyle/>
          <a:p>
            <a:r>
              <a:rPr lang="el-GR" sz="3000" dirty="0"/>
              <a:t>Αξιοπιστία</a:t>
            </a:r>
            <a:r>
              <a:rPr lang="en-US" sz="3000" dirty="0"/>
              <a:t> </a:t>
            </a:r>
            <a:r>
              <a:rPr lang="el-GR" sz="3000" dirty="0"/>
              <a:t>μπαταριών </a:t>
            </a:r>
            <a:r>
              <a:rPr lang="en-US" sz="3000" dirty="0"/>
              <a:t>Li-ion</a:t>
            </a:r>
            <a:endParaRPr lang="el-GR" sz="3000" dirty="0"/>
          </a:p>
        </p:txBody>
      </p:sp>
      <p:sp>
        <p:nvSpPr>
          <p:cNvPr id="14" name="TextBox 13">
            <a:extLst>
              <a:ext uri="{FF2B5EF4-FFF2-40B4-BE49-F238E27FC236}">
                <a16:creationId xmlns:a16="http://schemas.microsoft.com/office/drawing/2014/main" id="{C6026FB7-BBA9-3590-226C-03B23C1EA507}"/>
              </a:ext>
            </a:extLst>
          </p:cNvPr>
          <p:cNvSpPr txBox="1"/>
          <p:nvPr/>
        </p:nvSpPr>
        <p:spPr>
          <a:xfrm>
            <a:off x="1458055" y="729764"/>
            <a:ext cx="10384972"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l-GR"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C9D981D4-CBD8-C611-DBB1-5F7D7B9B5361}"/>
              </a:ext>
            </a:extLst>
          </p:cNvPr>
          <p:cNvSpPr txBox="1"/>
          <p:nvPr/>
        </p:nvSpPr>
        <p:spPr>
          <a:xfrm>
            <a:off x="464457" y="565172"/>
            <a:ext cx="1137131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0" i="0" u="none" strike="noStrike" kern="1200" cap="none" spc="0" normalizeH="0" baseline="0" noProof="0" dirty="0" err="1">
                <a:ln>
                  <a:noFill/>
                </a:ln>
                <a:solidFill>
                  <a:prstClr val="black"/>
                </a:solidFill>
                <a:effectLst/>
                <a:uLnTx/>
                <a:uFillTx/>
                <a:latin typeface="Aptos" panose="02110004020202020204"/>
                <a:ea typeface="+mn-ea"/>
                <a:cs typeface="+mn-cs"/>
              </a:rPr>
              <a:t>Πηγ</a:t>
            </a:r>
            <a:r>
              <a:rPr lang="el-GR" sz="1000" dirty="0" err="1">
                <a:solidFill>
                  <a:prstClr val="black"/>
                </a:solidFill>
                <a:latin typeface="Aptos" panose="02110004020202020204"/>
              </a:rPr>
              <a:t>ές</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Mehmet </a:t>
            </a:r>
            <a:r>
              <a:rPr kumimoji="0" lang="en-US" sz="1000" b="0" i="0" u="none" strike="noStrike" kern="1200" cap="none" spc="0" normalizeH="0" baseline="0" noProof="0" dirty="0" err="1">
                <a:ln>
                  <a:noFill/>
                </a:ln>
                <a:solidFill>
                  <a:prstClr val="black"/>
                </a:solidFill>
                <a:effectLst/>
                <a:uLnTx/>
                <a:uFillTx/>
                <a:latin typeface="Aptos" panose="02110004020202020204"/>
                <a:ea typeface="+mn-ea"/>
                <a:cs typeface="+mn-cs"/>
              </a:rPr>
              <a:t>Şen</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et. al, "A review on the lithium-ion battery problems used in electric vehicles", Next Sustainability, Volume 3, 100036, 2024.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rgbClr val="222222"/>
                </a:solidFill>
                <a:effectLst/>
                <a:latin typeface="Helvetica Neue"/>
              </a:rPr>
              <a:t>Shi, P.; Zhu, H.; Dong, X.; Hai, B. Research Progress on Thermal Runaway Warning Methods and Fire Extinguishing Technologies for Lithium-Ion Batteries. </a:t>
            </a:r>
            <a:r>
              <a:rPr lang="en-US" sz="1000" b="0" i="1" dirty="0">
                <a:solidFill>
                  <a:srgbClr val="222222"/>
                </a:solidFill>
                <a:effectLst/>
                <a:latin typeface="Helvetica Neue"/>
              </a:rPr>
              <a:t>World Electr. Veh. J.</a:t>
            </a:r>
            <a:r>
              <a:rPr lang="en-US" sz="1000" b="0" i="0" dirty="0">
                <a:solidFill>
                  <a:srgbClr val="222222"/>
                </a:solidFill>
                <a:effectLst/>
                <a:latin typeface="Helvetica Neue"/>
              </a:rPr>
              <a:t> </a:t>
            </a:r>
            <a:r>
              <a:rPr lang="en-US" sz="1000" b="1" i="0" dirty="0">
                <a:solidFill>
                  <a:srgbClr val="222222"/>
                </a:solidFill>
                <a:effectLst/>
                <a:latin typeface="Helvetica Neue"/>
              </a:rPr>
              <a:t>2025</a:t>
            </a:r>
            <a:r>
              <a:rPr lang="en-US" sz="1000" b="0" i="0" dirty="0">
                <a:solidFill>
                  <a:srgbClr val="222222"/>
                </a:solidFill>
                <a:effectLst/>
                <a:latin typeface="Helvetica Neue"/>
              </a:rPr>
              <a:t>, </a:t>
            </a:r>
            <a:r>
              <a:rPr lang="en-US" sz="1000" b="0" i="1" dirty="0">
                <a:solidFill>
                  <a:srgbClr val="222222"/>
                </a:solidFill>
                <a:effectLst/>
                <a:latin typeface="Helvetica Neue"/>
              </a:rPr>
              <a:t>16</a:t>
            </a:r>
            <a:r>
              <a:rPr lang="en-US" sz="1000" b="0" i="0" dirty="0">
                <a:solidFill>
                  <a:srgbClr val="222222"/>
                </a:solidFill>
                <a:effectLst/>
                <a:latin typeface="Helvetica Neue"/>
              </a:rPr>
              <a:t>, 81</a:t>
            </a:r>
            <a:endParaRPr kumimoji="0" lang="el-GR" sz="1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9A0ACB6D-7B6F-27B0-395E-C35338AEADD4}"/>
              </a:ext>
            </a:extLst>
          </p:cNvPr>
          <p:cNvSpPr txBox="1"/>
          <p:nvPr/>
        </p:nvSpPr>
        <p:spPr>
          <a:xfrm>
            <a:off x="36944" y="1219200"/>
            <a:ext cx="6596085" cy="341632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Η πιθανότητα επικίνδυνων επιπλοκών των μπαταριών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Li-ion</a:t>
            </a: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 εκτιμάται σε 1 στις 40 εκατ</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 εφόσον αποθηκεύονται και χρησιμοποιούνται σύμφωνα με τις οδηγίες των κατασκευαστών. </a:t>
            </a:r>
          </a:p>
          <a:p>
            <a:pPr marR="0" lvl="0" algn="just"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Παρόλο που τα εμπορικά πακέτα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Li-ion</a:t>
            </a: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 διαθέτουν ενσωματωμένες διατάξεις ασφαλείας, έχουν σημειωθεί ατυχήματα σε διάφορες εφαρμογές, από μικρές ηλεκτρονικές συσκευές μέχρι ηλεκτρικά οχήματα. Τα συνηθέστερα αίτια περιλαμβάνουν υπερθέρμανση, βραχυκύκλωμα, υπερφόρτιση, αυτοθέρμανση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self-heating</a:t>
            </a: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 και μηχανικές βλάβες.</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D6E83D90-8C18-DB6F-AC9C-50E10196450C}"/>
              </a:ext>
            </a:extLst>
          </p:cNvPr>
          <p:cNvSpPr txBox="1"/>
          <p:nvPr/>
        </p:nvSpPr>
        <p:spPr>
          <a:xfrm>
            <a:off x="62002" y="5780782"/>
            <a:ext cx="12129998"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i="1" dirty="0">
                <a:solidFill>
                  <a:srgbClr val="0070C0"/>
                </a:solidFill>
              </a:rPr>
              <a:t>*</a:t>
            </a:r>
            <a:r>
              <a:rPr lang="el-GR" sz="1600" i="1" dirty="0">
                <a:solidFill>
                  <a:srgbClr val="0070C0"/>
                </a:solidFill>
              </a:rPr>
              <a:t>Η </a:t>
            </a:r>
            <a:r>
              <a:rPr lang="el-GR" sz="1600" b="1" i="1" dirty="0">
                <a:solidFill>
                  <a:srgbClr val="0070C0"/>
                </a:solidFill>
              </a:rPr>
              <a:t>αυτοθέρμανση (self-heating)</a:t>
            </a:r>
            <a:r>
              <a:rPr lang="el-GR" sz="1600" i="1" dirty="0">
                <a:solidFill>
                  <a:srgbClr val="0070C0"/>
                </a:solidFill>
              </a:rPr>
              <a:t> είναι επικίνδυνο φαινόμενο όπου η μπαταρία λιθίου-ιόντων παράγει θερμότητα εσωτερικά λόγω χημικών αντιδράσεων, όπως μικρά βραχυκυκλώματα, υποβάθμιση υλικών ή ανάπτυξη δενδριτών. Αν η θερμότητα δεν απομακρυνθεί, η θερμοκρασία αυξάνεται συνεχώς και μπορεί να οδηγήσει σε </a:t>
            </a:r>
            <a:r>
              <a:rPr lang="el-GR" sz="1600" b="1" i="1" dirty="0">
                <a:solidFill>
                  <a:srgbClr val="0070C0"/>
                </a:solidFill>
              </a:rPr>
              <a:t>θερμική διαφυγή (thermal runaway)</a:t>
            </a:r>
            <a:r>
              <a:rPr lang="el-GR" sz="1600" i="1" dirty="0">
                <a:solidFill>
                  <a:srgbClr val="0070C0"/>
                </a:solidFill>
              </a:rPr>
              <a:t>, προκαλώντας υπερθέρμανση, ανάφλεξη ή ακόμα και έκρηξη.</a:t>
            </a:r>
            <a:endParaRPr kumimoji="0" lang="el-GR" sz="1600" b="0" i="1" u="none" strike="noStrike" kern="1200" cap="none" spc="0" normalizeH="0" baseline="0" noProof="0" dirty="0">
              <a:ln>
                <a:noFill/>
              </a:ln>
              <a:solidFill>
                <a:srgbClr val="0070C0"/>
              </a:solidFill>
              <a:effectLst/>
              <a:uLnTx/>
              <a:uFillTx/>
              <a:latin typeface="Aptos" panose="02110004020202020204"/>
              <a:ea typeface="+mn-ea"/>
              <a:cs typeface="+mn-cs"/>
            </a:endParaRPr>
          </a:p>
        </p:txBody>
      </p:sp>
      <p:pic>
        <p:nvPicPr>
          <p:cNvPr id="4" name="Εικόνα 3">
            <a:extLst>
              <a:ext uri="{FF2B5EF4-FFF2-40B4-BE49-F238E27FC236}">
                <a16:creationId xmlns:a16="http://schemas.microsoft.com/office/drawing/2014/main" id="{979C0F89-52DA-2641-8F9E-3FA57E160C7B}"/>
              </a:ext>
            </a:extLst>
          </p:cNvPr>
          <p:cNvPicPr>
            <a:picLocks noChangeAspect="1"/>
          </p:cNvPicPr>
          <p:nvPr/>
        </p:nvPicPr>
        <p:blipFill>
          <a:blip r:embed="rId2"/>
          <a:stretch>
            <a:fillRect/>
          </a:stretch>
        </p:blipFill>
        <p:spPr>
          <a:xfrm>
            <a:off x="6708597" y="1300084"/>
            <a:ext cx="5387514" cy="3057589"/>
          </a:xfrm>
          <a:prstGeom prst="rect">
            <a:avLst/>
          </a:prstGeom>
          <a:ln>
            <a:noFill/>
          </a:ln>
          <a:effectLst>
            <a:softEdge rad="112500"/>
          </a:effectLst>
        </p:spPr>
      </p:pic>
      <p:sp>
        <p:nvSpPr>
          <p:cNvPr id="7" name="TextBox 6">
            <a:extLst>
              <a:ext uri="{FF2B5EF4-FFF2-40B4-BE49-F238E27FC236}">
                <a16:creationId xmlns:a16="http://schemas.microsoft.com/office/drawing/2014/main" id="{D4DA0B6B-8C20-94A1-2E3F-2AB48BCFEED4}"/>
              </a:ext>
            </a:extLst>
          </p:cNvPr>
          <p:cNvSpPr txBox="1"/>
          <p:nvPr/>
        </p:nvSpPr>
        <p:spPr>
          <a:xfrm>
            <a:off x="0" y="4746486"/>
            <a:ext cx="11698768"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Λόγω αυτών των περιστατικών, έχουν θεσπιστεί κανονισμοί για τη μεταφορά και αποθήκευση των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Li-ion: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Απαγόρευση μεταφοράς τους σε επιβατικά αεροπλάνα,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Όταν μεταφέρονται σε φορτηγά αεροπλάνα, η κατάσταση φόρτισης (SοC) δεν πρέπει να ξεπερνά το 30%.</a:t>
            </a:r>
          </a:p>
        </p:txBody>
      </p:sp>
    </p:spTree>
    <p:extLst>
      <p:ext uri="{BB962C8B-B14F-4D97-AF65-F5344CB8AC3E}">
        <p14:creationId xmlns:p14="http://schemas.microsoft.com/office/powerpoint/2010/main" val="40686275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45F3F4-C09D-770F-346F-9659FC3AD4F7}"/>
              </a:ext>
            </a:extLst>
          </p:cNvPr>
          <p:cNvSpPr>
            <a:spLocks noGrp="1"/>
          </p:cNvSpPr>
          <p:nvPr>
            <p:ph type="ctrTitle"/>
          </p:nvPr>
        </p:nvSpPr>
        <p:spPr>
          <a:xfrm>
            <a:off x="1172817" y="0"/>
            <a:ext cx="9667462" cy="609600"/>
          </a:xfrm>
        </p:spPr>
        <p:txBody>
          <a:bodyPr>
            <a:normAutofit/>
          </a:bodyPr>
          <a:lstStyle/>
          <a:p>
            <a:r>
              <a:rPr lang="el-GR" sz="3000" dirty="0"/>
              <a:t>Ατυχήματα</a:t>
            </a:r>
            <a:r>
              <a:rPr lang="en-US" sz="3000" dirty="0"/>
              <a:t> </a:t>
            </a:r>
            <a:r>
              <a:rPr lang="el-GR" sz="3000" dirty="0"/>
              <a:t>μπαταριών </a:t>
            </a:r>
            <a:r>
              <a:rPr lang="en-US" sz="3000" dirty="0"/>
              <a:t>Li-ion</a:t>
            </a:r>
            <a:endParaRPr lang="el-GR" sz="3000" dirty="0"/>
          </a:p>
        </p:txBody>
      </p:sp>
      <p:pic>
        <p:nvPicPr>
          <p:cNvPr id="6" name="Εικόνα 5">
            <a:extLst>
              <a:ext uri="{FF2B5EF4-FFF2-40B4-BE49-F238E27FC236}">
                <a16:creationId xmlns:a16="http://schemas.microsoft.com/office/drawing/2014/main" id="{7ACB0D86-404C-E910-4323-8F97E9C21FCC}"/>
              </a:ext>
            </a:extLst>
          </p:cNvPr>
          <p:cNvPicPr>
            <a:picLocks noChangeAspect="1"/>
          </p:cNvPicPr>
          <p:nvPr/>
        </p:nvPicPr>
        <p:blipFill>
          <a:blip r:embed="rId2"/>
          <a:stretch>
            <a:fillRect/>
          </a:stretch>
        </p:blipFill>
        <p:spPr>
          <a:xfrm>
            <a:off x="36944" y="1"/>
            <a:ext cx="1195510" cy="1153446"/>
          </a:xfrm>
          <a:prstGeom prst="rect">
            <a:avLst/>
          </a:prstGeom>
        </p:spPr>
      </p:pic>
      <p:sp>
        <p:nvSpPr>
          <p:cNvPr id="14" name="TextBox 13">
            <a:extLst>
              <a:ext uri="{FF2B5EF4-FFF2-40B4-BE49-F238E27FC236}">
                <a16:creationId xmlns:a16="http://schemas.microsoft.com/office/drawing/2014/main" id="{C6026FB7-BBA9-3590-226C-03B23C1EA507}"/>
              </a:ext>
            </a:extLst>
          </p:cNvPr>
          <p:cNvSpPr txBox="1"/>
          <p:nvPr/>
        </p:nvSpPr>
        <p:spPr>
          <a:xfrm>
            <a:off x="1444171" y="841829"/>
            <a:ext cx="10384972"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l-GR"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C9D981D4-CBD8-C611-DBB1-5F7D7B9B5361}"/>
              </a:ext>
            </a:extLst>
          </p:cNvPr>
          <p:cNvSpPr txBox="1"/>
          <p:nvPr/>
        </p:nvSpPr>
        <p:spPr>
          <a:xfrm>
            <a:off x="1568649" y="6415315"/>
            <a:ext cx="9442173" cy="2782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solidFill>
                <a:effectLst/>
                <a:uLnTx/>
                <a:uFillTx/>
                <a:latin typeface="Aptos" panose="02110004020202020204"/>
                <a:ea typeface="+mn-ea"/>
                <a:cs typeface="+mn-cs"/>
              </a:rPr>
              <a:t>Πηγή</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Mehmet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Şen</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et. al, "A review on the lithium-ion battery problems used in electric vehicles", Next Sustainability, Volume 3, 100036, 2024.</a:t>
            </a:r>
            <a:endParaRPr kumimoji="0" lang="el-GR"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5" name="Εικόνα 14">
            <a:extLst>
              <a:ext uri="{FF2B5EF4-FFF2-40B4-BE49-F238E27FC236}">
                <a16:creationId xmlns:a16="http://schemas.microsoft.com/office/drawing/2014/main" id="{5C315569-E033-DA1D-49A1-0C54818EAB8A}"/>
              </a:ext>
            </a:extLst>
          </p:cNvPr>
          <p:cNvPicPr>
            <a:picLocks noChangeAspect="1"/>
          </p:cNvPicPr>
          <p:nvPr/>
        </p:nvPicPr>
        <p:blipFill>
          <a:blip r:embed="rId3"/>
          <a:stretch>
            <a:fillRect/>
          </a:stretch>
        </p:blipFill>
        <p:spPr>
          <a:xfrm>
            <a:off x="586154" y="1541158"/>
            <a:ext cx="4706805" cy="4147671"/>
          </a:xfrm>
          <a:prstGeom prst="rect">
            <a:avLst/>
          </a:prstGeom>
        </p:spPr>
      </p:pic>
      <p:pic>
        <p:nvPicPr>
          <p:cNvPr id="17" name="Εικόνα 16">
            <a:extLst>
              <a:ext uri="{FF2B5EF4-FFF2-40B4-BE49-F238E27FC236}">
                <a16:creationId xmlns:a16="http://schemas.microsoft.com/office/drawing/2014/main" id="{38754136-EF4D-42BD-F6F4-1448D53EFA18}"/>
              </a:ext>
            </a:extLst>
          </p:cNvPr>
          <p:cNvPicPr>
            <a:picLocks noChangeAspect="1"/>
          </p:cNvPicPr>
          <p:nvPr/>
        </p:nvPicPr>
        <p:blipFill>
          <a:blip r:embed="rId4"/>
          <a:stretch>
            <a:fillRect/>
          </a:stretch>
        </p:blipFill>
        <p:spPr>
          <a:xfrm>
            <a:off x="6442634" y="1773854"/>
            <a:ext cx="5084171" cy="3825713"/>
          </a:xfrm>
          <a:prstGeom prst="rect">
            <a:avLst/>
          </a:prstGeom>
        </p:spPr>
      </p:pic>
    </p:spTree>
    <p:extLst>
      <p:ext uri="{BB962C8B-B14F-4D97-AF65-F5344CB8AC3E}">
        <p14:creationId xmlns:p14="http://schemas.microsoft.com/office/powerpoint/2010/main" val="8090665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45F3F4-C09D-770F-346F-9659FC3AD4F7}"/>
              </a:ext>
            </a:extLst>
          </p:cNvPr>
          <p:cNvSpPr>
            <a:spLocks noGrp="1"/>
          </p:cNvSpPr>
          <p:nvPr>
            <p:ph type="ctrTitle"/>
          </p:nvPr>
        </p:nvSpPr>
        <p:spPr>
          <a:xfrm>
            <a:off x="1172817" y="0"/>
            <a:ext cx="9667462" cy="609600"/>
          </a:xfrm>
        </p:spPr>
        <p:txBody>
          <a:bodyPr>
            <a:normAutofit/>
          </a:bodyPr>
          <a:lstStyle/>
          <a:p>
            <a:r>
              <a:rPr lang="el-GR" sz="3000" dirty="0"/>
              <a:t>Ισοδύναμο ηλεκτρικό κύκλωμα</a:t>
            </a:r>
          </a:p>
        </p:txBody>
      </p:sp>
      <p:sp>
        <p:nvSpPr>
          <p:cNvPr id="9" name="TextBox 8">
            <a:extLst>
              <a:ext uri="{FF2B5EF4-FFF2-40B4-BE49-F238E27FC236}">
                <a16:creationId xmlns:a16="http://schemas.microsoft.com/office/drawing/2014/main" id="{9A1D287A-FE70-BE60-D030-AA57CAA7EC83}"/>
              </a:ext>
            </a:extLst>
          </p:cNvPr>
          <p:cNvSpPr txBox="1"/>
          <p:nvPr/>
        </p:nvSpPr>
        <p:spPr>
          <a:xfrm>
            <a:off x="118980" y="671691"/>
            <a:ext cx="6158449" cy="5940088"/>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900" b="0" i="0" u="none" strike="noStrike" kern="1200" cap="none" spc="0" normalizeH="0" baseline="0" noProof="0" dirty="0">
                <a:ln>
                  <a:noFill/>
                </a:ln>
                <a:solidFill>
                  <a:prstClr val="black"/>
                </a:solidFill>
                <a:effectLst/>
                <a:uLnTx/>
                <a:uFillTx/>
                <a:latin typeface="Aptos" panose="02110004020202020204"/>
                <a:ea typeface="+mn-ea"/>
                <a:cs typeface="+mn-cs"/>
              </a:rPr>
              <a:t>Το (απλοποιημένο) ισοδύναμο ηλεκτρικό κύκλωμα ενός </a:t>
            </a:r>
            <a:r>
              <a:rPr kumimoji="0" lang="el-GR" sz="1900" b="1" i="0" u="none" strike="noStrike" kern="1200" cap="none" spc="0" normalizeH="0" baseline="0" noProof="0" dirty="0">
                <a:ln>
                  <a:noFill/>
                </a:ln>
                <a:solidFill>
                  <a:prstClr val="black"/>
                </a:solidFill>
                <a:effectLst/>
                <a:uLnTx/>
                <a:uFillTx/>
                <a:latin typeface="Aptos" panose="02110004020202020204"/>
                <a:ea typeface="+mn-ea"/>
                <a:cs typeface="+mn-cs"/>
              </a:rPr>
              <a:t>στοιχείου της μπαταρίας </a:t>
            </a:r>
            <a:r>
              <a:rPr kumimoji="0" lang="el-GR" sz="1900" b="0" i="0" u="none" strike="noStrike" kern="1200" cap="none" spc="0" normalizeH="0" baseline="0" noProof="0" dirty="0">
                <a:ln>
                  <a:noFill/>
                </a:ln>
                <a:solidFill>
                  <a:prstClr val="black"/>
                </a:solidFill>
                <a:effectLst/>
                <a:uLnTx/>
                <a:uFillTx/>
                <a:latin typeface="Aptos" panose="02110004020202020204"/>
                <a:ea typeface="+mn-ea"/>
                <a:cs typeface="+mn-cs"/>
              </a:rPr>
              <a:t>απεικονίζεται στο σχήμα 1.</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l-GR" sz="1900" dirty="0">
              <a:solidFill>
                <a:prstClr val="black"/>
              </a:solidFill>
              <a:latin typeface="Aptos" panose="02110004020202020204"/>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900" b="0" i="0" u="none" strike="noStrike" kern="1200" cap="none" spc="0" normalizeH="0" baseline="0" noProof="0" dirty="0">
                <a:ln>
                  <a:noFill/>
                </a:ln>
                <a:solidFill>
                  <a:prstClr val="black"/>
                </a:solidFill>
                <a:effectLst/>
                <a:uLnTx/>
                <a:uFillTx/>
                <a:latin typeface="Aptos" panose="02110004020202020204"/>
                <a:ea typeface="+mn-ea"/>
                <a:cs typeface="+mn-cs"/>
              </a:rPr>
              <a:t>Voc (Τάση Ανοιχτού Κυκλώματος):</a:t>
            </a:r>
            <a:r>
              <a:rPr kumimoji="0" lang="en-US" sz="19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l-GR" sz="1900" b="0" i="0" u="none" strike="noStrike" kern="1200" cap="none" spc="0" normalizeH="0" baseline="0" noProof="0" dirty="0">
                <a:ln>
                  <a:noFill/>
                </a:ln>
                <a:solidFill>
                  <a:prstClr val="black"/>
                </a:solidFill>
                <a:effectLst/>
                <a:uLnTx/>
                <a:uFillTx/>
                <a:latin typeface="Aptos" panose="02110004020202020204"/>
                <a:ea typeface="+mn-ea"/>
                <a:cs typeface="+mn-cs"/>
              </a:rPr>
              <a:t>Αντιπροσωπεύει την τάση της μπαταρίας όταν δεν διαρρέεται από ρεύμα.</a:t>
            </a:r>
            <a:endParaRPr kumimoji="0" lang="en-US" sz="19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900" dirty="0">
              <a:solidFill>
                <a:prstClr val="black"/>
              </a:solidFill>
              <a:latin typeface="Aptos" panose="02110004020202020204"/>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900" b="0" i="0" u="none" strike="noStrike" kern="1200" cap="none" spc="0" normalizeH="0" baseline="0" noProof="0" dirty="0">
                <a:ln>
                  <a:noFill/>
                </a:ln>
                <a:solidFill>
                  <a:prstClr val="black"/>
                </a:solidFill>
                <a:effectLst/>
                <a:uLnTx/>
                <a:uFillTx/>
                <a:latin typeface="Aptos" panose="02110004020202020204"/>
                <a:ea typeface="+mn-ea"/>
                <a:cs typeface="+mn-cs"/>
              </a:rPr>
              <a:t>H </a:t>
            </a:r>
            <a:r>
              <a:rPr kumimoji="0" lang="el-GR" sz="1900" b="0" i="0" u="none" strike="noStrike" kern="1200" cap="none" spc="0" normalizeH="0" baseline="0" noProof="0" dirty="0">
                <a:ln>
                  <a:noFill/>
                </a:ln>
                <a:solidFill>
                  <a:prstClr val="black"/>
                </a:solidFill>
                <a:effectLst/>
                <a:uLnTx/>
                <a:uFillTx/>
                <a:latin typeface="Aptos" panose="02110004020202020204"/>
                <a:ea typeface="+mn-ea"/>
                <a:cs typeface="+mn-cs"/>
              </a:rPr>
              <a:t>Voc εξαρτάται από την κατάσταση φόρτισης (State of Charge, SoC)</a:t>
            </a:r>
            <a:r>
              <a:rPr kumimoji="0" lang="en-US" sz="19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l-GR" sz="1900" b="0" i="0" u="none" strike="noStrike" kern="1200" cap="none" spc="0" normalizeH="0" baseline="0" noProof="0" dirty="0">
                <a:ln>
                  <a:noFill/>
                </a:ln>
                <a:solidFill>
                  <a:prstClr val="black"/>
                </a:solidFill>
                <a:effectLst/>
                <a:uLnTx/>
                <a:uFillTx/>
                <a:latin typeface="Aptos" panose="02110004020202020204"/>
                <a:ea typeface="+mn-ea"/>
                <a:cs typeface="+mn-cs"/>
              </a:rPr>
              <a:t>με μη γραμμικό τρόπο (βλ. σχήμα 2).</a:t>
            </a:r>
            <a:endParaRPr kumimoji="0" lang="en-US" sz="19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900" dirty="0">
              <a:solidFill>
                <a:prstClr val="black"/>
              </a:solidFill>
              <a:latin typeface="Aptos" panose="02110004020202020204"/>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900" b="0" i="0" u="none" strike="noStrike" kern="1200" cap="none" spc="0" normalizeH="0" baseline="0" noProof="0" dirty="0">
                <a:ln>
                  <a:noFill/>
                </a:ln>
                <a:solidFill>
                  <a:prstClr val="black"/>
                </a:solidFill>
                <a:effectLst/>
                <a:uLnTx/>
                <a:uFillTx/>
                <a:latin typeface="Aptos" panose="02110004020202020204"/>
                <a:ea typeface="+mn-ea"/>
                <a:cs typeface="+mn-cs"/>
              </a:rPr>
              <a:t>R₀ (Εσωτερική Αντίσταση): Προσομοιώνει τις απώλειες μέσα στην μπαταρία, όπως:</a:t>
            </a:r>
          </a:p>
          <a:p>
            <a:pPr marL="742950" lvl="1" indent="-285750" algn="just">
              <a:buFont typeface="Courier New" panose="02070309020205020404" pitchFamily="49" charset="0"/>
              <a:buChar char="o"/>
              <a:defRPr/>
            </a:pPr>
            <a:r>
              <a:rPr kumimoji="0" lang="el-GR" sz="1900" b="0" i="0" u="none" strike="noStrike" kern="1200" cap="none" spc="0" normalizeH="0" baseline="0" noProof="0" dirty="0">
                <a:ln>
                  <a:noFill/>
                </a:ln>
                <a:solidFill>
                  <a:prstClr val="black"/>
                </a:solidFill>
                <a:effectLst/>
                <a:uLnTx/>
                <a:uFillTx/>
                <a:latin typeface="Aptos" panose="02110004020202020204"/>
                <a:ea typeface="+mn-ea"/>
                <a:cs typeface="+mn-cs"/>
              </a:rPr>
              <a:t>Αντίσταση ηλεκτρολύτη</a:t>
            </a:r>
          </a:p>
          <a:p>
            <a:pPr marL="742950" lvl="1" indent="-285750" algn="just">
              <a:buFont typeface="Courier New" panose="02070309020205020404" pitchFamily="49" charset="0"/>
              <a:buChar char="o"/>
              <a:defRPr/>
            </a:pPr>
            <a:r>
              <a:rPr kumimoji="0" lang="el-GR" sz="1900" b="0" i="0" u="none" strike="noStrike" kern="1200" cap="none" spc="0" normalizeH="0" baseline="0" noProof="0" dirty="0">
                <a:ln>
                  <a:noFill/>
                </a:ln>
                <a:solidFill>
                  <a:prstClr val="black"/>
                </a:solidFill>
                <a:effectLst/>
                <a:uLnTx/>
                <a:uFillTx/>
                <a:latin typeface="Aptos" panose="02110004020202020204"/>
                <a:ea typeface="+mn-ea"/>
                <a:cs typeface="+mn-cs"/>
              </a:rPr>
              <a:t>Αντίσταση επαφών</a:t>
            </a:r>
          </a:p>
          <a:p>
            <a:pPr marL="742950" lvl="1" indent="-285750" algn="just">
              <a:buFont typeface="Courier New" panose="02070309020205020404" pitchFamily="49" charset="0"/>
              <a:buChar char="o"/>
              <a:defRPr/>
            </a:pPr>
            <a:r>
              <a:rPr kumimoji="0" lang="el-GR" sz="1900" b="0" i="0" u="none" strike="noStrike" kern="1200" cap="none" spc="0" normalizeH="0" baseline="0" noProof="0" dirty="0">
                <a:ln>
                  <a:noFill/>
                </a:ln>
                <a:solidFill>
                  <a:prstClr val="black"/>
                </a:solidFill>
                <a:effectLst/>
                <a:uLnTx/>
                <a:uFillTx/>
                <a:latin typeface="Aptos" panose="02110004020202020204"/>
                <a:ea typeface="+mn-ea"/>
                <a:cs typeface="+mn-cs"/>
              </a:rPr>
              <a:t>Αντίσταση ηλεκτροδίων</a:t>
            </a:r>
          </a:p>
          <a:p>
            <a:pPr marL="742950" lvl="1" indent="-285750" algn="just">
              <a:buFont typeface="Courier New" panose="02070309020205020404" pitchFamily="49" charset="0"/>
              <a:buChar char="o"/>
              <a:defRPr/>
            </a:pPr>
            <a:endParaRPr lang="el-GR" sz="1900" dirty="0">
              <a:solidFill>
                <a:prstClr val="black"/>
              </a:solidFill>
              <a:latin typeface="Aptos" panose="02110004020202020204"/>
            </a:endParaRPr>
          </a:p>
          <a:p>
            <a:pPr marL="285750" indent="-285750" algn="just">
              <a:buFont typeface="Wingdings" panose="05000000000000000000" pitchFamily="2" charset="2"/>
              <a:buChar char="§"/>
              <a:defRPr/>
            </a:pPr>
            <a:r>
              <a:rPr lang="el-GR" sz="1900" dirty="0">
                <a:solidFill>
                  <a:prstClr val="black"/>
                </a:solidFill>
                <a:latin typeface="Aptos" panose="02110004020202020204"/>
              </a:rPr>
              <a:t>Η </a:t>
            </a:r>
            <a:r>
              <a:rPr kumimoji="0" lang="el-GR" sz="1900" b="0" i="0" u="none" strike="noStrike" kern="1200" cap="none" spc="0" normalizeH="0" baseline="0" noProof="0" dirty="0">
                <a:ln>
                  <a:noFill/>
                </a:ln>
                <a:solidFill>
                  <a:prstClr val="black"/>
                </a:solidFill>
                <a:effectLst/>
                <a:uLnTx/>
                <a:uFillTx/>
                <a:latin typeface="Aptos" panose="02110004020202020204"/>
                <a:ea typeface="+mn-ea"/>
                <a:cs typeface="+mn-cs"/>
              </a:rPr>
              <a:t>R₀</a:t>
            </a:r>
            <a:r>
              <a:rPr lang="el-GR" sz="1900" dirty="0">
                <a:solidFill>
                  <a:prstClr val="black"/>
                </a:solidFill>
                <a:latin typeface="Aptos" panose="02110004020202020204"/>
              </a:rPr>
              <a:t> προκαλεί πτώση τάσης κατά τη φόρτιση/εκφόρτιση της μπαταρίας έτσι ώστε</a:t>
            </a:r>
            <a:r>
              <a:rPr lang="en-US" sz="1900" dirty="0">
                <a:solidFill>
                  <a:prstClr val="black"/>
                </a:solidFill>
                <a:latin typeface="Aptos" panose="02110004020202020204"/>
              </a:rPr>
              <a:t>: </a:t>
            </a:r>
          </a:p>
          <a:p>
            <a:pPr marL="742950" lvl="1" indent="-285750" algn="just">
              <a:buFont typeface="Courier New" panose="02070309020205020404" pitchFamily="49" charset="0"/>
              <a:buChar char="o"/>
              <a:defRPr/>
            </a:pPr>
            <a:r>
              <a:rPr lang="en-US" sz="1900" dirty="0">
                <a:solidFill>
                  <a:prstClr val="black"/>
                </a:solidFill>
                <a:latin typeface="Aptos" panose="02110004020202020204"/>
              </a:rPr>
              <a:t>Vbat =</a:t>
            </a:r>
            <a:r>
              <a:rPr kumimoji="0" lang="el-GR" sz="1900" b="0" i="0" u="none" strike="noStrike" kern="1200" cap="none" spc="0" normalizeH="0" baseline="0" noProof="0" dirty="0">
                <a:ln>
                  <a:noFill/>
                </a:ln>
                <a:solidFill>
                  <a:prstClr val="black"/>
                </a:solidFill>
                <a:effectLst/>
                <a:uLnTx/>
                <a:uFillTx/>
                <a:latin typeface="Aptos" panose="02110004020202020204"/>
                <a:ea typeface="+mn-ea"/>
                <a:cs typeface="+mn-cs"/>
              </a:rPr>
              <a:t> Voc</a:t>
            </a:r>
            <a:r>
              <a:rPr kumimoji="0" lang="en-US" sz="19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l-GR" sz="1900" b="0" i="0" u="none" strike="noStrike" kern="1200" cap="none" spc="0" normalizeH="0" baseline="0" noProof="0" dirty="0">
                <a:ln>
                  <a:noFill/>
                </a:ln>
                <a:solidFill>
                  <a:prstClr val="black"/>
                </a:solidFill>
                <a:effectLst/>
                <a:uLnTx/>
                <a:uFillTx/>
                <a:latin typeface="Aptos" panose="02110004020202020204"/>
                <a:ea typeface="+mn-ea"/>
                <a:cs typeface="+mn-cs"/>
              </a:rPr>
              <a:t>για </a:t>
            </a:r>
            <a:r>
              <a:rPr lang="el-GR" sz="1900" dirty="0">
                <a:solidFill>
                  <a:prstClr val="black"/>
                </a:solidFill>
                <a:latin typeface="Aptos" panose="02110004020202020204"/>
              </a:rPr>
              <a:t>μηδενικό ρεύμα</a:t>
            </a:r>
          </a:p>
          <a:p>
            <a:pPr marL="742950" lvl="1" indent="-285750" algn="just">
              <a:buFont typeface="Courier New" panose="02070309020205020404" pitchFamily="49" charset="0"/>
              <a:buChar char="o"/>
              <a:defRPr/>
            </a:pPr>
            <a:r>
              <a:rPr lang="en-US" sz="1900" dirty="0">
                <a:solidFill>
                  <a:prstClr val="black"/>
                </a:solidFill>
                <a:latin typeface="Aptos" panose="02110004020202020204"/>
              </a:rPr>
              <a:t>Vbat </a:t>
            </a:r>
            <a:r>
              <a:rPr lang="el-GR" sz="1900" dirty="0">
                <a:solidFill>
                  <a:prstClr val="black"/>
                </a:solidFill>
                <a:latin typeface="Aptos" panose="02110004020202020204"/>
              </a:rPr>
              <a:t>&gt; </a:t>
            </a:r>
            <a:r>
              <a:rPr kumimoji="0" lang="el-GR" sz="1900" b="0" i="0" u="none" strike="noStrike" kern="1200" cap="none" spc="0" normalizeH="0" baseline="0" noProof="0" dirty="0">
                <a:ln>
                  <a:noFill/>
                </a:ln>
                <a:solidFill>
                  <a:prstClr val="black"/>
                </a:solidFill>
                <a:effectLst/>
                <a:uLnTx/>
                <a:uFillTx/>
                <a:latin typeface="Aptos" panose="02110004020202020204"/>
                <a:ea typeface="+mn-ea"/>
                <a:cs typeface="+mn-cs"/>
              </a:rPr>
              <a:t>Voc</a:t>
            </a:r>
            <a:r>
              <a:rPr kumimoji="0" lang="en-US" sz="1900" b="0" i="0" u="none" strike="noStrike" kern="1200" cap="none" spc="0" normalizeH="0" baseline="0" noProof="0" dirty="0">
                <a:ln>
                  <a:noFill/>
                </a:ln>
                <a:solidFill>
                  <a:prstClr val="black"/>
                </a:solidFill>
                <a:effectLst/>
                <a:uLnTx/>
                <a:uFillTx/>
                <a:latin typeface="Aptos" panose="02110004020202020204"/>
                <a:ea typeface="+mn-ea"/>
                <a:cs typeface="+mn-cs"/>
              </a:rPr>
              <a:t> </a:t>
            </a:r>
            <a:r>
              <a:rPr lang="el-GR" sz="1900" dirty="0">
                <a:solidFill>
                  <a:prstClr val="black"/>
                </a:solidFill>
                <a:latin typeface="Aptos" panose="02110004020202020204"/>
              </a:rPr>
              <a:t>κατά τη φόρτιση</a:t>
            </a:r>
          </a:p>
          <a:p>
            <a:pPr marL="742950" lvl="1" indent="-285750" algn="just">
              <a:buFont typeface="Courier New" panose="02070309020205020404" pitchFamily="49" charset="0"/>
              <a:buChar char="o"/>
              <a:defRPr/>
            </a:pPr>
            <a:r>
              <a:rPr lang="en-US" sz="1900" dirty="0">
                <a:solidFill>
                  <a:prstClr val="black"/>
                </a:solidFill>
                <a:latin typeface="Aptos" panose="02110004020202020204"/>
              </a:rPr>
              <a:t>Vbat</a:t>
            </a:r>
            <a:r>
              <a:rPr lang="el-GR" sz="1900" dirty="0">
                <a:solidFill>
                  <a:prstClr val="black"/>
                </a:solidFill>
                <a:latin typeface="Aptos" panose="02110004020202020204"/>
              </a:rPr>
              <a:t> &lt; </a:t>
            </a:r>
            <a:r>
              <a:rPr kumimoji="0" lang="el-GR" sz="1900" b="0" i="0" u="none" strike="noStrike" kern="1200" cap="none" spc="0" normalizeH="0" baseline="0" noProof="0" dirty="0">
                <a:ln>
                  <a:noFill/>
                </a:ln>
                <a:solidFill>
                  <a:prstClr val="black"/>
                </a:solidFill>
                <a:effectLst/>
                <a:uLnTx/>
                <a:uFillTx/>
                <a:latin typeface="Aptos" panose="02110004020202020204"/>
                <a:ea typeface="+mn-ea"/>
                <a:cs typeface="+mn-cs"/>
              </a:rPr>
              <a:t>Voc</a:t>
            </a:r>
            <a:r>
              <a:rPr kumimoji="0" lang="en-US" sz="1900" b="0" i="0" u="none" strike="noStrike" kern="1200" cap="none" spc="0" normalizeH="0" baseline="0" noProof="0" dirty="0">
                <a:ln>
                  <a:noFill/>
                </a:ln>
                <a:solidFill>
                  <a:prstClr val="black"/>
                </a:solidFill>
                <a:effectLst/>
                <a:uLnTx/>
                <a:uFillTx/>
                <a:latin typeface="Aptos" panose="02110004020202020204"/>
                <a:ea typeface="+mn-ea"/>
                <a:cs typeface="+mn-cs"/>
              </a:rPr>
              <a:t> </a:t>
            </a:r>
            <a:r>
              <a:rPr lang="el-GR" sz="1900" dirty="0">
                <a:solidFill>
                  <a:prstClr val="black"/>
                </a:solidFill>
                <a:latin typeface="Aptos" panose="02110004020202020204"/>
              </a:rPr>
              <a:t>κατά την εκφόρτιση</a:t>
            </a:r>
          </a:p>
        </p:txBody>
      </p:sp>
      <p:pic>
        <p:nvPicPr>
          <p:cNvPr id="4" name="Εικόνα 3" descr="Εικόνα που περιέχει κείμενο, διάγραμμα, γραμμή, γράφημα&#10;&#10;Το περιεχόμενο που δημιουργείται από τεχνολογία AI ενδέχεται να είναι εσφαλμένο.">
            <a:extLst>
              <a:ext uri="{FF2B5EF4-FFF2-40B4-BE49-F238E27FC236}">
                <a16:creationId xmlns:a16="http://schemas.microsoft.com/office/drawing/2014/main" id="{F88BF900-2F96-FF35-6B01-3023B5C544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9830" y="889232"/>
            <a:ext cx="5643190" cy="5079535"/>
          </a:xfrm>
          <a:prstGeom prst="rect">
            <a:avLst/>
          </a:prstGeom>
        </p:spPr>
      </p:pic>
    </p:spTree>
    <p:extLst>
      <p:ext uri="{BB962C8B-B14F-4D97-AF65-F5344CB8AC3E}">
        <p14:creationId xmlns:p14="http://schemas.microsoft.com/office/powerpoint/2010/main" val="2612602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45F3F4-C09D-770F-346F-9659FC3AD4F7}"/>
              </a:ext>
            </a:extLst>
          </p:cNvPr>
          <p:cNvSpPr>
            <a:spLocks noGrp="1"/>
          </p:cNvSpPr>
          <p:nvPr>
            <p:ph type="ctrTitle"/>
          </p:nvPr>
        </p:nvSpPr>
        <p:spPr>
          <a:xfrm>
            <a:off x="1172816" y="0"/>
            <a:ext cx="10687879" cy="609600"/>
          </a:xfrm>
        </p:spPr>
        <p:txBody>
          <a:bodyPr>
            <a:normAutofit/>
          </a:bodyPr>
          <a:lstStyle/>
          <a:p>
            <a:r>
              <a:rPr lang="el-GR" sz="3000" dirty="0"/>
              <a:t>Απόδοση Ηλεκτρικών οχημάτων (Μπαταρία </a:t>
            </a:r>
            <a:r>
              <a:rPr lang="en-US" sz="3000" dirty="0"/>
              <a:t>VS </a:t>
            </a:r>
            <a:r>
              <a:rPr lang="el-GR" sz="3000" dirty="0"/>
              <a:t>Υδρογόνου)</a:t>
            </a:r>
          </a:p>
        </p:txBody>
      </p:sp>
      <p:pic>
        <p:nvPicPr>
          <p:cNvPr id="6" name="Εικόνα 5">
            <a:extLst>
              <a:ext uri="{FF2B5EF4-FFF2-40B4-BE49-F238E27FC236}">
                <a16:creationId xmlns:a16="http://schemas.microsoft.com/office/drawing/2014/main" id="{7ACB0D86-404C-E910-4323-8F97E9C21FCC}"/>
              </a:ext>
            </a:extLst>
          </p:cNvPr>
          <p:cNvPicPr>
            <a:picLocks noChangeAspect="1"/>
          </p:cNvPicPr>
          <p:nvPr/>
        </p:nvPicPr>
        <p:blipFill>
          <a:blip r:embed="rId2"/>
          <a:stretch>
            <a:fillRect/>
          </a:stretch>
        </p:blipFill>
        <p:spPr>
          <a:xfrm>
            <a:off x="36944" y="1"/>
            <a:ext cx="1195510" cy="1153446"/>
          </a:xfrm>
          <a:prstGeom prst="rect">
            <a:avLst/>
          </a:prstGeom>
        </p:spPr>
      </p:pic>
      <p:sp>
        <p:nvSpPr>
          <p:cNvPr id="9" name="TextBox 8">
            <a:extLst>
              <a:ext uri="{FF2B5EF4-FFF2-40B4-BE49-F238E27FC236}">
                <a16:creationId xmlns:a16="http://schemas.microsoft.com/office/drawing/2014/main" id="{9A1D287A-FE70-BE60-D030-AA57CAA7EC83}"/>
              </a:ext>
            </a:extLst>
          </p:cNvPr>
          <p:cNvSpPr txBox="1"/>
          <p:nvPr/>
        </p:nvSpPr>
        <p:spPr>
          <a:xfrm>
            <a:off x="89952" y="1153447"/>
            <a:ext cx="4640483" cy="563231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800" b="1" i="0" u="none" strike="noStrike" kern="1200" cap="none" spc="0" normalizeH="0" baseline="0" noProof="0" dirty="0">
                <a:ln>
                  <a:noFill/>
                </a:ln>
                <a:solidFill>
                  <a:prstClr val="black"/>
                </a:solidFill>
                <a:effectLst/>
                <a:uLnTx/>
                <a:uFillTx/>
                <a:latin typeface="Aptos" panose="02110004020202020204"/>
                <a:ea typeface="+mn-ea"/>
                <a:cs typeface="+mn-cs"/>
              </a:rPr>
              <a:t>Μπαταρίες</a:t>
            </a:r>
            <a:r>
              <a:rPr kumimoji="0" lang="el-GR" sz="1800" i="0" u="none" strike="noStrike" kern="1200" cap="none" spc="0" normalizeH="0" baseline="0" noProof="0" dirty="0">
                <a:ln>
                  <a:noFill/>
                </a:ln>
                <a:solidFill>
                  <a:prstClr val="black"/>
                </a:solidFill>
                <a:effectLst/>
                <a:uLnTx/>
                <a:uFillTx/>
                <a:latin typeface="Aptos" panose="02110004020202020204"/>
                <a:ea typeface="+mn-ea"/>
                <a:cs typeface="+mn-cs"/>
              </a:rPr>
              <a:t> και </a:t>
            </a:r>
            <a:r>
              <a:rPr kumimoji="0" lang="el-GR" sz="1800" b="1" i="0" u="none" strike="noStrike" kern="1200" cap="none" spc="0" normalizeH="0" baseline="0" noProof="0" dirty="0">
                <a:ln>
                  <a:noFill/>
                </a:ln>
                <a:solidFill>
                  <a:prstClr val="black"/>
                </a:solidFill>
                <a:effectLst/>
                <a:uLnTx/>
                <a:uFillTx/>
                <a:latin typeface="Aptos" panose="02110004020202020204"/>
                <a:ea typeface="+mn-ea"/>
                <a:cs typeface="+mn-cs"/>
              </a:rPr>
              <a:t>κυψέλες καυσίμου </a:t>
            </a:r>
            <a:r>
              <a:rPr kumimoji="0" lang="el-GR" sz="1800" i="0" u="none" strike="noStrike" kern="1200" cap="none" spc="0" normalizeH="0" baseline="0" noProof="0" dirty="0">
                <a:ln>
                  <a:noFill/>
                </a:ln>
                <a:solidFill>
                  <a:prstClr val="black"/>
                </a:solidFill>
                <a:effectLst/>
                <a:uLnTx/>
                <a:uFillTx/>
                <a:latin typeface="Aptos" panose="02110004020202020204"/>
                <a:ea typeface="+mn-ea"/>
                <a:cs typeface="+mn-cs"/>
              </a:rPr>
              <a:t>χρησιμοποιούνται για αποθήκευση και παραγωγή ενέργειας, σε </a:t>
            </a:r>
            <a:r>
              <a:rPr lang="el-GR" dirty="0">
                <a:solidFill>
                  <a:prstClr val="black"/>
                </a:solidFill>
                <a:latin typeface="Aptos" panose="02110004020202020204"/>
              </a:rPr>
              <a:t>ηλεκτρικά οχήματα</a:t>
            </a:r>
            <a:r>
              <a:rPr kumimoji="0" lang="el-GR" sz="1800" i="0" u="none" strike="noStrike" kern="1200" cap="none" spc="0" normalizeH="0" baseline="0" noProof="0" dirty="0">
                <a:ln>
                  <a:noFill/>
                </a:ln>
                <a:solidFill>
                  <a:prstClr val="black"/>
                </a:solidFill>
                <a:effectLst/>
                <a:uLnTx/>
                <a:uFillTx/>
                <a:latin typeface="Aptos" panose="02110004020202020204"/>
                <a:ea typeface="+mn-ea"/>
                <a:cs typeface="+mn-cs"/>
              </a:rPr>
              <a:t> αλλά και στην παραγωγή/αποθήκευση ενέργειας</a:t>
            </a:r>
          </a:p>
          <a:p>
            <a:pPr marR="0" lvl="0" algn="l" defTabSz="914400" rtl="0" eaLnBrk="1" fontAlgn="auto" latinLnBrk="0" hangingPunct="1">
              <a:lnSpc>
                <a:spcPct val="100000"/>
              </a:lnSpc>
              <a:spcBef>
                <a:spcPts val="0"/>
              </a:spcBef>
              <a:spcAft>
                <a:spcPts val="0"/>
              </a:spcAft>
              <a:buClrTx/>
              <a:buSzTx/>
              <a:tabLst/>
              <a:defRPr/>
            </a:pPr>
            <a:endParaRPr lang="el-GR" dirty="0">
              <a:solidFill>
                <a:prstClr val="black"/>
              </a:solidFill>
              <a:latin typeface="Aptos" panose="02110004020202020204"/>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dirty="0">
                <a:solidFill>
                  <a:prstClr val="black"/>
                </a:solidFill>
                <a:latin typeface="Aptos" panose="02110004020202020204"/>
              </a:rPr>
              <a:t>Τα ηλεκτρικά έχουν</a:t>
            </a:r>
            <a:r>
              <a:rPr kumimoji="0" lang="el-GR" sz="180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l-GR" sz="1800" b="1" i="0" u="none" strike="noStrike" kern="1200" cap="none" spc="0" normalizeH="0" baseline="0" noProof="0" dirty="0">
                <a:ln>
                  <a:noFill/>
                </a:ln>
                <a:solidFill>
                  <a:prstClr val="black"/>
                </a:solidFill>
                <a:effectLst/>
                <a:uLnTx/>
                <a:uFillTx/>
                <a:latin typeface="Aptos" panose="02110004020202020204"/>
                <a:ea typeface="+mn-ea"/>
                <a:cs typeface="+mn-cs"/>
              </a:rPr>
              <a:t>υψηλότερη απόδοση από τα συμβατικά οχήματα</a:t>
            </a:r>
            <a:r>
              <a:rPr lang="el-GR" b="1" dirty="0">
                <a:solidFill>
                  <a:prstClr val="black"/>
                </a:solidFill>
                <a:latin typeface="Aptos" panose="02110004020202020204"/>
              </a:rPr>
              <a:t>.</a:t>
            </a:r>
            <a:endParaRPr kumimoji="0" lang="el-GR" sz="180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l-GR" sz="180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dirty="0">
                <a:solidFill>
                  <a:prstClr val="black"/>
                </a:solidFill>
                <a:latin typeface="Aptos" panose="02110004020202020204"/>
              </a:rPr>
              <a:t>Μεταξύ των ηλεκτρικών, τα οχήματα μπαταρίας έχουν υψηλότερη </a:t>
            </a:r>
            <a:r>
              <a:rPr lang="el-GR" b="1" dirty="0">
                <a:solidFill>
                  <a:prstClr val="black"/>
                </a:solidFill>
                <a:latin typeface="Aptos" panose="02110004020202020204"/>
              </a:rPr>
              <a:t>απόδοση</a:t>
            </a:r>
            <a:r>
              <a:rPr lang="el-GR" dirty="0">
                <a:solidFill>
                  <a:prstClr val="black"/>
                </a:solidFill>
                <a:latin typeface="Aptos" panose="02110004020202020204"/>
              </a:rPr>
              <a:t> (87%) από  τα αντίστοιχα κυψελών καυσίμου (40%).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l-GR" dirty="0">
              <a:solidFill>
                <a:prstClr val="black"/>
              </a:solidFill>
              <a:latin typeface="Aptos" panose="02110004020202020204"/>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dirty="0">
                <a:solidFill>
                  <a:prstClr val="black"/>
                </a:solidFill>
                <a:latin typeface="Aptos" panose="02110004020202020204"/>
              </a:rPr>
              <a:t>Για σύγκριση, τα συμβατικά έχουν απόδοση (</a:t>
            </a:r>
            <a:r>
              <a:rPr lang="en-US" dirty="0">
                <a:solidFill>
                  <a:prstClr val="black"/>
                </a:solidFill>
                <a:latin typeface="Aptos" panose="02110004020202020204"/>
              </a:rPr>
              <a:t>well-to-wheel -WtW</a:t>
            </a:r>
            <a:r>
              <a:rPr lang="el-GR" dirty="0">
                <a:solidFill>
                  <a:prstClr val="black"/>
                </a:solidFill>
                <a:latin typeface="Aptos" panose="02110004020202020204"/>
              </a:rPr>
              <a:t>) 10-20%.</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l-GR" dirty="0">
              <a:solidFill>
                <a:prstClr val="black"/>
              </a:solidFill>
              <a:latin typeface="Aptos" panose="02110004020202020204"/>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dirty="0">
                <a:solidFill>
                  <a:prstClr val="black"/>
                </a:solidFill>
                <a:latin typeface="Aptos" panose="02110004020202020204"/>
              </a:rPr>
              <a:t>Ωστόσο, τα οχήματα κυψελών καυσίμου (υδρογόνου) έχουν μεγαλύτερη </a:t>
            </a:r>
            <a:r>
              <a:rPr lang="el-GR" b="1" dirty="0">
                <a:solidFill>
                  <a:prstClr val="black"/>
                </a:solidFill>
                <a:latin typeface="Aptos" panose="02110004020202020204"/>
              </a:rPr>
              <a:t>αυτονομία</a:t>
            </a:r>
            <a:r>
              <a:rPr lang="el-GR" dirty="0">
                <a:solidFill>
                  <a:prstClr val="black"/>
                </a:solidFill>
                <a:latin typeface="Aptos" panose="02110004020202020204"/>
              </a:rPr>
              <a:t> και φορτίζουν γρηγορότερα.</a:t>
            </a:r>
          </a:p>
        </p:txBody>
      </p:sp>
      <p:pic>
        <p:nvPicPr>
          <p:cNvPr id="7" name="Εικόνα 6">
            <a:extLst>
              <a:ext uri="{FF2B5EF4-FFF2-40B4-BE49-F238E27FC236}">
                <a16:creationId xmlns:a16="http://schemas.microsoft.com/office/drawing/2014/main" id="{C97E04D1-81B8-6D47-6ABD-AD3993216C9E}"/>
              </a:ext>
            </a:extLst>
          </p:cNvPr>
          <p:cNvPicPr>
            <a:picLocks noChangeAspect="1"/>
          </p:cNvPicPr>
          <p:nvPr/>
        </p:nvPicPr>
        <p:blipFill>
          <a:blip r:embed="rId3"/>
          <a:srcRect b="10918"/>
          <a:stretch/>
        </p:blipFill>
        <p:spPr>
          <a:xfrm>
            <a:off x="4730435" y="801755"/>
            <a:ext cx="7424621" cy="5844209"/>
          </a:xfrm>
          <a:prstGeom prst="rect">
            <a:avLst/>
          </a:prstGeom>
        </p:spPr>
      </p:pic>
    </p:spTree>
    <p:extLst>
      <p:ext uri="{BB962C8B-B14F-4D97-AF65-F5344CB8AC3E}">
        <p14:creationId xmlns:p14="http://schemas.microsoft.com/office/powerpoint/2010/main" val="38461280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45F3F4-C09D-770F-346F-9659FC3AD4F7}"/>
              </a:ext>
            </a:extLst>
          </p:cNvPr>
          <p:cNvSpPr>
            <a:spLocks noGrp="1"/>
          </p:cNvSpPr>
          <p:nvPr>
            <p:ph type="ctrTitle"/>
          </p:nvPr>
        </p:nvSpPr>
        <p:spPr>
          <a:xfrm>
            <a:off x="1172817" y="0"/>
            <a:ext cx="9667462" cy="609600"/>
          </a:xfrm>
        </p:spPr>
        <p:txBody>
          <a:bodyPr>
            <a:normAutofit/>
          </a:bodyPr>
          <a:lstStyle/>
          <a:p>
            <a:r>
              <a:rPr lang="el-GR" sz="3000" dirty="0"/>
              <a:t>Συστοιχία μπαταριών </a:t>
            </a:r>
          </a:p>
        </p:txBody>
      </p:sp>
      <p:pic>
        <p:nvPicPr>
          <p:cNvPr id="6" name="Εικόνα 5">
            <a:extLst>
              <a:ext uri="{FF2B5EF4-FFF2-40B4-BE49-F238E27FC236}">
                <a16:creationId xmlns:a16="http://schemas.microsoft.com/office/drawing/2014/main" id="{7ACB0D86-404C-E910-4323-8F97E9C21FCC}"/>
              </a:ext>
            </a:extLst>
          </p:cNvPr>
          <p:cNvPicPr>
            <a:picLocks noChangeAspect="1"/>
          </p:cNvPicPr>
          <p:nvPr/>
        </p:nvPicPr>
        <p:blipFill>
          <a:blip r:embed="rId2"/>
          <a:stretch>
            <a:fillRect/>
          </a:stretch>
        </p:blipFill>
        <p:spPr>
          <a:xfrm>
            <a:off x="36944" y="1"/>
            <a:ext cx="1195510" cy="1153446"/>
          </a:xfrm>
          <a:prstGeom prst="rect">
            <a:avLst/>
          </a:prstGeom>
        </p:spPr>
      </p:pic>
      <p:sp>
        <p:nvSpPr>
          <p:cNvPr id="9" name="TextBox 8">
            <a:extLst>
              <a:ext uri="{FF2B5EF4-FFF2-40B4-BE49-F238E27FC236}">
                <a16:creationId xmlns:a16="http://schemas.microsoft.com/office/drawing/2014/main" id="{9A1D287A-FE70-BE60-D030-AA57CAA7EC83}"/>
              </a:ext>
            </a:extLst>
          </p:cNvPr>
          <p:cNvSpPr txBox="1"/>
          <p:nvPr/>
        </p:nvSpPr>
        <p:spPr>
          <a:xfrm>
            <a:off x="285771" y="5670913"/>
            <a:ext cx="11768343" cy="923330"/>
          </a:xfrm>
          <a:prstGeom prst="rect">
            <a:avLst/>
          </a:prstGeom>
          <a:noFill/>
        </p:spPr>
        <p:txBody>
          <a:bodyPr wrap="square" rtlCol="0">
            <a:spAutoFit/>
          </a:bodyPr>
          <a:lstStyle/>
          <a:p>
            <a:pPr marL="285750" indent="-285750">
              <a:buFont typeface="Arial" panose="020B0604020202020204" pitchFamily="34" charset="0"/>
              <a:buChar char="•"/>
            </a:pPr>
            <a:r>
              <a:rPr lang="el-GR" dirty="0"/>
              <a:t>Μια συστοιχία μπαταρίας αποτελείται από πολλά στοιχεία που συνδέονται σε </a:t>
            </a:r>
            <a:r>
              <a:rPr lang="el-GR" b="1" dirty="0"/>
              <a:t>σειρά</a:t>
            </a:r>
            <a:r>
              <a:rPr lang="el-GR" dirty="0"/>
              <a:t>, </a:t>
            </a:r>
            <a:r>
              <a:rPr lang="el-GR" b="1" dirty="0"/>
              <a:t>παράλληλα</a:t>
            </a:r>
            <a:r>
              <a:rPr lang="el-GR" dirty="0"/>
              <a:t>, ή σε συνδυασμό των δύο.</a:t>
            </a:r>
          </a:p>
          <a:p>
            <a:pPr marL="285750" indent="-285750">
              <a:buFont typeface="Arial" panose="020B0604020202020204" pitchFamily="34" charset="0"/>
              <a:buChar char="•"/>
            </a:pPr>
            <a:r>
              <a:rPr lang="el-GR" dirty="0"/>
              <a:t>Στόχος είναι να επιτευχθεί η επιθυμητή τάση (V) και η χωρητικότητα (Ah) για μια συγκεκριμένη εφαρμογή.</a:t>
            </a:r>
          </a:p>
        </p:txBody>
      </p:sp>
      <p:pic>
        <p:nvPicPr>
          <p:cNvPr id="7" name="Εικόνα 6">
            <a:extLst>
              <a:ext uri="{FF2B5EF4-FFF2-40B4-BE49-F238E27FC236}">
                <a16:creationId xmlns:a16="http://schemas.microsoft.com/office/drawing/2014/main" id="{FC6FF1BB-7976-46DE-C656-B24183E81F1E}"/>
              </a:ext>
            </a:extLst>
          </p:cNvPr>
          <p:cNvPicPr>
            <a:picLocks noChangeAspect="1"/>
          </p:cNvPicPr>
          <p:nvPr/>
        </p:nvPicPr>
        <p:blipFill>
          <a:blip r:embed="rId3"/>
          <a:stretch>
            <a:fillRect/>
          </a:stretch>
        </p:blipFill>
        <p:spPr>
          <a:xfrm>
            <a:off x="1658181" y="1037333"/>
            <a:ext cx="8875637" cy="4205847"/>
          </a:xfrm>
          <a:prstGeom prst="rect">
            <a:avLst/>
          </a:prstGeom>
        </p:spPr>
      </p:pic>
      <p:sp>
        <p:nvSpPr>
          <p:cNvPr id="8" name="TextBox 7">
            <a:extLst>
              <a:ext uri="{FF2B5EF4-FFF2-40B4-BE49-F238E27FC236}">
                <a16:creationId xmlns:a16="http://schemas.microsoft.com/office/drawing/2014/main" id="{65039D24-9EE9-F54B-56A1-BA67A178202B}"/>
              </a:ext>
            </a:extLst>
          </p:cNvPr>
          <p:cNvSpPr txBox="1"/>
          <p:nvPr/>
        </p:nvSpPr>
        <p:spPr>
          <a:xfrm>
            <a:off x="3265715" y="668001"/>
            <a:ext cx="6096000" cy="369332"/>
          </a:xfrm>
          <a:prstGeom prst="rect">
            <a:avLst/>
          </a:prstGeom>
          <a:noFill/>
        </p:spPr>
        <p:txBody>
          <a:bodyPr wrap="square">
            <a:spAutoFit/>
          </a:bodyPr>
          <a:lstStyle/>
          <a:p>
            <a:r>
              <a:rPr lang="el-GR" b="0" i="0" dirty="0">
                <a:solidFill>
                  <a:srgbClr val="FF0000"/>
                </a:solidFill>
                <a:effectLst/>
                <a:latin typeface="Arial" panose="020B0604020202020204" pitchFamily="34" charset="0"/>
              </a:rPr>
              <a:t>Συστοιχία μπαταριών ιόντων λιθίου του</a:t>
            </a:r>
            <a:r>
              <a:rPr lang="en-US" b="0" i="0" dirty="0">
                <a:solidFill>
                  <a:srgbClr val="FF0000"/>
                </a:solidFill>
                <a:effectLst/>
                <a:latin typeface="Arial" panose="020B0604020202020204" pitchFamily="34" charset="0"/>
              </a:rPr>
              <a:t> Nissan Leaf</a:t>
            </a:r>
            <a:endParaRPr lang="el-GR" dirty="0">
              <a:solidFill>
                <a:srgbClr val="FF0000"/>
              </a:solidFill>
            </a:endParaRPr>
          </a:p>
        </p:txBody>
      </p:sp>
    </p:spTree>
    <p:extLst>
      <p:ext uri="{BB962C8B-B14F-4D97-AF65-F5344CB8AC3E}">
        <p14:creationId xmlns:p14="http://schemas.microsoft.com/office/powerpoint/2010/main" val="19842537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45F3F4-C09D-770F-346F-9659FC3AD4F7}"/>
              </a:ext>
            </a:extLst>
          </p:cNvPr>
          <p:cNvSpPr>
            <a:spLocks noGrp="1"/>
          </p:cNvSpPr>
          <p:nvPr>
            <p:ph type="ctrTitle"/>
          </p:nvPr>
        </p:nvSpPr>
        <p:spPr>
          <a:xfrm>
            <a:off x="1172817" y="0"/>
            <a:ext cx="9667462" cy="609600"/>
          </a:xfrm>
        </p:spPr>
        <p:txBody>
          <a:bodyPr>
            <a:normAutofit/>
          </a:bodyPr>
          <a:lstStyle/>
          <a:p>
            <a:r>
              <a:rPr lang="el-GR" sz="3000" dirty="0"/>
              <a:t>Συστοιχία μπαταριών </a:t>
            </a:r>
          </a:p>
        </p:txBody>
      </p:sp>
      <p:pic>
        <p:nvPicPr>
          <p:cNvPr id="6" name="Εικόνα 5">
            <a:extLst>
              <a:ext uri="{FF2B5EF4-FFF2-40B4-BE49-F238E27FC236}">
                <a16:creationId xmlns:a16="http://schemas.microsoft.com/office/drawing/2014/main" id="{7ACB0D86-404C-E910-4323-8F97E9C21FCC}"/>
              </a:ext>
            </a:extLst>
          </p:cNvPr>
          <p:cNvPicPr>
            <a:picLocks noChangeAspect="1"/>
          </p:cNvPicPr>
          <p:nvPr/>
        </p:nvPicPr>
        <p:blipFill>
          <a:blip r:embed="rId2"/>
          <a:stretch>
            <a:fillRect/>
          </a:stretch>
        </p:blipFill>
        <p:spPr>
          <a:xfrm>
            <a:off x="36944" y="1"/>
            <a:ext cx="1195510" cy="1153446"/>
          </a:xfrm>
          <a:prstGeom prst="rect">
            <a:avLst/>
          </a:prstGeom>
        </p:spPr>
      </p:pic>
      <p:sp>
        <p:nvSpPr>
          <p:cNvPr id="9" name="TextBox 8">
            <a:extLst>
              <a:ext uri="{FF2B5EF4-FFF2-40B4-BE49-F238E27FC236}">
                <a16:creationId xmlns:a16="http://schemas.microsoft.com/office/drawing/2014/main" id="{9A1D287A-FE70-BE60-D030-AA57CAA7EC83}"/>
              </a:ext>
            </a:extLst>
          </p:cNvPr>
          <p:cNvSpPr txBox="1"/>
          <p:nvPr/>
        </p:nvSpPr>
        <p:spPr>
          <a:xfrm>
            <a:off x="285769" y="5657670"/>
            <a:ext cx="11768343"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dirty="0">
                <a:solidFill>
                  <a:prstClr val="black"/>
                </a:solidFill>
                <a:latin typeface="Aptos" panose="02110004020202020204"/>
              </a:rPr>
              <a:t>Η συστοιχία μπαταριών του αυτοκινήτου (</a:t>
            </a:r>
            <a:r>
              <a:rPr lang="en-US" b="1" dirty="0">
                <a:solidFill>
                  <a:prstClr val="black"/>
                </a:solidFill>
                <a:latin typeface="Aptos" panose="02110004020202020204"/>
              </a:rPr>
              <a:t>battery pack</a:t>
            </a:r>
            <a:r>
              <a:rPr lang="el-GR" dirty="0">
                <a:solidFill>
                  <a:prstClr val="black"/>
                </a:solidFill>
                <a:latin typeface="Aptos" panose="02110004020202020204"/>
              </a:rPr>
              <a:t>)</a:t>
            </a:r>
            <a:r>
              <a:rPr lang="en-US" dirty="0">
                <a:solidFill>
                  <a:prstClr val="black"/>
                </a:solidFill>
                <a:latin typeface="Aptos" panose="02110004020202020204"/>
              </a:rPr>
              <a:t> </a:t>
            </a:r>
            <a:r>
              <a:rPr lang="el-GR" dirty="0">
                <a:solidFill>
                  <a:prstClr val="black"/>
                </a:solidFill>
                <a:latin typeface="Aptos" panose="02110004020202020204"/>
              </a:rPr>
              <a:t>αποτελείται από πολλά </a:t>
            </a:r>
            <a:r>
              <a:rPr lang="en-US" b="1" dirty="0">
                <a:solidFill>
                  <a:prstClr val="black"/>
                </a:solidFill>
                <a:latin typeface="Aptos" panose="02110004020202020204"/>
              </a:rPr>
              <a:t>modules</a:t>
            </a:r>
            <a:r>
              <a:rPr lang="en-US" dirty="0">
                <a:solidFill>
                  <a:prstClr val="black"/>
                </a:solidFill>
                <a:latin typeface="Aptos" panose="02110004020202020204"/>
              </a:rPr>
              <a:t>, </a:t>
            </a:r>
            <a:r>
              <a:rPr lang="el-GR" dirty="0">
                <a:solidFill>
                  <a:prstClr val="black"/>
                </a:solidFill>
                <a:latin typeface="Aptos" panose="02110004020202020204"/>
              </a:rPr>
              <a:t>συνδεδεμένα σε σειρά, παράλληλα, η συνδυασμό των δύο.</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dirty="0">
                <a:solidFill>
                  <a:prstClr val="black"/>
                </a:solidFill>
                <a:latin typeface="Aptos" panose="02110004020202020204"/>
              </a:rPr>
              <a:t>Με τη σειρά του, τ</a:t>
            </a: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ο κάθε </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module</a:t>
            </a: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 αποτελείται από πολλά στοιχεία (</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cells</a:t>
            </a: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συνδεδεμένα εν σειρά ή παράλληλα</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dirty="0">
                <a:solidFill>
                  <a:prstClr val="black"/>
                </a:solidFill>
                <a:latin typeface="Aptos" panose="02110004020202020204"/>
              </a:rPr>
              <a:t>Έτσι, επιτυγχάνεται το επιθυμητό επίπεδο τάσης και ισχύος της συστοιχίας</a:t>
            </a:r>
            <a:endPar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4" name="Εικόνα 3">
            <a:extLst>
              <a:ext uri="{FF2B5EF4-FFF2-40B4-BE49-F238E27FC236}">
                <a16:creationId xmlns:a16="http://schemas.microsoft.com/office/drawing/2014/main" id="{80978B41-C4E8-820A-C2A8-5F5D704C12CB}"/>
              </a:ext>
            </a:extLst>
          </p:cNvPr>
          <p:cNvPicPr>
            <a:picLocks noChangeAspect="1"/>
          </p:cNvPicPr>
          <p:nvPr/>
        </p:nvPicPr>
        <p:blipFill>
          <a:blip r:embed="rId3"/>
          <a:stretch>
            <a:fillRect/>
          </a:stretch>
        </p:blipFill>
        <p:spPr>
          <a:xfrm>
            <a:off x="2138778" y="772721"/>
            <a:ext cx="8062327" cy="4898192"/>
          </a:xfrm>
          <a:prstGeom prst="rect">
            <a:avLst/>
          </a:prstGeom>
        </p:spPr>
      </p:pic>
    </p:spTree>
    <p:extLst>
      <p:ext uri="{BB962C8B-B14F-4D97-AF65-F5344CB8AC3E}">
        <p14:creationId xmlns:p14="http://schemas.microsoft.com/office/powerpoint/2010/main" val="19768435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45F3F4-C09D-770F-346F-9659FC3AD4F7}"/>
              </a:ext>
            </a:extLst>
          </p:cNvPr>
          <p:cNvSpPr>
            <a:spLocks noGrp="1"/>
          </p:cNvSpPr>
          <p:nvPr>
            <p:ph type="ctrTitle"/>
          </p:nvPr>
        </p:nvSpPr>
        <p:spPr>
          <a:xfrm>
            <a:off x="1172817" y="0"/>
            <a:ext cx="9667462" cy="609600"/>
          </a:xfrm>
        </p:spPr>
        <p:txBody>
          <a:bodyPr>
            <a:normAutofit/>
          </a:bodyPr>
          <a:lstStyle/>
          <a:p>
            <a:r>
              <a:rPr lang="el-GR" sz="3000" dirty="0"/>
              <a:t>Σύνδεση στοιχείων μιας συστοιχίας </a:t>
            </a:r>
          </a:p>
        </p:txBody>
      </p:sp>
      <p:pic>
        <p:nvPicPr>
          <p:cNvPr id="6" name="Εικόνα 5">
            <a:extLst>
              <a:ext uri="{FF2B5EF4-FFF2-40B4-BE49-F238E27FC236}">
                <a16:creationId xmlns:a16="http://schemas.microsoft.com/office/drawing/2014/main" id="{7ACB0D86-404C-E910-4323-8F97E9C21FCC}"/>
              </a:ext>
            </a:extLst>
          </p:cNvPr>
          <p:cNvPicPr>
            <a:picLocks noChangeAspect="1"/>
          </p:cNvPicPr>
          <p:nvPr/>
        </p:nvPicPr>
        <p:blipFill>
          <a:blip r:embed="rId2"/>
          <a:stretch>
            <a:fillRect/>
          </a:stretch>
        </p:blipFill>
        <p:spPr>
          <a:xfrm>
            <a:off x="36944" y="1"/>
            <a:ext cx="1195510" cy="1153446"/>
          </a:xfrm>
          <a:prstGeom prst="rect">
            <a:avLst/>
          </a:prstGeom>
        </p:spPr>
      </p:pic>
      <p:sp>
        <p:nvSpPr>
          <p:cNvPr id="9" name="TextBox 8">
            <a:extLst>
              <a:ext uri="{FF2B5EF4-FFF2-40B4-BE49-F238E27FC236}">
                <a16:creationId xmlns:a16="http://schemas.microsoft.com/office/drawing/2014/main" id="{9A1D287A-FE70-BE60-D030-AA57CAA7EC83}"/>
              </a:ext>
            </a:extLst>
          </p:cNvPr>
          <p:cNvSpPr txBox="1"/>
          <p:nvPr/>
        </p:nvSpPr>
        <p:spPr>
          <a:xfrm>
            <a:off x="119872" y="1263099"/>
            <a:ext cx="8530642" cy="5078313"/>
          </a:xfrm>
          <a:prstGeom prst="rect">
            <a:avLst/>
          </a:prstGeom>
          <a:noFill/>
        </p:spPr>
        <p:txBody>
          <a:bodyPr wrap="square" rtlCol="0">
            <a:spAutoFit/>
          </a:bodyPr>
          <a:lstStyle/>
          <a:p>
            <a:r>
              <a:rPr lang="el-GR" dirty="0"/>
              <a:t>Τα στοιχεία της μπαταρίας μπορούν να συνδεθούν σε σειρά, παράλληλα ή συνδυαστικά.</a:t>
            </a:r>
          </a:p>
          <a:p>
            <a:endParaRPr lang="el-GR" dirty="0"/>
          </a:p>
          <a:p>
            <a:pPr marL="285750" indent="-285750">
              <a:buFont typeface="Arial" panose="020B0604020202020204" pitchFamily="34" charset="0"/>
              <a:buChar char="•"/>
            </a:pPr>
            <a:r>
              <a:rPr lang="el-GR" b="1" dirty="0"/>
              <a:t>Σύνδεση σε Σειρά (Series):</a:t>
            </a:r>
          </a:p>
          <a:p>
            <a:pPr marL="742950" lvl="1" indent="-285750">
              <a:buFont typeface="Courier New" panose="02070309020205020404" pitchFamily="49" charset="0"/>
              <a:buChar char="o"/>
            </a:pPr>
            <a:r>
              <a:rPr lang="el-GR" dirty="0"/>
              <a:t> Η τάση (V) προστίθεται.</a:t>
            </a:r>
          </a:p>
          <a:p>
            <a:pPr marL="742950" lvl="1" indent="-285750">
              <a:buFont typeface="Courier New" panose="02070309020205020404" pitchFamily="49" charset="0"/>
              <a:buChar char="o"/>
            </a:pPr>
            <a:r>
              <a:rPr lang="el-GR" dirty="0"/>
              <a:t>Η χωρητικότητα (Ah) παραμένει ίδια.</a:t>
            </a:r>
          </a:p>
          <a:p>
            <a:pPr marL="742950" lvl="1" indent="-285750">
              <a:buFont typeface="Courier New" panose="02070309020205020404" pitchFamily="49" charset="0"/>
              <a:buChar char="o"/>
            </a:pPr>
            <a:r>
              <a:rPr lang="el-GR" dirty="0"/>
              <a:t>Ιδανικό για εφαρμογές που απαιτούν υψηλή τάση (π.χ. ηλεκτρικά οχήματα).</a:t>
            </a:r>
          </a:p>
          <a:p>
            <a:endParaRPr lang="el-GR" dirty="0"/>
          </a:p>
          <a:p>
            <a:pPr marL="285750" indent="-285750">
              <a:buFont typeface="Arial" panose="020B0604020202020204" pitchFamily="34" charset="0"/>
              <a:buChar char="•"/>
            </a:pPr>
            <a:r>
              <a:rPr lang="el-GR" b="1" dirty="0"/>
              <a:t>Σύνδεση σε Παράλληλη Διάταξη (Parallel):</a:t>
            </a:r>
          </a:p>
          <a:p>
            <a:pPr marL="742950" lvl="1" indent="-285750">
              <a:buFont typeface="Courier New" panose="02070309020205020404" pitchFamily="49" charset="0"/>
              <a:buChar char="o"/>
            </a:pPr>
            <a:r>
              <a:rPr lang="el-GR" dirty="0"/>
              <a:t>Η τάση παραμένει ίδια.</a:t>
            </a:r>
          </a:p>
          <a:p>
            <a:pPr marL="742950" lvl="1" indent="-285750">
              <a:buFont typeface="Courier New" panose="02070309020205020404" pitchFamily="49" charset="0"/>
              <a:buChar char="o"/>
            </a:pPr>
            <a:r>
              <a:rPr lang="el-GR" dirty="0"/>
              <a:t>Η χωρητικότητα προστίθεται.</a:t>
            </a:r>
          </a:p>
          <a:p>
            <a:pPr marL="742950" lvl="1" indent="-285750">
              <a:buFont typeface="Courier New" panose="02070309020205020404" pitchFamily="49" charset="0"/>
              <a:buChar char="o"/>
            </a:pPr>
            <a:r>
              <a:rPr lang="el-GR" dirty="0"/>
              <a:t>Ιδανικό για μεγαλύτερη διάρκεια λειτουργίας ή παροχή μεγαλύτερου ρεύματος.</a:t>
            </a:r>
          </a:p>
          <a:p>
            <a:endParaRPr lang="el-GR" dirty="0"/>
          </a:p>
          <a:p>
            <a:pPr marL="285750" indent="-285750">
              <a:buFont typeface="Arial" panose="020B0604020202020204" pitchFamily="34" charset="0"/>
              <a:buChar char="•"/>
            </a:pPr>
            <a:r>
              <a:rPr lang="el-GR" b="1" dirty="0"/>
              <a:t>Συνδυασμός Σειράς και Παράλληλης (Series + Parallel):</a:t>
            </a:r>
          </a:p>
          <a:p>
            <a:pPr marL="742950" lvl="1" indent="-285750">
              <a:buFont typeface="Courier New" panose="02070309020205020404" pitchFamily="49" charset="0"/>
              <a:buChar char="o"/>
            </a:pPr>
            <a:r>
              <a:rPr lang="el-GR" dirty="0"/>
              <a:t>Χρησιμοποιείται σε μεγάλα battery packs, π.χ. ηλεκτρικά οχήματα</a:t>
            </a:r>
          </a:p>
          <a:p>
            <a:pPr marL="742950" lvl="1" indent="-285750">
              <a:buFont typeface="Courier New" panose="02070309020205020404" pitchFamily="49" charset="0"/>
              <a:buChar char="o"/>
            </a:pPr>
            <a:r>
              <a:rPr lang="el-GR" dirty="0"/>
              <a:t>Η τάση καθορίζεται από τα κελιά σε σειρά.</a:t>
            </a:r>
          </a:p>
          <a:p>
            <a:pPr marL="742950" lvl="1" indent="-285750">
              <a:buFont typeface="Courier New" panose="02070309020205020404" pitchFamily="49" charset="0"/>
              <a:buChar char="o"/>
            </a:pPr>
            <a:r>
              <a:rPr lang="el-GR" dirty="0"/>
              <a:t>Η χωρητικότητα καθορίζεται από τα κελιά σε παράλληλη σύνδεση.</a:t>
            </a:r>
          </a:p>
        </p:txBody>
      </p:sp>
      <p:pic>
        <p:nvPicPr>
          <p:cNvPr id="5" name="Εικόνα 4">
            <a:extLst>
              <a:ext uri="{FF2B5EF4-FFF2-40B4-BE49-F238E27FC236}">
                <a16:creationId xmlns:a16="http://schemas.microsoft.com/office/drawing/2014/main" id="{159EC52E-4033-AB0E-3CB0-4147E106A027}"/>
              </a:ext>
            </a:extLst>
          </p:cNvPr>
          <p:cNvPicPr>
            <a:picLocks noChangeAspect="1"/>
          </p:cNvPicPr>
          <p:nvPr/>
        </p:nvPicPr>
        <p:blipFill>
          <a:blip r:embed="rId3"/>
          <a:srcRect r="1925"/>
          <a:stretch/>
        </p:blipFill>
        <p:spPr>
          <a:xfrm>
            <a:off x="8650514" y="1963235"/>
            <a:ext cx="3355749" cy="2941659"/>
          </a:xfrm>
          <a:prstGeom prst="rect">
            <a:avLst/>
          </a:prstGeom>
        </p:spPr>
      </p:pic>
      <p:sp>
        <p:nvSpPr>
          <p:cNvPr id="8" name="TextBox 7">
            <a:extLst>
              <a:ext uri="{FF2B5EF4-FFF2-40B4-BE49-F238E27FC236}">
                <a16:creationId xmlns:a16="http://schemas.microsoft.com/office/drawing/2014/main" id="{3EC396A8-93AF-F7EA-2E1A-BAFE4922F238}"/>
              </a:ext>
            </a:extLst>
          </p:cNvPr>
          <p:cNvSpPr txBox="1"/>
          <p:nvPr/>
        </p:nvSpPr>
        <p:spPr>
          <a:xfrm>
            <a:off x="9419771" y="1778569"/>
            <a:ext cx="2278743" cy="369332"/>
          </a:xfrm>
          <a:prstGeom prst="rect">
            <a:avLst/>
          </a:prstGeom>
          <a:noFill/>
        </p:spPr>
        <p:txBody>
          <a:bodyPr wrap="square" rtlCol="0">
            <a:spAutoFit/>
          </a:bodyPr>
          <a:lstStyle/>
          <a:p>
            <a:r>
              <a:rPr lang="el-GR" dirty="0"/>
              <a:t>Παράλληλη σύνδεση</a:t>
            </a:r>
          </a:p>
        </p:txBody>
      </p:sp>
      <p:sp>
        <p:nvSpPr>
          <p:cNvPr id="10" name="TextBox 9">
            <a:extLst>
              <a:ext uri="{FF2B5EF4-FFF2-40B4-BE49-F238E27FC236}">
                <a16:creationId xmlns:a16="http://schemas.microsoft.com/office/drawing/2014/main" id="{170B0620-D143-C92F-B138-4DC74C54BC2C}"/>
              </a:ext>
            </a:extLst>
          </p:cNvPr>
          <p:cNvSpPr txBox="1"/>
          <p:nvPr/>
        </p:nvSpPr>
        <p:spPr>
          <a:xfrm>
            <a:off x="9419770" y="4904894"/>
            <a:ext cx="2278743" cy="369332"/>
          </a:xfrm>
          <a:prstGeom prst="rect">
            <a:avLst/>
          </a:prstGeom>
          <a:noFill/>
        </p:spPr>
        <p:txBody>
          <a:bodyPr wrap="square" rtlCol="0">
            <a:spAutoFit/>
          </a:bodyPr>
          <a:lstStyle/>
          <a:p>
            <a:r>
              <a:rPr lang="el-GR" dirty="0"/>
              <a:t>Εν σειρά σύνδεση</a:t>
            </a:r>
          </a:p>
        </p:txBody>
      </p:sp>
    </p:spTree>
    <p:extLst>
      <p:ext uri="{BB962C8B-B14F-4D97-AF65-F5344CB8AC3E}">
        <p14:creationId xmlns:p14="http://schemas.microsoft.com/office/powerpoint/2010/main" val="7636548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3E89BB-9135-4392-B6E6-1737CD56C259}"/>
              </a:ext>
            </a:extLst>
          </p:cNvPr>
          <p:cNvSpPr txBox="1"/>
          <p:nvPr/>
        </p:nvSpPr>
        <p:spPr>
          <a:xfrm>
            <a:off x="161730" y="4778073"/>
            <a:ext cx="11868539" cy="1323439"/>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a:ln>
                  <a:noFill/>
                </a:ln>
                <a:solidFill>
                  <a:prstClr val="black"/>
                </a:solidFill>
                <a:effectLst/>
                <a:uLnTx/>
                <a:uFillTx/>
                <a:latin typeface="Calibri" panose="020F0502020204030204"/>
                <a:ea typeface="+mn-ea"/>
                <a:cs typeface="+mn-cs"/>
              </a:rPr>
              <a:t>Αν δύο συσσωρευτές ονομαστικής τάσης V και χωρητικότητας C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Ah</a:t>
            </a:r>
            <a:r>
              <a:rPr kumimoji="0" lang="el-GR" sz="2000" b="0" i="0" u="none" strike="noStrike" kern="1200" cap="none" spc="0" normalizeH="0" baseline="0" noProof="0" dirty="0">
                <a:ln>
                  <a:noFill/>
                </a:ln>
                <a:solidFill>
                  <a:prstClr val="black"/>
                </a:solidFill>
                <a:effectLst/>
                <a:uLnTx/>
                <a:uFillTx/>
                <a:latin typeface="Calibri" panose="020F0502020204030204"/>
                <a:ea typeface="+mn-ea"/>
                <a:cs typeface="+mn-cs"/>
              </a:rPr>
              <a:t>) συνδεθούν σε σειρά, τότε η προκύπτουσα διάταξη έχει τάση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2*</a:t>
            </a:r>
            <a:r>
              <a:rPr kumimoji="0" lang="el-GR" sz="2000" b="0" i="0" u="none" strike="noStrike" kern="1200" cap="none" spc="0" normalizeH="0" baseline="0" noProof="0" dirty="0">
                <a:ln>
                  <a:noFill/>
                </a:ln>
                <a:solidFill>
                  <a:prstClr val="black"/>
                </a:solidFill>
                <a:effectLst/>
                <a:uLnTx/>
                <a:uFillTx/>
                <a:latin typeface="Calibri" panose="020F0502020204030204"/>
                <a:ea typeface="+mn-ea"/>
                <a:cs typeface="+mn-cs"/>
              </a:rPr>
              <a:t>V, όμως η χωρητικότητά της παραμένει C. </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a:ln>
                  <a:noFill/>
                </a:ln>
                <a:solidFill>
                  <a:prstClr val="black"/>
                </a:solidFill>
                <a:effectLst/>
                <a:uLnTx/>
                <a:uFillTx/>
                <a:latin typeface="Calibri" panose="020F0502020204030204"/>
                <a:ea typeface="+mn-ea"/>
                <a:cs typeface="+mn-cs"/>
              </a:rPr>
              <a:t>Αν δύο συσσωρευτές ονομαστικής τάσης V και χωρητικότητας C συνδεθούν παράλληλα, τότε η προκύπτουσα διάταξη έχει ονομαστική τάση V αλλά χωρητικότητα 2</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l-GR" sz="2000" b="0" i="0" u="none" strike="noStrike" kern="1200" cap="none" spc="0" normalizeH="0" baseline="0" noProof="0" dirty="0">
                <a:ln>
                  <a:noFill/>
                </a:ln>
                <a:solidFill>
                  <a:prstClr val="black"/>
                </a:solidFill>
                <a:effectLst/>
                <a:uLnTx/>
                <a:uFillTx/>
                <a:latin typeface="Calibri" panose="020F0502020204030204"/>
                <a:ea typeface="+mn-ea"/>
                <a:cs typeface="+mn-cs"/>
              </a:rPr>
              <a:t>C.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Εικόνα 8">
            <a:extLst>
              <a:ext uri="{FF2B5EF4-FFF2-40B4-BE49-F238E27FC236}">
                <a16:creationId xmlns:a16="http://schemas.microsoft.com/office/drawing/2014/main" id="{CB2FC955-19B8-41EF-B61E-1D353C7B4667}"/>
              </a:ext>
            </a:extLst>
          </p:cNvPr>
          <p:cNvPicPr>
            <a:picLocks noChangeAspect="1"/>
          </p:cNvPicPr>
          <p:nvPr/>
        </p:nvPicPr>
        <p:blipFill>
          <a:blip r:embed="rId3"/>
          <a:srcRect r="1249"/>
          <a:stretch/>
        </p:blipFill>
        <p:spPr>
          <a:xfrm rot="16200000">
            <a:off x="1166413" y="-281211"/>
            <a:ext cx="3770266" cy="6088908"/>
          </a:xfrm>
          <a:prstGeom prst="rect">
            <a:avLst/>
          </a:prstGeom>
        </p:spPr>
      </p:pic>
      <p:pic>
        <p:nvPicPr>
          <p:cNvPr id="14" name="Εικόνα 13">
            <a:extLst>
              <a:ext uri="{FF2B5EF4-FFF2-40B4-BE49-F238E27FC236}">
                <a16:creationId xmlns:a16="http://schemas.microsoft.com/office/drawing/2014/main" id="{65431F97-E18B-4194-BC54-708F65E3FCFF}"/>
              </a:ext>
            </a:extLst>
          </p:cNvPr>
          <p:cNvPicPr>
            <a:picLocks noChangeAspect="1"/>
          </p:cNvPicPr>
          <p:nvPr/>
        </p:nvPicPr>
        <p:blipFill>
          <a:blip r:embed="rId4"/>
          <a:stretch>
            <a:fillRect/>
          </a:stretch>
        </p:blipFill>
        <p:spPr>
          <a:xfrm rot="16200000">
            <a:off x="7000863" y="-509898"/>
            <a:ext cx="4458086" cy="5700254"/>
          </a:xfrm>
          <a:prstGeom prst="rect">
            <a:avLst/>
          </a:prstGeom>
        </p:spPr>
      </p:pic>
      <p:sp>
        <p:nvSpPr>
          <p:cNvPr id="15" name="TextBox 14">
            <a:extLst>
              <a:ext uri="{FF2B5EF4-FFF2-40B4-BE49-F238E27FC236}">
                <a16:creationId xmlns:a16="http://schemas.microsoft.com/office/drawing/2014/main" id="{DDFE753C-5899-427F-9AA1-A950860646DF}"/>
              </a:ext>
            </a:extLst>
          </p:cNvPr>
          <p:cNvSpPr txBox="1"/>
          <p:nvPr/>
        </p:nvSpPr>
        <p:spPr>
          <a:xfrm>
            <a:off x="8826682" y="6681077"/>
            <a:ext cx="344048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800" b="0" i="0" u="none" strike="noStrike" kern="1200" cap="none" spc="0" normalizeH="0" baseline="0" noProof="0" dirty="0">
                <a:ln>
                  <a:noFill/>
                </a:ln>
                <a:solidFill>
                  <a:prstClr val="black"/>
                </a:solidFill>
                <a:effectLst/>
                <a:uLnTx/>
                <a:uFillTx/>
                <a:latin typeface="Calibri" panose="020F0502020204030204"/>
                <a:ea typeface="+mn-ea"/>
                <a:cs typeface="+mn-cs"/>
              </a:rPr>
              <a:t>Πηγή</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800" b="0" i="0" u="none" strike="noStrike" kern="1200" cap="none" spc="0" normalizeH="0" baseline="0" noProof="0" dirty="0">
                <a:ln>
                  <a:noFill/>
                </a:ln>
                <a:solidFill>
                  <a:prstClr val="black"/>
                </a:solidFill>
                <a:effectLst/>
                <a:uLnTx/>
                <a:uFillTx/>
                <a:latin typeface="Calibri" panose="020F0502020204030204"/>
                <a:ea typeface="+mn-ea"/>
                <a:cs typeface="+mn-cs"/>
              </a:rPr>
              <a:t>Φωτοβολταϊκές εγκαταστάσεις, Σταμάτης Πέρδιος</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800" b="0" i="0" u="none" strike="noStrike" kern="1200" cap="none" spc="0" normalizeH="0" baseline="0" noProof="0" dirty="0">
                <a:ln>
                  <a:noFill/>
                </a:ln>
                <a:solidFill>
                  <a:prstClr val="black"/>
                </a:solidFill>
                <a:effectLst/>
                <a:uLnTx/>
                <a:uFillTx/>
                <a:latin typeface="Calibri" panose="020F0502020204030204"/>
                <a:ea typeface="+mn-ea"/>
                <a:cs typeface="+mn-cs"/>
              </a:rPr>
              <a:t>, Εκδόσεις Τ</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e</a:t>
            </a:r>
            <a:r>
              <a:rPr kumimoji="0" lang="el-GR" sz="800" b="0" i="0" u="none" strike="noStrike" kern="1200" cap="none" spc="0" normalizeH="0" baseline="0" noProof="0" dirty="0">
                <a:ln>
                  <a:noFill/>
                </a:ln>
                <a:solidFill>
                  <a:prstClr val="black"/>
                </a:solidFill>
                <a:effectLst/>
                <a:uLnTx/>
                <a:uFillTx/>
                <a:latin typeface="Calibri" panose="020F0502020204030204"/>
                <a:ea typeface="+mn-ea"/>
                <a:cs typeface="+mn-cs"/>
              </a:rPr>
              <a:t>κδοτική</a:t>
            </a:r>
          </a:p>
        </p:txBody>
      </p:sp>
      <p:sp>
        <p:nvSpPr>
          <p:cNvPr id="7" name="Τίτλος 1">
            <a:extLst>
              <a:ext uri="{FF2B5EF4-FFF2-40B4-BE49-F238E27FC236}">
                <a16:creationId xmlns:a16="http://schemas.microsoft.com/office/drawing/2014/main" id="{F3460934-33B6-2775-D85C-07E00906C4AD}"/>
              </a:ext>
            </a:extLst>
          </p:cNvPr>
          <p:cNvSpPr txBox="1">
            <a:spLocks/>
          </p:cNvSpPr>
          <p:nvPr/>
        </p:nvSpPr>
        <p:spPr>
          <a:xfrm>
            <a:off x="0" y="73413"/>
            <a:ext cx="6515022" cy="609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l-GR" sz="3000" dirty="0"/>
              <a:t>Σύνδεση στοιχείων μιας συστοιχίας </a:t>
            </a:r>
          </a:p>
        </p:txBody>
      </p:sp>
      <p:sp>
        <p:nvSpPr>
          <p:cNvPr id="11" name="Κουμπί ενέργειας: Βοήθεια 10">
            <a:hlinkClick r:id="" action="ppaction://noaction" highlightClick="1"/>
            <a:extLst>
              <a:ext uri="{FF2B5EF4-FFF2-40B4-BE49-F238E27FC236}">
                <a16:creationId xmlns:a16="http://schemas.microsoft.com/office/drawing/2014/main" id="{D991838C-2CFF-3336-C38F-6C87481EB88F}"/>
              </a:ext>
            </a:extLst>
          </p:cNvPr>
          <p:cNvSpPr/>
          <p:nvPr/>
        </p:nvSpPr>
        <p:spPr>
          <a:xfrm>
            <a:off x="1727200" y="6152147"/>
            <a:ext cx="500743" cy="550701"/>
          </a:xfrm>
          <a:prstGeom prst="actionButtonHelp">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TextBox 11">
            <a:extLst>
              <a:ext uri="{FF2B5EF4-FFF2-40B4-BE49-F238E27FC236}">
                <a16:creationId xmlns:a16="http://schemas.microsoft.com/office/drawing/2014/main" id="{B0FAF037-C526-2BF8-4DE8-C77E608CDDCB}"/>
              </a:ext>
            </a:extLst>
          </p:cNvPr>
          <p:cNvSpPr txBox="1"/>
          <p:nvPr/>
        </p:nvSpPr>
        <p:spPr>
          <a:xfrm>
            <a:off x="2278743" y="6202667"/>
            <a:ext cx="8948057" cy="677108"/>
          </a:xfrm>
          <a:prstGeom prst="rect">
            <a:avLst/>
          </a:prstGeom>
          <a:noFill/>
        </p:spPr>
        <p:txBody>
          <a:bodyPr wrap="square" rtlCol="0">
            <a:spAutoFit/>
          </a:bodyPr>
          <a:lstStyle/>
          <a:p>
            <a:r>
              <a:rPr kumimoji="0" lang="el-GR" sz="2000" b="0"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Υπολογίστε την τάση και χωρητικότητα των συστοιχιών των παραπάνω σχημάτων</a:t>
            </a:r>
            <a:r>
              <a:rPr kumimoji="0" lang="en-US" sz="2000" b="0"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a:t>
            </a:r>
          </a:p>
          <a:p>
            <a:endParaRPr lang="el-GR" dirty="0"/>
          </a:p>
        </p:txBody>
      </p:sp>
    </p:spTree>
    <p:extLst>
      <p:ext uri="{BB962C8B-B14F-4D97-AF65-F5344CB8AC3E}">
        <p14:creationId xmlns:p14="http://schemas.microsoft.com/office/powerpoint/2010/main" val="36390731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45F3F4-C09D-770F-346F-9659FC3AD4F7}"/>
              </a:ext>
            </a:extLst>
          </p:cNvPr>
          <p:cNvSpPr>
            <a:spLocks noGrp="1"/>
          </p:cNvSpPr>
          <p:nvPr>
            <p:ph type="ctrTitle"/>
          </p:nvPr>
        </p:nvSpPr>
        <p:spPr>
          <a:xfrm>
            <a:off x="1172817" y="0"/>
            <a:ext cx="9667462" cy="609600"/>
          </a:xfrm>
        </p:spPr>
        <p:txBody>
          <a:bodyPr>
            <a:normAutofit/>
          </a:bodyPr>
          <a:lstStyle/>
          <a:p>
            <a:r>
              <a:rPr lang="en-US" sz="3000" dirty="0"/>
              <a:t>Battery management system (BMS)</a:t>
            </a:r>
            <a:endParaRPr lang="el-GR" sz="3000" dirty="0"/>
          </a:p>
        </p:txBody>
      </p:sp>
      <p:pic>
        <p:nvPicPr>
          <p:cNvPr id="6" name="Εικόνα 5">
            <a:extLst>
              <a:ext uri="{FF2B5EF4-FFF2-40B4-BE49-F238E27FC236}">
                <a16:creationId xmlns:a16="http://schemas.microsoft.com/office/drawing/2014/main" id="{7ACB0D86-404C-E910-4323-8F97E9C21FCC}"/>
              </a:ext>
            </a:extLst>
          </p:cNvPr>
          <p:cNvPicPr>
            <a:picLocks noChangeAspect="1"/>
          </p:cNvPicPr>
          <p:nvPr/>
        </p:nvPicPr>
        <p:blipFill>
          <a:blip r:embed="rId2"/>
          <a:stretch>
            <a:fillRect/>
          </a:stretch>
        </p:blipFill>
        <p:spPr>
          <a:xfrm>
            <a:off x="36944" y="1"/>
            <a:ext cx="1195510" cy="1153446"/>
          </a:xfrm>
          <a:prstGeom prst="rect">
            <a:avLst/>
          </a:prstGeom>
        </p:spPr>
      </p:pic>
      <p:sp>
        <p:nvSpPr>
          <p:cNvPr id="9" name="TextBox 8">
            <a:extLst>
              <a:ext uri="{FF2B5EF4-FFF2-40B4-BE49-F238E27FC236}">
                <a16:creationId xmlns:a16="http://schemas.microsoft.com/office/drawing/2014/main" id="{9A1D287A-FE70-BE60-D030-AA57CAA7EC83}"/>
              </a:ext>
            </a:extLst>
          </p:cNvPr>
          <p:cNvSpPr txBox="1"/>
          <p:nvPr/>
        </p:nvSpPr>
        <p:spPr>
          <a:xfrm>
            <a:off x="89951" y="1219708"/>
            <a:ext cx="4169992" cy="5324535"/>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el-GR" sz="2000" b="1" dirty="0">
                <a:solidFill>
                  <a:prstClr val="black"/>
                </a:solidFill>
                <a:latin typeface="Aptos" panose="02110004020202020204"/>
              </a:rPr>
              <a:t>Το </a:t>
            </a:r>
            <a:r>
              <a:rPr lang="en-US" sz="2000" b="1" dirty="0">
                <a:solidFill>
                  <a:prstClr val="black"/>
                </a:solidFill>
                <a:latin typeface="Aptos" panose="02110004020202020204"/>
              </a:rPr>
              <a:t>BMS </a:t>
            </a:r>
            <a:r>
              <a:rPr lang="el-GR" sz="2000" b="1" dirty="0">
                <a:solidFill>
                  <a:prstClr val="black"/>
                </a:solidFill>
                <a:latin typeface="Aptos" panose="02110004020202020204"/>
              </a:rPr>
              <a:t>επιτελεί λειτουργίες όπως</a:t>
            </a:r>
            <a:r>
              <a:rPr lang="en-US" sz="2000" b="1" dirty="0">
                <a:solidFill>
                  <a:prstClr val="black"/>
                </a:solidFill>
                <a:latin typeface="Aptos" panose="02110004020202020204"/>
              </a:rPr>
              <a:t>:</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2000" dirty="0">
                <a:solidFill>
                  <a:srgbClr val="002060"/>
                </a:solidFill>
                <a:latin typeface="Aptos" panose="02110004020202020204"/>
              </a:rPr>
              <a:t>Εξισορρόπηση στοιχείων (</a:t>
            </a:r>
            <a:r>
              <a:rPr lang="en-US" sz="2000" dirty="0">
                <a:solidFill>
                  <a:srgbClr val="002060"/>
                </a:solidFill>
                <a:latin typeface="Aptos" panose="02110004020202020204"/>
              </a:rPr>
              <a:t>cell balancing</a:t>
            </a:r>
            <a:r>
              <a:rPr lang="el-GR" sz="2000" dirty="0">
                <a:solidFill>
                  <a:srgbClr val="002060"/>
                </a:solidFill>
                <a:latin typeface="Aptos" panose="02110004020202020204"/>
              </a:rPr>
              <a:t>)</a:t>
            </a:r>
            <a:endParaRPr lang="en-US" sz="2000" dirty="0">
              <a:solidFill>
                <a:srgbClr val="002060"/>
              </a:solidFill>
              <a:latin typeface="Aptos" panose="02110004020202020204"/>
            </a:endParaRPr>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000" b="0" i="0" u="none" strike="noStrike" kern="1200" cap="none" spc="0" normalizeH="0" baseline="0" noProof="0" dirty="0">
              <a:ln>
                <a:noFill/>
              </a:ln>
              <a:solidFill>
                <a:srgbClr val="002060"/>
              </a:solidFill>
              <a:effectLst/>
              <a:uLnTx/>
              <a:uFillTx/>
              <a:latin typeface="Aptos" panose="02110004020202020204"/>
              <a:ea typeface="+mn-ea"/>
              <a:cs typeface="+mn-cs"/>
            </a:endParaRPr>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2000" dirty="0">
                <a:solidFill>
                  <a:srgbClr val="002060"/>
                </a:solidFill>
                <a:latin typeface="Aptos" panose="02110004020202020204"/>
              </a:rPr>
              <a:t>Εκτίμηση κατάστασης φόρτισης</a:t>
            </a:r>
            <a:r>
              <a:rPr lang="en-US" sz="2000" dirty="0">
                <a:solidFill>
                  <a:srgbClr val="002060"/>
                </a:solidFill>
                <a:latin typeface="Aptos" panose="02110004020202020204"/>
              </a:rPr>
              <a:t> (state of charge - SoC)</a:t>
            </a:r>
            <a:endParaRPr lang="el-GR" sz="2000" dirty="0">
              <a:solidFill>
                <a:srgbClr val="002060"/>
              </a:solidFill>
              <a:latin typeface="Aptos" panose="02110004020202020204"/>
            </a:endParaRPr>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l-GR" sz="2000" b="0" i="0" u="none" strike="noStrike" kern="1200" cap="none" spc="0" normalizeH="0" baseline="0" noProof="0" dirty="0">
              <a:ln>
                <a:noFill/>
              </a:ln>
              <a:solidFill>
                <a:srgbClr val="002060"/>
              </a:solidFill>
              <a:effectLst/>
              <a:uLnTx/>
              <a:uFillTx/>
              <a:latin typeface="Aptos" panose="02110004020202020204"/>
              <a:ea typeface="+mn-ea"/>
              <a:cs typeface="+mn-cs"/>
            </a:endParaRPr>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a:ln>
                  <a:noFill/>
                </a:ln>
                <a:solidFill>
                  <a:srgbClr val="002060"/>
                </a:solidFill>
                <a:effectLst/>
                <a:uLnTx/>
                <a:uFillTx/>
                <a:latin typeface="Aptos" panose="02110004020202020204"/>
                <a:ea typeface="+mn-ea"/>
                <a:cs typeface="+mn-cs"/>
              </a:rPr>
              <a:t>Εκτίμηση της «υγείας» της μπαταρίας (</a:t>
            </a:r>
            <a:r>
              <a:rPr kumimoji="0" lang="en-US" sz="2000" b="0" i="0" u="none" strike="noStrike" kern="1200" cap="none" spc="0" normalizeH="0" baseline="0" noProof="0" dirty="0">
                <a:ln>
                  <a:noFill/>
                </a:ln>
                <a:solidFill>
                  <a:srgbClr val="002060"/>
                </a:solidFill>
                <a:effectLst/>
                <a:uLnTx/>
                <a:uFillTx/>
                <a:latin typeface="Aptos" panose="02110004020202020204"/>
                <a:ea typeface="+mn-ea"/>
                <a:cs typeface="+mn-cs"/>
              </a:rPr>
              <a:t>state of health - </a:t>
            </a:r>
            <a:r>
              <a:rPr kumimoji="0" lang="en-US" sz="2000" b="0" i="0" u="none" strike="noStrike" kern="1200" cap="none" spc="0" normalizeH="0" baseline="0" noProof="0" dirty="0" err="1">
                <a:ln>
                  <a:noFill/>
                </a:ln>
                <a:solidFill>
                  <a:srgbClr val="002060"/>
                </a:solidFill>
                <a:effectLst/>
                <a:uLnTx/>
                <a:uFillTx/>
                <a:latin typeface="Aptos" panose="02110004020202020204"/>
                <a:ea typeface="+mn-ea"/>
                <a:cs typeface="+mn-cs"/>
              </a:rPr>
              <a:t>SoH</a:t>
            </a:r>
            <a:r>
              <a:rPr kumimoji="0" lang="el-GR" sz="2000" b="0" i="0" u="none" strike="noStrike" kern="1200" cap="none" spc="0" normalizeH="0" baseline="0" noProof="0" dirty="0">
                <a:ln>
                  <a:noFill/>
                </a:ln>
                <a:solidFill>
                  <a:srgbClr val="002060"/>
                </a:solidFill>
                <a:effectLst/>
                <a:uLnTx/>
                <a:uFillTx/>
                <a:latin typeface="Aptos" panose="02110004020202020204"/>
                <a:ea typeface="+mn-ea"/>
                <a:cs typeface="+mn-cs"/>
              </a:rPr>
              <a:t>)</a:t>
            </a:r>
            <a:endParaRPr kumimoji="0" lang="en-US" sz="2000" b="0" i="0" u="none" strike="noStrike" kern="1200" cap="none" spc="0" normalizeH="0" baseline="0" noProof="0" dirty="0">
              <a:ln>
                <a:noFill/>
              </a:ln>
              <a:solidFill>
                <a:srgbClr val="002060"/>
              </a:solidFill>
              <a:effectLst/>
              <a:uLnTx/>
              <a:uFillTx/>
              <a:latin typeface="Aptos" panose="02110004020202020204"/>
              <a:ea typeface="+mn-ea"/>
              <a:cs typeface="+mn-cs"/>
            </a:endParaRPr>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2000" dirty="0">
              <a:solidFill>
                <a:srgbClr val="002060"/>
              </a:solidFill>
              <a:latin typeface="Aptos" panose="02110004020202020204"/>
            </a:endParaRPr>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2000" dirty="0">
                <a:solidFill>
                  <a:srgbClr val="002060"/>
                </a:solidFill>
                <a:latin typeface="Aptos" panose="02110004020202020204"/>
              </a:rPr>
              <a:t>Εκτίμηση της θερμικής κατάστασης της μπαταρίας (</a:t>
            </a:r>
            <a:r>
              <a:rPr lang="en-US" sz="2000" dirty="0">
                <a:solidFill>
                  <a:srgbClr val="002060"/>
                </a:solidFill>
                <a:latin typeface="Aptos" panose="02110004020202020204"/>
              </a:rPr>
              <a:t>thermal management</a:t>
            </a:r>
            <a:r>
              <a:rPr lang="el-GR" sz="2000" dirty="0">
                <a:solidFill>
                  <a:srgbClr val="002060"/>
                </a:solidFill>
                <a:latin typeface="Aptos" panose="02110004020202020204"/>
              </a:rPr>
              <a:t>)</a:t>
            </a:r>
            <a:br>
              <a:rPr lang="en-US" sz="2000" dirty="0">
                <a:solidFill>
                  <a:srgbClr val="002060"/>
                </a:solidFill>
                <a:latin typeface="Aptos" panose="02110004020202020204"/>
              </a:rPr>
            </a:br>
            <a:endParaRPr lang="en-US" sz="2000" dirty="0">
              <a:solidFill>
                <a:srgbClr val="002060"/>
              </a:solidFill>
              <a:latin typeface="Aptos" panose="02110004020202020204"/>
            </a:endParaRPr>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2000" dirty="0">
                <a:solidFill>
                  <a:srgbClr val="002060"/>
                </a:solidFill>
                <a:latin typeface="Aptos" panose="02110004020202020204"/>
              </a:rPr>
              <a:t>Επικοινωνία με την μονάδα ελέγχου οχημάτων</a:t>
            </a:r>
            <a:endParaRPr kumimoji="0" lang="el-GR" sz="2000" b="0" i="0" u="none" strike="noStrike" kern="1200" cap="none" spc="0" normalizeH="0" baseline="0" noProof="0" dirty="0">
              <a:ln>
                <a:noFill/>
              </a:ln>
              <a:solidFill>
                <a:srgbClr val="002060"/>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739CDA59-8900-4BBB-152A-133F943E52FA}"/>
              </a:ext>
            </a:extLst>
          </p:cNvPr>
          <p:cNvSpPr txBox="1"/>
          <p:nvPr/>
        </p:nvSpPr>
        <p:spPr>
          <a:xfrm>
            <a:off x="3940629" y="6581001"/>
            <a:ext cx="847318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solidFill>
                <a:effectLst/>
                <a:uLnTx/>
                <a:uFillTx/>
                <a:latin typeface="Aptos" panose="02110004020202020204"/>
                <a:ea typeface="+mn-ea"/>
                <a:cs typeface="+mn-cs"/>
              </a:rPr>
              <a:t>Πηγή</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el-GR" sz="12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I. Husain, “Electric and hybrid vehicles: design fundamentals”, 3nd edition, CRC Press, Taylor &amp; Francis, 2021.</a:t>
            </a:r>
            <a:endParaRPr kumimoji="0" lang="el-GR"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5" name="Εικόνα 4">
            <a:extLst>
              <a:ext uri="{FF2B5EF4-FFF2-40B4-BE49-F238E27FC236}">
                <a16:creationId xmlns:a16="http://schemas.microsoft.com/office/drawing/2014/main" id="{73FED888-A806-4EEF-79E6-CDA5E41DCC53}"/>
              </a:ext>
            </a:extLst>
          </p:cNvPr>
          <p:cNvPicPr>
            <a:picLocks noChangeAspect="1"/>
          </p:cNvPicPr>
          <p:nvPr/>
        </p:nvPicPr>
        <p:blipFill>
          <a:blip r:embed="rId3"/>
          <a:stretch>
            <a:fillRect/>
          </a:stretch>
        </p:blipFill>
        <p:spPr>
          <a:xfrm>
            <a:off x="4259943" y="1257868"/>
            <a:ext cx="7842106" cy="4259487"/>
          </a:xfrm>
          <a:prstGeom prst="rect">
            <a:avLst/>
          </a:prstGeom>
        </p:spPr>
      </p:pic>
    </p:spTree>
    <p:extLst>
      <p:ext uri="{BB962C8B-B14F-4D97-AF65-F5344CB8AC3E}">
        <p14:creationId xmlns:p14="http://schemas.microsoft.com/office/powerpoint/2010/main" val="40353882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45F3F4-C09D-770F-346F-9659FC3AD4F7}"/>
              </a:ext>
            </a:extLst>
          </p:cNvPr>
          <p:cNvSpPr>
            <a:spLocks noGrp="1"/>
          </p:cNvSpPr>
          <p:nvPr>
            <p:ph type="ctrTitle"/>
          </p:nvPr>
        </p:nvSpPr>
        <p:spPr>
          <a:xfrm>
            <a:off x="275770" y="-21963"/>
            <a:ext cx="8300279" cy="609600"/>
          </a:xfrm>
        </p:spPr>
        <p:txBody>
          <a:bodyPr>
            <a:normAutofit/>
          </a:bodyPr>
          <a:lstStyle/>
          <a:p>
            <a:pPr marR="0" lvl="0" algn="just" defTabSz="914400" rtl="0" eaLnBrk="1" fontAlgn="auto" latinLnBrk="0" hangingPunct="1">
              <a:lnSpc>
                <a:spcPct val="100000"/>
              </a:lnSpc>
              <a:spcBef>
                <a:spcPts val="0"/>
              </a:spcBef>
              <a:spcAft>
                <a:spcPts val="0"/>
              </a:spcAft>
              <a:buClrTx/>
              <a:buSzTx/>
              <a:tabLst/>
              <a:defRPr/>
            </a:pPr>
            <a:r>
              <a:rPr kumimoji="0" lang="el-GR" sz="3200" b="0" i="0" u="none" strike="noStrike" kern="1200" cap="none" spc="0" normalizeH="0" baseline="0" noProof="0" dirty="0">
                <a:ln>
                  <a:noFill/>
                </a:ln>
                <a:solidFill>
                  <a:prstClr val="black"/>
                </a:solidFill>
                <a:effectLst/>
                <a:uLnTx/>
                <a:uFillTx/>
                <a:latin typeface="Aptos" panose="02110004020202020204"/>
                <a:ea typeface="+mn-ea"/>
                <a:cs typeface="+mn-cs"/>
              </a:rPr>
              <a:t>Εξισορρόπηση στοιχείων (</a:t>
            </a: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cell balancing</a:t>
            </a:r>
            <a:r>
              <a:rPr kumimoji="0" lang="el-GR" sz="3200" b="0" i="0" u="none" strike="noStrike" kern="1200" cap="none" spc="0" normalizeH="0" baseline="0" noProof="0" dirty="0">
                <a:ln>
                  <a:noFill/>
                </a:ln>
                <a:solidFill>
                  <a:prstClr val="black"/>
                </a:solidFill>
                <a:effectLst/>
                <a:uLnTx/>
                <a:uFillTx/>
                <a:latin typeface="Aptos" panose="02110004020202020204"/>
                <a:ea typeface="+mn-ea"/>
                <a:cs typeface="+mn-cs"/>
              </a:rPr>
              <a:t>)</a:t>
            </a:r>
            <a:endPar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739CDA59-8900-4BBB-152A-133F943E52FA}"/>
              </a:ext>
            </a:extLst>
          </p:cNvPr>
          <p:cNvSpPr txBox="1"/>
          <p:nvPr/>
        </p:nvSpPr>
        <p:spPr>
          <a:xfrm>
            <a:off x="210458" y="6546464"/>
            <a:ext cx="8019142" cy="246221"/>
          </a:xfrm>
          <a:prstGeom prst="rect">
            <a:avLst/>
          </a:prstGeom>
          <a:noFill/>
        </p:spPr>
        <p:txBody>
          <a:bodyPr wrap="square" rtlCol="0">
            <a:spAutoFit/>
          </a:bodyPr>
          <a:lstStyle/>
          <a:p>
            <a:pPr algn="l"/>
            <a:r>
              <a:rPr kumimoji="0" lang="el-GR" sz="1000" b="0" i="0" u="none" strike="noStrike" kern="1200" cap="none" spc="0" normalizeH="0" baseline="0" noProof="0" dirty="0">
                <a:ln>
                  <a:noFill/>
                </a:ln>
                <a:solidFill>
                  <a:prstClr val="black"/>
                </a:solidFill>
                <a:effectLst/>
                <a:uLnTx/>
                <a:uFillTx/>
                <a:latin typeface="Aptos" panose="02110004020202020204"/>
                <a:ea typeface="+mn-ea"/>
                <a:cs typeface="+mn-cs"/>
              </a:rPr>
              <a:t>Πηγή</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el-GR" sz="10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l-GR" sz="1000" kern="1200" cap="none" spc="0" normalizeH="0" noProof="0" dirty="0">
                <a:ln>
                  <a:noFill/>
                </a:ln>
                <a:solidFill>
                  <a:srgbClr val="000000"/>
                </a:solidFill>
                <a:effectLst/>
                <a:uLnTx/>
                <a:uFillTx/>
                <a:latin typeface="CF Din-Light"/>
                <a:ea typeface="+mn-ea"/>
                <a:cs typeface="+mn-cs"/>
              </a:rPr>
              <a:t>Τεχνικ</a:t>
            </a:r>
            <a:r>
              <a:rPr lang="el-GR" sz="1000" dirty="0">
                <a:solidFill>
                  <a:srgbClr val="000000"/>
                </a:solidFill>
                <a:latin typeface="CF Din-Light"/>
              </a:rPr>
              <a:t>ό</a:t>
            </a:r>
            <a:r>
              <a:rPr lang="el-GR" sz="1000" b="0" i="0" u="none" strike="noStrike" baseline="0" dirty="0">
                <a:latin typeface="CF Din-Light"/>
              </a:rPr>
              <a:t> </a:t>
            </a:r>
            <a:r>
              <a:rPr lang="el-GR" sz="1000" dirty="0">
                <a:latin typeface="CF Din-Light"/>
              </a:rPr>
              <a:t>ά</a:t>
            </a:r>
            <a:r>
              <a:rPr lang="el-GR" sz="1000" b="0" i="0" u="none" strike="noStrike" baseline="0" dirty="0">
                <a:latin typeface="CF Din-Light"/>
              </a:rPr>
              <a:t>ρθρο του κ. Θεόδωρου Σκούρα, </a:t>
            </a:r>
            <a:r>
              <a:rPr lang="en-US" sz="1000" b="0" i="0" u="none" strike="noStrike" baseline="0" dirty="0">
                <a:latin typeface="CF Din-Light"/>
                <a:hlinkClick r:id="rId2"/>
              </a:rPr>
              <a:t>https://electrologos.gr/to-bms-battery-management-system-kai-o-rolos-toy-sta-ilektrika-ochimata/</a:t>
            </a:r>
            <a:r>
              <a:rPr lang="el-GR" sz="1000" b="0" i="0" u="none" strike="noStrike" baseline="0" dirty="0">
                <a:latin typeface="CF Din-Light"/>
              </a:rPr>
              <a:t>  </a:t>
            </a:r>
            <a:endParaRPr kumimoji="0" lang="el-GR" sz="1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7" name="Εικόνα 6">
            <a:extLst>
              <a:ext uri="{FF2B5EF4-FFF2-40B4-BE49-F238E27FC236}">
                <a16:creationId xmlns:a16="http://schemas.microsoft.com/office/drawing/2014/main" id="{F164EBBF-AB0E-53F9-768D-FCAB215F7C66}"/>
              </a:ext>
            </a:extLst>
          </p:cNvPr>
          <p:cNvPicPr>
            <a:picLocks noChangeAspect="1"/>
          </p:cNvPicPr>
          <p:nvPr/>
        </p:nvPicPr>
        <p:blipFill>
          <a:blip r:embed="rId3"/>
          <a:stretch>
            <a:fillRect/>
          </a:stretch>
        </p:blipFill>
        <p:spPr>
          <a:xfrm>
            <a:off x="8439932" y="249629"/>
            <a:ext cx="3621313" cy="3048008"/>
          </a:xfrm>
          <a:prstGeom prst="rect">
            <a:avLst/>
          </a:prstGeom>
        </p:spPr>
      </p:pic>
      <p:sp>
        <p:nvSpPr>
          <p:cNvPr id="8" name="TextBox 7">
            <a:extLst>
              <a:ext uri="{FF2B5EF4-FFF2-40B4-BE49-F238E27FC236}">
                <a16:creationId xmlns:a16="http://schemas.microsoft.com/office/drawing/2014/main" id="{C59EDFE1-995A-0E54-5CAA-226C51D689EB}"/>
              </a:ext>
            </a:extLst>
          </p:cNvPr>
          <p:cNvSpPr txBox="1"/>
          <p:nvPr/>
        </p:nvSpPr>
        <p:spPr>
          <a:xfrm>
            <a:off x="101853" y="750895"/>
            <a:ext cx="8122044" cy="5632311"/>
          </a:xfrm>
          <a:prstGeom prst="rect">
            <a:avLst/>
          </a:prstGeom>
          <a:noFill/>
        </p:spPr>
        <p:txBody>
          <a:bodyPr wrap="square" rtlCol="0">
            <a:spAutoFit/>
          </a:bodyPr>
          <a:lstStyle/>
          <a:p>
            <a:pPr marL="285750" indent="-285750" algn="just">
              <a:buFont typeface="Wingdings" panose="05000000000000000000" pitchFamily="2" charset="2"/>
              <a:buChar char="§"/>
            </a:pPr>
            <a:r>
              <a:rPr lang="el-GR" dirty="0"/>
              <a:t>Η </a:t>
            </a:r>
            <a:r>
              <a:rPr lang="el-GR" b="1" dirty="0"/>
              <a:t>εξισορρόπηση των στοιχείων</a:t>
            </a:r>
            <a:r>
              <a:rPr lang="el-GR" dirty="0"/>
              <a:t> αποτελεί μία από τις σημαντικότερες λειτουργίες του BMS, καθώς εξαλείφει τις διαφορές τάσης μεταξύ των επιμέρους κυψελών και διασφαλίζει ότι η μπαταρία αξιοποιείται στο μέγιστο των δυνατοτήτων της. Αν δεν γίνει εξισορρόπηση, τα ασθενέστερα στοιχεία (δηλ. μικρότερης χωρητικότητας) φορτίζονται πιο γρήγορα και κινδυνεύουν να υπερφορτιστούν (δηλ. να υπερβούν το άνω όριο τάσης), ενώ κατά την αποφόρτιση μπορεί να εκφορτιστούν νωρίτερα (δηλ. να πέσουν κάτω από το κάτω όριο τάσης). </a:t>
            </a:r>
            <a:endParaRPr lang="en-US" dirty="0"/>
          </a:p>
          <a:p>
            <a:pPr marL="285750" indent="-285750" algn="just">
              <a:buFont typeface="Wingdings" panose="05000000000000000000" pitchFamily="2" charset="2"/>
              <a:buChar char="§"/>
            </a:pPr>
            <a:endParaRPr lang="en-US" dirty="0"/>
          </a:p>
          <a:p>
            <a:pPr marL="285750" indent="-285750" algn="just">
              <a:buFont typeface="Wingdings" panose="05000000000000000000" pitchFamily="2" charset="2"/>
              <a:buChar char="§"/>
            </a:pPr>
            <a:r>
              <a:rPr lang="el-GR" dirty="0"/>
              <a:t>Η εξισορρόπηση επιτυγχάνεται μέσω ηλεκτρονικών διακοπτών που “αποφορτίζουν” τα κελιά με υψηλότερη τάση (</a:t>
            </a:r>
            <a:r>
              <a:rPr lang="en-US" b="1" dirty="0"/>
              <a:t>passive balancing</a:t>
            </a:r>
            <a:r>
              <a:rPr lang="el-GR" dirty="0"/>
              <a:t>) ή μεταφέρουν ενέργεια προς τα πιο αδύναμα από τα πιο φορτισμένα προς τα αφόρτιστα (</a:t>
            </a:r>
            <a:r>
              <a:rPr lang="en-US" b="1" dirty="0"/>
              <a:t>active balancing</a:t>
            </a:r>
            <a:r>
              <a:rPr lang="el-GR" dirty="0"/>
              <a:t>). Στο </a:t>
            </a:r>
            <a:r>
              <a:rPr lang="en-US" dirty="0"/>
              <a:t>“passive balancing”, </a:t>
            </a:r>
            <a:r>
              <a:rPr lang="el-GR" dirty="0"/>
              <a:t>το μέγιστο ρεύμα συνήθως περιορίζεται σε 0.25A ρεύματος, ενώ το </a:t>
            </a:r>
            <a:r>
              <a:rPr lang="en-US" dirty="0"/>
              <a:t>“active”</a:t>
            </a:r>
            <a:r>
              <a:rPr lang="el-GR" dirty="0"/>
              <a:t> μπορεί να υποστηρίξει έως και 6A.</a:t>
            </a:r>
            <a:endParaRPr lang="en-US" dirty="0"/>
          </a:p>
          <a:p>
            <a:pPr algn="just"/>
            <a:endParaRPr lang="el-GR" dirty="0"/>
          </a:p>
          <a:p>
            <a:pPr marL="285750" indent="-285750" algn="just">
              <a:buFont typeface="Wingdings" panose="05000000000000000000" pitchFamily="2" charset="2"/>
              <a:buChar char="§"/>
            </a:pPr>
            <a:r>
              <a:rPr lang="el-GR" dirty="0"/>
              <a:t>Η συγκεκριμένη λειτουργία</a:t>
            </a:r>
          </a:p>
          <a:p>
            <a:pPr marL="1257300" lvl="2" indent="-342900" algn="just">
              <a:buFont typeface="Courier New" panose="02070309020205020404" pitchFamily="49" charset="0"/>
              <a:buChar char="o"/>
            </a:pPr>
            <a:r>
              <a:rPr lang="el-GR" dirty="0"/>
              <a:t>προστατεύει την μπαταρία, </a:t>
            </a:r>
          </a:p>
          <a:p>
            <a:pPr marL="1257300" lvl="2" indent="-342900" algn="just">
              <a:buFont typeface="Courier New" panose="02070309020205020404" pitchFamily="49" charset="0"/>
              <a:buChar char="o"/>
            </a:pPr>
            <a:r>
              <a:rPr lang="el-GR" dirty="0"/>
              <a:t>αυξάνει την ικανότητα αποθήκευσης ενέργειας,</a:t>
            </a:r>
            <a:r>
              <a:rPr lang="en-US" dirty="0"/>
              <a:t> </a:t>
            </a:r>
            <a:endParaRPr lang="el-GR" dirty="0"/>
          </a:p>
          <a:p>
            <a:pPr marL="1257300" lvl="2" indent="-342900" algn="just">
              <a:buFont typeface="Courier New" panose="02070309020205020404" pitchFamily="49" charset="0"/>
              <a:buChar char="o"/>
            </a:pPr>
            <a:r>
              <a:rPr lang="el-GR" dirty="0"/>
              <a:t>παρατείνει τη διάρκεια ζωής της μπαταρίας.</a:t>
            </a:r>
          </a:p>
        </p:txBody>
      </p:sp>
      <p:sp>
        <p:nvSpPr>
          <p:cNvPr id="14" name="TextBox 13">
            <a:extLst>
              <a:ext uri="{FF2B5EF4-FFF2-40B4-BE49-F238E27FC236}">
                <a16:creationId xmlns:a16="http://schemas.microsoft.com/office/drawing/2014/main" id="{46CFF43A-3A36-87E5-6117-D63EC8BFCE5D}"/>
              </a:ext>
            </a:extLst>
          </p:cNvPr>
          <p:cNvSpPr txBox="1"/>
          <p:nvPr/>
        </p:nvSpPr>
        <p:spPr>
          <a:xfrm>
            <a:off x="9390742" y="3729342"/>
            <a:ext cx="1937658" cy="369332"/>
          </a:xfrm>
          <a:prstGeom prst="rect">
            <a:avLst/>
          </a:prstGeom>
          <a:noFill/>
        </p:spPr>
        <p:txBody>
          <a:bodyPr wrap="square" rtlCol="0">
            <a:spAutoFit/>
          </a:bodyPr>
          <a:lstStyle/>
          <a:p>
            <a:r>
              <a:rPr lang="en-US" dirty="0">
                <a:solidFill>
                  <a:srgbClr val="FF0000"/>
                </a:solidFill>
              </a:rPr>
              <a:t>Active balancing</a:t>
            </a:r>
            <a:endParaRPr lang="el-GR" dirty="0">
              <a:solidFill>
                <a:srgbClr val="FF0000"/>
              </a:solidFill>
            </a:endParaRPr>
          </a:p>
        </p:txBody>
      </p:sp>
      <p:sp>
        <p:nvSpPr>
          <p:cNvPr id="15" name="TextBox 14">
            <a:extLst>
              <a:ext uri="{FF2B5EF4-FFF2-40B4-BE49-F238E27FC236}">
                <a16:creationId xmlns:a16="http://schemas.microsoft.com/office/drawing/2014/main" id="{A9926C18-5306-4F3C-E4E3-26ED8E19860B}"/>
              </a:ext>
            </a:extLst>
          </p:cNvPr>
          <p:cNvSpPr txBox="1"/>
          <p:nvPr/>
        </p:nvSpPr>
        <p:spPr>
          <a:xfrm>
            <a:off x="9283375" y="25387"/>
            <a:ext cx="2152393" cy="369332"/>
          </a:xfrm>
          <a:prstGeom prst="rect">
            <a:avLst/>
          </a:prstGeom>
          <a:noFill/>
        </p:spPr>
        <p:txBody>
          <a:bodyPr wrap="square" rtlCol="0">
            <a:spAutoFit/>
          </a:bodyPr>
          <a:lstStyle/>
          <a:p>
            <a:r>
              <a:rPr lang="en-US" dirty="0">
                <a:solidFill>
                  <a:srgbClr val="FF0000"/>
                </a:solidFill>
              </a:rPr>
              <a:t>Passive balancing</a:t>
            </a:r>
            <a:endParaRPr lang="el-GR" dirty="0">
              <a:solidFill>
                <a:srgbClr val="FF0000"/>
              </a:solidFill>
            </a:endParaRPr>
          </a:p>
        </p:txBody>
      </p:sp>
      <p:pic>
        <p:nvPicPr>
          <p:cNvPr id="17" name="Εικόνα 16">
            <a:extLst>
              <a:ext uri="{FF2B5EF4-FFF2-40B4-BE49-F238E27FC236}">
                <a16:creationId xmlns:a16="http://schemas.microsoft.com/office/drawing/2014/main" id="{7A94BFDC-84FB-7BE6-6A3D-2294B23F3A19}"/>
              </a:ext>
            </a:extLst>
          </p:cNvPr>
          <p:cNvPicPr>
            <a:picLocks noChangeAspect="1"/>
          </p:cNvPicPr>
          <p:nvPr/>
        </p:nvPicPr>
        <p:blipFill>
          <a:blip r:embed="rId4"/>
          <a:stretch>
            <a:fillRect/>
          </a:stretch>
        </p:blipFill>
        <p:spPr>
          <a:xfrm>
            <a:off x="8320837" y="3978855"/>
            <a:ext cx="3769310" cy="2567609"/>
          </a:xfrm>
          <a:prstGeom prst="rect">
            <a:avLst/>
          </a:prstGeom>
        </p:spPr>
      </p:pic>
    </p:spTree>
    <p:extLst>
      <p:ext uri="{BB962C8B-B14F-4D97-AF65-F5344CB8AC3E}">
        <p14:creationId xmlns:p14="http://schemas.microsoft.com/office/powerpoint/2010/main" val="41970975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45F3F4-C09D-770F-346F-9659FC3AD4F7}"/>
              </a:ext>
            </a:extLst>
          </p:cNvPr>
          <p:cNvSpPr>
            <a:spLocks noGrp="1"/>
          </p:cNvSpPr>
          <p:nvPr>
            <p:ph type="ctrTitle"/>
          </p:nvPr>
        </p:nvSpPr>
        <p:spPr>
          <a:xfrm>
            <a:off x="2307770" y="0"/>
            <a:ext cx="8300279" cy="500743"/>
          </a:xfrm>
        </p:spPr>
        <p:txBody>
          <a:bodyPr>
            <a:normAutofit fontScale="90000"/>
          </a:bodyPr>
          <a:lstStyle/>
          <a:p>
            <a:pPr marR="0" lvl="0" algn="just" defTabSz="914400" rtl="0" eaLnBrk="1" fontAlgn="auto" latinLnBrk="0" hangingPunct="1">
              <a:lnSpc>
                <a:spcPct val="100000"/>
              </a:lnSpc>
              <a:spcBef>
                <a:spcPts val="0"/>
              </a:spcBef>
              <a:spcAft>
                <a:spcPts val="0"/>
              </a:spcAft>
              <a:buClrTx/>
              <a:buSzTx/>
              <a:tabLst/>
              <a:defRPr/>
            </a:pPr>
            <a:r>
              <a:rPr kumimoji="0" lang="el-GR" sz="3200" b="0" i="0" u="none" strike="noStrike" kern="1200" cap="none" spc="0" normalizeH="0" baseline="0" noProof="0" dirty="0">
                <a:ln>
                  <a:noFill/>
                </a:ln>
                <a:solidFill>
                  <a:prstClr val="black"/>
                </a:solidFill>
                <a:effectLst/>
                <a:uLnTx/>
                <a:uFillTx/>
                <a:latin typeface="Aptos" panose="02110004020202020204"/>
                <a:ea typeface="+mn-ea"/>
                <a:cs typeface="+mn-cs"/>
              </a:rPr>
              <a:t>Εκτίμηση κατάστασης φόρτισης</a:t>
            </a: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 (state of charge)</a:t>
            </a:r>
            <a:endParaRPr kumimoji="0" lang="el-GR" sz="3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A1D287A-FE70-BE60-D030-AA57CAA7EC83}"/>
                  </a:ext>
                </a:extLst>
              </p:cNvPr>
              <p:cNvSpPr txBox="1"/>
              <p:nvPr/>
            </p:nvSpPr>
            <p:spPr>
              <a:xfrm>
                <a:off x="75435" y="609600"/>
                <a:ext cx="7950965" cy="3756156"/>
              </a:xfrm>
              <a:prstGeom prst="rect">
                <a:avLst/>
              </a:prstGeom>
              <a:noFill/>
            </p:spPr>
            <p:txBody>
              <a:bodyPr wrap="square" rtlCol="0">
                <a:spAutoFit/>
              </a:bodyPr>
              <a:lstStyle/>
              <a:p>
                <a:pPr marL="285750" indent="-285750">
                  <a:buFont typeface="Wingdings" panose="05000000000000000000" pitchFamily="2" charset="2"/>
                  <a:buChar char="§"/>
                </a:pPr>
                <a:r>
                  <a:rPr lang="el-GR" sz="1600" dirty="0"/>
                  <a:t>Το SoC εκφράζει τον λόγο του αποθηκευμένου φορτίου προς το μέγιστο δυνατό φορτίο που μπορεί να αποθηκεύσει η μπαταρία</a:t>
                </a:r>
                <a:r>
                  <a:rPr lang="en-US" sz="1600" dirty="0"/>
                  <a:t>:</a:t>
                </a:r>
                <a:r>
                  <a:rPr lang="el-GR" sz="1600" dirty="0"/>
                  <a:t> </a:t>
                </a:r>
                <a14:m>
                  <m:oMath xmlns:m="http://schemas.openxmlformats.org/officeDocument/2006/math">
                    <m:r>
                      <a:rPr lang="en-US" sz="1600" b="0" i="1" smtClean="0">
                        <a:latin typeface="Cambria Math" panose="02040503050406030204" pitchFamily="18" charset="0"/>
                      </a:rPr>
                      <m:t>𝑆𝑜𝐶</m:t>
                    </m:r>
                    <m:r>
                      <a:rPr lang="en-US" sz="1600" b="0" i="1" smtClean="0">
                        <a:latin typeface="Cambria Math" panose="02040503050406030204" pitchFamily="18" charset="0"/>
                      </a:rPr>
                      <m:t>=</m:t>
                    </m:r>
                    <m:f>
                      <m:fPr>
                        <m:ctrlPr>
                          <a:rPr lang="el-GR" sz="1600" i="1" smtClean="0">
                            <a:latin typeface="Cambria Math" panose="02040503050406030204" pitchFamily="18" charset="0"/>
                          </a:rPr>
                        </m:ctrlPr>
                      </m:fPr>
                      <m:num>
                        <m:sSub>
                          <m:sSubPr>
                            <m:ctrlPr>
                              <a:rPr lang="el-GR" sz="1600" i="1" smtClean="0">
                                <a:latin typeface="Cambria Math" panose="02040503050406030204" pitchFamily="18" charset="0"/>
                              </a:rPr>
                            </m:ctrlPr>
                          </m:sSubPr>
                          <m:e>
                            <m:r>
                              <a:rPr lang="en-US" sz="1600" b="0" i="1" smtClean="0">
                                <a:latin typeface="Cambria Math" panose="02040503050406030204" pitchFamily="18" charset="0"/>
                              </a:rPr>
                              <m:t>𝑄</m:t>
                            </m:r>
                          </m:e>
                          <m:sub>
                            <m:r>
                              <a:rPr lang="en-US" sz="1600" b="0" i="1" smtClean="0">
                                <a:latin typeface="Cambria Math" panose="02040503050406030204" pitchFamily="18" charset="0"/>
                              </a:rPr>
                              <m:t>𝑠𝑡𝑜𝑟𝑒𝑑</m:t>
                            </m:r>
                          </m:sub>
                        </m:sSub>
                      </m:num>
                      <m:den>
                        <m:sSub>
                          <m:sSubPr>
                            <m:ctrlPr>
                              <a:rPr lang="el-GR" sz="1600" i="1">
                                <a:latin typeface="Cambria Math" panose="02040503050406030204" pitchFamily="18" charset="0"/>
                              </a:rPr>
                            </m:ctrlPr>
                          </m:sSubPr>
                          <m:e>
                            <m:r>
                              <a:rPr lang="en-US" sz="1600" i="1">
                                <a:latin typeface="Cambria Math" panose="02040503050406030204" pitchFamily="18" charset="0"/>
                              </a:rPr>
                              <m:t>𝑄</m:t>
                            </m:r>
                          </m:e>
                          <m:sub>
                            <m:r>
                              <a:rPr lang="en-US" sz="1600" b="0" i="1" smtClean="0">
                                <a:latin typeface="Cambria Math" panose="02040503050406030204" pitchFamily="18" charset="0"/>
                              </a:rPr>
                              <m:t>𝑚𝑎𝑥</m:t>
                            </m:r>
                          </m:sub>
                        </m:sSub>
                      </m:den>
                    </m:f>
                  </m:oMath>
                </a14:m>
                <a:endParaRPr lang="el-GR" sz="1600" dirty="0"/>
              </a:p>
              <a:p>
                <a:pPr marL="285750" indent="-285750">
                  <a:buFont typeface="Wingdings" panose="05000000000000000000" pitchFamily="2" charset="2"/>
                  <a:buChar char="§"/>
                </a:pPr>
                <a:r>
                  <a:rPr lang="el-GR" sz="1600" dirty="0"/>
                  <a:t>Το BMS εξασφαλίζει την ασφαλή λειτουργία της μπαταρίας διατηρώντας το </a:t>
                </a:r>
                <a:r>
                  <a:rPr lang="el-GR" sz="1600" i="1" dirty="0"/>
                  <a:t>SoC </a:t>
                </a:r>
                <a:r>
                  <a:rPr lang="el-GR" sz="1600" dirty="0"/>
                  <a:t>σε επιτρεπτά όρια.</a:t>
                </a:r>
              </a:p>
              <a:p>
                <a:pPr marL="1200150" lvl="2" indent="-285750">
                  <a:buFont typeface="Courier New" panose="02070309020205020404" pitchFamily="49" charset="0"/>
                  <a:buChar char="o"/>
                </a:pPr>
                <a:r>
                  <a:rPr lang="el-GR" sz="1600" dirty="0"/>
                  <a:t>Πολύ υψηλό SoC → κίνδυνος υπερφόρτισης.</a:t>
                </a:r>
                <a:endParaRPr lang="en-US" sz="1600" dirty="0"/>
              </a:p>
              <a:p>
                <a:pPr marL="1200150" lvl="2" indent="-285750">
                  <a:buFont typeface="Courier New" panose="02070309020205020404" pitchFamily="49" charset="0"/>
                  <a:buChar char="o"/>
                </a:pPr>
                <a:r>
                  <a:rPr lang="el-GR" sz="1600" dirty="0"/>
                  <a:t>Πολύ χαμηλό SoC → κίνδυνος βαθιάς εκφόρτισης.</a:t>
                </a:r>
                <a:r>
                  <a:rPr lang="en-US" sz="1600" dirty="0"/>
                  <a:t> </a:t>
                </a:r>
              </a:p>
              <a:p>
                <a:pPr marL="1200150" lvl="2" indent="-285750">
                  <a:buFont typeface="Courier New" panose="02070309020205020404" pitchFamily="49" charset="0"/>
                  <a:buChar char="o"/>
                </a:pPr>
                <a:r>
                  <a:rPr lang="el-GR" sz="1600" dirty="0"/>
                  <a:t>Και τα δύο μπορούν να προκαλέσουν γήρανση της μπαταρίας.</a:t>
                </a:r>
                <a:endParaRPr lang="en-US" sz="1600" dirty="0"/>
              </a:p>
              <a:p>
                <a:pPr lvl="2"/>
                <a:endParaRPr kumimoji="0" lang="en-US" sz="1600" b="0" i="0" u="none" strike="noStrike" kern="1200" cap="none" spc="0" normalizeH="0" baseline="0" noProof="0" dirty="0">
                  <a:ln>
                    <a:noFill/>
                  </a:ln>
                  <a:solidFill>
                    <a:prstClr val="black"/>
                  </a:solidFill>
                  <a:effectLst/>
                  <a:uLnTx/>
                  <a:uFillTx/>
                  <a:latin typeface="Aptos" panose="02110004020202020204"/>
                </a:endParaRPr>
              </a:p>
              <a:p>
                <a:pPr marL="285750" indent="-285750">
                  <a:buFont typeface="Wingdings" panose="05000000000000000000" pitchFamily="2" charset="2"/>
                  <a:buChar char="§"/>
                </a:pPr>
                <a:r>
                  <a:rPr lang="el-GR" sz="1600" b="1" dirty="0"/>
                  <a:t>Μέθοδος Coulomb Counting</a:t>
                </a:r>
                <a:r>
                  <a:rPr lang="en-US" sz="1600" b="1" dirty="0"/>
                  <a:t>:</a:t>
                </a:r>
              </a:p>
              <a:p>
                <a:pPr marL="742950" lvl="1" indent="-285750">
                  <a:buFont typeface="Courier New" panose="02070309020205020404" pitchFamily="49" charset="0"/>
                  <a:buChar char="o"/>
                </a:pPr>
                <a:r>
                  <a:rPr lang="el-GR" sz="1600" dirty="0"/>
                  <a:t>Αν γνωρίζουμε το αρχικό </a:t>
                </a:r>
                <a14:m>
                  <m:oMath xmlns:m="http://schemas.openxmlformats.org/officeDocument/2006/math">
                    <m:r>
                      <a:rPr lang="en-US" sz="1600" b="0" i="1" smtClean="0">
                        <a:latin typeface="Cambria Math" panose="02040503050406030204" pitchFamily="18" charset="0"/>
                      </a:rPr>
                      <m:t>𝑆𝑜𝐶</m:t>
                    </m:r>
                    <m:r>
                      <a:rPr lang="el-GR" sz="1600" b="0" i="1" smtClean="0">
                        <a:latin typeface="Cambria Math" panose="02040503050406030204" pitchFamily="18" charset="0"/>
                      </a:rPr>
                      <m:t>(</m:t>
                    </m:r>
                    <m:sSub>
                      <m:sSubPr>
                        <m:ctrlPr>
                          <a:rPr lang="el-GR" sz="1600" b="0" i="1" smtClean="0">
                            <a:latin typeface="Cambria Math" panose="02040503050406030204" pitchFamily="18" charset="0"/>
                          </a:rPr>
                        </m:ctrlPr>
                      </m:sSubPr>
                      <m:e>
                        <m:r>
                          <a:rPr lang="en-US" sz="1600" b="0" i="1" smtClean="0">
                            <a:latin typeface="Cambria Math" panose="02040503050406030204" pitchFamily="18" charset="0"/>
                          </a:rPr>
                          <m:t>𝑡</m:t>
                        </m:r>
                      </m:e>
                      <m:sub>
                        <m:r>
                          <a:rPr lang="el-GR" sz="1600" b="0" i="1" smtClean="0">
                            <a:latin typeface="Cambria Math" panose="02040503050406030204" pitchFamily="18" charset="0"/>
                          </a:rPr>
                          <m:t>0</m:t>
                        </m:r>
                      </m:sub>
                    </m:sSub>
                    <m:r>
                      <a:rPr lang="el-GR" sz="1600" b="0" i="1" smtClean="0">
                        <a:latin typeface="Cambria Math" panose="02040503050406030204" pitchFamily="18" charset="0"/>
                      </a:rPr>
                      <m:t>)</m:t>
                    </m:r>
                  </m:oMath>
                </a14:m>
                <a:r>
                  <a:rPr lang="el-GR" sz="1600" i="1" dirty="0"/>
                  <a:t>, </a:t>
                </a:r>
                <a:r>
                  <a:rPr lang="el-GR" sz="1600" dirty="0"/>
                  <a:t>μπορούμε να υπολογίσουμε το</a:t>
                </a:r>
                <a14:m>
                  <m:oMath xmlns:m="http://schemas.openxmlformats.org/officeDocument/2006/math">
                    <m:r>
                      <a:rPr lang="en-US" sz="1600" b="0" i="0" smtClean="0">
                        <a:latin typeface="Cambria Math" panose="02040503050406030204" pitchFamily="18" charset="0"/>
                      </a:rPr>
                      <m:t> </m:t>
                    </m:r>
                    <m:r>
                      <a:rPr lang="en-US" sz="1600" i="1">
                        <a:latin typeface="Cambria Math" panose="02040503050406030204" pitchFamily="18" charset="0"/>
                      </a:rPr>
                      <m:t>𝑆𝑜𝐶</m:t>
                    </m:r>
                    <m:d>
                      <m:dPr>
                        <m:ctrlPr>
                          <a:rPr lang="el-GR" sz="1600" i="1">
                            <a:latin typeface="Cambria Math" panose="02040503050406030204" pitchFamily="18" charset="0"/>
                          </a:rPr>
                        </m:ctrlPr>
                      </m:dPr>
                      <m:e>
                        <m:sSub>
                          <m:sSubPr>
                            <m:ctrlPr>
                              <a:rPr lang="el-GR" sz="1600" i="1">
                                <a:latin typeface="Cambria Math" panose="02040503050406030204" pitchFamily="18" charset="0"/>
                              </a:rPr>
                            </m:ctrlPr>
                          </m:sSubPr>
                          <m:e>
                            <m:r>
                              <a:rPr lang="en-US" sz="1600" i="1">
                                <a:latin typeface="Cambria Math" panose="02040503050406030204" pitchFamily="18" charset="0"/>
                              </a:rPr>
                              <m:t>𝑡</m:t>
                            </m:r>
                          </m:e>
                          <m:sub>
                            <m:r>
                              <a:rPr lang="en-US" sz="1600" b="0" i="1" smtClean="0">
                                <a:latin typeface="Cambria Math" panose="02040503050406030204" pitchFamily="18" charset="0"/>
                              </a:rPr>
                              <m:t>1</m:t>
                            </m:r>
                          </m:sub>
                        </m:sSub>
                      </m:e>
                    </m:d>
                  </m:oMath>
                </a14:m>
                <a:r>
                  <a:rPr lang="el-GR" sz="1600" dirty="0"/>
                  <a:t> κάθε στιγμή </a:t>
                </a:r>
                <a14:m>
                  <m:oMath xmlns:m="http://schemas.openxmlformats.org/officeDocument/2006/math">
                    <m:sSub>
                      <m:sSubPr>
                        <m:ctrlPr>
                          <a:rPr lang="el-GR" sz="1600" i="1">
                            <a:latin typeface="Cambria Math" panose="02040503050406030204" pitchFamily="18" charset="0"/>
                          </a:rPr>
                        </m:ctrlPr>
                      </m:sSubPr>
                      <m:e>
                        <m:r>
                          <a:rPr lang="en-US" sz="1600" i="1">
                            <a:latin typeface="Cambria Math" panose="02040503050406030204" pitchFamily="18" charset="0"/>
                          </a:rPr>
                          <m:t>𝑡</m:t>
                        </m:r>
                      </m:e>
                      <m:sub>
                        <m:r>
                          <a:rPr lang="en-US" sz="1600" i="1">
                            <a:latin typeface="Cambria Math" panose="02040503050406030204" pitchFamily="18" charset="0"/>
                          </a:rPr>
                          <m:t>1</m:t>
                        </m:r>
                      </m:sub>
                    </m:sSub>
                    <m:r>
                      <a:rPr lang="en-US" sz="1600" i="1">
                        <a:latin typeface="Cambria Math" panose="02040503050406030204" pitchFamily="18" charset="0"/>
                      </a:rPr>
                      <m:t> </m:t>
                    </m:r>
                  </m:oMath>
                </a14:m>
                <a:r>
                  <a:rPr lang="el-GR" sz="1600" dirty="0"/>
                  <a:t>ως εξής</a:t>
                </a:r>
                <a:r>
                  <a:rPr lang="en-US" sz="1600" dirty="0"/>
                  <a:t>:</a:t>
                </a:r>
              </a:p>
              <a:p>
                <a:pPr lvl="1"/>
                <a:endParaRPr lang="en-US" sz="1600" dirty="0"/>
              </a:p>
              <a:p>
                <a:pPr algn="ctr"/>
                <a14:m>
                  <m:oMathPara xmlns:m="http://schemas.openxmlformats.org/officeDocument/2006/math">
                    <m:oMathParaPr>
                      <m:jc m:val="centerGroup"/>
                    </m:oMathParaPr>
                    <m:oMath xmlns:m="http://schemas.openxmlformats.org/officeDocument/2006/math">
                      <m:r>
                        <a:rPr lang="en-US" sz="1600" i="1" smtClean="0">
                          <a:latin typeface="Cambria Math" panose="02040503050406030204" pitchFamily="18" charset="0"/>
                        </a:rPr>
                        <m:t>𝑆𝑜𝐶</m:t>
                      </m:r>
                      <m:d>
                        <m:dPr>
                          <m:ctrlPr>
                            <a:rPr lang="el-GR" sz="1600" i="1">
                              <a:latin typeface="Cambria Math" panose="02040503050406030204" pitchFamily="18" charset="0"/>
                            </a:rPr>
                          </m:ctrlPr>
                        </m:dPr>
                        <m:e>
                          <m:sSub>
                            <m:sSubPr>
                              <m:ctrlPr>
                                <a:rPr lang="el-GR" sz="1600" i="1">
                                  <a:latin typeface="Cambria Math" panose="02040503050406030204" pitchFamily="18" charset="0"/>
                                </a:rPr>
                              </m:ctrlPr>
                            </m:sSubPr>
                            <m:e>
                              <m:r>
                                <a:rPr lang="en-US" sz="1600" i="1">
                                  <a:latin typeface="Cambria Math" panose="02040503050406030204" pitchFamily="18" charset="0"/>
                                </a:rPr>
                                <m:t>𝑡</m:t>
                              </m:r>
                            </m:e>
                            <m:sub>
                              <m:r>
                                <a:rPr lang="en-US" sz="1600" b="0" i="1" smtClean="0">
                                  <a:latin typeface="Cambria Math" panose="02040503050406030204" pitchFamily="18" charset="0"/>
                                </a:rPr>
                                <m:t>1</m:t>
                              </m:r>
                            </m:sub>
                          </m:sSub>
                        </m:e>
                      </m:d>
                      <m:r>
                        <a:rPr lang="en-US" sz="1600" b="0" i="1" smtClean="0">
                          <a:latin typeface="Cambria Math" panose="02040503050406030204" pitchFamily="18" charset="0"/>
                        </a:rPr>
                        <m:t>=</m:t>
                      </m:r>
                      <m:r>
                        <a:rPr lang="en-US" sz="1600" i="1">
                          <a:latin typeface="Cambria Math" panose="02040503050406030204" pitchFamily="18" charset="0"/>
                        </a:rPr>
                        <m:t>𝑆𝑜𝐶</m:t>
                      </m:r>
                      <m:d>
                        <m:dPr>
                          <m:ctrlPr>
                            <a:rPr lang="el-GR" sz="1600" i="1">
                              <a:latin typeface="Cambria Math" panose="02040503050406030204" pitchFamily="18" charset="0"/>
                            </a:rPr>
                          </m:ctrlPr>
                        </m:dPr>
                        <m:e>
                          <m:sSub>
                            <m:sSubPr>
                              <m:ctrlPr>
                                <a:rPr lang="el-GR" sz="1600" i="1">
                                  <a:latin typeface="Cambria Math" panose="02040503050406030204" pitchFamily="18" charset="0"/>
                                </a:rPr>
                              </m:ctrlPr>
                            </m:sSubPr>
                            <m:e>
                              <m:r>
                                <a:rPr lang="en-US" sz="1600" i="1">
                                  <a:latin typeface="Cambria Math" panose="02040503050406030204" pitchFamily="18" charset="0"/>
                                </a:rPr>
                                <m:t>𝑡</m:t>
                              </m:r>
                            </m:e>
                            <m:sub>
                              <m:r>
                                <a:rPr lang="el-GR" sz="1600" i="1">
                                  <a:latin typeface="Cambria Math" panose="02040503050406030204" pitchFamily="18" charset="0"/>
                                </a:rPr>
                                <m:t>0</m:t>
                              </m:r>
                            </m:sub>
                          </m:sSub>
                        </m:e>
                      </m:d>
                      <m:r>
                        <m:rPr>
                          <m:nor/>
                        </m:rPr>
                        <a:rPr lang="en-US" sz="1600">
                          <a:latin typeface="Cambria Math" panose="02040503050406030204" pitchFamily="18" charset="0"/>
                        </a:rPr>
                        <m:t>+</m:t>
                      </m:r>
                      <m:f>
                        <m:fPr>
                          <m:ctrlPr>
                            <a:rPr lang="en-US" sz="1600" i="1">
                              <a:latin typeface="Cambria Math" panose="02040503050406030204" pitchFamily="18" charset="0"/>
                            </a:rPr>
                          </m:ctrlPr>
                        </m:fPr>
                        <m:num>
                          <m:r>
                            <a:rPr lang="el-GR" sz="1600" b="0" i="1" smtClean="0">
                              <a:latin typeface="Cambria Math" panose="02040503050406030204" pitchFamily="18" charset="0"/>
                            </a:rPr>
                            <m:t>1</m:t>
                          </m:r>
                        </m:num>
                        <m:den>
                          <m:sSub>
                            <m:sSubPr>
                              <m:ctrlPr>
                                <a:rPr lang="el-GR" sz="1600" i="1">
                                  <a:latin typeface="Cambria Math" panose="02040503050406030204" pitchFamily="18" charset="0"/>
                                </a:rPr>
                              </m:ctrlPr>
                            </m:sSubPr>
                            <m:e>
                              <m:r>
                                <a:rPr lang="en-US" sz="1600" i="1">
                                  <a:latin typeface="Cambria Math" panose="02040503050406030204" pitchFamily="18" charset="0"/>
                                </a:rPr>
                                <m:t>𝑄</m:t>
                              </m:r>
                            </m:e>
                            <m:sub>
                              <m:r>
                                <a:rPr lang="en-US" sz="1600" i="1">
                                  <a:latin typeface="Cambria Math" panose="02040503050406030204" pitchFamily="18" charset="0"/>
                                </a:rPr>
                                <m:t>𝑚𝑎𝑥</m:t>
                              </m:r>
                            </m:sub>
                          </m:sSub>
                        </m:den>
                      </m:f>
                      <m:nary>
                        <m:naryPr>
                          <m:ctrlPr>
                            <a:rPr lang="en-US" sz="1600" i="1" smtClean="0">
                              <a:latin typeface="Cambria Math" panose="02040503050406030204" pitchFamily="18" charset="0"/>
                            </a:rPr>
                          </m:ctrlPr>
                        </m:naryPr>
                        <m:sub>
                          <m:sSub>
                            <m:sSubPr>
                              <m:ctrlPr>
                                <a:rPr lang="el-GR" sz="1600" i="1">
                                  <a:latin typeface="Cambria Math" panose="02040503050406030204" pitchFamily="18" charset="0"/>
                                </a:rPr>
                              </m:ctrlPr>
                            </m:sSubPr>
                            <m:e>
                              <m:r>
                                <a:rPr lang="en-US" sz="1600" i="1">
                                  <a:latin typeface="Cambria Math" panose="02040503050406030204" pitchFamily="18" charset="0"/>
                                </a:rPr>
                                <m:t>𝑡</m:t>
                              </m:r>
                            </m:e>
                            <m:sub>
                              <m:r>
                                <a:rPr lang="el-GR" sz="1600" i="1">
                                  <a:latin typeface="Cambria Math" panose="02040503050406030204" pitchFamily="18" charset="0"/>
                                </a:rPr>
                                <m:t>0</m:t>
                              </m:r>
                            </m:sub>
                          </m:sSub>
                        </m:sub>
                        <m:sup>
                          <m:sSub>
                            <m:sSubPr>
                              <m:ctrlPr>
                                <a:rPr lang="el-GR" sz="1600" i="1">
                                  <a:latin typeface="Cambria Math" panose="02040503050406030204" pitchFamily="18" charset="0"/>
                                </a:rPr>
                              </m:ctrlPr>
                            </m:sSubPr>
                            <m:e>
                              <m:r>
                                <a:rPr lang="en-US" sz="1600" i="1">
                                  <a:latin typeface="Cambria Math" panose="02040503050406030204" pitchFamily="18" charset="0"/>
                                </a:rPr>
                                <m:t>𝑡</m:t>
                              </m:r>
                            </m:e>
                            <m:sub>
                              <m:r>
                                <a:rPr lang="el-GR" sz="1600" i="1">
                                  <a:latin typeface="Cambria Math" panose="02040503050406030204" pitchFamily="18" charset="0"/>
                                </a:rPr>
                                <m:t>1</m:t>
                              </m:r>
                            </m:sub>
                          </m:sSub>
                        </m:sup>
                        <m:e>
                          <m:r>
                            <a:rPr lang="en-US" sz="1600" i="1">
                              <a:latin typeface="Cambria Math" panose="02040503050406030204" pitchFamily="18" charset="0"/>
                            </a:rPr>
                            <m:t>𝐼</m:t>
                          </m:r>
                          <m:r>
                            <a:rPr lang="en-US" sz="1600" i="1">
                              <a:latin typeface="Cambria Math" panose="02040503050406030204" pitchFamily="18" charset="0"/>
                            </a:rPr>
                            <m:t>(</m:t>
                          </m:r>
                          <m:r>
                            <a:rPr lang="en-US" sz="1600" b="0" i="1" smtClean="0">
                              <a:latin typeface="Cambria Math" panose="02040503050406030204" pitchFamily="18" charset="0"/>
                            </a:rPr>
                            <m:t>𝑡</m:t>
                          </m:r>
                          <m:r>
                            <a:rPr lang="en-US" sz="1600" i="1">
                              <a:latin typeface="Cambria Math" panose="02040503050406030204" pitchFamily="18" charset="0"/>
                            </a:rPr>
                            <m:t>)</m:t>
                          </m:r>
                        </m:e>
                      </m:nary>
                      <m:r>
                        <a:rPr lang="en-US" sz="1600" b="0" i="1" smtClean="0">
                          <a:latin typeface="Cambria Math" panose="02040503050406030204" pitchFamily="18" charset="0"/>
                        </a:rPr>
                        <m:t>𝑑𝑡</m:t>
                      </m:r>
                      <m:r>
                        <a:rPr lang="el-GR" sz="1600" b="0" i="1" smtClean="0">
                          <a:latin typeface="Cambria Math" panose="02040503050406030204" pitchFamily="18" charset="0"/>
                        </a:rPr>
                        <m:t>=</m:t>
                      </m:r>
                      <m:r>
                        <a:rPr lang="en-US" sz="1600" i="1">
                          <a:latin typeface="Cambria Math" panose="02040503050406030204" pitchFamily="18" charset="0"/>
                        </a:rPr>
                        <m:t>𝑆𝑜𝐶</m:t>
                      </m:r>
                      <m:r>
                        <a:rPr lang="el-GR" sz="1600" i="1">
                          <a:latin typeface="Cambria Math" panose="02040503050406030204" pitchFamily="18" charset="0"/>
                        </a:rPr>
                        <m:t>(</m:t>
                      </m:r>
                      <m:sSub>
                        <m:sSubPr>
                          <m:ctrlPr>
                            <a:rPr lang="el-GR" sz="1600" i="1">
                              <a:latin typeface="Cambria Math" panose="02040503050406030204" pitchFamily="18" charset="0"/>
                            </a:rPr>
                          </m:ctrlPr>
                        </m:sSubPr>
                        <m:e>
                          <m:r>
                            <a:rPr lang="en-US" sz="1600" i="1">
                              <a:latin typeface="Cambria Math" panose="02040503050406030204" pitchFamily="18" charset="0"/>
                            </a:rPr>
                            <m:t>𝑡</m:t>
                          </m:r>
                        </m:e>
                        <m:sub>
                          <m:r>
                            <a:rPr lang="el-GR" sz="1600" i="1">
                              <a:latin typeface="Cambria Math" panose="02040503050406030204" pitchFamily="18" charset="0"/>
                            </a:rPr>
                            <m:t>0</m:t>
                          </m:r>
                        </m:sub>
                      </m:sSub>
                      <m:r>
                        <a:rPr lang="el-GR" sz="1600" i="1">
                          <a:latin typeface="Cambria Math" panose="02040503050406030204" pitchFamily="18" charset="0"/>
                        </a:rPr>
                        <m:t>)</m:t>
                      </m:r>
                      <m:r>
                        <m:rPr>
                          <m:nor/>
                        </m:rPr>
                        <a:rPr lang="en-US" sz="1600" b="0" smtClean="0">
                          <a:latin typeface="Cambria Math" panose="02040503050406030204" pitchFamily="18" charset="0"/>
                        </a:rPr>
                        <m:t>+</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𝐼</m:t>
                          </m:r>
                          <m:r>
                            <a:rPr lang="en-US" sz="1600" b="0" i="1" smtClean="0">
                              <a:latin typeface="Cambria Math" panose="02040503050406030204" pitchFamily="18" charset="0"/>
                            </a:rPr>
                            <m:t>(</m:t>
                          </m:r>
                          <m:sSub>
                            <m:sSubPr>
                              <m:ctrlPr>
                                <a:rPr lang="el-GR" sz="1600" i="1">
                                  <a:latin typeface="Cambria Math" panose="02040503050406030204" pitchFamily="18" charset="0"/>
                                </a:rPr>
                              </m:ctrlPr>
                            </m:sSubPr>
                            <m:e>
                              <m:r>
                                <a:rPr lang="en-US" sz="1600" i="1">
                                  <a:latin typeface="Cambria Math" panose="02040503050406030204" pitchFamily="18" charset="0"/>
                                </a:rPr>
                                <m:t>𝑡</m:t>
                              </m:r>
                            </m:e>
                            <m:sub>
                              <m:r>
                                <a:rPr lang="el-GR" sz="1600" i="1">
                                  <a:latin typeface="Cambria Math" panose="02040503050406030204" pitchFamily="18" charset="0"/>
                                </a:rPr>
                                <m:t>0</m:t>
                              </m:r>
                            </m:sub>
                          </m:sSub>
                          <m:r>
                            <a:rPr lang="en-US" sz="1600" b="0" i="1" smtClean="0">
                              <a:latin typeface="Cambria Math" panose="02040503050406030204" pitchFamily="18" charset="0"/>
                            </a:rPr>
                            <m:t>)</m:t>
                          </m:r>
                        </m:num>
                        <m:den>
                          <m:sSub>
                            <m:sSubPr>
                              <m:ctrlPr>
                                <a:rPr lang="el-GR" sz="1600" i="1">
                                  <a:latin typeface="Cambria Math" panose="02040503050406030204" pitchFamily="18" charset="0"/>
                                </a:rPr>
                              </m:ctrlPr>
                            </m:sSubPr>
                            <m:e>
                              <m:r>
                                <a:rPr lang="en-US" sz="1600" i="1">
                                  <a:latin typeface="Cambria Math" panose="02040503050406030204" pitchFamily="18" charset="0"/>
                                </a:rPr>
                                <m:t>𝑄</m:t>
                              </m:r>
                            </m:e>
                            <m:sub>
                              <m:r>
                                <a:rPr lang="en-US" sz="1600" i="1">
                                  <a:latin typeface="Cambria Math" panose="02040503050406030204" pitchFamily="18" charset="0"/>
                                </a:rPr>
                                <m:t>𝑚𝑎𝑥</m:t>
                              </m:r>
                            </m:sub>
                          </m:sSub>
                        </m:den>
                      </m:f>
                      <m:r>
                        <a:rPr lang="en-US" sz="1600" b="0" i="1" smtClean="0">
                          <a:latin typeface="Cambria Math" panose="02040503050406030204" pitchFamily="18" charset="0"/>
                        </a:rPr>
                        <m:t>∙</m:t>
                      </m:r>
                      <m:d>
                        <m:dPr>
                          <m:ctrlPr>
                            <a:rPr lang="el-GR" sz="1600" i="1">
                              <a:latin typeface="Cambria Math" panose="02040503050406030204" pitchFamily="18" charset="0"/>
                            </a:rPr>
                          </m:ctrlPr>
                        </m:dPr>
                        <m:e>
                          <m:sSub>
                            <m:sSubPr>
                              <m:ctrlPr>
                                <a:rPr lang="el-GR" sz="1600" i="1">
                                  <a:latin typeface="Cambria Math" panose="02040503050406030204" pitchFamily="18" charset="0"/>
                                </a:rPr>
                              </m:ctrlPr>
                            </m:sSubPr>
                            <m:e>
                              <m:r>
                                <a:rPr lang="en-US" sz="1600" i="1">
                                  <a:latin typeface="Cambria Math" panose="02040503050406030204" pitchFamily="18" charset="0"/>
                                </a:rPr>
                                <m:t>𝑡</m:t>
                              </m:r>
                            </m:e>
                            <m:sub>
                              <m:r>
                                <a:rPr lang="el-GR" sz="1600" i="1">
                                  <a:latin typeface="Cambria Math" panose="02040503050406030204" pitchFamily="18" charset="0"/>
                                </a:rPr>
                                <m:t>1</m:t>
                              </m:r>
                            </m:sub>
                          </m:sSub>
                          <m:r>
                            <a:rPr lang="el-GR" sz="1600" i="1">
                              <a:latin typeface="Cambria Math" panose="02040503050406030204" pitchFamily="18" charset="0"/>
                            </a:rPr>
                            <m:t>−</m:t>
                          </m:r>
                          <m:sSub>
                            <m:sSubPr>
                              <m:ctrlPr>
                                <a:rPr lang="el-GR" sz="1600" i="1">
                                  <a:latin typeface="Cambria Math" panose="02040503050406030204" pitchFamily="18" charset="0"/>
                                </a:rPr>
                              </m:ctrlPr>
                            </m:sSubPr>
                            <m:e>
                              <m:r>
                                <a:rPr lang="en-US" sz="1600" i="1">
                                  <a:latin typeface="Cambria Math" panose="02040503050406030204" pitchFamily="18" charset="0"/>
                                </a:rPr>
                                <m:t>𝑡</m:t>
                              </m:r>
                            </m:e>
                            <m:sub>
                              <m:r>
                                <a:rPr lang="el-GR" sz="1600" i="1">
                                  <a:latin typeface="Cambria Math" panose="02040503050406030204" pitchFamily="18" charset="0"/>
                                </a:rPr>
                                <m:t>0</m:t>
                              </m:r>
                            </m:sub>
                          </m:sSub>
                        </m:e>
                      </m:d>
                    </m:oMath>
                  </m:oMathPara>
                </a14:m>
                <a:endParaRPr lang="en-US" sz="1600" dirty="0"/>
              </a:p>
            </p:txBody>
          </p:sp>
        </mc:Choice>
        <mc:Fallback xmlns="">
          <p:sp>
            <p:nvSpPr>
              <p:cNvPr id="9" name="TextBox 8">
                <a:extLst>
                  <a:ext uri="{FF2B5EF4-FFF2-40B4-BE49-F238E27FC236}">
                    <a16:creationId xmlns:a16="http://schemas.microsoft.com/office/drawing/2014/main" id="{9A1D287A-FE70-BE60-D030-AA57CAA7EC83}"/>
                  </a:ext>
                </a:extLst>
              </p:cNvPr>
              <p:cNvSpPr txBox="1">
                <a:spLocks noRot="1" noChangeAspect="1" noMove="1" noResize="1" noEditPoints="1" noAdjustHandles="1" noChangeArrowheads="1" noChangeShapeType="1" noTextEdit="1"/>
              </p:cNvSpPr>
              <p:nvPr/>
            </p:nvSpPr>
            <p:spPr>
              <a:xfrm>
                <a:off x="75435" y="609600"/>
                <a:ext cx="7950965" cy="3756156"/>
              </a:xfrm>
              <a:prstGeom prst="rect">
                <a:avLst/>
              </a:prstGeom>
              <a:blipFill>
                <a:blip r:embed="rId2"/>
                <a:stretch>
                  <a:fillRect l="-307" t="-487"/>
                </a:stretch>
              </a:blipFill>
            </p:spPr>
            <p:txBody>
              <a:bodyPr/>
              <a:lstStyle/>
              <a:p>
                <a:r>
                  <a:rPr lang="el-GR">
                    <a:noFill/>
                  </a:rPr>
                  <a:t> </a:t>
                </a:r>
              </a:p>
            </p:txBody>
          </p:sp>
        </mc:Fallback>
      </mc:AlternateContent>
      <p:pic>
        <p:nvPicPr>
          <p:cNvPr id="5" name="Εικόνα 4">
            <a:extLst>
              <a:ext uri="{FF2B5EF4-FFF2-40B4-BE49-F238E27FC236}">
                <a16:creationId xmlns:a16="http://schemas.microsoft.com/office/drawing/2014/main" id="{9D55234D-CE9F-31E1-DCAB-5CF6A4AB153E}"/>
              </a:ext>
            </a:extLst>
          </p:cNvPr>
          <p:cNvPicPr>
            <a:picLocks noChangeAspect="1"/>
          </p:cNvPicPr>
          <p:nvPr/>
        </p:nvPicPr>
        <p:blipFill>
          <a:blip r:embed="rId3"/>
          <a:stretch>
            <a:fillRect/>
          </a:stretch>
        </p:blipFill>
        <p:spPr>
          <a:xfrm>
            <a:off x="8026400" y="1019537"/>
            <a:ext cx="3874250" cy="2288214"/>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2104F7E-17E4-3954-1896-12C9C4F386C3}"/>
                  </a:ext>
                </a:extLst>
              </p:cNvPr>
              <p:cNvSpPr txBox="1"/>
              <p:nvPr/>
            </p:nvSpPr>
            <p:spPr>
              <a:xfrm>
                <a:off x="118078" y="5039353"/>
                <a:ext cx="11955844" cy="132343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600" i="0" u="none" strike="noStrike" kern="1200" cap="none" spc="0" normalizeH="0" baseline="0" noProof="0" dirty="0">
                    <a:ln>
                      <a:noFill/>
                    </a:ln>
                    <a:solidFill>
                      <a:prstClr val="black"/>
                    </a:solidFill>
                    <a:effectLst/>
                    <a:uLnTx/>
                    <a:uFillTx/>
                    <a:latin typeface="Aptos" panose="02110004020202020204"/>
                    <a:ea typeface="+mn-ea"/>
                    <a:cs typeface="+mn-cs"/>
                  </a:rPr>
                  <a:t>Υπάρχουν αρκετές πηγές σφάλματος στη μέθοδο </a:t>
                </a:r>
                <a:r>
                  <a:rPr lang="en-US" sz="1600" dirty="0">
                    <a:solidFill>
                      <a:prstClr val="black"/>
                    </a:solidFill>
                    <a:latin typeface="Aptos" panose="02110004020202020204"/>
                  </a:rPr>
                  <a:t>C</a:t>
                </a:r>
                <a:r>
                  <a:rPr kumimoji="0" lang="el-GR" sz="1600" i="0" u="none" strike="noStrike" kern="1200" cap="none" spc="0" normalizeH="0" baseline="0" noProof="0" dirty="0">
                    <a:ln>
                      <a:noFill/>
                    </a:ln>
                    <a:solidFill>
                      <a:prstClr val="black"/>
                    </a:solidFill>
                    <a:effectLst/>
                    <a:uLnTx/>
                    <a:uFillTx/>
                    <a:latin typeface="Aptos" panose="02110004020202020204"/>
                    <a:ea typeface="+mn-ea"/>
                    <a:cs typeface="+mn-cs"/>
                  </a:rPr>
                  <a:t>oulomb</a:t>
                </a:r>
                <a:r>
                  <a:rPr kumimoji="0" lang="en-US" sz="1600" i="0" u="none" strike="noStrike" kern="1200" cap="none" spc="0" normalizeH="0" baseline="0" noProof="0" dirty="0">
                    <a:ln>
                      <a:noFill/>
                    </a:ln>
                    <a:solidFill>
                      <a:prstClr val="black"/>
                    </a:solidFill>
                    <a:effectLst/>
                    <a:uLnTx/>
                    <a:uFillTx/>
                    <a:latin typeface="Aptos" panose="02110004020202020204"/>
                    <a:ea typeface="+mn-ea"/>
                    <a:cs typeface="+mn-cs"/>
                  </a:rPr>
                  <a:t> counting</a:t>
                </a:r>
                <a:r>
                  <a:rPr kumimoji="0" lang="el-GR" sz="1600" i="0" u="none" strike="noStrike" kern="1200" cap="none" spc="0" normalizeH="0" baseline="0" noProof="0" dirty="0">
                    <a:ln>
                      <a:noFill/>
                    </a:ln>
                    <a:solidFill>
                      <a:prstClr val="black"/>
                    </a:solidFill>
                    <a:effectLst/>
                    <a:uLnTx/>
                    <a:uFillTx/>
                    <a:latin typeface="Aptos" panose="02110004020202020204"/>
                    <a:ea typeface="+mn-ea"/>
                    <a:cs typeface="+mn-cs"/>
                  </a:rPr>
                  <a:t>, όπως: </a:t>
                </a:r>
                <a:endParaRPr kumimoji="0" lang="en-US" sz="1600" i="0" u="none" strike="noStrike" kern="1200" cap="none" spc="0" normalizeH="0" baseline="0" noProof="0" dirty="0">
                  <a:ln>
                    <a:noFill/>
                  </a:ln>
                  <a:solidFill>
                    <a:prstClr val="black"/>
                  </a:solidFill>
                  <a:effectLst/>
                  <a:uLnTx/>
                  <a:uFillTx/>
                  <a:latin typeface="Aptos" panose="02110004020202020204"/>
                  <a:ea typeface="+mn-ea"/>
                  <a:cs typeface="+mn-cs"/>
                </a:endParaRPr>
              </a:p>
              <a:p>
                <a:pPr marL="742950" lvl="1" indent="-285750">
                  <a:buFont typeface="Courier New" panose="02070309020205020404" pitchFamily="49" charset="0"/>
                  <a:buChar char="o"/>
                  <a:defRPr/>
                </a:pPr>
                <a:r>
                  <a:rPr kumimoji="0" lang="el-GR" sz="1600" i="0" u="none" strike="noStrike" kern="1200" cap="none" spc="0" normalizeH="0" baseline="0" noProof="0" dirty="0">
                    <a:ln>
                      <a:noFill/>
                    </a:ln>
                    <a:solidFill>
                      <a:prstClr val="black"/>
                    </a:solidFill>
                    <a:effectLst/>
                    <a:uLnTx/>
                    <a:uFillTx/>
                    <a:latin typeface="Aptos" panose="02110004020202020204"/>
                    <a:ea typeface="+mn-ea"/>
                    <a:cs typeface="+mn-cs"/>
                  </a:rPr>
                  <a:t>Ακρίβεια αρχικής τιμής SoC (αν ξεκινήσει λάθος, το σφάλμα μεταφέρεται σε όλο τον υπολογισμό).</a:t>
                </a:r>
                <a:endParaRPr kumimoji="0" lang="en-US" sz="1600" i="0" u="none" strike="noStrike" kern="1200" cap="none" spc="0" normalizeH="0" baseline="0" noProof="0" dirty="0">
                  <a:ln>
                    <a:noFill/>
                  </a:ln>
                  <a:solidFill>
                    <a:prstClr val="black"/>
                  </a:solidFill>
                  <a:effectLst/>
                  <a:uLnTx/>
                  <a:uFillTx/>
                  <a:latin typeface="Aptos" panose="02110004020202020204"/>
                  <a:ea typeface="+mn-ea"/>
                  <a:cs typeface="+mn-cs"/>
                </a:endParaRPr>
              </a:p>
              <a:p>
                <a:pPr marL="742950" lvl="1" indent="-285750">
                  <a:buFont typeface="Courier New" panose="02070309020205020404" pitchFamily="49" charset="0"/>
                  <a:buChar char="o"/>
                  <a:defRPr/>
                </a:pPr>
                <a:r>
                  <a:rPr kumimoji="0" lang="el-GR" sz="1600" i="0" u="none" strike="noStrike" kern="1200" cap="none" spc="0" normalizeH="0" baseline="0" noProof="0" dirty="0">
                    <a:ln>
                      <a:noFill/>
                    </a:ln>
                    <a:solidFill>
                      <a:prstClr val="black"/>
                    </a:solidFill>
                    <a:effectLst/>
                    <a:uLnTx/>
                    <a:uFillTx/>
                    <a:latin typeface="Aptos" panose="02110004020202020204"/>
                    <a:ea typeface="+mn-ea"/>
                    <a:cs typeface="+mn-cs"/>
                  </a:rPr>
                  <a:t>Ακρίβεια μέτρησης ρεύματος (ακόμη και μικρά σφάλματα οδηγούν σε σημαντικές αποκλίσεις με τον χρόνο).</a:t>
                </a:r>
                <a:endParaRPr kumimoji="0" lang="en-US" sz="1600" i="0" u="none" strike="noStrike" kern="1200" cap="none" spc="0" normalizeH="0" baseline="0" noProof="0" dirty="0">
                  <a:ln>
                    <a:noFill/>
                  </a:ln>
                  <a:solidFill>
                    <a:prstClr val="black"/>
                  </a:solidFill>
                  <a:effectLst/>
                  <a:uLnTx/>
                  <a:uFillTx/>
                  <a:latin typeface="Aptos" panose="02110004020202020204"/>
                  <a:ea typeface="+mn-ea"/>
                  <a:cs typeface="+mn-cs"/>
                </a:endParaRPr>
              </a:p>
              <a:p>
                <a:pPr marL="742950" lvl="1" indent="-285750">
                  <a:buFont typeface="Courier New" panose="02070309020205020404" pitchFamily="49" charset="0"/>
                  <a:buChar char="o"/>
                  <a:defRPr/>
                </a:pPr>
                <a:r>
                  <a:rPr kumimoji="0" lang="el-GR" sz="1600" i="0" u="none" strike="noStrike" kern="1200" cap="none" spc="0" normalizeH="0" baseline="0" noProof="0" dirty="0">
                    <a:ln>
                      <a:noFill/>
                    </a:ln>
                    <a:solidFill>
                      <a:prstClr val="black"/>
                    </a:solidFill>
                    <a:effectLst/>
                    <a:uLnTx/>
                    <a:uFillTx/>
                    <a:latin typeface="Aptos" panose="02110004020202020204"/>
                    <a:ea typeface="+mn-ea"/>
                    <a:cs typeface="+mn-cs"/>
                  </a:rPr>
                  <a:t>Σφάλμα ολοκλήρωσης του ρεύματος.</a:t>
                </a:r>
                <a:endParaRPr kumimoji="0" lang="en-US" sz="1600" i="0" u="none" strike="noStrike" kern="1200" cap="none" spc="0" normalizeH="0" baseline="0" noProof="0" dirty="0">
                  <a:ln>
                    <a:noFill/>
                  </a:ln>
                  <a:solidFill>
                    <a:prstClr val="black"/>
                  </a:solidFill>
                  <a:effectLst/>
                  <a:uLnTx/>
                  <a:uFillTx/>
                  <a:latin typeface="Aptos" panose="02110004020202020204"/>
                  <a:ea typeface="+mn-ea"/>
                  <a:cs typeface="+mn-cs"/>
                </a:endParaRPr>
              </a:p>
              <a:p>
                <a:pPr marL="742950" lvl="1" indent="-285750">
                  <a:buFont typeface="Courier New" panose="02070309020205020404" pitchFamily="49" charset="0"/>
                  <a:buChar char="o"/>
                  <a:defRPr/>
                </a:pPr>
                <a:r>
                  <a:rPr kumimoji="0" lang="el-GR" sz="1600" i="0" u="none" strike="noStrike" kern="1200" cap="none" spc="0" normalizeH="0" baseline="0" noProof="0" dirty="0">
                    <a:ln>
                      <a:noFill/>
                    </a:ln>
                    <a:solidFill>
                      <a:prstClr val="black"/>
                    </a:solidFill>
                    <a:effectLst/>
                    <a:uLnTx/>
                    <a:uFillTx/>
                    <a:latin typeface="Aptos" panose="02110004020202020204"/>
                    <a:ea typeface="+mn-ea"/>
                    <a:cs typeface="+mn-cs"/>
                  </a:rPr>
                  <a:t>Αβεβαιότητα στη χωρητικότητα της μπαταρίας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𝑄</m:t>
                        </m:r>
                      </m:e>
                      <m:sub>
                        <m:r>
                          <a:rPr lang="en-US" sz="1600" b="0" i="1" smtClean="0">
                            <a:latin typeface="Cambria Math" panose="02040503050406030204" pitchFamily="18" charset="0"/>
                          </a:rPr>
                          <m:t>𝑛</m:t>
                        </m:r>
                      </m:sub>
                    </m:sSub>
                  </m:oMath>
                </a14:m>
                <a:r>
                  <a:rPr kumimoji="0" lang="en-US" sz="160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l-GR" sz="1600" i="0" u="none" strike="noStrike" kern="1200" cap="none" spc="0" normalizeH="0" baseline="0" noProof="0" dirty="0">
                    <a:ln>
                      <a:noFill/>
                    </a:ln>
                    <a:solidFill>
                      <a:prstClr val="black"/>
                    </a:solidFill>
                    <a:effectLst/>
                    <a:uLnTx/>
                    <a:uFillTx/>
                    <a:latin typeface="Aptos" panose="02110004020202020204"/>
                    <a:ea typeface="+mn-ea"/>
                    <a:cs typeface="+mn-cs"/>
                  </a:rPr>
                  <a:t>(η πραγματική χωρητικότητα μειώνεται με τη γήρανση).</a:t>
                </a:r>
                <a:endParaRPr kumimoji="0" lang="en-US" sz="160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8" name="TextBox 7">
                <a:extLst>
                  <a:ext uri="{FF2B5EF4-FFF2-40B4-BE49-F238E27FC236}">
                    <a16:creationId xmlns:a16="http://schemas.microsoft.com/office/drawing/2014/main" id="{D2104F7E-17E4-3954-1896-12C9C4F386C3}"/>
                  </a:ext>
                </a:extLst>
              </p:cNvPr>
              <p:cNvSpPr txBox="1">
                <a:spLocks noRot="1" noChangeAspect="1" noMove="1" noResize="1" noEditPoints="1" noAdjustHandles="1" noChangeArrowheads="1" noChangeShapeType="1" noTextEdit="1"/>
              </p:cNvSpPr>
              <p:nvPr/>
            </p:nvSpPr>
            <p:spPr>
              <a:xfrm>
                <a:off x="118078" y="5039353"/>
                <a:ext cx="11955844" cy="1323439"/>
              </a:xfrm>
              <a:prstGeom prst="rect">
                <a:avLst/>
              </a:prstGeom>
              <a:blipFill>
                <a:blip r:embed="rId4"/>
                <a:stretch>
                  <a:fillRect l="-204" t="-1382" b="-5069"/>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2CCDCE0-A3B9-3FA3-2DA9-6B29D723F564}"/>
                  </a:ext>
                </a:extLst>
              </p:cNvPr>
              <p:cNvSpPr txBox="1"/>
              <p:nvPr/>
            </p:nvSpPr>
            <p:spPr>
              <a:xfrm>
                <a:off x="-12551" y="4273442"/>
                <a:ext cx="12086473" cy="584775"/>
              </a:xfrm>
              <a:prstGeom prst="rect">
                <a:avLst/>
              </a:prstGeom>
              <a:noFill/>
            </p:spPr>
            <p:txBody>
              <a:bodyPr wrap="square">
                <a:spAutoFit/>
              </a:bodyPr>
              <a:lstStyle/>
              <a:p>
                <a:pPr marL="914400" marR="0" lvl="2"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𝐼</m:t>
                    </m:r>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a14:m>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el-GR" sz="1600" b="0" i="0" u="none" strike="noStrike" kern="1200" cap="none" spc="0" normalizeH="0" baseline="0" noProof="0" dirty="0">
                    <a:ln>
                      <a:noFill/>
                    </a:ln>
                    <a:solidFill>
                      <a:prstClr val="black"/>
                    </a:solidFill>
                    <a:effectLst/>
                    <a:uLnTx/>
                    <a:uFillTx/>
                    <a:latin typeface="Aptos" panose="02110004020202020204"/>
                    <a:ea typeface="+mn-ea"/>
                    <a:cs typeface="+mn-cs"/>
                  </a:rPr>
                  <a:t> ρεύμα φόρτισης ή εκφόρτισης στη χρονική στιγμή </a:t>
                </a:r>
                <a14:m>
                  <m:oMath xmlns:m="http://schemas.openxmlformats.org/officeDocument/2006/math">
                    <m:sSub>
                      <m:sSubPr>
                        <m:ctrlPr>
                          <a:rPr kumimoji="0" lang="el-GR"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e>
                      <m:sub>
                        <m:r>
                          <a:rPr kumimoji="0" lang="el-GR"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sub>
                    </m:sSub>
                  </m:oMath>
                </a14:m>
                <a:r>
                  <a:rPr kumimoji="0" lang="el-GR" sz="1600" b="0" i="0" u="none" strike="noStrike" kern="1200" cap="none" spc="0" normalizeH="0" baseline="0" noProof="0" dirty="0">
                    <a:ln>
                      <a:noFill/>
                    </a:ln>
                    <a:solidFill>
                      <a:prstClr val="black"/>
                    </a:solidFill>
                    <a:effectLst/>
                    <a:uLnTx/>
                    <a:uFillTx/>
                    <a:latin typeface="Aptos" panose="02110004020202020204"/>
                    <a:ea typeface="+mn-ea"/>
                    <a:cs typeface="+mn-cs"/>
                  </a:rPr>
                  <a:t> το οποίο μετριέται με αισθητήρα ρεύματος</a:t>
                </a:r>
              </a:p>
              <a:p>
                <a:pPr lvl="2">
                  <a:defRPr/>
                </a:pPr>
                <a14:m>
                  <m:oMath xmlns:m="http://schemas.openxmlformats.org/officeDocument/2006/math">
                    <m:sSub>
                      <m:sSubPr>
                        <m:ctrlPr>
                          <a:rPr lang="el-GR" sz="1600" i="1">
                            <a:latin typeface="Cambria Math" panose="02040503050406030204" pitchFamily="18" charset="0"/>
                          </a:rPr>
                        </m:ctrlPr>
                      </m:sSubPr>
                      <m:e>
                        <m:r>
                          <a:rPr lang="en-US" sz="1600" i="1">
                            <a:latin typeface="Cambria Math" panose="02040503050406030204" pitchFamily="18" charset="0"/>
                          </a:rPr>
                          <m:t>𝑄</m:t>
                        </m:r>
                      </m:e>
                      <m:sub>
                        <m:r>
                          <a:rPr lang="en-US" sz="1600" i="1">
                            <a:latin typeface="Cambria Math" panose="02040503050406030204" pitchFamily="18" charset="0"/>
                          </a:rPr>
                          <m:t>𝑚𝑎𝑥</m:t>
                        </m:r>
                      </m:sub>
                    </m:sSub>
                  </m:oMath>
                </a14:m>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el-GR" sz="1600" b="0" i="0" u="none" strike="noStrike" kern="1200" cap="none" spc="0" normalizeH="0" baseline="0" noProof="0" dirty="0">
                    <a:ln>
                      <a:noFill/>
                    </a:ln>
                    <a:solidFill>
                      <a:prstClr val="black"/>
                    </a:solidFill>
                    <a:effectLst/>
                    <a:uLnTx/>
                    <a:uFillTx/>
                    <a:latin typeface="Aptos" panose="02110004020202020204"/>
                    <a:ea typeface="+mn-ea"/>
                    <a:cs typeface="+mn-cs"/>
                  </a:rPr>
                  <a:t> μέγιστο</a:t>
                </a:r>
                <a:r>
                  <a:rPr kumimoji="0" lang="el-GR" sz="1600" b="0" i="0" u="none" strike="noStrike" kern="1200" cap="none" spc="0" normalizeH="0" noProof="0" dirty="0">
                    <a:ln>
                      <a:noFill/>
                    </a:ln>
                    <a:solidFill>
                      <a:prstClr val="black"/>
                    </a:solidFill>
                    <a:effectLst/>
                    <a:uLnTx/>
                    <a:uFillTx/>
                    <a:latin typeface="Aptos" panose="02110004020202020204"/>
                    <a:ea typeface="+mn-ea"/>
                    <a:cs typeface="+mn-cs"/>
                  </a:rPr>
                  <a:t> φορτίο που μπορεί να αποθηκεύσει η μπαταρία</a:t>
                </a:r>
                <a:endPar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11" name="TextBox 10">
                <a:extLst>
                  <a:ext uri="{FF2B5EF4-FFF2-40B4-BE49-F238E27FC236}">
                    <a16:creationId xmlns:a16="http://schemas.microsoft.com/office/drawing/2014/main" id="{82CCDCE0-A3B9-3FA3-2DA9-6B29D723F564}"/>
                  </a:ext>
                </a:extLst>
              </p:cNvPr>
              <p:cNvSpPr txBox="1">
                <a:spLocks noRot="1" noChangeAspect="1" noMove="1" noResize="1" noEditPoints="1" noAdjustHandles="1" noChangeArrowheads="1" noChangeShapeType="1" noTextEdit="1"/>
              </p:cNvSpPr>
              <p:nvPr/>
            </p:nvSpPr>
            <p:spPr>
              <a:xfrm>
                <a:off x="-12551" y="4273442"/>
                <a:ext cx="12086473" cy="584775"/>
              </a:xfrm>
              <a:prstGeom prst="rect">
                <a:avLst/>
              </a:prstGeom>
              <a:blipFill>
                <a:blip r:embed="rId5"/>
                <a:stretch>
                  <a:fillRect t="-3125" b="-12500"/>
                </a:stretch>
              </a:blipFill>
            </p:spPr>
            <p:txBody>
              <a:bodyPr/>
              <a:lstStyle/>
              <a:p>
                <a:r>
                  <a:rPr lang="el-GR">
                    <a:noFill/>
                  </a:rPr>
                  <a:t> </a:t>
                </a:r>
              </a:p>
            </p:txBody>
          </p:sp>
        </mc:Fallback>
      </mc:AlternateContent>
      <p:sp>
        <p:nvSpPr>
          <p:cNvPr id="12" name="TextBox 11">
            <a:extLst>
              <a:ext uri="{FF2B5EF4-FFF2-40B4-BE49-F238E27FC236}">
                <a16:creationId xmlns:a16="http://schemas.microsoft.com/office/drawing/2014/main" id="{3813DBCD-A652-8261-30C7-135F930EC1F8}"/>
              </a:ext>
            </a:extLst>
          </p:cNvPr>
          <p:cNvSpPr txBox="1"/>
          <p:nvPr/>
        </p:nvSpPr>
        <p:spPr>
          <a:xfrm>
            <a:off x="4361543" y="6638010"/>
            <a:ext cx="8244115" cy="246221"/>
          </a:xfrm>
          <a:prstGeom prst="rect">
            <a:avLst/>
          </a:prstGeom>
          <a:noFill/>
        </p:spPr>
        <p:txBody>
          <a:bodyPr wrap="square" rtlCol="0">
            <a:spAutoFit/>
          </a:bodyPr>
          <a:lstStyle/>
          <a:p>
            <a:r>
              <a:rPr lang="el-GR" sz="1000" b="0" i="0" dirty="0">
                <a:solidFill>
                  <a:srgbClr val="343851"/>
                </a:solidFill>
                <a:effectLst/>
                <a:latin typeface="-apple-system"/>
              </a:rPr>
              <a:t>Πηγή</a:t>
            </a:r>
            <a:r>
              <a:rPr lang="en-US" sz="1000" b="0" i="0" dirty="0">
                <a:solidFill>
                  <a:srgbClr val="343851"/>
                </a:solidFill>
                <a:effectLst/>
                <a:latin typeface="-apple-system"/>
              </a:rPr>
              <a:t>: Wen-</a:t>
            </a:r>
            <a:r>
              <a:rPr lang="en-US" sz="1000" b="0" i="0" dirty="0" err="1">
                <a:solidFill>
                  <a:srgbClr val="343851"/>
                </a:solidFill>
                <a:effectLst/>
                <a:latin typeface="-apple-system"/>
              </a:rPr>
              <a:t>Yeau</a:t>
            </a:r>
            <a:r>
              <a:rPr lang="en-US" sz="1000" b="0" i="0" dirty="0">
                <a:solidFill>
                  <a:srgbClr val="343851"/>
                </a:solidFill>
                <a:effectLst/>
                <a:latin typeface="-apple-system"/>
              </a:rPr>
              <a:t> Chang, </a:t>
            </a:r>
            <a:r>
              <a:rPr lang="en-US" sz="1000" b="0" i="0" u="none" strike="noStrike" dirty="0">
                <a:solidFill>
                  <a:srgbClr val="1E73BE"/>
                </a:solidFill>
                <a:effectLst/>
                <a:latin typeface="-apple-system"/>
                <a:hlinkClick r:id="rId6"/>
              </a:rPr>
              <a:t>The State of Charge Estimating Methods for Battery: A Review</a:t>
            </a:r>
            <a:r>
              <a:rPr lang="en-US" sz="1000" b="0" i="0" dirty="0">
                <a:solidFill>
                  <a:srgbClr val="343851"/>
                </a:solidFill>
                <a:effectLst/>
                <a:latin typeface="-apple-system"/>
              </a:rPr>
              <a:t>, ISRN Applied Mathematics, Volume 2013, Article ID 953792</a:t>
            </a:r>
          </a:p>
        </p:txBody>
      </p:sp>
    </p:spTree>
    <p:extLst>
      <p:ext uri="{BB962C8B-B14F-4D97-AF65-F5344CB8AC3E}">
        <p14:creationId xmlns:p14="http://schemas.microsoft.com/office/powerpoint/2010/main" val="10283941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45F3F4-C09D-770F-346F-9659FC3AD4F7}"/>
              </a:ext>
            </a:extLst>
          </p:cNvPr>
          <p:cNvSpPr>
            <a:spLocks noGrp="1"/>
          </p:cNvSpPr>
          <p:nvPr>
            <p:ph type="ctrTitle"/>
          </p:nvPr>
        </p:nvSpPr>
        <p:spPr>
          <a:xfrm>
            <a:off x="1355814" y="28186"/>
            <a:ext cx="5734415" cy="609600"/>
          </a:xfrm>
        </p:spPr>
        <p:txBody>
          <a:bodyPr>
            <a:normAutofit/>
          </a:bodyPr>
          <a:lstStyle/>
          <a:p>
            <a:pPr marR="0" lvl="0" algn="just" defTabSz="914400" rtl="0" eaLnBrk="1" fontAlgn="auto" latinLnBrk="0" hangingPunct="1">
              <a:lnSpc>
                <a:spcPct val="100000"/>
              </a:lnSpc>
              <a:spcBef>
                <a:spcPts val="0"/>
              </a:spcBef>
              <a:spcAft>
                <a:spcPts val="0"/>
              </a:spcAft>
              <a:buClrTx/>
              <a:buSzTx/>
              <a:tabLst/>
              <a:defRPr/>
            </a:pPr>
            <a:r>
              <a:rPr kumimoji="0" lang="el-GR" sz="3200" b="0" i="0" u="none" strike="noStrike" kern="1200" cap="none" spc="0" normalizeH="0" baseline="0" noProof="0" dirty="0">
                <a:ln>
                  <a:noFill/>
                </a:ln>
                <a:solidFill>
                  <a:prstClr val="black"/>
                </a:solidFill>
                <a:effectLst/>
                <a:uLnTx/>
                <a:uFillTx/>
                <a:latin typeface="Aptos" panose="02110004020202020204"/>
                <a:ea typeface="+mn-ea"/>
                <a:cs typeface="+mn-cs"/>
              </a:rPr>
              <a:t>Εκτίμηση </a:t>
            </a: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State of Health</a:t>
            </a:r>
            <a:r>
              <a:rPr lang="en-US" sz="3200" dirty="0">
                <a:solidFill>
                  <a:prstClr val="black"/>
                </a:solidFill>
                <a:latin typeface="Aptos" panose="02110004020202020204"/>
                <a:ea typeface="+mn-ea"/>
                <a:cs typeface="+mn-cs"/>
              </a:rPr>
              <a:t> (SoH)</a:t>
            </a:r>
            <a:endPar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A1D287A-FE70-BE60-D030-AA57CAA7EC83}"/>
                  </a:ext>
                </a:extLst>
              </p:cNvPr>
              <p:cNvSpPr txBox="1"/>
              <p:nvPr/>
            </p:nvSpPr>
            <p:spPr>
              <a:xfrm>
                <a:off x="125242" y="636401"/>
                <a:ext cx="7131118" cy="5792098"/>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dirty="0"/>
                  <a:t>Το </a:t>
                </a:r>
                <a:r>
                  <a:rPr lang="el-GR" b="1" i="1" dirty="0"/>
                  <a:t>SoH</a:t>
                </a:r>
                <a:r>
                  <a:rPr lang="el-GR" b="1" dirty="0"/>
                  <a:t> (State of Health)</a:t>
                </a:r>
                <a:r>
                  <a:rPr lang="el-GR" dirty="0"/>
                  <a:t> δείχνει τη συνολική κατάσταση και το προσδόκιμο ζωής της μπαταρίας, παρέχοντας έγκαιρες προειδοποιήσεις για προληπτική συντήρηση ή αντικατάσταση. Μπαταρίες με χαμηλό </a:t>
                </a:r>
                <a:r>
                  <a:rPr lang="el-GR" i="1" dirty="0"/>
                  <a:t>SoH</a:t>
                </a:r>
                <a:r>
                  <a:rPr lang="el-GR" dirty="0"/>
                  <a:t> έχουν μειωμένη ικανότητα αποθήκευσης και πρέπει να αντικαθίστανται.</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lvl="0" indent="-285750" algn="just">
                  <a:buFont typeface="Wingdings" panose="05000000000000000000" pitchFamily="2" charset="2"/>
                  <a:buChar char="§"/>
                  <a:defRPr/>
                </a:pPr>
                <a:r>
                  <a:rPr lang="el-GR" dirty="0"/>
                  <a:t>Το </a:t>
                </a:r>
                <a:r>
                  <a:rPr lang="el-GR" i="1" dirty="0"/>
                  <a:t>SoH</a:t>
                </a:r>
                <a:r>
                  <a:rPr lang="el-GR" b="1" dirty="0"/>
                  <a:t> </a:t>
                </a:r>
                <a:r>
                  <a:rPr lang="el-GR" dirty="0"/>
                  <a:t>ορίζεται μαθηματικά ως το ποσοστό της πραγματικής χωρητικότητας μιας μπαταρίας σε σχέση με τις ονομαστικές της τιμές όταν ήταν καινούρια: </a:t>
                </a:r>
                <a14:m>
                  <m:oMath xmlns:m="http://schemas.openxmlformats.org/officeDocument/2006/math">
                    <m:r>
                      <a:rPr lang="en-US" b="0" i="1" smtClean="0">
                        <a:solidFill>
                          <a:prstClr val="black"/>
                        </a:solidFill>
                        <a:latin typeface="Cambria Math" panose="02040503050406030204" pitchFamily="18" charset="0"/>
                      </a:rPr>
                      <m:t>𝑆𝑜𝐶</m:t>
                    </m:r>
                    <m:r>
                      <a:rPr lang="en-US" b="0" i="1" smtClean="0">
                        <a:solidFill>
                          <a:prstClr val="black"/>
                        </a:solidFill>
                        <a:latin typeface="Cambria Math" panose="02040503050406030204" pitchFamily="18" charset="0"/>
                      </a:rPr>
                      <m:t>=</m:t>
                    </m:r>
                    <m:f>
                      <m:fPr>
                        <m:ctrlPr>
                          <a:rPr lang="en-US" b="0" i="1" smtClean="0">
                            <a:solidFill>
                              <a:prstClr val="black"/>
                            </a:solidFill>
                            <a:latin typeface="Cambria Math" panose="02040503050406030204" pitchFamily="18" charset="0"/>
                          </a:rPr>
                        </m:ctrlPr>
                      </m:fPr>
                      <m:num>
                        <m:sSub>
                          <m:sSubPr>
                            <m:ctrlPr>
                              <a:rPr lang="en-US" b="0" i="1" smtClean="0">
                                <a:solidFill>
                                  <a:prstClr val="black"/>
                                </a:solidFill>
                                <a:latin typeface="Cambria Math" panose="02040503050406030204" pitchFamily="18" charset="0"/>
                              </a:rPr>
                            </m:ctrlPr>
                          </m:sSubPr>
                          <m:e>
                            <m:r>
                              <m:rPr>
                                <m:sty m:val="p"/>
                              </m:rPr>
                              <a:rPr lang="en-US" b="0" i="0" smtClean="0">
                                <a:solidFill>
                                  <a:prstClr val="black"/>
                                </a:solidFill>
                                <a:latin typeface="Cambria Math" panose="02040503050406030204" pitchFamily="18" charset="0"/>
                              </a:rPr>
                              <m:t>C</m:t>
                            </m:r>
                          </m:e>
                          <m:sub>
                            <m:r>
                              <a:rPr lang="en-US" b="0" i="1" smtClean="0">
                                <a:solidFill>
                                  <a:prstClr val="black"/>
                                </a:solidFill>
                                <a:latin typeface="Cambria Math" panose="02040503050406030204" pitchFamily="18" charset="0"/>
                              </a:rPr>
                              <m:t>𝑎𝑐𝑡𝑢𝑎𝑙</m:t>
                            </m:r>
                          </m:sub>
                        </m:sSub>
                      </m:num>
                      <m:den>
                        <m:sSub>
                          <m:sSubPr>
                            <m:ctrlPr>
                              <a:rPr lang="en-US" i="1">
                                <a:solidFill>
                                  <a:prstClr val="black"/>
                                </a:solidFill>
                                <a:latin typeface="Cambria Math" panose="02040503050406030204" pitchFamily="18" charset="0"/>
                              </a:rPr>
                            </m:ctrlPr>
                          </m:sSubPr>
                          <m:e>
                            <m:r>
                              <m:rPr>
                                <m:sty m:val="p"/>
                              </m:rPr>
                              <a:rPr lang="en-US">
                                <a:solidFill>
                                  <a:prstClr val="black"/>
                                </a:solidFill>
                                <a:latin typeface="Cambria Math" panose="02040503050406030204" pitchFamily="18" charset="0"/>
                              </a:rPr>
                              <m:t>C</m:t>
                            </m:r>
                          </m:e>
                          <m:sub>
                            <m:r>
                              <a:rPr lang="en-US" b="0" i="1" smtClean="0">
                                <a:solidFill>
                                  <a:prstClr val="black"/>
                                </a:solidFill>
                                <a:latin typeface="Cambria Math" panose="02040503050406030204" pitchFamily="18" charset="0"/>
                              </a:rPr>
                              <m:t>𝑛𝑜𝑚𝑖𝑛𝑎𝑙</m:t>
                            </m:r>
                          </m:sub>
                        </m:sSub>
                      </m:den>
                    </m:f>
                  </m:oMath>
                </a14:m>
                <a:r>
                  <a:rPr lang="en-US" b="1" dirty="0"/>
                  <a:t> </a:t>
                </a:r>
                <a:r>
                  <a:rPr lang="el-GR" dirty="0"/>
                  <a:t>όπου </a:t>
                </a:r>
                <a14:m>
                  <m:oMath xmlns:m="http://schemas.openxmlformats.org/officeDocument/2006/math">
                    <m:sSub>
                      <m:sSubPr>
                        <m:ctrlPr>
                          <a:rPr lang="en-US" i="1">
                            <a:solidFill>
                              <a:prstClr val="black"/>
                            </a:solidFill>
                            <a:latin typeface="Cambria Math" panose="02040503050406030204" pitchFamily="18" charset="0"/>
                          </a:rPr>
                        </m:ctrlPr>
                      </m:sSubPr>
                      <m:e>
                        <m:r>
                          <a:rPr lang="en-US" b="0" i="1">
                            <a:solidFill>
                              <a:prstClr val="black"/>
                            </a:solidFill>
                            <a:latin typeface="Cambria Math" panose="02040503050406030204" pitchFamily="18" charset="0"/>
                          </a:rPr>
                          <m:t>𝐶</m:t>
                        </m:r>
                      </m:e>
                      <m:sub>
                        <m:r>
                          <a:rPr lang="en-US" b="0" i="1">
                            <a:solidFill>
                              <a:prstClr val="black"/>
                            </a:solidFill>
                            <a:latin typeface="Cambria Math" panose="02040503050406030204" pitchFamily="18" charset="0"/>
                          </a:rPr>
                          <m:t>𝑎𝑐𝑡𝑢𝑎𝑙</m:t>
                        </m:r>
                      </m:sub>
                    </m:sSub>
                    <m:r>
                      <a:rPr lang="en-US" i="1">
                        <a:solidFill>
                          <a:prstClr val="black"/>
                        </a:solidFill>
                        <a:latin typeface="Cambria Math" panose="02040503050406030204" pitchFamily="18" charset="0"/>
                      </a:rPr>
                      <m:t> </m:t>
                    </m:r>
                  </m:oMath>
                </a14:m>
                <a:r>
                  <a:rPr lang="el-GR" dirty="0"/>
                  <a:t>η τρέχουσα χωρητικότητα της μπαταρίας, και </a:t>
                </a:r>
                <a14:m>
                  <m:oMath xmlns:m="http://schemas.openxmlformats.org/officeDocument/2006/math">
                    <m:sSub>
                      <m:sSubPr>
                        <m:ctrlPr>
                          <a:rPr lang="en-US"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𝐶</m:t>
                        </m:r>
                      </m:e>
                      <m:sub>
                        <m:r>
                          <a:rPr lang="en-US" b="0" i="1" smtClean="0">
                            <a:solidFill>
                              <a:prstClr val="black"/>
                            </a:solidFill>
                            <a:latin typeface="Cambria Math" panose="02040503050406030204" pitchFamily="18" charset="0"/>
                          </a:rPr>
                          <m:t>𝑛𝑜𝑚𝑖𝑛𝑎𝑙</m:t>
                        </m:r>
                      </m:sub>
                    </m:sSub>
                    <m:r>
                      <a:rPr lang="en-US" i="1">
                        <a:solidFill>
                          <a:prstClr val="black"/>
                        </a:solidFill>
                        <a:latin typeface="Cambria Math" panose="02040503050406030204" pitchFamily="18" charset="0"/>
                      </a:rPr>
                      <m:t> </m:t>
                    </m:r>
                  </m:oMath>
                </a14:m>
                <a:r>
                  <a:rPr lang="el-GR" dirty="0"/>
                  <a:t>η χωρητικότητα της μπαταρίας</a:t>
                </a:r>
                <a:r>
                  <a:rPr lang="en-US" dirty="0"/>
                  <a:t> </a:t>
                </a:r>
                <a:r>
                  <a:rPr lang="el-GR" dirty="0"/>
                  <a:t>όταν αγοράστηκε.</a:t>
                </a:r>
                <a:endParaRPr lang="en-US" dirty="0"/>
              </a:p>
              <a:p>
                <a:pPr marL="285750" lvl="0" indent="-285750" algn="just">
                  <a:buFont typeface="Wingdings" panose="05000000000000000000" pitchFamily="2" charset="2"/>
                  <a:buChar char="§"/>
                  <a:defRPr/>
                </a:pPr>
                <a:endParaRPr lang="en-US" b="1" dirty="0"/>
              </a:p>
              <a:p>
                <a:pPr marL="285750" lvl="0" indent="-285750" algn="just">
                  <a:buFont typeface="Wingdings" panose="05000000000000000000" pitchFamily="2" charset="2"/>
                  <a:buChar char="§"/>
                  <a:defRPr/>
                </a:pPr>
                <a:r>
                  <a:rPr lang="el-GR" b="1" dirty="0"/>
                  <a:t>Μέθοδος εκτίμησης εσωτερικής αντίστασης</a:t>
                </a:r>
                <a:r>
                  <a:rPr lang="en-US" b="1" dirty="0"/>
                  <a:t>:</a:t>
                </a:r>
              </a:p>
              <a:p>
                <a:pPr marL="742950" lvl="1" indent="-285750" algn="just">
                  <a:buFont typeface="Courier New" panose="02070309020205020404" pitchFamily="49" charset="0"/>
                  <a:buChar char="o"/>
                  <a:defRPr/>
                </a:pPr>
                <a:r>
                  <a:rPr lang="el-GR" i="1" dirty="0"/>
                  <a:t>Αρχή μεθόδου</a:t>
                </a:r>
                <a:r>
                  <a:rPr lang="en-US" i="1" dirty="0"/>
                  <a:t>: </a:t>
                </a:r>
                <a:r>
                  <a:rPr lang="el-GR" dirty="0"/>
                  <a:t>Όσο γερνάει η μπαταρία, αυξάνεται η εσωτερική της αντίσταση.</a:t>
                </a:r>
              </a:p>
              <a:p>
                <a:pPr marL="742950" lvl="1" indent="-285750" algn="just">
                  <a:buFont typeface="Courier New" panose="02070309020205020404" pitchFamily="49" charset="0"/>
                  <a:buChar char="o"/>
                  <a:defRPr/>
                </a:pPr>
                <a:r>
                  <a:rPr lang="el-GR" dirty="0"/>
                  <a:t>Η εσωτερική αντίσταση </a:t>
                </a:r>
                <a14:m>
                  <m:oMath xmlns:m="http://schemas.openxmlformats.org/officeDocument/2006/math">
                    <m:d>
                      <m:dPr>
                        <m:ctrlPr>
                          <a:rPr lang="el-GR" i="1" smtClean="0">
                            <a:latin typeface="Cambria Math" panose="02040503050406030204" pitchFamily="18" charset="0"/>
                          </a:rPr>
                        </m:ctrlPr>
                      </m:dPr>
                      <m:e>
                        <m:sSub>
                          <m:sSubPr>
                            <m:ctrlPr>
                              <a:rPr lang="el-GR" i="1" smtClean="0">
                                <a:latin typeface="Cambria Math" panose="02040503050406030204" pitchFamily="18" charset="0"/>
                              </a:rPr>
                            </m:ctrlPr>
                          </m:sSubPr>
                          <m:e>
                            <m:r>
                              <a:rPr lang="en-US" b="0" i="1" smtClean="0">
                                <a:latin typeface="Cambria Math" panose="02040503050406030204" pitchFamily="18" charset="0"/>
                              </a:rPr>
                              <m:t>𝑅</m:t>
                            </m:r>
                          </m:e>
                          <m:sub>
                            <m:r>
                              <a:rPr lang="el-GR" b="0" i="1" smtClean="0">
                                <a:latin typeface="Cambria Math" panose="02040503050406030204" pitchFamily="18" charset="0"/>
                              </a:rPr>
                              <m:t>0</m:t>
                            </m:r>
                          </m:sub>
                        </m:sSub>
                      </m:e>
                    </m:d>
                    <m:r>
                      <a:rPr lang="el-GR" b="0" i="1" smtClean="0">
                        <a:latin typeface="Cambria Math" panose="02040503050406030204" pitchFamily="18" charset="0"/>
                      </a:rPr>
                      <m:t> </m:t>
                    </m:r>
                  </m:oMath>
                </a14:m>
                <a:r>
                  <a:rPr lang="el-GR" dirty="0"/>
                  <a:t>μετριέται από την πτώση τάσης </a:t>
                </a:r>
                <a14:m>
                  <m:oMath xmlns:m="http://schemas.openxmlformats.org/officeDocument/2006/math">
                    <m:r>
                      <a:rPr lang="el-GR" b="0" i="1" smtClean="0">
                        <a:latin typeface="Cambria Math" panose="02040503050406030204" pitchFamily="18" charset="0"/>
                      </a:rPr>
                      <m:t>𝛥</m:t>
                    </m:r>
                    <m:r>
                      <a:rPr lang="en-US" b="0" i="1" smtClean="0">
                        <a:latin typeface="Cambria Math" panose="02040503050406030204" pitchFamily="18" charset="0"/>
                      </a:rPr>
                      <m:t>𝑈</m:t>
                    </m:r>
                  </m:oMath>
                </a14:m>
                <a:r>
                  <a:rPr lang="el-GR" dirty="0"/>
                  <a:t> που προκαλείται από το ρεύμα της μπαταρίας </a:t>
                </a:r>
                <a14:m>
                  <m:oMath xmlns:m="http://schemas.openxmlformats.org/officeDocument/2006/math">
                    <m:r>
                      <a:rPr lang="el-GR" i="1">
                        <a:latin typeface="Cambria Math" panose="02040503050406030204" pitchFamily="18" charset="0"/>
                      </a:rPr>
                      <m:t>𝛥</m:t>
                    </m:r>
                    <m:r>
                      <a:rPr lang="en-US" b="0" i="1" smtClean="0">
                        <a:latin typeface="Cambria Math" panose="02040503050406030204" pitchFamily="18" charset="0"/>
                      </a:rPr>
                      <m:t>𝐼</m:t>
                    </m:r>
                  </m:oMath>
                </a14:m>
                <a:r>
                  <a:rPr lang="el-GR" dirty="0"/>
                  <a:t> (βλ. σχήμα 1)</a:t>
                </a:r>
                <a:r>
                  <a:rPr lang="en-US" dirty="0"/>
                  <a:t>, </a:t>
                </a:r>
                <a:r>
                  <a:rPr lang="el-GR" dirty="0"/>
                  <a:t>δηλαδή </a:t>
                </a:r>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𝑅</m:t>
                        </m:r>
                      </m:e>
                      <m:sub>
                        <m:r>
                          <a:rPr lang="el-GR" i="1">
                            <a:latin typeface="Cambria Math" panose="02040503050406030204" pitchFamily="18" charset="0"/>
                          </a:rPr>
                          <m:t>0</m:t>
                        </m:r>
                      </m:sub>
                    </m:sSub>
                    <m:r>
                      <a:rPr lang="en-US" b="0" i="1" smtClean="0">
                        <a:latin typeface="Cambria Math" panose="02040503050406030204" pitchFamily="18" charset="0"/>
                      </a:rPr>
                      <m:t>=</m:t>
                    </m:r>
                    <m:f>
                      <m:fPr>
                        <m:type m:val="lin"/>
                        <m:ctrlPr>
                          <a:rPr lang="en-US" b="0" i="1" smtClean="0">
                            <a:latin typeface="Cambria Math" panose="02040503050406030204" pitchFamily="18" charset="0"/>
                          </a:rPr>
                        </m:ctrlPr>
                      </m:fPr>
                      <m:num>
                        <m:r>
                          <a:rPr lang="el-GR" b="0" i="1" smtClean="0">
                            <a:latin typeface="Cambria Math" panose="02040503050406030204" pitchFamily="18" charset="0"/>
                          </a:rPr>
                          <m:t>𝛥</m:t>
                        </m:r>
                        <m:r>
                          <a:rPr lang="en-US" b="0" i="1" smtClean="0">
                            <a:latin typeface="Cambria Math" panose="02040503050406030204" pitchFamily="18" charset="0"/>
                          </a:rPr>
                          <m:t>𝑈</m:t>
                        </m:r>
                      </m:num>
                      <m:den>
                        <m:r>
                          <a:rPr lang="el-GR" b="0" i="1" smtClean="0">
                            <a:latin typeface="Cambria Math" panose="02040503050406030204" pitchFamily="18" charset="0"/>
                          </a:rPr>
                          <m:t>𝛥𝛪</m:t>
                        </m:r>
                      </m:den>
                    </m:f>
                  </m:oMath>
                </a14:m>
                <a:r>
                  <a:rPr lang="el-GR" dirty="0"/>
                  <a:t>.</a:t>
                </a:r>
              </a:p>
              <a:p>
                <a:pPr marL="742950" lvl="1" indent="-285750" algn="just">
                  <a:buFont typeface="Courier New" panose="02070309020205020404" pitchFamily="49" charset="0"/>
                  <a:buChar char="o"/>
                  <a:defRPr/>
                </a:pPr>
                <a:r>
                  <a:rPr lang="el-GR" dirty="0"/>
                  <a:t>Από τη εσωτερική αντίσταση, και τη θερμοκρασία, μπορεί να εκτιμηθεί το </a:t>
                </a:r>
                <a:r>
                  <a:rPr lang="en-US" dirty="0"/>
                  <a:t>SoH (</a:t>
                </a:r>
                <a:r>
                  <a:rPr lang="el-GR" dirty="0"/>
                  <a:t>βλ. σχήμα 2</a:t>
                </a:r>
                <a:r>
                  <a:rPr lang="en-US" dirty="0"/>
                  <a:t>)</a:t>
                </a:r>
                <a:endParaRPr lang="el-GR" dirty="0"/>
              </a:p>
            </p:txBody>
          </p:sp>
        </mc:Choice>
        <mc:Fallback xmlns="">
          <p:sp>
            <p:nvSpPr>
              <p:cNvPr id="9" name="TextBox 8">
                <a:extLst>
                  <a:ext uri="{FF2B5EF4-FFF2-40B4-BE49-F238E27FC236}">
                    <a16:creationId xmlns:a16="http://schemas.microsoft.com/office/drawing/2014/main" id="{9A1D287A-FE70-BE60-D030-AA57CAA7EC83}"/>
                  </a:ext>
                </a:extLst>
              </p:cNvPr>
              <p:cNvSpPr txBox="1">
                <a:spLocks noRot="1" noChangeAspect="1" noMove="1" noResize="1" noEditPoints="1" noAdjustHandles="1" noChangeArrowheads="1" noChangeShapeType="1" noTextEdit="1"/>
              </p:cNvSpPr>
              <p:nvPr/>
            </p:nvSpPr>
            <p:spPr>
              <a:xfrm>
                <a:off x="125242" y="636401"/>
                <a:ext cx="7131118" cy="5792098"/>
              </a:xfrm>
              <a:prstGeom prst="rect">
                <a:avLst/>
              </a:prstGeom>
              <a:blipFill>
                <a:blip r:embed="rId2"/>
                <a:stretch>
                  <a:fillRect l="-599" t="-421" r="-770" b="-841"/>
                </a:stretch>
              </a:blipFill>
            </p:spPr>
            <p:txBody>
              <a:bodyPr/>
              <a:lstStyle/>
              <a:p>
                <a:r>
                  <a:rPr lang="el-GR">
                    <a:noFill/>
                  </a:rPr>
                  <a:t> </a:t>
                </a:r>
              </a:p>
            </p:txBody>
          </p:sp>
        </mc:Fallback>
      </mc:AlternateContent>
      <p:sp>
        <p:nvSpPr>
          <p:cNvPr id="3" name="TextBox 2">
            <a:extLst>
              <a:ext uri="{FF2B5EF4-FFF2-40B4-BE49-F238E27FC236}">
                <a16:creationId xmlns:a16="http://schemas.microsoft.com/office/drawing/2014/main" id="{739CDA59-8900-4BBB-152A-133F943E52FA}"/>
              </a:ext>
            </a:extLst>
          </p:cNvPr>
          <p:cNvSpPr txBox="1"/>
          <p:nvPr/>
        </p:nvSpPr>
        <p:spPr>
          <a:xfrm>
            <a:off x="407377" y="6427113"/>
            <a:ext cx="72643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100" b="0" i="0" u="none" strike="noStrike" kern="1200" cap="none" spc="0" normalizeH="0" baseline="0" noProof="0" dirty="0">
                <a:ln>
                  <a:noFill/>
                </a:ln>
                <a:solidFill>
                  <a:prstClr val="black"/>
                </a:solidFill>
                <a:effectLst/>
                <a:uLnTx/>
                <a:uFillTx/>
                <a:latin typeface="Aptos" panose="02110004020202020204"/>
                <a:ea typeface="+mn-ea"/>
                <a:cs typeface="+mn-cs"/>
              </a:rPr>
              <a:t>Πηγή</a:t>
            </a: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100" b="0" i="0" u="none" strike="noStrike" kern="1200" cap="none" spc="0" normalizeH="0" baseline="0" noProof="0" dirty="0" err="1">
                <a:ln>
                  <a:noFill/>
                </a:ln>
                <a:solidFill>
                  <a:prstClr val="black"/>
                </a:solidFill>
                <a:effectLst/>
                <a:uLnTx/>
                <a:uFillTx/>
                <a:latin typeface="Aptos" panose="02110004020202020204"/>
                <a:ea typeface="+mn-ea"/>
                <a:cs typeface="+mn-cs"/>
              </a:rPr>
              <a:t>Zuolu</a:t>
            </a: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 Wang et al., "A review on rapid state of health estimation of lithium-ion batteries in electric vehicles", Sustainable Energy Technologies and Assessments, Volume 60, 2023.</a:t>
            </a:r>
            <a:endParaRPr kumimoji="0" lang="el-GR" sz="11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5" name="Εικόνα 4">
            <a:extLst>
              <a:ext uri="{FF2B5EF4-FFF2-40B4-BE49-F238E27FC236}">
                <a16:creationId xmlns:a16="http://schemas.microsoft.com/office/drawing/2014/main" id="{F9814F0B-216C-E50F-677E-AC5D4DC8BC91}"/>
              </a:ext>
            </a:extLst>
          </p:cNvPr>
          <p:cNvPicPr>
            <a:picLocks noChangeAspect="1"/>
          </p:cNvPicPr>
          <p:nvPr/>
        </p:nvPicPr>
        <p:blipFill>
          <a:blip r:embed="rId3"/>
          <a:stretch>
            <a:fillRect/>
          </a:stretch>
        </p:blipFill>
        <p:spPr>
          <a:xfrm>
            <a:off x="8027966" y="0"/>
            <a:ext cx="3703682" cy="3523521"/>
          </a:xfrm>
          <a:prstGeom prst="rect">
            <a:avLst/>
          </a:prstGeom>
        </p:spPr>
      </p:pic>
      <p:pic>
        <p:nvPicPr>
          <p:cNvPr id="12" name="Εικόνα 11">
            <a:extLst>
              <a:ext uri="{FF2B5EF4-FFF2-40B4-BE49-F238E27FC236}">
                <a16:creationId xmlns:a16="http://schemas.microsoft.com/office/drawing/2014/main" id="{A9227621-AEFA-7BCE-8EEB-340897FAE908}"/>
              </a:ext>
            </a:extLst>
          </p:cNvPr>
          <p:cNvPicPr>
            <a:picLocks noChangeAspect="1"/>
          </p:cNvPicPr>
          <p:nvPr/>
        </p:nvPicPr>
        <p:blipFill>
          <a:blip r:embed="rId4"/>
          <a:stretch>
            <a:fillRect/>
          </a:stretch>
        </p:blipFill>
        <p:spPr>
          <a:xfrm>
            <a:off x="7888514" y="3616116"/>
            <a:ext cx="4303486" cy="3241884"/>
          </a:xfrm>
          <a:prstGeom prst="rect">
            <a:avLst/>
          </a:prstGeom>
        </p:spPr>
      </p:pic>
    </p:spTree>
    <p:extLst>
      <p:ext uri="{BB962C8B-B14F-4D97-AF65-F5344CB8AC3E}">
        <p14:creationId xmlns:p14="http://schemas.microsoft.com/office/powerpoint/2010/main" val="36693805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45F3F4-C09D-770F-346F-9659FC3AD4F7}"/>
              </a:ext>
            </a:extLst>
          </p:cNvPr>
          <p:cNvSpPr>
            <a:spLocks noGrp="1"/>
          </p:cNvSpPr>
          <p:nvPr>
            <p:ph type="ctrTitle"/>
          </p:nvPr>
        </p:nvSpPr>
        <p:spPr>
          <a:xfrm>
            <a:off x="3243943" y="0"/>
            <a:ext cx="7596335" cy="522515"/>
          </a:xfrm>
        </p:spPr>
        <p:txBody>
          <a:bodyPr>
            <a:normAutofit fontScale="90000"/>
          </a:bodyPr>
          <a:lstStyle/>
          <a:p>
            <a:pPr marR="0" lvl="0" algn="just" defTabSz="914400" rtl="0" eaLnBrk="1" fontAlgn="auto" latinLnBrk="0" hangingPunct="1">
              <a:lnSpc>
                <a:spcPct val="100000"/>
              </a:lnSpc>
              <a:spcBef>
                <a:spcPts val="0"/>
              </a:spcBef>
              <a:spcAft>
                <a:spcPts val="0"/>
              </a:spcAft>
              <a:buClrTx/>
              <a:buSzTx/>
              <a:tabLst/>
              <a:defRPr/>
            </a:pPr>
            <a:r>
              <a:rPr kumimoji="0" lang="el-GR" sz="3200" b="0" i="0" u="none" strike="noStrike" kern="1200" cap="none" spc="0" normalizeH="0" baseline="0" noProof="0" dirty="0">
                <a:ln>
                  <a:noFill/>
                </a:ln>
                <a:solidFill>
                  <a:prstClr val="black"/>
                </a:solidFill>
                <a:effectLst/>
                <a:uLnTx/>
                <a:uFillTx/>
                <a:latin typeface="Aptos" panose="02110004020202020204"/>
                <a:ea typeface="+mn-ea"/>
                <a:cs typeface="+mn-cs"/>
              </a:rPr>
              <a:t>Εκτίμηση της θερμικής κατάστασης</a:t>
            </a:r>
            <a:endPar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9A1D287A-FE70-BE60-D030-AA57CAA7EC83}"/>
              </a:ext>
            </a:extLst>
          </p:cNvPr>
          <p:cNvSpPr txBox="1"/>
          <p:nvPr/>
        </p:nvSpPr>
        <p:spPr>
          <a:xfrm>
            <a:off x="96119" y="522515"/>
            <a:ext cx="8024623" cy="6186309"/>
          </a:xfrm>
          <a:prstGeom prst="rect">
            <a:avLst/>
          </a:prstGeom>
          <a:noFill/>
        </p:spPr>
        <p:txBody>
          <a:bodyPr wrap="square" rtlCol="0">
            <a:spAutoFit/>
          </a:bodyPr>
          <a:lstStyle/>
          <a:p>
            <a:pPr marL="285750" indent="-285750">
              <a:buFont typeface="Wingdings" panose="05000000000000000000" pitchFamily="2" charset="2"/>
              <a:buChar char="§"/>
            </a:pPr>
            <a:r>
              <a:rPr lang="en-US" dirty="0"/>
              <a:t>H</a:t>
            </a:r>
            <a:r>
              <a:rPr lang="el-GR" dirty="0"/>
              <a:t> θερμότητα στις μπαταρίες</a:t>
            </a:r>
            <a:r>
              <a:rPr lang="en-US" dirty="0"/>
              <a:t> </a:t>
            </a:r>
            <a:r>
              <a:rPr lang="el-GR" dirty="0"/>
              <a:t>προέρχεται από</a:t>
            </a:r>
            <a:r>
              <a:rPr lang="en-US" dirty="0"/>
              <a:t>:</a:t>
            </a:r>
            <a:endParaRPr lang="el-GR" dirty="0"/>
          </a:p>
          <a:p>
            <a:pPr marL="742950" lvl="1" indent="-285750">
              <a:buFont typeface="Courier New" panose="02070309020205020404" pitchFamily="49" charset="0"/>
              <a:buChar char="o"/>
            </a:pPr>
            <a:r>
              <a:rPr lang="el-GR" dirty="0"/>
              <a:t>Εσωτερική αντίσταση (απώλειες I²R): Το ρεύμα συναντά αντίσταση μέσα στον ηλεκτρολύτη, και στις επαφές παράγοντας θερμότητα (φαιν. Joule).</a:t>
            </a:r>
          </a:p>
          <a:p>
            <a:pPr marL="742950" lvl="1" indent="-285750">
              <a:buFont typeface="Courier New" panose="02070309020205020404" pitchFamily="49" charset="0"/>
              <a:buChar char="o"/>
            </a:pPr>
            <a:r>
              <a:rPr lang="el-GR" dirty="0"/>
              <a:t>Ηλεκτροχημικές αντιδράσεις: Οι αντιδράσεις φόρτισης και εκφόρτισης μπορεί να είναι εξώθερμες και να απελευθερώνουν θερμότητα.</a:t>
            </a:r>
          </a:p>
          <a:p>
            <a:pPr marL="742950" lvl="1" indent="-285750">
              <a:buFont typeface="Courier New" panose="02070309020205020404" pitchFamily="49" charset="0"/>
              <a:buChar char="o"/>
            </a:pPr>
            <a:endParaRPr lang="el-GR" dirty="0"/>
          </a:p>
          <a:p>
            <a:pPr marL="285750" indent="-285750">
              <a:buFont typeface="Wingdings" panose="05000000000000000000" pitchFamily="2" charset="2"/>
              <a:buChar char="§"/>
            </a:pPr>
            <a:r>
              <a:rPr lang="el-GR" dirty="0"/>
              <a:t>Το </a:t>
            </a:r>
            <a:r>
              <a:rPr lang="en-US" dirty="0"/>
              <a:t>battery thermal management system (</a:t>
            </a:r>
            <a:r>
              <a:rPr lang="el-GR" dirty="0"/>
              <a:t>BTMS</a:t>
            </a:r>
            <a:r>
              <a:rPr lang="en-US" dirty="0"/>
              <a:t>)</a:t>
            </a:r>
            <a:r>
              <a:rPr lang="el-GR" dirty="0"/>
              <a:t> διατηρεί τη θερμοκρασία της μπαταρίας στο βέλτιστο εύρος 15–45°C για ασφάλεια, απόδοση και διάρκεια ζωής. </a:t>
            </a:r>
          </a:p>
          <a:p>
            <a:pPr marL="742950" lvl="1" indent="-285750">
              <a:buFont typeface="Courier New" panose="02070309020205020404" pitchFamily="49" charset="0"/>
              <a:buChar char="o"/>
            </a:pPr>
            <a:r>
              <a:rPr lang="el-GR" dirty="0"/>
              <a:t>Κάτω από 15°C: μειωμένη απόδοση και χωρητικότητα, αυξημένη εσωτερική αντίσταση.</a:t>
            </a:r>
          </a:p>
          <a:p>
            <a:pPr marL="742950" lvl="1" indent="-285750">
              <a:buFont typeface="Courier New" panose="02070309020205020404" pitchFamily="49" charset="0"/>
              <a:buChar char="o"/>
            </a:pPr>
            <a:r>
              <a:rPr lang="el-GR" dirty="0"/>
              <a:t>Πάνω από 35°C: επιταχυνόμενη γήρανση, πιθανοί κίνδυνοι ασφάλειας, μικρότερη διάρκεια ζωής.</a:t>
            </a:r>
          </a:p>
          <a:p>
            <a:pPr marL="742950" lvl="1" indent="-285750">
              <a:buFont typeface="Courier New" panose="02070309020205020404" pitchFamily="49" charset="0"/>
              <a:buChar char="o"/>
            </a:pPr>
            <a:endParaRPr lang="el-GR" dirty="0"/>
          </a:p>
          <a:p>
            <a:pPr marL="285750" indent="-285750">
              <a:buFont typeface="Wingdings" panose="05000000000000000000" pitchFamily="2" charset="2"/>
              <a:buChar char="§"/>
            </a:pPr>
            <a:r>
              <a:rPr lang="el-GR" dirty="0"/>
              <a:t>Λειτουργία του  συστήματος ψύξης/θέρμανσης</a:t>
            </a:r>
            <a:r>
              <a:rPr lang="en-US" dirty="0"/>
              <a:t>:</a:t>
            </a:r>
            <a:endParaRPr lang="el-GR" dirty="0"/>
          </a:p>
          <a:p>
            <a:pPr marL="742950" lvl="1" indent="-285750">
              <a:buFont typeface="Courier New" panose="02070309020205020404" pitchFamily="49" charset="0"/>
              <a:buChar char="o"/>
            </a:pPr>
            <a:r>
              <a:rPr lang="el-GR" dirty="0"/>
              <a:t>Για την θέρμανση της μπαταρίας ενεργοποιείται ηλεκτρικός θερμαντήρας, θερμαίνοντας το υγρό που ρέει μέσω των στοιχείων της μπαταρίας</a:t>
            </a:r>
          </a:p>
          <a:p>
            <a:pPr marL="742950" lvl="1" indent="-285750">
              <a:buFont typeface="Courier New" panose="02070309020205020404" pitchFamily="49" charset="0"/>
              <a:buChar char="o"/>
            </a:pPr>
            <a:r>
              <a:rPr lang="el-GR" dirty="0"/>
              <a:t>Για τη ψύξη</a:t>
            </a:r>
            <a:r>
              <a:rPr lang="en-US" dirty="0"/>
              <a:t>: </a:t>
            </a:r>
          </a:p>
          <a:p>
            <a:pPr marL="1200150" lvl="2" indent="-285750">
              <a:buFont typeface="Arial" panose="020B0604020202020204" pitchFamily="34" charset="0"/>
              <a:buChar char="•"/>
            </a:pPr>
            <a:r>
              <a:rPr lang="el-GR" dirty="0"/>
              <a:t>Εάν το περιβάλλον είναι πιο κρύο, η θερμότητα αποβάλλεται με φυσική ροή μέσω εναλλάκτη και ανεμιστήρα. </a:t>
            </a:r>
          </a:p>
          <a:p>
            <a:pPr marL="1200150" lvl="2" indent="-285750">
              <a:buFont typeface="Arial" panose="020B0604020202020204" pitchFamily="34" charset="0"/>
              <a:buChar char="•"/>
            </a:pPr>
            <a:r>
              <a:rPr lang="el-GR" dirty="0"/>
              <a:t>Εάν το περιβάλλον είναι θερμότερο, απαιτείται αντλία θερμότητας. </a:t>
            </a:r>
            <a:endParaRPr kumimoji="0" lang="el-GR"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2" name="Εικόνα 11">
            <a:extLst>
              <a:ext uri="{FF2B5EF4-FFF2-40B4-BE49-F238E27FC236}">
                <a16:creationId xmlns:a16="http://schemas.microsoft.com/office/drawing/2014/main" id="{F71431DC-F708-761C-14BD-D384E759574A}"/>
              </a:ext>
            </a:extLst>
          </p:cNvPr>
          <p:cNvPicPr>
            <a:picLocks noChangeAspect="1"/>
          </p:cNvPicPr>
          <p:nvPr/>
        </p:nvPicPr>
        <p:blipFill>
          <a:blip r:embed="rId2"/>
          <a:stretch>
            <a:fillRect/>
          </a:stretch>
        </p:blipFill>
        <p:spPr>
          <a:xfrm>
            <a:off x="7758158" y="1103085"/>
            <a:ext cx="4433842" cy="5558971"/>
          </a:xfrm>
          <a:prstGeom prst="rect">
            <a:avLst/>
          </a:prstGeom>
        </p:spPr>
      </p:pic>
    </p:spTree>
    <p:extLst>
      <p:ext uri="{BB962C8B-B14F-4D97-AF65-F5344CB8AC3E}">
        <p14:creationId xmlns:p14="http://schemas.microsoft.com/office/powerpoint/2010/main" val="8359476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45F3F4-C09D-770F-346F-9659FC3AD4F7}"/>
              </a:ext>
            </a:extLst>
          </p:cNvPr>
          <p:cNvSpPr>
            <a:spLocks noGrp="1"/>
          </p:cNvSpPr>
          <p:nvPr>
            <p:ph type="ctrTitle"/>
          </p:nvPr>
        </p:nvSpPr>
        <p:spPr>
          <a:xfrm>
            <a:off x="2402115" y="0"/>
            <a:ext cx="8438164" cy="609600"/>
          </a:xfrm>
        </p:spPr>
        <p:txBody>
          <a:bodyPr>
            <a:normAutofit/>
          </a:bodyPr>
          <a:lstStyle/>
          <a:p>
            <a:pPr marR="0" lvl="0" algn="just" defTabSz="914400" rtl="0" eaLnBrk="1" fontAlgn="auto" latinLnBrk="0" hangingPunct="1">
              <a:lnSpc>
                <a:spcPct val="100000"/>
              </a:lnSpc>
              <a:spcBef>
                <a:spcPts val="0"/>
              </a:spcBef>
              <a:spcAft>
                <a:spcPts val="0"/>
              </a:spcAft>
              <a:buClrTx/>
              <a:buSzTx/>
              <a:tabLst/>
              <a:defRPr/>
            </a:pPr>
            <a:r>
              <a:rPr kumimoji="0" lang="el-GR" sz="3200" b="0" i="0" u="none" strike="noStrike" kern="1200" cap="none" spc="0" normalizeH="0" baseline="0" noProof="0" dirty="0">
                <a:ln>
                  <a:noFill/>
                </a:ln>
                <a:solidFill>
                  <a:prstClr val="black"/>
                </a:solidFill>
                <a:effectLst/>
                <a:uLnTx/>
                <a:uFillTx/>
                <a:latin typeface="Aptos" panose="02110004020202020204"/>
                <a:ea typeface="+mn-ea"/>
                <a:cs typeface="+mn-cs"/>
              </a:rPr>
              <a:t>Επικοινωνία με την μονάδα ελέγχου οχημάτων</a:t>
            </a:r>
          </a:p>
        </p:txBody>
      </p:sp>
      <p:pic>
        <p:nvPicPr>
          <p:cNvPr id="6" name="Εικόνα 5">
            <a:extLst>
              <a:ext uri="{FF2B5EF4-FFF2-40B4-BE49-F238E27FC236}">
                <a16:creationId xmlns:a16="http://schemas.microsoft.com/office/drawing/2014/main" id="{7ACB0D86-404C-E910-4323-8F97E9C21FCC}"/>
              </a:ext>
            </a:extLst>
          </p:cNvPr>
          <p:cNvPicPr>
            <a:picLocks noChangeAspect="1"/>
          </p:cNvPicPr>
          <p:nvPr/>
        </p:nvPicPr>
        <p:blipFill>
          <a:blip r:embed="rId2"/>
          <a:stretch>
            <a:fillRect/>
          </a:stretch>
        </p:blipFill>
        <p:spPr>
          <a:xfrm>
            <a:off x="307274" y="1"/>
            <a:ext cx="925180" cy="892628"/>
          </a:xfrm>
          <a:prstGeom prst="rect">
            <a:avLst/>
          </a:prstGeom>
        </p:spPr>
      </p:pic>
      <p:sp>
        <p:nvSpPr>
          <p:cNvPr id="9" name="TextBox 8">
            <a:extLst>
              <a:ext uri="{FF2B5EF4-FFF2-40B4-BE49-F238E27FC236}">
                <a16:creationId xmlns:a16="http://schemas.microsoft.com/office/drawing/2014/main" id="{9A1D287A-FE70-BE60-D030-AA57CAA7EC83}"/>
              </a:ext>
            </a:extLst>
          </p:cNvPr>
          <p:cNvSpPr txBox="1"/>
          <p:nvPr/>
        </p:nvSpPr>
        <p:spPr>
          <a:xfrm>
            <a:off x="0" y="938900"/>
            <a:ext cx="7685314" cy="5324535"/>
          </a:xfrm>
          <a:prstGeom prst="rect">
            <a:avLst/>
          </a:prstGeom>
          <a:noFill/>
        </p:spPr>
        <p:txBody>
          <a:bodyPr wrap="square" rtlCol="0">
            <a:spAutoFit/>
          </a:bodyPr>
          <a:lstStyle/>
          <a:p>
            <a:pPr marL="285750" indent="-285750">
              <a:buFont typeface="Wingdings" panose="05000000000000000000" pitchFamily="2" charset="2"/>
              <a:buChar char="§"/>
            </a:pPr>
            <a:r>
              <a:rPr lang="el-GR" sz="2000" dirty="0"/>
              <a:t>Η </a:t>
            </a:r>
            <a:r>
              <a:rPr lang="el-GR" sz="2000" b="1" dirty="0"/>
              <a:t>μονάδα ελέγχου οχήματος (Vehicle Control Unit – VCU)</a:t>
            </a:r>
            <a:r>
              <a:rPr lang="el-GR" sz="2000" dirty="0"/>
              <a:t> αποτελεί τον «εγκέφαλο» ενός ηλεκτρικού οχήματος. </a:t>
            </a:r>
            <a:r>
              <a:rPr lang="en-US" sz="2000" dirty="0"/>
              <a:t>To BMS </a:t>
            </a:r>
            <a:r>
              <a:rPr lang="el-GR" sz="2000" dirty="0"/>
              <a:t>επικοινωνεί με το </a:t>
            </a:r>
            <a:r>
              <a:rPr lang="en-US" sz="2000" dirty="0"/>
              <a:t>VCU </a:t>
            </a:r>
            <a:r>
              <a:rPr lang="el-GR" sz="2000" dirty="0"/>
              <a:t>μεταδίδοντας κρίσιμες πληροφορίες για την μπαταρία, όπως η τάση, το ρεύμα, SoC, SoH, και θερμοκρασία. Με βάση αυτά τα δεδομένα, το VCU διαχειρίζεται την παροχή ισχύος από την μπαταρία στον κινητήρα, εξασφαλίζοντας ότι η απαιτούμενη ενέργεια παρέχεται με ασφάλεια και αποτελεσματικότητα, για παράδειγμα κατά την επιτάχυνση. </a:t>
            </a:r>
          </a:p>
          <a:p>
            <a:pPr marL="285750" indent="-285750">
              <a:buFont typeface="Arial" panose="020B0604020202020204" pitchFamily="34" charset="0"/>
              <a:buChar char="•"/>
            </a:pPr>
            <a:endParaRPr lang="el-GR" sz="2000" dirty="0"/>
          </a:p>
          <a:p>
            <a:pPr marL="285750" indent="-285750">
              <a:buFont typeface="Wingdings" panose="05000000000000000000" pitchFamily="2" charset="2"/>
              <a:buChar char="§"/>
            </a:pPr>
            <a:r>
              <a:rPr lang="el-GR" sz="2000" dirty="0"/>
              <a:t>Παράλληλα, το </a:t>
            </a:r>
            <a:r>
              <a:rPr lang="en-US" sz="2000" dirty="0"/>
              <a:t>BMS </a:t>
            </a:r>
            <a:r>
              <a:rPr lang="el-GR" sz="2000" dirty="0"/>
              <a:t>επικοινωνεί με το φορτιστή. Ο φορτιστής οφείλει να προσαρμόζεται στη στιγμιαία κατάσταση της μπαταρίας. Με τον τρόπο αυτό, ρυθμίζει κατάλληλα την παρεχόμενη ισχύ: εφαρμόζει υψηλότερο ρεύμα όταν το SoC είναι χαμηλό, μειώνει σταδιακά την ένταση όσο πλησιάζει το 100% και διακόπτει πλήρως τη φόρτιση σε περίπτωση που το BMS ανιχνεύσει επικίνδυνες καταστάσεις, όπως υπερθέρμανση. </a:t>
            </a:r>
          </a:p>
        </p:txBody>
      </p:sp>
      <p:sp>
        <p:nvSpPr>
          <p:cNvPr id="4" name="TextBox 3">
            <a:extLst>
              <a:ext uri="{FF2B5EF4-FFF2-40B4-BE49-F238E27FC236}">
                <a16:creationId xmlns:a16="http://schemas.microsoft.com/office/drawing/2014/main" id="{9109A784-9D9D-BBAC-2D5A-2092DAA7665E}"/>
              </a:ext>
            </a:extLst>
          </p:cNvPr>
          <p:cNvSpPr txBox="1"/>
          <p:nvPr/>
        </p:nvSpPr>
        <p:spPr>
          <a:xfrm>
            <a:off x="210458" y="6546464"/>
            <a:ext cx="8019142" cy="246221"/>
          </a:xfrm>
          <a:prstGeom prst="rect">
            <a:avLst/>
          </a:prstGeom>
          <a:noFill/>
        </p:spPr>
        <p:txBody>
          <a:bodyPr wrap="square" rtlCol="0">
            <a:spAutoFit/>
          </a:bodyPr>
          <a:lstStyle/>
          <a:p>
            <a:pPr algn="l"/>
            <a:r>
              <a:rPr kumimoji="0" lang="el-GR" sz="1000" b="0" i="0" u="none" strike="noStrike" kern="1200" cap="none" spc="0" normalizeH="0" baseline="0" noProof="0" dirty="0">
                <a:ln>
                  <a:noFill/>
                </a:ln>
                <a:solidFill>
                  <a:prstClr val="black"/>
                </a:solidFill>
                <a:effectLst/>
                <a:uLnTx/>
                <a:uFillTx/>
                <a:latin typeface="Aptos" panose="02110004020202020204"/>
                <a:ea typeface="+mn-ea"/>
                <a:cs typeface="+mn-cs"/>
              </a:rPr>
              <a:t>Πηγή</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el-GR" sz="10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l-GR" sz="1000" kern="1200" cap="none" spc="0" normalizeH="0" noProof="0" dirty="0">
                <a:ln>
                  <a:noFill/>
                </a:ln>
                <a:solidFill>
                  <a:srgbClr val="000000"/>
                </a:solidFill>
                <a:effectLst/>
                <a:uLnTx/>
                <a:uFillTx/>
                <a:latin typeface="CF Din-Light"/>
                <a:ea typeface="+mn-ea"/>
                <a:cs typeface="+mn-cs"/>
              </a:rPr>
              <a:t>Τεχνικ</a:t>
            </a:r>
            <a:r>
              <a:rPr lang="el-GR" sz="1000" dirty="0">
                <a:solidFill>
                  <a:srgbClr val="000000"/>
                </a:solidFill>
                <a:latin typeface="CF Din-Light"/>
              </a:rPr>
              <a:t>ό</a:t>
            </a:r>
            <a:r>
              <a:rPr lang="el-GR" sz="1000" b="0" i="0" u="none" strike="noStrike" baseline="0" dirty="0">
                <a:latin typeface="CF Din-Light"/>
              </a:rPr>
              <a:t> </a:t>
            </a:r>
            <a:r>
              <a:rPr lang="el-GR" sz="1000" dirty="0">
                <a:latin typeface="CF Din-Light"/>
              </a:rPr>
              <a:t>ά</a:t>
            </a:r>
            <a:r>
              <a:rPr lang="el-GR" sz="1000" b="0" i="0" u="none" strike="noStrike" baseline="0" dirty="0">
                <a:latin typeface="CF Din-Light"/>
              </a:rPr>
              <a:t>ρθρο του κ. Θεόδωρου Σκούρα, </a:t>
            </a:r>
            <a:r>
              <a:rPr lang="en-US" sz="1000" b="0" i="0" u="none" strike="noStrike" baseline="0" dirty="0">
                <a:latin typeface="CF Din-Light"/>
                <a:hlinkClick r:id="rId3"/>
              </a:rPr>
              <a:t>https://electrologos.gr/to-bms-battery-management-system-kai-o-rolos-toy-sta-ilektrika-ochimata/</a:t>
            </a:r>
            <a:r>
              <a:rPr lang="el-GR" sz="1000" b="0" i="0" u="none" strike="noStrike" baseline="0" dirty="0">
                <a:latin typeface="CF Din-Light"/>
              </a:rPr>
              <a:t>  </a:t>
            </a:r>
            <a:endParaRPr kumimoji="0" lang="el-GR" sz="1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8" name="Εικόνα 7">
            <a:extLst>
              <a:ext uri="{FF2B5EF4-FFF2-40B4-BE49-F238E27FC236}">
                <a16:creationId xmlns:a16="http://schemas.microsoft.com/office/drawing/2014/main" id="{D380C9B2-28BE-07A7-CC2D-E9A99EEF3B8F}"/>
              </a:ext>
            </a:extLst>
          </p:cNvPr>
          <p:cNvPicPr>
            <a:picLocks noChangeAspect="1"/>
          </p:cNvPicPr>
          <p:nvPr/>
        </p:nvPicPr>
        <p:blipFill>
          <a:blip r:embed="rId4"/>
          <a:stretch>
            <a:fillRect/>
          </a:stretch>
        </p:blipFill>
        <p:spPr>
          <a:xfrm>
            <a:off x="8469085" y="1019667"/>
            <a:ext cx="3022300" cy="41219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58091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45F3F4-C09D-770F-346F-9659FC3AD4F7}"/>
              </a:ext>
            </a:extLst>
          </p:cNvPr>
          <p:cNvSpPr>
            <a:spLocks noGrp="1"/>
          </p:cNvSpPr>
          <p:nvPr>
            <p:ph type="ctrTitle"/>
          </p:nvPr>
        </p:nvSpPr>
        <p:spPr>
          <a:xfrm>
            <a:off x="1172817" y="0"/>
            <a:ext cx="9667462" cy="609600"/>
          </a:xfrm>
        </p:spPr>
        <p:txBody>
          <a:bodyPr>
            <a:normAutofit/>
          </a:bodyPr>
          <a:lstStyle/>
          <a:p>
            <a:r>
              <a:rPr lang="el-GR" sz="3000" dirty="0"/>
              <a:t>Δομή Ηλεκτρικού Οχήματος</a:t>
            </a:r>
          </a:p>
        </p:txBody>
      </p:sp>
      <p:pic>
        <p:nvPicPr>
          <p:cNvPr id="6" name="Εικόνα 5">
            <a:extLst>
              <a:ext uri="{FF2B5EF4-FFF2-40B4-BE49-F238E27FC236}">
                <a16:creationId xmlns:a16="http://schemas.microsoft.com/office/drawing/2014/main" id="{7ACB0D86-404C-E910-4323-8F97E9C21FCC}"/>
              </a:ext>
            </a:extLst>
          </p:cNvPr>
          <p:cNvPicPr>
            <a:picLocks noChangeAspect="1"/>
          </p:cNvPicPr>
          <p:nvPr/>
        </p:nvPicPr>
        <p:blipFill>
          <a:blip r:embed="rId2"/>
          <a:stretch>
            <a:fillRect/>
          </a:stretch>
        </p:blipFill>
        <p:spPr>
          <a:xfrm>
            <a:off x="36944" y="1"/>
            <a:ext cx="1195510" cy="1153446"/>
          </a:xfrm>
          <a:prstGeom prst="rect">
            <a:avLst/>
          </a:prstGeom>
        </p:spPr>
      </p:pic>
      <p:sp>
        <p:nvSpPr>
          <p:cNvPr id="3" name="TextBox 2">
            <a:extLst>
              <a:ext uri="{FF2B5EF4-FFF2-40B4-BE49-F238E27FC236}">
                <a16:creationId xmlns:a16="http://schemas.microsoft.com/office/drawing/2014/main" id="{739CDA59-8900-4BBB-152A-133F943E52FA}"/>
              </a:ext>
            </a:extLst>
          </p:cNvPr>
          <p:cNvSpPr txBox="1"/>
          <p:nvPr/>
        </p:nvSpPr>
        <p:spPr>
          <a:xfrm>
            <a:off x="8746436" y="6581001"/>
            <a:ext cx="344556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solidFill>
                <a:effectLst/>
                <a:uLnTx/>
                <a:uFillTx/>
                <a:latin typeface="Aptos" panose="02110004020202020204"/>
                <a:ea typeface="+mn-ea"/>
                <a:cs typeface="+mn-cs"/>
              </a:rPr>
              <a:t>Πηγή</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hlinkClick r:id="rId3"/>
              </a:rPr>
              <a:t>https://doi.org/10.48550/arXiv.2508.14224</a:t>
            </a:r>
            <a:r>
              <a:rPr kumimoji="0" lang="el-GR" sz="12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pic>
        <p:nvPicPr>
          <p:cNvPr id="7" name="Εικόνα 6">
            <a:extLst>
              <a:ext uri="{FF2B5EF4-FFF2-40B4-BE49-F238E27FC236}">
                <a16:creationId xmlns:a16="http://schemas.microsoft.com/office/drawing/2014/main" id="{A1332FC2-F76C-5294-BCA2-6B5F1A369587}"/>
              </a:ext>
            </a:extLst>
          </p:cNvPr>
          <p:cNvPicPr>
            <a:picLocks noChangeAspect="1"/>
          </p:cNvPicPr>
          <p:nvPr/>
        </p:nvPicPr>
        <p:blipFill>
          <a:blip r:embed="rId4"/>
          <a:stretch>
            <a:fillRect/>
          </a:stretch>
        </p:blipFill>
        <p:spPr>
          <a:xfrm>
            <a:off x="1540497" y="760229"/>
            <a:ext cx="9111006" cy="5820772"/>
          </a:xfrm>
          <a:prstGeom prst="rect">
            <a:avLst/>
          </a:prstGeom>
        </p:spPr>
      </p:pic>
    </p:spTree>
    <p:extLst>
      <p:ext uri="{BB962C8B-B14F-4D97-AF65-F5344CB8AC3E}">
        <p14:creationId xmlns:p14="http://schemas.microsoft.com/office/powerpoint/2010/main" val="826416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45F3F4-C09D-770F-346F-9659FC3AD4F7}"/>
              </a:ext>
            </a:extLst>
          </p:cNvPr>
          <p:cNvSpPr>
            <a:spLocks noGrp="1"/>
          </p:cNvSpPr>
          <p:nvPr>
            <p:ph type="ctrTitle"/>
          </p:nvPr>
        </p:nvSpPr>
        <p:spPr>
          <a:xfrm>
            <a:off x="1172817" y="0"/>
            <a:ext cx="9667462" cy="609600"/>
          </a:xfrm>
        </p:spPr>
        <p:txBody>
          <a:bodyPr>
            <a:normAutofit/>
          </a:bodyPr>
          <a:lstStyle/>
          <a:p>
            <a:r>
              <a:rPr lang="el-GR" sz="3000" dirty="0"/>
              <a:t>Άσκηση 1</a:t>
            </a:r>
          </a:p>
        </p:txBody>
      </p:sp>
      <p:pic>
        <p:nvPicPr>
          <p:cNvPr id="6" name="Εικόνα 5">
            <a:extLst>
              <a:ext uri="{FF2B5EF4-FFF2-40B4-BE49-F238E27FC236}">
                <a16:creationId xmlns:a16="http://schemas.microsoft.com/office/drawing/2014/main" id="{7ACB0D86-404C-E910-4323-8F97E9C21FCC}"/>
              </a:ext>
            </a:extLst>
          </p:cNvPr>
          <p:cNvPicPr>
            <a:picLocks noChangeAspect="1"/>
          </p:cNvPicPr>
          <p:nvPr/>
        </p:nvPicPr>
        <p:blipFill>
          <a:blip r:embed="rId2"/>
          <a:stretch>
            <a:fillRect/>
          </a:stretch>
        </p:blipFill>
        <p:spPr>
          <a:xfrm>
            <a:off x="36944" y="1"/>
            <a:ext cx="1195510" cy="1153446"/>
          </a:xfrm>
          <a:prstGeom prst="rect">
            <a:avLst/>
          </a:prstGeom>
        </p:spPr>
      </p:pic>
      <p:sp>
        <p:nvSpPr>
          <p:cNvPr id="9" name="TextBox 8">
            <a:extLst>
              <a:ext uri="{FF2B5EF4-FFF2-40B4-BE49-F238E27FC236}">
                <a16:creationId xmlns:a16="http://schemas.microsoft.com/office/drawing/2014/main" id="{9A1D287A-FE70-BE60-D030-AA57CAA7EC83}"/>
              </a:ext>
            </a:extLst>
          </p:cNvPr>
          <p:cNvSpPr txBox="1"/>
          <p:nvPr/>
        </p:nvSpPr>
        <p:spPr>
          <a:xfrm>
            <a:off x="151140" y="1343080"/>
            <a:ext cx="11518346" cy="3057953"/>
          </a:xfrm>
          <a:prstGeom prst="rect">
            <a:avLst/>
          </a:prstGeom>
          <a:noFill/>
        </p:spPr>
        <p:txBody>
          <a:bodyPr wrap="square" rtlCol="0">
            <a:spAutoFit/>
          </a:bodyPr>
          <a:lstStyle/>
          <a:p>
            <a:pPr>
              <a:lnSpc>
                <a:spcPct val="115000"/>
              </a:lnSpc>
              <a:spcBef>
                <a:spcPts val="2400"/>
              </a:spcBef>
            </a:pPr>
            <a:r>
              <a:rPr lang="el-GR" sz="1800" b="1" kern="0" dirty="0">
                <a:solidFill>
                  <a:srgbClr val="365F91"/>
                </a:solidFill>
                <a:effectLst/>
                <a:ea typeface="MS Gothic" panose="020B0609070205080204" pitchFamily="49" charset="-128"/>
                <a:cs typeface="Times New Roman" panose="02020603050405020304" pitchFamily="18" charset="0"/>
              </a:rPr>
              <a:t>Αυτονομία με βοηθητικά φορτία</a:t>
            </a:r>
          </a:p>
          <a:p>
            <a:pPr>
              <a:lnSpc>
                <a:spcPct val="115000"/>
              </a:lnSpc>
              <a:spcAft>
                <a:spcPts val="1000"/>
              </a:spcAft>
            </a:pPr>
            <a:r>
              <a:rPr lang="el-GR" sz="1800" dirty="0">
                <a:effectLst/>
                <a:ea typeface="MS Mincho" panose="02020609040205080304" pitchFamily="49" charset="-128"/>
                <a:cs typeface="Times New Roman" panose="02020603050405020304" pitchFamily="18" charset="0"/>
              </a:rPr>
              <a:t>Εκφώνηση:</a:t>
            </a:r>
            <a:br>
              <a:rPr lang="el-GR" sz="1800" dirty="0">
                <a:effectLst/>
                <a:ea typeface="MS Mincho" panose="02020609040205080304" pitchFamily="49" charset="-128"/>
                <a:cs typeface="Times New Roman" panose="02020603050405020304" pitchFamily="18" charset="0"/>
              </a:rPr>
            </a:br>
            <a:r>
              <a:rPr lang="el-GR" sz="1800" dirty="0">
                <a:effectLst/>
                <a:ea typeface="MS Mincho" panose="02020609040205080304" pitchFamily="49" charset="-128"/>
                <a:cs typeface="Times New Roman" panose="02020603050405020304" pitchFamily="18" charset="0"/>
              </a:rPr>
              <a:t>Μπαταρία 60 </a:t>
            </a:r>
            <a:r>
              <a:rPr lang="en-US" sz="1800" dirty="0">
                <a:effectLst/>
                <a:ea typeface="MS Mincho" panose="02020609040205080304" pitchFamily="49" charset="-128"/>
                <a:cs typeface="Times New Roman" panose="02020603050405020304" pitchFamily="18" charset="0"/>
              </a:rPr>
              <a:t>kWh</a:t>
            </a:r>
            <a:r>
              <a:rPr lang="el-GR" dirty="0">
                <a:ea typeface="MS Mincho" panose="02020609040205080304" pitchFamily="49" charset="-128"/>
                <a:cs typeface="Times New Roman" panose="02020603050405020304" pitchFamily="18" charset="0"/>
              </a:rPr>
              <a:t> έχει </a:t>
            </a:r>
            <a:r>
              <a:rPr lang="el-GR" sz="1800" dirty="0">
                <a:effectLst/>
                <a:ea typeface="MS Mincho" panose="02020609040205080304" pitchFamily="49" charset="-128"/>
                <a:cs typeface="Times New Roman" panose="02020603050405020304" pitchFamily="18" charset="0"/>
              </a:rPr>
              <a:t>ελάχιστο </a:t>
            </a:r>
            <a:r>
              <a:rPr lang="en-US" sz="1800" dirty="0">
                <a:effectLst/>
                <a:ea typeface="MS Mincho" panose="02020609040205080304" pitchFamily="49" charset="-128"/>
                <a:cs typeface="Times New Roman" panose="02020603050405020304" pitchFamily="18" charset="0"/>
              </a:rPr>
              <a:t>SoC </a:t>
            </a:r>
            <a:r>
              <a:rPr lang="en-US" dirty="0">
                <a:ea typeface="MS Mincho" panose="02020609040205080304" pitchFamily="49" charset="-128"/>
                <a:cs typeface="Times New Roman" panose="02020603050405020304" pitchFamily="18" charset="0"/>
              </a:rPr>
              <a:t>1</a:t>
            </a:r>
            <a:r>
              <a:rPr lang="el-GR" sz="1800" dirty="0">
                <a:effectLst/>
                <a:ea typeface="MS Mincho" panose="02020609040205080304" pitchFamily="49" charset="-128"/>
                <a:cs typeface="Times New Roman" panose="02020603050405020304" pitchFamily="18" charset="0"/>
              </a:rPr>
              <a:t>0%. </a:t>
            </a:r>
            <a:r>
              <a:rPr lang="el-GR" dirty="0">
                <a:ea typeface="MS Mincho" panose="02020609040205080304" pitchFamily="49" charset="-128"/>
                <a:cs typeface="Times New Roman" panose="02020603050405020304" pitchFamily="18" charset="0"/>
              </a:rPr>
              <a:t>Η κ</a:t>
            </a:r>
            <a:r>
              <a:rPr lang="el-GR" sz="1800" dirty="0">
                <a:effectLst/>
                <a:ea typeface="MS Mincho" panose="02020609040205080304" pitchFamily="49" charset="-128"/>
                <a:cs typeface="Times New Roman" panose="02020603050405020304" pitchFamily="18" charset="0"/>
              </a:rPr>
              <a:t>ατανάλωση του οχήματος είναι 16 </a:t>
            </a:r>
            <a:r>
              <a:rPr lang="en-US" sz="1800" dirty="0">
                <a:effectLst/>
                <a:ea typeface="MS Mincho" panose="02020609040205080304" pitchFamily="49" charset="-128"/>
                <a:cs typeface="Times New Roman" panose="02020603050405020304" pitchFamily="18" charset="0"/>
              </a:rPr>
              <a:t>kWh</a:t>
            </a:r>
            <a:r>
              <a:rPr lang="el-GR" sz="1800" dirty="0">
                <a:effectLst/>
                <a:ea typeface="MS Mincho" panose="02020609040205080304" pitchFamily="49" charset="-128"/>
                <a:cs typeface="Times New Roman" panose="02020603050405020304" pitchFamily="18" charset="0"/>
              </a:rPr>
              <a:t>/100 </a:t>
            </a:r>
            <a:r>
              <a:rPr lang="en-US" sz="1800" dirty="0">
                <a:effectLst/>
                <a:ea typeface="MS Mincho" panose="02020609040205080304" pitchFamily="49" charset="-128"/>
                <a:cs typeface="Times New Roman" panose="02020603050405020304" pitchFamily="18" charset="0"/>
              </a:rPr>
              <a:t>km</a:t>
            </a:r>
            <a:r>
              <a:rPr lang="el-GR" sz="1800" dirty="0">
                <a:effectLst/>
                <a:ea typeface="MS Mincho" panose="02020609040205080304" pitchFamily="49" charset="-128"/>
                <a:cs typeface="Times New Roman" panose="02020603050405020304" pitchFamily="18" charset="0"/>
              </a:rPr>
              <a:t>. Απαιτείται επίσης ένα </a:t>
            </a:r>
            <a:r>
              <a:rPr lang="el-GR" dirty="0">
                <a:ea typeface="MS Mincho" panose="02020609040205080304" pitchFamily="49" charset="-128"/>
                <a:cs typeface="Times New Roman" panose="02020603050405020304" pitchFamily="18" charset="0"/>
              </a:rPr>
              <a:t>π</a:t>
            </a:r>
            <a:r>
              <a:rPr lang="el-GR" sz="1800" dirty="0">
                <a:effectLst/>
                <a:ea typeface="MS Mincho" panose="02020609040205080304" pitchFamily="49" charset="-128"/>
                <a:cs typeface="Times New Roman" panose="02020603050405020304" pitchFamily="18" charset="0"/>
              </a:rPr>
              <a:t>ρόσθετο 10% για κλιματισμό</a:t>
            </a:r>
            <a:r>
              <a:rPr lang="el-GR" dirty="0">
                <a:ea typeface="MS Mincho" panose="02020609040205080304" pitchFamily="49" charset="-128"/>
                <a:cs typeface="Times New Roman" panose="02020603050405020304" pitchFamily="18" charset="0"/>
              </a:rPr>
              <a:t> και </a:t>
            </a:r>
            <a:r>
              <a:rPr lang="el-GR" sz="1800" dirty="0">
                <a:effectLst/>
                <a:ea typeface="MS Mincho" panose="02020609040205080304" pitchFamily="49" charset="-128"/>
                <a:cs typeface="Times New Roman" panose="02020603050405020304" pitchFamily="18" charset="0"/>
              </a:rPr>
              <a:t>βοηθητικά</a:t>
            </a:r>
            <a:r>
              <a:rPr lang="en-US" sz="1800" dirty="0">
                <a:effectLst/>
                <a:ea typeface="MS Mincho" panose="02020609040205080304" pitchFamily="49" charset="-128"/>
                <a:cs typeface="Times New Roman" panose="02020603050405020304" pitchFamily="18" charset="0"/>
              </a:rPr>
              <a:t> </a:t>
            </a:r>
            <a:r>
              <a:rPr lang="el-GR" sz="1800" dirty="0">
                <a:effectLst/>
                <a:ea typeface="MS Mincho" panose="02020609040205080304" pitchFamily="49" charset="-128"/>
                <a:cs typeface="Times New Roman" panose="02020603050405020304" pitchFamily="18" charset="0"/>
              </a:rPr>
              <a:t>φορτία. Να υπολογιστεί η αυτονομία (σε </a:t>
            </a:r>
            <a:r>
              <a:rPr lang="en-US" sz="1800" dirty="0">
                <a:effectLst/>
                <a:ea typeface="MS Mincho" panose="02020609040205080304" pitchFamily="49" charset="-128"/>
                <a:cs typeface="Times New Roman" panose="02020603050405020304" pitchFamily="18" charset="0"/>
              </a:rPr>
              <a:t>km</a:t>
            </a:r>
            <a:r>
              <a:rPr lang="el-GR" sz="1800" dirty="0">
                <a:effectLst/>
                <a:ea typeface="MS Mincho" panose="02020609040205080304" pitchFamily="49" charset="-128"/>
                <a:cs typeface="Times New Roman" panose="02020603050405020304" pitchFamily="18" charset="0"/>
              </a:rPr>
              <a:t>).</a:t>
            </a:r>
          </a:p>
          <a:p>
            <a:pPr>
              <a:lnSpc>
                <a:spcPct val="115000"/>
              </a:lnSpc>
              <a:spcAft>
                <a:spcPts val="1000"/>
              </a:spcAft>
            </a:pPr>
            <a:br>
              <a:rPr lang="el-GR" sz="1800" dirty="0">
                <a:effectLst/>
                <a:ea typeface="MS Mincho" panose="02020609040205080304" pitchFamily="49" charset="-128"/>
                <a:cs typeface="Times New Roman" panose="02020603050405020304" pitchFamily="18" charset="0"/>
              </a:rPr>
            </a:br>
            <a:r>
              <a:rPr lang="el-GR" sz="1800" dirty="0">
                <a:effectLst/>
                <a:ea typeface="MS Mincho" panose="02020609040205080304" pitchFamily="49" charset="-128"/>
                <a:cs typeface="Times New Roman" panose="02020603050405020304" pitchFamily="18" charset="0"/>
              </a:rPr>
              <a:t>Λύση:</a:t>
            </a:r>
            <a:br>
              <a:rPr lang="el-GR" sz="1800" dirty="0">
                <a:effectLst/>
                <a:ea typeface="MS Mincho" panose="02020609040205080304" pitchFamily="49" charset="-128"/>
                <a:cs typeface="Times New Roman" panose="02020603050405020304" pitchFamily="18" charset="0"/>
              </a:rPr>
            </a:br>
            <a:r>
              <a:rPr lang="el-GR" sz="1800" dirty="0">
                <a:effectLst/>
                <a:ea typeface="MS Mincho" panose="02020609040205080304" pitchFamily="49" charset="-128"/>
                <a:cs typeface="Times New Roman" panose="02020603050405020304" pitchFamily="18" charset="0"/>
              </a:rPr>
              <a:t>Χρήσιμη ενέργεια: </a:t>
            </a:r>
            <a:r>
              <a:rPr lang="en-US" sz="1800" dirty="0">
                <a:effectLst/>
                <a:ea typeface="MS Mincho" panose="02020609040205080304" pitchFamily="49" charset="-128"/>
                <a:cs typeface="Times New Roman" panose="02020603050405020304" pitchFamily="18" charset="0"/>
              </a:rPr>
              <a:t>Eu</a:t>
            </a:r>
            <a:r>
              <a:rPr lang="el-GR" sz="1800" dirty="0">
                <a:effectLst/>
                <a:ea typeface="MS Mincho" panose="02020609040205080304" pitchFamily="49" charset="-128"/>
                <a:cs typeface="Times New Roman" panose="02020603050405020304" pitchFamily="18" charset="0"/>
              </a:rPr>
              <a:t> = 0.9 × 60 = 54 </a:t>
            </a:r>
            <a:r>
              <a:rPr lang="en-US" sz="1800" dirty="0">
                <a:effectLst/>
                <a:ea typeface="MS Mincho" panose="02020609040205080304" pitchFamily="49" charset="-128"/>
                <a:cs typeface="Times New Roman" panose="02020603050405020304" pitchFamily="18" charset="0"/>
              </a:rPr>
              <a:t>kWh</a:t>
            </a:r>
            <a:r>
              <a:rPr lang="el-GR" sz="1800" dirty="0">
                <a:effectLst/>
                <a:ea typeface="MS Mincho" panose="02020609040205080304" pitchFamily="49" charset="-128"/>
                <a:cs typeface="Times New Roman" panose="02020603050405020304" pitchFamily="18" charset="0"/>
              </a:rPr>
              <a:t>.</a:t>
            </a:r>
            <a:br>
              <a:rPr lang="el-GR" sz="1800" dirty="0">
                <a:effectLst/>
                <a:ea typeface="MS Mincho" panose="02020609040205080304" pitchFamily="49" charset="-128"/>
                <a:cs typeface="Times New Roman" panose="02020603050405020304" pitchFamily="18" charset="0"/>
              </a:rPr>
            </a:br>
            <a:r>
              <a:rPr lang="el-GR" sz="1800" dirty="0">
                <a:effectLst/>
                <a:ea typeface="MS Mincho" panose="02020609040205080304" pitchFamily="49" charset="-128"/>
                <a:cs typeface="Times New Roman" panose="02020603050405020304" pitchFamily="18" charset="0"/>
              </a:rPr>
              <a:t>Κατανάλωση με βοηθητικά: 16 × 1.10 = 17.6 </a:t>
            </a:r>
            <a:r>
              <a:rPr lang="en-US" sz="1800" dirty="0">
                <a:effectLst/>
                <a:ea typeface="MS Mincho" panose="02020609040205080304" pitchFamily="49" charset="-128"/>
                <a:cs typeface="Times New Roman" panose="02020603050405020304" pitchFamily="18" charset="0"/>
              </a:rPr>
              <a:t>kWh</a:t>
            </a:r>
            <a:r>
              <a:rPr lang="el-GR" sz="1800" dirty="0">
                <a:effectLst/>
                <a:ea typeface="MS Mincho" panose="02020609040205080304" pitchFamily="49" charset="-128"/>
                <a:cs typeface="Times New Roman" panose="02020603050405020304" pitchFamily="18" charset="0"/>
              </a:rPr>
              <a:t>/100 </a:t>
            </a:r>
            <a:r>
              <a:rPr lang="en-US" sz="1800" dirty="0">
                <a:effectLst/>
                <a:ea typeface="MS Mincho" panose="02020609040205080304" pitchFamily="49" charset="-128"/>
                <a:cs typeface="Times New Roman" panose="02020603050405020304" pitchFamily="18" charset="0"/>
              </a:rPr>
              <a:t>km</a:t>
            </a:r>
            <a:r>
              <a:rPr lang="el-GR" sz="1800" dirty="0">
                <a:effectLst/>
                <a:ea typeface="MS Mincho" panose="02020609040205080304" pitchFamily="49" charset="-128"/>
                <a:cs typeface="Times New Roman" panose="02020603050405020304" pitchFamily="18" charset="0"/>
              </a:rPr>
              <a:t>.</a:t>
            </a:r>
            <a:br>
              <a:rPr lang="el-GR" sz="1800" dirty="0">
                <a:effectLst/>
                <a:ea typeface="MS Mincho" panose="02020609040205080304" pitchFamily="49" charset="-128"/>
                <a:cs typeface="Times New Roman" panose="02020603050405020304" pitchFamily="18" charset="0"/>
              </a:rPr>
            </a:br>
            <a:r>
              <a:rPr lang="el-GR" sz="1800" dirty="0">
                <a:effectLst/>
                <a:ea typeface="MS Mincho" panose="02020609040205080304" pitchFamily="49" charset="-128"/>
                <a:cs typeface="Times New Roman" panose="02020603050405020304" pitchFamily="18" charset="0"/>
              </a:rPr>
              <a:t>Αυτονομία = (54 / 17.6) × 100 = 306.8 </a:t>
            </a:r>
            <a:r>
              <a:rPr lang="en-US" sz="1800" dirty="0">
                <a:effectLst/>
                <a:ea typeface="MS Mincho" panose="02020609040205080304" pitchFamily="49" charset="-128"/>
                <a:cs typeface="Times New Roman" panose="02020603050405020304" pitchFamily="18" charset="0"/>
              </a:rPr>
              <a:t>km</a:t>
            </a:r>
            <a:r>
              <a:rPr lang="el-GR" sz="1800" dirty="0">
                <a:effectLst/>
                <a:ea typeface="MS Mincho" panose="02020609040205080304" pitchFamily="49" charset="-128"/>
                <a:cs typeface="Times New Roman" panose="02020603050405020304" pitchFamily="18" charset="0"/>
              </a:rPr>
              <a:t>.</a:t>
            </a:r>
          </a:p>
        </p:txBody>
      </p:sp>
      <p:sp>
        <p:nvSpPr>
          <p:cNvPr id="3" name="Ορθογώνιο 2">
            <a:extLst>
              <a:ext uri="{FF2B5EF4-FFF2-40B4-BE49-F238E27FC236}">
                <a16:creationId xmlns:a16="http://schemas.microsoft.com/office/drawing/2014/main" id="{6217D4FF-BAE5-EF8E-8388-24C0AD64C041}"/>
              </a:ext>
            </a:extLst>
          </p:cNvPr>
          <p:cNvSpPr/>
          <p:nvPr/>
        </p:nvSpPr>
        <p:spPr>
          <a:xfrm flipV="1">
            <a:off x="81772" y="4508938"/>
            <a:ext cx="6460117" cy="1261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4164013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45F3F4-C09D-770F-346F-9659FC3AD4F7}"/>
              </a:ext>
            </a:extLst>
          </p:cNvPr>
          <p:cNvSpPr>
            <a:spLocks noGrp="1"/>
          </p:cNvSpPr>
          <p:nvPr>
            <p:ph type="ctrTitle"/>
          </p:nvPr>
        </p:nvSpPr>
        <p:spPr>
          <a:xfrm>
            <a:off x="1172817" y="0"/>
            <a:ext cx="9667462" cy="609600"/>
          </a:xfrm>
        </p:spPr>
        <p:txBody>
          <a:bodyPr>
            <a:normAutofit/>
          </a:bodyPr>
          <a:lstStyle/>
          <a:p>
            <a:r>
              <a:rPr lang="el-GR" sz="3000" dirty="0"/>
              <a:t>Άσκηση </a:t>
            </a:r>
            <a:r>
              <a:rPr lang="en-US" sz="3000" dirty="0"/>
              <a:t>2</a:t>
            </a:r>
            <a:endParaRPr lang="el-GR" sz="3000" dirty="0"/>
          </a:p>
        </p:txBody>
      </p:sp>
      <p:pic>
        <p:nvPicPr>
          <p:cNvPr id="6" name="Εικόνα 5">
            <a:extLst>
              <a:ext uri="{FF2B5EF4-FFF2-40B4-BE49-F238E27FC236}">
                <a16:creationId xmlns:a16="http://schemas.microsoft.com/office/drawing/2014/main" id="{7ACB0D86-404C-E910-4323-8F97E9C21FCC}"/>
              </a:ext>
            </a:extLst>
          </p:cNvPr>
          <p:cNvPicPr>
            <a:picLocks noChangeAspect="1"/>
          </p:cNvPicPr>
          <p:nvPr/>
        </p:nvPicPr>
        <p:blipFill>
          <a:blip r:embed="rId2"/>
          <a:stretch>
            <a:fillRect/>
          </a:stretch>
        </p:blipFill>
        <p:spPr>
          <a:xfrm>
            <a:off x="36944" y="1"/>
            <a:ext cx="1195510" cy="1153446"/>
          </a:xfrm>
          <a:prstGeom prst="rect">
            <a:avLst/>
          </a:prstGeom>
        </p:spPr>
      </p:pic>
      <p:sp>
        <p:nvSpPr>
          <p:cNvPr id="9" name="TextBox 8">
            <a:extLst>
              <a:ext uri="{FF2B5EF4-FFF2-40B4-BE49-F238E27FC236}">
                <a16:creationId xmlns:a16="http://schemas.microsoft.com/office/drawing/2014/main" id="{9A1D287A-FE70-BE60-D030-AA57CAA7EC83}"/>
              </a:ext>
            </a:extLst>
          </p:cNvPr>
          <p:cNvSpPr txBox="1"/>
          <p:nvPr/>
        </p:nvSpPr>
        <p:spPr>
          <a:xfrm>
            <a:off x="151140" y="1343080"/>
            <a:ext cx="11889720" cy="3057953"/>
          </a:xfrm>
          <a:prstGeom prst="rect">
            <a:avLst/>
          </a:prstGeom>
          <a:noFill/>
        </p:spPr>
        <p:txBody>
          <a:bodyPr wrap="square" rtlCol="0">
            <a:spAutoFit/>
          </a:bodyPr>
          <a:lstStyle/>
          <a:p>
            <a:pPr>
              <a:lnSpc>
                <a:spcPct val="115000"/>
              </a:lnSpc>
              <a:spcBef>
                <a:spcPts val="2400"/>
              </a:spcBef>
            </a:pPr>
            <a:r>
              <a:rPr lang="el-GR" sz="1800" b="1" kern="0" dirty="0">
                <a:solidFill>
                  <a:srgbClr val="365F91"/>
                </a:solidFill>
                <a:effectLst/>
                <a:ea typeface="MS Gothic" panose="020B0609070205080204" pitchFamily="49" charset="-128"/>
                <a:cs typeface="Times New Roman" panose="02020603050405020304" pitchFamily="18" charset="0"/>
              </a:rPr>
              <a:t>Χρόνος </a:t>
            </a:r>
            <a:r>
              <a:rPr lang="en-US" sz="1800" b="1" kern="0" dirty="0">
                <a:solidFill>
                  <a:srgbClr val="365F91"/>
                </a:solidFill>
                <a:effectLst/>
                <a:ea typeface="MS Gothic" panose="020B0609070205080204" pitchFamily="49" charset="-128"/>
                <a:cs typeface="Times New Roman" panose="02020603050405020304" pitchFamily="18" charset="0"/>
              </a:rPr>
              <a:t>AC</a:t>
            </a:r>
            <a:r>
              <a:rPr lang="el-GR" sz="1800" b="1" kern="0" dirty="0">
                <a:solidFill>
                  <a:srgbClr val="365F91"/>
                </a:solidFill>
                <a:effectLst/>
                <a:ea typeface="MS Gothic" panose="020B0609070205080204" pitchFamily="49" charset="-128"/>
                <a:cs typeface="Times New Roman" panose="02020603050405020304" pitchFamily="18" charset="0"/>
              </a:rPr>
              <a:t> φόρτισης</a:t>
            </a:r>
          </a:p>
          <a:p>
            <a:pPr>
              <a:lnSpc>
                <a:spcPct val="115000"/>
              </a:lnSpc>
              <a:spcAft>
                <a:spcPts val="1000"/>
              </a:spcAft>
            </a:pPr>
            <a:r>
              <a:rPr lang="el-GR" sz="1800" dirty="0">
                <a:effectLst/>
                <a:ea typeface="MS Mincho" panose="02020609040205080304" pitchFamily="49" charset="-128"/>
                <a:cs typeface="Times New Roman" panose="02020603050405020304" pitchFamily="18" charset="0"/>
              </a:rPr>
              <a:t>Εκφώνηση:</a:t>
            </a:r>
            <a:br>
              <a:rPr lang="el-GR" sz="1800" dirty="0">
                <a:effectLst/>
                <a:ea typeface="MS Mincho" panose="02020609040205080304" pitchFamily="49" charset="-128"/>
                <a:cs typeface="Times New Roman" panose="02020603050405020304" pitchFamily="18" charset="0"/>
              </a:rPr>
            </a:br>
            <a:r>
              <a:rPr lang="en-US" sz="1800" dirty="0">
                <a:effectLst/>
                <a:ea typeface="MS Mincho" panose="02020609040205080304" pitchFamily="49" charset="-128"/>
                <a:cs typeface="Times New Roman" panose="02020603050405020304" pitchFamily="18" charset="0"/>
              </a:rPr>
              <a:t>On</a:t>
            </a:r>
            <a:r>
              <a:rPr lang="el-GR" sz="1800" dirty="0">
                <a:effectLst/>
                <a:ea typeface="MS Mincho" panose="02020609040205080304" pitchFamily="49" charset="-128"/>
                <a:cs typeface="Times New Roman" panose="02020603050405020304" pitchFamily="18" charset="0"/>
              </a:rPr>
              <a:t>-</a:t>
            </a:r>
            <a:r>
              <a:rPr lang="en-US" sz="1800" dirty="0">
                <a:effectLst/>
                <a:ea typeface="MS Mincho" panose="02020609040205080304" pitchFamily="49" charset="-128"/>
                <a:cs typeface="Times New Roman" panose="02020603050405020304" pitchFamily="18" charset="0"/>
              </a:rPr>
              <a:t>board charger</a:t>
            </a:r>
            <a:r>
              <a:rPr lang="el-GR" sz="1800" dirty="0">
                <a:effectLst/>
                <a:ea typeface="MS Mincho" panose="02020609040205080304" pitchFamily="49" charset="-128"/>
                <a:cs typeface="Times New Roman" panose="02020603050405020304" pitchFamily="18" charset="0"/>
              </a:rPr>
              <a:t>* έχει ισχύ 7.4 </a:t>
            </a:r>
            <a:r>
              <a:rPr lang="en-US" sz="1800" dirty="0">
                <a:effectLst/>
                <a:ea typeface="MS Mincho" panose="02020609040205080304" pitchFamily="49" charset="-128"/>
                <a:cs typeface="Times New Roman" panose="02020603050405020304" pitchFamily="18" charset="0"/>
              </a:rPr>
              <a:t>kW</a:t>
            </a:r>
            <a:r>
              <a:rPr lang="el-GR" sz="1800" dirty="0">
                <a:effectLst/>
                <a:ea typeface="MS Mincho" panose="02020609040205080304" pitchFamily="49" charset="-128"/>
                <a:cs typeface="Times New Roman" panose="02020603050405020304" pitchFamily="18" charset="0"/>
              </a:rPr>
              <a:t> (μονοφασικό). Φορτίζουμε μπαταρία 60 </a:t>
            </a:r>
            <a:r>
              <a:rPr lang="en-US" sz="1800" dirty="0">
                <a:effectLst/>
                <a:ea typeface="MS Mincho" panose="02020609040205080304" pitchFamily="49" charset="-128"/>
                <a:cs typeface="Times New Roman" panose="02020603050405020304" pitchFamily="18" charset="0"/>
              </a:rPr>
              <a:t>kWh </a:t>
            </a:r>
            <a:r>
              <a:rPr lang="el-GR" sz="1800" dirty="0">
                <a:effectLst/>
                <a:ea typeface="MS Mincho" panose="02020609040205080304" pitchFamily="49" charset="-128"/>
                <a:cs typeface="Times New Roman" panose="02020603050405020304" pitchFamily="18" charset="0"/>
              </a:rPr>
              <a:t>από</a:t>
            </a:r>
            <a:r>
              <a:rPr lang="en-US" sz="1800" dirty="0">
                <a:effectLst/>
                <a:ea typeface="MS Mincho" panose="02020609040205080304" pitchFamily="49" charset="-128"/>
                <a:cs typeface="Times New Roman" panose="02020603050405020304" pitchFamily="18" charset="0"/>
              </a:rPr>
              <a:t> </a:t>
            </a:r>
            <a:r>
              <a:rPr lang="en-US" dirty="0">
                <a:ea typeface="MS Mincho" panose="02020609040205080304" pitchFamily="49" charset="-128"/>
                <a:cs typeface="Times New Roman" panose="02020603050405020304" pitchFamily="18" charset="0"/>
              </a:rPr>
              <a:t>SoC</a:t>
            </a:r>
            <a:r>
              <a:rPr lang="el-GR" sz="1800" dirty="0">
                <a:effectLst/>
                <a:ea typeface="MS Mincho" panose="02020609040205080304" pitchFamily="49" charset="-128"/>
                <a:cs typeface="Times New Roman" panose="02020603050405020304" pitchFamily="18" charset="0"/>
              </a:rPr>
              <a:t> 20% </a:t>
            </a:r>
            <a:r>
              <a:rPr lang="en-US" sz="1800" dirty="0">
                <a:effectLst/>
                <a:ea typeface="MS Mincho" panose="02020609040205080304" pitchFamily="49" charset="-128"/>
                <a:cs typeface="Times New Roman" panose="02020603050405020304" pitchFamily="18" charset="0"/>
              </a:rPr>
              <a:t> </a:t>
            </a:r>
            <a:r>
              <a:rPr lang="el-GR" sz="1800" dirty="0">
                <a:effectLst/>
                <a:ea typeface="MS Mincho" panose="02020609040205080304" pitchFamily="49" charset="-128"/>
                <a:cs typeface="Times New Roman" panose="02020603050405020304" pitchFamily="18" charset="0"/>
              </a:rPr>
              <a:t>σε 90%. Απόδοση φόρτισης 92%. Να βρεθεί ο χρόνος φόρτισης.</a:t>
            </a:r>
          </a:p>
          <a:p>
            <a:pPr>
              <a:lnSpc>
                <a:spcPct val="115000"/>
              </a:lnSpc>
              <a:spcAft>
                <a:spcPts val="1000"/>
              </a:spcAft>
            </a:pPr>
            <a:br>
              <a:rPr lang="el-GR" sz="1800" dirty="0">
                <a:effectLst/>
                <a:ea typeface="MS Mincho" panose="02020609040205080304" pitchFamily="49" charset="-128"/>
                <a:cs typeface="Times New Roman" panose="02020603050405020304" pitchFamily="18" charset="0"/>
              </a:rPr>
            </a:br>
            <a:r>
              <a:rPr lang="el-GR" sz="1800" dirty="0">
                <a:effectLst/>
                <a:ea typeface="MS Mincho" panose="02020609040205080304" pitchFamily="49" charset="-128"/>
                <a:cs typeface="Times New Roman" panose="02020603050405020304" pitchFamily="18" charset="0"/>
              </a:rPr>
              <a:t>Λύση:</a:t>
            </a:r>
            <a:br>
              <a:rPr lang="el-GR" sz="1800" dirty="0">
                <a:effectLst/>
                <a:ea typeface="MS Mincho" panose="02020609040205080304" pitchFamily="49" charset="-128"/>
                <a:cs typeface="Times New Roman" panose="02020603050405020304" pitchFamily="18" charset="0"/>
              </a:rPr>
            </a:br>
            <a:r>
              <a:rPr lang="el-GR" sz="1800" dirty="0">
                <a:effectLst/>
                <a:ea typeface="MS Mincho" panose="02020609040205080304" pitchFamily="49" charset="-128"/>
                <a:cs typeface="Times New Roman" panose="02020603050405020304" pitchFamily="18" charset="0"/>
              </a:rPr>
              <a:t>Ενέργεια στην μπαταρία: 60 × (0.9 - 0.2) = 42 </a:t>
            </a:r>
            <a:r>
              <a:rPr lang="en-US" sz="1800" dirty="0">
                <a:effectLst/>
                <a:ea typeface="MS Mincho" panose="02020609040205080304" pitchFamily="49" charset="-128"/>
                <a:cs typeface="Times New Roman" panose="02020603050405020304" pitchFamily="18" charset="0"/>
              </a:rPr>
              <a:t>kWh</a:t>
            </a:r>
            <a:r>
              <a:rPr lang="el-GR" sz="1800" dirty="0">
                <a:effectLst/>
                <a:ea typeface="MS Mincho" panose="02020609040205080304" pitchFamily="49" charset="-128"/>
                <a:cs typeface="Times New Roman" panose="02020603050405020304" pitchFamily="18" charset="0"/>
              </a:rPr>
              <a:t>.</a:t>
            </a:r>
            <a:br>
              <a:rPr lang="el-GR" sz="1800" dirty="0">
                <a:effectLst/>
                <a:ea typeface="MS Mincho" panose="02020609040205080304" pitchFamily="49" charset="-128"/>
                <a:cs typeface="Times New Roman" panose="02020603050405020304" pitchFamily="18" charset="0"/>
              </a:rPr>
            </a:br>
            <a:r>
              <a:rPr lang="el-GR" sz="1800" dirty="0">
                <a:effectLst/>
                <a:ea typeface="MS Mincho" panose="02020609040205080304" pitchFamily="49" charset="-128"/>
                <a:cs typeface="Times New Roman" panose="02020603050405020304" pitchFamily="18" charset="0"/>
              </a:rPr>
              <a:t>Ενέργεια από δίκτυο: 42 / 0.92 = 45.65 </a:t>
            </a:r>
            <a:r>
              <a:rPr lang="en-US" sz="1800" dirty="0">
                <a:effectLst/>
                <a:ea typeface="MS Mincho" panose="02020609040205080304" pitchFamily="49" charset="-128"/>
                <a:cs typeface="Times New Roman" panose="02020603050405020304" pitchFamily="18" charset="0"/>
              </a:rPr>
              <a:t>kWh</a:t>
            </a:r>
            <a:r>
              <a:rPr lang="el-GR" sz="1800" dirty="0">
                <a:effectLst/>
                <a:ea typeface="MS Mincho" panose="02020609040205080304" pitchFamily="49" charset="-128"/>
                <a:cs typeface="Times New Roman" panose="02020603050405020304" pitchFamily="18" charset="0"/>
              </a:rPr>
              <a:t>.</a:t>
            </a:r>
            <a:br>
              <a:rPr lang="el-GR" sz="1800" dirty="0">
                <a:effectLst/>
                <a:ea typeface="MS Mincho" panose="02020609040205080304" pitchFamily="49" charset="-128"/>
                <a:cs typeface="Times New Roman" panose="02020603050405020304" pitchFamily="18" charset="0"/>
              </a:rPr>
            </a:br>
            <a:r>
              <a:rPr lang="el-GR" sz="1800" dirty="0">
                <a:effectLst/>
                <a:ea typeface="MS Mincho" panose="02020609040205080304" pitchFamily="49" charset="-128"/>
                <a:cs typeface="Times New Roman" panose="02020603050405020304" pitchFamily="18" charset="0"/>
              </a:rPr>
              <a:t>Χρόνος = 45.65 / 7.4 = 6.17 ώρες ≈ 6 ώρες και 10 λεπτά.</a:t>
            </a:r>
          </a:p>
        </p:txBody>
      </p:sp>
      <p:sp>
        <p:nvSpPr>
          <p:cNvPr id="3" name="Ορθογώνιο 2">
            <a:extLst>
              <a:ext uri="{FF2B5EF4-FFF2-40B4-BE49-F238E27FC236}">
                <a16:creationId xmlns:a16="http://schemas.microsoft.com/office/drawing/2014/main" id="{6217D4FF-BAE5-EF8E-8388-24C0AD64C041}"/>
              </a:ext>
            </a:extLst>
          </p:cNvPr>
          <p:cNvSpPr/>
          <p:nvPr/>
        </p:nvSpPr>
        <p:spPr>
          <a:xfrm>
            <a:off x="151140" y="4647674"/>
            <a:ext cx="6460117" cy="5675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TextBox 3">
            <a:extLst>
              <a:ext uri="{FF2B5EF4-FFF2-40B4-BE49-F238E27FC236}">
                <a16:creationId xmlns:a16="http://schemas.microsoft.com/office/drawing/2014/main" id="{CF73DECA-E936-913C-6517-B8938089143C}"/>
              </a:ext>
            </a:extLst>
          </p:cNvPr>
          <p:cNvSpPr txBox="1"/>
          <p:nvPr/>
        </p:nvSpPr>
        <p:spPr>
          <a:xfrm>
            <a:off x="246742" y="5653314"/>
            <a:ext cx="11518345" cy="584775"/>
          </a:xfrm>
          <a:prstGeom prst="rect">
            <a:avLst/>
          </a:prstGeom>
          <a:noFill/>
        </p:spPr>
        <p:txBody>
          <a:bodyPr wrap="square" rtlCol="0">
            <a:spAutoFit/>
          </a:bodyPr>
          <a:lstStyle/>
          <a:p>
            <a:r>
              <a:rPr lang="el-GR" sz="1600" i="1" dirty="0"/>
              <a:t>*</a:t>
            </a:r>
            <a:r>
              <a:rPr lang="en-US" sz="1600" i="1" dirty="0"/>
              <a:t>On board charger </a:t>
            </a:r>
            <a:r>
              <a:rPr lang="el-GR" sz="1600" i="1" dirty="0"/>
              <a:t>είναι φορτιστής (χαμηλής ισχύος) ενσωματωμένος εντός του οχήματος από τον κατασκευαστή για να φορτίζει το όχημα από οικιακή πρίζα </a:t>
            </a:r>
          </a:p>
        </p:txBody>
      </p:sp>
    </p:spTree>
    <p:extLst>
      <p:ext uri="{BB962C8B-B14F-4D97-AF65-F5344CB8AC3E}">
        <p14:creationId xmlns:p14="http://schemas.microsoft.com/office/powerpoint/2010/main" val="7698302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45F3F4-C09D-770F-346F-9659FC3AD4F7}"/>
              </a:ext>
            </a:extLst>
          </p:cNvPr>
          <p:cNvSpPr>
            <a:spLocks noGrp="1"/>
          </p:cNvSpPr>
          <p:nvPr>
            <p:ph type="ctrTitle"/>
          </p:nvPr>
        </p:nvSpPr>
        <p:spPr>
          <a:xfrm>
            <a:off x="1172817" y="0"/>
            <a:ext cx="9667462" cy="609600"/>
          </a:xfrm>
        </p:spPr>
        <p:txBody>
          <a:bodyPr>
            <a:normAutofit/>
          </a:bodyPr>
          <a:lstStyle/>
          <a:p>
            <a:r>
              <a:rPr lang="el-GR" sz="3000" dirty="0"/>
              <a:t>Άσκηση </a:t>
            </a:r>
            <a:r>
              <a:rPr lang="en-US" sz="3000" dirty="0"/>
              <a:t>3</a:t>
            </a:r>
            <a:endParaRPr lang="el-GR" sz="3000" dirty="0"/>
          </a:p>
        </p:txBody>
      </p:sp>
      <p:pic>
        <p:nvPicPr>
          <p:cNvPr id="6" name="Εικόνα 5">
            <a:extLst>
              <a:ext uri="{FF2B5EF4-FFF2-40B4-BE49-F238E27FC236}">
                <a16:creationId xmlns:a16="http://schemas.microsoft.com/office/drawing/2014/main" id="{7ACB0D86-404C-E910-4323-8F97E9C21FCC}"/>
              </a:ext>
            </a:extLst>
          </p:cNvPr>
          <p:cNvPicPr>
            <a:picLocks noChangeAspect="1"/>
          </p:cNvPicPr>
          <p:nvPr/>
        </p:nvPicPr>
        <p:blipFill>
          <a:blip r:embed="rId2"/>
          <a:stretch>
            <a:fillRect/>
          </a:stretch>
        </p:blipFill>
        <p:spPr>
          <a:xfrm>
            <a:off x="36944" y="1"/>
            <a:ext cx="845706" cy="815950"/>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A1D287A-FE70-BE60-D030-AA57CAA7EC83}"/>
                  </a:ext>
                </a:extLst>
              </p:cNvPr>
              <p:cNvSpPr txBox="1"/>
              <p:nvPr/>
            </p:nvSpPr>
            <p:spPr>
              <a:xfrm>
                <a:off x="122112" y="910348"/>
                <a:ext cx="11518346" cy="2777363"/>
              </a:xfrm>
              <a:prstGeom prst="rect">
                <a:avLst/>
              </a:prstGeom>
              <a:noFill/>
            </p:spPr>
            <p:txBody>
              <a:bodyPr wrap="square" rtlCol="0">
                <a:spAutoFit/>
              </a:bodyPr>
              <a:lstStyle/>
              <a:p>
                <a:pPr>
                  <a:lnSpc>
                    <a:spcPct val="115000"/>
                  </a:lnSpc>
                  <a:spcBef>
                    <a:spcPts val="2400"/>
                  </a:spcBef>
                </a:pPr>
                <a:r>
                  <a:rPr lang="el-GR" b="1" kern="0" dirty="0">
                    <a:solidFill>
                      <a:srgbClr val="365F91"/>
                    </a:solidFill>
                    <a:effectLst/>
                    <a:ea typeface="MS Gothic" panose="020B0609070205080204" pitchFamily="49" charset="-128"/>
                    <a:cs typeface="Times New Roman" panose="02020603050405020304" pitchFamily="18" charset="0"/>
                  </a:rPr>
                  <a:t>Ενέργεια ανάκτησης κατά την πέδηση</a:t>
                </a:r>
                <a:br>
                  <a:rPr lang="el-GR" dirty="0">
                    <a:effectLst/>
                    <a:ea typeface="MS Mincho" panose="02020609040205080304" pitchFamily="49" charset="-128"/>
                    <a:cs typeface="Times New Roman" panose="02020603050405020304" pitchFamily="18" charset="0"/>
                  </a:rPr>
                </a:br>
                <a:r>
                  <a:rPr lang="el-GR" i="1" dirty="0">
                    <a:ea typeface="MS Mincho" panose="02020609040205080304" pitchFamily="49" charset="-128"/>
                    <a:cs typeface="Times New Roman" panose="02020603050405020304" pitchFamily="18" charset="0"/>
                  </a:rPr>
                  <a:t>Άσκηση </a:t>
                </a:r>
                <a:r>
                  <a:rPr lang="el-GR" i="1" dirty="0">
                    <a:effectLst/>
                    <a:ea typeface="MS Mincho" panose="02020609040205080304" pitchFamily="49" charset="-128"/>
                    <a:cs typeface="Times New Roman" panose="02020603050405020304" pitchFamily="18" charset="0"/>
                  </a:rPr>
                  <a:t>1</a:t>
                </a:r>
                <a:r>
                  <a:rPr lang="el-GR" dirty="0">
                    <a:effectLst/>
                    <a:ea typeface="MS Mincho" panose="02020609040205080304" pitchFamily="49" charset="-128"/>
                    <a:cs typeface="Times New Roman" panose="02020603050405020304" pitchFamily="18" charset="0"/>
                  </a:rPr>
                  <a:t>. </a:t>
                </a:r>
              </a:p>
              <a:p>
                <a:pPr>
                  <a:spcBef>
                    <a:spcPts val="600"/>
                  </a:spcBef>
                </a:pPr>
                <a:r>
                  <a:rPr lang="el-GR" dirty="0">
                    <a:effectLst/>
                    <a:ea typeface="MS Mincho" panose="02020609040205080304" pitchFamily="49" charset="-128"/>
                    <a:cs typeface="Times New Roman" panose="02020603050405020304" pitchFamily="18" charset="0"/>
                  </a:rPr>
                  <a:t>Δίνονται: </a:t>
                </a:r>
                <a:r>
                  <a:rPr lang="el-GR" dirty="0">
                    <a:ea typeface="MS Mincho" panose="02020609040205080304" pitchFamily="49" charset="-128"/>
                    <a:cs typeface="Times New Roman" panose="02020603050405020304" pitchFamily="18" charset="0"/>
                  </a:rPr>
                  <a:t>Μάζα οχήματος </a:t>
                </a:r>
                <a:r>
                  <a:rPr lang="en-US" dirty="0">
                    <a:effectLst/>
                    <a:ea typeface="MS Mincho" panose="02020609040205080304" pitchFamily="49" charset="-128"/>
                    <a:cs typeface="Times New Roman" panose="02020603050405020304" pitchFamily="18" charset="0"/>
                  </a:rPr>
                  <a:t>m</a:t>
                </a:r>
                <a:r>
                  <a:rPr lang="el-GR" dirty="0">
                    <a:effectLst/>
                    <a:ea typeface="MS Mincho" panose="02020609040205080304" pitchFamily="49" charset="-128"/>
                    <a:cs typeface="Times New Roman" panose="02020603050405020304" pitchFamily="18" charset="0"/>
                  </a:rPr>
                  <a:t> = 1500 </a:t>
                </a:r>
                <a:r>
                  <a:rPr lang="en-US" dirty="0">
                    <a:effectLst/>
                    <a:ea typeface="MS Mincho" panose="02020609040205080304" pitchFamily="49" charset="-128"/>
                    <a:cs typeface="Times New Roman" panose="02020603050405020304" pitchFamily="18" charset="0"/>
                  </a:rPr>
                  <a:t>kg</a:t>
                </a:r>
                <a:r>
                  <a:rPr lang="el-GR" dirty="0">
                    <a:effectLst/>
                    <a:ea typeface="MS Mincho" panose="02020609040205080304" pitchFamily="49" charset="-128"/>
                    <a:cs typeface="Times New Roman" panose="02020603050405020304" pitchFamily="18" charset="0"/>
                  </a:rPr>
                  <a:t>, Η ταχύτητα μειώνεται από 90 </a:t>
                </a:r>
                <a:r>
                  <a:rPr lang="en-US" dirty="0">
                    <a:effectLst/>
                    <a:ea typeface="MS Mincho" panose="02020609040205080304" pitchFamily="49" charset="-128"/>
                    <a:cs typeface="Times New Roman" panose="02020603050405020304" pitchFamily="18" charset="0"/>
                  </a:rPr>
                  <a:t>km</a:t>
                </a:r>
                <a:r>
                  <a:rPr lang="el-GR" dirty="0">
                    <a:effectLst/>
                    <a:ea typeface="MS Mincho" panose="02020609040205080304" pitchFamily="49" charset="-128"/>
                    <a:cs typeface="Times New Roman" panose="02020603050405020304" pitchFamily="18" charset="0"/>
                  </a:rPr>
                  <a:t>/</a:t>
                </a:r>
                <a:r>
                  <a:rPr lang="en-US" dirty="0">
                    <a:effectLst/>
                    <a:ea typeface="MS Mincho" panose="02020609040205080304" pitchFamily="49" charset="-128"/>
                    <a:cs typeface="Times New Roman" panose="02020603050405020304" pitchFamily="18" charset="0"/>
                  </a:rPr>
                  <a:t>h </a:t>
                </a:r>
                <a:r>
                  <a:rPr lang="el-GR" dirty="0">
                    <a:effectLst/>
                    <a:ea typeface="MS Mincho" panose="02020609040205080304" pitchFamily="49" charset="-128"/>
                    <a:cs typeface="Times New Roman" panose="02020603050405020304" pitchFamily="18" charset="0"/>
                  </a:rPr>
                  <a:t>→ 20 </a:t>
                </a:r>
                <a:r>
                  <a:rPr lang="en-US" dirty="0">
                    <a:effectLst/>
                    <a:ea typeface="MS Mincho" panose="02020609040205080304" pitchFamily="49" charset="-128"/>
                    <a:cs typeface="Times New Roman" panose="02020603050405020304" pitchFamily="18" charset="0"/>
                  </a:rPr>
                  <a:t>km</a:t>
                </a:r>
                <a:r>
                  <a:rPr lang="el-GR" dirty="0">
                    <a:effectLst/>
                    <a:ea typeface="MS Mincho" panose="02020609040205080304" pitchFamily="49" charset="-128"/>
                    <a:cs typeface="Times New Roman" panose="02020603050405020304" pitchFamily="18" charset="0"/>
                  </a:rPr>
                  <a:t>/</a:t>
                </a:r>
                <a:r>
                  <a:rPr lang="en-US" dirty="0">
                    <a:effectLst/>
                    <a:ea typeface="MS Mincho" panose="02020609040205080304" pitchFamily="49" charset="-128"/>
                    <a:cs typeface="Times New Roman" panose="02020603050405020304" pitchFamily="18" charset="0"/>
                  </a:rPr>
                  <a:t>h</a:t>
                </a:r>
                <a:r>
                  <a:rPr lang="el-GR" dirty="0">
                    <a:effectLst/>
                    <a:ea typeface="MS Mincho" panose="02020609040205080304" pitchFamily="49" charset="-128"/>
                    <a:cs typeface="Times New Roman" panose="02020603050405020304" pitchFamily="18" charset="0"/>
                  </a:rPr>
                  <a:t>. Απόδοση συστήματος ανάκτησης= 63%. Να βρεθεί η ενέργεια που επιστρέφει στην μπαταρία (</a:t>
                </a:r>
                <a:r>
                  <a:rPr lang="en-US" dirty="0">
                    <a:ea typeface="MS Mincho" panose="02020609040205080304" pitchFamily="49" charset="-128"/>
                    <a:cs typeface="Times New Roman" panose="02020603050405020304" pitchFamily="18" charset="0"/>
                  </a:rPr>
                  <a:t>k</a:t>
                </a:r>
                <a:r>
                  <a:rPr lang="en-US" dirty="0">
                    <a:effectLst/>
                    <a:ea typeface="MS Mincho" panose="02020609040205080304" pitchFamily="49" charset="-128"/>
                    <a:cs typeface="Times New Roman" panose="02020603050405020304" pitchFamily="18" charset="0"/>
                  </a:rPr>
                  <a:t>Wh</a:t>
                </a:r>
                <a:r>
                  <a:rPr lang="el-GR" dirty="0">
                    <a:effectLst/>
                    <a:ea typeface="MS Mincho" panose="02020609040205080304" pitchFamily="49" charset="-128"/>
                    <a:cs typeface="Times New Roman" panose="02020603050405020304" pitchFamily="18" charset="0"/>
                  </a:rPr>
                  <a:t>).</a:t>
                </a:r>
                <a:br>
                  <a:rPr lang="el-GR" dirty="0">
                    <a:effectLst/>
                    <a:ea typeface="MS Mincho" panose="02020609040205080304" pitchFamily="49" charset="-128"/>
                    <a:cs typeface="Times New Roman" panose="02020603050405020304" pitchFamily="18" charset="0"/>
                  </a:rPr>
                </a:br>
                <a:r>
                  <a:rPr lang="el-GR" dirty="0">
                    <a:effectLst/>
                    <a:ea typeface="MS Mincho" panose="02020609040205080304" pitchFamily="49" charset="-128"/>
                    <a:cs typeface="Times New Roman" panose="02020603050405020304" pitchFamily="18" charset="0"/>
                  </a:rPr>
                  <a:t>Λύση:</a:t>
                </a:r>
                <a:br>
                  <a:rPr lang="el-GR" dirty="0">
                    <a:effectLst/>
                    <a:ea typeface="MS Mincho" panose="02020609040205080304" pitchFamily="49" charset="-128"/>
                    <a:cs typeface="Times New Roman" panose="02020603050405020304" pitchFamily="18" charset="0"/>
                  </a:rPr>
                </a:br>
                <a:r>
                  <a:rPr lang="el-GR" dirty="0">
                    <a:effectLst/>
                    <a:ea typeface="MS Mincho" panose="02020609040205080304" pitchFamily="49" charset="-128"/>
                    <a:cs typeface="Times New Roman" panose="02020603050405020304" pitchFamily="18" charset="0"/>
                  </a:rPr>
                  <a:t>Μετατροπή από </a:t>
                </a:r>
                <a:r>
                  <a:rPr lang="en-US" dirty="0">
                    <a:effectLst/>
                    <a:ea typeface="MS Mincho" panose="02020609040205080304" pitchFamily="49" charset="-128"/>
                    <a:cs typeface="Times New Roman" panose="02020603050405020304" pitchFamily="18" charset="0"/>
                  </a:rPr>
                  <a:t>km/h </a:t>
                </a:r>
                <a:r>
                  <a:rPr lang="el-GR" dirty="0">
                    <a:effectLst/>
                    <a:ea typeface="MS Mincho" panose="02020609040205080304" pitchFamily="49" charset="-128"/>
                    <a:cs typeface="Times New Roman" panose="02020603050405020304" pitchFamily="18" charset="0"/>
                  </a:rPr>
                  <a:t>σε </a:t>
                </a:r>
                <a:r>
                  <a:rPr lang="en-US" dirty="0">
                    <a:effectLst/>
                    <a:ea typeface="MS Mincho" panose="02020609040205080304" pitchFamily="49" charset="-128"/>
                    <a:cs typeface="Times New Roman" panose="02020603050405020304" pitchFamily="18" charset="0"/>
                  </a:rPr>
                  <a:t>m/s </a:t>
                </a:r>
                <a:r>
                  <a:rPr lang="el-GR" dirty="0">
                    <a:effectLst/>
                    <a:ea typeface="MS Mincho" panose="02020609040205080304" pitchFamily="49" charset="-128"/>
                    <a:cs typeface="Times New Roman" panose="02020603050405020304" pitchFamily="18" charset="0"/>
                  </a:rPr>
                  <a:t>ως εξής</a:t>
                </a:r>
                <a:r>
                  <a:rPr lang="en-US" dirty="0">
                    <a:effectLst/>
                    <a:ea typeface="MS Mincho" panose="02020609040205080304" pitchFamily="49" charset="-128"/>
                    <a:cs typeface="Times New Roman" panose="02020603050405020304" pitchFamily="18" charset="0"/>
                  </a:rPr>
                  <a:t>: v</a:t>
                </a:r>
                <a:r>
                  <a:rPr lang="el-GR" dirty="0">
                    <a:effectLst/>
                    <a:ea typeface="MS Mincho" panose="02020609040205080304" pitchFamily="49" charset="-128"/>
                    <a:cs typeface="Times New Roman" panose="02020603050405020304" pitchFamily="18" charset="0"/>
                  </a:rPr>
                  <a:t>1 = 25 </a:t>
                </a:r>
                <a:r>
                  <a:rPr lang="en-US" dirty="0">
                    <a:effectLst/>
                    <a:ea typeface="MS Mincho" panose="02020609040205080304" pitchFamily="49" charset="-128"/>
                    <a:cs typeface="Times New Roman" panose="02020603050405020304" pitchFamily="18" charset="0"/>
                  </a:rPr>
                  <a:t>m</a:t>
                </a:r>
                <a:r>
                  <a:rPr lang="el-GR" dirty="0">
                    <a:effectLst/>
                    <a:ea typeface="MS Mincho" panose="02020609040205080304" pitchFamily="49" charset="-128"/>
                    <a:cs typeface="Times New Roman" panose="02020603050405020304" pitchFamily="18" charset="0"/>
                  </a:rPr>
                  <a:t>/</a:t>
                </a:r>
                <a:r>
                  <a:rPr lang="en-US" dirty="0">
                    <a:effectLst/>
                    <a:ea typeface="MS Mincho" panose="02020609040205080304" pitchFamily="49" charset="-128"/>
                    <a:cs typeface="Times New Roman" panose="02020603050405020304" pitchFamily="18" charset="0"/>
                  </a:rPr>
                  <a:t>s</a:t>
                </a:r>
                <a:r>
                  <a:rPr lang="el-GR" dirty="0">
                    <a:effectLst/>
                    <a:ea typeface="MS Mincho" panose="02020609040205080304" pitchFamily="49" charset="-128"/>
                    <a:cs typeface="Times New Roman" panose="02020603050405020304" pitchFamily="18" charset="0"/>
                  </a:rPr>
                  <a:t>, </a:t>
                </a:r>
                <a:r>
                  <a:rPr lang="en-US" dirty="0">
                    <a:effectLst/>
                    <a:ea typeface="MS Mincho" panose="02020609040205080304" pitchFamily="49" charset="-128"/>
                    <a:cs typeface="Times New Roman" panose="02020603050405020304" pitchFamily="18" charset="0"/>
                  </a:rPr>
                  <a:t>v</a:t>
                </a:r>
                <a:r>
                  <a:rPr lang="el-GR" dirty="0">
                    <a:effectLst/>
                    <a:ea typeface="MS Mincho" panose="02020609040205080304" pitchFamily="49" charset="-128"/>
                    <a:cs typeface="Times New Roman" panose="02020603050405020304" pitchFamily="18" charset="0"/>
                  </a:rPr>
                  <a:t>2 = 5.56 </a:t>
                </a:r>
                <a:r>
                  <a:rPr lang="en-US" dirty="0">
                    <a:effectLst/>
                    <a:ea typeface="MS Mincho" panose="02020609040205080304" pitchFamily="49" charset="-128"/>
                    <a:cs typeface="Times New Roman" panose="02020603050405020304" pitchFamily="18" charset="0"/>
                  </a:rPr>
                  <a:t>m</a:t>
                </a:r>
                <a:r>
                  <a:rPr lang="el-GR" dirty="0">
                    <a:effectLst/>
                    <a:ea typeface="MS Mincho" panose="02020609040205080304" pitchFamily="49" charset="-128"/>
                    <a:cs typeface="Times New Roman" panose="02020603050405020304" pitchFamily="18" charset="0"/>
                  </a:rPr>
                  <a:t>/</a:t>
                </a:r>
                <a:r>
                  <a:rPr lang="en-US" dirty="0">
                    <a:effectLst/>
                    <a:ea typeface="MS Mincho" panose="02020609040205080304" pitchFamily="49" charset="-128"/>
                    <a:cs typeface="Times New Roman" panose="02020603050405020304" pitchFamily="18" charset="0"/>
                  </a:rPr>
                  <a:t>s</a:t>
                </a:r>
                <a:r>
                  <a:rPr lang="el-GR" dirty="0">
                    <a:effectLst/>
                    <a:ea typeface="MS Mincho" panose="02020609040205080304" pitchFamily="49" charset="-128"/>
                    <a:cs typeface="Times New Roman" panose="02020603050405020304" pitchFamily="18" charset="0"/>
                  </a:rPr>
                  <a:t>.</a:t>
                </a:r>
                <a:br>
                  <a:rPr lang="el-GR" dirty="0">
                    <a:effectLst/>
                    <a:ea typeface="MS Mincho" panose="02020609040205080304" pitchFamily="49" charset="-128"/>
                    <a:cs typeface="Times New Roman" panose="02020603050405020304" pitchFamily="18" charset="0"/>
                  </a:rPr>
                </a:br>
                <a:r>
                  <a:rPr lang="el-GR" dirty="0">
                    <a:ea typeface="MS Mincho" panose="02020609040205080304" pitchFamily="49" charset="-128"/>
                    <a:cs typeface="Times New Roman" panose="02020603050405020304" pitchFamily="18" charset="0"/>
                  </a:rPr>
                  <a:t>Από τη γνωστή εξίσωση της φυσικής</a:t>
                </a:r>
                <a:r>
                  <a:rPr lang="en-US" dirty="0">
                    <a:ea typeface="MS Mincho" panose="02020609040205080304" pitchFamily="49" charset="-128"/>
                    <a:cs typeface="Times New Roman" panose="02020603050405020304" pitchFamily="18" charset="0"/>
                  </a:rPr>
                  <a:t>: </a:t>
                </a:r>
                <a:r>
                  <a:rPr lang="el-GR" dirty="0">
                    <a:effectLst/>
                    <a:ea typeface="MS Mincho" panose="02020609040205080304" pitchFamily="49" charset="-128"/>
                    <a:cs typeface="Times New Roman" panose="02020603050405020304" pitchFamily="18" charset="0"/>
                  </a:rPr>
                  <a:t>ΔΕ</a:t>
                </a:r>
                <a:r>
                  <a:rPr lang="en-US" dirty="0">
                    <a:effectLst/>
                    <a:ea typeface="MS Mincho" panose="02020609040205080304" pitchFamily="49" charset="-128"/>
                    <a:cs typeface="Times New Roman" panose="02020603050405020304" pitchFamily="18" charset="0"/>
                  </a:rPr>
                  <a:t>k</a:t>
                </a:r>
                <a:r>
                  <a:rPr lang="el-GR" dirty="0">
                    <a:effectLst/>
                    <a:ea typeface="MS Mincho" panose="02020609040205080304" pitchFamily="49" charset="-128"/>
                    <a:cs typeface="Times New Roman" panose="02020603050405020304" pitchFamily="18" charset="0"/>
                  </a:rPr>
                  <a:t> = 0.5 × 1500 × (25² - 5.56²) = 4.456× </a:t>
                </a:r>
                <a14:m>
                  <m:oMath xmlns:m="http://schemas.openxmlformats.org/officeDocument/2006/math">
                    <m:sSup>
                      <m:sSupPr>
                        <m:ctrlPr>
                          <a:rPr lang="el-GR" i="1" smtClean="0">
                            <a:effectLst/>
                            <a:latin typeface="Cambria Math" panose="02040503050406030204" pitchFamily="18" charset="0"/>
                            <a:ea typeface="MS Mincho" panose="02020609040205080304" pitchFamily="49" charset="-128"/>
                            <a:cs typeface="Times New Roman" panose="02020603050405020304" pitchFamily="18" charset="0"/>
                          </a:rPr>
                        </m:ctrlPr>
                      </m:sSupPr>
                      <m:e>
                        <m:r>
                          <a:rPr lang="el-GR" b="0" i="1" smtClean="0">
                            <a:effectLst/>
                            <a:latin typeface="Cambria Math" panose="02040503050406030204" pitchFamily="18" charset="0"/>
                            <a:ea typeface="MS Mincho" panose="02020609040205080304" pitchFamily="49" charset="-128"/>
                            <a:cs typeface="Times New Roman" panose="02020603050405020304" pitchFamily="18" charset="0"/>
                          </a:rPr>
                          <m:t>10</m:t>
                        </m:r>
                      </m:e>
                      <m:sup>
                        <m:r>
                          <a:rPr lang="el-GR" b="0" i="1" smtClean="0">
                            <a:effectLst/>
                            <a:latin typeface="Cambria Math" panose="02040503050406030204" pitchFamily="18" charset="0"/>
                            <a:ea typeface="MS Mincho" panose="02020609040205080304" pitchFamily="49" charset="-128"/>
                            <a:cs typeface="Times New Roman" panose="02020603050405020304" pitchFamily="18" charset="0"/>
                          </a:rPr>
                          <m:t>5</m:t>
                        </m:r>
                      </m:sup>
                    </m:sSup>
                  </m:oMath>
                </a14:m>
                <a:r>
                  <a:rPr lang="el-GR" dirty="0">
                    <a:effectLst/>
                    <a:ea typeface="MS Mincho" panose="02020609040205080304" pitchFamily="49" charset="-128"/>
                    <a:cs typeface="Times New Roman" panose="02020603050405020304" pitchFamily="18" charset="0"/>
                  </a:rPr>
                  <a:t> </a:t>
                </a:r>
                <a:r>
                  <a:rPr lang="en-US" dirty="0">
                    <a:effectLst/>
                    <a:ea typeface="MS Mincho" panose="02020609040205080304" pitchFamily="49" charset="-128"/>
                    <a:cs typeface="Times New Roman" panose="02020603050405020304" pitchFamily="18" charset="0"/>
                  </a:rPr>
                  <a:t>J</a:t>
                </a:r>
                <a:r>
                  <a:rPr lang="el-GR" dirty="0">
                    <a:effectLst/>
                    <a:ea typeface="MS Mincho" panose="02020609040205080304" pitchFamily="49" charset="-128"/>
                    <a:cs typeface="Times New Roman" panose="02020603050405020304" pitchFamily="18" charset="0"/>
                  </a:rPr>
                  <a:t>.</a:t>
                </a:r>
                <a:br>
                  <a:rPr lang="el-GR" dirty="0">
                    <a:effectLst/>
                    <a:ea typeface="MS Mincho" panose="02020609040205080304" pitchFamily="49" charset="-128"/>
                    <a:cs typeface="Times New Roman" panose="02020603050405020304" pitchFamily="18" charset="0"/>
                  </a:rPr>
                </a:br>
                <a14:m>
                  <m:oMath xmlns:m="http://schemas.openxmlformats.org/officeDocument/2006/math">
                    <m:sSub>
                      <m:sSubPr>
                        <m:ctrlPr>
                          <a:rPr lang="el-GR" i="1" smtClean="0">
                            <a:effectLst/>
                            <a:latin typeface="Cambria Math" panose="02040503050406030204" pitchFamily="18" charset="0"/>
                            <a:ea typeface="MS Mincho" panose="02020609040205080304" pitchFamily="49" charset="-128"/>
                            <a:cs typeface="Times New Roman" panose="02020603050405020304" pitchFamily="18" charset="0"/>
                          </a:rPr>
                        </m:ctrlPr>
                      </m:sSubPr>
                      <m:e>
                        <m:r>
                          <m:rPr>
                            <m:sty m:val="p"/>
                          </m:rPr>
                          <a:rPr lang="el-GR" b="0" i="0" smtClean="0">
                            <a:effectLst/>
                            <a:latin typeface="Cambria Math" panose="02040503050406030204" pitchFamily="18" charset="0"/>
                            <a:ea typeface="MS Mincho" panose="02020609040205080304" pitchFamily="49" charset="-128"/>
                            <a:cs typeface="Times New Roman" panose="02020603050405020304" pitchFamily="18" charset="0"/>
                          </a:rPr>
                          <m:t>Ε</m:t>
                        </m:r>
                      </m:e>
                      <m:sub>
                        <m:r>
                          <a:rPr lang="el-GR" b="0" i="1" smtClean="0">
                            <a:effectLst/>
                            <a:latin typeface="Cambria Math" panose="02040503050406030204" pitchFamily="18" charset="0"/>
                            <a:ea typeface="MS Mincho" panose="02020609040205080304" pitchFamily="49" charset="-128"/>
                            <a:cs typeface="Times New Roman" panose="02020603050405020304" pitchFamily="18" charset="0"/>
                          </a:rPr>
                          <m:t>𝛼𝜈𝛼𝜅𝜏</m:t>
                        </m:r>
                      </m:sub>
                    </m:sSub>
                  </m:oMath>
                </a14:m>
                <a:r>
                  <a:rPr lang="el-GR" dirty="0">
                    <a:effectLst/>
                    <a:ea typeface="MS Mincho" panose="02020609040205080304" pitchFamily="49" charset="-128"/>
                    <a:cs typeface="Times New Roman" panose="02020603050405020304" pitchFamily="18" charset="0"/>
                  </a:rPr>
                  <a:t>= 0.63 × ΔΕ</a:t>
                </a:r>
                <a:r>
                  <a:rPr lang="en-US" dirty="0">
                    <a:effectLst/>
                    <a:ea typeface="MS Mincho" panose="02020609040205080304" pitchFamily="49" charset="-128"/>
                    <a:cs typeface="Times New Roman" panose="02020603050405020304" pitchFamily="18" charset="0"/>
                  </a:rPr>
                  <a:t>k</a:t>
                </a:r>
                <a:r>
                  <a:rPr lang="el-GR" dirty="0">
                    <a:effectLst/>
                    <a:ea typeface="MS Mincho" panose="02020609040205080304" pitchFamily="49" charset="-128"/>
                    <a:cs typeface="Times New Roman" panose="02020603050405020304" pitchFamily="18" charset="0"/>
                  </a:rPr>
                  <a:t> </a:t>
                </a:r>
                <a:r>
                  <a:rPr lang="el-GR" dirty="0">
                    <a:ea typeface="MS Mincho" panose="02020609040205080304" pitchFamily="49" charset="-128"/>
                    <a:cs typeface="Times New Roman" panose="02020603050405020304" pitchFamily="18" charset="0"/>
                  </a:rPr>
                  <a:t>= 2.807× </a:t>
                </a:r>
                <a14:m>
                  <m:oMath xmlns:m="http://schemas.openxmlformats.org/officeDocument/2006/math">
                    <m:sSup>
                      <m:sSupPr>
                        <m:ctrlPr>
                          <a:rPr lang="el-GR" i="1">
                            <a:latin typeface="Cambria Math" panose="02040503050406030204" pitchFamily="18" charset="0"/>
                            <a:ea typeface="MS Mincho" panose="02020609040205080304" pitchFamily="49" charset="-128"/>
                            <a:cs typeface="Times New Roman" panose="02020603050405020304" pitchFamily="18" charset="0"/>
                          </a:rPr>
                        </m:ctrlPr>
                      </m:sSupPr>
                      <m:e>
                        <m:r>
                          <a:rPr lang="el-GR" i="1">
                            <a:latin typeface="Cambria Math" panose="02040503050406030204" pitchFamily="18" charset="0"/>
                            <a:ea typeface="MS Mincho" panose="02020609040205080304" pitchFamily="49" charset="-128"/>
                            <a:cs typeface="Times New Roman" panose="02020603050405020304" pitchFamily="18" charset="0"/>
                          </a:rPr>
                          <m:t>10</m:t>
                        </m:r>
                      </m:e>
                      <m:sup>
                        <m:r>
                          <a:rPr lang="el-GR" i="1">
                            <a:latin typeface="Cambria Math" panose="02040503050406030204" pitchFamily="18" charset="0"/>
                            <a:ea typeface="MS Mincho" panose="02020609040205080304" pitchFamily="49" charset="-128"/>
                            <a:cs typeface="Times New Roman" panose="02020603050405020304" pitchFamily="18" charset="0"/>
                          </a:rPr>
                          <m:t>5</m:t>
                        </m:r>
                      </m:sup>
                    </m:sSup>
                  </m:oMath>
                </a14:m>
                <a:r>
                  <a:rPr lang="el-GR" dirty="0">
                    <a:effectLst/>
                    <a:ea typeface="MS Mincho" panose="02020609040205080304" pitchFamily="49" charset="-128"/>
                    <a:cs typeface="Times New Roman" panose="02020603050405020304" pitchFamily="18" charset="0"/>
                  </a:rPr>
                  <a:t> </a:t>
                </a:r>
                <a:r>
                  <a:rPr lang="en-US" dirty="0">
                    <a:effectLst/>
                    <a:ea typeface="MS Mincho" panose="02020609040205080304" pitchFamily="49" charset="-128"/>
                    <a:cs typeface="Times New Roman" panose="02020603050405020304" pitchFamily="18" charset="0"/>
                  </a:rPr>
                  <a:t>J</a:t>
                </a:r>
                <a:r>
                  <a:rPr lang="el-GR" dirty="0">
                    <a:effectLst/>
                    <a:ea typeface="MS Mincho" panose="02020609040205080304" pitchFamily="49" charset="-128"/>
                    <a:cs typeface="Times New Roman" panose="02020603050405020304" pitchFamily="18" charset="0"/>
                  </a:rPr>
                  <a:t> = </a:t>
                </a:r>
                <a:r>
                  <a:rPr lang="el-GR" dirty="0">
                    <a:ea typeface="MS Mincho" panose="02020609040205080304" pitchFamily="49" charset="-128"/>
                    <a:cs typeface="Times New Roman" panose="02020603050405020304" pitchFamily="18" charset="0"/>
                  </a:rPr>
                  <a:t>2.807× </a:t>
                </a:r>
                <a14:m>
                  <m:oMath xmlns:m="http://schemas.openxmlformats.org/officeDocument/2006/math">
                    <m:sSup>
                      <m:sSupPr>
                        <m:ctrlPr>
                          <a:rPr lang="el-GR" i="1">
                            <a:latin typeface="Cambria Math" panose="02040503050406030204" pitchFamily="18" charset="0"/>
                            <a:ea typeface="MS Mincho" panose="02020609040205080304" pitchFamily="49" charset="-128"/>
                            <a:cs typeface="Times New Roman" panose="02020603050405020304" pitchFamily="18" charset="0"/>
                          </a:rPr>
                        </m:ctrlPr>
                      </m:sSupPr>
                      <m:e>
                        <m:r>
                          <a:rPr lang="el-GR" i="1">
                            <a:latin typeface="Cambria Math" panose="02040503050406030204" pitchFamily="18" charset="0"/>
                            <a:ea typeface="MS Mincho" panose="02020609040205080304" pitchFamily="49" charset="-128"/>
                            <a:cs typeface="Times New Roman" panose="02020603050405020304" pitchFamily="18" charset="0"/>
                          </a:rPr>
                          <m:t>10</m:t>
                        </m:r>
                      </m:e>
                      <m:sup>
                        <m:r>
                          <a:rPr lang="el-GR" i="1">
                            <a:latin typeface="Cambria Math" panose="02040503050406030204" pitchFamily="18" charset="0"/>
                            <a:ea typeface="MS Mincho" panose="02020609040205080304" pitchFamily="49" charset="-128"/>
                            <a:cs typeface="Times New Roman" panose="02020603050405020304" pitchFamily="18" charset="0"/>
                          </a:rPr>
                          <m:t>5</m:t>
                        </m:r>
                      </m:sup>
                    </m:sSup>
                  </m:oMath>
                </a14:m>
                <a:r>
                  <a:rPr lang="el-GR" dirty="0">
                    <a:ea typeface="MS Mincho" panose="02020609040205080304" pitchFamily="49" charset="-128"/>
                    <a:cs typeface="Times New Roman" panose="02020603050405020304" pitchFamily="18" charset="0"/>
                  </a:rPr>
                  <a:t> </a:t>
                </a:r>
                <a:r>
                  <a:rPr lang="en-US" dirty="0">
                    <a:ea typeface="MS Mincho" panose="02020609040205080304" pitchFamily="49" charset="-128"/>
                    <a:cs typeface="Times New Roman" panose="02020603050405020304" pitchFamily="18" charset="0"/>
                  </a:rPr>
                  <a:t>Ws</a:t>
                </a:r>
                <a:r>
                  <a:rPr lang="el-GR" dirty="0">
                    <a:ea typeface="MS Mincho" panose="02020609040205080304" pitchFamily="49" charset="-128"/>
                    <a:cs typeface="Times New Roman" panose="02020603050405020304" pitchFamily="18" charset="0"/>
                  </a:rPr>
                  <a:t> = </a:t>
                </a:r>
                <a:r>
                  <a:rPr lang="el-GR" dirty="0">
                    <a:effectLst/>
                    <a:ea typeface="MS Mincho" panose="02020609040205080304" pitchFamily="49" charset="-128"/>
                    <a:cs typeface="Times New Roman" panose="02020603050405020304" pitchFamily="18" charset="0"/>
                  </a:rPr>
                  <a:t>77.98 </a:t>
                </a:r>
                <a:r>
                  <a:rPr lang="en-US" dirty="0">
                    <a:effectLst/>
                    <a:ea typeface="MS Mincho" panose="02020609040205080304" pitchFamily="49" charset="-128"/>
                    <a:cs typeface="Times New Roman" panose="02020603050405020304" pitchFamily="18" charset="0"/>
                  </a:rPr>
                  <a:t>Wh</a:t>
                </a:r>
                <a:r>
                  <a:rPr lang="el-GR" dirty="0">
                    <a:effectLst/>
                    <a:ea typeface="MS Mincho" panose="02020609040205080304" pitchFamily="49" charset="-128"/>
                    <a:cs typeface="Times New Roman" panose="02020603050405020304" pitchFamily="18" charset="0"/>
                  </a:rPr>
                  <a:t> = </a:t>
                </a:r>
                <a:r>
                  <a:rPr lang="en-US" dirty="0">
                    <a:effectLst/>
                    <a:ea typeface="MS Mincho" panose="02020609040205080304" pitchFamily="49" charset="-128"/>
                    <a:cs typeface="Times New Roman" panose="02020603050405020304" pitchFamily="18" charset="0"/>
                  </a:rPr>
                  <a:t>0.077 kWh</a:t>
                </a:r>
              </a:p>
              <a:p>
                <a:pPr>
                  <a:lnSpc>
                    <a:spcPct val="115000"/>
                  </a:lnSpc>
                  <a:spcAft>
                    <a:spcPts val="1000"/>
                  </a:spcAft>
                </a:pPr>
                <a:r>
                  <a:rPr lang="en-US" dirty="0">
                    <a:ea typeface="MS Mincho" panose="02020609040205080304" pitchFamily="49" charset="-128"/>
                    <a:cs typeface="Times New Roman" panose="02020603050405020304" pitchFamily="18" charset="0"/>
                  </a:rPr>
                  <a:t>-------------------------------------------------------------------------------------------------------------------------------------------------</a:t>
                </a:r>
                <a:endParaRPr lang="en-US" dirty="0">
                  <a:effectLst/>
                  <a:ea typeface="MS Mincho" panose="02020609040205080304" pitchFamily="49" charset="-128"/>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9A1D287A-FE70-BE60-D030-AA57CAA7EC83}"/>
                  </a:ext>
                </a:extLst>
              </p:cNvPr>
              <p:cNvSpPr txBox="1">
                <a:spLocks noRot="1" noChangeAspect="1" noMove="1" noResize="1" noEditPoints="1" noAdjustHandles="1" noChangeArrowheads="1" noChangeShapeType="1" noTextEdit="1"/>
              </p:cNvSpPr>
              <p:nvPr/>
            </p:nvSpPr>
            <p:spPr>
              <a:xfrm>
                <a:off x="122112" y="910348"/>
                <a:ext cx="11518346" cy="2777363"/>
              </a:xfrm>
              <a:prstGeom prst="rect">
                <a:avLst/>
              </a:prstGeom>
              <a:blipFill>
                <a:blip r:embed="rId3"/>
                <a:stretch>
                  <a:fillRect l="-423" r="-106" b="-2632"/>
                </a:stretch>
              </a:blipFill>
            </p:spPr>
            <p:txBody>
              <a:bodyPr/>
              <a:lstStyle/>
              <a:p>
                <a:r>
                  <a:rPr lang="el-GR">
                    <a:noFill/>
                  </a:rPr>
                  <a:t> </a:t>
                </a:r>
              </a:p>
            </p:txBody>
          </p:sp>
        </mc:Fallback>
      </mc:AlternateContent>
      <p:sp>
        <p:nvSpPr>
          <p:cNvPr id="4" name="Ορθογώνιο 3">
            <a:extLst>
              <a:ext uri="{FF2B5EF4-FFF2-40B4-BE49-F238E27FC236}">
                <a16:creationId xmlns:a16="http://schemas.microsoft.com/office/drawing/2014/main" id="{1F2EF557-E7A3-8FB6-6054-C6FD9401EF05}"/>
              </a:ext>
            </a:extLst>
          </p:cNvPr>
          <p:cNvSpPr/>
          <p:nvPr/>
        </p:nvSpPr>
        <p:spPr>
          <a:xfrm>
            <a:off x="6775450" y="3022600"/>
            <a:ext cx="1117600" cy="3302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11" name="Ομάδα 10">
            <a:extLst>
              <a:ext uri="{FF2B5EF4-FFF2-40B4-BE49-F238E27FC236}">
                <a16:creationId xmlns:a16="http://schemas.microsoft.com/office/drawing/2014/main" id="{CA6B007A-1778-5176-D9FF-E1197CAF4D75}"/>
              </a:ext>
            </a:extLst>
          </p:cNvPr>
          <p:cNvGrpSpPr/>
          <p:nvPr/>
        </p:nvGrpSpPr>
        <p:grpSpPr>
          <a:xfrm>
            <a:off x="269297" y="3873933"/>
            <a:ext cx="10491028" cy="2578825"/>
            <a:chOff x="234950" y="3914011"/>
            <a:chExt cx="10491028" cy="2578825"/>
          </a:xfrm>
        </p:grpSpPr>
        <p:pic>
          <p:nvPicPr>
            <p:cNvPr id="7" name="Εικόνα 6">
              <a:extLst>
                <a:ext uri="{FF2B5EF4-FFF2-40B4-BE49-F238E27FC236}">
                  <a16:creationId xmlns:a16="http://schemas.microsoft.com/office/drawing/2014/main" id="{CDCDD817-5E2A-3ED3-F059-39471BB88AA2}"/>
                </a:ext>
              </a:extLst>
            </p:cNvPr>
            <p:cNvPicPr>
              <a:picLocks noChangeAspect="1"/>
            </p:cNvPicPr>
            <p:nvPr/>
          </p:nvPicPr>
          <p:blipFill>
            <a:blip r:embed="rId4"/>
            <a:stretch>
              <a:fillRect/>
            </a:stretch>
          </p:blipFill>
          <p:spPr>
            <a:xfrm>
              <a:off x="6267450" y="4289952"/>
              <a:ext cx="4458528" cy="2178213"/>
            </a:xfrm>
            <a:prstGeom prst="rect">
              <a:avLst/>
            </a:prstGeom>
          </p:spPr>
        </p:pic>
        <p:sp>
          <p:nvSpPr>
            <p:cNvPr id="8" name="TextBox 7">
              <a:extLst>
                <a:ext uri="{FF2B5EF4-FFF2-40B4-BE49-F238E27FC236}">
                  <a16:creationId xmlns:a16="http://schemas.microsoft.com/office/drawing/2014/main" id="{371BC3A2-64B5-6A8E-9A6F-29130032EA7C}"/>
                </a:ext>
              </a:extLst>
            </p:cNvPr>
            <p:cNvSpPr txBox="1"/>
            <p:nvPr/>
          </p:nvSpPr>
          <p:spPr>
            <a:xfrm>
              <a:off x="234950" y="4058131"/>
              <a:ext cx="5029200" cy="2434705"/>
            </a:xfrm>
            <a:prstGeom prst="rect">
              <a:avLst/>
            </a:prstGeom>
            <a:noFill/>
          </p:spPr>
          <p:txBody>
            <a:bodyPr wrap="square" rtlCol="0">
              <a:spAutoFit/>
            </a:bodyPr>
            <a:lstStyle/>
            <a:p>
              <a:pPr>
                <a:lnSpc>
                  <a:spcPct val="115000"/>
                </a:lnSpc>
                <a:spcAft>
                  <a:spcPts val="1000"/>
                </a:spcAft>
              </a:pPr>
              <a:r>
                <a:rPr lang="el-GR" i="1" dirty="0"/>
                <a:t>Άσκηση 2</a:t>
              </a:r>
              <a:r>
                <a:rPr lang="el-GR" dirty="0"/>
                <a:t>. </a:t>
              </a:r>
            </a:p>
            <a:p>
              <a:pPr>
                <a:lnSpc>
                  <a:spcPct val="115000"/>
                </a:lnSpc>
                <a:spcAft>
                  <a:spcPts val="1000"/>
                </a:spcAft>
              </a:pPr>
              <a:r>
                <a:rPr lang="el-GR" dirty="0"/>
                <a:t>Δίνονται: Μάζα οχήματος m=1500 kg, υψομετρική διαφορά (κατηφόρα) h=50 m. Απόδοση συστήματος ανάκτησης η=90%. Να βρεθεί η ενέργεια που επιστρέφει στην μπαταρία (kWh) κατά τη μετάβασή του αυτοκινήτου από υψόμετρο 50</a:t>
              </a:r>
              <a:r>
                <a:rPr lang="en-US" dirty="0"/>
                <a:t>m </a:t>
              </a:r>
              <a:r>
                <a:rPr lang="el-GR" dirty="0"/>
                <a:t>σε υψόμετρο 0</a:t>
              </a:r>
              <a:r>
                <a:rPr lang="en-US" dirty="0"/>
                <a:t>m</a:t>
              </a:r>
              <a:r>
                <a:rPr lang="el-GR" dirty="0"/>
                <a:t>.</a:t>
              </a:r>
              <a:endParaRPr lang="en-US" dirty="0">
                <a:ea typeface="MS Mincho" panose="02020609040205080304" pitchFamily="49" charset="-128"/>
                <a:cs typeface="Times New Roman" panose="02020603050405020304" pitchFamily="18" charset="0"/>
              </a:endParaRPr>
            </a:p>
          </p:txBody>
        </p:sp>
        <p:sp>
          <p:nvSpPr>
            <p:cNvPr id="10" name="TextBox 9">
              <a:extLst>
                <a:ext uri="{FF2B5EF4-FFF2-40B4-BE49-F238E27FC236}">
                  <a16:creationId xmlns:a16="http://schemas.microsoft.com/office/drawing/2014/main" id="{EAC17D7E-4ED5-38BE-2183-0C2F5FB2CA39}"/>
                </a:ext>
              </a:extLst>
            </p:cNvPr>
            <p:cNvSpPr txBox="1"/>
            <p:nvPr/>
          </p:nvSpPr>
          <p:spPr>
            <a:xfrm>
              <a:off x="6178550" y="3914011"/>
              <a:ext cx="1193800" cy="338554"/>
            </a:xfrm>
            <a:prstGeom prst="rect">
              <a:avLst/>
            </a:prstGeom>
            <a:noFill/>
          </p:spPr>
          <p:txBody>
            <a:bodyPr wrap="square" rtlCol="0">
              <a:spAutoFit/>
            </a:bodyPr>
            <a:lstStyle/>
            <a:p>
              <a:r>
                <a:rPr lang="el-GR" sz="1600" dirty="0"/>
                <a:t>Λύση</a:t>
              </a:r>
              <a:r>
                <a:rPr lang="en-US" sz="1600" dirty="0"/>
                <a:t>:</a:t>
              </a:r>
              <a:endParaRPr lang="el-GR" sz="1600" dirty="0"/>
            </a:p>
          </p:txBody>
        </p:sp>
      </p:grpSp>
      <p:sp>
        <p:nvSpPr>
          <p:cNvPr id="12" name="Ορθογώνιο 11">
            <a:extLst>
              <a:ext uri="{FF2B5EF4-FFF2-40B4-BE49-F238E27FC236}">
                <a16:creationId xmlns:a16="http://schemas.microsoft.com/office/drawing/2014/main" id="{6217D4FF-BAE5-EF8E-8388-24C0AD64C041}"/>
              </a:ext>
            </a:extLst>
          </p:cNvPr>
          <p:cNvSpPr/>
          <p:nvPr/>
        </p:nvSpPr>
        <p:spPr>
          <a:xfrm flipV="1">
            <a:off x="6131176" y="6660283"/>
            <a:ext cx="4709103" cy="1504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7271125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45F3F4-C09D-770F-346F-9659FC3AD4F7}"/>
              </a:ext>
            </a:extLst>
          </p:cNvPr>
          <p:cNvSpPr>
            <a:spLocks noGrp="1"/>
          </p:cNvSpPr>
          <p:nvPr>
            <p:ph type="ctrTitle"/>
          </p:nvPr>
        </p:nvSpPr>
        <p:spPr>
          <a:xfrm>
            <a:off x="1172817" y="0"/>
            <a:ext cx="9667462" cy="609600"/>
          </a:xfrm>
        </p:spPr>
        <p:txBody>
          <a:bodyPr>
            <a:normAutofit/>
          </a:bodyPr>
          <a:lstStyle/>
          <a:p>
            <a:r>
              <a:rPr lang="el-GR" sz="3000" dirty="0"/>
              <a:t>Άσκηση </a:t>
            </a:r>
            <a:r>
              <a:rPr lang="en-US" sz="3000" dirty="0"/>
              <a:t>4</a:t>
            </a:r>
            <a:endParaRPr lang="el-GR" sz="3000" dirty="0"/>
          </a:p>
        </p:txBody>
      </p:sp>
      <p:pic>
        <p:nvPicPr>
          <p:cNvPr id="6" name="Εικόνα 5">
            <a:extLst>
              <a:ext uri="{FF2B5EF4-FFF2-40B4-BE49-F238E27FC236}">
                <a16:creationId xmlns:a16="http://schemas.microsoft.com/office/drawing/2014/main" id="{7ACB0D86-404C-E910-4323-8F97E9C21FCC}"/>
              </a:ext>
            </a:extLst>
          </p:cNvPr>
          <p:cNvPicPr>
            <a:picLocks noChangeAspect="1"/>
          </p:cNvPicPr>
          <p:nvPr/>
        </p:nvPicPr>
        <p:blipFill>
          <a:blip r:embed="rId2"/>
          <a:stretch>
            <a:fillRect/>
          </a:stretch>
        </p:blipFill>
        <p:spPr>
          <a:xfrm>
            <a:off x="36944" y="1"/>
            <a:ext cx="1195510" cy="1153446"/>
          </a:xfrm>
          <a:prstGeom prst="rect">
            <a:avLst/>
          </a:prstGeom>
        </p:spPr>
      </p:pic>
      <p:sp>
        <p:nvSpPr>
          <p:cNvPr id="9" name="TextBox 8">
            <a:extLst>
              <a:ext uri="{FF2B5EF4-FFF2-40B4-BE49-F238E27FC236}">
                <a16:creationId xmlns:a16="http://schemas.microsoft.com/office/drawing/2014/main" id="{9A1D287A-FE70-BE60-D030-AA57CAA7EC83}"/>
              </a:ext>
            </a:extLst>
          </p:cNvPr>
          <p:cNvSpPr txBox="1"/>
          <p:nvPr/>
        </p:nvSpPr>
        <p:spPr>
          <a:xfrm>
            <a:off x="172912" y="1350337"/>
            <a:ext cx="11518346" cy="3518592"/>
          </a:xfrm>
          <a:prstGeom prst="rect">
            <a:avLst/>
          </a:prstGeom>
          <a:noFill/>
        </p:spPr>
        <p:txBody>
          <a:bodyPr wrap="square" rtlCol="0">
            <a:spAutoFit/>
          </a:bodyPr>
          <a:lstStyle/>
          <a:p>
            <a:pPr marL="0" marR="0" lvl="0" indent="0" algn="l" defTabSz="914400" rtl="0" eaLnBrk="1" fontAlgn="auto" latinLnBrk="0" hangingPunct="1">
              <a:lnSpc>
                <a:spcPct val="115000"/>
              </a:lnSpc>
              <a:spcBef>
                <a:spcPts val="2400"/>
              </a:spcBef>
              <a:spcAft>
                <a:spcPts val="0"/>
              </a:spcAft>
              <a:buClrTx/>
              <a:buSzTx/>
              <a:buFontTx/>
              <a:buNone/>
              <a:tabLst/>
              <a:defRPr/>
            </a:pPr>
            <a:r>
              <a:rPr kumimoji="0" lang="en-US" sz="1800" b="1" i="0" u="none" strike="noStrike" kern="0" cap="none" spc="0" normalizeH="0" baseline="0" noProof="0" dirty="0">
                <a:ln>
                  <a:noFill/>
                </a:ln>
                <a:solidFill>
                  <a:srgbClr val="365F91"/>
                </a:solidFill>
                <a:effectLst/>
                <a:uLnTx/>
                <a:uFillTx/>
                <a:latin typeface="Aptos" panose="02110004020202020204"/>
                <a:ea typeface="MS Gothic" panose="020B0609070205080204" pitchFamily="49" charset="-128"/>
                <a:cs typeface="Times New Roman" panose="02020603050405020304" pitchFamily="18" charset="0"/>
              </a:rPr>
              <a:t>Coulomb counting </a:t>
            </a:r>
            <a:r>
              <a:rPr kumimoji="0" lang="el-GR" sz="1800" b="1" i="0" u="none" strike="noStrike" kern="0" cap="none" spc="0" normalizeH="0" baseline="0" noProof="0" dirty="0">
                <a:ln>
                  <a:noFill/>
                </a:ln>
                <a:solidFill>
                  <a:srgbClr val="365F91"/>
                </a:solidFill>
                <a:effectLst/>
                <a:uLnTx/>
                <a:uFillTx/>
                <a:latin typeface="Aptos" panose="02110004020202020204"/>
                <a:ea typeface="MS Gothic" panose="020B0609070205080204" pitchFamily="49" charset="-128"/>
                <a:cs typeface="Times New Roman" panose="02020603050405020304" pitchFamily="18" charset="0"/>
              </a:rPr>
              <a:t>για</a:t>
            </a:r>
            <a:r>
              <a:rPr kumimoji="0" lang="en-US" sz="1800" b="1" i="0" u="none" strike="noStrike" kern="0" cap="none" spc="0" normalizeH="0" baseline="0" noProof="0" dirty="0">
                <a:ln>
                  <a:noFill/>
                </a:ln>
                <a:solidFill>
                  <a:srgbClr val="365F91"/>
                </a:solidFill>
                <a:effectLst/>
                <a:uLnTx/>
                <a:uFillTx/>
                <a:latin typeface="Aptos" panose="02110004020202020204"/>
                <a:ea typeface="MS Gothic" panose="020B0609070205080204" pitchFamily="49" charset="-128"/>
                <a:cs typeface="Times New Roman" panose="02020603050405020304" pitchFamily="18" charset="0"/>
              </a:rPr>
              <a:t> SOC</a:t>
            </a:r>
            <a:endParaRPr kumimoji="0" lang="el-GR" sz="1800" b="1" i="0" u="none" strike="noStrike" kern="0" cap="none" spc="0" normalizeH="0" baseline="0" noProof="0" dirty="0">
              <a:ln>
                <a:noFill/>
              </a:ln>
              <a:solidFill>
                <a:srgbClr val="365F91"/>
              </a:solidFill>
              <a:effectLst/>
              <a:uLnTx/>
              <a:uFillTx/>
              <a:latin typeface="Aptos" panose="02110004020202020204"/>
              <a:ea typeface="MS Gothic" panose="020B0609070205080204" pitchFamily="49" charset="-128"/>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Εκφώνηση:</a:t>
            </a:r>
            <a:br>
              <a:rPr kumimoji="0" lang="en-US"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br>
            <a:r>
              <a:rPr kumimoji="0" lang="el-GR"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Μπαταρία</a:t>
            </a:r>
            <a:r>
              <a:rPr kumimoji="0" lang="en-US"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a:t>
            </a:r>
            <a:r>
              <a:rPr kumimoji="0" lang="el-GR"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χωρητικότητας </a:t>
            </a:r>
            <a:r>
              <a:rPr kumimoji="0" lang="en-US"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75 kWh</a:t>
            </a:r>
            <a:r>
              <a:rPr kumimoji="0" lang="el-GR"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a:t>
            </a:r>
            <a:r>
              <a:rPr lang="el-GR" dirty="0">
                <a:solidFill>
                  <a:prstClr val="black"/>
                </a:solidFill>
                <a:latin typeface="Aptos" panose="02110004020202020204"/>
                <a:ea typeface="MS Mincho" panose="02020609040205080304" pitchFamily="49" charset="-128"/>
                <a:cs typeface="Times New Roman" panose="02020603050405020304" pitchFamily="18" charset="0"/>
              </a:rPr>
              <a:t>έχει</a:t>
            </a:r>
            <a:r>
              <a:rPr kumimoji="0" lang="en-US"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ονομαστική τάση 350 V. </a:t>
            </a:r>
            <a:r>
              <a:rPr kumimoji="0" lang="el-GR"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Το αρχικό </a:t>
            </a:r>
            <a:r>
              <a:rPr kumimoji="0" lang="en-US"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SoC </a:t>
            </a:r>
            <a:r>
              <a:rPr kumimoji="0" lang="el-GR"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είναι</a:t>
            </a:r>
            <a:r>
              <a:rPr kumimoji="0" lang="en-US"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80%. </a:t>
            </a:r>
            <a:r>
              <a:rPr kumimoji="0" lang="el-GR"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Η μπαταρία εκφορτίζει 120 </a:t>
            </a:r>
            <a:r>
              <a:rPr kumimoji="0" lang="en-US"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A</a:t>
            </a:r>
            <a:r>
              <a:rPr kumimoji="0" lang="el-GR"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για 20’, και ανακτά (φορτίζει) -60 </a:t>
            </a:r>
            <a:r>
              <a:rPr kumimoji="0" lang="en-US"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A</a:t>
            </a:r>
            <a:r>
              <a:rPr kumimoji="0" lang="el-GR"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για 10'. Να βρεθεί το νέο </a:t>
            </a:r>
            <a:r>
              <a:rPr kumimoji="0" lang="en-US"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SOC</a:t>
            </a:r>
            <a:r>
              <a:rPr kumimoji="0" lang="el-GR"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a:t>
            </a:r>
          </a:p>
          <a:p>
            <a:pPr marL="0" marR="0" lvl="0" indent="0" algn="l" defTabSz="914400" rtl="0" eaLnBrk="1" fontAlgn="auto" latinLnBrk="0" hangingPunct="1">
              <a:lnSpc>
                <a:spcPct val="115000"/>
              </a:lnSpc>
              <a:spcBef>
                <a:spcPts val="0"/>
              </a:spcBef>
              <a:spcAft>
                <a:spcPts val="1000"/>
              </a:spcAft>
              <a:buClrTx/>
              <a:buSzTx/>
              <a:buFontTx/>
              <a:buNone/>
              <a:tabLst/>
              <a:defRPr/>
            </a:pPr>
            <a:br>
              <a:rPr kumimoji="0" lang="el-GR"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br>
            <a:r>
              <a:rPr kumimoji="0" lang="el-GR"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Λύση:</a:t>
            </a:r>
          </a:p>
          <a:p>
            <a:pPr marL="285750" marR="0" lvl="0" indent="-285750" algn="l"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kumimoji="0" lang="el-GR"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Το μέγιστο φορτίο που μπορεί να αποθηκεύσει η μπαταρία υπολογίζεται από τον τύπο </a:t>
            </a:r>
            <a:r>
              <a:rPr kumimoji="0" lang="en-US"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E=V*Q  </a:t>
            </a:r>
            <a:r>
              <a:rPr kumimoji="0" lang="en-US" sz="1800" b="0" i="0" u="none" strike="noStrike" kern="1200" cap="none" spc="0" normalizeH="0" baseline="0" noProof="0" dirty="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a:t>⇒ </a:t>
            </a:r>
            <a:r>
              <a:rPr kumimoji="0" lang="en-US"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Q</a:t>
            </a:r>
            <a:r>
              <a:rPr kumimoji="0" lang="el-GR"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 75,000 / 350 = 214.29 </a:t>
            </a:r>
            <a:r>
              <a:rPr kumimoji="0" lang="en-US"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Ah</a:t>
            </a:r>
            <a:br>
              <a:rPr kumimoji="0" lang="el-GR"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br>
            <a:r>
              <a:rPr kumimoji="0" lang="en-US"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H </a:t>
            </a:r>
            <a:r>
              <a:rPr kumimoji="0" lang="el-GR"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μεταβολή</a:t>
            </a:r>
            <a:r>
              <a:rPr kumimoji="0" lang="en-US"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a:t>
            </a:r>
            <a:r>
              <a:rPr kumimoji="0" lang="el-GR"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φορτίου είναι Δ</a:t>
            </a:r>
            <a:r>
              <a:rPr kumimoji="0" lang="en-US"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Q</a:t>
            </a:r>
            <a:r>
              <a:rPr kumimoji="0" lang="el-GR"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120×(20/60) - 60×(10/60) = 30 </a:t>
            </a:r>
            <a:r>
              <a:rPr kumimoji="0" lang="en-US"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Ah</a:t>
            </a:r>
            <a:br>
              <a:rPr kumimoji="0" lang="el-GR"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br>
            <a:r>
              <a:rPr kumimoji="0" lang="el-GR"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Δ</a:t>
            </a:r>
            <a:r>
              <a:rPr kumimoji="0" lang="en-US"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S</a:t>
            </a:r>
            <a:r>
              <a:rPr kumimoji="0" lang="el-GR"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ο</a:t>
            </a:r>
            <a:r>
              <a:rPr kumimoji="0" lang="en-US"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C</a:t>
            </a:r>
            <a:r>
              <a:rPr kumimoji="0" lang="el-GR"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 30 / 214.29 = 14% </a:t>
            </a:r>
            <a:r>
              <a:rPr kumimoji="0" lang="en-US" sz="1800" b="0" i="0" u="none" strike="noStrike" kern="1200" cap="none" spc="0" normalizeH="0" baseline="0" noProof="0" dirty="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a:t>⇒ </a:t>
            </a:r>
            <a:r>
              <a:rPr kumimoji="0" lang="en-US"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SOC</a:t>
            </a:r>
            <a:r>
              <a:rPr kumimoji="0" lang="el-GR"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τελικό = 66%</a:t>
            </a:r>
          </a:p>
        </p:txBody>
      </p:sp>
      <p:cxnSp>
        <p:nvCxnSpPr>
          <p:cNvPr id="7" name="Ευθύγραμμο βέλος σύνδεσης 6">
            <a:extLst>
              <a:ext uri="{FF2B5EF4-FFF2-40B4-BE49-F238E27FC236}">
                <a16:creationId xmlns:a16="http://schemas.microsoft.com/office/drawing/2014/main" id="{D124E6E4-72C0-FC02-B630-D738ACC1D3C3}"/>
              </a:ext>
            </a:extLst>
          </p:cNvPr>
          <p:cNvCxnSpPr>
            <a:cxnSpLocks/>
          </p:cNvCxnSpPr>
          <p:nvPr/>
        </p:nvCxnSpPr>
        <p:spPr>
          <a:xfrm flipV="1">
            <a:off x="9271001" y="3151850"/>
            <a:ext cx="0" cy="469465"/>
          </a:xfrm>
          <a:prstGeom prst="straightConnector1">
            <a:avLst/>
          </a:prstGeom>
          <a:ln>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8" name="Ευθύγραμμο βέλος σύνδεσης 7">
            <a:extLst>
              <a:ext uri="{FF2B5EF4-FFF2-40B4-BE49-F238E27FC236}">
                <a16:creationId xmlns:a16="http://schemas.microsoft.com/office/drawing/2014/main" id="{733E0ACB-EE11-D4AD-4435-75306B557BB1}"/>
              </a:ext>
            </a:extLst>
          </p:cNvPr>
          <p:cNvCxnSpPr/>
          <p:nvPr/>
        </p:nvCxnSpPr>
        <p:spPr>
          <a:xfrm flipV="1">
            <a:off x="9514115" y="3082908"/>
            <a:ext cx="137885" cy="529771"/>
          </a:xfrm>
          <a:prstGeom prst="straightConnector1">
            <a:avLst/>
          </a:prstGeom>
          <a:ln>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2" name="Ευθύγραμμο βέλος σύνδεσης 11">
            <a:extLst>
              <a:ext uri="{FF2B5EF4-FFF2-40B4-BE49-F238E27FC236}">
                <a16:creationId xmlns:a16="http://schemas.microsoft.com/office/drawing/2014/main" id="{AE5D5E8E-4665-0930-9906-3E4C304F63CC}"/>
              </a:ext>
            </a:extLst>
          </p:cNvPr>
          <p:cNvCxnSpPr>
            <a:cxnSpLocks/>
          </p:cNvCxnSpPr>
          <p:nvPr/>
        </p:nvCxnSpPr>
        <p:spPr>
          <a:xfrm flipH="1" flipV="1">
            <a:off x="8759374" y="3151850"/>
            <a:ext cx="221344" cy="405023"/>
          </a:xfrm>
          <a:prstGeom prst="straightConnector1">
            <a:avLst/>
          </a:prstGeom>
          <a:ln>
            <a:prstDash val="sysDot"/>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DFA66A2D-0D22-ED24-340D-57219EF54205}"/>
              </a:ext>
            </a:extLst>
          </p:cNvPr>
          <p:cNvSpPr txBox="1"/>
          <p:nvPr/>
        </p:nvSpPr>
        <p:spPr>
          <a:xfrm>
            <a:off x="8294914" y="2779486"/>
            <a:ext cx="18360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Wh       V     Ah</a:t>
            </a:r>
            <a:endPar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6" name="Ορθογώνιο 15">
            <a:extLst>
              <a:ext uri="{FF2B5EF4-FFF2-40B4-BE49-F238E27FC236}">
                <a16:creationId xmlns:a16="http://schemas.microsoft.com/office/drawing/2014/main" id="{6217D4FF-BAE5-EF8E-8388-24C0AD64C041}"/>
              </a:ext>
            </a:extLst>
          </p:cNvPr>
          <p:cNvSpPr/>
          <p:nvPr/>
        </p:nvSpPr>
        <p:spPr>
          <a:xfrm>
            <a:off x="268843" y="4868929"/>
            <a:ext cx="11654314" cy="10666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77981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45F3F4-C09D-770F-346F-9659FC3AD4F7}"/>
              </a:ext>
            </a:extLst>
          </p:cNvPr>
          <p:cNvSpPr>
            <a:spLocks noGrp="1"/>
          </p:cNvSpPr>
          <p:nvPr>
            <p:ph type="ctrTitle"/>
          </p:nvPr>
        </p:nvSpPr>
        <p:spPr>
          <a:xfrm>
            <a:off x="1209103" y="0"/>
            <a:ext cx="9667462" cy="493486"/>
          </a:xfrm>
        </p:spPr>
        <p:txBody>
          <a:bodyPr>
            <a:normAutofit fontScale="90000"/>
          </a:bodyPr>
          <a:lstStyle/>
          <a:p>
            <a:r>
              <a:rPr lang="el-GR" sz="3000" dirty="0"/>
              <a:t>Άσκηση 5</a:t>
            </a:r>
          </a:p>
        </p:txBody>
      </p:sp>
      <p:sp>
        <p:nvSpPr>
          <p:cNvPr id="9" name="TextBox 8">
            <a:extLst>
              <a:ext uri="{FF2B5EF4-FFF2-40B4-BE49-F238E27FC236}">
                <a16:creationId xmlns:a16="http://schemas.microsoft.com/office/drawing/2014/main" id="{9A1D287A-FE70-BE60-D030-AA57CAA7EC83}"/>
              </a:ext>
            </a:extLst>
          </p:cNvPr>
          <p:cNvSpPr txBox="1"/>
          <p:nvPr/>
        </p:nvSpPr>
        <p:spPr>
          <a:xfrm>
            <a:off x="151140" y="304800"/>
            <a:ext cx="12752059" cy="7088287"/>
          </a:xfrm>
          <a:prstGeom prst="rect">
            <a:avLst/>
          </a:prstGeom>
          <a:noFill/>
        </p:spPr>
        <p:txBody>
          <a:bodyPr wrap="square" rtlCol="0">
            <a:spAutoFit/>
          </a:bodyPr>
          <a:lstStyle/>
          <a:p>
            <a:pPr>
              <a:lnSpc>
                <a:spcPct val="115000"/>
              </a:lnSpc>
              <a:spcBef>
                <a:spcPts val="2400"/>
              </a:spcBef>
            </a:pPr>
            <a:r>
              <a:rPr lang="el-GR" sz="1800" b="1" kern="0" dirty="0">
                <a:solidFill>
                  <a:srgbClr val="365F91"/>
                </a:solidFill>
                <a:effectLst/>
                <a:latin typeface="Calibri" panose="020F0502020204030204" pitchFamily="34" charset="0"/>
                <a:ea typeface="MS Gothic" panose="020B0609070205080204" pitchFamily="49" charset="-128"/>
                <a:cs typeface="Times New Roman" panose="02020603050405020304" pitchFamily="18" charset="0"/>
              </a:rPr>
              <a:t>Ταχεία </a:t>
            </a:r>
            <a:r>
              <a:rPr lang="en-US" sz="1800" b="1" kern="0" dirty="0">
                <a:solidFill>
                  <a:srgbClr val="365F91"/>
                </a:solidFill>
                <a:effectLst/>
                <a:latin typeface="Calibri" panose="020F0502020204030204" pitchFamily="34" charset="0"/>
                <a:ea typeface="MS Gothic" panose="020B0609070205080204" pitchFamily="49" charset="-128"/>
                <a:cs typeface="Times New Roman" panose="02020603050405020304" pitchFamily="18" charset="0"/>
              </a:rPr>
              <a:t>DC</a:t>
            </a:r>
            <a:r>
              <a:rPr lang="el-GR" sz="1800" b="1" kern="0" dirty="0">
                <a:solidFill>
                  <a:srgbClr val="365F91"/>
                </a:solidFill>
                <a:effectLst/>
                <a:latin typeface="Calibri" panose="020F0502020204030204" pitchFamily="34" charset="0"/>
                <a:ea typeface="MS Gothic" panose="020B0609070205080204" pitchFamily="49" charset="-128"/>
                <a:cs typeface="Times New Roman" panose="02020603050405020304" pitchFamily="18" charset="0"/>
              </a:rPr>
              <a:t> φόρτιση</a:t>
            </a:r>
            <a:br>
              <a:rPr lang="el-GR" sz="1800" dirty="0">
                <a:effectLst/>
                <a:latin typeface="Cambria" panose="02040503050406030204" pitchFamily="18" charset="0"/>
                <a:ea typeface="MS Mincho" panose="02020609040205080304" pitchFamily="49" charset="-128"/>
                <a:cs typeface="Times New Roman" panose="02020603050405020304" pitchFamily="18" charset="0"/>
              </a:rPr>
            </a:br>
            <a:r>
              <a:rPr lang="el-GR" sz="1800" dirty="0">
                <a:effectLst/>
                <a:latin typeface="Cambria" panose="02040503050406030204" pitchFamily="18" charset="0"/>
                <a:ea typeface="MS Mincho" panose="02020609040205080304" pitchFamily="49" charset="-128"/>
                <a:cs typeface="Times New Roman" panose="02020603050405020304" pitchFamily="18" charset="0"/>
              </a:rPr>
              <a:t>Μπαταρία 60 </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kWh</a:t>
            </a:r>
            <a:r>
              <a:rPr lang="el-GR" sz="1800" dirty="0">
                <a:effectLst/>
                <a:latin typeface="Cambria" panose="02040503050406030204" pitchFamily="18" charset="0"/>
                <a:ea typeface="MS Mincho" panose="02020609040205080304" pitchFamily="49" charset="-128"/>
                <a:cs typeface="Times New Roman" panose="02020603050405020304" pitchFamily="18" charset="0"/>
              </a:rPr>
              <a:t>, φορτίζει από </a:t>
            </a:r>
            <a:r>
              <a:rPr lang="en-US" dirty="0">
                <a:latin typeface="Cambria" panose="02040503050406030204" pitchFamily="18" charset="0"/>
                <a:ea typeface="MS Mincho" panose="02020609040205080304" pitchFamily="49" charset="-128"/>
                <a:cs typeface="Times New Roman" panose="02020603050405020304" pitchFamily="18" charset="0"/>
              </a:rPr>
              <a:t>SoC </a:t>
            </a:r>
            <a:r>
              <a:rPr lang="el-GR" sz="1800" dirty="0">
                <a:effectLst/>
                <a:latin typeface="Cambria" panose="02040503050406030204" pitchFamily="18" charset="0"/>
                <a:ea typeface="MS Mincho" panose="02020609040205080304" pitchFamily="49" charset="-128"/>
                <a:cs typeface="Times New Roman" panose="02020603050405020304" pitchFamily="18" charset="0"/>
              </a:rPr>
              <a:t>10% → 90%. Το προφίλ φόρτισης από ταχυφορτιστή έχει ως εξής: </a:t>
            </a:r>
          </a:p>
          <a:p>
            <a:pPr marL="285750" indent="-285750">
              <a:lnSpc>
                <a:spcPct val="115000"/>
              </a:lnSpc>
              <a:spcAft>
                <a:spcPts val="1000"/>
              </a:spcAft>
              <a:buFont typeface="Arial" panose="020B0604020202020204" pitchFamily="34" charset="0"/>
              <a:buChar char="•"/>
            </a:pPr>
            <a:r>
              <a:rPr lang="el-GR" dirty="0">
                <a:latin typeface="Cambria" panose="02040503050406030204" pitchFamily="18" charset="0"/>
                <a:ea typeface="MS Mincho" panose="02020609040205080304" pitchFamily="49" charset="-128"/>
                <a:cs typeface="Times New Roman" panose="02020603050405020304" pitchFamily="18" charset="0"/>
              </a:rPr>
              <a:t>Για </a:t>
            </a:r>
            <a:r>
              <a:rPr lang="en-US" dirty="0">
                <a:latin typeface="Cambria" panose="02040503050406030204" pitchFamily="18" charset="0"/>
                <a:ea typeface="MS Mincho" panose="02020609040205080304" pitchFamily="49" charset="-128"/>
                <a:cs typeface="Times New Roman" panose="02020603050405020304" pitchFamily="18" charset="0"/>
              </a:rPr>
              <a:t>SoC </a:t>
            </a:r>
            <a:r>
              <a:rPr lang="el-GR" sz="1800" dirty="0">
                <a:effectLst/>
                <a:latin typeface="Cambria" panose="02040503050406030204" pitchFamily="18" charset="0"/>
                <a:ea typeface="MS Mincho" panose="02020609040205080304" pitchFamily="49" charset="-128"/>
                <a:cs typeface="Times New Roman" panose="02020603050405020304" pitchFamily="18" charset="0"/>
              </a:rPr>
              <a:t>10-50% με ισχύ 100 </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kW</a:t>
            </a:r>
            <a:r>
              <a:rPr lang="el-GR" sz="1800" dirty="0">
                <a:effectLst/>
                <a:latin typeface="Cambria" panose="02040503050406030204" pitchFamily="18" charset="0"/>
                <a:ea typeface="MS Mincho" panose="02020609040205080304" pitchFamily="49" charset="-128"/>
                <a:cs typeface="Times New Roman" panose="02020603050405020304" pitchFamily="18" charset="0"/>
              </a:rPr>
              <a:t>, </a:t>
            </a:r>
          </a:p>
          <a:p>
            <a:pPr marL="285750" indent="-285750">
              <a:lnSpc>
                <a:spcPct val="115000"/>
              </a:lnSpc>
              <a:spcAft>
                <a:spcPts val="1000"/>
              </a:spcAft>
              <a:buFont typeface="Arial" panose="020B0604020202020204" pitchFamily="34" charset="0"/>
              <a:buChar char="•"/>
            </a:pPr>
            <a:r>
              <a:rPr lang="el-GR" dirty="0">
                <a:latin typeface="Cambria" panose="02040503050406030204" pitchFamily="18" charset="0"/>
                <a:ea typeface="MS Mincho" panose="02020609040205080304" pitchFamily="49" charset="-128"/>
                <a:cs typeface="Times New Roman" panose="02020603050405020304" pitchFamily="18" charset="0"/>
              </a:rPr>
              <a:t>Για </a:t>
            </a:r>
            <a:r>
              <a:rPr lang="en-US" dirty="0">
                <a:latin typeface="Cambria" panose="02040503050406030204" pitchFamily="18" charset="0"/>
                <a:ea typeface="MS Mincho" panose="02020609040205080304" pitchFamily="49" charset="-128"/>
                <a:cs typeface="Times New Roman" panose="02020603050405020304" pitchFamily="18" charset="0"/>
              </a:rPr>
              <a:t>SoC </a:t>
            </a:r>
            <a:r>
              <a:rPr lang="el-GR" sz="1800" dirty="0">
                <a:effectLst/>
                <a:latin typeface="Cambria" panose="02040503050406030204" pitchFamily="18" charset="0"/>
                <a:ea typeface="MS Mincho" panose="02020609040205080304" pitchFamily="49" charset="-128"/>
                <a:cs typeface="Times New Roman" panose="02020603050405020304" pitchFamily="18" charset="0"/>
              </a:rPr>
              <a:t>50-80% με ισχύ 60 </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kW</a:t>
            </a:r>
            <a:r>
              <a:rPr lang="el-GR" sz="1800" dirty="0">
                <a:effectLst/>
                <a:latin typeface="Cambria" panose="02040503050406030204" pitchFamily="18" charset="0"/>
                <a:ea typeface="MS Mincho" panose="02020609040205080304" pitchFamily="49" charset="-128"/>
                <a:cs typeface="Times New Roman" panose="02020603050405020304" pitchFamily="18" charset="0"/>
              </a:rPr>
              <a:t>, </a:t>
            </a:r>
          </a:p>
          <a:p>
            <a:pPr marL="285750" indent="-285750">
              <a:lnSpc>
                <a:spcPct val="115000"/>
              </a:lnSpc>
              <a:spcAft>
                <a:spcPts val="1000"/>
              </a:spcAft>
              <a:buFont typeface="Arial" panose="020B0604020202020204" pitchFamily="34" charset="0"/>
              <a:buChar char="•"/>
            </a:pPr>
            <a:r>
              <a:rPr lang="el-GR" dirty="0">
                <a:latin typeface="Cambria" panose="02040503050406030204" pitchFamily="18" charset="0"/>
                <a:ea typeface="MS Mincho" panose="02020609040205080304" pitchFamily="49" charset="-128"/>
                <a:cs typeface="Times New Roman" panose="02020603050405020304" pitchFamily="18" charset="0"/>
              </a:rPr>
              <a:t>Για </a:t>
            </a:r>
            <a:r>
              <a:rPr lang="en-US" dirty="0">
                <a:latin typeface="Cambria" panose="02040503050406030204" pitchFamily="18" charset="0"/>
                <a:ea typeface="MS Mincho" panose="02020609040205080304" pitchFamily="49" charset="-128"/>
                <a:cs typeface="Times New Roman" panose="02020603050405020304" pitchFamily="18" charset="0"/>
              </a:rPr>
              <a:t>SoC </a:t>
            </a:r>
            <a:r>
              <a:rPr lang="el-GR" sz="1800" dirty="0">
                <a:effectLst/>
                <a:latin typeface="Cambria" panose="02040503050406030204" pitchFamily="18" charset="0"/>
                <a:ea typeface="MS Mincho" panose="02020609040205080304" pitchFamily="49" charset="-128"/>
                <a:cs typeface="Times New Roman" panose="02020603050405020304" pitchFamily="18" charset="0"/>
              </a:rPr>
              <a:t>80-90% με ισχύ 30 </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kW</a:t>
            </a:r>
            <a:r>
              <a:rPr lang="el-GR" sz="1800" dirty="0">
                <a:effectLst/>
                <a:latin typeface="Cambria" panose="02040503050406030204" pitchFamily="18" charset="0"/>
                <a:ea typeface="MS Mincho" panose="02020609040205080304" pitchFamily="49" charset="-128"/>
                <a:cs typeface="Times New Roman" panose="02020603050405020304" pitchFamily="18" charset="0"/>
              </a:rPr>
              <a:t>. </a:t>
            </a:r>
          </a:p>
          <a:p>
            <a:pPr>
              <a:lnSpc>
                <a:spcPct val="115000"/>
              </a:lnSpc>
            </a:pPr>
            <a:r>
              <a:rPr lang="el-GR" sz="1800" dirty="0">
                <a:effectLst/>
                <a:latin typeface="Cambria" panose="02040503050406030204" pitchFamily="18" charset="0"/>
                <a:ea typeface="MS Mincho" panose="02020609040205080304" pitchFamily="49" charset="-128"/>
                <a:cs typeface="Times New Roman" panose="02020603050405020304" pitchFamily="18" charset="0"/>
              </a:rPr>
              <a:t>Να βρεθεί ο συνολικός χρόνος.</a:t>
            </a:r>
            <a:br>
              <a:rPr lang="el-GR" sz="1800" dirty="0">
                <a:effectLst/>
                <a:latin typeface="Cambria" panose="02040503050406030204" pitchFamily="18" charset="0"/>
                <a:ea typeface="MS Mincho" panose="02020609040205080304" pitchFamily="49" charset="-128"/>
                <a:cs typeface="Times New Roman" panose="02020603050405020304" pitchFamily="18" charset="0"/>
              </a:rPr>
            </a:br>
            <a:r>
              <a:rPr lang="el-GR" sz="1800" b="1" dirty="0">
                <a:effectLst/>
                <a:latin typeface="Cambria" panose="02040503050406030204" pitchFamily="18" charset="0"/>
                <a:ea typeface="MS Mincho" panose="02020609040205080304" pitchFamily="49" charset="-128"/>
                <a:cs typeface="Times New Roman" panose="02020603050405020304" pitchFamily="18" charset="0"/>
              </a:rPr>
              <a:t>Λύση:</a:t>
            </a:r>
            <a:br>
              <a:rPr lang="el-GR" sz="1800" dirty="0">
                <a:effectLst/>
                <a:latin typeface="Cambria" panose="02040503050406030204" pitchFamily="18" charset="0"/>
                <a:ea typeface="MS Mincho" panose="02020609040205080304" pitchFamily="49" charset="-128"/>
                <a:cs typeface="Times New Roman" panose="02020603050405020304" pitchFamily="18" charset="0"/>
              </a:rPr>
            </a:br>
            <a:r>
              <a:rPr lang="el-GR" dirty="0"/>
              <a:t>10% → 50%</a:t>
            </a:r>
          </a:p>
          <a:p>
            <a:pPr marL="742950" lvl="1" indent="-285750">
              <a:buFont typeface="+mj-lt"/>
              <a:buAutoNum type="arabicPeriod"/>
            </a:pPr>
            <a:r>
              <a:rPr lang="el-GR" dirty="0"/>
              <a:t>Ενέργεια που χρειάζεται: (50−10)%×60</a:t>
            </a:r>
            <a:r>
              <a:rPr lang="en-US" dirty="0"/>
              <a:t> kWh</a:t>
            </a:r>
            <a:r>
              <a:rPr lang="el-GR" dirty="0"/>
              <a:t>=</a:t>
            </a:r>
            <a:r>
              <a:rPr lang="en-US" dirty="0"/>
              <a:t>40%×60=24kWh</a:t>
            </a:r>
          </a:p>
          <a:p>
            <a:pPr marL="742950" lvl="1" indent="-285750">
              <a:buFont typeface="+mj-lt"/>
              <a:buAutoNum type="arabicPeriod"/>
            </a:pPr>
            <a:r>
              <a:rPr lang="el-GR" dirty="0"/>
              <a:t>Ισχύς φόρτισης: 100 </a:t>
            </a:r>
            <a:r>
              <a:rPr lang="en-US" dirty="0"/>
              <a:t>kW</a:t>
            </a:r>
          </a:p>
          <a:p>
            <a:pPr marL="742950" lvl="1" indent="-285750">
              <a:buFont typeface="+mj-lt"/>
              <a:buAutoNum type="arabicPeriod"/>
            </a:pPr>
            <a:r>
              <a:rPr lang="el-GR" dirty="0"/>
              <a:t>Χρόνος = Ενέργεια / Ισχύς = 24</a:t>
            </a:r>
            <a:r>
              <a:rPr lang="en-US" dirty="0"/>
              <a:t>kWh</a:t>
            </a:r>
            <a:r>
              <a:rPr lang="el-GR" dirty="0"/>
              <a:t>/100</a:t>
            </a:r>
            <a:r>
              <a:rPr lang="en-US" dirty="0"/>
              <a:t>kW</a:t>
            </a:r>
            <a:r>
              <a:rPr lang="el-GR" dirty="0"/>
              <a:t>=</a:t>
            </a:r>
            <a:r>
              <a:rPr lang="el-GR" b="1" dirty="0"/>
              <a:t>0.24 </a:t>
            </a:r>
            <a:r>
              <a:rPr lang="en-US" b="1" dirty="0"/>
              <a:t>h</a:t>
            </a:r>
            <a:endParaRPr lang="el-GR" b="1" dirty="0"/>
          </a:p>
          <a:p>
            <a:r>
              <a:rPr lang="el-GR" dirty="0"/>
              <a:t>50% → 80%</a:t>
            </a:r>
          </a:p>
          <a:p>
            <a:pPr marL="742950" lvl="1" indent="-285750">
              <a:buFont typeface="+mj-lt"/>
              <a:buAutoNum type="arabicPeriod"/>
            </a:pPr>
            <a:r>
              <a:rPr lang="el-GR" dirty="0"/>
              <a:t>Ενέργεια: (80−50)%×60=30%×60</a:t>
            </a:r>
            <a:r>
              <a:rPr lang="en-US" dirty="0"/>
              <a:t>=18kWh</a:t>
            </a:r>
          </a:p>
          <a:p>
            <a:pPr marL="742950" lvl="1" indent="-285750">
              <a:buFont typeface="+mj-lt"/>
              <a:buAutoNum type="arabicPeriod"/>
            </a:pPr>
            <a:r>
              <a:rPr lang="el-GR" dirty="0"/>
              <a:t>Ισχύς φόρτισης: 60 </a:t>
            </a:r>
            <a:r>
              <a:rPr lang="en-US" dirty="0"/>
              <a:t>kW</a:t>
            </a:r>
          </a:p>
          <a:p>
            <a:pPr marL="742950" lvl="1" indent="-285750">
              <a:buFont typeface="+mj-lt"/>
              <a:buAutoNum type="arabicPeriod"/>
            </a:pPr>
            <a:r>
              <a:rPr lang="el-GR" dirty="0"/>
              <a:t>Χρόνος = 18</a:t>
            </a:r>
            <a:r>
              <a:rPr lang="en-US" dirty="0"/>
              <a:t>kWh</a:t>
            </a:r>
            <a:r>
              <a:rPr lang="el-GR" dirty="0"/>
              <a:t>/60</a:t>
            </a:r>
            <a:r>
              <a:rPr lang="en-US" dirty="0"/>
              <a:t>kW</a:t>
            </a:r>
            <a:r>
              <a:rPr lang="el-GR" dirty="0"/>
              <a:t>=</a:t>
            </a:r>
            <a:r>
              <a:rPr lang="el-GR" b="1" dirty="0"/>
              <a:t>0.30 </a:t>
            </a:r>
            <a:r>
              <a:rPr lang="en-US" b="1" dirty="0"/>
              <a:t>h</a:t>
            </a:r>
            <a:endParaRPr lang="el-GR" b="1" dirty="0"/>
          </a:p>
          <a:p>
            <a:r>
              <a:rPr lang="el-GR" dirty="0"/>
              <a:t>80% → 90%</a:t>
            </a:r>
          </a:p>
          <a:p>
            <a:pPr marL="742950" lvl="1" indent="-285750">
              <a:buFont typeface="+mj-lt"/>
              <a:buAutoNum type="arabicPeriod"/>
            </a:pPr>
            <a:r>
              <a:rPr lang="el-GR" dirty="0"/>
              <a:t>Ενέργεια: (90−80)%×60=10%×60</a:t>
            </a:r>
            <a:r>
              <a:rPr lang="en-US" dirty="0"/>
              <a:t>=6kWh</a:t>
            </a:r>
          </a:p>
          <a:p>
            <a:pPr marL="742950" lvl="1" indent="-285750">
              <a:buFont typeface="+mj-lt"/>
              <a:buAutoNum type="arabicPeriod"/>
            </a:pPr>
            <a:r>
              <a:rPr lang="el-GR" dirty="0"/>
              <a:t>Ισχύς φόρτισης: 30 </a:t>
            </a:r>
            <a:r>
              <a:rPr lang="en-US" dirty="0"/>
              <a:t>kW</a:t>
            </a:r>
          </a:p>
          <a:p>
            <a:pPr marL="742950" lvl="1" indent="-285750">
              <a:buFont typeface="+mj-lt"/>
              <a:buAutoNum type="arabicPeriod"/>
            </a:pPr>
            <a:r>
              <a:rPr lang="el-GR" dirty="0"/>
              <a:t>Χρόνος = 6</a:t>
            </a:r>
            <a:r>
              <a:rPr lang="en-US" dirty="0"/>
              <a:t>kWh</a:t>
            </a:r>
            <a:r>
              <a:rPr lang="el-GR" dirty="0"/>
              <a:t>/30</a:t>
            </a:r>
            <a:r>
              <a:rPr lang="en-US" dirty="0"/>
              <a:t>kW</a:t>
            </a:r>
            <a:r>
              <a:rPr lang="el-GR" dirty="0"/>
              <a:t>=</a:t>
            </a:r>
            <a:r>
              <a:rPr lang="el-GR" b="1" dirty="0"/>
              <a:t>0.20 </a:t>
            </a:r>
            <a:r>
              <a:rPr lang="en-US" b="1" dirty="0"/>
              <a:t>h </a:t>
            </a:r>
          </a:p>
          <a:p>
            <a:r>
              <a:rPr lang="el-GR" dirty="0">
                <a:latin typeface="Cambria Math" panose="02040503050406030204" pitchFamily="18" charset="0"/>
                <a:ea typeface="Cambria Math" panose="02040503050406030204" pitchFamily="18" charset="0"/>
              </a:rPr>
              <a:t>⇒ </a:t>
            </a:r>
            <a:r>
              <a:rPr lang="el-GR" b="1" dirty="0">
                <a:latin typeface="Cambria Math" panose="02040503050406030204" pitchFamily="18" charset="0"/>
                <a:ea typeface="Cambria Math" panose="02040503050406030204" pitchFamily="18" charset="0"/>
              </a:rPr>
              <a:t>Σύνολο χρόνου = 0.24 + 0.3 + 0.2 </a:t>
            </a:r>
            <a:r>
              <a:rPr lang="en-US" b="1" dirty="0">
                <a:latin typeface="Cambria Math" panose="02040503050406030204" pitchFamily="18" charset="0"/>
                <a:ea typeface="Cambria Math" panose="02040503050406030204" pitchFamily="18" charset="0"/>
              </a:rPr>
              <a:t>=0.74 h = 44.4 min</a:t>
            </a:r>
            <a:endParaRPr lang="el-GR" b="1" dirty="0"/>
          </a:p>
          <a:p>
            <a:pPr>
              <a:lnSpc>
                <a:spcPct val="115000"/>
              </a:lnSpc>
              <a:spcBef>
                <a:spcPts val="2400"/>
              </a:spcBef>
            </a:pPr>
            <a:endParaRPr lang="el-GR" sz="1800" dirty="0">
              <a:effectLst/>
              <a:ea typeface="MS Mincho" panose="02020609040205080304" pitchFamily="49" charset="-128"/>
              <a:cs typeface="Times New Roman" panose="02020603050405020304" pitchFamily="18" charset="0"/>
            </a:endParaRPr>
          </a:p>
        </p:txBody>
      </p:sp>
      <p:sp>
        <p:nvSpPr>
          <p:cNvPr id="16" name="Ορθογώνιο 15">
            <a:extLst>
              <a:ext uri="{FF2B5EF4-FFF2-40B4-BE49-F238E27FC236}">
                <a16:creationId xmlns:a16="http://schemas.microsoft.com/office/drawing/2014/main" id="{6217D4FF-BAE5-EF8E-8388-24C0AD64C041}"/>
              </a:ext>
            </a:extLst>
          </p:cNvPr>
          <p:cNvSpPr/>
          <p:nvPr/>
        </p:nvSpPr>
        <p:spPr>
          <a:xfrm>
            <a:off x="75466" y="6798091"/>
            <a:ext cx="7141028" cy="1639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13289858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45F3F4-C09D-770F-346F-9659FC3AD4F7}"/>
              </a:ext>
            </a:extLst>
          </p:cNvPr>
          <p:cNvSpPr>
            <a:spLocks noGrp="1"/>
          </p:cNvSpPr>
          <p:nvPr>
            <p:ph type="ctrTitle"/>
          </p:nvPr>
        </p:nvSpPr>
        <p:spPr>
          <a:xfrm>
            <a:off x="1172817" y="0"/>
            <a:ext cx="9667462" cy="609600"/>
          </a:xfrm>
        </p:spPr>
        <p:txBody>
          <a:bodyPr>
            <a:normAutofit/>
          </a:bodyPr>
          <a:lstStyle/>
          <a:p>
            <a:r>
              <a:rPr lang="el-GR" sz="3000" dirty="0"/>
              <a:t>Άσκηση </a:t>
            </a:r>
            <a:r>
              <a:rPr lang="en-US" sz="3000" dirty="0"/>
              <a:t>6</a:t>
            </a:r>
            <a:endParaRPr lang="el-GR" sz="3000" dirty="0"/>
          </a:p>
        </p:txBody>
      </p:sp>
      <p:pic>
        <p:nvPicPr>
          <p:cNvPr id="6" name="Εικόνα 5">
            <a:extLst>
              <a:ext uri="{FF2B5EF4-FFF2-40B4-BE49-F238E27FC236}">
                <a16:creationId xmlns:a16="http://schemas.microsoft.com/office/drawing/2014/main" id="{7ACB0D86-404C-E910-4323-8F97E9C21FCC}"/>
              </a:ext>
            </a:extLst>
          </p:cNvPr>
          <p:cNvPicPr>
            <a:picLocks noChangeAspect="1"/>
          </p:cNvPicPr>
          <p:nvPr/>
        </p:nvPicPr>
        <p:blipFill>
          <a:blip r:embed="rId2"/>
          <a:stretch>
            <a:fillRect/>
          </a:stretch>
        </p:blipFill>
        <p:spPr>
          <a:xfrm>
            <a:off x="36944" y="1"/>
            <a:ext cx="1195510" cy="1153446"/>
          </a:xfrm>
          <a:prstGeom prst="rect">
            <a:avLst/>
          </a:prstGeom>
        </p:spPr>
      </p:pic>
      <p:sp>
        <p:nvSpPr>
          <p:cNvPr id="9" name="TextBox 8">
            <a:extLst>
              <a:ext uri="{FF2B5EF4-FFF2-40B4-BE49-F238E27FC236}">
                <a16:creationId xmlns:a16="http://schemas.microsoft.com/office/drawing/2014/main" id="{9A1D287A-FE70-BE60-D030-AA57CAA7EC83}"/>
              </a:ext>
            </a:extLst>
          </p:cNvPr>
          <p:cNvSpPr txBox="1"/>
          <p:nvPr/>
        </p:nvSpPr>
        <p:spPr>
          <a:xfrm>
            <a:off x="172912" y="1350337"/>
            <a:ext cx="11518346" cy="4210448"/>
          </a:xfrm>
          <a:prstGeom prst="rect">
            <a:avLst/>
          </a:prstGeom>
          <a:noFill/>
        </p:spPr>
        <p:txBody>
          <a:bodyPr wrap="square" rtlCol="0">
            <a:spAutoFit/>
          </a:bodyPr>
          <a:lstStyle/>
          <a:p>
            <a:pPr>
              <a:lnSpc>
                <a:spcPct val="115000"/>
              </a:lnSpc>
              <a:spcBef>
                <a:spcPts val="2400"/>
              </a:spcBef>
            </a:pPr>
            <a:r>
              <a:rPr lang="el-GR" sz="1800" b="1" kern="0" dirty="0">
                <a:solidFill>
                  <a:srgbClr val="365F91"/>
                </a:solidFill>
                <a:effectLst/>
                <a:latin typeface="Calibri" panose="020F0502020204030204" pitchFamily="34" charset="0"/>
                <a:ea typeface="MS Gothic" panose="020B0609070205080204" pitchFamily="49" charset="-128"/>
                <a:cs typeface="Times New Roman" panose="02020603050405020304" pitchFamily="18" charset="0"/>
              </a:rPr>
              <a:t>Κόστος ανά 100 </a:t>
            </a:r>
            <a:r>
              <a:rPr lang="en-US" sz="1800" b="1" kern="0" dirty="0">
                <a:solidFill>
                  <a:srgbClr val="365F91"/>
                </a:solidFill>
                <a:effectLst/>
                <a:latin typeface="Calibri" panose="020F0502020204030204" pitchFamily="34" charset="0"/>
                <a:ea typeface="MS Gothic" panose="020B0609070205080204" pitchFamily="49" charset="-128"/>
                <a:cs typeface="Times New Roman" panose="02020603050405020304" pitchFamily="18" charset="0"/>
              </a:rPr>
              <a:t>km</a:t>
            </a:r>
            <a:r>
              <a:rPr lang="el-GR" sz="1800" b="1" kern="0" dirty="0">
                <a:solidFill>
                  <a:srgbClr val="365F91"/>
                </a:solidFill>
                <a:effectLst/>
                <a:latin typeface="Calibri" panose="020F0502020204030204" pitchFamily="34" charset="0"/>
                <a:ea typeface="MS Gothic" panose="020B0609070205080204" pitchFamily="49" charset="-128"/>
                <a:cs typeface="Times New Roman" panose="02020603050405020304" pitchFamily="18" charset="0"/>
              </a:rPr>
              <a:t> (</a:t>
            </a:r>
            <a:r>
              <a:rPr lang="en-US" sz="1800" b="1" kern="0" dirty="0">
                <a:solidFill>
                  <a:srgbClr val="365F91"/>
                </a:solidFill>
                <a:effectLst/>
                <a:latin typeface="Calibri" panose="020F0502020204030204" pitchFamily="34" charset="0"/>
                <a:ea typeface="MS Gothic" panose="020B0609070205080204" pitchFamily="49" charset="-128"/>
                <a:cs typeface="Times New Roman" panose="02020603050405020304" pitchFamily="18" charset="0"/>
              </a:rPr>
              <a:t>EV vs ICE</a:t>
            </a:r>
            <a:r>
              <a:rPr lang="el-GR" sz="1800" b="1" kern="0" dirty="0">
                <a:solidFill>
                  <a:srgbClr val="365F91"/>
                </a:solidFill>
                <a:effectLst/>
                <a:latin typeface="Calibri" panose="020F0502020204030204" pitchFamily="34" charset="0"/>
                <a:ea typeface="MS Gothic" panose="020B0609070205080204" pitchFamily="49" charset="-128"/>
                <a:cs typeface="Times New Roman" panose="02020603050405020304" pitchFamily="18" charset="0"/>
              </a:rPr>
              <a:t>)</a:t>
            </a:r>
          </a:p>
          <a:p>
            <a:pPr>
              <a:lnSpc>
                <a:spcPct val="115000"/>
              </a:lnSpc>
              <a:spcAft>
                <a:spcPts val="1000"/>
              </a:spcAft>
            </a:pPr>
            <a:r>
              <a:rPr lang="el-GR" sz="1800" dirty="0">
                <a:effectLst/>
                <a:latin typeface="Cambria" panose="02040503050406030204" pitchFamily="18" charset="0"/>
                <a:ea typeface="MS Mincho" panose="02020609040205080304" pitchFamily="49" charset="-128"/>
                <a:cs typeface="Times New Roman" panose="02020603050405020304" pitchFamily="18" charset="0"/>
              </a:rPr>
              <a:t>Εκφώνηση:</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a:lnSpc>
                <a:spcPct val="115000"/>
              </a:lnSpc>
              <a:spcAft>
                <a:spcPts val="1000"/>
              </a:spcAft>
            </a:pPr>
            <a:r>
              <a:rPr lang="el-GR" sz="1800" dirty="0">
                <a:effectLst/>
                <a:latin typeface="Cambria" panose="02040503050406030204" pitchFamily="18" charset="0"/>
                <a:ea typeface="MS Mincho" panose="02020609040205080304" pitchFamily="49" charset="-128"/>
                <a:cs typeface="Times New Roman" panose="02020603050405020304" pitchFamily="18" charset="0"/>
              </a:rPr>
              <a:t>Δίνονται τα παρακάτω </a:t>
            </a:r>
            <a:r>
              <a:rPr lang="el-GR" dirty="0">
                <a:latin typeface="Cambria" panose="02040503050406030204" pitchFamily="18" charset="0"/>
                <a:ea typeface="MS Mincho" panose="02020609040205080304" pitchFamily="49" charset="-128"/>
                <a:cs typeface="Times New Roman" panose="02020603050405020304" pitchFamily="18" charset="0"/>
              </a:rPr>
              <a:t>δεδομένα για ένα </a:t>
            </a:r>
            <a:r>
              <a:rPr lang="en-US" dirty="0">
                <a:latin typeface="Cambria" panose="02040503050406030204" pitchFamily="18" charset="0"/>
                <a:ea typeface="MS Mincho" panose="02020609040205080304" pitchFamily="49" charset="-128"/>
                <a:cs typeface="Times New Roman" panose="02020603050405020304" pitchFamily="18" charset="0"/>
              </a:rPr>
              <a:t>EV </a:t>
            </a:r>
            <a:r>
              <a:rPr lang="el-GR" dirty="0">
                <a:latin typeface="Cambria" panose="02040503050406030204" pitchFamily="18" charset="0"/>
                <a:ea typeface="MS Mincho" panose="02020609040205080304" pitchFamily="49" charset="-128"/>
                <a:cs typeface="Times New Roman" panose="02020603050405020304" pitchFamily="18" charset="0"/>
              </a:rPr>
              <a:t>και ένα </a:t>
            </a:r>
            <a:r>
              <a:rPr lang="en-US" dirty="0">
                <a:latin typeface="Cambria" panose="02040503050406030204" pitchFamily="18" charset="0"/>
                <a:ea typeface="MS Mincho" panose="02020609040205080304" pitchFamily="49" charset="-128"/>
                <a:cs typeface="Times New Roman" panose="02020603050405020304" pitchFamily="18" charset="0"/>
              </a:rPr>
              <a:t>ICE</a:t>
            </a:r>
            <a:r>
              <a:rPr lang="el-GR" dirty="0">
                <a:latin typeface="Cambria" panose="02040503050406030204" pitchFamily="18" charset="0"/>
                <a:ea typeface="MS Mincho" panose="02020609040205080304" pitchFamily="49" charset="-128"/>
                <a:cs typeface="Times New Roman" panose="02020603050405020304" pitchFamily="18" charset="0"/>
              </a:rPr>
              <a:t> όχημα</a:t>
            </a:r>
            <a:r>
              <a:rPr lang="en-US" dirty="0">
                <a:latin typeface="Cambria" panose="02040503050406030204" pitchFamily="18" charset="0"/>
                <a:ea typeface="MS Mincho" panose="02020609040205080304" pitchFamily="49" charset="-128"/>
                <a:cs typeface="Times New Roman" panose="02020603050405020304" pitchFamily="18" charset="0"/>
              </a:rPr>
              <a:t>:</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285750" indent="-285750">
              <a:lnSpc>
                <a:spcPct val="115000"/>
              </a:lnSpc>
              <a:spcAft>
                <a:spcPts val="1000"/>
              </a:spcAft>
              <a:buFont typeface="Arial" panose="020B0604020202020204" pitchFamily="34" charset="0"/>
              <a:buChar char="•"/>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EV</a:t>
            </a:r>
            <a:r>
              <a:rPr lang="el-GR" sz="1800" dirty="0">
                <a:effectLst/>
                <a:latin typeface="Cambria" panose="02040503050406030204" pitchFamily="18" charset="0"/>
                <a:ea typeface="MS Mincho" panose="02020609040205080304" pitchFamily="49" charset="-128"/>
                <a:cs typeface="Times New Roman" panose="02020603050405020304" pitchFamily="18" charset="0"/>
              </a:rPr>
              <a:t>: 18 </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kWh</a:t>
            </a:r>
            <a:r>
              <a:rPr lang="el-GR" sz="1800" dirty="0">
                <a:effectLst/>
                <a:latin typeface="Cambria" panose="02040503050406030204" pitchFamily="18" charset="0"/>
                <a:ea typeface="MS Mincho" panose="02020609040205080304" pitchFamily="49" charset="-128"/>
                <a:cs typeface="Times New Roman" panose="02020603050405020304" pitchFamily="18" charset="0"/>
              </a:rPr>
              <a:t>/100 </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km</a:t>
            </a:r>
            <a:r>
              <a:rPr lang="el-GR" sz="1800" dirty="0">
                <a:effectLst/>
                <a:latin typeface="Cambria" panose="02040503050406030204" pitchFamily="18" charset="0"/>
                <a:ea typeface="MS Mincho" panose="02020609040205080304" pitchFamily="49" charset="-128"/>
                <a:cs typeface="Times New Roman" panose="02020603050405020304" pitchFamily="18" charset="0"/>
              </a:rPr>
              <a:t>, απόδοση 90%, τιμή ρεύματος 0.</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15</a:t>
            </a:r>
            <a:r>
              <a:rPr lang="el-GR" sz="1800" dirty="0">
                <a:effectLst/>
                <a:latin typeface="Cambria" panose="02040503050406030204" pitchFamily="18" charset="0"/>
                <a:ea typeface="MS Mincho" panose="02020609040205080304" pitchFamily="49" charset="-128"/>
                <a:cs typeface="Times New Roman" panose="02020603050405020304" pitchFamily="18" charset="0"/>
              </a:rPr>
              <a:t> €/</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kWh</a:t>
            </a:r>
            <a:r>
              <a:rPr lang="el-GR" sz="1800" dirty="0">
                <a:effectLst/>
                <a:latin typeface="Cambria" panose="02040503050406030204" pitchFamily="18" charset="0"/>
                <a:ea typeface="MS Mincho" panose="02020609040205080304" pitchFamily="49" charset="-128"/>
                <a:cs typeface="Times New Roman" panose="02020603050405020304" pitchFamily="18" charset="0"/>
              </a:rPr>
              <a:t>.</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285750" indent="-285750">
              <a:lnSpc>
                <a:spcPct val="115000"/>
              </a:lnSpc>
              <a:spcAft>
                <a:spcPts val="1000"/>
              </a:spcAft>
              <a:buFont typeface="Arial" panose="020B0604020202020204" pitchFamily="34" charset="0"/>
              <a:buChar char="•"/>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ICE</a:t>
            </a:r>
            <a:r>
              <a:rPr lang="el-GR" sz="1800" dirty="0">
                <a:effectLst/>
                <a:latin typeface="Cambria" panose="02040503050406030204" pitchFamily="18" charset="0"/>
                <a:ea typeface="MS Mincho" panose="02020609040205080304" pitchFamily="49" charset="-128"/>
                <a:cs typeface="Times New Roman" panose="02020603050405020304" pitchFamily="18" charset="0"/>
              </a:rPr>
              <a:t>: 7 </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L</a:t>
            </a:r>
            <a:r>
              <a:rPr lang="el-GR" sz="1800" dirty="0">
                <a:effectLst/>
                <a:latin typeface="Cambria" panose="02040503050406030204" pitchFamily="18" charset="0"/>
                <a:ea typeface="MS Mincho" panose="02020609040205080304" pitchFamily="49" charset="-128"/>
                <a:cs typeface="Times New Roman" panose="02020603050405020304" pitchFamily="18" charset="0"/>
              </a:rPr>
              <a:t>/100 </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km</a:t>
            </a:r>
            <a:r>
              <a:rPr lang="el-GR" sz="1800" dirty="0">
                <a:effectLst/>
                <a:latin typeface="Cambria" panose="02040503050406030204" pitchFamily="18" charset="0"/>
                <a:ea typeface="MS Mincho" panose="02020609040205080304" pitchFamily="49" charset="-128"/>
                <a:cs typeface="Times New Roman" panose="02020603050405020304" pitchFamily="18" charset="0"/>
              </a:rPr>
              <a:t>, </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1</a:t>
            </a:r>
            <a:r>
              <a:rPr lang="el-GR" sz="1800" dirty="0">
                <a:effectLst/>
                <a:latin typeface="Cambria" panose="02040503050406030204" pitchFamily="18" charset="0"/>
                <a:ea typeface="MS Mincho" panose="02020609040205080304" pitchFamily="49" charset="-128"/>
                <a:cs typeface="Times New Roman" panose="02020603050405020304" pitchFamily="18" charset="0"/>
              </a:rPr>
              <a:t>.</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8</a:t>
            </a:r>
            <a:r>
              <a:rPr lang="el-GR" sz="1800" dirty="0">
                <a:effectLst/>
                <a:latin typeface="Cambria" panose="02040503050406030204" pitchFamily="18" charset="0"/>
                <a:ea typeface="MS Mincho" panose="02020609040205080304" pitchFamily="49" charset="-128"/>
                <a:cs typeface="Times New Roman" panose="02020603050405020304" pitchFamily="18" charset="0"/>
              </a:rPr>
              <a:t>0 €/</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L</a:t>
            </a:r>
            <a:r>
              <a:rPr lang="el-GR" sz="1800" dirty="0">
                <a:effectLst/>
                <a:latin typeface="Cambria" panose="02040503050406030204" pitchFamily="18" charset="0"/>
                <a:ea typeface="MS Mincho" panose="02020609040205080304" pitchFamily="49" charset="-128"/>
                <a:cs typeface="Times New Roman" panose="02020603050405020304" pitchFamily="18" charset="0"/>
              </a:rPr>
              <a:t>. Να συγκριθεί το κόστος</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r>
            <a:r>
              <a:rPr lang="el-GR" sz="1800" dirty="0">
                <a:effectLst/>
                <a:latin typeface="Cambria" panose="02040503050406030204" pitchFamily="18" charset="0"/>
                <a:ea typeface="MS Mincho" panose="02020609040205080304" pitchFamily="49" charset="-128"/>
                <a:cs typeface="Times New Roman" panose="02020603050405020304" pitchFamily="18" charset="0"/>
              </a:rPr>
              <a:t>«καυσίμου» ανά </a:t>
            </a:r>
            <a:r>
              <a:rPr lang="en-US" dirty="0">
                <a:latin typeface="Cambria" panose="02040503050406030204" pitchFamily="18" charset="0"/>
                <a:ea typeface="MS Mincho" panose="02020609040205080304" pitchFamily="49" charset="-128"/>
                <a:cs typeface="Times New Roman" panose="02020603050405020304" pitchFamily="18" charset="0"/>
              </a:rPr>
              <a:t>100 km </a:t>
            </a:r>
            <a:r>
              <a:rPr lang="el-GR" dirty="0">
                <a:latin typeface="Cambria" panose="02040503050406030204" pitchFamily="18" charset="0"/>
                <a:ea typeface="MS Mincho" panose="02020609040205080304" pitchFamily="49" charset="-128"/>
                <a:cs typeface="Times New Roman" panose="02020603050405020304" pitchFamily="18" charset="0"/>
              </a:rPr>
              <a:t>των δύο οχημάτων</a:t>
            </a:r>
            <a:r>
              <a:rPr lang="el-GR" sz="1800" dirty="0">
                <a:effectLst/>
                <a:latin typeface="Cambria" panose="02040503050406030204" pitchFamily="18" charset="0"/>
                <a:ea typeface="MS Mincho" panose="02020609040205080304" pitchFamily="49" charset="-128"/>
                <a:cs typeface="Times New Roman" panose="02020603050405020304" pitchFamily="18" charset="0"/>
              </a:rPr>
              <a:t>.</a:t>
            </a:r>
          </a:p>
          <a:p>
            <a:pPr>
              <a:lnSpc>
                <a:spcPct val="115000"/>
              </a:lnSpc>
              <a:spcAft>
                <a:spcPts val="1000"/>
              </a:spcAft>
            </a:pPr>
            <a:br>
              <a:rPr lang="el-GR" sz="1800" dirty="0">
                <a:effectLst/>
                <a:latin typeface="Cambria" panose="02040503050406030204" pitchFamily="18" charset="0"/>
                <a:ea typeface="MS Mincho" panose="02020609040205080304" pitchFamily="49" charset="-128"/>
                <a:cs typeface="Times New Roman" panose="02020603050405020304" pitchFamily="18" charset="0"/>
              </a:rPr>
            </a:br>
            <a:r>
              <a:rPr lang="el-GR" sz="1800" dirty="0">
                <a:effectLst/>
                <a:latin typeface="Cambria" panose="02040503050406030204" pitchFamily="18" charset="0"/>
                <a:ea typeface="MS Mincho" panose="02020609040205080304" pitchFamily="49" charset="-128"/>
                <a:cs typeface="Times New Roman" panose="02020603050405020304" pitchFamily="18" charset="0"/>
              </a:rPr>
              <a:t>Λύση:</a:t>
            </a:r>
            <a:br>
              <a:rPr lang="el-GR" sz="1800" dirty="0">
                <a:effectLst/>
                <a:latin typeface="Cambria" panose="02040503050406030204" pitchFamily="18" charset="0"/>
                <a:ea typeface="MS Mincho" panose="02020609040205080304" pitchFamily="49" charset="-128"/>
                <a:cs typeface="Times New Roman" panose="02020603050405020304" pitchFamily="18" charset="0"/>
              </a:rPr>
            </a:br>
            <a:r>
              <a:rPr lang="en-US" sz="1800" dirty="0">
                <a:effectLst/>
                <a:latin typeface="Cambria" panose="02040503050406030204" pitchFamily="18" charset="0"/>
                <a:ea typeface="MS Mincho" panose="02020609040205080304" pitchFamily="49" charset="-128"/>
                <a:cs typeface="Times New Roman" panose="02020603050405020304" pitchFamily="18" charset="0"/>
              </a:rPr>
              <a:t>EV</a:t>
            </a:r>
            <a:r>
              <a:rPr lang="el-GR" sz="1800" dirty="0">
                <a:effectLst/>
                <a:latin typeface="Cambria" panose="02040503050406030204" pitchFamily="18" charset="0"/>
                <a:ea typeface="MS Mincho" panose="02020609040205080304" pitchFamily="49" charset="-128"/>
                <a:cs typeface="Times New Roman" panose="02020603050405020304" pitchFamily="18" charset="0"/>
              </a:rPr>
              <a:t>: 18/0.9 = 20 </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kWh</a:t>
            </a:r>
            <a:r>
              <a:rPr lang="el-GR" sz="1800" dirty="0">
                <a:effectLst/>
                <a:latin typeface="Cambria" panose="02040503050406030204" pitchFamily="18" charset="0"/>
                <a:ea typeface="MS Mincho" panose="02020609040205080304" pitchFamily="49" charset="-128"/>
                <a:cs typeface="Times New Roman" panose="02020603050405020304" pitchFamily="18" charset="0"/>
              </a:rPr>
              <a:t> → 20×0.15 = 3 €</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 100 km</a:t>
            </a:r>
            <a:br>
              <a:rPr lang="el-GR" sz="1800" dirty="0">
                <a:effectLst/>
                <a:latin typeface="Cambria" panose="02040503050406030204" pitchFamily="18" charset="0"/>
                <a:ea typeface="MS Mincho" panose="02020609040205080304" pitchFamily="49" charset="-128"/>
                <a:cs typeface="Times New Roman" panose="02020603050405020304" pitchFamily="18" charset="0"/>
              </a:rPr>
            </a:br>
            <a:r>
              <a:rPr lang="en-US" sz="1800" dirty="0">
                <a:effectLst/>
                <a:latin typeface="Cambria" panose="02040503050406030204" pitchFamily="18" charset="0"/>
                <a:ea typeface="MS Mincho" panose="02020609040205080304" pitchFamily="49" charset="-128"/>
                <a:cs typeface="Times New Roman" panose="02020603050405020304" pitchFamily="18" charset="0"/>
              </a:rPr>
              <a:t>ICE</a:t>
            </a:r>
            <a:r>
              <a:rPr lang="el-GR" sz="1800" dirty="0">
                <a:effectLst/>
                <a:latin typeface="Cambria" panose="02040503050406030204" pitchFamily="18" charset="0"/>
                <a:ea typeface="MS Mincho" panose="02020609040205080304" pitchFamily="49" charset="-128"/>
                <a:cs typeface="Times New Roman" panose="02020603050405020304" pitchFamily="18" charset="0"/>
              </a:rPr>
              <a:t>: 7×1.8 = 12.6 €</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 100 km</a:t>
            </a:r>
            <a:br>
              <a:rPr lang="el-GR" sz="1800" dirty="0">
                <a:effectLst/>
                <a:latin typeface="Cambria" panose="02040503050406030204" pitchFamily="18" charset="0"/>
                <a:ea typeface="MS Mincho" panose="02020609040205080304" pitchFamily="49" charset="-128"/>
                <a:cs typeface="Times New Roman" panose="02020603050405020304" pitchFamily="18" charset="0"/>
              </a:rPr>
            </a:br>
            <a:r>
              <a:rPr lang="el-GR" sz="1800" dirty="0">
                <a:effectLst/>
                <a:latin typeface="Cambria" panose="02040503050406030204" pitchFamily="18" charset="0"/>
                <a:ea typeface="MS Mincho" panose="02020609040205080304" pitchFamily="49" charset="-128"/>
                <a:cs typeface="Times New Roman" panose="02020603050405020304" pitchFamily="18" charset="0"/>
              </a:rPr>
              <a:t>Διαφορά = </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9</a:t>
            </a:r>
            <a:r>
              <a:rPr lang="el-GR" sz="1800" dirty="0">
                <a:effectLst/>
                <a:latin typeface="Cambria" panose="02040503050406030204" pitchFamily="18" charset="0"/>
                <a:ea typeface="MS Mincho" panose="02020609040205080304" pitchFamily="49" charset="-128"/>
                <a:cs typeface="Times New Roman" panose="02020603050405020304" pitchFamily="18" charset="0"/>
              </a:rPr>
              <a:t>.</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6</a:t>
            </a:r>
            <a:r>
              <a:rPr lang="el-GR" sz="1800" dirty="0">
                <a:effectLst/>
                <a:latin typeface="Cambria" panose="02040503050406030204" pitchFamily="18" charset="0"/>
                <a:ea typeface="MS Mincho" panose="02020609040205080304" pitchFamily="49" charset="-128"/>
                <a:cs typeface="Times New Roman" panose="02020603050405020304" pitchFamily="18" charset="0"/>
              </a:rPr>
              <a:t> €/100 </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km</a:t>
            </a:r>
          </a:p>
          <a:p>
            <a:pPr>
              <a:lnSpc>
                <a:spcPct val="115000"/>
              </a:lnSpc>
              <a:spcAft>
                <a:spcPts val="1000"/>
              </a:spcAft>
            </a:pPr>
            <a:r>
              <a:rPr lang="el-GR" dirty="0">
                <a:latin typeface="Cambria" panose="02040503050406030204" pitchFamily="18" charset="0"/>
                <a:ea typeface="MS Mincho" panose="02020609040205080304" pitchFamily="49" charset="-128"/>
                <a:cs typeface="Times New Roman" panose="02020603050405020304" pitchFamily="18" charset="0"/>
              </a:rPr>
              <a:t>Η διαφορά γίνεται πιο εμφανής στα 10,000 </a:t>
            </a:r>
            <a:r>
              <a:rPr lang="en-US" dirty="0">
                <a:latin typeface="Cambria" panose="02040503050406030204" pitchFamily="18" charset="0"/>
                <a:ea typeface="MS Mincho" panose="02020609040205080304" pitchFamily="49" charset="-128"/>
                <a:cs typeface="Times New Roman" panose="02020603050405020304" pitchFamily="18" charset="0"/>
              </a:rPr>
              <a:t>km</a:t>
            </a:r>
            <a:r>
              <a:rPr lang="el-GR" dirty="0">
                <a:latin typeface="Cambria" panose="02040503050406030204" pitchFamily="18" charset="0"/>
                <a:ea typeface="MS Mincho" panose="02020609040205080304" pitchFamily="49" charset="-128"/>
                <a:cs typeface="Times New Roman" panose="02020603050405020304" pitchFamily="18" charset="0"/>
              </a:rPr>
              <a:t> όπου η εξοικονόμηση είναι ~1000 </a:t>
            </a:r>
            <a:r>
              <a:rPr kumimoji="0" lang="el-GR" sz="18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a:t>
            </a:r>
            <a:endParaRPr lang="el-GR" sz="1800" dirty="0">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16" name="Ορθογώνιο 15">
            <a:extLst>
              <a:ext uri="{FF2B5EF4-FFF2-40B4-BE49-F238E27FC236}">
                <a16:creationId xmlns:a16="http://schemas.microsoft.com/office/drawing/2014/main" id="{6217D4FF-BAE5-EF8E-8388-24C0AD64C041}"/>
              </a:ext>
            </a:extLst>
          </p:cNvPr>
          <p:cNvSpPr/>
          <p:nvPr/>
        </p:nvSpPr>
        <p:spPr>
          <a:xfrm>
            <a:off x="172912" y="3730171"/>
            <a:ext cx="9205986" cy="10400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916839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45F3F4-C09D-770F-346F-9659FC3AD4F7}"/>
              </a:ext>
            </a:extLst>
          </p:cNvPr>
          <p:cNvSpPr>
            <a:spLocks noGrp="1"/>
          </p:cNvSpPr>
          <p:nvPr>
            <p:ph type="ctrTitle"/>
          </p:nvPr>
        </p:nvSpPr>
        <p:spPr>
          <a:xfrm>
            <a:off x="1172817" y="0"/>
            <a:ext cx="9667462" cy="609600"/>
          </a:xfrm>
        </p:spPr>
        <p:txBody>
          <a:bodyPr>
            <a:normAutofit/>
          </a:bodyPr>
          <a:lstStyle/>
          <a:p>
            <a:r>
              <a:rPr lang="el-GR" sz="3000" dirty="0"/>
              <a:t>Άσκηση 7</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A1D287A-FE70-BE60-D030-AA57CAA7EC83}"/>
                  </a:ext>
                </a:extLst>
              </p:cNvPr>
              <p:cNvSpPr txBox="1"/>
              <p:nvPr/>
            </p:nvSpPr>
            <p:spPr>
              <a:xfrm>
                <a:off x="187364" y="554086"/>
                <a:ext cx="7991436" cy="4856458"/>
              </a:xfrm>
              <a:prstGeom prst="rect">
                <a:avLst/>
              </a:prstGeom>
              <a:noFill/>
            </p:spPr>
            <p:txBody>
              <a:bodyPr wrap="square" rtlCol="0">
                <a:spAutoFit/>
              </a:bodyPr>
              <a:lstStyle/>
              <a:p>
                <a:pPr marL="0" marR="0" lvl="0" indent="0" algn="l" defTabSz="914400" rtl="0" eaLnBrk="1" fontAlgn="auto" latinLnBrk="0" hangingPunct="1">
                  <a:lnSpc>
                    <a:spcPct val="115000"/>
                  </a:lnSpc>
                  <a:spcBef>
                    <a:spcPts val="2400"/>
                  </a:spcBef>
                  <a:spcAft>
                    <a:spcPts val="0"/>
                  </a:spcAft>
                  <a:buClrTx/>
                  <a:buSzTx/>
                  <a:buFontTx/>
                  <a:buNone/>
                  <a:tabLst/>
                  <a:defRPr/>
                </a:pPr>
                <a:r>
                  <a:rPr lang="en-US" b="1" kern="0" dirty="0">
                    <a:solidFill>
                      <a:srgbClr val="365F91"/>
                    </a:solidFill>
                    <a:latin typeface="Calibri" panose="020F0502020204030204" pitchFamily="34" charset="0"/>
                    <a:ea typeface="MS Gothic" panose="020B0609070205080204" pitchFamily="49" charset="-128"/>
                    <a:cs typeface="Times New Roman" panose="02020603050405020304" pitchFamily="18" charset="0"/>
                  </a:rPr>
                  <a:t>Cell Balancing</a:t>
                </a:r>
                <a:endParaRPr kumimoji="0" lang="el-GR" sz="1800" b="1" i="0" u="none" strike="noStrike" kern="0" cap="none" spc="0" normalizeH="0" baseline="0" noProof="0" dirty="0">
                  <a:ln>
                    <a:noFill/>
                  </a:ln>
                  <a:solidFill>
                    <a:srgbClr val="365F91"/>
                  </a:solidFill>
                  <a:effectLst/>
                  <a:uLnTx/>
                  <a:uFillTx/>
                  <a:latin typeface="Calibri" panose="020F0502020204030204" pitchFamily="34" charset="0"/>
                  <a:ea typeface="MS Gothic" panose="020B0609070205080204" pitchFamily="49" charset="-128"/>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Εκφώνηση:</a:t>
                </a: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Στο διπλανό σχήμα</a:t>
                </a:r>
                <a:r>
                  <a:rPr lang="el-GR"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 4 στοιχεία (</a:t>
                </a:r>
                <a:r>
                  <a:rPr lang="en-US"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B1, B2, B3, B4</a:t>
                </a:r>
                <a:r>
                  <a:rPr lang="el-GR"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a:t>
                </a:r>
                <a:r>
                  <a:rPr lang="en-US"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 </a:t>
                </a:r>
                <a:r>
                  <a:rPr lang="el-GR"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είναι εν σειρά συνδεδεμένα και εξισορροπούνται από ένα </a:t>
                </a:r>
                <a:r>
                  <a:rPr lang="en-US"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passive balancing  controller, </a:t>
                </a:r>
                <a:r>
                  <a:rPr lang="el-GR"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ο οποίος ελέγχει 4 ημιαγωγικούς διακόπτες </a:t>
                </a:r>
                <a:r>
                  <a:rPr lang="en-US"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S1-S4</a:t>
                </a:r>
                <a:r>
                  <a:rPr lang="el-GR"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 (</a:t>
                </a:r>
                <a:r>
                  <a:rPr lang="en-US"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MOSFETs</a:t>
                </a:r>
                <a:r>
                  <a:rPr lang="el-GR"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a:t>
                </a:r>
                <a:r>
                  <a:rPr lang="en-US"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a:t>
                </a:r>
                <a:r>
                  <a:rPr lang="el-GR"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 Όλες οι αντιστάσεις </a:t>
                </a:r>
                <a:r>
                  <a:rPr lang="en-US"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R=</a:t>
                </a:r>
                <a:r>
                  <a:rPr lang="el-GR"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 100</a:t>
                </a:r>
                <a:r>
                  <a:rPr lang="en-US"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 </a:t>
                </a:r>
                <a:r>
                  <a:rPr lang="el-GR"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Ω. Οι τάσεις των στοιχείων θεωρούνται σταθερές και ίσες με </a:t>
                </a:r>
                <a14:m>
                  <m:oMath xmlns:m="http://schemas.openxmlformats.org/officeDocument/2006/math">
                    <m:sSub>
                      <m:sSubPr>
                        <m:ctrlPr>
                          <a:rPr kumimoji="0" lang="en-US"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m:rPr>
                            <m:sty m:val="p"/>
                          </m:rPr>
                          <a:rPr kumimoji="0" lang="en-US" b="0" i="0"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V</m:t>
                        </m:r>
                      </m:e>
                      <m:sub>
                        <m:r>
                          <a:rPr kumimoji="0" lang="en-US"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𝐵</m:t>
                        </m:r>
                      </m:sub>
                    </m:sSub>
                    <m:r>
                      <a:rPr kumimoji="0" lang="en-US"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=3.7</m:t>
                    </m:r>
                    <m:r>
                      <a:rPr kumimoji="0" lang="en-US"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𝑉</m:t>
                    </m:r>
                    <m:r>
                      <a:rPr kumimoji="0" lang="en-US"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 </m:t>
                    </m:r>
                  </m:oMath>
                </a14:m>
                <a:r>
                  <a:rPr lang="el-GR"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Η χωρητικότητα και το </a:t>
                </a:r>
                <a:r>
                  <a:rPr lang="en-US"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SoC </a:t>
                </a:r>
                <a:r>
                  <a:rPr lang="el-GR"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των στοιχείων είναι </a:t>
                </a:r>
                <a:endParaRPr lang="en-US" dirty="0">
                  <a:solidFill>
                    <a:prstClr val="black"/>
                  </a:solidFill>
                  <a:latin typeface="Cambria" panose="02040503050406030204" pitchFamily="18" charset="0"/>
                  <a:ea typeface="MS Mincho" panose="02020609040205080304" pitchFamily="49" charset="-128"/>
                  <a:cs typeface="Times New Roman" panose="02020603050405020304" pitchFamily="18" charset="0"/>
                </a:endParaRPr>
              </a:p>
              <a:p>
                <a:pPr marL="742950" lvl="1" indent="-285750">
                  <a:lnSpc>
                    <a:spcPct val="115000"/>
                  </a:lnSpc>
                  <a:spcAft>
                    <a:spcPts val="1000"/>
                  </a:spcAft>
                  <a:buFont typeface="Arial" panose="020B0604020202020204" pitchFamily="34" charset="0"/>
                  <a:buChar char="•"/>
                </a:pPr>
                <a14:m>
                  <m:oMath xmlns:m="http://schemas.openxmlformats.org/officeDocument/2006/math">
                    <m:sSub>
                      <m:sSubPr>
                        <m:ctrlPr>
                          <a:rPr kumimoji="0" lang="en-US"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𝐶</m:t>
                        </m:r>
                      </m:e>
                      <m:sub>
                        <m:r>
                          <a:rPr kumimoji="0" lang="en-US"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𝐵</m:t>
                        </m:r>
                        <m:r>
                          <a:rPr kumimoji="0" lang="en-US"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1</m:t>
                        </m:r>
                      </m:sub>
                    </m:sSub>
                    <m:r>
                      <a:rPr kumimoji="0" lang="en-US"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=6 </m:t>
                    </m:r>
                    <m:r>
                      <a:rPr kumimoji="0" lang="en-US"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𝐴h</m:t>
                    </m:r>
                    <m:r>
                      <a:rPr kumimoji="0" lang="en-US"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m:t>
                    </m:r>
                    <m:sSub>
                      <m:sSubPr>
                        <m:ctrlP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𝐶</m:t>
                        </m:r>
                      </m:e>
                      <m:sub>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𝐵</m:t>
                        </m:r>
                        <m:r>
                          <a:rPr lang="en-US"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2</m:t>
                        </m:r>
                      </m:sub>
                    </m:sSub>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m:t>
                    </m:r>
                    <m:r>
                      <a:rPr lang="en-US"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5</m:t>
                    </m:r>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 </m:t>
                    </m:r>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𝐴h</m:t>
                    </m:r>
                  </m:oMath>
                </a14:m>
                <a:r>
                  <a:rPr kumimoji="0" lang="en-US"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 </a:t>
                </a:r>
                <a14:m>
                  <m:oMath xmlns:m="http://schemas.openxmlformats.org/officeDocument/2006/math">
                    <m:sSub>
                      <m:sSubPr>
                        <m:ctrlP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𝐶</m:t>
                        </m:r>
                      </m:e>
                      <m:sub>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𝐵</m:t>
                        </m:r>
                        <m:r>
                          <a:rPr lang="en-US"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3</m:t>
                        </m:r>
                      </m:sub>
                    </m:sSub>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=6 </m:t>
                    </m:r>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𝐴h</m:t>
                    </m:r>
                  </m:oMath>
                </a14:m>
                <a:r>
                  <a:rPr kumimoji="0" lang="en-US"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 </a:t>
                </a:r>
                <a14:m>
                  <m:oMath xmlns:m="http://schemas.openxmlformats.org/officeDocument/2006/math">
                    <m:sSub>
                      <m:sSubPr>
                        <m:ctrlP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𝐶</m:t>
                        </m:r>
                      </m:e>
                      <m:sub>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𝐵</m:t>
                        </m:r>
                        <m:r>
                          <a:rPr lang="en-US"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4</m:t>
                        </m:r>
                      </m:sub>
                    </m:sSub>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m:t>
                    </m:r>
                    <m:r>
                      <a:rPr lang="en-US"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5</m:t>
                    </m:r>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 </m:t>
                    </m:r>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𝐴h</m:t>
                    </m:r>
                  </m:oMath>
                </a14:m>
                <a:endParaRPr lang="el-GR" i="1" dirty="0">
                  <a:solidFill>
                    <a:prstClr val="black"/>
                  </a:solidFill>
                  <a:latin typeface="Cambria Math" panose="02040503050406030204" pitchFamily="18" charset="0"/>
                  <a:ea typeface="MS Mincho" panose="02020609040205080304" pitchFamily="49" charset="-128"/>
                  <a:cs typeface="Times New Roman" panose="02020603050405020304" pitchFamily="18" charset="0"/>
                </a:endParaRPr>
              </a:p>
              <a:p>
                <a:pPr marL="742950" lvl="1" indent="-285750">
                  <a:lnSpc>
                    <a:spcPct val="115000"/>
                  </a:lnSpc>
                  <a:spcAft>
                    <a:spcPts val="1000"/>
                  </a:spcAft>
                  <a:buFont typeface="Arial" panose="020B0604020202020204" pitchFamily="34" charset="0"/>
                  <a:buChar char="•"/>
                </a:pPr>
                <a14:m>
                  <m:oMath xmlns:m="http://schemas.openxmlformats.org/officeDocument/2006/math">
                    <m:sSub>
                      <m:sSubPr>
                        <m:ctrlPr>
                          <a:rPr kumimoji="0" lang="en-US"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𝑆𝑜𝐶</m:t>
                        </m:r>
                      </m:e>
                      <m:sub>
                        <m:r>
                          <a:rPr kumimoji="0" lang="en-US"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𝐵</m:t>
                        </m:r>
                        <m:r>
                          <a:rPr kumimoji="0" lang="en-US"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1</m:t>
                        </m:r>
                      </m:sub>
                    </m:sSub>
                    <m:r>
                      <a:rPr kumimoji="0" lang="en-US"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=70%,</m:t>
                    </m:r>
                    <m:sSub>
                      <m:sSubPr>
                        <m:ctrlP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a:rPr lang="en-US"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 </m:t>
                        </m:r>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𝑆𝑜𝐶</m:t>
                        </m:r>
                      </m:e>
                      <m:sub>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𝐵</m:t>
                        </m:r>
                        <m:r>
                          <a:rPr lang="en-US"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2</m:t>
                        </m:r>
                      </m:sub>
                    </m:sSub>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m:t>
                    </m:r>
                    <m:r>
                      <a:rPr lang="en-US"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8</m:t>
                    </m:r>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0%,</m:t>
                    </m:r>
                    <m:r>
                      <a:rPr lang="en-US"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  </m:t>
                    </m:r>
                    <m:sSub>
                      <m:sSubPr>
                        <m:ctrlP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𝑆𝑜𝐶</m:t>
                        </m:r>
                      </m:e>
                      <m:sub>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𝐵</m:t>
                        </m:r>
                        <m:r>
                          <a:rPr lang="en-US"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3</m:t>
                        </m:r>
                      </m:sub>
                    </m:sSub>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=70%,</m:t>
                    </m:r>
                    <m:sSub>
                      <m:sSubPr>
                        <m:ctrlP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 </m:t>
                        </m:r>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𝑆𝑜𝐶</m:t>
                        </m:r>
                      </m:e>
                      <m:sub>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𝐵</m:t>
                        </m:r>
                        <m:r>
                          <a:rPr lang="en-US"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4</m:t>
                        </m:r>
                      </m:sub>
                    </m:sSub>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=80%</m:t>
                    </m:r>
                  </m:oMath>
                </a14:m>
                <a:endParaRPr kumimoji="0" lang="el-GR"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endParaRPr>
              </a:p>
              <a:p>
                <a:pPr lvl="0">
                  <a:lnSpc>
                    <a:spcPct val="115000"/>
                  </a:lnSpc>
                  <a:spcAft>
                    <a:spcPts val="1000"/>
                  </a:spcAft>
                </a:pPr>
                <a:r>
                  <a:rPr kumimoji="0" lang="el-GR" sz="18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Α) Ποιο </a:t>
                </a:r>
                <a:r>
                  <a:rPr lang="el-GR"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ή ποια</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 </a:t>
                </a:r>
                <a:r>
                  <a:rPr lang="en-US"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MOSFET(s) </a:t>
                </a:r>
                <a:r>
                  <a:rPr lang="el-GR"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θα πρέπει να μεταβεί στην κατάσταση </a:t>
                </a:r>
                <a:r>
                  <a:rPr lang="en-US"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ON </a:t>
                </a:r>
                <a:r>
                  <a:rPr lang="el-GR"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για να γίνει εξισορρόπηση των στοιχείων</a:t>
                </a:r>
                <a:r>
                  <a:rPr lang="en-US"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a:t>
                </a:r>
              </a:p>
              <a:p>
                <a:pPr lvl="0">
                  <a:lnSpc>
                    <a:spcPct val="115000"/>
                  </a:lnSpc>
                  <a:spcAft>
                    <a:spcPts val="1000"/>
                  </a:spcAft>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B) </a:t>
                </a:r>
                <a:r>
                  <a:rPr lang="el-GR"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Για πόση ώρα θα πρέπει τα </a:t>
                </a:r>
                <a:r>
                  <a:rPr lang="en-US"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MOSFET </a:t>
                </a:r>
                <a:r>
                  <a:rPr lang="el-GR"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να είναι </a:t>
                </a:r>
                <a:r>
                  <a:rPr lang="en-US"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ON </a:t>
                </a:r>
                <a:r>
                  <a:rPr lang="el-GR"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ώστε να εξισορροπηθούν πλήρως τα </a:t>
                </a:r>
                <a:r>
                  <a:rPr lang="en-US"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SoC</a:t>
                </a:r>
                <a:r>
                  <a:rPr lang="el-GR"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 των τεσσάρων στοιχείων, δηλ. </a:t>
                </a:r>
                <a14:m>
                  <m:oMath xmlns:m="http://schemas.openxmlformats.org/officeDocument/2006/math">
                    <m:sSub>
                      <m:sSubPr>
                        <m:ctrlPr>
                          <a:rPr kumimoji="0" lang="en-US"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𝑆𝑜𝐶</m:t>
                        </m:r>
                      </m:e>
                      <m:sub>
                        <m:r>
                          <a:rPr kumimoji="0" lang="en-US"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𝐵</m:t>
                        </m:r>
                        <m:r>
                          <a:rPr kumimoji="0" lang="en-US"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1</m:t>
                        </m:r>
                      </m:sub>
                    </m:sSub>
                  </m:oMath>
                </a14:m>
                <a:r>
                  <a:rPr lang="el-GR"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a:t>
                </a:r>
                <a:r>
                  <a:rPr lang="en-US" dirty="0">
                    <a:solidFill>
                      <a:prstClr val="black"/>
                    </a:solidFill>
                    <a:ea typeface="MS Mincho" panose="02020609040205080304" pitchFamily="49" charset="-128"/>
                    <a:cs typeface="Times New Roman" panose="02020603050405020304" pitchFamily="18" charset="0"/>
                  </a:rPr>
                  <a:t> </a:t>
                </a:r>
                <a14:m>
                  <m:oMath xmlns:m="http://schemas.openxmlformats.org/officeDocument/2006/math">
                    <m:sSub>
                      <m:sSubPr>
                        <m:ctrlP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𝑆𝑜𝐶</m:t>
                        </m:r>
                      </m:e>
                      <m:sub>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𝐵</m:t>
                        </m:r>
                        <m:r>
                          <a:rPr lang="el-GR"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2</m:t>
                        </m:r>
                      </m:sub>
                    </m:sSub>
                  </m:oMath>
                </a14:m>
                <a:r>
                  <a:rPr lang="el-GR"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a:t>
                </a:r>
                <a:r>
                  <a:rPr lang="en-US" dirty="0">
                    <a:solidFill>
                      <a:prstClr val="black"/>
                    </a:solidFill>
                    <a:ea typeface="MS Mincho" panose="02020609040205080304" pitchFamily="49" charset="-128"/>
                    <a:cs typeface="Times New Roman" panose="02020603050405020304" pitchFamily="18" charset="0"/>
                  </a:rPr>
                  <a:t> </a:t>
                </a:r>
                <a14:m>
                  <m:oMath xmlns:m="http://schemas.openxmlformats.org/officeDocument/2006/math">
                    <m:sSub>
                      <m:sSubPr>
                        <m:ctrlP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𝑆𝑜𝐶</m:t>
                        </m:r>
                      </m:e>
                      <m:sub>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𝐵</m:t>
                        </m:r>
                        <m:r>
                          <a:rPr lang="el-GR"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3</m:t>
                        </m:r>
                      </m:sub>
                    </m:sSub>
                  </m:oMath>
                </a14:m>
                <a:r>
                  <a:rPr lang="el-GR"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a:t>
                </a:r>
                <a:r>
                  <a:rPr lang="en-US" dirty="0">
                    <a:solidFill>
                      <a:prstClr val="black"/>
                    </a:solidFill>
                    <a:ea typeface="MS Mincho" panose="02020609040205080304" pitchFamily="49" charset="-128"/>
                    <a:cs typeface="Times New Roman" panose="02020603050405020304" pitchFamily="18" charset="0"/>
                  </a:rPr>
                  <a:t> </a:t>
                </a:r>
                <a14:m>
                  <m:oMath xmlns:m="http://schemas.openxmlformats.org/officeDocument/2006/math">
                    <m:sSub>
                      <m:sSubPr>
                        <m:ctrlP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𝑆𝑜𝐶</m:t>
                        </m:r>
                      </m:e>
                      <m:sub>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𝐵</m:t>
                        </m:r>
                        <m:r>
                          <a:rPr lang="el-GR"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4</m:t>
                        </m:r>
                      </m:sub>
                    </m:sSub>
                  </m:oMath>
                </a14:m>
                <a:r>
                  <a:rPr lang="en-US"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9A1D287A-FE70-BE60-D030-AA57CAA7EC83}"/>
                  </a:ext>
                </a:extLst>
              </p:cNvPr>
              <p:cNvSpPr txBox="1">
                <a:spLocks noRot="1" noChangeAspect="1" noMove="1" noResize="1" noEditPoints="1" noAdjustHandles="1" noChangeArrowheads="1" noChangeShapeType="1" noTextEdit="1"/>
              </p:cNvSpPr>
              <p:nvPr/>
            </p:nvSpPr>
            <p:spPr>
              <a:xfrm>
                <a:off x="187364" y="554086"/>
                <a:ext cx="7991436" cy="4856458"/>
              </a:xfrm>
              <a:prstGeom prst="rect">
                <a:avLst/>
              </a:prstGeom>
              <a:blipFill>
                <a:blip r:embed="rId2"/>
                <a:stretch>
                  <a:fillRect l="-686" t="-251" b="-753"/>
                </a:stretch>
              </a:blipFill>
            </p:spPr>
            <p:txBody>
              <a:bodyPr/>
              <a:lstStyle/>
              <a:p>
                <a:r>
                  <a:rPr lang="el-GR">
                    <a:noFill/>
                  </a:rPr>
                  <a:t> </a:t>
                </a:r>
              </a:p>
            </p:txBody>
          </p:sp>
        </mc:Fallback>
      </mc:AlternateContent>
      <p:pic>
        <p:nvPicPr>
          <p:cNvPr id="3" name="Εικόνα 2">
            <a:extLst>
              <a:ext uri="{FF2B5EF4-FFF2-40B4-BE49-F238E27FC236}">
                <a16:creationId xmlns:a16="http://schemas.microsoft.com/office/drawing/2014/main" id="{4FF512A9-883A-028E-3E7B-585B4573A538}"/>
              </a:ext>
            </a:extLst>
          </p:cNvPr>
          <p:cNvPicPr>
            <a:picLocks noChangeAspect="1"/>
          </p:cNvPicPr>
          <p:nvPr/>
        </p:nvPicPr>
        <p:blipFill>
          <a:blip r:embed="rId3"/>
          <a:stretch>
            <a:fillRect/>
          </a:stretch>
        </p:blipFill>
        <p:spPr>
          <a:xfrm>
            <a:off x="8331073" y="1007224"/>
            <a:ext cx="3621313" cy="3048008"/>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B105AF4-E1BA-8526-6478-45B420B43D72}"/>
                  </a:ext>
                </a:extLst>
              </p:cNvPr>
              <p:cNvSpPr txBox="1"/>
              <p:nvPr/>
            </p:nvSpPr>
            <p:spPr>
              <a:xfrm>
                <a:off x="8824685" y="1914748"/>
                <a:ext cx="3127702" cy="276999"/>
              </a:xfrm>
              <a:prstGeom prst="rect">
                <a:avLst/>
              </a:prstGeom>
              <a:noFill/>
            </p:spPr>
            <p:txBody>
              <a:bodyPr wrap="square" lIns="0" tIns="0" rIns="0" bIns="0" rtlCol="0">
                <a:spAutoFit/>
              </a:bodyPr>
              <a:lstStyle/>
              <a:p>
                <a14:m>
                  <m:oMath xmlns:m="http://schemas.openxmlformats.org/officeDocument/2006/math">
                    <m:r>
                      <a:rPr lang="en-US" b="0" i="1" smtClean="0">
                        <a:latin typeface="Cambria Math" panose="02040503050406030204" pitchFamily="18" charset="0"/>
                      </a:rPr>
                      <m:t>𝑆</m:t>
                    </m:r>
                    <m:r>
                      <a:rPr lang="en-US" b="0" i="1" smtClean="0">
                        <a:latin typeface="Cambria Math" panose="02040503050406030204" pitchFamily="18" charset="0"/>
                      </a:rPr>
                      <m:t>1</m:t>
                    </m:r>
                  </m:oMath>
                </a14:m>
                <a:r>
                  <a:rPr lang="en-US" dirty="0"/>
                  <a:t>           S2            S3           S4</a:t>
                </a:r>
                <a:endParaRPr lang="el-GR" dirty="0"/>
              </a:p>
            </p:txBody>
          </p:sp>
        </mc:Choice>
        <mc:Fallback xmlns="">
          <p:sp>
            <p:nvSpPr>
              <p:cNvPr id="4" name="TextBox 3">
                <a:extLst>
                  <a:ext uri="{FF2B5EF4-FFF2-40B4-BE49-F238E27FC236}">
                    <a16:creationId xmlns:a16="http://schemas.microsoft.com/office/drawing/2014/main" id="{AB105AF4-E1BA-8526-6478-45B420B43D72}"/>
                  </a:ext>
                </a:extLst>
              </p:cNvPr>
              <p:cNvSpPr txBox="1">
                <a:spLocks noRot="1" noChangeAspect="1" noMove="1" noResize="1" noEditPoints="1" noAdjustHandles="1" noChangeArrowheads="1" noChangeShapeType="1" noTextEdit="1"/>
              </p:cNvSpPr>
              <p:nvPr/>
            </p:nvSpPr>
            <p:spPr>
              <a:xfrm>
                <a:off x="8824685" y="1914748"/>
                <a:ext cx="3127702" cy="276999"/>
              </a:xfrm>
              <a:prstGeom prst="rect">
                <a:avLst/>
              </a:prstGeom>
              <a:blipFill>
                <a:blip r:embed="rId4"/>
                <a:stretch>
                  <a:fillRect l="-2729" t="-26087" b="-52174"/>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7B2B338-3765-96D5-B68B-05F24C01BC96}"/>
                  </a:ext>
                </a:extLst>
              </p:cNvPr>
              <p:cNvSpPr txBox="1"/>
              <p:nvPr/>
            </p:nvSpPr>
            <p:spPr>
              <a:xfrm>
                <a:off x="8919028" y="3999196"/>
                <a:ext cx="3127702" cy="276999"/>
              </a:xfrm>
              <a:prstGeom prst="rect">
                <a:avLst/>
              </a:prstGeom>
              <a:noFill/>
            </p:spPr>
            <p:txBody>
              <a:bodyPr wrap="square" lIns="0" tIns="0" rIns="0" bIns="0" rtlCol="0">
                <a:spAutoFit/>
              </a:bodyPr>
              <a:lstStyle/>
              <a:p>
                <a14:m>
                  <m:oMath xmlns:m="http://schemas.openxmlformats.org/officeDocument/2006/math">
                    <m:r>
                      <m:rPr>
                        <m:sty m:val="p"/>
                      </m:rPr>
                      <a:rPr lang="en-US" b="0" i="0" smtClean="0">
                        <a:latin typeface="Cambria Math" panose="02040503050406030204" pitchFamily="18" charset="0"/>
                      </a:rPr>
                      <m:t>B</m:t>
                    </m:r>
                    <m:r>
                      <a:rPr lang="en-US" b="0" i="0" smtClean="0">
                        <a:latin typeface="Cambria Math" panose="02040503050406030204" pitchFamily="18" charset="0"/>
                      </a:rPr>
                      <m:t>1</m:t>
                    </m:r>
                  </m:oMath>
                </a14:m>
                <a:r>
                  <a:rPr lang="en-US" dirty="0"/>
                  <a:t>           B2           B3           B4</a:t>
                </a:r>
                <a:endParaRPr lang="el-GR" dirty="0"/>
              </a:p>
            </p:txBody>
          </p:sp>
        </mc:Choice>
        <mc:Fallback xmlns="">
          <p:sp>
            <p:nvSpPr>
              <p:cNvPr id="5" name="TextBox 4">
                <a:extLst>
                  <a:ext uri="{FF2B5EF4-FFF2-40B4-BE49-F238E27FC236}">
                    <a16:creationId xmlns:a16="http://schemas.microsoft.com/office/drawing/2014/main" id="{A7B2B338-3765-96D5-B68B-05F24C01BC96}"/>
                  </a:ext>
                </a:extLst>
              </p:cNvPr>
              <p:cNvSpPr txBox="1">
                <a:spLocks noRot="1" noChangeAspect="1" noMove="1" noResize="1" noEditPoints="1" noAdjustHandles="1" noChangeArrowheads="1" noChangeShapeType="1" noTextEdit="1"/>
              </p:cNvSpPr>
              <p:nvPr/>
            </p:nvSpPr>
            <p:spPr>
              <a:xfrm>
                <a:off x="8919028" y="3999196"/>
                <a:ext cx="3127702" cy="276999"/>
              </a:xfrm>
              <a:prstGeom prst="rect">
                <a:avLst/>
              </a:prstGeom>
              <a:blipFill>
                <a:blip r:embed="rId5"/>
                <a:stretch>
                  <a:fillRect l="-2534" t="-26667" b="-55556"/>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752BB8B-BF34-87B8-460B-A4C9A2394FE0}"/>
                  </a:ext>
                </a:extLst>
              </p:cNvPr>
              <p:cNvSpPr txBox="1"/>
              <p:nvPr/>
            </p:nvSpPr>
            <p:spPr>
              <a:xfrm>
                <a:off x="8331073" y="3006018"/>
                <a:ext cx="3621313" cy="276999"/>
              </a:xfrm>
              <a:prstGeom prst="rect">
                <a:avLst/>
              </a:prstGeom>
              <a:noFill/>
            </p:spPr>
            <p:txBody>
              <a:bodyPr wrap="square" lIns="0" tIns="0" rIns="0" bIns="0" rtlCol="0">
                <a:spAutoFit/>
              </a:bodyPr>
              <a:lstStyle/>
              <a:p>
                <a14:m>
                  <m:oMath xmlns:m="http://schemas.openxmlformats.org/officeDocument/2006/math">
                    <m:r>
                      <m:rPr>
                        <m:sty m:val="p"/>
                      </m:rPr>
                      <a:rPr lang="en-US" b="0" i="0" smtClean="0">
                        <a:latin typeface="Cambria Math" panose="02040503050406030204" pitchFamily="18" charset="0"/>
                      </a:rPr>
                      <m:t>R</m:t>
                    </m:r>
                  </m:oMath>
                </a14:m>
                <a:r>
                  <a:rPr lang="en-US" dirty="0"/>
                  <a:t>          </a:t>
                </a:r>
                <a:r>
                  <a:rPr lang="el-GR" dirty="0"/>
                  <a:t>  </a:t>
                </a:r>
                <a:r>
                  <a:rPr lang="en-US" dirty="0"/>
                  <a:t> R            </a:t>
                </a:r>
                <a:r>
                  <a:rPr lang="el-GR" dirty="0"/>
                  <a:t>  </a:t>
                </a:r>
                <a:r>
                  <a:rPr lang="en-US" dirty="0"/>
                  <a:t>R           </a:t>
                </a:r>
                <a:r>
                  <a:rPr lang="el-GR" dirty="0"/>
                  <a:t>   </a:t>
                </a:r>
                <a:r>
                  <a:rPr lang="en-US" dirty="0"/>
                  <a:t>R           </a:t>
                </a:r>
                <a:r>
                  <a:rPr lang="el-GR" dirty="0"/>
                  <a:t>   </a:t>
                </a:r>
                <a:r>
                  <a:rPr lang="en-US" dirty="0"/>
                  <a:t>R</a:t>
                </a:r>
                <a:endParaRPr lang="el-GR" dirty="0"/>
              </a:p>
            </p:txBody>
          </p:sp>
        </mc:Choice>
        <mc:Fallback xmlns="">
          <p:sp>
            <p:nvSpPr>
              <p:cNvPr id="7" name="TextBox 6">
                <a:extLst>
                  <a:ext uri="{FF2B5EF4-FFF2-40B4-BE49-F238E27FC236}">
                    <a16:creationId xmlns:a16="http://schemas.microsoft.com/office/drawing/2014/main" id="{B752BB8B-BF34-87B8-460B-A4C9A2394FE0}"/>
                  </a:ext>
                </a:extLst>
              </p:cNvPr>
              <p:cNvSpPr txBox="1">
                <a:spLocks noRot="1" noChangeAspect="1" noMove="1" noResize="1" noEditPoints="1" noAdjustHandles="1" noChangeArrowheads="1" noChangeShapeType="1" noTextEdit="1"/>
              </p:cNvSpPr>
              <p:nvPr/>
            </p:nvSpPr>
            <p:spPr>
              <a:xfrm>
                <a:off x="8331073" y="3006018"/>
                <a:ext cx="3621313" cy="276999"/>
              </a:xfrm>
              <a:prstGeom prst="rect">
                <a:avLst/>
              </a:prstGeom>
              <a:blipFill>
                <a:blip r:embed="rId6"/>
                <a:stretch>
                  <a:fillRect l="-2357" t="-26087" b="-52174"/>
                </a:stretch>
              </a:blipFill>
            </p:spPr>
            <p:txBody>
              <a:bodyPr/>
              <a:lstStyle/>
              <a:p>
                <a:r>
                  <a:rPr lang="el-GR">
                    <a:noFill/>
                  </a:rPr>
                  <a:t> </a:t>
                </a:r>
              </a:p>
            </p:txBody>
          </p:sp>
        </mc:Fallback>
      </mc:AlternateContent>
    </p:spTree>
    <p:extLst>
      <p:ext uri="{BB962C8B-B14F-4D97-AF65-F5344CB8AC3E}">
        <p14:creationId xmlns:p14="http://schemas.microsoft.com/office/powerpoint/2010/main" val="6338818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45F3F4-C09D-770F-346F-9659FC3AD4F7}"/>
              </a:ext>
            </a:extLst>
          </p:cNvPr>
          <p:cNvSpPr>
            <a:spLocks noGrp="1"/>
          </p:cNvSpPr>
          <p:nvPr>
            <p:ph type="ctrTitle"/>
          </p:nvPr>
        </p:nvSpPr>
        <p:spPr>
          <a:xfrm>
            <a:off x="1172817" y="0"/>
            <a:ext cx="9667462" cy="609600"/>
          </a:xfrm>
        </p:spPr>
        <p:txBody>
          <a:bodyPr>
            <a:normAutofit/>
          </a:bodyPr>
          <a:lstStyle/>
          <a:p>
            <a:r>
              <a:rPr lang="el-GR" sz="3000" dirty="0"/>
              <a:t>Άσκηση 7</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A1D287A-FE70-BE60-D030-AA57CAA7EC83}"/>
                  </a:ext>
                </a:extLst>
              </p:cNvPr>
              <p:cNvSpPr txBox="1"/>
              <p:nvPr/>
            </p:nvSpPr>
            <p:spPr>
              <a:xfrm>
                <a:off x="187364" y="554086"/>
                <a:ext cx="7991436" cy="6265754"/>
              </a:xfrm>
              <a:prstGeom prst="rect">
                <a:avLst/>
              </a:prstGeom>
              <a:noFill/>
            </p:spPr>
            <p:txBody>
              <a:bodyPr wrap="square" rtlCol="0">
                <a:spAutoFit/>
              </a:bodyPr>
              <a:lstStyle/>
              <a:p>
                <a:pPr marL="0" marR="0" lvl="0" indent="0" algn="l" defTabSz="914400" rtl="0" eaLnBrk="1" fontAlgn="auto" latinLnBrk="0" hangingPunct="1">
                  <a:lnSpc>
                    <a:spcPct val="115000"/>
                  </a:lnSpc>
                  <a:spcBef>
                    <a:spcPts val="2400"/>
                  </a:spcBef>
                  <a:spcAft>
                    <a:spcPts val="0"/>
                  </a:spcAft>
                  <a:buClrTx/>
                  <a:buSzTx/>
                  <a:buFontTx/>
                  <a:buNone/>
                  <a:tabLst/>
                  <a:defRPr/>
                </a:pPr>
                <a:r>
                  <a:rPr kumimoji="0" lang="en-US" sz="1800" b="1" i="0" u="none" strike="noStrike" kern="0" cap="none" spc="0" normalizeH="0" baseline="0" noProof="0" dirty="0">
                    <a:ln>
                      <a:noFill/>
                    </a:ln>
                    <a:solidFill>
                      <a:srgbClr val="365F91"/>
                    </a:solidFill>
                    <a:effectLst/>
                    <a:uLnTx/>
                    <a:uFillTx/>
                    <a:latin typeface="Calibri" panose="020F0502020204030204" pitchFamily="34" charset="0"/>
                    <a:ea typeface="MS Gothic" panose="020B0609070205080204" pitchFamily="49" charset="-128"/>
                    <a:cs typeface="Times New Roman" panose="02020603050405020304" pitchFamily="18" charset="0"/>
                  </a:rPr>
                  <a:t>Cell Balancing</a:t>
                </a:r>
                <a:endParaRPr kumimoji="0" lang="el-GR" sz="1800" b="1" i="0" u="none" strike="noStrike" kern="0" cap="none" spc="0" normalizeH="0" baseline="0" noProof="0" dirty="0">
                  <a:ln>
                    <a:noFill/>
                  </a:ln>
                  <a:solidFill>
                    <a:srgbClr val="365F91"/>
                  </a:solidFill>
                  <a:effectLst/>
                  <a:uLnTx/>
                  <a:uFillTx/>
                  <a:latin typeface="Calibri" panose="020F0502020204030204" pitchFamily="34" charset="0"/>
                  <a:ea typeface="MS Gothic" panose="020B0609070205080204" pitchFamily="49" charset="-128"/>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lang="el-GR" b="1"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Λύση</a:t>
                </a:r>
              </a:p>
              <a:p>
                <a:pPr marL="342900" lvl="0" indent="-342900">
                  <a:lnSpc>
                    <a:spcPct val="115000"/>
                  </a:lnSpc>
                  <a:spcAft>
                    <a:spcPts val="1000"/>
                  </a:spcAft>
                  <a:buAutoNum type="alphaUcParenR"/>
                </a:pPr>
                <a:r>
                  <a:rPr kumimoji="0" lang="el-GR" sz="18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Τα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S2 </a:t>
                </a:r>
                <a:r>
                  <a:rPr kumimoji="0" lang="el-GR" sz="18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και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S4 </a:t>
                </a:r>
                <a:r>
                  <a:rPr kumimoji="0" lang="el-GR" sz="18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θα πρέπει</a:t>
                </a:r>
                <a:r>
                  <a:rPr kumimoji="0" lang="el-GR" sz="1800" b="0" i="0" u="none" strike="noStrike" kern="1200" cap="none" spc="0" normalizeH="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 </a:t>
                </a:r>
                <a:r>
                  <a:rPr kumimoji="0" lang="el-GR" sz="18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μεταβούν στην κατάσταση</a:t>
                </a:r>
                <a:r>
                  <a:rPr lang="el-GR"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 </a:t>
                </a:r>
                <a:r>
                  <a:rPr lang="en-US"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O</a:t>
                </a:r>
                <a:r>
                  <a:rPr lang="el-GR"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Ν</a:t>
                </a:r>
                <a:r>
                  <a:rPr lang="en-US"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 </a:t>
                </a:r>
                <a:r>
                  <a:rPr lang="el-GR"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ώστε να κλείσει κύκλωμα μέσω των αντιστάσεων και να ξεφορτίσει το πλεόνασμα του φορτίου. Με αυτόν το τρόπο, μετα από λίγο, τα </a:t>
                </a:r>
                <a14:m>
                  <m:oMath xmlns:m="http://schemas.openxmlformats.org/officeDocument/2006/math">
                    <m:sSub>
                      <m:sSubPr>
                        <m:ctrlPr>
                          <a:rPr lang="en-US"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a:rPr lang="en-US"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 </m:t>
                        </m:r>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𝑆𝑜𝐶</m:t>
                        </m:r>
                      </m:e>
                      <m:sub>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𝐵</m:t>
                        </m:r>
                        <m:r>
                          <a:rPr lang="en-US"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2</m:t>
                        </m:r>
                      </m:sub>
                    </m:sSub>
                    <m:r>
                      <a:rPr lang="en-US"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 </m:t>
                    </m:r>
                    <m:r>
                      <a:rPr lang="el-GR"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𝜅𝛼𝜄</m:t>
                    </m:r>
                    <m:sSub>
                      <m:sSubPr>
                        <m:ctrlP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 </m:t>
                        </m:r>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𝑆𝑜𝐶</m:t>
                        </m:r>
                      </m:e>
                      <m:sub>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𝐵</m:t>
                        </m:r>
                        <m:r>
                          <a:rPr lang="en-US"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4</m:t>
                        </m:r>
                      </m:sub>
                    </m:sSub>
                  </m:oMath>
                </a14:m>
                <a:r>
                  <a:rPr kumimoji="0" lang="el-GR" sz="18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 θα έχουν πέσει στο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70%</a:t>
                </a:r>
                <a:r>
                  <a:rPr kumimoji="0" lang="el-GR" sz="18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 και</a:t>
                </a:r>
                <a:r>
                  <a:rPr kumimoji="0" lang="el-GR" sz="1800" b="0" i="0" u="none" strike="noStrike" kern="1200" cap="none" spc="0" normalizeH="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 θα έχουν εξισορροπηθεί με τα υπόλοιπα</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a:t>
                </a:r>
                <a:endParaRPr kumimoji="0" lang="el-GR" sz="18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nSpc>
                    <a:spcPct val="115000"/>
                  </a:lnSpc>
                  <a:spcAft>
                    <a:spcPts val="1000"/>
                  </a:spcAft>
                  <a:buAutoNum type="alphaUcParenR"/>
                </a:pPr>
                <a:endParaRPr lang="el-GR" dirty="0">
                  <a:solidFill>
                    <a:prstClr val="black"/>
                  </a:solidFill>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nSpc>
                    <a:spcPct val="115000"/>
                  </a:lnSpc>
                  <a:spcAft>
                    <a:spcPts val="1000"/>
                  </a:spcAft>
                  <a:buAutoNum type="alphaUcParenR"/>
                </a:pPr>
                <a:r>
                  <a:rPr kumimoji="0" lang="el-GR" sz="18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Το </a:t>
                </a:r>
                <a14:m>
                  <m:oMath xmlns:m="http://schemas.openxmlformats.org/officeDocument/2006/math">
                    <m:sSub>
                      <m:sSubPr>
                        <m:ctrlPr>
                          <a:rPr lang="en-US"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a:rPr lang="en-US"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 </m:t>
                        </m:r>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𝑆𝑜𝐶</m:t>
                        </m:r>
                      </m:e>
                      <m:sub>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𝐵</m:t>
                        </m:r>
                        <m:r>
                          <a:rPr lang="en-US"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2</m:t>
                        </m:r>
                      </m:sub>
                    </m:sSub>
                  </m:oMath>
                </a14:m>
                <a:r>
                  <a:rPr kumimoji="0" lang="el-GR" sz="18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 και </a:t>
                </a:r>
                <a14:m>
                  <m:oMath xmlns:m="http://schemas.openxmlformats.org/officeDocument/2006/math">
                    <m:sSub>
                      <m:sSubPr>
                        <m:ctrlP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 </m:t>
                        </m:r>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𝑆𝑜𝐶</m:t>
                        </m:r>
                      </m:e>
                      <m:sub>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𝐵</m:t>
                        </m:r>
                        <m:r>
                          <a:rPr lang="el-GR"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4</m:t>
                        </m:r>
                      </m:sub>
                    </m:sSub>
                  </m:oMath>
                </a14:m>
                <a:r>
                  <a:rPr kumimoji="0" lang="el-GR" sz="18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 </a:t>
                </a:r>
                <a:r>
                  <a:rPr lang="el-GR"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πρέπει να μειωθούν στο 70% δηλαδή να ξεφορτίσουν κατά </a:t>
                </a:r>
                <a14:m>
                  <m:oMath xmlns:m="http://schemas.openxmlformats.org/officeDocument/2006/math">
                    <m:r>
                      <m:rPr>
                        <m:sty m:val="p"/>
                      </m:rPr>
                      <a:rPr lang="el-GR" b="0" i="0"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Δ</m:t>
                    </m:r>
                    <m:r>
                      <m:rPr>
                        <m:sty m:val="p"/>
                      </m:rPr>
                      <a:rPr lang="en-US" b="0" i="0"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Q</m:t>
                    </m:r>
                    <m:r>
                      <a:rPr lang="en-US" b="0" i="0"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m:t>
                    </m:r>
                    <m:d>
                      <m:dPr>
                        <m:ctrlPr>
                          <a:rPr lang="en-US"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dPr>
                      <m:e>
                        <m:r>
                          <m:rPr>
                            <m:nor/>
                          </m:rPr>
                          <a:rPr lang="en-US" b="0" i="0"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80% − </m:t>
                        </m:r>
                        <m:r>
                          <m:rPr>
                            <m:nor/>
                          </m:rPr>
                          <a:rPr lang="el-GR" dirty="0">
                            <a:solidFill>
                              <a:prstClr val="black"/>
                            </a:solidFill>
                            <a:latin typeface="Cambria" panose="02040503050406030204" pitchFamily="18" charset="0"/>
                            <a:ea typeface="MS Mincho" panose="02020609040205080304" pitchFamily="49" charset="-128"/>
                            <a:cs typeface="Times New Roman" panose="02020603050405020304" pitchFamily="18" charset="0"/>
                          </a:rPr>
                          <m:t>70%</m:t>
                        </m:r>
                      </m:e>
                    </m:d>
                    <m:r>
                      <a:rPr lang="en-US"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m:t>
                    </m:r>
                    <m:sSub>
                      <m:sSubPr>
                        <m:ctrlP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 </m:t>
                        </m:r>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𝐶</m:t>
                        </m:r>
                      </m:e>
                      <m:sub>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𝐵</m:t>
                        </m:r>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2</m:t>
                        </m:r>
                      </m:sub>
                    </m:sSub>
                    <m:r>
                      <a:rPr lang="en-US"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=10%</m:t>
                    </m:r>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m:t>
                    </m:r>
                    <m:r>
                      <a:rPr lang="en-US"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5</m:t>
                    </m:r>
                    <m:r>
                      <a:rPr lang="en-US"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𝐴h</m:t>
                    </m:r>
                    <m:r>
                      <a:rPr lang="en-US"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=0.5</m:t>
                    </m:r>
                    <m:r>
                      <a:rPr lang="en-US"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𝐴h</m:t>
                    </m:r>
                  </m:oMath>
                </a14:m>
                <a:r>
                  <a:rPr lang="en-US" b="0"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 </a:t>
                </a:r>
                <a:endParaRPr lang="el-GR" dirty="0">
                  <a:solidFill>
                    <a:prstClr val="black"/>
                  </a:solidFill>
                  <a:latin typeface="Cambria" panose="02040503050406030204" pitchFamily="18" charset="0"/>
                  <a:ea typeface="MS Mincho" panose="02020609040205080304" pitchFamily="49" charset="-128"/>
                  <a:cs typeface="Times New Roman" panose="02020603050405020304" pitchFamily="18" charset="0"/>
                </a:endParaRPr>
              </a:p>
              <a:p>
                <a:pPr lvl="0">
                  <a:lnSpc>
                    <a:spcPct val="115000"/>
                  </a:lnSpc>
                  <a:spcAft>
                    <a:spcPts val="1000"/>
                  </a:spcAft>
                </a:pPr>
                <a:r>
                  <a:rPr lang="el-GR" b="0"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Το ρεύμα ρέει δια μέσω 2 αντιστάσεων άρα είναι </a:t>
                </a:r>
                <a14:m>
                  <m:oMath xmlns:m="http://schemas.openxmlformats.org/officeDocument/2006/math">
                    <m:sSub>
                      <m:sSubPr>
                        <m:ctrlP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 </m:t>
                        </m:r>
                        <m:r>
                          <m:rPr>
                            <m:sty m:val="p"/>
                          </m:rPr>
                          <a:rPr lang="el-GR" b="0" i="0"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Ι</m:t>
                        </m:r>
                      </m:e>
                      <m:sub>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𝐵</m:t>
                        </m:r>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2</m:t>
                        </m:r>
                      </m:sub>
                    </m:sSub>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m:t>
                    </m:r>
                    <m:f>
                      <m:fPr>
                        <m:ctrlPr>
                          <a:rPr lang="en-US"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fPr>
                      <m:num>
                        <m:r>
                          <a:rPr lang="en-US"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3.7</m:t>
                        </m:r>
                        <m:r>
                          <a:rPr lang="en-US"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𝑉</m:t>
                        </m:r>
                      </m:num>
                      <m:den>
                        <m:r>
                          <a:rPr lang="el-GR"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100</m:t>
                        </m:r>
                        <m:r>
                          <m:rPr>
                            <m:sty m:val="p"/>
                          </m:rPr>
                          <a:rPr lang="el-GR" b="0" i="0"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Ω</m:t>
                        </m:r>
                        <m:r>
                          <a:rPr lang="el-GR"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+100</m:t>
                        </m:r>
                        <m:r>
                          <m:rPr>
                            <m:sty m:val="p"/>
                          </m:rPr>
                          <a:rPr lang="el-GR" b="0" i="0"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Ω</m:t>
                        </m:r>
                      </m:den>
                    </m:f>
                    <m:r>
                      <a:rPr lang="el-GR"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m:t>
                    </m:r>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0.0</m:t>
                    </m:r>
                    <m:r>
                      <a:rPr lang="en-US"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185</m:t>
                    </m:r>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𝐴</m:t>
                    </m:r>
                    <m:r>
                      <a:rPr lang="el-GR" b="0" i="0"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m:t>
                    </m:r>
                  </m:oMath>
                </a14:m>
                <a:r>
                  <a:rPr lang="el-GR" b="0"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 </a:t>
                </a:r>
              </a:p>
              <a:p>
                <a:pPr lvl="0">
                  <a:lnSpc>
                    <a:spcPct val="115000"/>
                  </a:lnSpc>
                  <a:spcAft>
                    <a:spcPts val="1000"/>
                  </a:spcAft>
                </a:pPr>
                <a:r>
                  <a:rPr lang="el-GR"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Άρα ο χρόνος που απαιτείται για την εξισορρόπηση είναι </a:t>
                </a:r>
                <a14:m>
                  <m:oMath xmlns:m="http://schemas.openxmlformats.org/officeDocument/2006/math">
                    <m:r>
                      <m:rPr>
                        <m:sty m:val="p"/>
                      </m:rPr>
                      <a:rPr lang="el-GR" i="0"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Δ</m:t>
                    </m:r>
                    <m:r>
                      <m:rPr>
                        <m:sty m:val="p"/>
                      </m:rPr>
                      <a:rPr lang="en-US" b="0" i="0"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t</m:t>
                    </m:r>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m:t>
                    </m:r>
                    <m:f>
                      <m:fPr>
                        <m:ctrlPr>
                          <a:rPr lang="en-US"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fPr>
                      <m:num>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0.5</m:t>
                        </m:r>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𝐴h</m:t>
                        </m:r>
                      </m:num>
                      <m:den>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0.0</m:t>
                        </m:r>
                        <m:r>
                          <a:rPr lang="en-US"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185</m:t>
                        </m:r>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𝐴</m:t>
                        </m:r>
                      </m:den>
                    </m:f>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m:t>
                    </m:r>
                    <m:r>
                      <a:rPr lang="en-US"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27</m:t>
                    </m:r>
                  </m:oMath>
                </a14:m>
                <a:r>
                  <a:rPr lang="el-GR" b="0"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 </a:t>
                </a:r>
                <a:r>
                  <a:rPr lang="en-US" b="0"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h</a:t>
                </a:r>
              </a:p>
              <a:p>
                <a:pPr lvl="0">
                  <a:lnSpc>
                    <a:spcPct val="115000"/>
                  </a:lnSpc>
                  <a:spcAft>
                    <a:spcPts val="1000"/>
                  </a:spcAft>
                </a:pPr>
                <a:endParaRPr kumimoji="0" lang="el-GR" sz="18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endParaRPr lang="el-GR" dirty="0">
                  <a:solidFill>
                    <a:prstClr val="black"/>
                  </a:solidFill>
                  <a:latin typeface="Cambria" panose="02040503050406030204" pitchFamily="18" charset="0"/>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9A1D287A-FE70-BE60-D030-AA57CAA7EC83}"/>
                  </a:ext>
                </a:extLst>
              </p:cNvPr>
              <p:cNvSpPr txBox="1">
                <a:spLocks noRot="1" noChangeAspect="1" noMove="1" noResize="1" noEditPoints="1" noAdjustHandles="1" noChangeArrowheads="1" noChangeShapeType="1" noTextEdit="1"/>
              </p:cNvSpPr>
              <p:nvPr/>
            </p:nvSpPr>
            <p:spPr>
              <a:xfrm>
                <a:off x="187364" y="554086"/>
                <a:ext cx="7991436" cy="6265754"/>
              </a:xfrm>
              <a:prstGeom prst="rect">
                <a:avLst/>
              </a:prstGeom>
              <a:blipFill>
                <a:blip r:embed="rId2"/>
                <a:stretch>
                  <a:fillRect l="-686" t="-195"/>
                </a:stretch>
              </a:blipFill>
            </p:spPr>
            <p:txBody>
              <a:bodyPr/>
              <a:lstStyle/>
              <a:p>
                <a:r>
                  <a:rPr lang="el-GR">
                    <a:noFill/>
                  </a:rPr>
                  <a:t> </a:t>
                </a:r>
              </a:p>
            </p:txBody>
          </p:sp>
        </mc:Fallback>
      </mc:AlternateContent>
      <p:pic>
        <p:nvPicPr>
          <p:cNvPr id="3" name="Εικόνα 2">
            <a:extLst>
              <a:ext uri="{FF2B5EF4-FFF2-40B4-BE49-F238E27FC236}">
                <a16:creationId xmlns:a16="http://schemas.microsoft.com/office/drawing/2014/main" id="{4FF512A9-883A-028E-3E7B-585B4573A538}"/>
              </a:ext>
            </a:extLst>
          </p:cNvPr>
          <p:cNvPicPr>
            <a:picLocks noChangeAspect="1"/>
          </p:cNvPicPr>
          <p:nvPr/>
        </p:nvPicPr>
        <p:blipFill>
          <a:blip r:embed="rId3"/>
          <a:stretch>
            <a:fillRect/>
          </a:stretch>
        </p:blipFill>
        <p:spPr>
          <a:xfrm>
            <a:off x="8331074" y="1026143"/>
            <a:ext cx="3621313" cy="3048008"/>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B105AF4-E1BA-8526-6478-45B420B43D72}"/>
                  </a:ext>
                </a:extLst>
              </p:cNvPr>
              <p:cNvSpPr txBox="1"/>
              <p:nvPr/>
            </p:nvSpPr>
            <p:spPr>
              <a:xfrm>
                <a:off x="8824685" y="1914748"/>
                <a:ext cx="3127702"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𝑆</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oMath>
                </a14:m>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S2            S3           S4</a:t>
                </a:r>
                <a:endPar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4" name="TextBox 3">
                <a:extLst>
                  <a:ext uri="{FF2B5EF4-FFF2-40B4-BE49-F238E27FC236}">
                    <a16:creationId xmlns:a16="http://schemas.microsoft.com/office/drawing/2014/main" id="{AB105AF4-E1BA-8526-6478-45B420B43D72}"/>
                  </a:ext>
                </a:extLst>
              </p:cNvPr>
              <p:cNvSpPr txBox="1">
                <a:spLocks noRot="1" noChangeAspect="1" noMove="1" noResize="1" noEditPoints="1" noAdjustHandles="1" noChangeArrowheads="1" noChangeShapeType="1" noTextEdit="1"/>
              </p:cNvSpPr>
              <p:nvPr/>
            </p:nvSpPr>
            <p:spPr>
              <a:xfrm>
                <a:off x="8824685" y="1914748"/>
                <a:ext cx="3127702" cy="276999"/>
              </a:xfrm>
              <a:prstGeom prst="rect">
                <a:avLst/>
              </a:prstGeom>
              <a:blipFill>
                <a:blip r:embed="rId4"/>
                <a:stretch>
                  <a:fillRect l="-2729" t="-26087" b="-52174"/>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7B2B338-3765-96D5-B68B-05F24C01BC96}"/>
                  </a:ext>
                </a:extLst>
              </p:cNvPr>
              <p:cNvSpPr txBox="1"/>
              <p:nvPr/>
            </p:nvSpPr>
            <p:spPr>
              <a:xfrm>
                <a:off x="8919028" y="3999196"/>
                <a:ext cx="3127702"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B</m:t>
                    </m:r>
                    <m: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oMath>
                </a14:m>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B2           B3           B4</a:t>
                </a:r>
                <a:endPar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5" name="TextBox 4">
                <a:extLst>
                  <a:ext uri="{FF2B5EF4-FFF2-40B4-BE49-F238E27FC236}">
                    <a16:creationId xmlns:a16="http://schemas.microsoft.com/office/drawing/2014/main" id="{A7B2B338-3765-96D5-B68B-05F24C01BC96}"/>
                  </a:ext>
                </a:extLst>
              </p:cNvPr>
              <p:cNvSpPr txBox="1">
                <a:spLocks noRot="1" noChangeAspect="1" noMove="1" noResize="1" noEditPoints="1" noAdjustHandles="1" noChangeArrowheads="1" noChangeShapeType="1" noTextEdit="1"/>
              </p:cNvSpPr>
              <p:nvPr/>
            </p:nvSpPr>
            <p:spPr>
              <a:xfrm>
                <a:off x="8919028" y="3999196"/>
                <a:ext cx="3127702" cy="276999"/>
              </a:xfrm>
              <a:prstGeom prst="rect">
                <a:avLst/>
              </a:prstGeom>
              <a:blipFill>
                <a:blip r:embed="rId5"/>
                <a:stretch>
                  <a:fillRect l="-2534" t="-26667" b="-55556"/>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752BB8B-BF34-87B8-460B-A4C9A2394FE0}"/>
                  </a:ext>
                </a:extLst>
              </p:cNvPr>
              <p:cNvSpPr txBox="1"/>
              <p:nvPr/>
            </p:nvSpPr>
            <p:spPr>
              <a:xfrm>
                <a:off x="8331073" y="3006018"/>
                <a:ext cx="3621313"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R</m:t>
                    </m:r>
                  </m:oMath>
                </a14:m>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R            </a:t>
                </a: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R           </a:t>
                </a: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R           </a:t>
                </a: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R</a:t>
                </a:r>
                <a:endPar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7" name="TextBox 6">
                <a:extLst>
                  <a:ext uri="{FF2B5EF4-FFF2-40B4-BE49-F238E27FC236}">
                    <a16:creationId xmlns:a16="http://schemas.microsoft.com/office/drawing/2014/main" id="{B752BB8B-BF34-87B8-460B-A4C9A2394FE0}"/>
                  </a:ext>
                </a:extLst>
              </p:cNvPr>
              <p:cNvSpPr txBox="1">
                <a:spLocks noRot="1" noChangeAspect="1" noMove="1" noResize="1" noEditPoints="1" noAdjustHandles="1" noChangeArrowheads="1" noChangeShapeType="1" noTextEdit="1"/>
              </p:cNvSpPr>
              <p:nvPr/>
            </p:nvSpPr>
            <p:spPr>
              <a:xfrm>
                <a:off x="8331073" y="3006018"/>
                <a:ext cx="3621313" cy="276999"/>
              </a:xfrm>
              <a:prstGeom prst="rect">
                <a:avLst/>
              </a:prstGeom>
              <a:blipFill>
                <a:blip r:embed="rId6"/>
                <a:stretch>
                  <a:fillRect l="-2357" t="-26087" b="-52174"/>
                </a:stretch>
              </a:blipFill>
            </p:spPr>
            <p:txBody>
              <a:bodyPr/>
              <a:lstStyle/>
              <a:p>
                <a:r>
                  <a:rPr lang="el-GR">
                    <a:noFill/>
                  </a:rPr>
                  <a:t> </a:t>
                </a:r>
              </a:p>
            </p:txBody>
          </p:sp>
        </mc:Fallback>
      </mc:AlternateContent>
      <p:sp>
        <p:nvSpPr>
          <p:cNvPr id="6" name="Βέλος: Καμπύλο προς τα αριστερά 5">
            <a:extLst>
              <a:ext uri="{FF2B5EF4-FFF2-40B4-BE49-F238E27FC236}">
                <a16:creationId xmlns:a16="http://schemas.microsoft.com/office/drawing/2014/main" id="{27BDA9C0-F297-1694-5FD4-AFA93ADDE287}"/>
              </a:ext>
            </a:extLst>
          </p:cNvPr>
          <p:cNvSpPr/>
          <p:nvPr/>
        </p:nvSpPr>
        <p:spPr>
          <a:xfrm rot="5400000">
            <a:off x="9403442" y="3042047"/>
            <a:ext cx="631371" cy="264885"/>
          </a:xfrm>
          <a:prstGeom prst="curved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8" name="Βέλος: Καμπύλο προς τα αριστερά 7">
            <a:extLst>
              <a:ext uri="{FF2B5EF4-FFF2-40B4-BE49-F238E27FC236}">
                <a16:creationId xmlns:a16="http://schemas.microsoft.com/office/drawing/2014/main" id="{BB3325EB-9DD1-133B-12A3-DF2811AE35FA}"/>
              </a:ext>
            </a:extLst>
          </p:cNvPr>
          <p:cNvSpPr/>
          <p:nvPr/>
        </p:nvSpPr>
        <p:spPr>
          <a:xfrm rot="5400000">
            <a:off x="10923938" y="3042046"/>
            <a:ext cx="631371" cy="264885"/>
          </a:xfrm>
          <a:prstGeom prst="curved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0" name="Ορθογώνιο 9">
            <a:extLst>
              <a:ext uri="{FF2B5EF4-FFF2-40B4-BE49-F238E27FC236}">
                <a16:creationId xmlns:a16="http://schemas.microsoft.com/office/drawing/2014/main" id="{0091A013-2707-56D1-09BC-A5E61802B6C2}"/>
              </a:ext>
            </a:extLst>
          </p:cNvPr>
          <p:cNvSpPr/>
          <p:nvPr/>
        </p:nvSpPr>
        <p:spPr>
          <a:xfrm>
            <a:off x="9441543" y="1914748"/>
            <a:ext cx="674914" cy="67472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Ορθογώνιο 12">
            <a:extLst>
              <a:ext uri="{FF2B5EF4-FFF2-40B4-BE49-F238E27FC236}">
                <a16:creationId xmlns:a16="http://schemas.microsoft.com/office/drawing/2014/main" id="{7C83239C-1DD0-9B92-C5BE-DCE676B71D9C}"/>
              </a:ext>
            </a:extLst>
          </p:cNvPr>
          <p:cNvSpPr/>
          <p:nvPr/>
        </p:nvSpPr>
        <p:spPr>
          <a:xfrm>
            <a:off x="10987188" y="1914748"/>
            <a:ext cx="674914" cy="67472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TextBox 13">
            <a:extLst>
              <a:ext uri="{FF2B5EF4-FFF2-40B4-BE49-F238E27FC236}">
                <a16:creationId xmlns:a16="http://schemas.microsoft.com/office/drawing/2014/main" id="{6833A383-31CC-E504-FC43-1A002DF36A65}"/>
              </a:ext>
            </a:extLst>
          </p:cNvPr>
          <p:cNvSpPr txBox="1"/>
          <p:nvPr/>
        </p:nvSpPr>
        <p:spPr>
          <a:xfrm>
            <a:off x="9474135" y="1647089"/>
            <a:ext cx="2187967" cy="369332"/>
          </a:xfrm>
          <a:prstGeom prst="rect">
            <a:avLst/>
          </a:prstGeom>
          <a:noFill/>
        </p:spPr>
        <p:txBody>
          <a:bodyPr wrap="square" rtlCol="0">
            <a:spAutoFit/>
          </a:bodyPr>
          <a:lstStyle/>
          <a:p>
            <a:r>
              <a:rPr lang="el-GR" b="1" dirty="0">
                <a:solidFill>
                  <a:srgbClr val="FF0000"/>
                </a:solidFill>
              </a:rPr>
              <a:t>ΟΝ                           </a:t>
            </a:r>
            <a:r>
              <a:rPr lang="el-GR" b="1" dirty="0" err="1">
                <a:solidFill>
                  <a:srgbClr val="FF0000"/>
                </a:solidFill>
              </a:rPr>
              <a:t>ΟΝ</a:t>
            </a:r>
            <a:endParaRPr lang="el-GR" b="1" dirty="0">
              <a:solidFill>
                <a:srgbClr val="FF0000"/>
              </a:solidFill>
            </a:endParaRPr>
          </a:p>
        </p:txBody>
      </p:sp>
    </p:spTree>
    <p:extLst>
      <p:ext uri="{BB962C8B-B14F-4D97-AF65-F5344CB8AC3E}">
        <p14:creationId xmlns:p14="http://schemas.microsoft.com/office/powerpoint/2010/main" val="37043357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45F3F4-C09D-770F-346F-9659FC3AD4F7}"/>
              </a:ext>
            </a:extLst>
          </p:cNvPr>
          <p:cNvSpPr>
            <a:spLocks noGrp="1"/>
          </p:cNvSpPr>
          <p:nvPr>
            <p:ph type="ctrTitle"/>
          </p:nvPr>
        </p:nvSpPr>
        <p:spPr>
          <a:xfrm>
            <a:off x="1172817" y="0"/>
            <a:ext cx="6389126" cy="609600"/>
          </a:xfrm>
        </p:spPr>
        <p:txBody>
          <a:bodyPr>
            <a:normAutofit/>
          </a:bodyPr>
          <a:lstStyle/>
          <a:p>
            <a:r>
              <a:rPr lang="el-GR" sz="3000" dirty="0"/>
              <a:t>Άσκηση </a:t>
            </a:r>
            <a:r>
              <a:rPr lang="en-US" sz="3000" dirty="0"/>
              <a:t>8</a:t>
            </a:r>
            <a:endParaRPr lang="el-GR" sz="3000"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A1D287A-FE70-BE60-D030-AA57CAA7EC83}"/>
                  </a:ext>
                </a:extLst>
              </p:cNvPr>
              <p:cNvSpPr txBox="1"/>
              <p:nvPr/>
            </p:nvSpPr>
            <p:spPr>
              <a:xfrm>
                <a:off x="56736" y="517800"/>
                <a:ext cx="6699664" cy="5654561"/>
              </a:xfrm>
              <a:prstGeom prst="rect">
                <a:avLst/>
              </a:prstGeom>
              <a:noFill/>
            </p:spPr>
            <p:txBody>
              <a:bodyPr wrap="square" rtlCol="0">
                <a:spAutoFit/>
              </a:bodyPr>
              <a:lstStyle/>
              <a:p>
                <a:pPr marL="0" marR="0" lvl="0" indent="0" algn="l" defTabSz="914400" rtl="0" eaLnBrk="1" fontAlgn="auto" latinLnBrk="0" hangingPunct="1">
                  <a:lnSpc>
                    <a:spcPct val="115000"/>
                  </a:lnSpc>
                  <a:spcBef>
                    <a:spcPts val="2400"/>
                  </a:spcBef>
                  <a:spcAft>
                    <a:spcPts val="0"/>
                  </a:spcAft>
                  <a:buClrTx/>
                  <a:buSzTx/>
                  <a:buFontTx/>
                  <a:buNone/>
                  <a:tabLst/>
                  <a:defRPr/>
                </a:pPr>
                <a:r>
                  <a:rPr lang="en-US" b="1" kern="0" dirty="0">
                    <a:solidFill>
                      <a:srgbClr val="365F91"/>
                    </a:solidFill>
                    <a:ea typeface="MS Gothic" panose="020B0609070205080204" pitchFamily="49" charset="-128"/>
                    <a:cs typeface="Times New Roman" panose="02020603050405020304" pitchFamily="18" charset="0"/>
                  </a:rPr>
                  <a:t>State of health (SoH)</a:t>
                </a:r>
                <a:endParaRPr kumimoji="0" lang="el-GR" sz="1800" b="1" i="0" u="none" strike="noStrike" kern="0" cap="none" spc="0" normalizeH="0" baseline="0" noProof="0" dirty="0">
                  <a:ln>
                    <a:noFill/>
                  </a:ln>
                  <a:solidFill>
                    <a:srgbClr val="365F91"/>
                  </a:solidFill>
                  <a:effectLst/>
                  <a:uLnTx/>
                  <a:uFillTx/>
                  <a:ea typeface="MS Gothic" panose="020B0609070205080204" pitchFamily="49" charset="-128"/>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l-GR" sz="1800" b="1" i="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t>Εκφώνηση:</a:t>
                </a:r>
                <a:endParaRPr kumimoji="0" lang="en-US" sz="1800" b="1" i="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endParaRPr>
              </a:p>
              <a:p>
                <a:r>
                  <a:rPr lang="el-GR" dirty="0"/>
                  <a:t>Ένα στοιχείο της μπαταρίας έχει τα παρακάτω στοιχεία</a:t>
                </a:r>
                <a:endParaRPr lang="en-US" dirty="0"/>
              </a:p>
              <a:p>
                <a:pPr marL="742950" lvl="1" indent="-285750">
                  <a:buFont typeface="Arial" panose="020B0604020202020204" pitchFamily="34" charset="0"/>
                  <a:buChar char="•"/>
                </a:pPr>
                <a:r>
                  <a:rPr lang="el-GR" dirty="0"/>
                  <a:t>Ονομαστική χωρητικότητα: </a:t>
                </a:r>
                <a:r>
                  <a:rPr lang="en-US" dirty="0"/>
                  <a: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𝑛𝑜𝑚</m:t>
                        </m:r>
                      </m:sub>
                    </m:sSub>
                  </m:oMath>
                </a14:m>
                <a:r>
                  <a:rPr lang="en-US" dirty="0"/>
                  <a:t>=2.6 Ah</a:t>
                </a:r>
              </a:p>
              <a:p>
                <a:pPr marL="742950" lvl="1" indent="-285750">
                  <a:buFont typeface="Arial" panose="020B0604020202020204" pitchFamily="34" charset="0"/>
                  <a:buChar char="•"/>
                </a:pPr>
                <a:r>
                  <a:rPr lang="el-GR" dirty="0"/>
                  <a:t>Αρχική αντίσταση:</a:t>
                </a:r>
                <a:r>
                  <a:rPr lang="en-US" dirty="0"/>
                  <a: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0</m:t>
                        </m:r>
                        <m:r>
                          <a:rPr lang="en-US" b="0" i="1" smtClean="0">
                            <a:latin typeface="Cambria Math" panose="02040503050406030204" pitchFamily="18" charset="0"/>
                          </a:rPr>
                          <m:t> (</m:t>
                        </m:r>
                        <m:r>
                          <a:rPr lang="el-GR" b="0" i="1" smtClean="0">
                            <a:latin typeface="Cambria Math" panose="02040503050406030204" pitchFamily="18" charset="0"/>
                          </a:rPr>
                          <m:t>𝛼𝜌𝜒𝜄𝜅</m:t>
                        </m:r>
                        <m:r>
                          <a:rPr lang="en-US" b="0" i="1" smtClean="0">
                            <a:latin typeface="Cambria Math" panose="02040503050406030204" pitchFamily="18" charset="0"/>
                          </a:rPr>
                          <m:t>)</m:t>
                        </m:r>
                      </m:sub>
                    </m:sSub>
                    <m:r>
                      <a:rPr lang="en-US" b="0" i="1" smtClean="0">
                        <a:latin typeface="Cambria Math" panose="02040503050406030204" pitchFamily="18" charset="0"/>
                      </a:rPr>
                      <m:t> </m:t>
                    </m:r>
                  </m:oMath>
                </a14:m>
                <a:r>
                  <a:rPr lang="en-US" dirty="0"/>
                  <a:t>=2.0 mΩ</a:t>
                </a:r>
              </a:p>
              <a:p>
                <a:pPr marL="0" marR="0" lvl="0" indent="0" algn="l" defTabSz="914400" rtl="0" eaLnBrk="1" fontAlgn="auto" latinLnBrk="0" hangingPunct="1">
                  <a:lnSpc>
                    <a:spcPct val="115000"/>
                  </a:lnSpc>
                  <a:spcBef>
                    <a:spcPts val="0"/>
                  </a:spcBef>
                  <a:spcAft>
                    <a:spcPts val="1000"/>
                  </a:spcAft>
                  <a:buClrTx/>
                  <a:buSzTx/>
                  <a:buFontTx/>
                  <a:buNone/>
                  <a:tabLst/>
                  <a:defRPr/>
                </a:pPr>
                <a:r>
                  <a:rPr lang="el-GR" dirty="0"/>
                  <a:t>Μετά από 5 χρόνια λειτουργίας, μετρήθηκε ότι για ρεύμα εκφόρτισης ΔΙ=</a:t>
                </a:r>
                <a:r>
                  <a:rPr lang="en-US" dirty="0"/>
                  <a:t>20</a:t>
                </a:r>
                <a:r>
                  <a:rPr lang="el-GR" baseline="30000" dirty="0"/>
                  <a:t> </a:t>
                </a:r>
                <a:r>
                  <a:rPr lang="el-GR" dirty="0"/>
                  <a:t>Α προκαλείται πτώση τάσης Δ</a:t>
                </a:r>
                <a:r>
                  <a:rPr lang="en-US" dirty="0"/>
                  <a:t>V</a:t>
                </a:r>
                <a:r>
                  <a:rPr lang="el-GR" dirty="0"/>
                  <a:t>=</a:t>
                </a:r>
                <a:r>
                  <a:rPr lang="en-US" dirty="0"/>
                  <a:t>0.25V</a:t>
                </a:r>
                <a:r>
                  <a:rPr lang="el-GR" dirty="0"/>
                  <a:t>  (σχημ. 1).</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l-GR" sz="1800" i="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t>Υπολογίστε</a:t>
                </a:r>
                <a:r>
                  <a:rPr kumimoji="0" lang="en-US" sz="1800" i="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t>:</a:t>
                </a:r>
                <a:endParaRPr kumimoji="0" lang="el-GR" sz="1800" i="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1000"/>
                  </a:spcAft>
                  <a:buClrTx/>
                  <a:buSzTx/>
                  <a:buFont typeface="+mj-lt"/>
                  <a:buAutoNum type="arabicPeriod"/>
                  <a:tabLst/>
                  <a:defRPr/>
                </a:pPr>
                <a:r>
                  <a:rPr kumimoji="0" lang="en-US" sz="1800" i="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t>T</a:t>
                </a:r>
                <a:r>
                  <a:rPr kumimoji="0" lang="el-GR" sz="1800" i="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t>ην αύξηση της εσωτερικής αντίστασης </a:t>
                </a:r>
                <a:r>
                  <a:rPr kumimoji="0" lang="el-GR" sz="1800" i="1"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t>ΔR</a:t>
                </a:r>
                <a:r>
                  <a:rPr kumimoji="0" lang="el-GR" sz="1800" i="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t>.</a:t>
                </a:r>
              </a:p>
              <a:p>
                <a:pPr marL="342900" marR="0" lvl="0" indent="-342900" algn="l" defTabSz="914400" rtl="0" eaLnBrk="1" fontAlgn="auto" latinLnBrk="0" hangingPunct="1">
                  <a:lnSpc>
                    <a:spcPct val="115000"/>
                  </a:lnSpc>
                  <a:spcBef>
                    <a:spcPts val="0"/>
                  </a:spcBef>
                  <a:spcAft>
                    <a:spcPts val="1000"/>
                  </a:spcAft>
                  <a:buClrTx/>
                  <a:buSzTx/>
                  <a:buFont typeface="+mj-lt"/>
                  <a:buAutoNum type="arabicPeriod"/>
                  <a:tabLst/>
                  <a:defRPr/>
                </a:pPr>
                <a:r>
                  <a:rPr kumimoji="0" lang="el-GR" sz="1800" i="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t>Μέσω της εμπειρικής σχέση </a:t>
                </a:r>
                <a:r>
                  <a:rPr lang="el-GR" dirty="0">
                    <a:solidFill>
                      <a:prstClr val="black"/>
                    </a:solidFill>
                    <a:ea typeface="MS Mincho" panose="02020609040205080304" pitchFamily="49" charset="-128"/>
                    <a:cs typeface="Times New Roman" panose="02020603050405020304" pitchFamily="18" charset="0"/>
                  </a:rPr>
                  <a:t>του σχήματος 2 </a:t>
                </a:r>
                <a:r>
                  <a:rPr kumimoji="0" lang="el-GR" sz="1800" i="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t>υπολογίστε τη μείωση της χωρητικότητας Δ𝐶 μετά από 5 χρόνια.</a:t>
                </a:r>
              </a:p>
              <a:p>
                <a:pPr marL="342900" marR="0" lvl="0" indent="-342900" algn="l" defTabSz="914400" rtl="0" eaLnBrk="1" fontAlgn="auto" latinLnBrk="0" hangingPunct="1">
                  <a:lnSpc>
                    <a:spcPct val="115000"/>
                  </a:lnSpc>
                  <a:spcBef>
                    <a:spcPts val="0"/>
                  </a:spcBef>
                  <a:spcAft>
                    <a:spcPts val="1000"/>
                  </a:spcAft>
                  <a:buClrTx/>
                  <a:buSzTx/>
                  <a:buFont typeface="+mj-lt"/>
                  <a:buAutoNum type="arabicPeriod"/>
                  <a:tabLst/>
                  <a:defRPr/>
                </a:pPr>
                <a:r>
                  <a:rPr kumimoji="0" lang="en-US" sz="1800" i="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t>T</a:t>
                </a:r>
                <a:r>
                  <a:rPr kumimoji="0" lang="el-GR" sz="1800" i="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t>ην τρέχουσα χωρητικότητα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𝐶</m:t>
                        </m:r>
                      </m:e>
                      <m:sub>
                        <m:r>
                          <a:rPr lang="el-GR" b="0" i="1" smtClean="0">
                            <a:latin typeface="Cambria Math" panose="02040503050406030204" pitchFamily="18" charset="0"/>
                          </a:rPr>
                          <m:t>𝜈𝜀𝛼</m:t>
                        </m:r>
                      </m:sub>
                    </m:sSub>
                    <m:r>
                      <a:rPr lang="en-US" b="0" i="1" smtClean="0">
                        <a:latin typeface="Cambria Math" panose="02040503050406030204" pitchFamily="18" charset="0"/>
                      </a:rPr>
                      <m:t> </m:t>
                    </m:r>
                  </m:oMath>
                </a14:m>
                <a:r>
                  <a:rPr kumimoji="0" lang="el-GR" sz="1800" i="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t>​.</a:t>
                </a:r>
              </a:p>
              <a:p>
                <a:pPr marL="342900" marR="0" lvl="0" indent="-342900" algn="l" defTabSz="914400" rtl="0" eaLnBrk="1" fontAlgn="auto" latinLnBrk="0" hangingPunct="1">
                  <a:lnSpc>
                    <a:spcPct val="115000"/>
                  </a:lnSpc>
                  <a:spcBef>
                    <a:spcPts val="0"/>
                  </a:spcBef>
                  <a:spcAft>
                    <a:spcPts val="1000"/>
                  </a:spcAft>
                  <a:buClrTx/>
                  <a:buSzTx/>
                  <a:buFont typeface="+mj-lt"/>
                  <a:buAutoNum type="arabicPeriod"/>
                  <a:tabLst/>
                  <a:defRPr/>
                </a:pPr>
                <a:r>
                  <a:rPr kumimoji="0" lang="el-GR" sz="1800" i="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t>Υπολόγισε τ</a:t>
                </a:r>
                <a:r>
                  <a:rPr lang="el-GR" dirty="0">
                    <a:solidFill>
                      <a:prstClr val="black"/>
                    </a:solidFill>
                    <a:ea typeface="MS Mincho" panose="02020609040205080304" pitchFamily="49" charset="-128"/>
                    <a:cs typeface="Times New Roman" panose="02020603050405020304" pitchFamily="18" charset="0"/>
                  </a:rPr>
                  <a:t>ο </a:t>
                </a:r>
                <a:r>
                  <a:rPr kumimoji="0" lang="el-GR" sz="1800" i="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t>SoH του στοιχείου.</a:t>
                </a:r>
              </a:p>
              <a:p>
                <a:pPr marL="342900" marR="0" lvl="0" indent="-342900" algn="l" defTabSz="914400" rtl="0" eaLnBrk="1" fontAlgn="auto" latinLnBrk="0" hangingPunct="1">
                  <a:lnSpc>
                    <a:spcPct val="115000"/>
                  </a:lnSpc>
                  <a:spcBef>
                    <a:spcPts val="0"/>
                  </a:spcBef>
                  <a:spcAft>
                    <a:spcPts val="1000"/>
                  </a:spcAft>
                  <a:buClrTx/>
                  <a:buSzTx/>
                  <a:buFont typeface="+mj-lt"/>
                  <a:buAutoNum type="arabicPeriod"/>
                  <a:tabLst/>
                  <a:defRPr/>
                </a:pPr>
                <a:r>
                  <a:rPr kumimoji="0" lang="el-GR" sz="1800" i="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t>Σχολιάστε αν το στοιχείο παραμένει κατάλληλο για χρήση όταν το κριτήριο αντικατάστασης είναι SoH = 70%.</a:t>
                </a:r>
                <a:endParaRPr kumimoji="0" lang="en-US" sz="1800" i="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9A1D287A-FE70-BE60-D030-AA57CAA7EC83}"/>
                  </a:ext>
                </a:extLst>
              </p:cNvPr>
              <p:cNvSpPr txBox="1">
                <a:spLocks noRot="1" noChangeAspect="1" noMove="1" noResize="1" noEditPoints="1" noAdjustHandles="1" noChangeArrowheads="1" noChangeShapeType="1" noTextEdit="1"/>
              </p:cNvSpPr>
              <p:nvPr/>
            </p:nvSpPr>
            <p:spPr>
              <a:xfrm>
                <a:off x="56736" y="517800"/>
                <a:ext cx="6699664" cy="5654561"/>
              </a:xfrm>
              <a:prstGeom prst="rect">
                <a:avLst/>
              </a:prstGeom>
              <a:blipFill>
                <a:blip r:embed="rId2"/>
                <a:stretch>
                  <a:fillRect l="-819" t="-108" r="-819" b="-754"/>
                </a:stretch>
              </a:blipFill>
            </p:spPr>
            <p:txBody>
              <a:bodyPr/>
              <a:lstStyle/>
              <a:p>
                <a:r>
                  <a:rPr lang="el-GR">
                    <a:noFill/>
                  </a:rPr>
                  <a:t> </a:t>
                </a:r>
              </a:p>
            </p:txBody>
          </p:sp>
        </mc:Fallback>
      </mc:AlternateContent>
      <p:sp>
        <p:nvSpPr>
          <p:cNvPr id="15" name="TextBox 14">
            <a:extLst>
              <a:ext uri="{FF2B5EF4-FFF2-40B4-BE49-F238E27FC236}">
                <a16:creationId xmlns:a16="http://schemas.microsoft.com/office/drawing/2014/main" id="{DB453699-7975-2C41-4291-11136AC7F7CA}"/>
              </a:ext>
            </a:extLst>
          </p:cNvPr>
          <p:cNvSpPr txBox="1"/>
          <p:nvPr/>
        </p:nvSpPr>
        <p:spPr>
          <a:xfrm>
            <a:off x="622794" y="6615785"/>
            <a:ext cx="11242636" cy="230832"/>
          </a:xfrm>
          <a:prstGeom prst="rect">
            <a:avLst/>
          </a:prstGeom>
          <a:noFill/>
        </p:spPr>
        <p:txBody>
          <a:bodyPr wrap="square" rtlCol="0">
            <a:spAutoFit/>
          </a:bodyPr>
          <a:lstStyle/>
          <a:p>
            <a:r>
              <a:rPr lang="el-GR" sz="900" dirty="0"/>
              <a:t>Πηγή</a:t>
            </a:r>
            <a:r>
              <a:rPr lang="en-US" sz="900" dirty="0"/>
              <a:t>: Lin Chen et al. "A new state-of-health estimation method for lithium-ion batteries through the intrinsic relationship between ohmic internal resistance and capacity", Measurement, Volume 116, Pages 586-595, 2018</a:t>
            </a:r>
            <a:r>
              <a:rPr lang="en-US" sz="600" dirty="0"/>
              <a:t>.</a:t>
            </a:r>
            <a:endParaRPr lang="el-GR" sz="600" dirty="0"/>
          </a:p>
        </p:txBody>
      </p:sp>
      <p:grpSp>
        <p:nvGrpSpPr>
          <p:cNvPr id="4" name="Ομάδα 3">
            <a:extLst>
              <a:ext uri="{FF2B5EF4-FFF2-40B4-BE49-F238E27FC236}">
                <a16:creationId xmlns:a16="http://schemas.microsoft.com/office/drawing/2014/main" id="{9CC55A11-FD7E-52D3-92A0-BC501764F47A}"/>
              </a:ext>
            </a:extLst>
          </p:cNvPr>
          <p:cNvGrpSpPr/>
          <p:nvPr/>
        </p:nvGrpSpPr>
        <p:grpSpPr>
          <a:xfrm>
            <a:off x="6756400" y="67903"/>
            <a:ext cx="5296408" cy="6421205"/>
            <a:chOff x="6756400" y="96932"/>
            <a:chExt cx="5296408" cy="6421205"/>
          </a:xfrm>
        </p:grpSpPr>
        <p:pic>
          <p:nvPicPr>
            <p:cNvPr id="14" name="Εικόνα 13">
              <a:extLst>
                <a:ext uri="{FF2B5EF4-FFF2-40B4-BE49-F238E27FC236}">
                  <a16:creationId xmlns:a16="http://schemas.microsoft.com/office/drawing/2014/main" id="{105F94C5-33E8-EB81-F0AC-46A1629D7904}"/>
                </a:ext>
              </a:extLst>
            </p:cNvPr>
            <p:cNvPicPr>
              <a:picLocks noChangeAspect="1"/>
            </p:cNvPicPr>
            <p:nvPr/>
          </p:nvPicPr>
          <p:blipFill>
            <a:blip r:embed="rId3"/>
            <a:stretch>
              <a:fillRect/>
            </a:stretch>
          </p:blipFill>
          <p:spPr>
            <a:xfrm>
              <a:off x="7309840" y="2916736"/>
              <a:ext cx="4328720" cy="3601401"/>
            </a:xfrm>
            <a:prstGeom prst="rect">
              <a:avLst/>
            </a:prstGeom>
          </p:spPr>
        </p:pic>
        <p:pic>
          <p:nvPicPr>
            <p:cNvPr id="19" name="Εικόνα 18">
              <a:extLst>
                <a:ext uri="{FF2B5EF4-FFF2-40B4-BE49-F238E27FC236}">
                  <a16:creationId xmlns:a16="http://schemas.microsoft.com/office/drawing/2014/main" id="{0A1FBD5F-411D-CE7B-C1FE-1A786D8ED4E4}"/>
                </a:ext>
              </a:extLst>
            </p:cNvPr>
            <p:cNvPicPr>
              <a:picLocks noChangeAspect="1"/>
            </p:cNvPicPr>
            <p:nvPr/>
          </p:nvPicPr>
          <p:blipFill>
            <a:blip r:embed="rId4"/>
            <a:stretch>
              <a:fillRect/>
            </a:stretch>
          </p:blipFill>
          <p:spPr>
            <a:xfrm>
              <a:off x="6756400" y="96932"/>
              <a:ext cx="5296408" cy="2819804"/>
            </a:xfrm>
            <a:prstGeom prst="rect">
              <a:avLst/>
            </a:prstGeom>
          </p:spPr>
        </p:pic>
        <p:sp>
          <p:nvSpPr>
            <p:cNvPr id="3" name="TextBox 2">
              <a:extLst>
                <a:ext uri="{FF2B5EF4-FFF2-40B4-BE49-F238E27FC236}">
                  <a16:creationId xmlns:a16="http://schemas.microsoft.com/office/drawing/2014/main" id="{8E45162E-86D3-D3DD-03B5-31A9EB5250E3}"/>
                </a:ext>
              </a:extLst>
            </p:cNvPr>
            <p:cNvSpPr txBox="1"/>
            <p:nvPr/>
          </p:nvSpPr>
          <p:spPr>
            <a:xfrm>
              <a:off x="6854371" y="554085"/>
              <a:ext cx="304800" cy="369332"/>
            </a:xfrm>
            <a:prstGeom prst="rect">
              <a:avLst/>
            </a:prstGeom>
            <a:noFill/>
          </p:spPr>
          <p:txBody>
            <a:bodyPr wrap="square" rtlCol="0">
              <a:spAutoFit/>
            </a:bodyPr>
            <a:lstStyle/>
            <a:p>
              <a:r>
                <a:rPr lang="el-GR" dirty="0"/>
                <a:t>0</a:t>
              </a:r>
            </a:p>
          </p:txBody>
        </p:sp>
      </p:grpSp>
    </p:spTree>
    <p:extLst>
      <p:ext uri="{BB962C8B-B14F-4D97-AF65-F5344CB8AC3E}">
        <p14:creationId xmlns:p14="http://schemas.microsoft.com/office/powerpoint/2010/main" val="30269375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45F3F4-C09D-770F-346F-9659FC3AD4F7}"/>
              </a:ext>
            </a:extLst>
          </p:cNvPr>
          <p:cNvSpPr>
            <a:spLocks noGrp="1"/>
          </p:cNvSpPr>
          <p:nvPr>
            <p:ph type="ctrTitle"/>
          </p:nvPr>
        </p:nvSpPr>
        <p:spPr>
          <a:xfrm>
            <a:off x="1172817" y="0"/>
            <a:ext cx="9667462" cy="609600"/>
          </a:xfrm>
        </p:spPr>
        <p:txBody>
          <a:bodyPr>
            <a:normAutofit/>
          </a:bodyPr>
          <a:lstStyle/>
          <a:p>
            <a:r>
              <a:rPr lang="el-GR" sz="3000" dirty="0"/>
              <a:t>Άσκηση </a:t>
            </a:r>
            <a:r>
              <a:rPr lang="en-US" sz="3000" dirty="0"/>
              <a:t>8</a:t>
            </a:r>
            <a:endParaRPr lang="el-GR" sz="3000"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A1D287A-FE70-BE60-D030-AA57CAA7EC83}"/>
                  </a:ext>
                </a:extLst>
              </p:cNvPr>
              <p:cNvSpPr txBox="1"/>
              <p:nvPr/>
            </p:nvSpPr>
            <p:spPr>
              <a:xfrm>
                <a:off x="224311" y="916943"/>
                <a:ext cx="11743377" cy="3038652"/>
              </a:xfrm>
              <a:prstGeom prst="rect">
                <a:avLst/>
              </a:prstGeom>
              <a:noFill/>
            </p:spPr>
            <p:txBody>
              <a:bodyPr wrap="square" rtlCol="0">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l-GR" b="1"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Λύση</a:t>
                </a:r>
                <a:r>
                  <a:rPr kumimoji="0" lang="el-GR" sz="1800" b="1"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a:t>
                </a: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nSpc>
                    <a:spcPct val="115000"/>
                  </a:lnSpc>
                  <a:spcAft>
                    <a:spcPts val="1000"/>
                  </a:spcAft>
                  <a:buAutoNum type="arabicParenR"/>
                </a:pPr>
                <a14:m>
                  <m:oMath xmlns:m="http://schemas.openxmlformats.org/officeDocument/2006/math">
                    <m:sSub>
                      <m:sSubPr>
                        <m:ctrlPr>
                          <a:rPr lang="en-US" i="1">
                            <a:latin typeface="Cambria Math" panose="02040503050406030204" pitchFamily="18" charset="0"/>
                          </a:rPr>
                        </m:ctrlPr>
                      </m:sSubPr>
                      <m:e>
                        <m:r>
                          <a:rPr lang="el-GR" i="1">
                            <a:latin typeface="Cambria Math" panose="02040503050406030204" pitchFamily="18" charset="0"/>
                          </a:rPr>
                          <m:t> </m:t>
                        </m:r>
                        <m:r>
                          <a:rPr lang="en-US" i="1">
                            <a:latin typeface="Cambria Math" panose="02040503050406030204" pitchFamily="18" charset="0"/>
                          </a:rPr>
                          <m:t>𝑅</m:t>
                        </m:r>
                      </m:e>
                      <m:sub>
                        <m:r>
                          <a:rPr lang="en-US" i="1">
                            <a:latin typeface="Cambria Math" panose="02040503050406030204" pitchFamily="18" charset="0"/>
                          </a:rPr>
                          <m:t>0 (</m:t>
                        </m:r>
                        <m:r>
                          <a:rPr lang="el-GR" i="1">
                            <a:latin typeface="Cambria Math" panose="02040503050406030204" pitchFamily="18" charset="0"/>
                          </a:rPr>
                          <m:t>𝜈𝜀𝛼</m:t>
                        </m:r>
                        <m:r>
                          <a:rPr lang="en-US" i="1">
                            <a:latin typeface="Cambria Math" panose="02040503050406030204" pitchFamily="18" charset="0"/>
                          </a:rPr>
                          <m:t>)</m:t>
                        </m:r>
                      </m:sub>
                    </m:sSub>
                    <m:r>
                      <a:rPr lang="en-US" b="0" i="0"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m:t>
                    </m:r>
                    <m:f>
                      <m:fPr>
                        <m:ctrlPr>
                          <a:rPr lang="en-US"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fPr>
                      <m:num>
                        <m:r>
                          <m:rPr>
                            <m:sty m:val="p"/>
                          </m:rPr>
                          <a:rPr lang="el-GR" b="0" i="0"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Δ</m:t>
                        </m:r>
                        <m:r>
                          <m:rPr>
                            <m:sty m:val="p"/>
                          </m:rPr>
                          <a:rPr lang="en-US" b="0" i="0"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V</m:t>
                        </m:r>
                      </m:num>
                      <m:den>
                        <m:r>
                          <m:rPr>
                            <m:sty m:val="p"/>
                          </m:rPr>
                          <a:rPr lang="el-GR" b="0" i="0"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Δ</m:t>
                        </m:r>
                        <m:r>
                          <m:rPr>
                            <m:sty m:val="p"/>
                          </m:rPr>
                          <a:rPr lang="en-US" b="0" i="0"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I</m:t>
                        </m:r>
                      </m:den>
                    </m:f>
                    <m:r>
                      <a:rPr lang="en-US"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m:t>
                    </m:r>
                    <m:f>
                      <m:fPr>
                        <m:ctrlP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fPr>
                      <m:num>
                        <m:r>
                          <a:rPr lang="en-US" b="0" i="0"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0.25</m:t>
                        </m:r>
                      </m:num>
                      <m:den>
                        <m:r>
                          <a:rPr lang="en-US" b="0" i="0"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20</m:t>
                        </m:r>
                      </m:den>
                    </m:f>
                    <m:r>
                      <a:rPr lang="en-US"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=12.5 </m:t>
                    </m:r>
                    <m:r>
                      <m:rPr>
                        <m:sty m:val="p"/>
                      </m:rPr>
                      <a:rPr lang="en-US" b="0" i="0"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m</m:t>
                    </m:r>
                    <m:r>
                      <m:rPr>
                        <m:sty m:val="p"/>
                      </m:rPr>
                      <a:rPr lang="el-GR" b="0" i="0"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Ω</m:t>
                    </m:r>
                  </m:oMath>
                </a14:m>
                <a:r>
                  <a:rPr kumimoji="0" lang="el-GR" sz="180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 </a:t>
                </a:r>
                <a:r>
                  <a:rPr kumimoji="0" lang="el-GR" sz="18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a:t>⇒</a:t>
                </a:r>
                <a14:m>
                  <m:oMath xmlns:m="http://schemas.openxmlformats.org/officeDocument/2006/math">
                    <m:sSub>
                      <m:sSubPr>
                        <m:ctrlPr>
                          <a:rPr lang="en-US" i="1">
                            <a:latin typeface="Cambria Math" panose="02040503050406030204" pitchFamily="18" charset="0"/>
                          </a:rPr>
                        </m:ctrlPr>
                      </m:sSubPr>
                      <m:e>
                        <m:r>
                          <a:rPr lang="el-GR" b="0" i="0" smtClean="0">
                            <a:latin typeface="Cambria Math" panose="02040503050406030204" pitchFamily="18" charset="0"/>
                          </a:rPr>
                          <m:t> </m:t>
                        </m:r>
                        <m:r>
                          <m:rPr>
                            <m:sty m:val="p"/>
                          </m:rPr>
                          <a:rPr lang="el-GR">
                            <a:latin typeface="Cambria Math" panose="02040503050406030204" pitchFamily="18" charset="0"/>
                          </a:rPr>
                          <m:t>Δ</m:t>
                        </m:r>
                        <m:r>
                          <m:rPr>
                            <m:sty m:val="p"/>
                          </m:rPr>
                          <a:rPr lang="en-US">
                            <a:latin typeface="Cambria Math" panose="02040503050406030204" pitchFamily="18" charset="0"/>
                          </a:rPr>
                          <m:t>R</m:t>
                        </m:r>
                        <m:r>
                          <a:rPr lang="el-GR" b="0" i="1" smtClean="0">
                            <a:latin typeface="Cambria Math" panose="02040503050406030204" pitchFamily="18" charset="0"/>
                          </a:rPr>
                          <m:t>=</m:t>
                        </m:r>
                        <m:r>
                          <a:rPr lang="en-US" i="1">
                            <a:latin typeface="Cambria Math" panose="02040503050406030204" pitchFamily="18" charset="0"/>
                          </a:rPr>
                          <m:t>𝑅</m:t>
                        </m:r>
                      </m:e>
                      <m:sub>
                        <m:r>
                          <a:rPr lang="en-US" i="1">
                            <a:latin typeface="Cambria Math" panose="02040503050406030204" pitchFamily="18" charset="0"/>
                          </a:rPr>
                          <m:t>0 (</m:t>
                        </m:r>
                        <m:r>
                          <a:rPr lang="el-GR" b="0" i="1" smtClean="0">
                            <a:latin typeface="Cambria Math" panose="02040503050406030204" pitchFamily="18" charset="0"/>
                          </a:rPr>
                          <m:t>𝜈𝜀𝛼</m:t>
                        </m:r>
                        <m:r>
                          <a:rPr lang="en-US" i="1">
                            <a:latin typeface="Cambria Math" panose="02040503050406030204" pitchFamily="18" charset="0"/>
                          </a:rPr>
                          <m:t>)</m:t>
                        </m:r>
                      </m:sub>
                    </m:sSub>
                    <m:r>
                      <a:rPr kumimoji="0" lang="el-GR" sz="1800" b="1"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0 </m:t>
                        </m:r>
                        <m:d>
                          <m:dPr>
                            <m:ctrlPr>
                              <a:rPr lang="en-US" i="1">
                                <a:latin typeface="Cambria Math" panose="02040503050406030204" pitchFamily="18" charset="0"/>
                              </a:rPr>
                            </m:ctrlPr>
                          </m:dPr>
                          <m:e>
                            <m:r>
                              <a:rPr lang="el-GR" i="1">
                                <a:latin typeface="Cambria Math" panose="02040503050406030204" pitchFamily="18" charset="0"/>
                              </a:rPr>
                              <m:t>𝛼𝜌𝜒𝜄𝜅</m:t>
                            </m:r>
                          </m:e>
                        </m:d>
                      </m:sub>
                    </m:sSub>
                    <m:r>
                      <m:rPr>
                        <m:nor/>
                      </m:rPr>
                      <a:rPr lang="en-US" b="1" i="0" smtClean="0">
                        <a:latin typeface="Cambria Math" panose="02040503050406030204" pitchFamily="18" charset="0"/>
                      </a:rPr>
                      <m:t> </m:t>
                    </m:r>
                    <m:r>
                      <m:rPr>
                        <m:nor/>
                      </m:rPr>
                      <a:rPr lang="el-GR" b="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nor/>
                      </m:rPr>
                      <a:rPr lang="el-GR" b="1" i="0" dirty="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l-GR">
                        <a:solidFill>
                          <a:prstClr val="black"/>
                        </a:solidFill>
                        <a:latin typeface="Cambria Math" panose="02040503050406030204" pitchFamily="18" charset="0"/>
                      </a:rPr>
                      <m:t>Δ</m:t>
                    </m:r>
                    <m:r>
                      <m:rPr>
                        <m:sty m:val="p"/>
                      </m:rPr>
                      <a:rPr lang="en-US">
                        <a:solidFill>
                          <a:prstClr val="black"/>
                        </a:solidFill>
                        <a:latin typeface="Cambria Math" panose="02040503050406030204" pitchFamily="18" charset="0"/>
                      </a:rPr>
                      <m:t>R</m:t>
                    </m:r>
                    <m:r>
                      <a:rPr lang="en-US" b="0" i="1" smtClean="0">
                        <a:latin typeface="Cambria Math" panose="02040503050406030204" pitchFamily="18" charset="0"/>
                      </a:rPr>
                      <m:t>=</m:t>
                    </m:r>
                    <m:r>
                      <a:rPr lang="el-GR" b="0" i="1" smtClean="0">
                        <a:latin typeface="Cambria Math" panose="02040503050406030204" pitchFamily="18" charset="0"/>
                      </a:rPr>
                      <m:t>1</m:t>
                    </m:r>
                    <m:r>
                      <a:rPr lang="en-US" b="0" i="1" smtClean="0">
                        <a:latin typeface="Cambria Math" panose="02040503050406030204" pitchFamily="18" charset="0"/>
                      </a:rPr>
                      <m:t>2</m:t>
                    </m:r>
                    <m:r>
                      <a:rPr lang="el-GR" b="0" i="1" smtClean="0">
                        <a:latin typeface="Cambria Math" panose="02040503050406030204" pitchFamily="18" charset="0"/>
                      </a:rPr>
                      <m:t>.5 </m:t>
                    </m:r>
                    <m:r>
                      <a:rPr lang="en-US" b="0" i="1" smtClean="0">
                        <a:latin typeface="Cambria Math" panose="02040503050406030204" pitchFamily="18" charset="0"/>
                      </a:rPr>
                      <m:t>𝑚</m:t>
                    </m:r>
                    <m:r>
                      <m:rPr>
                        <m:sty m:val="p"/>
                      </m:rPr>
                      <a:rPr lang="el-GR" b="0" i="0" smtClean="0">
                        <a:latin typeface="Cambria Math" panose="02040503050406030204" pitchFamily="18" charset="0"/>
                      </a:rPr>
                      <m:t>Ω</m:t>
                    </m:r>
                    <m:r>
                      <a:rPr lang="el-GR" b="0" i="0" smtClean="0">
                        <a:latin typeface="Cambria Math" panose="02040503050406030204" pitchFamily="18" charset="0"/>
                      </a:rPr>
                      <m:t>−</m:t>
                    </m:r>
                    <m:r>
                      <a:rPr lang="el-GR"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2</m:t>
                    </m:r>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 </m:t>
                    </m:r>
                    <m:r>
                      <m:rPr>
                        <m:sty m:val="p"/>
                      </m:rPr>
                      <a:rPr lang="en-US"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m</m:t>
                    </m:r>
                    <m:r>
                      <m:rPr>
                        <m:sty m:val="p"/>
                      </m:rPr>
                      <a:rPr lang="el-GR">
                        <a:solidFill>
                          <a:prstClr val="black"/>
                        </a:solidFill>
                        <a:latin typeface="Cambria Math" panose="02040503050406030204" pitchFamily="18" charset="0"/>
                        <a:ea typeface="MS Mincho" panose="02020609040205080304" pitchFamily="49" charset="-128"/>
                        <a:cs typeface="Times New Roman" panose="02020603050405020304" pitchFamily="18" charset="0"/>
                      </a:rPr>
                      <m:t>Ω</m:t>
                    </m:r>
                    <m:r>
                      <a:rPr lang="en-US" b="0" i="0"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m:t>
                    </m:r>
                    <m:r>
                      <a:rPr lang="en-US" b="1" i="0" smtClean="0">
                        <a:solidFill>
                          <a:srgbClr val="FF0000"/>
                        </a:solidFill>
                        <a:latin typeface="Cambria Math" panose="02040503050406030204" pitchFamily="18" charset="0"/>
                        <a:ea typeface="MS Mincho" panose="02020609040205080304" pitchFamily="49" charset="-128"/>
                        <a:cs typeface="Times New Roman" panose="02020603050405020304" pitchFamily="18" charset="0"/>
                      </a:rPr>
                      <m:t>𝟏</m:t>
                    </m:r>
                    <m:r>
                      <a:rPr lang="el-GR" b="1" i="0" smtClean="0">
                        <a:solidFill>
                          <a:srgbClr val="FF0000"/>
                        </a:solidFill>
                        <a:latin typeface="Cambria Math" panose="02040503050406030204" pitchFamily="18" charset="0"/>
                        <a:ea typeface="MS Mincho" panose="02020609040205080304" pitchFamily="49" charset="-128"/>
                        <a:cs typeface="Times New Roman" panose="02020603050405020304" pitchFamily="18" charset="0"/>
                      </a:rPr>
                      <m:t>𝟎</m:t>
                    </m:r>
                    <m:r>
                      <a:rPr lang="en-US" b="1" i="0" smtClean="0">
                        <a:solidFill>
                          <a:srgbClr val="FF0000"/>
                        </a:solidFill>
                        <a:latin typeface="Cambria Math" panose="02040503050406030204" pitchFamily="18" charset="0"/>
                        <a:ea typeface="MS Mincho" panose="02020609040205080304" pitchFamily="49" charset="-128"/>
                        <a:cs typeface="Times New Roman" panose="02020603050405020304" pitchFamily="18" charset="0"/>
                      </a:rPr>
                      <m:t>.</m:t>
                    </m:r>
                    <m:r>
                      <a:rPr lang="en-US" b="1" i="0" smtClean="0">
                        <a:solidFill>
                          <a:srgbClr val="FF0000"/>
                        </a:solidFill>
                        <a:latin typeface="Cambria Math" panose="02040503050406030204" pitchFamily="18" charset="0"/>
                        <a:ea typeface="MS Mincho" panose="02020609040205080304" pitchFamily="49" charset="-128"/>
                        <a:cs typeface="Times New Roman" panose="02020603050405020304" pitchFamily="18" charset="0"/>
                      </a:rPr>
                      <m:t>𝟓</m:t>
                    </m:r>
                    <m:r>
                      <a:rPr lang="en-US" b="1" i="0" smtClean="0">
                        <a:solidFill>
                          <a:srgbClr val="FF0000"/>
                        </a:solidFill>
                        <a:latin typeface="Cambria Math" panose="02040503050406030204" pitchFamily="18" charset="0"/>
                        <a:ea typeface="MS Mincho" panose="02020609040205080304" pitchFamily="49" charset="-128"/>
                        <a:cs typeface="Times New Roman" panose="02020603050405020304" pitchFamily="18" charset="0"/>
                      </a:rPr>
                      <m:t> </m:t>
                    </m:r>
                    <m:r>
                      <a:rPr lang="en-US" b="1" i="1">
                        <a:solidFill>
                          <a:srgbClr val="FF0000"/>
                        </a:solidFill>
                        <a:latin typeface="Cambria Math" panose="02040503050406030204" pitchFamily="18" charset="0"/>
                        <a:ea typeface="MS Mincho" panose="02020609040205080304" pitchFamily="49" charset="-128"/>
                        <a:cs typeface="Times New Roman" panose="02020603050405020304" pitchFamily="18" charset="0"/>
                      </a:rPr>
                      <m:t>𝐦</m:t>
                    </m:r>
                    <m:r>
                      <a:rPr lang="el-GR" b="1" i="1">
                        <a:solidFill>
                          <a:srgbClr val="FF0000"/>
                        </a:solidFill>
                        <a:latin typeface="Cambria Math" panose="02040503050406030204" pitchFamily="18" charset="0"/>
                        <a:ea typeface="MS Mincho" panose="02020609040205080304" pitchFamily="49" charset="-128"/>
                        <a:cs typeface="Times New Roman" panose="02020603050405020304" pitchFamily="18" charset="0"/>
                      </a:rPr>
                      <m:t>𝛀</m:t>
                    </m:r>
                  </m:oMath>
                </a14:m>
                <a:endParaRPr kumimoji="0" lang="el-GR" sz="1800" b="1" i="0" u="none" strike="noStrike" kern="1200" cap="none" spc="0" normalizeH="0" baseline="0" noProof="0" dirty="0">
                  <a:ln>
                    <a:noFill/>
                  </a:ln>
                  <a:solidFill>
                    <a:srgbClr val="FF0000"/>
                  </a:solidFill>
                  <a:effectLst/>
                  <a:uLnTx/>
                  <a:uFillTx/>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nSpc>
                    <a:spcPct val="115000"/>
                  </a:lnSpc>
                  <a:spcAft>
                    <a:spcPts val="1000"/>
                  </a:spcAft>
                  <a:buAutoNum type="arabicParenR"/>
                </a:pPr>
                <a:r>
                  <a:rPr lang="el-GR" dirty="0"/>
                  <a:t>Η μείωση της χωρητικότητας </a:t>
                </a:r>
                <a14:m>
                  <m:oMath xmlns:m="http://schemas.openxmlformats.org/officeDocument/2006/math">
                    <m:r>
                      <m:rPr>
                        <m:sty m:val="p"/>
                      </m:rPr>
                      <a:rPr lang="el-GR">
                        <a:latin typeface="Cambria Math" panose="02040503050406030204" pitchFamily="18" charset="0"/>
                      </a:rPr>
                      <m:t>Δ</m:t>
                    </m:r>
                    <m:r>
                      <a:rPr lang="en-US" b="0" i="1" smtClean="0">
                        <a:latin typeface="Cambria Math" panose="02040503050406030204" pitchFamily="18" charset="0"/>
                      </a:rPr>
                      <m:t>𝐶</m:t>
                    </m:r>
                    <m:r>
                      <a:rPr lang="el-GR" b="0" i="1" smtClean="0">
                        <a:latin typeface="Cambria Math" panose="02040503050406030204" pitchFamily="18" charset="0"/>
                      </a:rPr>
                      <m:t>=13.565×0.0105+0.0073≈0.150</m:t>
                    </m:r>
                    <m:r>
                      <a:rPr lang="en-US" b="0" i="0" smtClean="0">
                        <a:latin typeface="Cambria Math" panose="02040503050406030204" pitchFamily="18" charset="0"/>
                      </a:rPr>
                      <m:t> </m:t>
                    </m:r>
                    <m:r>
                      <m:rPr>
                        <m:sty m:val="p"/>
                      </m:rPr>
                      <a:rPr lang="el-GR" b="0" i="0" smtClean="0">
                        <a:latin typeface="Cambria Math" panose="02040503050406030204" pitchFamily="18" charset="0"/>
                      </a:rPr>
                      <m:t>Α</m:t>
                    </m:r>
                    <m:r>
                      <m:rPr>
                        <m:sty m:val="p"/>
                      </m:rPr>
                      <a:rPr lang="en-US" b="0" i="0" smtClean="0">
                        <a:latin typeface="Cambria Math" panose="02040503050406030204" pitchFamily="18" charset="0"/>
                      </a:rPr>
                      <m:t>h</m:t>
                    </m:r>
                  </m:oMath>
                </a14:m>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nSpc>
                    <a:spcPct val="115000"/>
                  </a:lnSpc>
                  <a:spcAft>
                    <a:spcPts val="1000"/>
                  </a:spcAft>
                  <a:buAutoNum type="arabicParenR"/>
                </a:pPr>
                <a14:m>
                  <m:oMath xmlns:m="http://schemas.openxmlformats.org/officeDocument/2006/math">
                    <m:sSub>
                      <m:sSubPr>
                        <m:ctrlPr>
                          <a:rPr lang="en-US" i="1" smtClean="0">
                            <a:latin typeface="Cambria Math" panose="02040503050406030204" pitchFamily="18" charset="0"/>
                          </a:rPr>
                        </m:ctrlPr>
                      </m:sSubPr>
                      <m:e>
                        <m:r>
                          <a:rPr lang="el-GR" i="0">
                            <a:latin typeface="Cambria Math" panose="02040503050406030204" pitchFamily="18" charset="0"/>
                          </a:rPr>
                          <m:t> </m:t>
                        </m:r>
                        <m:r>
                          <m:rPr>
                            <m:sty m:val="p"/>
                          </m:rPr>
                          <a:rPr lang="en-US" b="0" i="0" smtClean="0">
                            <a:latin typeface="Cambria Math" panose="02040503050406030204" pitchFamily="18" charset="0"/>
                          </a:rPr>
                          <m:t>C</m:t>
                        </m:r>
                      </m:e>
                      <m:sub>
                        <m:r>
                          <a:rPr lang="en-US" i="0">
                            <a:latin typeface="Cambria Math" panose="02040503050406030204" pitchFamily="18" charset="0"/>
                          </a:rPr>
                          <m:t> (</m:t>
                        </m:r>
                        <m:r>
                          <m:rPr>
                            <m:sty m:val="p"/>
                          </m:rPr>
                          <a:rPr lang="el-GR" i="0">
                            <a:latin typeface="Cambria Math" panose="02040503050406030204" pitchFamily="18" charset="0"/>
                          </a:rPr>
                          <m:t>νεα</m:t>
                        </m:r>
                        <m:r>
                          <a:rPr lang="en-US" i="0">
                            <a:latin typeface="Cambria Math" panose="02040503050406030204" pitchFamily="18" charset="0"/>
                          </a:rPr>
                          <m:t>)</m:t>
                        </m:r>
                      </m:sub>
                    </m:sSub>
                    <m:r>
                      <a:rPr lang="en-US" b="0" i="0" smtClean="0">
                        <a:latin typeface="Cambria Math" panose="02040503050406030204" pitchFamily="18" charset="0"/>
                      </a:rPr>
                      <m:t>=</m:t>
                    </m:r>
                    <m:sSub>
                      <m:sSubPr>
                        <m:ctrlPr>
                          <a:rPr lang="en-US" i="1">
                            <a:latin typeface="Cambria Math" panose="02040503050406030204" pitchFamily="18" charset="0"/>
                          </a:rPr>
                        </m:ctrlPr>
                      </m:sSubPr>
                      <m:e>
                        <m:r>
                          <a:rPr lang="el-GR" i="0">
                            <a:latin typeface="Cambria Math" panose="02040503050406030204" pitchFamily="18" charset="0"/>
                          </a:rPr>
                          <m:t> </m:t>
                        </m:r>
                        <m:r>
                          <m:rPr>
                            <m:sty m:val="p"/>
                          </m:rPr>
                          <a:rPr lang="en-US" i="0">
                            <a:latin typeface="Cambria Math" panose="02040503050406030204" pitchFamily="18" charset="0"/>
                          </a:rPr>
                          <m:t>C</m:t>
                        </m:r>
                      </m:e>
                      <m:sub>
                        <m:r>
                          <a:rPr lang="en-US" i="0">
                            <a:latin typeface="Cambria Math" panose="02040503050406030204" pitchFamily="18" charset="0"/>
                          </a:rPr>
                          <m:t> (</m:t>
                        </m:r>
                        <m:r>
                          <m:rPr>
                            <m:sty m:val="p"/>
                          </m:rPr>
                          <a:rPr lang="el-GR" b="0" i="0" smtClean="0">
                            <a:latin typeface="Cambria Math" panose="02040503050406030204" pitchFamily="18" charset="0"/>
                          </a:rPr>
                          <m:t>αρχικ</m:t>
                        </m:r>
                        <m:r>
                          <a:rPr lang="el-GR" b="0" i="0" smtClean="0">
                            <a:latin typeface="Cambria Math" panose="02040503050406030204" pitchFamily="18" charset="0"/>
                          </a:rPr>
                          <m:t>)</m:t>
                        </m:r>
                      </m:sub>
                    </m:sSub>
                    <m:r>
                      <a:rPr lang="el-GR" b="0" i="0" smtClean="0">
                        <a:latin typeface="Cambria Math" panose="02040503050406030204" pitchFamily="18" charset="0"/>
                      </a:rPr>
                      <m:t>−</m:t>
                    </m:r>
                    <m:r>
                      <m:rPr>
                        <m:sty m:val="p"/>
                      </m:rPr>
                      <a:rPr lang="el-GR" b="0" i="0" smtClean="0">
                        <a:latin typeface="Cambria Math" panose="02040503050406030204" pitchFamily="18" charset="0"/>
                      </a:rPr>
                      <m:t>ΔC</m:t>
                    </m:r>
                    <m:r>
                      <a:rPr lang="en-US" b="0" i="0" smtClean="0">
                        <a:latin typeface="Cambria Math" panose="02040503050406030204" pitchFamily="18" charset="0"/>
                      </a:rPr>
                      <m:t>=2.6−0.150=2.45 </m:t>
                    </m:r>
                    <m:r>
                      <m:rPr>
                        <m:sty m:val="p"/>
                      </m:rPr>
                      <a:rPr lang="en-US" b="0" i="0" smtClean="0">
                        <a:latin typeface="Cambria Math" panose="02040503050406030204" pitchFamily="18" charset="0"/>
                      </a:rPr>
                      <m:t>Ah</m:t>
                    </m:r>
                  </m:oMath>
                </a14:m>
                <a:endParaRPr kumimoji="0" lang="en-US" sz="1800" b="1"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nSpc>
                    <a:spcPct val="115000"/>
                  </a:lnSpc>
                  <a:spcAft>
                    <a:spcPts val="1000"/>
                  </a:spcAft>
                  <a:buAutoNum type="arabicParenR"/>
                </a:pPr>
                <a:r>
                  <a:rPr lang="en-US" b="0" dirty="0">
                    <a:solidFill>
                      <a:prstClr val="black"/>
                    </a:solidFill>
                    <a:ea typeface="MS Mincho" panose="02020609040205080304" pitchFamily="49" charset="-128"/>
                    <a:cs typeface="Times New Roman" panose="02020603050405020304" pitchFamily="18" charset="0"/>
                  </a:rPr>
                  <a:t> </a:t>
                </a:r>
                <a14:m>
                  <m:oMath xmlns:m="http://schemas.openxmlformats.org/officeDocument/2006/math">
                    <m:r>
                      <m:rPr>
                        <m:sty m:val="p"/>
                      </m:rPr>
                      <a:rPr lang="en-US" b="0" i="0"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SoH</m:t>
                    </m:r>
                    <m:r>
                      <a:rPr lang="en-US" b="0" i="0"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m:t>
                    </m:r>
                    <m:f>
                      <m:fPr>
                        <m:ctrlPr>
                          <a:rPr lang="en-US"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fPr>
                      <m:num>
                        <m:sSub>
                          <m:sSubPr>
                            <m:ctrlPr>
                              <a:rPr lang="en-US" i="1">
                                <a:latin typeface="Cambria Math" panose="02040503050406030204" pitchFamily="18" charset="0"/>
                              </a:rPr>
                            </m:ctrlPr>
                          </m:sSubPr>
                          <m:e>
                            <m:r>
                              <a:rPr lang="el-GR">
                                <a:latin typeface="Cambria Math" panose="02040503050406030204" pitchFamily="18" charset="0"/>
                              </a:rPr>
                              <m:t> </m:t>
                            </m:r>
                            <m:r>
                              <m:rPr>
                                <m:sty m:val="p"/>
                              </m:rPr>
                              <a:rPr lang="en-US">
                                <a:latin typeface="Cambria Math" panose="02040503050406030204" pitchFamily="18" charset="0"/>
                              </a:rPr>
                              <m:t>C</m:t>
                            </m:r>
                          </m:e>
                          <m:sub>
                            <m:r>
                              <a:rPr lang="en-US">
                                <a:latin typeface="Cambria Math" panose="02040503050406030204" pitchFamily="18" charset="0"/>
                              </a:rPr>
                              <m:t> (</m:t>
                            </m:r>
                            <m:r>
                              <m:rPr>
                                <m:sty m:val="p"/>
                              </m:rPr>
                              <a:rPr lang="el-GR">
                                <a:latin typeface="Cambria Math" panose="02040503050406030204" pitchFamily="18" charset="0"/>
                              </a:rPr>
                              <m:t>νεα</m:t>
                            </m:r>
                            <m:r>
                              <a:rPr lang="en-US">
                                <a:latin typeface="Cambria Math" panose="02040503050406030204" pitchFamily="18" charset="0"/>
                              </a:rPr>
                              <m:t>)</m:t>
                            </m:r>
                          </m:sub>
                        </m:sSub>
                      </m:num>
                      <m:den>
                        <m:sSub>
                          <m:sSubPr>
                            <m:ctrlPr>
                              <a:rPr lang="en-US" i="1">
                                <a:latin typeface="Cambria Math" panose="02040503050406030204" pitchFamily="18" charset="0"/>
                              </a:rPr>
                            </m:ctrlPr>
                          </m:sSubPr>
                          <m:e>
                            <m:r>
                              <a:rPr lang="el-GR">
                                <a:latin typeface="Cambria Math" panose="02040503050406030204" pitchFamily="18" charset="0"/>
                              </a:rPr>
                              <m:t> </m:t>
                            </m:r>
                            <m:r>
                              <m:rPr>
                                <m:sty m:val="p"/>
                              </m:rPr>
                              <a:rPr lang="en-US">
                                <a:latin typeface="Cambria Math" panose="02040503050406030204" pitchFamily="18" charset="0"/>
                              </a:rPr>
                              <m:t>C</m:t>
                            </m:r>
                          </m:e>
                          <m:sub>
                            <m:r>
                              <a:rPr lang="en-US">
                                <a:latin typeface="Cambria Math" panose="02040503050406030204" pitchFamily="18" charset="0"/>
                              </a:rPr>
                              <m:t> (</m:t>
                            </m:r>
                            <m:r>
                              <m:rPr>
                                <m:sty m:val="p"/>
                              </m:rPr>
                              <a:rPr lang="en-US">
                                <a:latin typeface="Cambria Math" panose="02040503050406030204" pitchFamily="18" charset="0"/>
                              </a:rPr>
                              <m:t>aρχικ</m:t>
                            </m:r>
                            <m:r>
                              <a:rPr lang="el-GR">
                                <a:latin typeface="Cambria Math" panose="02040503050406030204" pitchFamily="18" charset="0"/>
                              </a:rPr>
                              <m:t>)</m:t>
                            </m:r>
                          </m:sub>
                        </m:sSub>
                      </m:den>
                    </m:f>
                    <m:r>
                      <a:rPr lang="en-US"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m:t>
                    </m:r>
                    <m:f>
                      <m:fPr>
                        <m:ctrlP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fPr>
                      <m:num>
                        <m:r>
                          <a:rPr lang="en-US" b="0" i="1" smtClean="0">
                            <a:latin typeface="Cambria Math" panose="02040503050406030204" pitchFamily="18" charset="0"/>
                          </a:rPr>
                          <m:t>2.45 </m:t>
                        </m:r>
                        <m:r>
                          <a:rPr lang="en-US" b="0" i="1" smtClean="0">
                            <a:latin typeface="Cambria Math" panose="02040503050406030204" pitchFamily="18" charset="0"/>
                          </a:rPr>
                          <m:t>𝐴h</m:t>
                        </m:r>
                      </m:num>
                      <m:den>
                        <m:r>
                          <a:rPr lang="en-US" b="0" i="1" smtClean="0">
                            <a:latin typeface="Cambria Math" panose="02040503050406030204" pitchFamily="18" charset="0"/>
                          </a:rPr>
                          <m:t>2.6 </m:t>
                        </m:r>
                        <m:r>
                          <a:rPr lang="en-US" b="0" i="1" smtClean="0">
                            <a:latin typeface="Cambria Math" panose="02040503050406030204" pitchFamily="18" charset="0"/>
                          </a:rPr>
                          <m:t>𝐴h</m:t>
                        </m:r>
                      </m:den>
                    </m:f>
                    <m:r>
                      <a:rPr lang="el-GR" i="1" smtClean="0">
                        <a:latin typeface="Cambria Math" panose="02040503050406030204" pitchFamily="18" charset="0"/>
                      </a:rPr>
                      <m:t>×</m:t>
                    </m:r>
                    <m:r>
                      <a:rPr lang="en-US" b="0" i="1" smtClean="0">
                        <a:latin typeface="Cambria Math" panose="02040503050406030204" pitchFamily="18" charset="0"/>
                      </a:rPr>
                      <m:t>100 %=94.2%</m:t>
                    </m:r>
                  </m:oMath>
                </a14:m>
                <a:endParaRPr kumimoji="0" lang="en-US" sz="180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nSpc>
                    <a:spcPct val="115000"/>
                  </a:lnSpc>
                  <a:spcAft>
                    <a:spcPts val="1000"/>
                  </a:spcAft>
                  <a:buAutoNum type="arabicParenR"/>
                </a:pPr>
                <a:r>
                  <a:rPr kumimoji="0" lang="el-GR" sz="180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Δεδομένου ότι </a:t>
                </a:r>
                <a:r>
                  <a:rPr lang="en-US" b="0" dirty="0">
                    <a:solidFill>
                      <a:prstClr val="black"/>
                    </a:solidFill>
                    <a:ea typeface="MS Mincho" panose="02020609040205080304" pitchFamily="49" charset="-128"/>
                    <a:cs typeface="Times New Roman" panose="02020603050405020304" pitchFamily="18" charset="0"/>
                  </a:rPr>
                  <a:t> </a:t>
                </a:r>
                <a14:m>
                  <m:oMath xmlns:m="http://schemas.openxmlformats.org/officeDocument/2006/math">
                    <m:r>
                      <m:rPr>
                        <m:sty m:val="p"/>
                      </m:rPr>
                      <a:rPr lang="en-US" b="0" i="0"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SoH</m:t>
                    </m:r>
                  </m:oMath>
                </a14:m>
                <a:r>
                  <a:rPr kumimoji="0" lang="en-US" sz="180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&gt;70% </a:t>
                </a:r>
                <a:r>
                  <a:rPr kumimoji="0" lang="el-GR" sz="180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το</a:t>
                </a:r>
                <a:r>
                  <a:rPr kumimoji="0" lang="el-GR" sz="1800" i="0" u="none" strike="noStrike" kern="1200" cap="none" spc="0" normalizeH="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 στοιχείο είναι κατάλληλο</a:t>
                </a:r>
                <a:endParaRPr kumimoji="0" lang="el-GR" sz="180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9A1D287A-FE70-BE60-D030-AA57CAA7EC83}"/>
                  </a:ext>
                </a:extLst>
              </p:cNvPr>
              <p:cNvSpPr txBox="1">
                <a:spLocks noRot="1" noChangeAspect="1" noMove="1" noResize="1" noEditPoints="1" noAdjustHandles="1" noChangeArrowheads="1" noChangeShapeType="1" noTextEdit="1"/>
              </p:cNvSpPr>
              <p:nvPr/>
            </p:nvSpPr>
            <p:spPr>
              <a:xfrm>
                <a:off x="224311" y="916943"/>
                <a:ext cx="11743377" cy="3038652"/>
              </a:xfrm>
              <a:prstGeom prst="rect">
                <a:avLst/>
              </a:prstGeom>
              <a:blipFill>
                <a:blip r:embed="rId2"/>
                <a:stretch>
                  <a:fillRect l="-467" t="-601" b="-1804"/>
                </a:stretch>
              </a:blipFill>
            </p:spPr>
            <p:txBody>
              <a:bodyPr/>
              <a:lstStyle/>
              <a:p>
                <a:r>
                  <a:rPr lang="el-GR">
                    <a:noFill/>
                  </a:rPr>
                  <a:t> </a:t>
                </a:r>
              </a:p>
            </p:txBody>
          </p:sp>
        </mc:Fallback>
      </mc:AlternateContent>
    </p:spTree>
    <p:extLst>
      <p:ext uri="{BB962C8B-B14F-4D97-AF65-F5344CB8AC3E}">
        <p14:creationId xmlns:p14="http://schemas.microsoft.com/office/powerpoint/2010/main" val="1578181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45F3F4-C09D-770F-346F-9659FC3AD4F7}"/>
              </a:ext>
            </a:extLst>
          </p:cNvPr>
          <p:cNvSpPr>
            <a:spLocks noGrp="1"/>
          </p:cNvSpPr>
          <p:nvPr>
            <p:ph type="ctrTitle"/>
          </p:nvPr>
        </p:nvSpPr>
        <p:spPr>
          <a:xfrm>
            <a:off x="1172817" y="0"/>
            <a:ext cx="9667462" cy="609600"/>
          </a:xfrm>
        </p:spPr>
        <p:txBody>
          <a:bodyPr>
            <a:normAutofit/>
          </a:bodyPr>
          <a:lstStyle/>
          <a:p>
            <a:r>
              <a:rPr lang="el-GR" sz="3000" dirty="0"/>
              <a:t>Εισαγωγή στις μπαταρίες ΗΟ</a:t>
            </a:r>
          </a:p>
        </p:txBody>
      </p:sp>
      <p:pic>
        <p:nvPicPr>
          <p:cNvPr id="6" name="Εικόνα 5">
            <a:extLst>
              <a:ext uri="{FF2B5EF4-FFF2-40B4-BE49-F238E27FC236}">
                <a16:creationId xmlns:a16="http://schemas.microsoft.com/office/drawing/2014/main" id="{7ACB0D86-404C-E910-4323-8F97E9C21FCC}"/>
              </a:ext>
            </a:extLst>
          </p:cNvPr>
          <p:cNvPicPr>
            <a:picLocks noChangeAspect="1"/>
          </p:cNvPicPr>
          <p:nvPr/>
        </p:nvPicPr>
        <p:blipFill>
          <a:blip r:embed="rId2"/>
          <a:stretch>
            <a:fillRect/>
          </a:stretch>
        </p:blipFill>
        <p:spPr>
          <a:xfrm>
            <a:off x="36944" y="1"/>
            <a:ext cx="1195510" cy="1153446"/>
          </a:xfrm>
          <a:prstGeom prst="rect">
            <a:avLst/>
          </a:prstGeom>
        </p:spPr>
      </p:pic>
      <p:sp>
        <p:nvSpPr>
          <p:cNvPr id="3" name="TextBox 2">
            <a:extLst>
              <a:ext uri="{FF2B5EF4-FFF2-40B4-BE49-F238E27FC236}">
                <a16:creationId xmlns:a16="http://schemas.microsoft.com/office/drawing/2014/main" id="{739CDA59-8900-4BBB-152A-133F943E52FA}"/>
              </a:ext>
            </a:extLst>
          </p:cNvPr>
          <p:cNvSpPr txBox="1"/>
          <p:nvPr/>
        </p:nvSpPr>
        <p:spPr>
          <a:xfrm>
            <a:off x="5035827" y="6563710"/>
            <a:ext cx="7494105" cy="276999"/>
          </a:xfrm>
          <a:prstGeom prst="rect">
            <a:avLst/>
          </a:prstGeom>
          <a:noFill/>
        </p:spPr>
        <p:txBody>
          <a:bodyPr wrap="square" rtlCol="0">
            <a:spAutoFit/>
          </a:bodyPr>
          <a:lstStyle/>
          <a:p>
            <a:r>
              <a:rPr lang="el-GR" sz="1200" dirty="0"/>
              <a:t>Πηγή</a:t>
            </a:r>
            <a:r>
              <a:rPr lang="en-US" sz="1200" dirty="0"/>
              <a:t>: </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hlinkClick r:id="rId3"/>
              </a:rPr>
              <a:t>https://doi.org/10.48550/arXiv.2508.14224</a:t>
            </a:r>
            <a:r>
              <a:rPr kumimoji="0" lang="el-GR" sz="1200" b="0" i="0" u="none" strike="noStrike" kern="1200" cap="none" spc="0" normalizeH="0" baseline="0" noProof="0" dirty="0">
                <a:ln>
                  <a:noFill/>
                </a:ln>
                <a:solidFill>
                  <a:prstClr val="black"/>
                </a:solidFill>
                <a:effectLst/>
                <a:uLnTx/>
                <a:uFillTx/>
                <a:latin typeface="Aptos" panose="02110004020202020204"/>
                <a:ea typeface="+mn-ea"/>
                <a:cs typeface="+mn-cs"/>
              </a:rPr>
              <a:t> </a:t>
            </a:r>
            <a:endParaRPr lang="el-GR" sz="1200" dirty="0"/>
          </a:p>
        </p:txBody>
      </p:sp>
      <p:pic>
        <p:nvPicPr>
          <p:cNvPr id="11" name="Εικόνα 10">
            <a:extLst>
              <a:ext uri="{FF2B5EF4-FFF2-40B4-BE49-F238E27FC236}">
                <a16:creationId xmlns:a16="http://schemas.microsoft.com/office/drawing/2014/main" id="{979C1A7E-E611-A8D1-070A-68B79DEED4F4}"/>
              </a:ext>
            </a:extLst>
          </p:cNvPr>
          <p:cNvPicPr>
            <a:picLocks noChangeAspect="1"/>
          </p:cNvPicPr>
          <p:nvPr/>
        </p:nvPicPr>
        <p:blipFill>
          <a:blip r:embed="rId4"/>
          <a:stretch>
            <a:fillRect/>
          </a:stretch>
        </p:blipFill>
        <p:spPr>
          <a:xfrm>
            <a:off x="79514" y="1335783"/>
            <a:ext cx="12072730" cy="3935520"/>
          </a:xfrm>
          <a:prstGeom prst="rect">
            <a:avLst/>
          </a:prstGeom>
        </p:spPr>
      </p:pic>
    </p:spTree>
    <p:extLst>
      <p:ext uri="{BB962C8B-B14F-4D97-AF65-F5344CB8AC3E}">
        <p14:creationId xmlns:p14="http://schemas.microsoft.com/office/powerpoint/2010/main" val="36899560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45F3F4-C09D-770F-346F-9659FC3AD4F7}"/>
              </a:ext>
            </a:extLst>
          </p:cNvPr>
          <p:cNvSpPr>
            <a:spLocks noGrp="1"/>
          </p:cNvSpPr>
          <p:nvPr>
            <p:ph type="ctrTitle"/>
          </p:nvPr>
        </p:nvSpPr>
        <p:spPr>
          <a:xfrm>
            <a:off x="1172817" y="0"/>
            <a:ext cx="9667462" cy="609600"/>
          </a:xfrm>
        </p:spPr>
        <p:txBody>
          <a:bodyPr>
            <a:normAutofit/>
          </a:bodyPr>
          <a:lstStyle/>
          <a:p>
            <a:r>
              <a:rPr lang="el-GR" sz="3000" dirty="0"/>
              <a:t>Άσκηση 9</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A1D287A-FE70-BE60-D030-AA57CAA7EC83}"/>
                  </a:ext>
                </a:extLst>
              </p:cNvPr>
              <p:cNvSpPr txBox="1"/>
              <p:nvPr/>
            </p:nvSpPr>
            <p:spPr>
              <a:xfrm>
                <a:off x="172912" y="500743"/>
                <a:ext cx="12019088" cy="6292620"/>
              </a:xfrm>
              <a:prstGeom prst="rect">
                <a:avLst/>
              </a:prstGeom>
              <a:noFill/>
            </p:spPr>
            <p:txBody>
              <a:bodyPr wrap="square" rtlCol="0">
                <a:spAutoFit/>
              </a:bodyPr>
              <a:lstStyle/>
              <a:p>
                <a:pPr marL="0" marR="0" lvl="0" indent="0" algn="l" defTabSz="914400" rtl="0" eaLnBrk="1" fontAlgn="auto" latinLnBrk="0" hangingPunct="1">
                  <a:lnSpc>
                    <a:spcPct val="115000"/>
                  </a:lnSpc>
                  <a:spcBef>
                    <a:spcPts val="2400"/>
                  </a:spcBef>
                  <a:spcAft>
                    <a:spcPts val="0"/>
                  </a:spcAft>
                  <a:buClrTx/>
                  <a:buSzTx/>
                  <a:buFontTx/>
                  <a:buNone/>
                  <a:tabLst/>
                  <a:defRPr/>
                </a:pPr>
                <a:r>
                  <a:rPr kumimoji="0" lang="el-GR" sz="1800" b="1" i="0" u="none" strike="noStrike" kern="0" cap="none" spc="0" normalizeH="0" baseline="0" noProof="0" dirty="0">
                    <a:ln>
                      <a:noFill/>
                    </a:ln>
                    <a:solidFill>
                      <a:srgbClr val="365F91"/>
                    </a:solidFill>
                    <a:effectLst/>
                    <a:uLnTx/>
                    <a:uFillTx/>
                    <a:ea typeface="MS Gothic" panose="020B0609070205080204" pitchFamily="49" charset="-128"/>
                    <a:cs typeface="Times New Roman" panose="02020603050405020304" pitchFamily="18" charset="0"/>
                  </a:rPr>
                  <a:t>Ηλεκτρικό ισοδύναμο κύκλωμα μπαταρίας</a:t>
                </a:r>
              </a:p>
              <a:p>
                <a:r>
                  <a:rPr lang="el-GR" b="1" dirty="0"/>
                  <a:t>Εκφώνηση</a:t>
                </a:r>
              </a:p>
              <a:p>
                <a:r>
                  <a:rPr lang="el-GR" dirty="0"/>
                  <a:t>Το ηλεκτρικό ισοδύναμο του στοιχείου μπαταρίας έχει τα παρακάτω χαρακτηριστικά</a:t>
                </a:r>
                <a:r>
                  <a:rPr lang="en-US" dirty="0"/>
                  <a:t>:</a:t>
                </a:r>
                <a:endParaRPr lang="el-GR" dirty="0"/>
              </a:p>
              <a:p>
                <a:pPr marL="742950" lvl="1" indent="-285750">
                  <a:buFont typeface="Arial" panose="020B0604020202020204" pitchFamily="34" charset="0"/>
                  <a:buChar char="•"/>
                </a:pPr>
                <a:r>
                  <a:rPr lang="el-GR" dirty="0"/>
                  <a:t>Πηγή τάσης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𝑜𝑐</m:t>
                        </m:r>
                      </m:sub>
                    </m:sSub>
                    <m:r>
                      <a:rPr lang="en-US" b="0" i="1" smtClean="0">
                        <a:latin typeface="Cambria Math" panose="02040503050406030204" pitchFamily="18" charset="0"/>
                      </a:rPr>
                      <m:t> </m:t>
                    </m:r>
                  </m:oMath>
                </a14:m>
                <a:r>
                  <a:rPr lang="el-GR" dirty="0"/>
                  <a:t>=3.7 V</a:t>
                </a:r>
                <a:endParaRPr lang="en-US" dirty="0"/>
              </a:p>
              <a:p>
                <a:pPr marL="742950" lvl="1" indent="-285750">
                  <a:buFont typeface="Arial" panose="020B0604020202020204" pitchFamily="34" charset="0"/>
                  <a:buChar char="•"/>
                </a:pPr>
                <a:r>
                  <a:rPr lang="el-GR" dirty="0"/>
                  <a:t>Εσωτερική αντίσταση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0</m:t>
                        </m:r>
                      </m:sub>
                    </m:sSub>
                    <m:r>
                      <a:rPr lang="en-US" b="0" i="1" smtClean="0">
                        <a:latin typeface="Cambria Math" panose="02040503050406030204" pitchFamily="18" charset="0"/>
                      </a:rPr>
                      <m:t> </m:t>
                    </m:r>
                  </m:oMath>
                </a14:m>
                <a:r>
                  <a:rPr lang="el-GR" dirty="0"/>
                  <a:t>=50 mΩ</a:t>
                </a:r>
              </a:p>
              <a:p>
                <a:pPr marL="342900" indent="-342900">
                  <a:buAutoNum type="arabicPeriod"/>
                </a:pPr>
                <a:r>
                  <a:rPr lang="el-GR" dirty="0"/>
                  <a:t>Υπολόγισε την τάση στα άκρα της κυψέλης </a:t>
                </a:r>
                <a14:m>
                  <m:oMath xmlns:m="http://schemas.openxmlformats.org/officeDocument/2006/math">
                    <m:sSub>
                      <m:sSubPr>
                        <m:ctrlPr>
                          <a:rPr lang="el-GR" i="1">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𝑐𝑒𝑙𝑙</m:t>
                        </m:r>
                      </m:sub>
                    </m:sSub>
                  </m:oMath>
                </a14:m>
                <a:r>
                  <a:rPr lang="el-GR" dirty="0"/>
                  <a:t> όταν:</a:t>
                </a:r>
                <a:endParaRPr lang="en-US" dirty="0"/>
              </a:p>
              <a:p>
                <a:pPr lvl="1"/>
                <a:r>
                  <a:rPr lang="el-GR" dirty="0"/>
                  <a:t>α) εκφορτίζεται με ρεύμα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𝑑𝑖𝑠</m:t>
                        </m:r>
                      </m:sub>
                    </m:sSub>
                  </m:oMath>
                </a14:m>
                <a:r>
                  <a:rPr lang="el-GR" dirty="0"/>
                  <a:t>=10 A,</a:t>
                </a:r>
                <a:br>
                  <a:rPr lang="el-GR" dirty="0"/>
                </a:br>
                <a:r>
                  <a:rPr lang="el-GR" dirty="0"/>
                  <a:t>β) εκφορτίζεται με ρεύμα </a:t>
                </a:r>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𝑑𝑖𝑠</m:t>
                        </m:r>
                      </m:sub>
                    </m:sSub>
                    <m:r>
                      <a:rPr lang="en-US" i="1">
                        <a:latin typeface="Cambria Math" panose="02040503050406030204" pitchFamily="18" charset="0"/>
                      </a:rPr>
                      <m:t> </m:t>
                    </m:r>
                  </m:oMath>
                </a14:m>
                <a:r>
                  <a:rPr lang="el-GR" dirty="0"/>
                  <a:t>=50 A.</a:t>
                </a:r>
                <a:endParaRPr lang="en-US" dirty="0"/>
              </a:p>
              <a:p>
                <a:pPr lvl="1"/>
                <a:r>
                  <a:rPr lang="el-GR" dirty="0"/>
                  <a:t>γ) φορτίζεται με ρεύμα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𝑐h</m:t>
                        </m:r>
                      </m:sub>
                    </m:sSub>
                  </m:oMath>
                </a14:m>
                <a:r>
                  <a:rPr lang="el-GR" dirty="0"/>
                  <a:t>=10 A,</a:t>
                </a:r>
                <a:br>
                  <a:rPr lang="el-GR" dirty="0"/>
                </a:br>
                <a:r>
                  <a:rPr lang="el-GR" dirty="0"/>
                  <a:t>δ) φορτίζεται με ρεύμα </a:t>
                </a:r>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𝐼</m:t>
                        </m:r>
                      </m:e>
                      <m:sub>
                        <m:r>
                          <a:rPr lang="en-US" b="0" i="1" smtClean="0">
                            <a:latin typeface="Cambria Math" panose="02040503050406030204" pitchFamily="18" charset="0"/>
                          </a:rPr>
                          <m:t>𝑐h</m:t>
                        </m:r>
                      </m:sub>
                    </m:sSub>
                    <m:r>
                      <a:rPr lang="en-US" i="1">
                        <a:latin typeface="Cambria Math" panose="02040503050406030204" pitchFamily="18" charset="0"/>
                      </a:rPr>
                      <m:t> </m:t>
                    </m:r>
                  </m:oMath>
                </a14:m>
                <a:r>
                  <a:rPr lang="el-GR" dirty="0"/>
                  <a:t>=50 A.</a:t>
                </a:r>
              </a:p>
              <a:p>
                <a:pPr marL="342900" indent="-342900">
                  <a:buAutoNum type="arabicPeriod" startAt="2"/>
                </a:pPr>
                <a:r>
                  <a:rPr lang="el-GR" dirty="0"/>
                  <a:t>Υπολογίστε την ενεργειακή απόδοση του στοιχείου της μπαταρίας σε κάθε περίπτωση.</a:t>
                </a:r>
                <a:endParaRPr lang="en-US" dirty="0"/>
              </a:p>
              <a:p>
                <a:br>
                  <a:rPr kumimoji="0" lang="el-GR" sz="1800" b="0" i="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br>
                <a:r>
                  <a:rPr kumimoji="0" lang="el-GR" sz="1800" b="1" i="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t>Λύση:</a:t>
                </a:r>
                <a:br>
                  <a:rPr kumimoji="0" lang="el-GR" sz="1800" b="0" i="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br>
                <a:r>
                  <a:rPr lang="en-US" dirty="0">
                    <a:solidFill>
                      <a:prstClr val="black"/>
                    </a:solidFill>
                    <a:ea typeface="MS Mincho" panose="02020609040205080304" pitchFamily="49" charset="-128"/>
                    <a:cs typeface="Times New Roman" panose="02020603050405020304" pitchFamily="18" charset="0"/>
                  </a:rPr>
                  <a:t>1</a:t>
                </a:r>
                <a:r>
                  <a:rPr lang="el-GR" dirty="0">
                    <a:solidFill>
                      <a:prstClr val="black"/>
                    </a:solidFill>
                    <a:ea typeface="MS Mincho" panose="02020609040205080304" pitchFamily="49" charset="-128"/>
                    <a:cs typeface="Times New Roman" panose="02020603050405020304" pitchFamily="18" charset="0"/>
                  </a:rPr>
                  <a:t>α) </a:t>
                </a:r>
                <a:r>
                  <a:rPr kumimoji="0" lang="el-GR" sz="1800" b="0" i="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t>Από το ηλεκτρικό ισοδύναμο ισχύει</a:t>
                </a:r>
                <a:r>
                  <a:rPr kumimoji="0" lang="en-US" sz="1800" b="0" i="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t>: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𝑜𝑐</m:t>
                        </m:r>
                      </m:sub>
                    </m:sSub>
                    <m:r>
                      <a:rPr lang="en-US" b="0" i="1" smtClean="0">
                        <a:latin typeface="Cambria Math" panose="02040503050406030204" pitchFamily="18" charset="0"/>
                      </a:rPr>
                      <m:t> </m:t>
                    </m:r>
                  </m:oMath>
                </a14:m>
                <a:r>
                  <a:rPr kumimoji="0" lang="en-US" sz="1800" b="0" i="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t>=</a:t>
                </a:r>
                <a:r>
                  <a:rPr lang="el-GR" dirty="0"/>
                  <a:t> </a:t>
                </a:r>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𝑐𝑒𝑙𝑙</m:t>
                        </m:r>
                      </m:sub>
                    </m:sSub>
                  </m:oMath>
                </a14:m>
                <a:r>
                  <a:rPr kumimoji="0" lang="en-US" sz="1800" b="0" i="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t> + </a:t>
                </a:r>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𝑑𝑖𝑠</m:t>
                        </m:r>
                      </m:sub>
                    </m:sSub>
                  </m:oMath>
                </a14:m>
                <a:r>
                  <a:rPr kumimoji="0" lang="en-US" sz="1800" b="0" i="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t>×</a:t>
                </a:r>
                <a:r>
                  <a:rPr lang="el-GR" dirty="0"/>
                  <a:t> </a:t>
                </a:r>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0</m:t>
                        </m:r>
                      </m:sub>
                    </m:sSub>
                    <m:r>
                      <a:rPr lang="en-US" i="1" smtClean="0">
                        <a:latin typeface="Cambria Math" panose="02040503050406030204" pitchFamily="18" charset="0"/>
                        <a:ea typeface="Cambria Math" panose="02040503050406030204" pitchFamily="18" charset="0"/>
                      </a:rPr>
                      <m:t>⇒</m:t>
                    </m:r>
                    <m:sSub>
                      <m:sSubPr>
                        <m:ctrlPr>
                          <a:rPr lang="el-GR"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𝑐𝑒𝑙𝑙</m:t>
                        </m:r>
                      </m:sub>
                    </m:sSub>
                    <m:r>
                      <a:rPr lang="el-GR" b="0" i="1" smtClean="0">
                        <a:latin typeface="Cambria Math" panose="02040503050406030204" pitchFamily="18" charset="0"/>
                      </a:rPr>
                      <m:t>=</m:t>
                    </m:r>
                    <m:r>
                      <a:rPr lang="el-GR" b="0" i="0" smtClean="0">
                        <a:latin typeface="Cambria Math" panose="02040503050406030204" pitchFamily="18" charset="0"/>
                      </a:rPr>
                      <m:t>3.7</m:t>
                    </m:r>
                    <m:r>
                      <m:rPr>
                        <m:sty m:val="p"/>
                      </m:rPr>
                      <a:rPr lang="en-US" b="0" i="0" smtClean="0">
                        <a:latin typeface="Cambria Math" panose="02040503050406030204" pitchFamily="18" charset="0"/>
                      </a:rPr>
                      <m:t>V</m:t>
                    </m:r>
                    <m:r>
                      <a:rPr lang="en-US" b="0" i="0" smtClean="0">
                        <a:latin typeface="Cambria Math" panose="02040503050406030204" pitchFamily="18" charset="0"/>
                      </a:rPr>
                      <m:t>−10</m:t>
                    </m:r>
                    <m:r>
                      <m:rPr>
                        <m:nor/>
                      </m:rPr>
                      <a:rPr lang="en-US" dirty="0">
                        <a:solidFill>
                          <a:prstClr val="black"/>
                        </a:solidFill>
                        <a:ea typeface="MS Mincho" panose="02020609040205080304" pitchFamily="49" charset="-128"/>
                        <a:cs typeface="Times New Roman" panose="02020603050405020304" pitchFamily="18" charset="0"/>
                      </a:rPr>
                      <m:t>×</m:t>
                    </m:r>
                  </m:oMath>
                </a14:m>
                <a:r>
                  <a:rPr kumimoji="0" lang="en-US" sz="1800" b="0" i="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t>0.05=3.2V</a:t>
                </a:r>
                <a:endParaRPr kumimoji="0" lang="el-GR" sz="1800" b="0" i="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endParaRPr>
              </a:p>
              <a:p>
                <a:pPr>
                  <a:lnSpc>
                    <a:spcPct val="115000"/>
                  </a:lnSpc>
                  <a:spcAft>
                    <a:spcPts val="1000"/>
                  </a:spcAft>
                </a:pPr>
                <a:r>
                  <a:rPr lang="el-GR" dirty="0">
                    <a:solidFill>
                      <a:prstClr val="black"/>
                    </a:solidFill>
                    <a:ea typeface="MS Mincho" panose="02020609040205080304" pitchFamily="49" charset="-128"/>
                    <a:cs typeface="Times New Roman" panose="02020603050405020304" pitchFamily="18" charset="0"/>
                  </a:rPr>
                  <a:t>1β) Ομοίως</a:t>
                </a:r>
                <a:endParaRPr kumimoji="0" lang="en-US" sz="1800" b="0" i="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endParaRPr>
              </a:p>
              <a:p>
                <a:pPr lvl="0">
                  <a:lnSpc>
                    <a:spcPct val="115000"/>
                  </a:lnSpc>
                  <a:spcAft>
                    <a:spcPts val="1000"/>
                  </a:spcAft>
                </a:pPr>
                <a:r>
                  <a:rPr lang="en-US" dirty="0">
                    <a:solidFill>
                      <a:prstClr val="black"/>
                    </a:solidFill>
                    <a:ea typeface="MS Mincho" panose="02020609040205080304" pitchFamily="49" charset="-128"/>
                    <a:cs typeface="Times New Roman" panose="02020603050405020304" pitchFamily="18" charset="0"/>
                  </a:rPr>
                  <a:t>1</a:t>
                </a:r>
                <a:r>
                  <a:rPr lang="el-GR" dirty="0">
                    <a:solidFill>
                      <a:prstClr val="black"/>
                    </a:solidFill>
                    <a:ea typeface="MS Mincho" panose="02020609040205080304" pitchFamily="49" charset="-128"/>
                    <a:cs typeface="Times New Roman" panose="02020603050405020304" pitchFamily="18" charset="0"/>
                  </a:rPr>
                  <a:t>γ)</a:t>
                </a:r>
                <a:r>
                  <a:rPr kumimoji="0" lang="el-GR" sz="1800" b="0" i="0" u="none" strike="noStrike" kern="1200" cap="none" spc="0" normalizeH="0" baseline="0" noProof="0" dirty="0">
                    <a:ln>
                      <a:noFill/>
                    </a:ln>
                    <a:solidFill>
                      <a:prstClr val="black"/>
                    </a:solidFill>
                    <a:effectLst/>
                    <a:uLnTx/>
                    <a:uFillTx/>
                    <a:ea typeface="+mn-ea"/>
                    <a:cs typeface="+mn-cs"/>
                  </a:rPr>
                  <a:t> </a:t>
                </a:r>
                <a14:m>
                  <m:oMath xmlns:m="http://schemas.openxmlformats.org/officeDocument/2006/math">
                    <m:sSub>
                      <m:sSubPr>
                        <m:ctrlP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𝑉</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𝑜𝑐</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r>
                  <a:rPr kumimoji="0" lang="en-US" sz="1800" b="0" i="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t>=</a:t>
                </a:r>
                <a:r>
                  <a:rPr kumimoji="0" lang="el-GR" sz="1800" b="0" i="0" u="none" strike="noStrike" kern="1200" cap="none" spc="0" normalizeH="0" baseline="0" noProof="0" dirty="0">
                    <a:ln>
                      <a:noFill/>
                    </a:ln>
                    <a:solidFill>
                      <a:prstClr val="black"/>
                    </a:solidFill>
                    <a:effectLst/>
                    <a:uLnTx/>
                    <a:uFillTx/>
                    <a:ea typeface="+mn-ea"/>
                    <a:cs typeface="+mn-cs"/>
                  </a:rPr>
                  <a:t> </a:t>
                </a:r>
                <a14:m>
                  <m:oMath xmlns:m="http://schemas.openxmlformats.org/officeDocument/2006/math">
                    <m:sSub>
                      <m:sSubPr>
                        <m:ctrlP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𝑉</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𝑐𝑒𝑙𝑙</m:t>
                        </m:r>
                      </m:sub>
                    </m:sSub>
                  </m:oMath>
                </a14:m>
                <a:r>
                  <a:rPr kumimoji="0" lang="en-US" sz="1800" b="0" i="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t> </a:t>
                </a:r>
                <a:r>
                  <a:rPr kumimoji="0" lang="el-GR" sz="1800" b="0" i="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t>-</a:t>
                </a:r>
                <a:r>
                  <a:rPr kumimoji="0" lang="en-US" sz="1800" b="0" i="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t> </a:t>
                </a:r>
                <a14:m>
                  <m:oMath xmlns:m="http://schemas.openxmlformats.org/officeDocument/2006/math">
                    <m:sSub>
                      <m:sSubPr>
                        <m:ctrlP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𝐼</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𝑐h</m:t>
                        </m:r>
                      </m:sub>
                    </m:sSub>
                  </m:oMath>
                </a14:m>
                <a:r>
                  <a:rPr kumimoji="0" lang="en-US" sz="1800" b="0" i="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t>×</a:t>
                </a:r>
                <a:r>
                  <a:rPr kumimoji="0" lang="el-GR" sz="1800" b="0" i="0" u="none" strike="noStrike" kern="1200" cap="none" spc="0" normalizeH="0" baseline="0" noProof="0" dirty="0">
                    <a:ln>
                      <a:noFill/>
                    </a:ln>
                    <a:solidFill>
                      <a:prstClr val="black"/>
                    </a:solidFill>
                    <a:effectLst/>
                    <a:uLnTx/>
                    <a:uFillTx/>
                    <a:ea typeface="+mn-ea"/>
                    <a:cs typeface="+mn-cs"/>
                  </a:rPr>
                  <a:t> </a:t>
                </a:r>
                <a14:m>
                  <m:oMath xmlns:m="http://schemas.openxmlformats.org/officeDocument/2006/math">
                    <m:sSub>
                      <m:sSubPr>
                        <m:ctrlP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𝑅</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𝑉</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𝑐𝑒𝑙𝑙</m:t>
                        </m:r>
                      </m:sub>
                    </m:sSub>
                    <m: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l-GR"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3.7</m:t>
                    </m:r>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V</m:t>
                    </m:r>
                    <m:r>
                      <a:rPr kumimoji="0" lang="el-GR"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10</m:t>
                    </m:r>
                    <m:r>
                      <m:rPr>
                        <m:nor/>
                      </m:rPr>
                      <a:rPr kumimoji="0" lang="en-US" sz="1800" b="0" i="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m:t>×</m:t>
                    </m:r>
                  </m:oMath>
                </a14:m>
                <a:r>
                  <a:rPr kumimoji="0" lang="en-US" sz="1800" b="0" i="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t>0.05=</a:t>
                </a:r>
                <a:r>
                  <a:rPr kumimoji="0" lang="el-GR" sz="1800" b="0" i="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t>4</a:t>
                </a:r>
                <a:r>
                  <a:rPr kumimoji="0" lang="en-US" sz="1800" b="0" i="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t>.2V</a:t>
                </a:r>
                <a:endParaRPr kumimoji="0" lang="el-GR" sz="1800" b="0" i="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endParaRPr>
              </a:p>
              <a:p>
                <a:pPr lvl="0"/>
                <a:r>
                  <a:rPr lang="el-GR" dirty="0">
                    <a:solidFill>
                      <a:prstClr val="black"/>
                    </a:solidFill>
                    <a:ea typeface="MS Mincho" panose="02020609040205080304" pitchFamily="49" charset="-128"/>
                    <a:cs typeface="Times New Roman" panose="02020603050405020304" pitchFamily="18" charset="0"/>
                  </a:rPr>
                  <a:t>2)</a:t>
                </a:r>
                <a:r>
                  <a:rPr lang="en-US" dirty="0">
                    <a:solidFill>
                      <a:prstClr val="black"/>
                    </a:solidFill>
                    <a:ea typeface="MS Mincho" panose="02020609040205080304" pitchFamily="49" charset="-128"/>
                    <a:cs typeface="Times New Roman" panose="02020603050405020304" pitchFamily="18" charset="0"/>
                  </a:rPr>
                  <a:t> </a:t>
                </a:r>
                <a:r>
                  <a:rPr lang="el-GR" dirty="0">
                    <a:solidFill>
                      <a:prstClr val="black"/>
                    </a:solidFill>
                    <a:ea typeface="MS Mincho" panose="02020609040205080304" pitchFamily="49" charset="-128"/>
                    <a:cs typeface="Times New Roman" panose="02020603050405020304" pitchFamily="18" charset="0"/>
                  </a:rPr>
                  <a:t>Λόγω της εσωτερικής αντίστασης υπάρχουν απώλειες φόρτισης και εκφόρτισης. </a:t>
                </a:r>
              </a:p>
              <a:p>
                <a:pPr marL="742950" lvl="1" indent="-285750">
                  <a:buFont typeface="Arial" panose="020B0604020202020204" pitchFamily="34" charset="0"/>
                  <a:buChar char="•"/>
                </a:pPr>
                <a:r>
                  <a:rPr lang="el-GR" dirty="0">
                    <a:solidFill>
                      <a:prstClr val="black"/>
                    </a:solidFill>
                    <a:ea typeface="MS Mincho" panose="02020609040205080304" pitchFamily="49" charset="-128"/>
                    <a:cs typeface="Times New Roman" panose="02020603050405020304" pitchFamily="18" charset="0"/>
                  </a:rPr>
                  <a:t>Για την εκφόρτιση</a:t>
                </a:r>
                <a:r>
                  <a:rPr lang="en-US" dirty="0">
                    <a:solidFill>
                      <a:prstClr val="black"/>
                    </a:solidFill>
                    <a:ea typeface="MS Mincho" panose="02020609040205080304" pitchFamily="49" charset="-128"/>
                    <a:cs typeface="Times New Roman" panose="02020603050405020304" pitchFamily="18" charset="0"/>
                  </a:rPr>
                  <a:t>, </a:t>
                </a:r>
                <a:r>
                  <a:rPr lang="el-GR" dirty="0">
                    <a:solidFill>
                      <a:prstClr val="black"/>
                    </a:solidFill>
                    <a:ea typeface="MS Mincho" panose="02020609040205080304" pitchFamily="49" charset="-128"/>
                    <a:cs typeface="Times New Roman" panose="02020603050405020304" pitchFamily="18" charset="0"/>
                  </a:rPr>
                  <a:t>η απόδοση του στοιχείου είναι</a:t>
                </a:r>
                <a:r>
                  <a:rPr lang="en-US" dirty="0">
                    <a:solidFill>
                      <a:prstClr val="black"/>
                    </a:solidFill>
                    <a:ea typeface="MS Mincho" panose="02020609040205080304" pitchFamily="49" charset="-128"/>
                    <a:cs typeface="Times New Roman" panose="02020603050405020304" pitchFamily="18" charset="0"/>
                  </a:rPr>
                  <a:t>: </a:t>
                </a:r>
                <a14:m>
                  <m:oMath xmlns:m="http://schemas.openxmlformats.org/officeDocument/2006/math">
                    <m:sSub>
                      <m:sSubPr>
                        <m:ctrlPr>
                          <a:rPr lang="en-US"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a:rPr lang="en-US"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𝑛</m:t>
                        </m:r>
                      </m:e>
                      <m:sub>
                        <m:r>
                          <a:rPr lang="en-US"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𝑑𝑖𝑠</m:t>
                        </m:r>
                      </m:sub>
                    </m:sSub>
                    <m:r>
                      <a:rPr lang="en-US"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m:t>
                    </m:r>
                    <m:f>
                      <m:fPr>
                        <m:ctrlPr>
                          <a:rPr lang="en-US"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fPr>
                      <m:num>
                        <m:sSub>
                          <m:sSubPr>
                            <m:ctrlPr>
                              <a:rPr lang="en-US"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a:rPr lang="en-US"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𝑃</m:t>
                            </m:r>
                          </m:e>
                          <m:sub>
                            <m:r>
                              <a:rPr lang="en-US"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𝑜𝑢𝑡</m:t>
                            </m:r>
                          </m:sub>
                        </m:sSub>
                      </m:num>
                      <m:den>
                        <m:sSub>
                          <m:sSubPr>
                            <m:ctrlP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a:rPr lang="en-US"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𝑃</m:t>
                            </m:r>
                          </m:e>
                          <m:sub>
                            <m:r>
                              <a:rPr lang="en-US"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𝑖𝑛</m:t>
                            </m:r>
                          </m:sub>
                        </m:sSub>
                      </m:den>
                    </m:f>
                    <m:r>
                      <a:rPr lang="en-US"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m:t>
                    </m:r>
                    <m:f>
                      <m:fPr>
                        <m:ctrlP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fPr>
                      <m:num>
                        <m:sSub>
                          <m:sSubPr>
                            <m:ctrlPr>
                              <a:rPr lang="el-GR"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𝑐𝑒𝑙𝑙</m:t>
                            </m:r>
                          </m:sub>
                        </m:sSub>
                        <m:r>
                          <m:rPr>
                            <m:nor/>
                          </m:rPr>
                          <a:rPr lang="en-US" dirty="0" smtClean="0">
                            <a:solidFill>
                              <a:prstClr val="black"/>
                            </a:solidFill>
                          </a:rPr>
                          <m:t>∙</m:t>
                        </m:r>
                        <m:sSub>
                          <m:sSubPr>
                            <m:ctrlPr>
                              <a:rPr lang="el-GR"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𝑑𝑖𝑠</m:t>
                            </m:r>
                          </m:sub>
                        </m:sSub>
                      </m:num>
                      <m:den>
                        <m:sSub>
                          <m:sSubPr>
                            <m:ctrlPr>
                              <a:rPr lang="el-GR" i="1">
                                <a:latin typeface="Cambria Math" panose="02040503050406030204" pitchFamily="18" charset="0"/>
                              </a:rPr>
                            </m:ctrlPr>
                          </m:sSubPr>
                          <m:e>
                            <m:r>
                              <a:rPr lang="en-US" i="1">
                                <a:latin typeface="Cambria Math" panose="02040503050406030204" pitchFamily="18" charset="0"/>
                              </a:rPr>
                              <m:t>𝑉</m:t>
                            </m:r>
                          </m:e>
                          <m:sub>
                            <m:r>
                              <a:rPr lang="en-US" b="0" i="1" smtClean="0">
                                <a:latin typeface="Cambria Math" panose="02040503050406030204" pitchFamily="18" charset="0"/>
                              </a:rPr>
                              <m:t>𝑜𝑐</m:t>
                            </m:r>
                          </m:sub>
                        </m:sSub>
                        <m:r>
                          <m:rPr>
                            <m:nor/>
                          </m:rPr>
                          <a:rPr lang="en-US" dirty="0">
                            <a:solidFill>
                              <a:prstClr val="black"/>
                            </a:solidFill>
                          </a:rPr>
                          <m:t>∙</m:t>
                        </m:r>
                        <m:sSub>
                          <m:sSubPr>
                            <m:ctrlPr>
                              <a:rPr lang="el-GR"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𝑑𝑖𝑠</m:t>
                            </m:r>
                          </m:sub>
                        </m:sSub>
                      </m:den>
                    </m:f>
                    <m:r>
                      <a:rPr lang="en-US"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m:t>
                    </m:r>
                    <m:f>
                      <m:fPr>
                        <m:ctrlPr>
                          <a:rPr lang="en-US"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fPr>
                      <m:num>
                        <m:sSub>
                          <m:sSubPr>
                            <m:ctrlPr>
                              <a:rPr lang="el-GR"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𝑐𝑒𝑙𝑙</m:t>
                            </m:r>
                          </m:sub>
                        </m:sSub>
                      </m:num>
                      <m:den>
                        <m:sSub>
                          <m:sSubPr>
                            <m:ctrlPr>
                              <a:rPr lang="el-GR"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𝑜𝑐</m:t>
                            </m:r>
                          </m:sub>
                        </m:sSub>
                      </m:den>
                    </m:f>
                    <m:r>
                      <a:rPr lang="en-US" b="0" i="1" smtClean="0">
                        <a:latin typeface="Cambria Math" panose="02040503050406030204" pitchFamily="18" charset="0"/>
                      </a:rPr>
                      <m:t>=</m:t>
                    </m:r>
                    <m:f>
                      <m:fPr>
                        <m:ctrlP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fPr>
                      <m:num>
                        <m:sSub>
                          <m:sSubPr>
                            <m:ctrlPr>
                              <a:rPr lang="el-GR" i="1">
                                <a:latin typeface="Cambria Math" panose="02040503050406030204" pitchFamily="18" charset="0"/>
                              </a:rPr>
                            </m:ctrlPr>
                          </m:sSubPr>
                          <m:e>
                            <m:r>
                              <a:rPr lang="en-US" i="1">
                                <a:latin typeface="Cambria Math" panose="02040503050406030204" pitchFamily="18" charset="0"/>
                              </a:rPr>
                              <m:t>𝑉</m:t>
                            </m:r>
                          </m:e>
                          <m:sub>
                            <m:r>
                              <a:rPr lang="en-US" b="0" i="1" smtClean="0">
                                <a:latin typeface="Cambria Math" panose="02040503050406030204" pitchFamily="18" charset="0"/>
                              </a:rPr>
                              <m:t>𝑜𝑐</m:t>
                            </m:r>
                          </m:sub>
                        </m:sSub>
                        <m:r>
                          <m:rPr>
                            <m:nor/>
                          </m:rPr>
                          <a:rPr lang="en-US" dirty="0">
                            <a:solidFill>
                              <a:prstClr val="black"/>
                            </a:solidFill>
                            <a:ea typeface="MS Mincho" panose="02020609040205080304" pitchFamily="49" charset="-128"/>
                            <a:cs typeface="Times New Roman" panose="02020603050405020304" pitchFamily="18" charset="0"/>
                          </a:rPr>
                          <m:t> </m:t>
                        </m:r>
                        <m:r>
                          <m:rPr>
                            <m:nor/>
                          </m:rPr>
                          <a:rPr lang="en-US" b="0" i="0" dirty="0" smtClean="0">
                            <a:solidFill>
                              <a:prstClr val="black"/>
                            </a:solidFill>
                            <a:ea typeface="MS Mincho" panose="02020609040205080304" pitchFamily="49" charset="-128"/>
                            <a:cs typeface="Times New Roman" panose="02020603050405020304" pitchFamily="18" charset="0"/>
                          </a:rPr>
                          <m:t>−</m:t>
                        </m:r>
                        <m:r>
                          <m:rPr>
                            <m:nor/>
                          </m:rPr>
                          <a:rPr lang="en-US" dirty="0">
                            <a:solidFill>
                              <a:prstClr val="black"/>
                            </a:solidFill>
                            <a:ea typeface="MS Mincho" panose="02020609040205080304" pitchFamily="49" charset="-128"/>
                            <a:cs typeface="Times New Roman" panose="02020603050405020304" pitchFamily="18" charset="0"/>
                          </a:rPr>
                          <m:t> </m:t>
                        </m:r>
                        <m:sSub>
                          <m:sSubPr>
                            <m:ctrlPr>
                              <a:rPr lang="el-GR"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𝑑𝑖𝑠</m:t>
                            </m:r>
                          </m:sub>
                        </m:sSub>
                        <m:r>
                          <m:rPr>
                            <m:nor/>
                          </m:rPr>
                          <a:rPr lang="en-US" dirty="0">
                            <a:solidFill>
                              <a:prstClr val="black"/>
                            </a:solidFill>
                          </a:rPr>
                          <m:t>∙</m:t>
                        </m:r>
                        <m:sSub>
                          <m:sSubPr>
                            <m:ctrlPr>
                              <a:rPr lang="el-GR"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0</m:t>
                            </m:r>
                          </m:sub>
                        </m:sSub>
                      </m:num>
                      <m:den>
                        <m:sSub>
                          <m:sSubPr>
                            <m:ctrlPr>
                              <a:rPr lang="el-GR"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𝑜𝑐</m:t>
                            </m:r>
                          </m:sub>
                        </m:sSub>
                      </m:den>
                    </m:f>
                  </m:oMath>
                </a14:m>
                <a:r>
                  <a:rPr kumimoji="0" lang="en-US" b="0" i="0" u="none" strike="noStrike" kern="1200" cap="none" spc="0" normalizeH="0" baseline="0" noProof="0" dirty="0">
                    <a:ln>
                      <a:noFill/>
                    </a:ln>
                    <a:solidFill>
                      <a:prstClr val="black"/>
                    </a:solidFill>
                    <a:effectLst/>
                    <a:uLnTx/>
                    <a:uFillTx/>
                    <a:ea typeface="Cambria Math" panose="02040503050406030204" pitchFamily="18" charset="0"/>
                    <a:cs typeface="Times New Roman" panose="02020603050405020304" pitchFamily="18" charset="0"/>
                  </a:rPr>
                  <a:t> </a:t>
                </a:r>
                <a:r>
                  <a:rPr kumimoji="0" lang="el-GR" b="0" i="0" u="none" strike="noStrike" kern="1200" cap="none" spc="0" normalizeH="0" baseline="0" noProof="0" dirty="0">
                    <a:ln>
                      <a:noFill/>
                    </a:ln>
                    <a:solidFill>
                      <a:prstClr val="black"/>
                    </a:solidFill>
                    <a:effectLst/>
                    <a:uLnTx/>
                    <a:uFillTx/>
                    <a:ea typeface="Cambria Math" panose="02040503050406030204" pitchFamily="18" charset="0"/>
                    <a:cs typeface="Times New Roman" panose="02020603050405020304" pitchFamily="18" charset="0"/>
                  </a:rPr>
                  <a:t>⇒ </a:t>
                </a:r>
                <a:r>
                  <a:rPr kumimoji="0" lang="el-GR" sz="1700" b="0" i="0" u="none" strike="noStrike" kern="1200" cap="none" spc="0" normalizeH="0" baseline="0" noProof="0" dirty="0">
                    <a:ln>
                      <a:noFill/>
                    </a:ln>
                    <a:solidFill>
                      <a:prstClr val="black"/>
                    </a:solidFill>
                    <a:effectLst/>
                    <a:uLnTx/>
                    <a:uFillTx/>
                    <a:ea typeface="Cambria Math" panose="02040503050406030204" pitchFamily="18" charset="0"/>
                    <a:cs typeface="Times New Roman" panose="02020603050405020304" pitchFamily="18" charset="0"/>
                  </a:rPr>
                  <a:t>ο βαθμός </a:t>
                </a:r>
                <a:r>
                  <a:rPr kumimoji="0" lang="el-GR" b="0" i="0" u="none" strike="noStrike" kern="1200" cap="none" spc="0" normalizeH="0" baseline="0" noProof="0" dirty="0">
                    <a:ln>
                      <a:noFill/>
                    </a:ln>
                    <a:solidFill>
                      <a:prstClr val="black"/>
                    </a:solidFill>
                    <a:effectLst/>
                    <a:uLnTx/>
                    <a:uFillTx/>
                    <a:ea typeface="Cambria Math" panose="02040503050406030204" pitchFamily="18" charset="0"/>
                    <a:cs typeface="Times New Roman" panose="02020603050405020304" pitchFamily="18" charset="0"/>
                  </a:rPr>
                  <a:t>απόδοσης μειώνεται όσο αυξάνει το ρεύμα εκφόρτισης</a:t>
                </a:r>
              </a:p>
              <a:p>
                <a:pPr marL="742950" lvl="1" indent="-285750">
                  <a:spcAft>
                    <a:spcPts val="1000"/>
                  </a:spcAft>
                  <a:buFont typeface="Arial" panose="020B0604020202020204" pitchFamily="34" charset="0"/>
                  <a:buChar char="•"/>
                </a:pPr>
                <a:r>
                  <a:rPr lang="el-GR" dirty="0">
                    <a:solidFill>
                      <a:prstClr val="black"/>
                    </a:solidFill>
                    <a:ea typeface="Cambria Math" panose="02040503050406030204" pitchFamily="18" charset="0"/>
                    <a:cs typeface="Times New Roman" panose="02020603050405020304" pitchFamily="18" charset="0"/>
                  </a:rPr>
                  <a:t>Για τη φόρτιση</a:t>
                </a:r>
                <a:r>
                  <a:rPr lang="en-US" dirty="0">
                    <a:solidFill>
                      <a:prstClr val="black"/>
                    </a:solidFill>
                    <a:ea typeface="Cambria Math" panose="02040503050406030204" pitchFamily="18" charset="0"/>
                    <a:cs typeface="Times New Roman" panose="02020603050405020304" pitchFamily="18" charset="0"/>
                  </a:rPr>
                  <a:t>: </a:t>
                </a:r>
                <a14:m>
                  <m:oMath xmlns:m="http://schemas.openxmlformats.org/officeDocument/2006/math">
                    <m:sSub>
                      <m:sSubPr>
                        <m:ctrlPr>
                          <a:rPr lang="en-US" sz="160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a:rPr lang="en-US" sz="1600"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𝑛</m:t>
                        </m:r>
                      </m:e>
                      <m:sub>
                        <m:r>
                          <a:rPr lang="en-US" sz="1600"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𝑐h</m:t>
                        </m:r>
                      </m:sub>
                    </m:sSub>
                    <m:r>
                      <a:rPr lang="en-US" sz="1600"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m:t>
                    </m:r>
                    <m:f>
                      <m:fPr>
                        <m:ctrlPr>
                          <a:rPr lang="en-US" sz="1600"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fPr>
                      <m:num>
                        <m:sSub>
                          <m:sSubPr>
                            <m:ctrlPr>
                              <a:rPr lang="el-GR" sz="1600" i="1">
                                <a:latin typeface="Cambria Math" panose="02040503050406030204" pitchFamily="18" charset="0"/>
                              </a:rPr>
                            </m:ctrlPr>
                          </m:sSubPr>
                          <m:e>
                            <m:r>
                              <a:rPr lang="en-US" sz="1600" i="1">
                                <a:latin typeface="Cambria Math" panose="02040503050406030204" pitchFamily="18" charset="0"/>
                              </a:rPr>
                              <m:t>𝑉</m:t>
                            </m:r>
                          </m:e>
                          <m:sub>
                            <m:r>
                              <a:rPr lang="en-US" sz="1600" i="1">
                                <a:latin typeface="Cambria Math" panose="02040503050406030204" pitchFamily="18" charset="0"/>
                              </a:rPr>
                              <m:t>𝑜𝑐</m:t>
                            </m:r>
                          </m:sub>
                        </m:sSub>
                        <m:r>
                          <m:rPr>
                            <m:nor/>
                          </m:rPr>
                          <a:rPr lang="en-US" sz="1600" dirty="0">
                            <a:solidFill>
                              <a:prstClr val="black"/>
                            </a:solidFill>
                          </a:rPr>
                          <m:t>∙</m:t>
                        </m:r>
                        <m:sSub>
                          <m:sSubPr>
                            <m:ctrlPr>
                              <a:rPr lang="el-GR" sz="1600" i="1">
                                <a:latin typeface="Cambria Math" panose="02040503050406030204" pitchFamily="18" charset="0"/>
                              </a:rPr>
                            </m:ctrlPr>
                          </m:sSubPr>
                          <m:e>
                            <m:r>
                              <a:rPr lang="en-US" sz="1600" i="1">
                                <a:latin typeface="Cambria Math" panose="02040503050406030204" pitchFamily="18" charset="0"/>
                              </a:rPr>
                              <m:t>𝐼</m:t>
                            </m:r>
                          </m:e>
                          <m:sub>
                            <m:r>
                              <a:rPr lang="en-US" sz="1600" b="0" i="1" smtClean="0">
                                <a:latin typeface="Cambria Math" panose="02040503050406030204" pitchFamily="18" charset="0"/>
                              </a:rPr>
                              <m:t>𝑐h</m:t>
                            </m:r>
                          </m:sub>
                        </m:sSub>
                      </m:num>
                      <m:den>
                        <m:sSub>
                          <m:sSubPr>
                            <m:ctrlPr>
                              <a:rPr lang="el-GR" sz="1600" i="1">
                                <a:latin typeface="Cambria Math" panose="02040503050406030204" pitchFamily="18" charset="0"/>
                              </a:rPr>
                            </m:ctrlPr>
                          </m:sSubPr>
                          <m:e>
                            <m:r>
                              <a:rPr lang="en-US" sz="1600" i="1">
                                <a:latin typeface="Cambria Math" panose="02040503050406030204" pitchFamily="18" charset="0"/>
                              </a:rPr>
                              <m:t>𝑉</m:t>
                            </m:r>
                          </m:e>
                          <m:sub>
                            <m:r>
                              <a:rPr lang="en-US" sz="1600" i="1">
                                <a:latin typeface="Cambria Math" panose="02040503050406030204" pitchFamily="18" charset="0"/>
                              </a:rPr>
                              <m:t>𝑐𝑒𝑙𝑙</m:t>
                            </m:r>
                          </m:sub>
                        </m:sSub>
                        <m:r>
                          <m:rPr>
                            <m:nor/>
                          </m:rPr>
                          <a:rPr lang="en-US" sz="1600" dirty="0">
                            <a:solidFill>
                              <a:prstClr val="black"/>
                            </a:solidFill>
                          </a:rPr>
                          <m:t>∙</m:t>
                        </m:r>
                        <m:sSub>
                          <m:sSubPr>
                            <m:ctrlPr>
                              <a:rPr lang="el-GR" sz="1600" i="1">
                                <a:latin typeface="Cambria Math" panose="02040503050406030204" pitchFamily="18" charset="0"/>
                              </a:rPr>
                            </m:ctrlPr>
                          </m:sSubPr>
                          <m:e>
                            <m:r>
                              <a:rPr lang="en-US" sz="1600" i="1">
                                <a:latin typeface="Cambria Math" panose="02040503050406030204" pitchFamily="18" charset="0"/>
                              </a:rPr>
                              <m:t>𝐼</m:t>
                            </m:r>
                          </m:e>
                          <m:sub>
                            <m:r>
                              <a:rPr lang="en-US" sz="1600" i="1">
                                <a:latin typeface="Cambria Math" panose="02040503050406030204" pitchFamily="18" charset="0"/>
                              </a:rPr>
                              <m:t>𝑐h</m:t>
                            </m:r>
                          </m:sub>
                        </m:sSub>
                      </m:den>
                    </m:f>
                    <m:r>
                      <a:rPr lang="en-US" sz="1600"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m:t>
                    </m:r>
                    <m:f>
                      <m:fPr>
                        <m:ctrlPr>
                          <a:rPr lang="en-US" sz="1600"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fPr>
                      <m:num>
                        <m:sSub>
                          <m:sSubPr>
                            <m:ctrlPr>
                              <a:rPr lang="el-GR" sz="1600" i="1">
                                <a:latin typeface="Cambria Math" panose="02040503050406030204" pitchFamily="18" charset="0"/>
                              </a:rPr>
                            </m:ctrlPr>
                          </m:sSubPr>
                          <m:e>
                            <m:r>
                              <a:rPr lang="en-US" sz="1600" i="1">
                                <a:latin typeface="Cambria Math" panose="02040503050406030204" pitchFamily="18" charset="0"/>
                              </a:rPr>
                              <m:t>𝑉</m:t>
                            </m:r>
                          </m:e>
                          <m:sub>
                            <m:r>
                              <a:rPr lang="en-US" sz="1600" i="1">
                                <a:latin typeface="Cambria Math" panose="02040503050406030204" pitchFamily="18" charset="0"/>
                              </a:rPr>
                              <m:t>𝑜𝑐</m:t>
                            </m:r>
                          </m:sub>
                        </m:sSub>
                      </m:num>
                      <m:den>
                        <m:sSub>
                          <m:sSubPr>
                            <m:ctrlPr>
                              <a:rPr lang="el-GR" sz="1600" i="1">
                                <a:latin typeface="Cambria Math" panose="02040503050406030204" pitchFamily="18" charset="0"/>
                              </a:rPr>
                            </m:ctrlPr>
                          </m:sSubPr>
                          <m:e>
                            <m:r>
                              <a:rPr lang="en-US" sz="1600" i="1">
                                <a:latin typeface="Cambria Math" panose="02040503050406030204" pitchFamily="18" charset="0"/>
                              </a:rPr>
                              <m:t>𝑉</m:t>
                            </m:r>
                          </m:e>
                          <m:sub>
                            <m:r>
                              <a:rPr lang="en-US" sz="1600" i="1">
                                <a:latin typeface="Cambria Math" panose="02040503050406030204" pitchFamily="18" charset="0"/>
                              </a:rPr>
                              <m:t>𝑐𝑒𝑙𝑙</m:t>
                            </m:r>
                          </m:sub>
                        </m:sSub>
                      </m:den>
                    </m:f>
                    <m:r>
                      <a:rPr lang="el-GR" sz="1600" b="0" i="1" smtClean="0">
                        <a:latin typeface="Cambria Math" panose="02040503050406030204" pitchFamily="18" charset="0"/>
                      </a:rPr>
                      <m:t>=</m:t>
                    </m:r>
                    <m:f>
                      <m:fPr>
                        <m:ctrlP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fPr>
                      <m:num>
                        <m:sSub>
                          <m:sSubPr>
                            <m:ctrlPr>
                              <a:rPr lang="el-GR"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𝑜𝑐</m:t>
                            </m:r>
                          </m:sub>
                        </m:sSub>
                      </m:num>
                      <m:den>
                        <m:sSub>
                          <m:sSubPr>
                            <m:ctrlPr>
                              <a:rPr lang="el-GR"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𝑜𝑐</m:t>
                            </m:r>
                          </m:sub>
                        </m:sSub>
                        <m:r>
                          <a:rPr lang="el-GR" b="0" i="1" smtClean="0">
                            <a:latin typeface="Cambria Math" panose="02040503050406030204" pitchFamily="18" charset="0"/>
                          </a:rPr>
                          <m:t>+</m:t>
                        </m:r>
                        <m:sSub>
                          <m:sSubPr>
                            <m:ctrlPr>
                              <a:rPr lang="el-GR" i="1">
                                <a:latin typeface="Cambria Math" panose="02040503050406030204" pitchFamily="18" charset="0"/>
                              </a:rPr>
                            </m:ctrlPr>
                          </m:sSubPr>
                          <m:e>
                            <m:r>
                              <a:rPr lang="en-US" i="1">
                                <a:latin typeface="Cambria Math" panose="02040503050406030204" pitchFamily="18" charset="0"/>
                              </a:rPr>
                              <m:t>𝐼</m:t>
                            </m:r>
                          </m:e>
                          <m:sub>
                            <m:r>
                              <a:rPr lang="en-US" b="0" i="1" smtClean="0">
                                <a:latin typeface="Cambria Math" panose="02040503050406030204" pitchFamily="18" charset="0"/>
                              </a:rPr>
                              <m:t>𝑐h</m:t>
                            </m:r>
                          </m:sub>
                        </m:sSub>
                        <m:r>
                          <m:rPr>
                            <m:nor/>
                          </m:rPr>
                          <a:rPr lang="en-US" dirty="0">
                            <a:solidFill>
                              <a:prstClr val="black"/>
                            </a:solidFill>
                          </a:rPr>
                          <m:t>∙</m:t>
                        </m:r>
                        <m:sSub>
                          <m:sSubPr>
                            <m:ctrlPr>
                              <a:rPr lang="el-GR"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0</m:t>
                            </m:r>
                          </m:sub>
                        </m:sSub>
                      </m:den>
                    </m:f>
                    <m:r>
                      <a:rPr lang="en-US" b="0" i="1" smtClean="0">
                        <a:latin typeface="Cambria Math" panose="02040503050406030204" pitchFamily="18" charset="0"/>
                      </a:rPr>
                      <m:t>&lt;</m:t>
                    </m:r>
                    <m:r>
                      <a:rPr lang="en-US" b="0" i="0" smtClean="0">
                        <a:latin typeface="Cambria Math" panose="02040503050406030204" pitchFamily="18" charset="0"/>
                      </a:rPr>
                      <m:t>1</m:t>
                    </m:r>
                  </m:oMath>
                </a14:m>
                <a:endParaRPr kumimoji="0" lang="el-GR" sz="1700" b="0" i="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9A1D287A-FE70-BE60-D030-AA57CAA7EC83}"/>
                  </a:ext>
                </a:extLst>
              </p:cNvPr>
              <p:cNvSpPr txBox="1">
                <a:spLocks noRot="1" noChangeAspect="1" noMove="1" noResize="1" noEditPoints="1" noAdjustHandles="1" noChangeArrowheads="1" noChangeShapeType="1" noTextEdit="1"/>
              </p:cNvSpPr>
              <p:nvPr/>
            </p:nvSpPr>
            <p:spPr>
              <a:xfrm>
                <a:off x="172912" y="500743"/>
                <a:ext cx="12019088" cy="6292620"/>
              </a:xfrm>
              <a:prstGeom prst="rect">
                <a:avLst/>
              </a:prstGeom>
              <a:blipFill>
                <a:blip r:embed="rId3"/>
                <a:stretch>
                  <a:fillRect l="-456"/>
                </a:stretch>
              </a:blipFill>
            </p:spPr>
            <p:txBody>
              <a:bodyPr/>
              <a:lstStyle/>
              <a:p>
                <a:r>
                  <a:rPr lang="el-GR">
                    <a:noFill/>
                  </a:rPr>
                  <a:t> </a:t>
                </a:r>
              </a:p>
            </p:txBody>
          </p:sp>
        </mc:Fallback>
      </mc:AlternateContent>
      <p:sp>
        <p:nvSpPr>
          <p:cNvPr id="16" name="Ορθογώνιο 15">
            <a:extLst>
              <a:ext uri="{FF2B5EF4-FFF2-40B4-BE49-F238E27FC236}">
                <a16:creationId xmlns:a16="http://schemas.microsoft.com/office/drawing/2014/main" id="{6217D4FF-BAE5-EF8E-8388-24C0AD64C041}"/>
              </a:ext>
            </a:extLst>
          </p:cNvPr>
          <p:cNvSpPr/>
          <p:nvPr/>
        </p:nvSpPr>
        <p:spPr>
          <a:xfrm>
            <a:off x="50800" y="6747641"/>
            <a:ext cx="11968288" cy="457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Εικόνα 2" descr="Εικόνα που περιέχει κείμενο, διάγραμμα, γραμμή, γράφημα&#10;&#10;Το περιεχόμενο που δημιουργείται από τεχνολογία AI ενδέχεται να είναι εσφαλμένο.">
            <a:extLst>
              <a:ext uri="{FF2B5EF4-FFF2-40B4-BE49-F238E27FC236}">
                <a16:creationId xmlns:a16="http://schemas.microsoft.com/office/drawing/2014/main" id="{31241D10-273E-838A-90E9-F59D6C4495B2}"/>
              </a:ext>
            </a:extLst>
          </p:cNvPr>
          <p:cNvPicPr>
            <a:picLocks noChangeAspect="1"/>
          </p:cNvPicPr>
          <p:nvPr/>
        </p:nvPicPr>
        <p:blipFill>
          <a:blip r:embed="rId4">
            <a:extLst>
              <a:ext uri="{28A0092B-C50C-407E-A947-70E740481C1C}">
                <a14:useLocalDpi xmlns:a14="http://schemas.microsoft.com/office/drawing/2010/main" val="0"/>
              </a:ext>
            </a:extLst>
          </a:blip>
          <a:srcRect l="13245" r="15253" b="51785"/>
          <a:stretch/>
        </p:blipFill>
        <p:spPr>
          <a:xfrm>
            <a:off x="9792502" y="3747193"/>
            <a:ext cx="1848810" cy="1122147"/>
          </a:xfrm>
          <a:prstGeom prst="rect">
            <a:avLst/>
          </a:prstGeom>
        </p:spPr>
      </p:pic>
    </p:spTree>
    <p:extLst>
      <p:ext uri="{BB962C8B-B14F-4D97-AF65-F5344CB8AC3E}">
        <p14:creationId xmlns:p14="http://schemas.microsoft.com/office/powerpoint/2010/main" val="14840350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45F3F4-C09D-770F-346F-9659FC3AD4F7}"/>
              </a:ext>
            </a:extLst>
          </p:cNvPr>
          <p:cNvSpPr>
            <a:spLocks noGrp="1"/>
          </p:cNvSpPr>
          <p:nvPr>
            <p:ph type="ctrTitle"/>
          </p:nvPr>
        </p:nvSpPr>
        <p:spPr>
          <a:xfrm>
            <a:off x="1172817" y="0"/>
            <a:ext cx="9667462" cy="500743"/>
          </a:xfrm>
        </p:spPr>
        <p:txBody>
          <a:bodyPr>
            <a:normAutofit fontScale="90000"/>
          </a:bodyPr>
          <a:lstStyle/>
          <a:p>
            <a:r>
              <a:rPr lang="el-GR" sz="3000" dirty="0"/>
              <a:t>Άσκηση 10</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A1D287A-FE70-BE60-D030-AA57CAA7EC83}"/>
                  </a:ext>
                </a:extLst>
              </p:cNvPr>
              <p:cNvSpPr txBox="1"/>
              <p:nvPr/>
            </p:nvSpPr>
            <p:spPr>
              <a:xfrm>
                <a:off x="122112" y="330403"/>
                <a:ext cx="12142460" cy="6350008"/>
              </a:xfrm>
              <a:prstGeom prst="rect">
                <a:avLst/>
              </a:prstGeom>
              <a:noFill/>
            </p:spPr>
            <p:txBody>
              <a:bodyPr wrap="square" rtlCol="0">
                <a:spAutoFit/>
              </a:bodyPr>
              <a:lstStyle/>
              <a:p>
                <a:pPr marL="0" marR="0" lvl="0" indent="0" algn="l" defTabSz="914400" rtl="0" eaLnBrk="1" fontAlgn="auto" latinLnBrk="0" hangingPunct="1">
                  <a:lnSpc>
                    <a:spcPct val="115000"/>
                  </a:lnSpc>
                  <a:spcBef>
                    <a:spcPts val="2400"/>
                  </a:spcBef>
                  <a:spcAft>
                    <a:spcPts val="0"/>
                  </a:spcAft>
                  <a:buClrTx/>
                  <a:buSzTx/>
                  <a:buFontTx/>
                  <a:buNone/>
                  <a:tabLst/>
                  <a:defRPr/>
                </a:pPr>
                <a:r>
                  <a:rPr kumimoji="0" lang="el-GR" sz="1600" b="1" i="0" u="none" strike="noStrike" kern="0" cap="none" spc="0" normalizeH="0" baseline="0" noProof="0" dirty="0">
                    <a:ln>
                      <a:noFill/>
                    </a:ln>
                    <a:solidFill>
                      <a:srgbClr val="365F91"/>
                    </a:solidFill>
                    <a:effectLst/>
                    <a:uLnTx/>
                    <a:uFillTx/>
                    <a:ea typeface="MS Gothic" panose="020B0609070205080204" pitchFamily="49" charset="-128"/>
                    <a:cs typeface="Times New Roman" panose="02020603050405020304" pitchFamily="18" charset="0"/>
                  </a:rPr>
                  <a:t>Σύνδεση των στοιχείων</a:t>
                </a:r>
                <a:r>
                  <a:rPr lang="el-GR" sz="1600" b="1" kern="0" dirty="0">
                    <a:solidFill>
                      <a:srgbClr val="365F91"/>
                    </a:solidFill>
                    <a:ea typeface="MS Gothic" panose="020B0609070205080204" pitchFamily="49" charset="-128"/>
                    <a:cs typeface="Times New Roman" panose="02020603050405020304" pitchFamily="18" charset="0"/>
                  </a:rPr>
                  <a:t> της μπαταρίας</a:t>
                </a:r>
                <a:endParaRPr kumimoji="0" lang="el-GR" sz="1600" b="1" i="0" u="none" strike="noStrike" kern="0" cap="none" spc="0" normalizeH="0" baseline="0" noProof="0" dirty="0">
                  <a:ln>
                    <a:noFill/>
                  </a:ln>
                  <a:solidFill>
                    <a:srgbClr val="365F91"/>
                  </a:solidFill>
                  <a:effectLst/>
                  <a:uLnTx/>
                  <a:uFillTx/>
                  <a:ea typeface="MS Gothic" panose="020B06090702050802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black"/>
                    </a:solidFill>
                    <a:effectLst/>
                    <a:uLnTx/>
                    <a:uFillTx/>
                    <a:ea typeface="+mn-ea"/>
                    <a:cs typeface="+mn-cs"/>
                  </a:rPr>
                  <a:t>Εκφώνηση</a:t>
                </a:r>
              </a:p>
              <a:p>
                <a:r>
                  <a:rPr lang="el-GR" sz="1600" dirty="0"/>
                  <a:t>Δίνονται στοιχεία μπαταρίας με:</a:t>
                </a:r>
              </a:p>
              <a:p>
                <a:pPr marL="742950" lvl="1" indent="-285750">
                  <a:buFont typeface="Arial" panose="020B0604020202020204" pitchFamily="34" charset="0"/>
                  <a:buChar char="•"/>
                </a:pPr>
                <a:r>
                  <a:rPr lang="el-GR" sz="1600" dirty="0"/>
                  <a:t>Ονομαστική τάση ανά στοιχείο: </a:t>
                </a:r>
                <a14:m>
                  <m:oMath xmlns:m="http://schemas.openxmlformats.org/officeDocument/2006/math">
                    <m:sSub>
                      <m:sSubPr>
                        <m:ctrlPr>
                          <a:rPr lang="el-GR" sz="1600" i="1" smtClean="0">
                            <a:latin typeface="Cambria Math" panose="02040503050406030204" pitchFamily="18" charset="0"/>
                          </a:rPr>
                        </m:ctrlPr>
                      </m:sSubPr>
                      <m:e>
                        <m:r>
                          <a:rPr lang="en-US" sz="1600" b="0" i="1" smtClean="0">
                            <a:latin typeface="Cambria Math" panose="02040503050406030204" pitchFamily="18" charset="0"/>
                          </a:rPr>
                          <m:t>𝑉</m:t>
                        </m:r>
                      </m:e>
                      <m:sub>
                        <m:r>
                          <a:rPr lang="en-US" sz="1600" b="0" i="1" smtClean="0">
                            <a:latin typeface="Cambria Math" panose="02040503050406030204" pitchFamily="18" charset="0"/>
                          </a:rPr>
                          <m:t>𝑐𝑒𝑙𝑙</m:t>
                        </m:r>
                      </m:sub>
                    </m:sSub>
                    <m:r>
                      <a:rPr lang="en-US" sz="1600" b="0" i="1" smtClean="0">
                        <a:latin typeface="Cambria Math" panose="02040503050406030204" pitchFamily="18" charset="0"/>
                      </a:rPr>
                      <m:t> </m:t>
                    </m:r>
                  </m:oMath>
                </a14:m>
                <a:r>
                  <a:rPr lang="en-US" sz="1600" dirty="0"/>
                  <a:t>=3.7 V</a:t>
                </a:r>
              </a:p>
              <a:p>
                <a:pPr marL="742950" lvl="1" indent="-285750">
                  <a:buFont typeface="Arial" panose="020B0604020202020204" pitchFamily="34" charset="0"/>
                  <a:buChar char="•"/>
                </a:pPr>
                <a:r>
                  <a:rPr lang="el-GR" sz="1600" dirty="0"/>
                  <a:t>Χωρητικότητα: </a:t>
                </a:r>
                <a14:m>
                  <m:oMath xmlns:m="http://schemas.openxmlformats.org/officeDocument/2006/math">
                    <m:sSub>
                      <m:sSubPr>
                        <m:ctrlPr>
                          <a:rPr lang="el-GR" sz="1600" i="1" smtClean="0">
                            <a:latin typeface="Cambria Math" panose="02040503050406030204" pitchFamily="18" charset="0"/>
                          </a:rPr>
                        </m:ctrlPr>
                      </m:sSubPr>
                      <m:e>
                        <m:r>
                          <a:rPr lang="en-US" sz="1600" b="0" i="1" smtClean="0">
                            <a:latin typeface="Cambria Math" panose="02040503050406030204" pitchFamily="18" charset="0"/>
                          </a:rPr>
                          <m:t>𝐶</m:t>
                        </m:r>
                      </m:e>
                      <m:sub>
                        <m:r>
                          <a:rPr lang="en-US" sz="1600" b="0" i="1" smtClean="0">
                            <a:latin typeface="Cambria Math" panose="02040503050406030204" pitchFamily="18" charset="0"/>
                          </a:rPr>
                          <m:t>𝑐𝑒𝑙𝑙</m:t>
                        </m:r>
                      </m:sub>
                    </m:sSub>
                    <m:r>
                      <a:rPr lang="en-US" sz="1600" b="0" i="1" smtClean="0">
                        <a:latin typeface="Cambria Math" panose="02040503050406030204" pitchFamily="18" charset="0"/>
                      </a:rPr>
                      <m:t> </m:t>
                    </m:r>
                  </m:oMath>
                </a14:m>
                <a:r>
                  <a:rPr lang="en-US" sz="1600" dirty="0"/>
                  <a:t>=50 Ah</a:t>
                </a:r>
              </a:p>
              <a:p>
                <a:r>
                  <a:rPr lang="el-GR" sz="1600" dirty="0"/>
                  <a:t>Μπαταρία</a:t>
                </a:r>
                <a:r>
                  <a:rPr lang="en-US" sz="1600" dirty="0"/>
                  <a:t>, </a:t>
                </a:r>
                <a:r>
                  <a:rPr lang="el-GR" sz="1600" dirty="0"/>
                  <a:t>η οποία αποτελείται από</a:t>
                </a:r>
                <a:r>
                  <a:rPr lang="en-US" sz="1600" dirty="0"/>
                  <a:t> </a:t>
                </a:r>
                <a14:m>
                  <m:oMath xmlns:m="http://schemas.openxmlformats.org/officeDocument/2006/math">
                    <m:sSub>
                      <m:sSubPr>
                        <m:ctrlPr>
                          <a:rPr lang="el-GR" sz="1600" i="1">
                            <a:latin typeface="Cambria Math" panose="02040503050406030204" pitchFamily="18" charset="0"/>
                          </a:rPr>
                        </m:ctrlPr>
                      </m:sSubPr>
                      <m:e>
                        <m:r>
                          <a:rPr lang="en-US" sz="1600" i="1">
                            <a:latin typeface="Cambria Math" panose="02040503050406030204" pitchFamily="18" charset="0"/>
                          </a:rPr>
                          <m:t>𝑁</m:t>
                        </m:r>
                      </m:e>
                      <m:sub>
                        <m:r>
                          <a:rPr lang="en-US" sz="1600" i="1">
                            <a:latin typeface="Cambria Math" panose="02040503050406030204" pitchFamily="18" charset="0"/>
                          </a:rPr>
                          <m:t>𝑠</m:t>
                        </m:r>
                      </m:sub>
                    </m:sSub>
                  </m:oMath>
                </a14:m>
                <a:r>
                  <a:rPr lang="en-US" sz="1600" dirty="0"/>
                  <a:t> </a:t>
                </a:r>
                <a:r>
                  <a:rPr lang="el-GR" sz="1600" dirty="0"/>
                  <a:t>στοιχεία εν σειρά και</a:t>
                </a:r>
                <a:r>
                  <a:rPr lang="en-US" sz="1600" dirty="0"/>
                  <a:t> </a:t>
                </a:r>
                <a14:m>
                  <m:oMath xmlns:m="http://schemas.openxmlformats.org/officeDocument/2006/math">
                    <m:sSub>
                      <m:sSubPr>
                        <m:ctrlPr>
                          <a:rPr lang="el-GR" sz="1600" i="1">
                            <a:latin typeface="Cambria Math" panose="02040503050406030204" pitchFamily="18" charset="0"/>
                          </a:rPr>
                        </m:ctrlPr>
                      </m:sSubPr>
                      <m:e>
                        <m:r>
                          <a:rPr lang="en-US" sz="1600" i="1">
                            <a:latin typeface="Cambria Math" panose="02040503050406030204" pitchFamily="18" charset="0"/>
                          </a:rPr>
                          <m:t>𝑁</m:t>
                        </m:r>
                      </m:e>
                      <m:sub>
                        <m:r>
                          <a:rPr lang="en-US" sz="1600" i="1">
                            <a:latin typeface="Cambria Math" panose="02040503050406030204" pitchFamily="18" charset="0"/>
                          </a:rPr>
                          <m:t>𝑝</m:t>
                        </m:r>
                      </m:sub>
                    </m:sSub>
                    <m:r>
                      <a:rPr lang="en-US" sz="1600" b="0" i="1" smtClean="0">
                        <a:latin typeface="Cambria Math" panose="02040503050406030204" pitchFamily="18" charset="0"/>
                      </a:rPr>
                      <m:t> </m:t>
                    </m:r>
                  </m:oMath>
                </a14:m>
                <a:r>
                  <a:rPr lang="el-GR" sz="1600" dirty="0"/>
                  <a:t>παράλληλους κλάδους, τροφοδοτεί </a:t>
                </a:r>
                <a:r>
                  <a:rPr lang="en-US" sz="1600" dirty="0"/>
                  <a:t>DC </a:t>
                </a:r>
                <a:r>
                  <a:rPr lang="el-GR" sz="1600" dirty="0"/>
                  <a:t>κινητήρα με τα εξής χαρακτηριστικά:</a:t>
                </a:r>
              </a:p>
              <a:p>
                <a:pPr marL="742950" lvl="1" indent="-285750">
                  <a:buFont typeface="Arial" panose="020B0604020202020204" pitchFamily="34" charset="0"/>
                  <a:buChar char="•"/>
                </a:pPr>
                <a:r>
                  <a:rPr lang="el-GR" sz="1600" dirty="0"/>
                  <a:t>Ονομαστική τάση: </a:t>
                </a:r>
                <a14:m>
                  <m:oMath xmlns:m="http://schemas.openxmlformats.org/officeDocument/2006/math">
                    <m:sSub>
                      <m:sSubPr>
                        <m:ctrlPr>
                          <a:rPr lang="el-GR" sz="1600" i="1" smtClean="0">
                            <a:latin typeface="Cambria Math" panose="02040503050406030204" pitchFamily="18" charset="0"/>
                          </a:rPr>
                        </m:ctrlPr>
                      </m:sSubPr>
                      <m:e>
                        <m:r>
                          <m:rPr>
                            <m:sty m:val="p"/>
                          </m:rPr>
                          <a:rPr lang="en-US" sz="1600" b="0" i="0" smtClean="0">
                            <a:latin typeface="Cambria Math" panose="02040503050406030204" pitchFamily="18" charset="0"/>
                          </a:rPr>
                          <m:t>V</m:t>
                        </m:r>
                      </m:e>
                      <m:sub>
                        <m:r>
                          <a:rPr lang="en-US" sz="1600" b="0" i="1" smtClean="0">
                            <a:latin typeface="Cambria Math" panose="02040503050406030204" pitchFamily="18" charset="0"/>
                          </a:rPr>
                          <m:t>𝑛</m:t>
                        </m:r>
                      </m:sub>
                    </m:sSub>
                  </m:oMath>
                </a14:m>
                <a:r>
                  <a:rPr lang="en-US" sz="1600" dirty="0"/>
                  <a:t>=</a:t>
                </a:r>
                <a:r>
                  <a:rPr lang="el-GR" sz="1600" dirty="0"/>
                  <a:t>400</a:t>
                </a:r>
                <a:r>
                  <a:rPr lang="en-US" sz="1600" dirty="0"/>
                  <a:t> V</a:t>
                </a:r>
                <a:endParaRPr lang="el-GR" sz="1600" dirty="0"/>
              </a:p>
              <a:p>
                <a:pPr marL="742950" lvl="1" indent="-285750">
                  <a:buFont typeface="Arial" panose="020B0604020202020204" pitchFamily="34" charset="0"/>
                  <a:buChar char="•"/>
                </a:pPr>
                <a:r>
                  <a:rPr lang="el-GR" sz="1600" dirty="0"/>
                  <a:t>Ισχύς: </a:t>
                </a:r>
                <a:r>
                  <a:rPr lang="en-US" sz="1600" dirty="0"/>
                  <a:t>P=37 kW</a:t>
                </a:r>
              </a:p>
              <a:p>
                <a:pPr marL="742950" lvl="1" indent="-285750">
                  <a:buFont typeface="Arial" panose="020B0604020202020204" pitchFamily="34" charset="0"/>
                  <a:buChar char="•"/>
                </a:pPr>
                <a:r>
                  <a:rPr lang="el-GR" sz="1600" dirty="0"/>
                  <a:t>Ελάχιστη διάρκεια λειτουργίας 2 ώρες</a:t>
                </a:r>
                <a:endParaRPr lang="en-US" sz="1600" dirty="0"/>
              </a:p>
              <a:p>
                <a:r>
                  <a:rPr lang="el-GR" sz="1600" dirty="0"/>
                  <a:t>Ζητούνται:</a:t>
                </a:r>
              </a:p>
              <a:p>
                <a:pPr>
                  <a:buFont typeface="+mj-lt"/>
                  <a:buAutoNum type="arabicPeriod"/>
                </a:pPr>
                <a:r>
                  <a:rPr lang="en-US" sz="1600" dirty="0"/>
                  <a:t> </a:t>
                </a:r>
                <a:r>
                  <a:rPr lang="el-GR" sz="1600" dirty="0"/>
                  <a:t>Πόσα στοιχεία </a:t>
                </a:r>
                <a14:m>
                  <m:oMath xmlns:m="http://schemas.openxmlformats.org/officeDocument/2006/math">
                    <m:sSub>
                      <m:sSubPr>
                        <m:ctrlPr>
                          <a:rPr lang="el-GR" sz="1600" i="1" smtClean="0">
                            <a:latin typeface="Cambria Math" panose="02040503050406030204" pitchFamily="18" charset="0"/>
                          </a:rPr>
                        </m:ctrlPr>
                      </m:sSubPr>
                      <m:e>
                        <m:r>
                          <a:rPr lang="en-US" sz="1600" b="0" i="1" smtClean="0">
                            <a:latin typeface="Cambria Math" panose="02040503050406030204" pitchFamily="18" charset="0"/>
                          </a:rPr>
                          <m:t>𝑁</m:t>
                        </m:r>
                      </m:e>
                      <m:sub>
                        <m:r>
                          <a:rPr lang="en-US" sz="1600" b="0" i="1" smtClean="0">
                            <a:latin typeface="Cambria Math" panose="02040503050406030204" pitchFamily="18" charset="0"/>
                          </a:rPr>
                          <m:t>𝑠</m:t>
                        </m:r>
                      </m:sub>
                    </m:sSub>
                    <m:r>
                      <a:rPr lang="el-GR" sz="1600" b="0" i="1" smtClean="0">
                        <a:latin typeface="Cambria Math" panose="02040503050406030204" pitchFamily="18" charset="0"/>
                      </a:rPr>
                      <m:t> </m:t>
                    </m:r>
                  </m:oMath>
                </a14:m>
                <a:r>
                  <a:rPr lang="el-GR" sz="1600" dirty="0"/>
                  <a:t>πρέπει να τοποθετηθούν σε σειρά;</a:t>
                </a:r>
              </a:p>
              <a:p>
                <a:pPr>
                  <a:buFont typeface="+mj-lt"/>
                  <a:buAutoNum type="arabicPeriod"/>
                </a:pPr>
                <a:r>
                  <a:rPr lang="en-US" sz="1600" dirty="0"/>
                  <a:t> </a:t>
                </a:r>
                <a:r>
                  <a:rPr lang="el-GR" sz="1600" dirty="0"/>
                  <a:t>Πόσοι παράλληλοι κλάδοι </a:t>
                </a:r>
                <a14:m>
                  <m:oMath xmlns:m="http://schemas.openxmlformats.org/officeDocument/2006/math">
                    <m:sSub>
                      <m:sSubPr>
                        <m:ctrlPr>
                          <a:rPr lang="el-GR" sz="1600" i="1" smtClean="0">
                            <a:latin typeface="Cambria Math" panose="02040503050406030204" pitchFamily="18" charset="0"/>
                          </a:rPr>
                        </m:ctrlPr>
                      </m:sSubPr>
                      <m:e>
                        <m:r>
                          <a:rPr lang="en-US" sz="1600" b="0" i="1" smtClean="0">
                            <a:latin typeface="Cambria Math" panose="02040503050406030204" pitchFamily="18" charset="0"/>
                          </a:rPr>
                          <m:t>𝑁</m:t>
                        </m:r>
                      </m:e>
                      <m:sub>
                        <m:r>
                          <a:rPr lang="en-US" sz="1600" b="0" i="1" smtClean="0">
                            <a:latin typeface="Cambria Math" panose="02040503050406030204" pitchFamily="18" charset="0"/>
                          </a:rPr>
                          <m:t>𝑝</m:t>
                        </m:r>
                      </m:sub>
                    </m:sSub>
                  </m:oMath>
                </a14:m>
                <a:r>
                  <a:rPr lang="el-GR" sz="1600" dirty="0"/>
                  <a:t>;</a:t>
                </a:r>
              </a:p>
              <a:p>
                <a:pPr>
                  <a:buFont typeface="+mj-lt"/>
                  <a:buAutoNum type="arabicPeriod"/>
                </a:pPr>
                <a:r>
                  <a:rPr lang="el-GR" sz="1600" dirty="0"/>
                  <a:t> Ο συνολικός αριθμός των στοιχείων.</a:t>
                </a:r>
              </a:p>
              <a:p>
                <a:pPr lvl="0"/>
                <a:r>
                  <a:rPr kumimoji="0" lang="el-GR" sz="1600" b="0" i="1"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t>Σημείωση</a:t>
                </a:r>
                <a:r>
                  <a:rPr lang="en-US" sz="1600" i="1" dirty="0">
                    <a:solidFill>
                      <a:prstClr val="black"/>
                    </a:solidFill>
                    <a:ea typeface="MS Mincho" panose="02020609040205080304" pitchFamily="49" charset="-128"/>
                    <a:cs typeface="Times New Roman" panose="02020603050405020304" pitchFamily="18" charset="0"/>
                  </a:rPr>
                  <a:t>: </a:t>
                </a:r>
                <a:r>
                  <a:rPr lang="el-GR" sz="1600" i="1" dirty="0">
                    <a:solidFill>
                      <a:prstClr val="black"/>
                    </a:solidFill>
                    <a:ea typeface="MS Mincho" panose="02020609040205080304" pitchFamily="49" charset="-128"/>
                    <a:cs typeface="Times New Roman" panose="02020603050405020304" pitchFamily="18" charset="0"/>
                  </a:rPr>
                  <a:t>Αγνοήστε τις εσωτερικές αντιστάσεις των στοιχείων. </a:t>
                </a:r>
              </a:p>
              <a:p>
                <a:pPr lvl="0"/>
                <a:br>
                  <a:rPr kumimoji="0" lang="el-GR" sz="1600" b="0" i="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br>
                <a:r>
                  <a:rPr kumimoji="0" lang="el-GR" sz="1600" b="1" i="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t>Λύση:</a:t>
                </a:r>
                <a:br>
                  <a:rPr kumimoji="0" lang="el-GR" sz="1600" b="0" i="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br>
                <a:r>
                  <a:rPr kumimoji="0" lang="el-GR" sz="1600" b="0" i="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t>1. Η τάση της μπαταρίας καθορίζεται από τον αριθμό των εν σειρά στοιχείων</a:t>
                </a:r>
                <a:r>
                  <a:rPr lang="en-US" sz="1600" dirty="0">
                    <a:solidFill>
                      <a:prstClr val="black"/>
                    </a:solidFill>
                    <a:ea typeface="MS Mincho" panose="02020609040205080304" pitchFamily="49" charset="-128"/>
                    <a:cs typeface="Times New Roman" panose="02020603050405020304" pitchFamily="18" charset="0"/>
                  </a:rPr>
                  <a:t>: </a:t>
                </a:r>
                <a14:m>
                  <m:oMath xmlns:m="http://schemas.openxmlformats.org/officeDocument/2006/math">
                    <m:sSub>
                      <m:sSubPr>
                        <m:ctrlPr>
                          <a:rPr lang="el-GR" sz="1600" i="1" smtClean="0">
                            <a:latin typeface="Cambria Math" panose="02040503050406030204" pitchFamily="18" charset="0"/>
                          </a:rPr>
                        </m:ctrlPr>
                      </m:sSubPr>
                      <m:e>
                        <m:r>
                          <a:rPr lang="en-US" sz="1600" b="0" i="1" smtClean="0">
                            <a:latin typeface="Cambria Math" panose="02040503050406030204" pitchFamily="18" charset="0"/>
                          </a:rPr>
                          <m:t>𝑁</m:t>
                        </m:r>
                      </m:e>
                      <m:sub>
                        <m:r>
                          <a:rPr lang="en-US" sz="1600" b="0" i="1" smtClean="0">
                            <a:latin typeface="Cambria Math" panose="02040503050406030204" pitchFamily="18" charset="0"/>
                          </a:rPr>
                          <m:t>𝑠</m:t>
                        </m:r>
                      </m:sub>
                    </m:sSub>
                    <m:r>
                      <a:rPr lang="en-US" sz="1600" i="1" smtClean="0">
                        <a:solidFill>
                          <a:prstClr val="black"/>
                        </a:solidFill>
                        <a:latin typeface="Cambria Math" panose="02040503050406030204" pitchFamily="18" charset="0"/>
                      </a:rPr>
                      <m:t>≈</m:t>
                    </m:r>
                    <m:f>
                      <m:fPr>
                        <m:ctrlPr>
                          <a:rPr lang="en-US" sz="1600" i="1" smtClean="0">
                            <a:solidFill>
                              <a:prstClr val="black"/>
                            </a:solidFill>
                            <a:latin typeface="Cambria Math" panose="02040503050406030204" pitchFamily="18" charset="0"/>
                          </a:rPr>
                        </m:ctrlPr>
                      </m:fPr>
                      <m:num>
                        <m:sSub>
                          <m:sSubPr>
                            <m:ctrlPr>
                              <a:rPr lang="el-GR" sz="1600" i="1">
                                <a:latin typeface="Cambria Math" panose="02040503050406030204" pitchFamily="18" charset="0"/>
                              </a:rPr>
                            </m:ctrlPr>
                          </m:sSubPr>
                          <m:e>
                            <m:r>
                              <m:rPr>
                                <m:sty m:val="p"/>
                              </m:rPr>
                              <a:rPr lang="en-US" sz="1600">
                                <a:latin typeface="Cambria Math" panose="02040503050406030204" pitchFamily="18" charset="0"/>
                              </a:rPr>
                              <m:t>V</m:t>
                            </m:r>
                          </m:e>
                          <m:sub>
                            <m:r>
                              <a:rPr lang="en-US" sz="1600" i="1">
                                <a:latin typeface="Cambria Math" panose="02040503050406030204" pitchFamily="18" charset="0"/>
                              </a:rPr>
                              <m:t>𝑛</m:t>
                            </m:r>
                          </m:sub>
                        </m:sSub>
                      </m:num>
                      <m:den>
                        <m:sSub>
                          <m:sSubPr>
                            <m:ctrlPr>
                              <a:rPr lang="el-GR" sz="1600" i="1">
                                <a:latin typeface="Cambria Math" panose="02040503050406030204" pitchFamily="18" charset="0"/>
                              </a:rPr>
                            </m:ctrlPr>
                          </m:sSubPr>
                          <m:e>
                            <m:r>
                              <a:rPr lang="en-US" sz="1600" i="1">
                                <a:latin typeface="Cambria Math" panose="02040503050406030204" pitchFamily="18" charset="0"/>
                              </a:rPr>
                              <m:t>𝑉</m:t>
                            </m:r>
                          </m:e>
                          <m:sub>
                            <m:r>
                              <a:rPr lang="en-US" sz="1600" i="1">
                                <a:latin typeface="Cambria Math" panose="02040503050406030204" pitchFamily="18" charset="0"/>
                              </a:rPr>
                              <m:t>𝑐𝑒𝑙𝑙</m:t>
                            </m:r>
                          </m:sub>
                        </m:sSub>
                      </m:den>
                    </m:f>
                    <m:r>
                      <a:rPr lang="en-US" sz="1600" b="0" i="1" smtClean="0">
                        <a:solidFill>
                          <a:prstClr val="black"/>
                        </a:solidFill>
                        <a:latin typeface="Cambria Math" panose="02040503050406030204" pitchFamily="18" charset="0"/>
                      </a:rPr>
                      <m:t>=</m:t>
                    </m:r>
                    <m:f>
                      <m:fPr>
                        <m:ctrlPr>
                          <a:rPr lang="en-US" sz="1600" i="1" smtClean="0">
                            <a:solidFill>
                              <a:prstClr val="black"/>
                            </a:solidFill>
                            <a:latin typeface="Cambria Math" panose="02040503050406030204" pitchFamily="18" charset="0"/>
                          </a:rPr>
                        </m:ctrlPr>
                      </m:fPr>
                      <m:num>
                        <m:r>
                          <a:rPr lang="en-US" sz="1600" b="0" i="1" smtClean="0">
                            <a:solidFill>
                              <a:prstClr val="black"/>
                            </a:solidFill>
                            <a:latin typeface="Cambria Math" panose="02040503050406030204" pitchFamily="18" charset="0"/>
                          </a:rPr>
                          <m:t>400 </m:t>
                        </m:r>
                        <m:r>
                          <a:rPr lang="en-US" sz="1600" b="0" i="1" smtClean="0">
                            <a:solidFill>
                              <a:prstClr val="black"/>
                            </a:solidFill>
                            <a:latin typeface="Cambria Math" panose="02040503050406030204" pitchFamily="18" charset="0"/>
                          </a:rPr>
                          <m:t>𝑉</m:t>
                        </m:r>
                      </m:num>
                      <m:den>
                        <m:r>
                          <a:rPr lang="en-US" sz="1600" b="0" i="1" smtClean="0">
                            <a:solidFill>
                              <a:prstClr val="black"/>
                            </a:solidFill>
                            <a:latin typeface="Cambria Math" panose="02040503050406030204" pitchFamily="18" charset="0"/>
                          </a:rPr>
                          <m:t>3.7 </m:t>
                        </m:r>
                        <m:r>
                          <a:rPr lang="en-US" sz="1600" b="0" i="1" smtClean="0">
                            <a:solidFill>
                              <a:prstClr val="black"/>
                            </a:solidFill>
                            <a:latin typeface="Cambria Math" panose="02040503050406030204" pitchFamily="18" charset="0"/>
                          </a:rPr>
                          <m:t>𝑉</m:t>
                        </m:r>
                      </m:den>
                    </m:f>
                    <m:r>
                      <a:rPr lang="en-US" sz="1600" b="0" i="1" smtClean="0">
                        <a:solidFill>
                          <a:prstClr val="black"/>
                        </a:solidFill>
                        <a:latin typeface="Cambria Math" panose="02040503050406030204" pitchFamily="18" charset="0"/>
                      </a:rPr>
                      <m:t>=</m:t>
                    </m:r>
                  </m:oMath>
                </a14:m>
                <a:r>
                  <a:rPr kumimoji="0" lang="en-US" sz="1600" b="1" i="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t>108 </a:t>
                </a:r>
                <a:r>
                  <a:rPr kumimoji="0" lang="el-GR" sz="1600" b="1" i="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t>στοιχεία εν σειρά</a:t>
                </a:r>
                <a:r>
                  <a:rPr kumimoji="0" lang="el-GR" sz="1600" b="1" i="0" u="none" strike="noStrike" kern="1200" cap="none" spc="0" normalizeH="0" noProof="0" dirty="0">
                    <a:ln>
                      <a:noFill/>
                    </a:ln>
                    <a:solidFill>
                      <a:prstClr val="black"/>
                    </a:solidFill>
                    <a:effectLst/>
                    <a:uLnTx/>
                    <a:uFillTx/>
                    <a:ea typeface="MS Mincho" panose="02020609040205080304" pitchFamily="49" charset="-128"/>
                    <a:cs typeface="Times New Roman" panose="02020603050405020304" pitchFamily="18" charset="0"/>
                  </a:rPr>
                  <a:t> ο κάθε κλάδος</a:t>
                </a:r>
              </a:p>
              <a:p>
                <a:pPr lvl="0"/>
                <a:r>
                  <a:rPr kumimoji="0" lang="el-GR" sz="1600" i="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t>2. Ο κινητήρας τραβάει </a:t>
                </a:r>
                <a14:m>
                  <m:oMath xmlns:m="http://schemas.openxmlformats.org/officeDocument/2006/math">
                    <m:r>
                      <a:rPr lang="en-US" sz="1600" i="1" smtClean="0">
                        <a:latin typeface="Cambria Math" panose="02040503050406030204" pitchFamily="18" charset="0"/>
                      </a:rPr>
                      <m:t>𝐼</m:t>
                    </m:r>
                    <m:r>
                      <a:rPr lang="en-US" sz="1600" b="0" i="1" smtClean="0">
                        <a:solidFill>
                          <a:prstClr val="black"/>
                        </a:solidFill>
                        <a:latin typeface="Cambria Math" panose="02040503050406030204" pitchFamily="18" charset="0"/>
                      </a:rPr>
                      <m:t>=</m:t>
                    </m:r>
                    <m:f>
                      <m:fPr>
                        <m:ctrlPr>
                          <a:rPr lang="en-US" sz="1600" i="1" smtClean="0">
                            <a:solidFill>
                              <a:prstClr val="black"/>
                            </a:solidFill>
                            <a:latin typeface="Cambria Math" panose="02040503050406030204" pitchFamily="18" charset="0"/>
                          </a:rPr>
                        </m:ctrlPr>
                      </m:fPr>
                      <m:num>
                        <m:r>
                          <a:rPr lang="en-US" sz="1600" b="0" i="1" smtClean="0">
                            <a:latin typeface="Cambria Math" panose="02040503050406030204" pitchFamily="18" charset="0"/>
                          </a:rPr>
                          <m:t>𝑃</m:t>
                        </m:r>
                      </m:num>
                      <m:den>
                        <m:sSub>
                          <m:sSubPr>
                            <m:ctrlPr>
                              <a:rPr lang="el-GR" sz="1600" i="1">
                                <a:latin typeface="Cambria Math" panose="02040503050406030204" pitchFamily="18" charset="0"/>
                              </a:rPr>
                            </m:ctrlPr>
                          </m:sSubPr>
                          <m:e>
                            <m:r>
                              <m:rPr>
                                <m:sty m:val="p"/>
                              </m:rPr>
                              <a:rPr lang="en-US" sz="1600">
                                <a:latin typeface="Cambria Math" panose="02040503050406030204" pitchFamily="18" charset="0"/>
                              </a:rPr>
                              <m:t>V</m:t>
                            </m:r>
                          </m:e>
                          <m:sub>
                            <m:r>
                              <a:rPr lang="en-US" sz="1600" i="1">
                                <a:latin typeface="Cambria Math" panose="02040503050406030204" pitchFamily="18" charset="0"/>
                              </a:rPr>
                              <m:t>𝑛</m:t>
                            </m:r>
                          </m:sub>
                        </m:sSub>
                      </m:den>
                    </m:f>
                    <m:r>
                      <a:rPr lang="en-US" sz="1600" b="0" i="1" smtClean="0">
                        <a:latin typeface="Cambria Math" panose="02040503050406030204" pitchFamily="18" charset="0"/>
                      </a:rPr>
                      <m:t>=</m:t>
                    </m:r>
                    <m:f>
                      <m:fPr>
                        <m:ctrlPr>
                          <a:rPr lang="en-US" sz="1600" i="1">
                            <a:solidFill>
                              <a:prstClr val="black"/>
                            </a:solidFill>
                            <a:latin typeface="Cambria Math" panose="02040503050406030204" pitchFamily="18" charset="0"/>
                          </a:rPr>
                        </m:ctrlPr>
                      </m:fPr>
                      <m:num>
                        <m:r>
                          <a:rPr lang="en-US" sz="1600" b="0" i="1" smtClean="0">
                            <a:latin typeface="Cambria Math" panose="02040503050406030204" pitchFamily="18" charset="0"/>
                          </a:rPr>
                          <m:t>37,000 </m:t>
                        </m:r>
                        <m:r>
                          <a:rPr lang="en-US" sz="1600" b="0" i="1" smtClean="0">
                            <a:latin typeface="Cambria Math" panose="02040503050406030204" pitchFamily="18" charset="0"/>
                          </a:rPr>
                          <m:t>𝑊</m:t>
                        </m:r>
                      </m:num>
                      <m:den>
                        <m:r>
                          <a:rPr lang="en-US" sz="1600" b="0" i="1" smtClean="0">
                            <a:latin typeface="Cambria Math" panose="02040503050406030204" pitchFamily="18" charset="0"/>
                          </a:rPr>
                          <m:t>400 </m:t>
                        </m:r>
                        <m:r>
                          <a:rPr lang="en-US" sz="1600" b="0" i="1" smtClean="0">
                            <a:latin typeface="Cambria Math" panose="02040503050406030204" pitchFamily="18" charset="0"/>
                          </a:rPr>
                          <m:t>𝑉</m:t>
                        </m:r>
                      </m:den>
                    </m:f>
                    <m:r>
                      <a:rPr lang="en-US" sz="1600" b="0" i="1" smtClean="0">
                        <a:latin typeface="Cambria Math" panose="02040503050406030204" pitchFamily="18" charset="0"/>
                      </a:rPr>
                      <m:t>=92.5 </m:t>
                    </m:r>
                    <m:r>
                      <a:rPr lang="en-US" sz="1600" b="0" i="1" smtClean="0">
                        <a:latin typeface="Cambria Math" panose="02040503050406030204" pitchFamily="18" charset="0"/>
                      </a:rPr>
                      <m:t>𝐴</m:t>
                    </m:r>
                  </m:oMath>
                </a14:m>
                <a:r>
                  <a:rPr kumimoji="0" lang="el-GR" sz="1600" i="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t>. </a:t>
                </a:r>
                <a:r>
                  <a:rPr lang="el-GR" sz="1600" dirty="0">
                    <a:solidFill>
                      <a:prstClr val="black"/>
                    </a:solidFill>
                    <a:ea typeface="MS Mincho" panose="02020609040205080304" pitchFamily="49" charset="-128"/>
                    <a:cs typeface="Times New Roman" panose="02020603050405020304" pitchFamily="18" charset="0"/>
                  </a:rPr>
                  <a:t>Έχουμε τα παρακάτω σενάρια</a:t>
                </a:r>
                <a:r>
                  <a:rPr lang="en-US" sz="1600" dirty="0">
                    <a:solidFill>
                      <a:prstClr val="black"/>
                    </a:solidFill>
                    <a:ea typeface="MS Mincho" panose="02020609040205080304" pitchFamily="49" charset="-128"/>
                    <a:cs typeface="Times New Roman" panose="02020603050405020304" pitchFamily="18" charset="0"/>
                  </a:rPr>
                  <a:t>:</a:t>
                </a:r>
              </a:p>
              <a:p>
                <a:pPr marL="1200150" lvl="2" indent="-285750">
                  <a:buFont typeface="Courier New" panose="02070309020205020404" pitchFamily="49" charset="0"/>
                  <a:buChar char="o"/>
                </a:pPr>
                <a:r>
                  <a:rPr lang="el-GR" sz="1600" dirty="0">
                    <a:solidFill>
                      <a:prstClr val="black"/>
                    </a:solidFill>
                    <a:ea typeface="MS Mincho" panose="02020609040205080304" pitchFamily="49" charset="-128"/>
                    <a:cs typeface="Times New Roman" panose="02020603050405020304" pitchFamily="18" charset="0"/>
                  </a:rPr>
                  <a:t>1 παράλληλος κλάδος </a:t>
                </a:r>
                <a:r>
                  <a:rPr lang="en-US" sz="1600" dirty="0">
                    <a:solidFill>
                      <a:prstClr val="black"/>
                    </a:solidFill>
                    <a:ea typeface="MS Mincho" panose="02020609040205080304" pitchFamily="49" charset="-128"/>
                    <a:cs typeface="Times New Roman" panose="02020603050405020304" pitchFamily="18" charset="0"/>
                  </a:rPr>
                  <a:t>⇒</a:t>
                </a:r>
                <a:r>
                  <a:rPr lang="el-GR" sz="1600" dirty="0">
                    <a:solidFill>
                      <a:prstClr val="black"/>
                    </a:solidFill>
                    <a:ea typeface="MS Mincho" panose="02020609040205080304" pitchFamily="49" charset="-128"/>
                    <a:cs typeface="Times New Roman" panose="02020603050405020304" pitchFamily="18" charset="0"/>
                  </a:rPr>
                  <a:t> Η συνολική χωρητικότητα της μπαταρίας είναι </a:t>
                </a:r>
                <a:r>
                  <a:rPr lang="en-US" sz="1600" dirty="0"/>
                  <a:t>50 Ah</a:t>
                </a:r>
                <a:r>
                  <a:rPr lang="el-GR" sz="1600" dirty="0"/>
                  <a:t> </a:t>
                </a:r>
                <a:r>
                  <a:rPr lang="en-US" sz="1600" dirty="0">
                    <a:solidFill>
                      <a:prstClr val="black"/>
                    </a:solidFill>
                    <a:ea typeface="MS Mincho" panose="02020609040205080304" pitchFamily="49" charset="-128"/>
                    <a:cs typeface="Times New Roman" panose="02020603050405020304" pitchFamily="18" charset="0"/>
                  </a:rPr>
                  <a:t>⇒</a:t>
                </a:r>
                <a:r>
                  <a:rPr lang="el-GR" sz="1600" dirty="0">
                    <a:solidFill>
                      <a:prstClr val="black"/>
                    </a:solidFill>
                    <a:ea typeface="MS Mincho" panose="02020609040205080304" pitchFamily="49" charset="-128"/>
                    <a:cs typeface="Times New Roman" panose="02020603050405020304" pitchFamily="18" charset="0"/>
                  </a:rPr>
                  <a:t> Για ρεύμα 92.5 Α η αυτονομία είναι 50</a:t>
                </a:r>
                <a:r>
                  <a:rPr lang="en-US" sz="1600" dirty="0">
                    <a:solidFill>
                      <a:prstClr val="black"/>
                    </a:solidFill>
                    <a:ea typeface="MS Mincho" panose="02020609040205080304" pitchFamily="49" charset="-128"/>
                    <a:cs typeface="Times New Roman" panose="02020603050405020304" pitchFamily="18" charset="0"/>
                  </a:rPr>
                  <a:t> Ah/92.5A = 0.54 h. </a:t>
                </a:r>
                <a:r>
                  <a:rPr lang="el-GR" sz="1600" dirty="0">
                    <a:solidFill>
                      <a:prstClr val="black"/>
                    </a:solidFill>
                    <a:ea typeface="MS Mincho" panose="02020609040205080304" pitchFamily="49" charset="-128"/>
                    <a:cs typeface="Times New Roman" panose="02020603050405020304" pitchFamily="18" charset="0"/>
                  </a:rPr>
                  <a:t>Απορρίπτεται διότι δεν παρέχονται 2 ώρες αυτονομίες.</a:t>
                </a:r>
              </a:p>
              <a:p>
                <a:pPr marL="1200150" lvl="2" indent="-285750">
                  <a:buFont typeface="Courier New" panose="02070309020205020404" pitchFamily="49" charset="0"/>
                  <a:buChar char="o"/>
                </a:pPr>
                <a:r>
                  <a:rPr lang="el-GR" sz="1600" b="1" dirty="0">
                    <a:solidFill>
                      <a:prstClr val="black"/>
                    </a:solidFill>
                    <a:ea typeface="MS Mincho" panose="02020609040205080304" pitchFamily="49" charset="-128"/>
                    <a:cs typeface="Times New Roman" panose="02020603050405020304" pitchFamily="18" charset="0"/>
                  </a:rPr>
                  <a:t>4 παράλληλοι κλάδοι</a:t>
                </a:r>
                <a:r>
                  <a:rPr lang="en-US" sz="1600" dirty="0">
                    <a:solidFill>
                      <a:prstClr val="black"/>
                    </a:solidFill>
                    <a:ea typeface="MS Mincho" panose="02020609040205080304" pitchFamily="49" charset="-128"/>
                    <a:cs typeface="Times New Roman" panose="02020603050405020304" pitchFamily="18" charset="0"/>
                  </a:rPr>
                  <a:t>⇒</a:t>
                </a:r>
                <a:r>
                  <a:rPr lang="el-GR" sz="1600" dirty="0">
                    <a:solidFill>
                      <a:prstClr val="black"/>
                    </a:solidFill>
                    <a:ea typeface="MS Mincho" panose="02020609040205080304" pitchFamily="49" charset="-128"/>
                    <a:cs typeface="Times New Roman" panose="02020603050405020304" pitchFamily="18" charset="0"/>
                  </a:rPr>
                  <a:t> Η συνολική χωρητικότητα της μπαταρίας είναι 4</a:t>
                </a:r>
                <a14:m>
                  <m:oMath xmlns:m="http://schemas.openxmlformats.org/officeDocument/2006/math">
                    <m:r>
                      <m:rPr>
                        <m:nor/>
                      </m:rPr>
                      <a:rPr kumimoji="0" lang="en-US" sz="1600" b="0" i="0" u="none" strike="noStrike" kern="1200" cap="none" spc="0" normalizeH="0" baseline="0" noProof="0" dirty="0" smtClean="0">
                        <a:ln>
                          <a:noFill/>
                        </a:ln>
                        <a:solidFill>
                          <a:prstClr val="black"/>
                        </a:solidFill>
                        <a:effectLst/>
                        <a:uLnTx/>
                        <a:uFillTx/>
                        <a:ea typeface="MS Mincho" panose="02020609040205080304" pitchFamily="49" charset="-128"/>
                        <a:cs typeface="Times New Roman" panose="02020603050405020304" pitchFamily="18" charset="0"/>
                      </a:rPr>
                      <m:t>×</m:t>
                    </m:r>
                  </m:oMath>
                </a14:m>
                <a:r>
                  <a:rPr lang="en-US" sz="1600" dirty="0"/>
                  <a:t>50 Ah</a:t>
                </a:r>
                <a:r>
                  <a:rPr lang="el-GR" sz="1600" dirty="0"/>
                  <a:t> </a:t>
                </a:r>
                <a:r>
                  <a:rPr lang="en-US" sz="1600" dirty="0">
                    <a:solidFill>
                      <a:prstClr val="black"/>
                    </a:solidFill>
                    <a:ea typeface="MS Mincho" panose="02020609040205080304" pitchFamily="49" charset="-128"/>
                    <a:cs typeface="Times New Roman" panose="02020603050405020304" pitchFamily="18" charset="0"/>
                  </a:rPr>
                  <a:t>⇒</a:t>
                </a:r>
                <a:r>
                  <a:rPr lang="el-GR" sz="1600" dirty="0">
                    <a:solidFill>
                      <a:prstClr val="black"/>
                    </a:solidFill>
                    <a:ea typeface="MS Mincho" panose="02020609040205080304" pitchFamily="49" charset="-128"/>
                    <a:cs typeface="Times New Roman" panose="02020603050405020304" pitchFamily="18" charset="0"/>
                  </a:rPr>
                  <a:t> Για ρεύμα 92.5 Α η αυτονομία είναι 200</a:t>
                </a:r>
                <a:r>
                  <a:rPr lang="en-US" sz="1600" dirty="0">
                    <a:solidFill>
                      <a:prstClr val="black"/>
                    </a:solidFill>
                    <a:ea typeface="MS Mincho" panose="02020609040205080304" pitchFamily="49" charset="-128"/>
                    <a:cs typeface="Times New Roman" panose="02020603050405020304" pitchFamily="18" charset="0"/>
                  </a:rPr>
                  <a:t> Ah/92.5A = </a:t>
                </a:r>
                <a:r>
                  <a:rPr lang="el-GR" sz="1600" dirty="0">
                    <a:solidFill>
                      <a:prstClr val="black"/>
                    </a:solidFill>
                    <a:ea typeface="MS Mincho" panose="02020609040205080304" pitchFamily="49" charset="-128"/>
                    <a:cs typeface="Times New Roman" panose="02020603050405020304" pitchFamily="18" charset="0"/>
                  </a:rPr>
                  <a:t>2.16</a:t>
                </a:r>
                <a:r>
                  <a:rPr lang="en-US" sz="1600" dirty="0">
                    <a:solidFill>
                      <a:prstClr val="black"/>
                    </a:solidFill>
                    <a:ea typeface="MS Mincho" panose="02020609040205080304" pitchFamily="49" charset="-128"/>
                    <a:cs typeface="Times New Roman" panose="02020603050405020304" pitchFamily="18" charset="0"/>
                  </a:rPr>
                  <a:t> h</a:t>
                </a:r>
                <a:r>
                  <a:rPr lang="el-GR" sz="1600" dirty="0">
                    <a:solidFill>
                      <a:prstClr val="black"/>
                    </a:solidFill>
                    <a:ea typeface="MS Mincho" panose="02020609040205080304" pitchFamily="49" charset="-128"/>
                    <a:cs typeface="Times New Roman" panose="02020603050405020304" pitchFamily="18" charset="0"/>
                  </a:rPr>
                  <a:t>. Η λύση που κρατάμε.</a:t>
                </a:r>
              </a:p>
              <a:p>
                <a:r>
                  <a:rPr lang="el-GR" sz="1600" dirty="0">
                    <a:solidFill>
                      <a:prstClr val="black"/>
                    </a:solidFill>
                    <a:ea typeface="MS Mincho" panose="02020609040205080304" pitchFamily="49" charset="-128"/>
                    <a:cs typeface="Times New Roman" panose="02020603050405020304" pitchFamily="18" charset="0"/>
                  </a:rPr>
                  <a:t>3. Ο συνολικός αριθμός είναι </a:t>
                </a:r>
                <a:r>
                  <a:rPr lang="el-GR" sz="1600" b="1" dirty="0">
                    <a:solidFill>
                      <a:prstClr val="black"/>
                    </a:solidFill>
                    <a:ea typeface="MS Mincho" panose="02020609040205080304" pitchFamily="49" charset="-128"/>
                    <a:cs typeface="Times New Roman" panose="02020603050405020304" pitchFamily="18" charset="0"/>
                  </a:rPr>
                  <a:t>4 </a:t>
                </a:r>
                <a14:m>
                  <m:oMath xmlns:m="http://schemas.openxmlformats.org/officeDocument/2006/math">
                    <m:r>
                      <m:rPr>
                        <m:nor/>
                      </m:rPr>
                      <a:rPr kumimoji="0" lang="en-US" sz="1600" b="1" i="0" u="none" strike="noStrike" kern="1200" cap="none" spc="0" normalizeH="0" baseline="0" noProof="0" dirty="0" smtClean="0">
                        <a:ln>
                          <a:noFill/>
                        </a:ln>
                        <a:solidFill>
                          <a:prstClr val="black"/>
                        </a:solidFill>
                        <a:effectLst/>
                        <a:uLnTx/>
                        <a:uFillTx/>
                        <a:ea typeface="MS Mincho" panose="02020609040205080304" pitchFamily="49" charset="-128"/>
                        <a:cs typeface="Times New Roman" panose="02020603050405020304" pitchFamily="18" charset="0"/>
                      </a:rPr>
                      <m:t>×</m:t>
                    </m:r>
                  </m:oMath>
                </a14:m>
                <a:r>
                  <a:rPr lang="el-GR" sz="1600" b="1" dirty="0">
                    <a:solidFill>
                      <a:prstClr val="black"/>
                    </a:solidFill>
                    <a:ea typeface="MS Mincho" panose="02020609040205080304" pitchFamily="49" charset="-128"/>
                    <a:cs typeface="Times New Roman" panose="02020603050405020304" pitchFamily="18" charset="0"/>
                  </a:rPr>
                  <a:t>108 = 432 στοιχεία</a:t>
                </a:r>
                <a:r>
                  <a:rPr lang="el-GR" sz="1600" dirty="0">
                    <a:solidFill>
                      <a:prstClr val="black"/>
                    </a:solidFill>
                    <a:ea typeface="MS Mincho" panose="02020609040205080304" pitchFamily="49" charset="-128"/>
                    <a:cs typeface="Times New Roman" panose="02020603050405020304" pitchFamily="18" charset="0"/>
                  </a:rPr>
                  <a:t>.</a:t>
                </a:r>
              </a:p>
            </p:txBody>
          </p:sp>
        </mc:Choice>
        <mc:Fallback xmlns="">
          <p:sp>
            <p:nvSpPr>
              <p:cNvPr id="9" name="TextBox 8">
                <a:extLst>
                  <a:ext uri="{FF2B5EF4-FFF2-40B4-BE49-F238E27FC236}">
                    <a16:creationId xmlns:a16="http://schemas.microsoft.com/office/drawing/2014/main" id="{9A1D287A-FE70-BE60-D030-AA57CAA7EC83}"/>
                  </a:ext>
                </a:extLst>
              </p:cNvPr>
              <p:cNvSpPr txBox="1">
                <a:spLocks noRot="1" noChangeAspect="1" noMove="1" noResize="1" noEditPoints="1" noAdjustHandles="1" noChangeArrowheads="1" noChangeShapeType="1" noTextEdit="1"/>
              </p:cNvSpPr>
              <p:nvPr/>
            </p:nvSpPr>
            <p:spPr>
              <a:xfrm>
                <a:off x="122112" y="330403"/>
                <a:ext cx="12142460" cy="6350008"/>
              </a:xfrm>
              <a:prstGeom prst="rect">
                <a:avLst/>
              </a:prstGeom>
              <a:blipFill>
                <a:blip r:embed="rId2"/>
                <a:stretch>
                  <a:fillRect l="-251" b="-288"/>
                </a:stretch>
              </a:blipFill>
            </p:spPr>
            <p:txBody>
              <a:bodyPr/>
              <a:lstStyle/>
              <a:p>
                <a:r>
                  <a:rPr lang="el-GR">
                    <a:noFill/>
                  </a:rPr>
                  <a:t> </a:t>
                </a:r>
              </a:p>
            </p:txBody>
          </p:sp>
        </mc:Fallback>
      </mc:AlternateContent>
      <p:sp>
        <p:nvSpPr>
          <p:cNvPr id="16" name="Ορθογώνιο 15">
            <a:extLst>
              <a:ext uri="{FF2B5EF4-FFF2-40B4-BE49-F238E27FC236}">
                <a16:creationId xmlns:a16="http://schemas.microsoft.com/office/drawing/2014/main" id="{6217D4FF-BAE5-EF8E-8388-24C0AD64C041}"/>
              </a:ext>
            </a:extLst>
          </p:cNvPr>
          <p:cNvSpPr/>
          <p:nvPr/>
        </p:nvSpPr>
        <p:spPr>
          <a:xfrm>
            <a:off x="122112" y="6680411"/>
            <a:ext cx="11968288" cy="13173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916699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76711500-525F-9E5C-0CDF-F92AD792C00D}"/>
              </a:ext>
            </a:extLst>
          </p:cNvPr>
          <p:cNvPicPr>
            <a:picLocks noChangeAspect="1"/>
          </p:cNvPicPr>
          <p:nvPr/>
        </p:nvPicPr>
        <p:blipFill>
          <a:blip r:embed="rId2"/>
          <a:stretch>
            <a:fillRect/>
          </a:stretch>
        </p:blipFill>
        <p:spPr>
          <a:xfrm>
            <a:off x="272139" y="239486"/>
            <a:ext cx="11774718" cy="6267305"/>
          </a:xfrm>
          <a:prstGeom prst="rect">
            <a:avLst/>
          </a:prstGeom>
        </p:spPr>
      </p:pic>
    </p:spTree>
    <p:extLst>
      <p:ext uri="{BB962C8B-B14F-4D97-AF65-F5344CB8AC3E}">
        <p14:creationId xmlns:p14="http://schemas.microsoft.com/office/powerpoint/2010/main" val="11862539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1C16007-23C5-5455-0513-09FA2CB09A83}"/>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D9D32253-305D-DB1F-088A-4AF24DD51CC9}"/>
              </a:ext>
            </a:extLst>
          </p:cNvPr>
          <p:cNvSpPr>
            <a:spLocks noGrp="1"/>
          </p:cNvSpPr>
          <p:nvPr>
            <p:ph idx="1"/>
          </p:nvPr>
        </p:nvSpPr>
        <p:spPr/>
        <p:txBody>
          <a:bodyPr/>
          <a:lstStyle/>
          <a:p>
            <a:endParaRPr lang="el-GR"/>
          </a:p>
        </p:txBody>
      </p:sp>
      <p:pic>
        <p:nvPicPr>
          <p:cNvPr id="5" name="Εικόνα 4">
            <a:extLst>
              <a:ext uri="{FF2B5EF4-FFF2-40B4-BE49-F238E27FC236}">
                <a16:creationId xmlns:a16="http://schemas.microsoft.com/office/drawing/2014/main" id="{C6EEF2DA-1B96-E679-6023-1E6D8D3435E9}"/>
              </a:ext>
            </a:extLst>
          </p:cNvPr>
          <p:cNvPicPr>
            <a:picLocks noChangeAspect="1"/>
          </p:cNvPicPr>
          <p:nvPr/>
        </p:nvPicPr>
        <p:blipFill>
          <a:blip r:embed="rId2"/>
          <a:stretch>
            <a:fillRect/>
          </a:stretch>
        </p:blipFill>
        <p:spPr>
          <a:xfrm>
            <a:off x="112485" y="197639"/>
            <a:ext cx="11967029" cy="6357716"/>
          </a:xfrm>
          <a:prstGeom prst="rect">
            <a:avLst/>
          </a:prstGeom>
        </p:spPr>
      </p:pic>
    </p:spTree>
    <p:extLst>
      <p:ext uri="{BB962C8B-B14F-4D97-AF65-F5344CB8AC3E}">
        <p14:creationId xmlns:p14="http://schemas.microsoft.com/office/powerpoint/2010/main" val="29289937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189CDE-D2E3-3DBA-FB27-73DF8361DAE6}"/>
              </a:ext>
            </a:extLst>
          </p:cNvPr>
          <p:cNvSpPr txBox="1"/>
          <p:nvPr/>
        </p:nvSpPr>
        <p:spPr>
          <a:xfrm>
            <a:off x="3214915" y="139268"/>
            <a:ext cx="62919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2800" dirty="0">
                <a:latin typeface="Aptos" panose="02110004020202020204"/>
              </a:rPr>
              <a:t>Ελεγχόμενοι ημιαγωγοί (</a:t>
            </a:r>
            <a:r>
              <a:rPr lang="en-US" sz="2800" dirty="0">
                <a:latin typeface="Aptos" panose="02110004020202020204"/>
              </a:rPr>
              <a:t>Transistors</a:t>
            </a:r>
            <a:r>
              <a:rPr lang="el-GR" sz="2800" dirty="0">
                <a:latin typeface="Aptos" panose="02110004020202020204"/>
              </a:rPr>
              <a:t>)</a:t>
            </a:r>
            <a:endParaRPr kumimoji="0" lang="el-GR" sz="2600" i="0" u="none" strike="noStrike" kern="1200" cap="none" spc="0" normalizeH="0" baseline="0" noProof="0" dirty="0">
              <a:ln>
                <a:noFill/>
              </a:ln>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0ECF06B8-0FC7-2DC2-C90D-4951EFD23925}"/>
              </a:ext>
            </a:extLst>
          </p:cNvPr>
          <p:cNvSpPr txBox="1"/>
          <p:nvPr/>
        </p:nvSpPr>
        <p:spPr>
          <a:xfrm>
            <a:off x="7583715" y="6538685"/>
            <a:ext cx="4659086" cy="215444"/>
          </a:xfrm>
          <a:prstGeom prst="rect">
            <a:avLst/>
          </a:prstGeom>
          <a:noFill/>
        </p:spPr>
        <p:txBody>
          <a:bodyPr wrap="square" rtlCol="0">
            <a:spAutoFit/>
          </a:bodyPr>
          <a:lstStyle/>
          <a:p>
            <a:r>
              <a:rPr lang="el-GR" sz="800" dirty="0"/>
              <a:t>Πηγή</a:t>
            </a:r>
            <a:r>
              <a:rPr lang="en-US" sz="800" dirty="0"/>
              <a:t>: </a:t>
            </a:r>
            <a:r>
              <a:rPr lang="en-US" sz="800" dirty="0">
                <a:hlinkClick r:id="rId3"/>
              </a:rPr>
              <a:t>https://www.shindengen.com/products/semi/column/basic/mosfet/what_are_mosfets.html</a:t>
            </a:r>
            <a:r>
              <a:rPr lang="en-US" sz="800" dirty="0"/>
              <a:t> </a:t>
            </a:r>
            <a:endParaRPr lang="el-GR" sz="800" dirty="0"/>
          </a:p>
        </p:txBody>
      </p:sp>
      <p:grpSp>
        <p:nvGrpSpPr>
          <p:cNvPr id="6" name="Ομάδα 5">
            <a:extLst>
              <a:ext uri="{FF2B5EF4-FFF2-40B4-BE49-F238E27FC236}">
                <a16:creationId xmlns:a16="http://schemas.microsoft.com/office/drawing/2014/main" id="{9C5D373A-B30D-955E-C912-583743DBD26E}"/>
              </a:ext>
            </a:extLst>
          </p:cNvPr>
          <p:cNvGrpSpPr/>
          <p:nvPr/>
        </p:nvGrpSpPr>
        <p:grpSpPr>
          <a:xfrm>
            <a:off x="354603" y="814240"/>
            <a:ext cx="11591454" cy="5662233"/>
            <a:chOff x="367216" y="934058"/>
            <a:chExt cx="11591454" cy="5662233"/>
          </a:xfrm>
        </p:grpSpPr>
        <p:pic>
          <p:nvPicPr>
            <p:cNvPr id="5" name="Εικόνα 4">
              <a:extLst>
                <a:ext uri="{FF2B5EF4-FFF2-40B4-BE49-F238E27FC236}">
                  <a16:creationId xmlns:a16="http://schemas.microsoft.com/office/drawing/2014/main" id="{1E3729D4-C172-8880-FA0C-754C7EC898DC}"/>
                </a:ext>
              </a:extLst>
            </p:cNvPr>
            <p:cNvPicPr>
              <a:picLocks noChangeAspect="1"/>
            </p:cNvPicPr>
            <p:nvPr/>
          </p:nvPicPr>
          <p:blipFill>
            <a:blip r:embed="rId4"/>
            <a:stretch>
              <a:fillRect/>
            </a:stretch>
          </p:blipFill>
          <p:spPr>
            <a:xfrm>
              <a:off x="575270" y="3646396"/>
              <a:ext cx="7728982" cy="2949895"/>
            </a:xfrm>
            <a:prstGeom prst="rect">
              <a:avLst/>
            </a:prstGeom>
          </p:spPr>
        </p:pic>
        <p:pic>
          <p:nvPicPr>
            <p:cNvPr id="3" name="Εικόνα 2">
              <a:extLst>
                <a:ext uri="{FF2B5EF4-FFF2-40B4-BE49-F238E27FC236}">
                  <a16:creationId xmlns:a16="http://schemas.microsoft.com/office/drawing/2014/main" id="{B7CED145-10FB-8AAF-9311-B21D9B490BFC}"/>
                </a:ext>
              </a:extLst>
            </p:cNvPr>
            <p:cNvPicPr>
              <a:picLocks noChangeAspect="1"/>
            </p:cNvPicPr>
            <p:nvPr/>
          </p:nvPicPr>
          <p:blipFill>
            <a:blip r:embed="rId5"/>
            <a:stretch>
              <a:fillRect/>
            </a:stretch>
          </p:blipFill>
          <p:spPr>
            <a:xfrm>
              <a:off x="9129016" y="1475795"/>
              <a:ext cx="2829654" cy="4157963"/>
            </a:xfrm>
            <a:prstGeom prst="rect">
              <a:avLst/>
            </a:prstGeom>
          </p:spPr>
        </p:pic>
        <p:sp>
          <p:nvSpPr>
            <p:cNvPr id="4" name="TextBox 3">
              <a:extLst>
                <a:ext uri="{FF2B5EF4-FFF2-40B4-BE49-F238E27FC236}">
                  <a16:creationId xmlns:a16="http://schemas.microsoft.com/office/drawing/2014/main" id="{A856FE3D-9CD3-8AD8-6221-3E7F7D67BFF4}"/>
                </a:ext>
              </a:extLst>
            </p:cNvPr>
            <p:cNvSpPr txBox="1"/>
            <p:nvPr/>
          </p:nvSpPr>
          <p:spPr>
            <a:xfrm>
              <a:off x="367216" y="934058"/>
              <a:ext cx="8141313" cy="2308324"/>
            </a:xfrm>
            <a:prstGeom prst="rect">
              <a:avLst/>
            </a:prstGeom>
            <a:noFill/>
          </p:spPr>
          <p:txBody>
            <a:bodyPr wrap="square" rtlCol="0">
              <a:spAutoFit/>
            </a:bodyPr>
            <a:lstStyle/>
            <a:p>
              <a:r>
                <a:rPr lang="el-GR" dirty="0"/>
                <a:t>🔹 </a:t>
              </a:r>
              <a:r>
                <a:rPr lang="el-GR" b="1" dirty="0"/>
                <a:t>Μίκρυνε τις ηλεκτρονικές συσκευές:</a:t>
              </a:r>
              <a:r>
                <a:rPr lang="el-GR" dirty="0"/>
                <a:t> Έκανε δυνατή την αντικατάσταση των τεράστιων λυχνιών με μικροσκοπικά εξαρτήματα.</a:t>
              </a:r>
              <a:br>
                <a:rPr lang="el-GR" dirty="0"/>
              </a:br>
              <a:r>
                <a:rPr lang="el-GR" dirty="0"/>
                <a:t>🔹 </a:t>
              </a:r>
              <a:r>
                <a:rPr lang="el-GR" b="1" dirty="0"/>
                <a:t>Άνοιξε τον δρόμο στους υπολογιστές και το διαδίκτυο:</a:t>
              </a:r>
              <a:r>
                <a:rPr lang="el-GR" dirty="0"/>
                <a:t> Έθεσε τη βάση για όλη την ψηφιακή εποχή που ζούμε σήμερα.</a:t>
              </a:r>
              <a:br>
                <a:rPr lang="el-GR" dirty="0"/>
              </a:br>
              <a:r>
                <a:rPr lang="el-GR" dirty="0"/>
                <a:t>🔹 </a:t>
              </a:r>
              <a:r>
                <a:rPr lang="el-GR" b="1" dirty="0"/>
                <a:t>Οδήγησε στη δημιουργία των μικροτσίπ:</a:t>
              </a:r>
              <a:r>
                <a:rPr lang="el-GR" dirty="0"/>
                <a:t> Επέτρεψε την ανάπτυξη ολοκληρωμένων κυκλωμάτων με εκατομμύρια τρανζίστορ.</a:t>
              </a:r>
              <a:br>
                <a:rPr lang="el-GR" dirty="0"/>
              </a:br>
              <a:r>
                <a:rPr lang="el-GR" dirty="0"/>
                <a:t>🔹 </a:t>
              </a:r>
              <a:r>
                <a:rPr lang="el-GR" b="1" dirty="0"/>
                <a:t>Άλλαξε κάθε πτυχή της ζωής μας:</a:t>
              </a:r>
              <a:r>
                <a:rPr lang="el-GR" dirty="0"/>
                <a:t> Από την ιατρική και τις μεταφορές έως την επικοινωνία και την ψυχαγωγία, άλλαξε τον τρόπο που ζούμε και εργαζόμαστε.</a:t>
              </a:r>
            </a:p>
          </p:txBody>
        </p:sp>
      </p:grpSp>
    </p:spTree>
    <p:extLst>
      <p:ext uri="{BB962C8B-B14F-4D97-AF65-F5344CB8AC3E}">
        <p14:creationId xmlns:p14="http://schemas.microsoft.com/office/powerpoint/2010/main" val="2604980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189CDE-D2E3-3DBA-FB27-73DF8361DAE6}"/>
              </a:ext>
            </a:extLst>
          </p:cNvPr>
          <p:cNvSpPr txBox="1"/>
          <p:nvPr/>
        </p:nvSpPr>
        <p:spPr>
          <a:xfrm>
            <a:off x="3214915" y="139268"/>
            <a:ext cx="62919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2800" dirty="0">
                <a:latin typeface="Aptos" panose="02110004020202020204"/>
              </a:rPr>
              <a:t>Ελεγχόμενοι ημιαγωγοί (</a:t>
            </a:r>
            <a:r>
              <a:rPr lang="en-US" sz="2800" dirty="0">
                <a:latin typeface="Aptos" panose="02110004020202020204"/>
              </a:rPr>
              <a:t>Transistors</a:t>
            </a:r>
            <a:r>
              <a:rPr lang="el-GR" sz="2800" dirty="0">
                <a:latin typeface="Aptos" panose="02110004020202020204"/>
              </a:rPr>
              <a:t>)</a:t>
            </a:r>
            <a:endParaRPr kumimoji="0" lang="el-GR" sz="2600" i="0" u="none" strike="noStrike" kern="1200" cap="none" spc="0" normalizeH="0" baseline="0" noProof="0" dirty="0">
              <a:ln>
                <a:noFill/>
              </a:ln>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EAB861E2-9A12-1A26-BA25-B48288F0D43E}"/>
              </a:ext>
            </a:extLst>
          </p:cNvPr>
          <p:cNvSpPr txBox="1"/>
          <p:nvPr/>
        </p:nvSpPr>
        <p:spPr>
          <a:xfrm>
            <a:off x="7583715" y="6538685"/>
            <a:ext cx="4659086" cy="215444"/>
          </a:xfrm>
          <a:prstGeom prst="rect">
            <a:avLst/>
          </a:prstGeom>
          <a:noFill/>
        </p:spPr>
        <p:txBody>
          <a:bodyPr wrap="square" rtlCol="0">
            <a:spAutoFit/>
          </a:bodyPr>
          <a:lstStyle/>
          <a:p>
            <a:r>
              <a:rPr lang="el-GR" sz="800" dirty="0"/>
              <a:t>Πηγή</a:t>
            </a:r>
            <a:r>
              <a:rPr lang="en-US" sz="800" dirty="0"/>
              <a:t>: </a:t>
            </a:r>
            <a:r>
              <a:rPr lang="en-US" sz="800" dirty="0">
                <a:hlinkClick r:id="rId3"/>
              </a:rPr>
              <a:t>https://www.shindengen.com/products/semi/column/basic/mosfet/what_are_mosfets.html</a:t>
            </a:r>
            <a:r>
              <a:rPr lang="en-US" sz="800" dirty="0"/>
              <a:t> </a:t>
            </a:r>
            <a:endParaRPr lang="el-GR" sz="800" dirty="0"/>
          </a:p>
        </p:txBody>
      </p:sp>
      <p:grpSp>
        <p:nvGrpSpPr>
          <p:cNvPr id="3" name="Ομάδα 2">
            <a:extLst>
              <a:ext uri="{FF2B5EF4-FFF2-40B4-BE49-F238E27FC236}">
                <a16:creationId xmlns:a16="http://schemas.microsoft.com/office/drawing/2014/main" id="{18B3A695-11FA-171F-5F88-6A5A27365F9F}"/>
              </a:ext>
            </a:extLst>
          </p:cNvPr>
          <p:cNvGrpSpPr/>
          <p:nvPr/>
        </p:nvGrpSpPr>
        <p:grpSpPr>
          <a:xfrm>
            <a:off x="1930836" y="1149667"/>
            <a:ext cx="8751328" cy="5123505"/>
            <a:chOff x="1880387" y="1283130"/>
            <a:chExt cx="8751328" cy="5123505"/>
          </a:xfrm>
        </p:grpSpPr>
        <p:pic>
          <p:nvPicPr>
            <p:cNvPr id="10" name="Εικόνα 9">
              <a:extLst>
                <a:ext uri="{FF2B5EF4-FFF2-40B4-BE49-F238E27FC236}">
                  <a16:creationId xmlns:a16="http://schemas.microsoft.com/office/drawing/2014/main" id="{BD2E8C2C-700B-6A58-2F80-431E034313C4}"/>
                </a:ext>
              </a:extLst>
            </p:cNvPr>
            <p:cNvPicPr>
              <a:picLocks noChangeAspect="1"/>
            </p:cNvPicPr>
            <p:nvPr/>
          </p:nvPicPr>
          <p:blipFill>
            <a:blip r:embed="rId4"/>
            <a:stretch>
              <a:fillRect/>
            </a:stretch>
          </p:blipFill>
          <p:spPr>
            <a:xfrm>
              <a:off x="1880387" y="1283130"/>
              <a:ext cx="8751328" cy="5123505"/>
            </a:xfrm>
            <a:prstGeom prst="rect">
              <a:avLst/>
            </a:prstGeom>
          </p:spPr>
        </p:pic>
        <p:sp>
          <p:nvSpPr>
            <p:cNvPr id="2" name="Ορθογώνιο 1">
              <a:extLst>
                <a:ext uri="{FF2B5EF4-FFF2-40B4-BE49-F238E27FC236}">
                  <a16:creationId xmlns:a16="http://schemas.microsoft.com/office/drawing/2014/main" id="{ED8E3540-1900-54D8-7EBC-6321B0397130}"/>
                </a:ext>
              </a:extLst>
            </p:cNvPr>
            <p:cNvSpPr/>
            <p:nvPr/>
          </p:nvSpPr>
          <p:spPr>
            <a:xfrm>
              <a:off x="2118886" y="4610173"/>
              <a:ext cx="2579238" cy="2014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grpSp>
      <p:pic>
        <p:nvPicPr>
          <p:cNvPr id="5" name="Εικόνα 4">
            <a:extLst>
              <a:ext uri="{FF2B5EF4-FFF2-40B4-BE49-F238E27FC236}">
                <a16:creationId xmlns:a16="http://schemas.microsoft.com/office/drawing/2014/main" id="{57F21281-2DFB-08F4-D324-F3C383701EF3}"/>
              </a:ext>
            </a:extLst>
          </p:cNvPr>
          <p:cNvPicPr>
            <a:picLocks noChangeAspect="1"/>
          </p:cNvPicPr>
          <p:nvPr/>
        </p:nvPicPr>
        <p:blipFill>
          <a:blip r:embed="rId5"/>
          <a:stretch>
            <a:fillRect/>
          </a:stretch>
        </p:blipFill>
        <p:spPr>
          <a:xfrm>
            <a:off x="2197771" y="4476710"/>
            <a:ext cx="2267023" cy="221019"/>
          </a:xfrm>
          <a:prstGeom prst="rect">
            <a:avLst/>
          </a:prstGeom>
        </p:spPr>
      </p:pic>
    </p:spTree>
    <p:extLst>
      <p:ext uri="{BB962C8B-B14F-4D97-AF65-F5344CB8AC3E}">
        <p14:creationId xmlns:p14="http://schemas.microsoft.com/office/powerpoint/2010/main" val="34497805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189CDE-D2E3-3DBA-FB27-73DF8361DAE6}"/>
              </a:ext>
            </a:extLst>
          </p:cNvPr>
          <p:cNvSpPr txBox="1"/>
          <p:nvPr/>
        </p:nvSpPr>
        <p:spPr>
          <a:xfrm>
            <a:off x="5268685" y="139268"/>
            <a:ext cx="17780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Aptos" panose="02110004020202020204"/>
              </a:rPr>
              <a:t>MOSFET</a:t>
            </a:r>
            <a:endParaRPr kumimoji="0" lang="el-GR" sz="2600" i="0" u="none" strike="noStrike" kern="1200" cap="none" spc="0" normalizeH="0" baseline="0" noProof="0" dirty="0">
              <a:ln>
                <a:noFill/>
              </a:ln>
              <a:effectLst/>
              <a:uLnTx/>
              <a:uFillTx/>
              <a:latin typeface="Aptos" panose="02110004020202020204"/>
              <a:ea typeface="+mn-ea"/>
              <a:cs typeface="+mn-cs"/>
            </a:endParaRPr>
          </a:p>
        </p:txBody>
      </p:sp>
      <p:grpSp>
        <p:nvGrpSpPr>
          <p:cNvPr id="17" name="Ομάδα 16">
            <a:extLst>
              <a:ext uri="{FF2B5EF4-FFF2-40B4-BE49-F238E27FC236}">
                <a16:creationId xmlns:a16="http://schemas.microsoft.com/office/drawing/2014/main" id="{D40069EA-93EF-266D-DCD8-9560B73DDDC6}"/>
              </a:ext>
            </a:extLst>
          </p:cNvPr>
          <p:cNvGrpSpPr/>
          <p:nvPr/>
        </p:nvGrpSpPr>
        <p:grpSpPr>
          <a:xfrm>
            <a:off x="530496" y="986290"/>
            <a:ext cx="11554650" cy="5732442"/>
            <a:chOff x="688151" y="1021687"/>
            <a:chExt cx="11554650" cy="5732442"/>
          </a:xfrm>
        </p:grpSpPr>
        <p:sp>
          <p:nvSpPr>
            <p:cNvPr id="4" name="TextBox 3">
              <a:extLst>
                <a:ext uri="{FF2B5EF4-FFF2-40B4-BE49-F238E27FC236}">
                  <a16:creationId xmlns:a16="http://schemas.microsoft.com/office/drawing/2014/main" id="{78BA848E-8D76-496F-3D8A-33D139FA4DCE}"/>
                </a:ext>
              </a:extLst>
            </p:cNvPr>
            <p:cNvSpPr txBox="1"/>
            <p:nvPr/>
          </p:nvSpPr>
          <p:spPr>
            <a:xfrm>
              <a:off x="7583715" y="6538685"/>
              <a:ext cx="4659086" cy="215444"/>
            </a:xfrm>
            <a:prstGeom prst="rect">
              <a:avLst/>
            </a:prstGeom>
            <a:noFill/>
          </p:spPr>
          <p:txBody>
            <a:bodyPr wrap="square" rtlCol="0">
              <a:spAutoFit/>
            </a:bodyPr>
            <a:lstStyle/>
            <a:p>
              <a:r>
                <a:rPr lang="el-GR" sz="800" dirty="0"/>
                <a:t>Πηγή</a:t>
              </a:r>
              <a:r>
                <a:rPr lang="en-US" sz="800" dirty="0"/>
                <a:t>: </a:t>
              </a:r>
              <a:r>
                <a:rPr lang="en-US" sz="800" dirty="0">
                  <a:hlinkClick r:id="rId3"/>
                </a:rPr>
                <a:t>https://www.shindengen.com/products/semi/column/basic/mosfet/what_are_mosfets.html</a:t>
              </a:r>
              <a:r>
                <a:rPr lang="en-US" sz="800" dirty="0"/>
                <a:t> </a:t>
              </a:r>
              <a:endParaRPr lang="el-GR" sz="800" dirty="0"/>
            </a:p>
          </p:txBody>
        </p:sp>
        <p:grpSp>
          <p:nvGrpSpPr>
            <p:cNvPr id="16" name="Ομάδα 15">
              <a:extLst>
                <a:ext uri="{FF2B5EF4-FFF2-40B4-BE49-F238E27FC236}">
                  <a16:creationId xmlns:a16="http://schemas.microsoft.com/office/drawing/2014/main" id="{7F91B025-69AC-577D-CED4-23DC9F37B82D}"/>
                </a:ext>
              </a:extLst>
            </p:cNvPr>
            <p:cNvGrpSpPr/>
            <p:nvPr/>
          </p:nvGrpSpPr>
          <p:grpSpPr>
            <a:xfrm>
              <a:off x="688151" y="1021687"/>
              <a:ext cx="10413813" cy="5155791"/>
              <a:chOff x="713376" y="1078442"/>
              <a:chExt cx="10413813" cy="5155791"/>
            </a:xfrm>
          </p:grpSpPr>
          <p:grpSp>
            <p:nvGrpSpPr>
              <p:cNvPr id="14" name="Ομάδα 13">
                <a:extLst>
                  <a:ext uri="{FF2B5EF4-FFF2-40B4-BE49-F238E27FC236}">
                    <a16:creationId xmlns:a16="http://schemas.microsoft.com/office/drawing/2014/main" id="{E37D736E-F696-EE53-043F-302537BD84C2}"/>
                  </a:ext>
                </a:extLst>
              </p:cNvPr>
              <p:cNvGrpSpPr/>
              <p:nvPr/>
            </p:nvGrpSpPr>
            <p:grpSpPr>
              <a:xfrm>
                <a:off x="713376" y="1078442"/>
                <a:ext cx="10413813" cy="5155791"/>
                <a:chOff x="410678" y="1065830"/>
                <a:chExt cx="10413813" cy="5155791"/>
              </a:xfrm>
            </p:grpSpPr>
            <p:grpSp>
              <p:nvGrpSpPr>
                <p:cNvPr id="3" name="Ομάδα 2">
                  <a:extLst>
                    <a:ext uri="{FF2B5EF4-FFF2-40B4-BE49-F238E27FC236}">
                      <a16:creationId xmlns:a16="http://schemas.microsoft.com/office/drawing/2014/main" id="{99E2E8AF-1810-90E4-0103-24777543BDDD}"/>
                    </a:ext>
                  </a:extLst>
                </p:cNvPr>
                <p:cNvGrpSpPr/>
                <p:nvPr/>
              </p:nvGrpSpPr>
              <p:grpSpPr>
                <a:xfrm>
                  <a:off x="3761113" y="1065830"/>
                  <a:ext cx="7063378" cy="5155791"/>
                  <a:chOff x="2307772" y="1091055"/>
                  <a:chExt cx="7063378" cy="5155791"/>
                </a:xfrm>
              </p:grpSpPr>
              <p:pic>
                <p:nvPicPr>
                  <p:cNvPr id="6" name="Εικόνα 5">
                    <a:extLst>
                      <a:ext uri="{FF2B5EF4-FFF2-40B4-BE49-F238E27FC236}">
                        <a16:creationId xmlns:a16="http://schemas.microsoft.com/office/drawing/2014/main" id="{0F9042B7-1A1E-3731-E2FC-C5C3D7EA65B7}"/>
                      </a:ext>
                    </a:extLst>
                  </p:cNvPr>
                  <p:cNvPicPr>
                    <a:picLocks noChangeAspect="1"/>
                  </p:cNvPicPr>
                  <p:nvPr/>
                </p:nvPicPr>
                <p:blipFill>
                  <a:blip r:embed="rId4"/>
                  <a:stretch>
                    <a:fillRect/>
                  </a:stretch>
                </p:blipFill>
                <p:spPr>
                  <a:xfrm>
                    <a:off x="4230915" y="1091055"/>
                    <a:ext cx="3999463" cy="2337945"/>
                  </a:xfrm>
                  <a:prstGeom prst="rect">
                    <a:avLst/>
                  </a:prstGeom>
                </p:spPr>
              </p:pic>
              <p:pic>
                <p:nvPicPr>
                  <p:cNvPr id="2" name="Εικόνα 1">
                    <a:extLst>
                      <a:ext uri="{FF2B5EF4-FFF2-40B4-BE49-F238E27FC236}">
                        <a16:creationId xmlns:a16="http://schemas.microsoft.com/office/drawing/2014/main" id="{84C623C0-E158-FACD-C6CE-7668D733B839}"/>
                      </a:ext>
                    </a:extLst>
                  </p:cNvPr>
                  <p:cNvPicPr>
                    <a:picLocks noChangeAspect="1"/>
                  </p:cNvPicPr>
                  <p:nvPr/>
                </p:nvPicPr>
                <p:blipFill>
                  <a:blip r:embed="rId5"/>
                  <a:stretch>
                    <a:fillRect/>
                  </a:stretch>
                </p:blipFill>
                <p:spPr>
                  <a:xfrm>
                    <a:off x="2307772" y="3995753"/>
                    <a:ext cx="7063378" cy="2251093"/>
                  </a:xfrm>
                  <a:prstGeom prst="rect">
                    <a:avLst/>
                  </a:prstGeom>
                </p:spPr>
              </p:pic>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F74050E-7A73-054F-F70A-515EE43E538B}"/>
                        </a:ext>
                      </a:extLst>
                    </p:cNvPr>
                    <p:cNvSpPr txBox="1"/>
                    <p:nvPr/>
                  </p:nvSpPr>
                  <p:spPr>
                    <a:xfrm>
                      <a:off x="410678" y="1946992"/>
                      <a:ext cx="5309826" cy="369332"/>
                    </a:xfrm>
                    <a:prstGeom prst="rect">
                      <a:avLst/>
                    </a:prstGeom>
                    <a:noFill/>
                  </p:spPr>
                  <p:txBody>
                    <a:bodyPr wrap="square" rtlCol="0">
                      <a:spAutoFit/>
                    </a:bodyPr>
                    <a:lstStyle/>
                    <a:p>
                      <a:r>
                        <a:rPr lang="el-GR" dirty="0"/>
                        <a:t>Εάν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𝐺𝑆</m:t>
                              </m:r>
                            </m:sub>
                          </m:sSub>
                          <m:r>
                            <a:rPr lang="en-US" b="0" i="1" smtClean="0">
                              <a:latin typeface="Cambria Math" panose="02040503050406030204" pitchFamily="18" charset="0"/>
                            </a:rPr>
                            <m:t>&gt;</m:t>
                          </m:r>
                          <m:sSub>
                            <m:sSubPr>
                              <m:ctrlPr>
                                <a:rPr lang="el-GR" i="1">
                                  <a:latin typeface="Cambria Math" panose="02040503050406030204" pitchFamily="18" charset="0"/>
                                </a:rPr>
                              </m:ctrlPr>
                            </m:sSubPr>
                            <m:e>
                              <m:r>
                                <a:rPr lang="en-US" i="1">
                                  <a:latin typeface="Cambria Math" panose="02040503050406030204" pitchFamily="18" charset="0"/>
                                </a:rPr>
                                <m:t>𝑉</m:t>
                              </m:r>
                            </m:e>
                            <m:sub>
                              <m:r>
                                <a:rPr lang="en-US" b="0" i="1" smtClean="0">
                                  <a:latin typeface="Cambria Math" panose="02040503050406030204" pitchFamily="18" charset="0"/>
                                </a:rPr>
                                <m:t>𝑡h𝑟𝑒𝑠h𝑜𝑙𝑑</m:t>
                              </m:r>
                            </m:sub>
                          </m:sSub>
                          <m:r>
                            <a:rPr lang="el-GR" b="0" i="1" smtClean="0">
                              <a:latin typeface="Cambria Math" panose="02040503050406030204" pitchFamily="18" charset="0"/>
                            </a:rPr>
                            <m:t> </m:t>
                          </m:r>
                          <m:r>
                            <a:rPr lang="el-GR" b="0" i="1" smtClean="0">
                              <a:latin typeface="Cambria Math" panose="02040503050406030204" pitchFamily="18" charset="0"/>
                              <a:ea typeface="Cambria Math" panose="02040503050406030204" pitchFamily="18" charset="0"/>
                            </a:rPr>
                            <m:t>⇒ </m:t>
                          </m:r>
                        </m:oMath>
                      </a14:m>
                      <a:r>
                        <a:rPr lang="en-US" dirty="0"/>
                        <a:t>O </a:t>
                      </a:r>
                      <a:r>
                        <a:rPr lang="el-GR" dirty="0"/>
                        <a:t>διακόπτης είναι </a:t>
                      </a:r>
                      <a:r>
                        <a:rPr lang="en-US" dirty="0"/>
                        <a:t>ON</a:t>
                      </a:r>
                      <a:endParaRPr lang="el-GR" dirty="0"/>
                    </a:p>
                  </p:txBody>
                </p:sp>
              </mc:Choice>
              <mc:Fallback xmlns="">
                <p:sp>
                  <p:nvSpPr>
                    <p:cNvPr id="5" name="TextBox 4">
                      <a:extLst>
                        <a:ext uri="{FF2B5EF4-FFF2-40B4-BE49-F238E27FC236}">
                          <a16:creationId xmlns:a16="http://schemas.microsoft.com/office/drawing/2014/main" id="{5F74050E-7A73-054F-F70A-515EE43E538B}"/>
                        </a:ext>
                      </a:extLst>
                    </p:cNvPr>
                    <p:cNvSpPr txBox="1">
                      <a:spLocks noRot="1" noChangeAspect="1" noMove="1" noResize="1" noEditPoints="1" noAdjustHandles="1" noChangeArrowheads="1" noChangeShapeType="1" noTextEdit="1"/>
                    </p:cNvSpPr>
                    <p:nvPr/>
                  </p:nvSpPr>
                  <p:spPr>
                    <a:xfrm>
                      <a:off x="410678" y="1946992"/>
                      <a:ext cx="5309826" cy="369332"/>
                    </a:xfrm>
                    <a:prstGeom prst="rect">
                      <a:avLst/>
                    </a:prstGeom>
                    <a:blipFill>
                      <a:blip r:embed="rId6"/>
                      <a:stretch>
                        <a:fillRect l="-918" t="-6557" b="-26230"/>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9BDC76E-C0E9-0ACF-6FC0-75FC7957B88B}"/>
                        </a:ext>
                      </a:extLst>
                    </p:cNvPr>
                    <p:cNvSpPr txBox="1"/>
                    <p:nvPr/>
                  </p:nvSpPr>
                  <p:spPr>
                    <a:xfrm>
                      <a:off x="410678" y="2589428"/>
                      <a:ext cx="5309826" cy="369332"/>
                    </a:xfrm>
                    <a:prstGeom prst="rect">
                      <a:avLst/>
                    </a:prstGeom>
                    <a:noFill/>
                  </p:spPr>
                  <p:txBody>
                    <a:bodyPr wrap="square" rtlCol="0">
                      <a:spAutoFit/>
                    </a:bodyPr>
                    <a:lstStyle/>
                    <a:p>
                      <a:r>
                        <a:rPr lang="el-GR" dirty="0"/>
                        <a:t>Εάν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𝐺𝑆</m:t>
                              </m:r>
                            </m:sub>
                          </m:sSub>
                          <m:r>
                            <a:rPr lang="el-GR" b="0" i="1" smtClean="0">
                              <a:latin typeface="Cambria Math" panose="02040503050406030204" pitchFamily="18" charset="0"/>
                            </a:rPr>
                            <m:t>&lt;</m:t>
                          </m:r>
                          <m:sSub>
                            <m:sSubPr>
                              <m:ctrlPr>
                                <a:rPr lang="el-GR" i="1">
                                  <a:latin typeface="Cambria Math" panose="02040503050406030204" pitchFamily="18" charset="0"/>
                                </a:rPr>
                              </m:ctrlPr>
                            </m:sSubPr>
                            <m:e>
                              <m:r>
                                <a:rPr lang="en-US" i="1">
                                  <a:latin typeface="Cambria Math" panose="02040503050406030204" pitchFamily="18" charset="0"/>
                                </a:rPr>
                                <m:t>𝑉</m:t>
                              </m:r>
                            </m:e>
                            <m:sub>
                              <m:r>
                                <a:rPr lang="en-US" b="0" i="1" smtClean="0">
                                  <a:latin typeface="Cambria Math" panose="02040503050406030204" pitchFamily="18" charset="0"/>
                                </a:rPr>
                                <m:t>𝑡h𝑟𝑒𝑠h𝑜𝑙𝑑</m:t>
                              </m:r>
                            </m:sub>
                          </m:sSub>
                          <m:r>
                            <a:rPr lang="el-GR" b="0" i="1" smtClean="0">
                              <a:latin typeface="Cambria Math" panose="02040503050406030204" pitchFamily="18" charset="0"/>
                            </a:rPr>
                            <m:t> </m:t>
                          </m:r>
                          <m:r>
                            <a:rPr lang="el-GR" b="0" i="1" smtClean="0">
                              <a:latin typeface="Cambria Math" panose="02040503050406030204" pitchFamily="18" charset="0"/>
                              <a:ea typeface="Cambria Math" panose="02040503050406030204" pitchFamily="18" charset="0"/>
                            </a:rPr>
                            <m:t>⇒ </m:t>
                          </m:r>
                        </m:oMath>
                      </a14:m>
                      <a:r>
                        <a:rPr lang="en-US" dirty="0"/>
                        <a:t>O </a:t>
                      </a:r>
                      <a:r>
                        <a:rPr lang="el-GR" dirty="0"/>
                        <a:t>διακόπτης είναι </a:t>
                      </a:r>
                      <a:r>
                        <a:rPr lang="en-US" dirty="0"/>
                        <a:t>OFF</a:t>
                      </a:r>
                      <a:endParaRPr lang="el-GR" dirty="0"/>
                    </a:p>
                  </p:txBody>
                </p:sp>
              </mc:Choice>
              <mc:Fallback xmlns="">
                <p:sp>
                  <p:nvSpPr>
                    <p:cNvPr id="8" name="TextBox 7">
                      <a:extLst>
                        <a:ext uri="{FF2B5EF4-FFF2-40B4-BE49-F238E27FC236}">
                          <a16:creationId xmlns:a16="http://schemas.microsoft.com/office/drawing/2014/main" id="{B9BDC76E-C0E9-0ACF-6FC0-75FC7957B88B}"/>
                        </a:ext>
                      </a:extLst>
                    </p:cNvPr>
                    <p:cNvSpPr txBox="1">
                      <a:spLocks noRot="1" noChangeAspect="1" noMove="1" noResize="1" noEditPoints="1" noAdjustHandles="1" noChangeArrowheads="1" noChangeShapeType="1" noTextEdit="1"/>
                    </p:cNvSpPr>
                    <p:nvPr/>
                  </p:nvSpPr>
                  <p:spPr>
                    <a:xfrm>
                      <a:off x="410678" y="2589428"/>
                      <a:ext cx="5309826" cy="369332"/>
                    </a:xfrm>
                    <a:prstGeom prst="rect">
                      <a:avLst/>
                    </a:prstGeom>
                    <a:blipFill>
                      <a:blip r:embed="rId7"/>
                      <a:stretch>
                        <a:fillRect l="-918" t="-8333" b="-28333"/>
                      </a:stretch>
                    </a:blipFill>
                  </p:spPr>
                  <p:txBody>
                    <a:bodyPr/>
                    <a:lstStyle/>
                    <a:p>
                      <a:r>
                        <a:rPr lang="el-GR">
                          <a:noFill/>
                        </a:rPr>
                        <a:t> </a:t>
                      </a:r>
                    </a:p>
                  </p:txBody>
                </p:sp>
              </mc:Fallback>
            </mc:AlternateContent>
            <p:sp>
              <p:nvSpPr>
                <p:cNvPr id="11" name="Βέλος: Καμπύλο προς τα κάτω 10">
                  <a:extLst>
                    <a:ext uri="{FF2B5EF4-FFF2-40B4-BE49-F238E27FC236}">
                      <a16:creationId xmlns:a16="http://schemas.microsoft.com/office/drawing/2014/main" id="{5BB92DE7-CBEC-0A51-E2FB-4F9133C754D5}"/>
                    </a:ext>
                  </a:extLst>
                </p:cNvPr>
                <p:cNvSpPr/>
                <p:nvPr/>
              </p:nvSpPr>
              <p:spPr>
                <a:xfrm rot="13421160">
                  <a:off x="6024273" y="2628213"/>
                  <a:ext cx="616224" cy="223995"/>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1224345-2E01-8BAA-26DC-23D67E52D416}"/>
                        </a:ext>
                      </a:extLst>
                    </p:cNvPr>
                    <p:cNvSpPr txBox="1"/>
                    <p:nvPr/>
                  </p:nvSpPr>
                  <p:spPr>
                    <a:xfrm>
                      <a:off x="5869765" y="2718955"/>
                      <a:ext cx="45247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l-GR" i="1" smtClean="0">
                                    <a:solidFill>
                                      <a:srgbClr val="002060"/>
                                    </a:solidFill>
                                    <a:latin typeface="Cambria Math" panose="02040503050406030204" pitchFamily="18" charset="0"/>
                                  </a:rPr>
                                </m:ctrlPr>
                              </m:sSubPr>
                              <m:e>
                                <m:r>
                                  <a:rPr lang="en-US" b="0" i="1" smtClean="0">
                                    <a:solidFill>
                                      <a:srgbClr val="002060"/>
                                    </a:solidFill>
                                    <a:latin typeface="Cambria Math" panose="02040503050406030204" pitchFamily="18" charset="0"/>
                                  </a:rPr>
                                  <m:t>𝑉</m:t>
                                </m:r>
                              </m:e>
                              <m:sub>
                                <m:r>
                                  <a:rPr lang="en-US" b="0" i="1" smtClean="0">
                                    <a:solidFill>
                                      <a:srgbClr val="002060"/>
                                    </a:solidFill>
                                    <a:latin typeface="Cambria Math" panose="02040503050406030204" pitchFamily="18" charset="0"/>
                                  </a:rPr>
                                  <m:t>𝐺𝑆</m:t>
                                </m:r>
                              </m:sub>
                            </m:sSub>
                          </m:oMath>
                        </m:oMathPara>
                      </a14:m>
                      <a:endParaRPr lang="el-GR" dirty="0">
                        <a:solidFill>
                          <a:srgbClr val="002060"/>
                        </a:solidFill>
                      </a:endParaRPr>
                    </a:p>
                  </p:txBody>
                </p:sp>
              </mc:Choice>
              <mc:Fallback xmlns="">
                <p:sp>
                  <p:nvSpPr>
                    <p:cNvPr id="13" name="TextBox 12">
                      <a:extLst>
                        <a:ext uri="{FF2B5EF4-FFF2-40B4-BE49-F238E27FC236}">
                          <a16:creationId xmlns:a16="http://schemas.microsoft.com/office/drawing/2014/main" id="{F1224345-2E01-8BAA-26DC-23D67E52D416}"/>
                        </a:ext>
                      </a:extLst>
                    </p:cNvPr>
                    <p:cNvSpPr txBox="1">
                      <a:spLocks noRot="1" noChangeAspect="1" noMove="1" noResize="1" noEditPoints="1" noAdjustHandles="1" noChangeArrowheads="1" noChangeShapeType="1" noTextEdit="1"/>
                    </p:cNvSpPr>
                    <p:nvPr/>
                  </p:nvSpPr>
                  <p:spPr>
                    <a:xfrm>
                      <a:off x="5869765" y="2718955"/>
                      <a:ext cx="452470" cy="369332"/>
                    </a:xfrm>
                    <a:prstGeom prst="rect">
                      <a:avLst/>
                    </a:prstGeom>
                    <a:blipFill>
                      <a:blip r:embed="rId8"/>
                      <a:stretch>
                        <a:fillRect r="-2703"/>
                      </a:stretch>
                    </a:blipFill>
                  </p:spPr>
                  <p:txBody>
                    <a:bodyPr/>
                    <a:lstStyle/>
                    <a:p>
                      <a:r>
                        <a:rPr lang="el-GR">
                          <a:noFill/>
                        </a:rPr>
                        <a:t> </a:t>
                      </a:r>
                    </a:p>
                  </p:txBody>
                </p:sp>
              </mc:Fallback>
            </mc:AlternateContent>
          </p:grpSp>
          <p:sp>
            <p:nvSpPr>
              <p:cNvPr id="15" name="Αριστερό άγκιστρο 14">
                <a:extLst>
                  <a:ext uri="{FF2B5EF4-FFF2-40B4-BE49-F238E27FC236}">
                    <a16:creationId xmlns:a16="http://schemas.microsoft.com/office/drawing/2014/main" id="{5F01815D-2104-76DB-63E3-8831FFAA011E}"/>
                  </a:ext>
                </a:extLst>
              </p:cNvPr>
              <p:cNvSpPr/>
              <p:nvPr/>
            </p:nvSpPr>
            <p:spPr>
              <a:xfrm flipH="1">
                <a:off x="5391807" y="2037964"/>
                <a:ext cx="390984" cy="933408"/>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l-GR"/>
              </a:p>
            </p:txBody>
          </p:sp>
        </p:grpSp>
      </p:grpSp>
    </p:spTree>
    <p:extLst>
      <p:ext uri="{BB962C8B-B14F-4D97-AF65-F5344CB8AC3E}">
        <p14:creationId xmlns:p14="http://schemas.microsoft.com/office/powerpoint/2010/main" val="5420436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189CDE-D2E3-3DBA-FB27-73DF8361DAE6}"/>
              </a:ext>
            </a:extLst>
          </p:cNvPr>
          <p:cNvSpPr txBox="1"/>
          <p:nvPr/>
        </p:nvSpPr>
        <p:spPr>
          <a:xfrm>
            <a:off x="5566229" y="139268"/>
            <a:ext cx="15385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Aptos" panose="02110004020202020204"/>
              </a:rPr>
              <a:t>MOSFET</a:t>
            </a:r>
            <a:endParaRPr kumimoji="0" lang="el-GR" sz="2600" i="0" u="none" strike="noStrike" kern="1200" cap="none" spc="0" normalizeH="0" baseline="0" noProof="0" dirty="0">
              <a:ln>
                <a:noFill/>
              </a:ln>
              <a:effectLst/>
              <a:uLnTx/>
              <a:uFillTx/>
              <a:latin typeface="Aptos" panose="02110004020202020204"/>
              <a:ea typeface="+mn-ea"/>
              <a:cs typeface="+mn-cs"/>
            </a:endParaRPr>
          </a:p>
        </p:txBody>
      </p:sp>
      <p:pic>
        <p:nvPicPr>
          <p:cNvPr id="3" name="Εικόνα 2">
            <a:extLst>
              <a:ext uri="{FF2B5EF4-FFF2-40B4-BE49-F238E27FC236}">
                <a16:creationId xmlns:a16="http://schemas.microsoft.com/office/drawing/2014/main" id="{344CEC1B-BC28-DAD8-943D-82C7ABA33C07}"/>
              </a:ext>
            </a:extLst>
          </p:cNvPr>
          <p:cNvPicPr>
            <a:picLocks noChangeAspect="1"/>
          </p:cNvPicPr>
          <p:nvPr/>
        </p:nvPicPr>
        <p:blipFill>
          <a:blip r:embed="rId3"/>
          <a:stretch>
            <a:fillRect/>
          </a:stretch>
        </p:blipFill>
        <p:spPr>
          <a:xfrm>
            <a:off x="1743804" y="1419645"/>
            <a:ext cx="8704391" cy="3558938"/>
          </a:xfrm>
          <a:prstGeom prst="rect">
            <a:avLst/>
          </a:prstGeom>
        </p:spPr>
      </p:pic>
      <p:sp>
        <p:nvSpPr>
          <p:cNvPr id="4" name="TextBox 3">
            <a:extLst>
              <a:ext uri="{FF2B5EF4-FFF2-40B4-BE49-F238E27FC236}">
                <a16:creationId xmlns:a16="http://schemas.microsoft.com/office/drawing/2014/main" id="{77407C13-B2E3-0214-952D-C7623F451B62}"/>
              </a:ext>
            </a:extLst>
          </p:cNvPr>
          <p:cNvSpPr txBox="1"/>
          <p:nvPr/>
        </p:nvSpPr>
        <p:spPr>
          <a:xfrm>
            <a:off x="7583715" y="6538685"/>
            <a:ext cx="4659086" cy="215444"/>
          </a:xfrm>
          <a:prstGeom prst="rect">
            <a:avLst/>
          </a:prstGeom>
          <a:noFill/>
        </p:spPr>
        <p:txBody>
          <a:bodyPr wrap="square" rtlCol="0">
            <a:spAutoFit/>
          </a:bodyPr>
          <a:lstStyle/>
          <a:p>
            <a:r>
              <a:rPr lang="el-GR" sz="800" dirty="0"/>
              <a:t>Πηγή</a:t>
            </a:r>
            <a:r>
              <a:rPr lang="en-US" sz="800" dirty="0"/>
              <a:t>: </a:t>
            </a:r>
            <a:r>
              <a:rPr lang="en-US" sz="800" dirty="0">
                <a:hlinkClick r:id="rId4"/>
              </a:rPr>
              <a:t>https://www.shindengen.com/products/semi/column/basic/mosfet/what_are_mosfets.html</a:t>
            </a:r>
            <a:r>
              <a:rPr lang="en-US" sz="800" dirty="0"/>
              <a:t> </a:t>
            </a:r>
            <a:endParaRPr lang="el-GR" sz="800" dirty="0"/>
          </a:p>
        </p:txBody>
      </p:sp>
    </p:spTree>
    <p:extLst>
      <p:ext uri="{BB962C8B-B14F-4D97-AF65-F5344CB8AC3E}">
        <p14:creationId xmlns:p14="http://schemas.microsoft.com/office/powerpoint/2010/main" val="20625595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189CDE-D2E3-3DBA-FB27-73DF8361DAE6}"/>
              </a:ext>
            </a:extLst>
          </p:cNvPr>
          <p:cNvSpPr txBox="1"/>
          <p:nvPr/>
        </p:nvSpPr>
        <p:spPr>
          <a:xfrm>
            <a:off x="696687" y="153783"/>
            <a:ext cx="9710056" cy="523220"/>
          </a:xfrm>
          <a:prstGeom prst="rect">
            <a:avLst/>
          </a:prstGeom>
          <a:noFill/>
        </p:spPr>
        <p:txBody>
          <a:bodyPr wrap="square" rtlCol="0">
            <a:spAutoFit/>
          </a:bodyPr>
          <a:lstStyle/>
          <a:p>
            <a:pPr algn="ctr"/>
            <a:r>
              <a:rPr lang="el-GR" sz="2800" dirty="0"/>
              <a:t>Ισχύς και συχνότητα ημιαγωγικών διατάξεων</a:t>
            </a:r>
          </a:p>
        </p:txBody>
      </p:sp>
      <p:pic>
        <p:nvPicPr>
          <p:cNvPr id="3" name="Εικόνα 2">
            <a:extLst>
              <a:ext uri="{FF2B5EF4-FFF2-40B4-BE49-F238E27FC236}">
                <a16:creationId xmlns:a16="http://schemas.microsoft.com/office/drawing/2014/main" id="{5E407624-346A-216F-B9AC-0355530F794E}"/>
              </a:ext>
            </a:extLst>
          </p:cNvPr>
          <p:cNvPicPr>
            <a:picLocks noChangeAspect="1"/>
          </p:cNvPicPr>
          <p:nvPr/>
        </p:nvPicPr>
        <p:blipFill>
          <a:blip r:embed="rId3"/>
          <a:stretch>
            <a:fillRect/>
          </a:stretch>
        </p:blipFill>
        <p:spPr>
          <a:xfrm>
            <a:off x="3047999" y="823548"/>
            <a:ext cx="6384593" cy="5341532"/>
          </a:xfrm>
          <a:prstGeom prst="rect">
            <a:avLst/>
          </a:prstGeom>
        </p:spPr>
      </p:pic>
    </p:spTree>
    <p:extLst>
      <p:ext uri="{BB962C8B-B14F-4D97-AF65-F5344CB8AC3E}">
        <p14:creationId xmlns:p14="http://schemas.microsoft.com/office/powerpoint/2010/main" val="9908079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189CDE-D2E3-3DBA-FB27-73DF8361DAE6}"/>
              </a:ext>
            </a:extLst>
          </p:cNvPr>
          <p:cNvSpPr txBox="1"/>
          <p:nvPr/>
        </p:nvSpPr>
        <p:spPr>
          <a:xfrm>
            <a:off x="696687" y="153783"/>
            <a:ext cx="9710056" cy="523220"/>
          </a:xfrm>
          <a:prstGeom prst="rect">
            <a:avLst/>
          </a:prstGeom>
          <a:noFill/>
        </p:spPr>
        <p:txBody>
          <a:bodyPr wrap="square" rtlCol="0">
            <a:spAutoFit/>
          </a:bodyPr>
          <a:lstStyle/>
          <a:p>
            <a:pPr algn="ctr"/>
            <a:r>
              <a:rPr lang="el-GR" sz="2800" dirty="0"/>
              <a:t>Μηχανή συνεχούς ρεύματος</a:t>
            </a:r>
            <a:r>
              <a:rPr lang="en-US" sz="2800" dirty="0"/>
              <a:t>:</a:t>
            </a:r>
            <a:r>
              <a:rPr lang="el-GR" sz="2800" dirty="0"/>
              <a:t> </a:t>
            </a:r>
            <a:r>
              <a:rPr lang="en-US" sz="2800" dirty="0"/>
              <a:t>DC Brushed Motor</a:t>
            </a:r>
            <a:endParaRPr lang="el-GR" sz="2800" dirty="0"/>
          </a:p>
        </p:txBody>
      </p:sp>
      <p:grpSp>
        <p:nvGrpSpPr>
          <p:cNvPr id="9" name="Ομάδα 8">
            <a:extLst>
              <a:ext uri="{FF2B5EF4-FFF2-40B4-BE49-F238E27FC236}">
                <a16:creationId xmlns:a16="http://schemas.microsoft.com/office/drawing/2014/main" id="{7E85DC90-16BE-DF42-DBBB-61561484A3E7}"/>
              </a:ext>
            </a:extLst>
          </p:cNvPr>
          <p:cNvGrpSpPr/>
          <p:nvPr/>
        </p:nvGrpSpPr>
        <p:grpSpPr>
          <a:xfrm>
            <a:off x="618010" y="1368448"/>
            <a:ext cx="10558622" cy="3745886"/>
            <a:chOff x="1305386" y="1336917"/>
            <a:chExt cx="10558622" cy="3745886"/>
          </a:xfrm>
        </p:grpSpPr>
        <p:grpSp>
          <p:nvGrpSpPr>
            <p:cNvPr id="8" name="Ομάδα 7">
              <a:extLst>
                <a:ext uri="{FF2B5EF4-FFF2-40B4-BE49-F238E27FC236}">
                  <a16:creationId xmlns:a16="http://schemas.microsoft.com/office/drawing/2014/main" id="{62327D13-A045-59CF-A4F2-7B90C35C230A}"/>
                </a:ext>
              </a:extLst>
            </p:cNvPr>
            <p:cNvGrpSpPr/>
            <p:nvPr/>
          </p:nvGrpSpPr>
          <p:grpSpPr>
            <a:xfrm>
              <a:off x="1305386" y="1336917"/>
              <a:ext cx="9871316" cy="3745886"/>
              <a:chOff x="1305386" y="1336917"/>
              <a:chExt cx="9871316" cy="3745886"/>
            </a:xfrm>
          </p:grpSpPr>
          <p:pic>
            <p:nvPicPr>
              <p:cNvPr id="3" name="Εικόνα 2">
                <a:extLst>
                  <a:ext uri="{FF2B5EF4-FFF2-40B4-BE49-F238E27FC236}">
                    <a16:creationId xmlns:a16="http://schemas.microsoft.com/office/drawing/2014/main" id="{AC07BE3C-DA22-7CC2-6B91-C9F681FD891C}"/>
                  </a:ext>
                </a:extLst>
              </p:cNvPr>
              <p:cNvPicPr>
                <a:picLocks noChangeAspect="1"/>
              </p:cNvPicPr>
              <p:nvPr/>
            </p:nvPicPr>
            <p:blipFill>
              <a:blip r:embed="rId3"/>
              <a:srcRect t="13990" b="15645"/>
              <a:stretch/>
            </p:blipFill>
            <p:spPr>
              <a:xfrm>
                <a:off x="1305386" y="1336917"/>
                <a:ext cx="9871316" cy="3745886"/>
              </a:xfrm>
              <a:prstGeom prst="rect">
                <a:avLst/>
              </a:prstGeom>
            </p:spPr>
          </p:pic>
          <p:pic>
            <p:nvPicPr>
              <p:cNvPr id="4" name="Εικόνα 3">
                <a:extLst>
                  <a:ext uri="{FF2B5EF4-FFF2-40B4-BE49-F238E27FC236}">
                    <a16:creationId xmlns:a16="http://schemas.microsoft.com/office/drawing/2014/main" id="{7C32FDCE-6282-714F-CA57-8DB997FF1308}"/>
                  </a:ext>
                </a:extLst>
              </p:cNvPr>
              <p:cNvPicPr>
                <a:picLocks noChangeAspect="1"/>
              </p:cNvPicPr>
              <p:nvPr/>
            </p:nvPicPr>
            <p:blipFill>
              <a:blip r:embed="rId4"/>
              <a:stretch>
                <a:fillRect/>
              </a:stretch>
            </p:blipFill>
            <p:spPr>
              <a:xfrm>
                <a:off x="5759283" y="1789385"/>
                <a:ext cx="3725252" cy="2161683"/>
              </a:xfrm>
              <a:prstGeom prst="rect">
                <a:avLst/>
              </a:prstGeom>
            </p:spPr>
          </p:pic>
        </p:grpSp>
        <p:pic>
          <p:nvPicPr>
            <p:cNvPr id="6" name="Εικόνα 5">
              <a:extLst>
                <a:ext uri="{FF2B5EF4-FFF2-40B4-BE49-F238E27FC236}">
                  <a16:creationId xmlns:a16="http://schemas.microsoft.com/office/drawing/2014/main" id="{E31796A9-2072-7D4F-E98E-E32080AA34D7}"/>
                </a:ext>
              </a:extLst>
            </p:cNvPr>
            <p:cNvPicPr>
              <a:picLocks noChangeAspect="1"/>
            </p:cNvPicPr>
            <p:nvPr/>
          </p:nvPicPr>
          <p:blipFill>
            <a:blip r:embed="rId5"/>
            <a:stretch>
              <a:fillRect/>
            </a:stretch>
          </p:blipFill>
          <p:spPr>
            <a:xfrm>
              <a:off x="9402076" y="1472078"/>
              <a:ext cx="2461932" cy="2478990"/>
            </a:xfrm>
            <a:prstGeom prst="rect">
              <a:avLst/>
            </a:prstGeom>
          </p:spPr>
        </p:pic>
      </p:grpSp>
    </p:spTree>
    <p:extLst>
      <p:ext uri="{BB962C8B-B14F-4D97-AF65-F5344CB8AC3E}">
        <p14:creationId xmlns:p14="http://schemas.microsoft.com/office/powerpoint/2010/main" val="1908486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45F3F4-C09D-770F-346F-9659FC3AD4F7}"/>
              </a:ext>
            </a:extLst>
          </p:cNvPr>
          <p:cNvSpPr>
            <a:spLocks noGrp="1"/>
          </p:cNvSpPr>
          <p:nvPr>
            <p:ph type="ctrTitle"/>
          </p:nvPr>
        </p:nvSpPr>
        <p:spPr>
          <a:xfrm>
            <a:off x="1172817" y="0"/>
            <a:ext cx="9667462" cy="609600"/>
          </a:xfrm>
        </p:spPr>
        <p:txBody>
          <a:bodyPr>
            <a:normAutofit/>
          </a:bodyPr>
          <a:lstStyle/>
          <a:p>
            <a:r>
              <a:rPr lang="el-GR" sz="3000" dirty="0"/>
              <a:t>Εμπορικά μοντέλα στην Ελλάδα</a:t>
            </a:r>
          </a:p>
        </p:txBody>
      </p:sp>
      <p:pic>
        <p:nvPicPr>
          <p:cNvPr id="6" name="Εικόνα 5">
            <a:extLst>
              <a:ext uri="{FF2B5EF4-FFF2-40B4-BE49-F238E27FC236}">
                <a16:creationId xmlns:a16="http://schemas.microsoft.com/office/drawing/2014/main" id="{7ACB0D86-404C-E910-4323-8F97E9C21FCC}"/>
              </a:ext>
            </a:extLst>
          </p:cNvPr>
          <p:cNvPicPr>
            <a:picLocks noChangeAspect="1"/>
          </p:cNvPicPr>
          <p:nvPr/>
        </p:nvPicPr>
        <p:blipFill>
          <a:blip r:embed="rId2"/>
          <a:stretch>
            <a:fillRect/>
          </a:stretch>
        </p:blipFill>
        <p:spPr>
          <a:xfrm>
            <a:off x="36944" y="1"/>
            <a:ext cx="1195510" cy="1153446"/>
          </a:xfrm>
          <a:prstGeom prst="rect">
            <a:avLst/>
          </a:prstGeom>
        </p:spPr>
      </p:pic>
      <p:sp>
        <p:nvSpPr>
          <p:cNvPr id="3" name="TextBox 2">
            <a:extLst>
              <a:ext uri="{FF2B5EF4-FFF2-40B4-BE49-F238E27FC236}">
                <a16:creationId xmlns:a16="http://schemas.microsoft.com/office/drawing/2014/main" id="{739CDA59-8900-4BBB-152A-133F943E52FA}"/>
              </a:ext>
            </a:extLst>
          </p:cNvPr>
          <p:cNvSpPr txBox="1"/>
          <p:nvPr/>
        </p:nvSpPr>
        <p:spPr>
          <a:xfrm>
            <a:off x="4359966" y="6581001"/>
            <a:ext cx="518159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solidFill>
                <a:effectLst/>
                <a:uLnTx/>
                <a:uFillTx/>
                <a:latin typeface="Aptos" panose="02110004020202020204"/>
                <a:ea typeface="+mn-ea"/>
                <a:cs typeface="+mn-cs"/>
              </a:rPr>
              <a:t>Πηγή</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hlinkClick r:id="rId3"/>
              </a:rPr>
              <a:t>https://www.hyundai.com/eu/en/models/kona-electric/trims.html</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a:t>
            </a:r>
            <a:endParaRPr kumimoji="0" lang="el-GR"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aphicFrame>
        <p:nvGraphicFramePr>
          <p:cNvPr id="4" name="Πίνακας 3">
            <a:extLst>
              <a:ext uri="{FF2B5EF4-FFF2-40B4-BE49-F238E27FC236}">
                <a16:creationId xmlns:a16="http://schemas.microsoft.com/office/drawing/2014/main" id="{F808C6BB-DD22-2149-544B-B9121EF31DA0}"/>
              </a:ext>
            </a:extLst>
          </p:cNvPr>
          <p:cNvGraphicFramePr>
            <a:graphicFrameLocks noGrp="1"/>
          </p:cNvGraphicFramePr>
          <p:nvPr>
            <p:extLst>
              <p:ext uri="{D42A27DB-BD31-4B8C-83A1-F6EECF244321}">
                <p14:modId xmlns:p14="http://schemas.microsoft.com/office/powerpoint/2010/main" val="962936508"/>
              </p:ext>
            </p:extLst>
          </p:nvPr>
        </p:nvGraphicFramePr>
        <p:xfrm>
          <a:off x="106017" y="5054720"/>
          <a:ext cx="11820938" cy="1280160"/>
        </p:xfrm>
        <a:graphic>
          <a:graphicData uri="http://schemas.openxmlformats.org/drawingml/2006/table">
            <a:tbl>
              <a:tblPr firstRow="1" bandRow="1">
                <a:tableStyleId>{5C22544A-7EE6-4342-B048-85BDC9FD1C3A}</a:tableStyleId>
              </a:tblPr>
              <a:tblGrid>
                <a:gridCol w="2377584">
                  <a:extLst>
                    <a:ext uri="{9D8B030D-6E8A-4147-A177-3AD203B41FA5}">
                      <a16:colId xmlns:a16="http://schemas.microsoft.com/office/drawing/2014/main" val="2184020723"/>
                    </a:ext>
                  </a:extLst>
                </a:gridCol>
                <a:gridCol w="2935414">
                  <a:extLst>
                    <a:ext uri="{9D8B030D-6E8A-4147-A177-3AD203B41FA5}">
                      <a16:colId xmlns:a16="http://schemas.microsoft.com/office/drawing/2014/main" val="1894551935"/>
                    </a:ext>
                  </a:extLst>
                </a:gridCol>
                <a:gridCol w="1548286">
                  <a:extLst>
                    <a:ext uri="{9D8B030D-6E8A-4147-A177-3AD203B41FA5}">
                      <a16:colId xmlns:a16="http://schemas.microsoft.com/office/drawing/2014/main" val="794614236"/>
                    </a:ext>
                  </a:extLst>
                </a:gridCol>
                <a:gridCol w="2247201">
                  <a:extLst>
                    <a:ext uri="{9D8B030D-6E8A-4147-A177-3AD203B41FA5}">
                      <a16:colId xmlns:a16="http://schemas.microsoft.com/office/drawing/2014/main" val="4205495043"/>
                    </a:ext>
                  </a:extLst>
                </a:gridCol>
                <a:gridCol w="1382598">
                  <a:extLst>
                    <a:ext uri="{9D8B030D-6E8A-4147-A177-3AD203B41FA5}">
                      <a16:colId xmlns:a16="http://schemas.microsoft.com/office/drawing/2014/main" val="3188224955"/>
                    </a:ext>
                  </a:extLst>
                </a:gridCol>
                <a:gridCol w="1329855">
                  <a:extLst>
                    <a:ext uri="{9D8B030D-6E8A-4147-A177-3AD203B41FA5}">
                      <a16:colId xmlns:a16="http://schemas.microsoft.com/office/drawing/2014/main" val="2649655782"/>
                    </a:ext>
                  </a:extLst>
                </a:gridCol>
              </a:tblGrid>
              <a:tr h="0">
                <a:tc>
                  <a:txBody>
                    <a:bodyPr/>
                    <a:lstStyle/>
                    <a:p>
                      <a:pPr algn="ctr"/>
                      <a:r>
                        <a:rPr lang="en-US" dirty="0"/>
                        <a:t>Battery Capacity</a:t>
                      </a:r>
                      <a:endParaRPr lang="el-GR" dirty="0"/>
                    </a:p>
                  </a:txBody>
                  <a:tcPr/>
                </a:tc>
                <a:tc>
                  <a:txBody>
                    <a:bodyPr/>
                    <a:lstStyle/>
                    <a:p>
                      <a:pPr algn="ctr"/>
                      <a:r>
                        <a:rPr lang="en-US" dirty="0"/>
                        <a:t>Power output</a:t>
                      </a:r>
                      <a:endParaRPr lang="el-GR" dirty="0"/>
                    </a:p>
                  </a:txBody>
                  <a:tcPr/>
                </a:tc>
                <a:tc>
                  <a:txBody>
                    <a:bodyPr/>
                    <a:lstStyle/>
                    <a:p>
                      <a:pPr algn="ctr"/>
                      <a:r>
                        <a:rPr lang="en-US" dirty="0" err="1"/>
                        <a:t>Acceler</a:t>
                      </a:r>
                      <a:r>
                        <a:rPr lang="el-GR" dirty="0"/>
                        <a:t>. </a:t>
                      </a:r>
                      <a:endParaRPr lang="en-US" dirty="0"/>
                    </a:p>
                    <a:p>
                      <a:pPr algn="ctr"/>
                      <a:r>
                        <a:rPr lang="en-US" dirty="0"/>
                        <a:t>0-100 km</a:t>
                      </a:r>
                      <a:endParaRPr lang="el-GR" dirty="0"/>
                    </a:p>
                  </a:txBody>
                  <a:tcPr/>
                </a:tc>
                <a:tc>
                  <a:txBody>
                    <a:bodyPr/>
                    <a:lstStyle/>
                    <a:p>
                      <a:pPr algn="ctr"/>
                      <a:r>
                        <a:rPr lang="en-US" dirty="0"/>
                        <a:t>Charging speed</a:t>
                      </a:r>
                      <a:endParaRPr lang="el-GR" dirty="0"/>
                    </a:p>
                  </a:txBody>
                  <a:tcPr/>
                </a:tc>
                <a:tc>
                  <a:txBody>
                    <a:bodyPr/>
                    <a:lstStyle/>
                    <a:p>
                      <a:pPr algn="ctr"/>
                      <a:r>
                        <a:rPr lang="en-US" dirty="0"/>
                        <a:t>Distance</a:t>
                      </a:r>
                      <a:endParaRPr lang="el-GR" dirty="0"/>
                    </a:p>
                  </a:txBody>
                  <a:tcPr/>
                </a:tc>
                <a:tc>
                  <a:txBody>
                    <a:bodyPr/>
                    <a:lstStyle/>
                    <a:p>
                      <a:pPr algn="ctr"/>
                      <a:r>
                        <a:rPr lang="en-US" dirty="0"/>
                        <a:t>Price</a:t>
                      </a:r>
                      <a:endParaRPr lang="el-GR" dirty="0"/>
                    </a:p>
                  </a:txBody>
                  <a:tcPr/>
                </a:tc>
                <a:extLst>
                  <a:ext uri="{0D108BD9-81ED-4DB2-BD59-A6C34878D82A}">
                    <a16:rowId xmlns:a16="http://schemas.microsoft.com/office/drawing/2014/main" val="1479935853"/>
                  </a:ext>
                </a:extLst>
              </a:tr>
              <a:tr h="370840">
                <a:tc>
                  <a:txBody>
                    <a:bodyPr/>
                    <a:lstStyle/>
                    <a:p>
                      <a:pPr algn="ctr"/>
                      <a:r>
                        <a:rPr lang="en-US" dirty="0"/>
                        <a:t>48.4 kWh (version 1)</a:t>
                      </a:r>
                    </a:p>
                    <a:p>
                      <a:pPr algn="ctr"/>
                      <a:r>
                        <a:rPr lang="en-US" dirty="0"/>
                        <a:t>65.4 kwh (version 2)</a:t>
                      </a:r>
                      <a:endParaRPr lang="el-GR" dirty="0"/>
                    </a:p>
                  </a:txBody>
                  <a:tcPr/>
                </a:tc>
                <a:tc>
                  <a:txBody>
                    <a:bodyPr/>
                    <a:lstStyle/>
                    <a:p>
                      <a:pPr algn="ctr"/>
                      <a:r>
                        <a:rPr lang="en-US" dirty="0"/>
                        <a:t>115 kW </a:t>
                      </a:r>
                      <a:r>
                        <a:rPr lang="el-GR" dirty="0"/>
                        <a:t>→</a:t>
                      </a:r>
                      <a:r>
                        <a:rPr lang="en-US" dirty="0"/>
                        <a:t>156 PS (version 1)</a:t>
                      </a:r>
                    </a:p>
                    <a:p>
                      <a:pPr algn="ctr"/>
                      <a:r>
                        <a:rPr lang="en-US" dirty="0"/>
                        <a:t>180 kW </a:t>
                      </a:r>
                      <a:r>
                        <a:rPr lang="el-GR" dirty="0"/>
                        <a:t>→</a:t>
                      </a:r>
                      <a:r>
                        <a:rPr lang="en-US" dirty="0"/>
                        <a:t> 218 PS  (</a:t>
                      </a:r>
                      <a:r>
                        <a:rPr lang="en-US" dirty="0" err="1"/>
                        <a:t>vers</a:t>
                      </a:r>
                      <a:r>
                        <a:rPr lang="en-US" dirty="0"/>
                        <a:t>. 2)</a:t>
                      </a:r>
                      <a:endParaRPr lang="el-GR" dirty="0"/>
                    </a:p>
                  </a:txBody>
                  <a:tcPr/>
                </a:tc>
                <a:tc>
                  <a:txBody>
                    <a:bodyPr/>
                    <a:lstStyle/>
                    <a:p>
                      <a:pPr algn="ctr"/>
                      <a:r>
                        <a:rPr lang="el-GR" dirty="0"/>
                        <a:t>7.8 </a:t>
                      </a:r>
                      <a:r>
                        <a:rPr lang="en-US" dirty="0"/>
                        <a:t>s</a:t>
                      </a:r>
                      <a:endParaRPr lang="el-GR" dirty="0"/>
                    </a:p>
                  </a:txBody>
                  <a:tcPr/>
                </a:tc>
                <a:tc>
                  <a:txBody>
                    <a:bodyPr/>
                    <a:lstStyle/>
                    <a:p>
                      <a:pPr algn="ctr"/>
                      <a:r>
                        <a:rPr lang="en-US" dirty="0"/>
                        <a:t>15 min </a:t>
                      </a:r>
                      <a:r>
                        <a:rPr lang="el-GR" dirty="0"/>
                        <a:t>→ 162 </a:t>
                      </a:r>
                      <a:r>
                        <a:rPr lang="en-US" dirty="0"/>
                        <a:t>km</a:t>
                      </a:r>
                    </a:p>
                    <a:p>
                      <a:pPr algn="ctr"/>
                      <a:r>
                        <a:rPr lang="el-GR" dirty="0"/>
                        <a:t>Με φορτιστή 100 </a:t>
                      </a:r>
                      <a:r>
                        <a:rPr lang="en-US" dirty="0"/>
                        <a:t>kW</a:t>
                      </a:r>
                      <a:endParaRPr lang="el-GR" dirty="0"/>
                    </a:p>
                  </a:txBody>
                  <a:tcPr/>
                </a:tc>
                <a:tc>
                  <a:txBody>
                    <a:bodyPr/>
                    <a:lstStyle/>
                    <a:p>
                      <a:pPr algn="ctr"/>
                      <a:r>
                        <a:rPr lang="en-US" dirty="0"/>
                        <a:t>514 km (version 2)</a:t>
                      </a:r>
                      <a:endParaRPr lang="el-GR" dirty="0"/>
                    </a:p>
                  </a:txBody>
                  <a:tcPr/>
                </a:tc>
                <a:tc>
                  <a:txBody>
                    <a:bodyPr/>
                    <a:lstStyle/>
                    <a:p>
                      <a:pPr algn="ctr"/>
                      <a:r>
                        <a:rPr lang="en-US" dirty="0"/>
                        <a:t>~ 40,000 €</a:t>
                      </a:r>
                      <a:endParaRPr lang="el-GR" dirty="0"/>
                    </a:p>
                  </a:txBody>
                  <a:tcPr/>
                </a:tc>
                <a:extLst>
                  <a:ext uri="{0D108BD9-81ED-4DB2-BD59-A6C34878D82A}">
                    <a16:rowId xmlns:a16="http://schemas.microsoft.com/office/drawing/2014/main" val="2782111280"/>
                  </a:ext>
                </a:extLst>
              </a:tr>
            </a:tbl>
          </a:graphicData>
        </a:graphic>
      </p:graphicFrame>
      <p:pic>
        <p:nvPicPr>
          <p:cNvPr id="7" name="Εικόνα 6">
            <a:extLst>
              <a:ext uri="{FF2B5EF4-FFF2-40B4-BE49-F238E27FC236}">
                <a16:creationId xmlns:a16="http://schemas.microsoft.com/office/drawing/2014/main" id="{F8CBA8F6-E988-536B-9B0C-EE615CD71654}"/>
              </a:ext>
            </a:extLst>
          </p:cNvPr>
          <p:cNvPicPr>
            <a:picLocks noChangeAspect="1"/>
          </p:cNvPicPr>
          <p:nvPr/>
        </p:nvPicPr>
        <p:blipFill>
          <a:blip r:embed="rId4"/>
          <a:stretch>
            <a:fillRect/>
          </a:stretch>
        </p:blipFill>
        <p:spPr>
          <a:xfrm>
            <a:off x="2189922" y="609600"/>
            <a:ext cx="7633252" cy="4095533"/>
          </a:xfrm>
          <a:prstGeom prst="rect">
            <a:avLst/>
          </a:prstGeom>
        </p:spPr>
      </p:pic>
    </p:spTree>
    <p:extLst>
      <p:ext uri="{BB962C8B-B14F-4D97-AF65-F5344CB8AC3E}">
        <p14:creationId xmlns:p14="http://schemas.microsoft.com/office/powerpoint/2010/main" val="11605825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189CDE-D2E3-3DBA-FB27-73DF8361DAE6}"/>
              </a:ext>
            </a:extLst>
          </p:cNvPr>
          <p:cNvSpPr txBox="1"/>
          <p:nvPr/>
        </p:nvSpPr>
        <p:spPr>
          <a:xfrm>
            <a:off x="709300" y="134864"/>
            <a:ext cx="9710056" cy="523220"/>
          </a:xfrm>
          <a:prstGeom prst="rect">
            <a:avLst/>
          </a:prstGeom>
          <a:noFill/>
        </p:spPr>
        <p:txBody>
          <a:bodyPr wrap="square" rtlCol="0">
            <a:spAutoFit/>
          </a:bodyPr>
          <a:lstStyle/>
          <a:p>
            <a:pPr algn="ctr"/>
            <a:r>
              <a:rPr lang="el-GR" sz="2800" dirty="0"/>
              <a:t>Μηχανή συνεχούς ρεύματος</a:t>
            </a:r>
            <a:r>
              <a:rPr lang="en-US" sz="2800" dirty="0"/>
              <a:t>:</a:t>
            </a:r>
            <a:r>
              <a:rPr lang="el-GR" sz="2800" dirty="0"/>
              <a:t> </a:t>
            </a:r>
            <a:r>
              <a:rPr lang="en-US" sz="2800" dirty="0"/>
              <a:t>DC Brushless (BLDC) Motor</a:t>
            </a:r>
            <a:endParaRPr lang="el-GR" sz="2800" dirty="0"/>
          </a:p>
        </p:txBody>
      </p:sp>
      <p:pic>
        <p:nvPicPr>
          <p:cNvPr id="6" name="Εικόνα 5">
            <a:extLst>
              <a:ext uri="{FF2B5EF4-FFF2-40B4-BE49-F238E27FC236}">
                <a16:creationId xmlns:a16="http://schemas.microsoft.com/office/drawing/2014/main" id="{B36F03BC-EAEF-9BA9-0F22-02E17D87133A}"/>
              </a:ext>
            </a:extLst>
          </p:cNvPr>
          <p:cNvPicPr>
            <a:picLocks noChangeAspect="1"/>
          </p:cNvPicPr>
          <p:nvPr/>
        </p:nvPicPr>
        <p:blipFill>
          <a:blip r:embed="rId3"/>
          <a:stretch>
            <a:fillRect/>
          </a:stretch>
        </p:blipFill>
        <p:spPr>
          <a:xfrm>
            <a:off x="179129" y="1034997"/>
            <a:ext cx="8638452" cy="4100093"/>
          </a:xfrm>
          <a:prstGeom prst="rect">
            <a:avLst/>
          </a:prstGeom>
        </p:spPr>
      </p:pic>
      <p:pic>
        <p:nvPicPr>
          <p:cNvPr id="5" name="Εικόνα 4">
            <a:extLst>
              <a:ext uri="{FF2B5EF4-FFF2-40B4-BE49-F238E27FC236}">
                <a16:creationId xmlns:a16="http://schemas.microsoft.com/office/drawing/2014/main" id="{3C8C056B-A1B8-846B-478D-C38AB1E29929}"/>
              </a:ext>
            </a:extLst>
          </p:cNvPr>
          <p:cNvPicPr>
            <a:picLocks noChangeAspect="1"/>
          </p:cNvPicPr>
          <p:nvPr/>
        </p:nvPicPr>
        <p:blipFill>
          <a:blip r:embed="rId4"/>
          <a:srcRect t="6004"/>
          <a:stretch/>
        </p:blipFill>
        <p:spPr>
          <a:xfrm>
            <a:off x="10126508" y="933319"/>
            <a:ext cx="1979629" cy="2837793"/>
          </a:xfrm>
          <a:prstGeom prst="rect">
            <a:avLst/>
          </a:prstGeom>
        </p:spPr>
      </p:pic>
      <p:pic>
        <p:nvPicPr>
          <p:cNvPr id="10" name="Εικόνα 9">
            <a:extLst>
              <a:ext uri="{FF2B5EF4-FFF2-40B4-BE49-F238E27FC236}">
                <a16:creationId xmlns:a16="http://schemas.microsoft.com/office/drawing/2014/main" id="{79ADA61F-5C4D-8576-8B3A-B9506327BEA7}"/>
              </a:ext>
            </a:extLst>
          </p:cNvPr>
          <p:cNvPicPr>
            <a:picLocks noChangeAspect="1"/>
          </p:cNvPicPr>
          <p:nvPr/>
        </p:nvPicPr>
        <p:blipFill>
          <a:blip r:embed="rId5"/>
          <a:stretch>
            <a:fillRect/>
          </a:stretch>
        </p:blipFill>
        <p:spPr>
          <a:xfrm>
            <a:off x="10039985" y="4181016"/>
            <a:ext cx="1972886" cy="1811910"/>
          </a:xfrm>
          <a:prstGeom prst="rect">
            <a:avLst/>
          </a:prstGeom>
        </p:spPr>
      </p:pic>
    </p:spTree>
    <p:extLst>
      <p:ext uri="{BB962C8B-B14F-4D97-AF65-F5344CB8AC3E}">
        <p14:creationId xmlns:p14="http://schemas.microsoft.com/office/powerpoint/2010/main" val="8574630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8) Βίντεο _ Facebook - Google Chrome 2025-11-25 23-33-27">
            <a:hlinkClick r:id="" action="ppaction://media"/>
            <a:extLst>
              <a:ext uri="{FF2B5EF4-FFF2-40B4-BE49-F238E27FC236}">
                <a16:creationId xmlns:a16="http://schemas.microsoft.com/office/drawing/2014/main" id="{9FE14A0C-1CBC-EBAB-D39F-C9CF25EEEB9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7739" y="645679"/>
            <a:ext cx="11174183" cy="6285478"/>
          </a:xfrm>
          <a:prstGeom prst="rect">
            <a:avLst/>
          </a:prstGeom>
        </p:spPr>
      </p:pic>
      <p:sp>
        <p:nvSpPr>
          <p:cNvPr id="5" name="TextBox 4">
            <a:extLst>
              <a:ext uri="{FF2B5EF4-FFF2-40B4-BE49-F238E27FC236}">
                <a16:creationId xmlns:a16="http://schemas.microsoft.com/office/drawing/2014/main" id="{9E40D6EF-6453-D596-22B4-BF91416C756C}"/>
              </a:ext>
            </a:extLst>
          </p:cNvPr>
          <p:cNvSpPr txBox="1"/>
          <p:nvPr/>
        </p:nvSpPr>
        <p:spPr>
          <a:xfrm>
            <a:off x="709300" y="0"/>
            <a:ext cx="9710056" cy="523220"/>
          </a:xfrm>
          <a:prstGeom prst="rect">
            <a:avLst/>
          </a:prstGeom>
          <a:noFill/>
        </p:spPr>
        <p:txBody>
          <a:bodyPr wrap="square" rtlCol="0">
            <a:spAutoFit/>
          </a:bodyPr>
          <a:lstStyle/>
          <a:p>
            <a:pPr algn="ctr"/>
            <a:r>
              <a:rPr lang="en-US" sz="2800" dirty="0"/>
              <a:t>DC Brushless (BLDC) Motor Animation</a:t>
            </a:r>
            <a:endParaRPr lang="el-GR" sz="2800" dirty="0"/>
          </a:p>
        </p:txBody>
      </p:sp>
    </p:spTree>
    <p:extLst>
      <p:ext uri="{BB962C8B-B14F-4D97-AF65-F5344CB8AC3E}">
        <p14:creationId xmlns:p14="http://schemas.microsoft.com/office/powerpoint/2010/main" val="2451826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189CDE-D2E3-3DBA-FB27-73DF8361DAE6}"/>
              </a:ext>
            </a:extLst>
          </p:cNvPr>
          <p:cNvSpPr txBox="1"/>
          <p:nvPr/>
        </p:nvSpPr>
        <p:spPr>
          <a:xfrm>
            <a:off x="-201799" y="153783"/>
            <a:ext cx="12543046" cy="523220"/>
          </a:xfrm>
          <a:prstGeom prst="rect">
            <a:avLst/>
          </a:prstGeom>
          <a:noFill/>
        </p:spPr>
        <p:txBody>
          <a:bodyPr wrap="square" rtlCol="0">
            <a:spAutoFit/>
          </a:bodyPr>
          <a:lstStyle/>
          <a:p>
            <a:pPr algn="ctr"/>
            <a:r>
              <a:rPr lang="el-GR" sz="2700" dirty="0"/>
              <a:t>Μηχανή </a:t>
            </a:r>
            <a:r>
              <a:rPr lang="en-US" sz="2700" dirty="0"/>
              <a:t>AC</a:t>
            </a:r>
            <a:r>
              <a:rPr lang="el-GR" sz="2700" dirty="0"/>
              <a:t> ρεύματος</a:t>
            </a:r>
            <a:r>
              <a:rPr lang="en-US" sz="2700" dirty="0"/>
              <a:t>:</a:t>
            </a:r>
            <a:r>
              <a:rPr lang="el-GR" sz="2700" dirty="0"/>
              <a:t> </a:t>
            </a:r>
            <a:r>
              <a:rPr lang="en-US" sz="2700" dirty="0"/>
              <a:t>Permanent magnet Synchronous Motor (PMSM)</a:t>
            </a:r>
            <a:endParaRPr lang="el-GR" sz="2700" dirty="0"/>
          </a:p>
        </p:txBody>
      </p:sp>
      <p:grpSp>
        <p:nvGrpSpPr>
          <p:cNvPr id="2" name="Ομάδα 1">
            <a:extLst>
              <a:ext uri="{FF2B5EF4-FFF2-40B4-BE49-F238E27FC236}">
                <a16:creationId xmlns:a16="http://schemas.microsoft.com/office/drawing/2014/main" id="{B791A640-C449-D55E-4F40-12251199E7B9}"/>
              </a:ext>
            </a:extLst>
          </p:cNvPr>
          <p:cNvGrpSpPr/>
          <p:nvPr/>
        </p:nvGrpSpPr>
        <p:grpSpPr>
          <a:xfrm>
            <a:off x="114440" y="887407"/>
            <a:ext cx="12148818" cy="4286323"/>
            <a:chOff x="89215" y="893713"/>
            <a:chExt cx="12148818" cy="4286323"/>
          </a:xfrm>
        </p:grpSpPr>
        <p:pic>
          <p:nvPicPr>
            <p:cNvPr id="9" name="Εικόνα 8">
              <a:extLst>
                <a:ext uri="{FF2B5EF4-FFF2-40B4-BE49-F238E27FC236}">
                  <a16:creationId xmlns:a16="http://schemas.microsoft.com/office/drawing/2014/main" id="{0B30EDDF-8887-912A-5593-9AE52A6FC09F}"/>
                </a:ext>
              </a:extLst>
            </p:cNvPr>
            <p:cNvPicPr>
              <a:picLocks noChangeAspect="1"/>
            </p:cNvPicPr>
            <p:nvPr/>
          </p:nvPicPr>
          <p:blipFill>
            <a:blip r:embed="rId3"/>
            <a:stretch>
              <a:fillRect/>
            </a:stretch>
          </p:blipFill>
          <p:spPr>
            <a:xfrm>
              <a:off x="89215" y="1034479"/>
              <a:ext cx="9339828" cy="4145557"/>
            </a:xfrm>
            <a:prstGeom prst="rect">
              <a:avLst/>
            </a:prstGeom>
          </p:spPr>
        </p:pic>
        <p:pic>
          <p:nvPicPr>
            <p:cNvPr id="13" name="Εικόνα 12">
              <a:extLst>
                <a:ext uri="{FF2B5EF4-FFF2-40B4-BE49-F238E27FC236}">
                  <a16:creationId xmlns:a16="http://schemas.microsoft.com/office/drawing/2014/main" id="{E1BAAC3B-D405-E51B-16F9-60239BF93902}"/>
                </a:ext>
              </a:extLst>
            </p:cNvPr>
            <p:cNvPicPr>
              <a:picLocks noChangeAspect="1"/>
            </p:cNvPicPr>
            <p:nvPr/>
          </p:nvPicPr>
          <p:blipFill>
            <a:blip r:embed="rId4"/>
            <a:stretch>
              <a:fillRect/>
            </a:stretch>
          </p:blipFill>
          <p:spPr>
            <a:xfrm>
              <a:off x="9429043" y="893713"/>
              <a:ext cx="2673742" cy="1935050"/>
            </a:xfrm>
            <a:prstGeom prst="rect">
              <a:avLst/>
            </a:prstGeom>
          </p:spPr>
        </p:pic>
        <p:pic>
          <p:nvPicPr>
            <p:cNvPr id="15" name="Εικόνα 14">
              <a:extLst>
                <a:ext uri="{FF2B5EF4-FFF2-40B4-BE49-F238E27FC236}">
                  <a16:creationId xmlns:a16="http://schemas.microsoft.com/office/drawing/2014/main" id="{A39FF33D-2759-9C9B-4088-16B4F8990CC9}"/>
                </a:ext>
              </a:extLst>
            </p:cNvPr>
            <p:cNvPicPr>
              <a:picLocks noChangeAspect="1"/>
            </p:cNvPicPr>
            <p:nvPr/>
          </p:nvPicPr>
          <p:blipFill>
            <a:blip r:embed="rId5"/>
            <a:stretch>
              <a:fillRect/>
            </a:stretch>
          </p:blipFill>
          <p:spPr>
            <a:xfrm>
              <a:off x="9429043" y="3107257"/>
              <a:ext cx="2808990" cy="2069782"/>
            </a:xfrm>
            <a:prstGeom prst="rect">
              <a:avLst/>
            </a:prstGeom>
          </p:spPr>
        </p:pic>
      </p:grpSp>
    </p:spTree>
    <p:extLst>
      <p:ext uri="{BB962C8B-B14F-4D97-AF65-F5344CB8AC3E}">
        <p14:creationId xmlns:p14="http://schemas.microsoft.com/office/powerpoint/2010/main" val="35833841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189CDE-D2E3-3DBA-FB27-73DF8361DAE6}"/>
              </a:ext>
            </a:extLst>
          </p:cNvPr>
          <p:cNvSpPr txBox="1"/>
          <p:nvPr/>
        </p:nvSpPr>
        <p:spPr>
          <a:xfrm>
            <a:off x="-201799" y="153783"/>
            <a:ext cx="12543046" cy="523220"/>
          </a:xfrm>
          <a:prstGeom prst="rect">
            <a:avLst/>
          </a:prstGeom>
          <a:noFill/>
        </p:spPr>
        <p:txBody>
          <a:bodyPr wrap="square" rtlCol="0">
            <a:spAutoFit/>
          </a:bodyPr>
          <a:lstStyle/>
          <a:p>
            <a:pPr algn="ctr"/>
            <a:r>
              <a:rPr lang="el-GR" sz="2700" dirty="0"/>
              <a:t>Μηχανή </a:t>
            </a:r>
            <a:r>
              <a:rPr lang="en-US" sz="2700" dirty="0"/>
              <a:t>AC </a:t>
            </a:r>
            <a:r>
              <a:rPr lang="el-GR" sz="2700" dirty="0"/>
              <a:t>ρεύματος</a:t>
            </a:r>
            <a:r>
              <a:rPr lang="en-US" sz="2700" dirty="0"/>
              <a:t>:</a:t>
            </a:r>
            <a:r>
              <a:rPr lang="el-GR" sz="2700" dirty="0"/>
              <a:t> </a:t>
            </a:r>
            <a:r>
              <a:rPr lang="en-US" sz="2700" dirty="0"/>
              <a:t>AC Induction Motor</a:t>
            </a:r>
            <a:endParaRPr lang="el-GR" sz="2700" dirty="0"/>
          </a:p>
        </p:txBody>
      </p:sp>
      <p:grpSp>
        <p:nvGrpSpPr>
          <p:cNvPr id="2" name="Ομάδα 1">
            <a:extLst>
              <a:ext uri="{FF2B5EF4-FFF2-40B4-BE49-F238E27FC236}">
                <a16:creationId xmlns:a16="http://schemas.microsoft.com/office/drawing/2014/main" id="{446BFBA2-A5FB-1049-87B7-0BB3DAC9F282}"/>
              </a:ext>
            </a:extLst>
          </p:cNvPr>
          <p:cNvGrpSpPr/>
          <p:nvPr/>
        </p:nvGrpSpPr>
        <p:grpSpPr>
          <a:xfrm>
            <a:off x="573350" y="1073276"/>
            <a:ext cx="11488626" cy="5784724"/>
            <a:chOff x="585962" y="919493"/>
            <a:chExt cx="11488626" cy="5784724"/>
          </a:xfrm>
        </p:grpSpPr>
        <p:pic>
          <p:nvPicPr>
            <p:cNvPr id="3" name="Εικόνα 2">
              <a:extLst>
                <a:ext uri="{FF2B5EF4-FFF2-40B4-BE49-F238E27FC236}">
                  <a16:creationId xmlns:a16="http://schemas.microsoft.com/office/drawing/2014/main" id="{C90D6FCA-DF48-3755-207C-C69E09DEC9C7}"/>
                </a:ext>
              </a:extLst>
            </p:cNvPr>
            <p:cNvPicPr>
              <a:picLocks noChangeAspect="1"/>
            </p:cNvPicPr>
            <p:nvPr/>
          </p:nvPicPr>
          <p:blipFill>
            <a:blip r:embed="rId3"/>
            <a:srcRect r="884"/>
            <a:stretch/>
          </p:blipFill>
          <p:spPr>
            <a:xfrm>
              <a:off x="585962" y="919493"/>
              <a:ext cx="10582331" cy="3818284"/>
            </a:xfrm>
            <a:prstGeom prst="rect">
              <a:avLst/>
            </a:prstGeom>
          </p:spPr>
        </p:pic>
        <p:pic>
          <p:nvPicPr>
            <p:cNvPr id="5" name="Εικόνα 4">
              <a:extLst>
                <a:ext uri="{FF2B5EF4-FFF2-40B4-BE49-F238E27FC236}">
                  <a16:creationId xmlns:a16="http://schemas.microsoft.com/office/drawing/2014/main" id="{F2BEE8CE-8B1C-1826-2BED-4BE743389743}"/>
                </a:ext>
              </a:extLst>
            </p:cNvPr>
            <p:cNvPicPr>
              <a:picLocks noChangeAspect="1"/>
            </p:cNvPicPr>
            <p:nvPr/>
          </p:nvPicPr>
          <p:blipFill>
            <a:blip r:embed="rId4"/>
            <a:stretch>
              <a:fillRect/>
            </a:stretch>
          </p:blipFill>
          <p:spPr>
            <a:xfrm>
              <a:off x="8305274" y="4980267"/>
              <a:ext cx="3769314" cy="1723950"/>
            </a:xfrm>
            <a:prstGeom prst="rect">
              <a:avLst/>
            </a:prstGeom>
          </p:spPr>
        </p:pic>
      </p:grpSp>
    </p:spTree>
    <p:extLst>
      <p:ext uri="{BB962C8B-B14F-4D97-AF65-F5344CB8AC3E}">
        <p14:creationId xmlns:p14="http://schemas.microsoft.com/office/powerpoint/2010/main" val="26901107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Εικόνα 11">
            <a:extLst>
              <a:ext uri="{FF2B5EF4-FFF2-40B4-BE49-F238E27FC236}">
                <a16:creationId xmlns:a16="http://schemas.microsoft.com/office/drawing/2014/main" id="{291686D7-4E29-33DC-96F1-5F25646D6CF2}"/>
              </a:ext>
            </a:extLst>
          </p:cNvPr>
          <p:cNvPicPr>
            <a:picLocks noChangeAspect="1"/>
          </p:cNvPicPr>
          <p:nvPr/>
        </p:nvPicPr>
        <p:blipFill>
          <a:blip r:embed="rId2"/>
          <a:stretch>
            <a:fillRect/>
          </a:stretch>
        </p:blipFill>
        <p:spPr>
          <a:xfrm>
            <a:off x="118420" y="3687712"/>
            <a:ext cx="5642531" cy="3170288"/>
          </a:xfrm>
          <a:prstGeom prst="rect">
            <a:avLst/>
          </a:prstGeom>
        </p:spPr>
      </p:pic>
      <p:sp>
        <p:nvSpPr>
          <p:cNvPr id="13" name="Ορθογώνιο 12">
            <a:extLst>
              <a:ext uri="{FF2B5EF4-FFF2-40B4-BE49-F238E27FC236}">
                <a16:creationId xmlns:a16="http://schemas.microsoft.com/office/drawing/2014/main" id="{01C05859-6898-22F1-9C85-F5ED8F081DA8}"/>
              </a:ext>
            </a:extLst>
          </p:cNvPr>
          <p:cNvSpPr/>
          <p:nvPr/>
        </p:nvSpPr>
        <p:spPr>
          <a:xfrm>
            <a:off x="63062" y="3687712"/>
            <a:ext cx="6032938" cy="311037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5" name="Εικόνα 14">
            <a:extLst>
              <a:ext uri="{FF2B5EF4-FFF2-40B4-BE49-F238E27FC236}">
                <a16:creationId xmlns:a16="http://schemas.microsoft.com/office/drawing/2014/main" id="{79065696-5B68-257A-D234-112E3B44315F}"/>
              </a:ext>
            </a:extLst>
          </p:cNvPr>
          <p:cNvPicPr>
            <a:picLocks noChangeAspect="1"/>
          </p:cNvPicPr>
          <p:nvPr/>
        </p:nvPicPr>
        <p:blipFill>
          <a:blip r:embed="rId3"/>
          <a:stretch>
            <a:fillRect/>
          </a:stretch>
        </p:blipFill>
        <p:spPr>
          <a:xfrm>
            <a:off x="118420" y="59909"/>
            <a:ext cx="5887330" cy="3344044"/>
          </a:xfrm>
          <a:prstGeom prst="rect">
            <a:avLst/>
          </a:prstGeom>
        </p:spPr>
      </p:pic>
      <p:sp>
        <p:nvSpPr>
          <p:cNvPr id="16" name="Ορθογώνιο 15">
            <a:extLst>
              <a:ext uri="{FF2B5EF4-FFF2-40B4-BE49-F238E27FC236}">
                <a16:creationId xmlns:a16="http://schemas.microsoft.com/office/drawing/2014/main" id="{10A846DF-C78C-B037-2E62-9AD7CFC59186}"/>
              </a:ext>
            </a:extLst>
          </p:cNvPr>
          <p:cNvSpPr/>
          <p:nvPr/>
        </p:nvSpPr>
        <p:spPr>
          <a:xfrm>
            <a:off x="118420" y="59909"/>
            <a:ext cx="5977580" cy="339413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8" name="Εικόνα 17">
            <a:extLst>
              <a:ext uri="{FF2B5EF4-FFF2-40B4-BE49-F238E27FC236}">
                <a16:creationId xmlns:a16="http://schemas.microsoft.com/office/drawing/2014/main" id="{F1C0ED31-4B1E-CD7E-11D6-BD6A6B3A2E54}"/>
              </a:ext>
            </a:extLst>
          </p:cNvPr>
          <p:cNvPicPr>
            <a:picLocks noChangeAspect="1"/>
          </p:cNvPicPr>
          <p:nvPr/>
        </p:nvPicPr>
        <p:blipFill>
          <a:blip r:embed="rId4"/>
          <a:stretch>
            <a:fillRect/>
          </a:stretch>
        </p:blipFill>
        <p:spPr>
          <a:xfrm>
            <a:off x="6463392" y="59908"/>
            <a:ext cx="5392277" cy="4203087"/>
          </a:xfrm>
          <a:prstGeom prst="rect">
            <a:avLst/>
          </a:prstGeom>
        </p:spPr>
      </p:pic>
      <p:sp>
        <p:nvSpPr>
          <p:cNvPr id="19" name="Ορθογώνιο 18">
            <a:extLst>
              <a:ext uri="{FF2B5EF4-FFF2-40B4-BE49-F238E27FC236}">
                <a16:creationId xmlns:a16="http://schemas.microsoft.com/office/drawing/2014/main" id="{3A9E5F23-76F5-12B9-F1D6-A12D5B542D29}"/>
              </a:ext>
            </a:extLst>
          </p:cNvPr>
          <p:cNvSpPr/>
          <p:nvPr/>
        </p:nvSpPr>
        <p:spPr>
          <a:xfrm>
            <a:off x="6232288" y="59909"/>
            <a:ext cx="5724280" cy="441749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extBox 1">
            <a:extLst>
              <a:ext uri="{FF2B5EF4-FFF2-40B4-BE49-F238E27FC236}">
                <a16:creationId xmlns:a16="http://schemas.microsoft.com/office/drawing/2014/main" id="{25BCD7C6-8B7C-E9EA-7093-5A98312E5E42}"/>
              </a:ext>
            </a:extLst>
          </p:cNvPr>
          <p:cNvSpPr txBox="1"/>
          <p:nvPr/>
        </p:nvSpPr>
        <p:spPr>
          <a:xfrm>
            <a:off x="10429461" y="6536481"/>
            <a:ext cx="1172817" cy="261610"/>
          </a:xfrm>
          <a:prstGeom prst="rect">
            <a:avLst/>
          </a:prstGeom>
          <a:noFill/>
        </p:spPr>
        <p:txBody>
          <a:bodyPr wrap="square" rtlCol="0">
            <a:spAutoFit/>
          </a:bodyPr>
          <a:lstStyle/>
          <a:p>
            <a:r>
              <a:rPr lang="el-GR" sz="1100" dirty="0"/>
              <a:t>Πηγή</a:t>
            </a:r>
            <a:r>
              <a:rPr lang="en-US" sz="1100" dirty="0"/>
              <a:t>: </a:t>
            </a:r>
            <a:r>
              <a:rPr lang="en-US" sz="1100" dirty="0" err="1"/>
              <a:t>ChatGBT</a:t>
            </a:r>
            <a:endParaRPr lang="el-GR" sz="1100" dirty="0"/>
          </a:p>
        </p:txBody>
      </p:sp>
    </p:spTree>
    <p:extLst>
      <p:ext uri="{BB962C8B-B14F-4D97-AF65-F5344CB8AC3E}">
        <p14:creationId xmlns:p14="http://schemas.microsoft.com/office/powerpoint/2010/main" val="28488682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189CDE-D2E3-3DBA-FB27-73DF8361DAE6}"/>
              </a:ext>
            </a:extLst>
          </p:cNvPr>
          <p:cNvSpPr txBox="1"/>
          <p:nvPr/>
        </p:nvSpPr>
        <p:spPr>
          <a:xfrm>
            <a:off x="1240972" y="139269"/>
            <a:ext cx="9710056" cy="523220"/>
          </a:xfrm>
          <a:prstGeom prst="rect">
            <a:avLst/>
          </a:prstGeom>
          <a:noFill/>
        </p:spPr>
        <p:txBody>
          <a:bodyPr wrap="square" rtlCol="0">
            <a:spAutoFit/>
          </a:bodyPr>
          <a:lstStyle/>
          <a:p>
            <a:pPr algn="ctr"/>
            <a:r>
              <a:rPr lang="en-US" sz="2800" dirty="0"/>
              <a:t>DC Brushed Motor :  </a:t>
            </a:r>
            <a:r>
              <a:rPr lang="el-GR" sz="2800" dirty="0"/>
              <a:t>Κατασκευαστικά στοιχεία</a:t>
            </a:r>
          </a:p>
        </p:txBody>
      </p:sp>
      <p:grpSp>
        <p:nvGrpSpPr>
          <p:cNvPr id="2" name="Ομάδα 1">
            <a:extLst>
              <a:ext uri="{FF2B5EF4-FFF2-40B4-BE49-F238E27FC236}">
                <a16:creationId xmlns:a16="http://schemas.microsoft.com/office/drawing/2014/main" id="{EE3CEC72-595E-5B9F-E2CA-95ADA4EA3DAC}"/>
              </a:ext>
            </a:extLst>
          </p:cNvPr>
          <p:cNvGrpSpPr/>
          <p:nvPr/>
        </p:nvGrpSpPr>
        <p:grpSpPr>
          <a:xfrm>
            <a:off x="301417" y="832911"/>
            <a:ext cx="11589165" cy="5881559"/>
            <a:chOff x="278775" y="690553"/>
            <a:chExt cx="11589165" cy="5881559"/>
          </a:xfrm>
        </p:grpSpPr>
        <p:pic>
          <p:nvPicPr>
            <p:cNvPr id="3" name="Εικόνα 2">
              <a:extLst>
                <a:ext uri="{FF2B5EF4-FFF2-40B4-BE49-F238E27FC236}">
                  <a16:creationId xmlns:a16="http://schemas.microsoft.com/office/drawing/2014/main" id="{1B6DCEF9-F74C-59E5-71C3-EBD2CB1DA3E1}"/>
                </a:ext>
              </a:extLst>
            </p:cNvPr>
            <p:cNvPicPr>
              <a:picLocks noChangeAspect="1"/>
            </p:cNvPicPr>
            <p:nvPr/>
          </p:nvPicPr>
          <p:blipFill>
            <a:blip r:embed="rId3"/>
            <a:stretch>
              <a:fillRect/>
            </a:stretch>
          </p:blipFill>
          <p:spPr>
            <a:xfrm>
              <a:off x="278775" y="690553"/>
              <a:ext cx="4854255" cy="2658504"/>
            </a:xfrm>
            <a:prstGeom prst="rect">
              <a:avLst/>
            </a:prstGeom>
          </p:spPr>
        </p:pic>
        <p:pic>
          <p:nvPicPr>
            <p:cNvPr id="4" name="4 - Εικόνα">
              <a:extLst>
                <a:ext uri="{FF2B5EF4-FFF2-40B4-BE49-F238E27FC236}">
                  <a16:creationId xmlns:a16="http://schemas.microsoft.com/office/drawing/2014/main" id="{E7BE589C-F940-DF33-C3FF-4A480A4AA7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9590" y="3349057"/>
              <a:ext cx="4238350" cy="3223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818372A-00B1-3A46-3B16-BD28D60EFF5B}"/>
                </a:ext>
              </a:extLst>
            </p:cNvPr>
            <p:cNvSpPr txBox="1"/>
            <p:nvPr/>
          </p:nvSpPr>
          <p:spPr>
            <a:xfrm>
              <a:off x="5221540" y="1031965"/>
              <a:ext cx="6589986" cy="2031325"/>
            </a:xfrm>
            <a:prstGeom prst="rect">
              <a:avLst/>
            </a:prstGeom>
            <a:noFill/>
          </p:spPr>
          <p:txBody>
            <a:bodyPr wrap="square" rtlCol="0">
              <a:spAutoFit/>
            </a:bodyPr>
            <a:lstStyle/>
            <a:p>
              <a:pPr marL="285750" indent="-285750">
                <a:buFont typeface="Wingdings" panose="05000000000000000000" pitchFamily="2" charset="2"/>
                <a:buChar char="§"/>
              </a:pPr>
              <a:r>
                <a:rPr lang="el-GR" dirty="0" err="1"/>
                <a:t>Στάτης</a:t>
              </a:r>
              <a:r>
                <a:rPr lang="el-GR" dirty="0"/>
                <a:t> (</a:t>
              </a:r>
              <a:r>
                <a:rPr lang="en-US" dirty="0"/>
                <a:t>Stator</a:t>
              </a:r>
              <a:r>
                <a:rPr lang="el-GR" dirty="0"/>
                <a:t>)</a:t>
              </a:r>
              <a:r>
                <a:rPr lang="en-US" dirty="0"/>
                <a:t>: </a:t>
              </a:r>
              <a:r>
                <a:rPr lang="el-GR" dirty="0"/>
                <a:t>Σταθερό τμήμα μηχανής που δημιουργεί το μαγνητικό πεδίο μέσω </a:t>
              </a:r>
              <a:r>
                <a:rPr lang="el-GR" b="1" dirty="0"/>
                <a:t>μαγνητών </a:t>
              </a:r>
              <a:r>
                <a:rPr lang="el-GR" dirty="0"/>
                <a:t>ή </a:t>
              </a:r>
              <a:r>
                <a:rPr lang="el-GR" b="1" dirty="0"/>
                <a:t>ηλεκτρομαγνητών</a:t>
              </a:r>
            </a:p>
            <a:p>
              <a:pPr marL="285750" indent="-285750">
                <a:buFont typeface="Wingdings" panose="05000000000000000000" pitchFamily="2" charset="2"/>
                <a:buChar char="§"/>
              </a:pPr>
              <a:endParaRPr lang="el-GR" dirty="0"/>
            </a:p>
            <a:p>
              <a:pPr marL="285750" indent="-285750">
                <a:buFont typeface="Wingdings" panose="05000000000000000000" pitchFamily="2" charset="2"/>
                <a:buChar char="§"/>
              </a:pPr>
              <a:r>
                <a:rPr lang="el-GR" dirty="0" err="1"/>
                <a:t>Ρότορας</a:t>
              </a:r>
              <a:r>
                <a:rPr lang="el-GR" dirty="0"/>
                <a:t> (</a:t>
              </a:r>
              <a:r>
                <a:rPr lang="en-US" dirty="0"/>
                <a:t>Rotor</a:t>
              </a:r>
              <a:r>
                <a:rPr lang="el-GR" dirty="0"/>
                <a:t>)</a:t>
              </a:r>
              <a:r>
                <a:rPr lang="en-US" dirty="0"/>
                <a:t>: </a:t>
              </a:r>
              <a:r>
                <a:rPr lang="el-GR" dirty="0"/>
                <a:t>Το περιστρεφόμενο τμήμα της μηχανής, βρίσκεται εντός του στάτη. Κινείται λόγω του ρεύματος των αγωγών (</a:t>
              </a:r>
              <a:r>
                <a:rPr lang="en-US" dirty="0"/>
                <a:t>conductor</a:t>
              </a:r>
              <a:r>
                <a:rPr lang="el-GR" dirty="0"/>
                <a:t>) που φέρει στην επιφάνεια του, υπό την επίδραση του μαγνητικού πεδίου στου στάτη. </a:t>
              </a:r>
            </a:p>
          </p:txBody>
        </p:sp>
        <p:sp>
          <p:nvSpPr>
            <p:cNvPr id="6" name="TextBox 5">
              <a:extLst>
                <a:ext uri="{FF2B5EF4-FFF2-40B4-BE49-F238E27FC236}">
                  <a16:creationId xmlns:a16="http://schemas.microsoft.com/office/drawing/2014/main" id="{FBBBE0A3-171F-C6B3-F734-3732D83051CA}"/>
                </a:ext>
              </a:extLst>
            </p:cNvPr>
            <p:cNvSpPr txBox="1"/>
            <p:nvPr/>
          </p:nvSpPr>
          <p:spPr>
            <a:xfrm>
              <a:off x="606008" y="4128405"/>
              <a:ext cx="6921982" cy="2031325"/>
            </a:xfrm>
            <a:prstGeom prst="rect">
              <a:avLst/>
            </a:prstGeom>
            <a:noFill/>
          </p:spPr>
          <p:txBody>
            <a:bodyPr wrap="square" rtlCol="0">
              <a:spAutoFit/>
            </a:bodyPr>
            <a:lstStyle/>
            <a:p>
              <a:pPr marL="285750" indent="-285750">
                <a:buFont typeface="Wingdings" panose="05000000000000000000" pitchFamily="2" charset="2"/>
                <a:buChar char="§"/>
              </a:pPr>
              <a:r>
                <a:rPr lang="el-GR" dirty="0"/>
                <a:t>Ψύκτρες (</a:t>
              </a:r>
              <a:r>
                <a:rPr lang="en-US" dirty="0"/>
                <a:t>Brushes</a:t>
              </a:r>
              <a:r>
                <a:rPr lang="el-GR" dirty="0"/>
                <a:t>)</a:t>
              </a:r>
              <a:r>
                <a:rPr lang="en-US" dirty="0"/>
                <a:t>: </a:t>
              </a:r>
              <a:r>
                <a:rPr lang="el-GR" dirty="0"/>
                <a:t>Ακίνητα αγώγιμα στοιχεία (συνήθως από γραφίτη) τα οποία εφάπτονται στον συλλέκτη του δρομέα και εξασφαλίζουν τη μεταφορά του ηλεκτρικού ρεύματος από το εξωτερικό κύκλωμα προς τα τυλίγματα του δρομέα καθώς αυτός περιστρέφεται. Με τον τρόπο αυτό επιτυγχάνεται η συνεχής τροφοδότηση των κατάλληλων αγωγών του δρομέα κατά την περιστροφή του.</a:t>
              </a:r>
            </a:p>
          </p:txBody>
        </p:sp>
      </p:grpSp>
    </p:spTree>
    <p:extLst>
      <p:ext uri="{BB962C8B-B14F-4D97-AF65-F5344CB8AC3E}">
        <p14:creationId xmlns:p14="http://schemas.microsoft.com/office/powerpoint/2010/main" val="6541195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189CDE-D2E3-3DBA-FB27-73DF8361DAE6}"/>
              </a:ext>
            </a:extLst>
          </p:cNvPr>
          <p:cNvSpPr txBox="1"/>
          <p:nvPr/>
        </p:nvSpPr>
        <p:spPr>
          <a:xfrm>
            <a:off x="1223466" y="40318"/>
            <a:ext cx="9710056" cy="523220"/>
          </a:xfrm>
          <a:prstGeom prst="rect">
            <a:avLst/>
          </a:prstGeom>
          <a:noFill/>
        </p:spPr>
        <p:txBody>
          <a:bodyPr wrap="square" rtlCol="0">
            <a:spAutoFit/>
          </a:bodyPr>
          <a:lstStyle/>
          <a:p>
            <a:pPr algn="ctr"/>
            <a:r>
              <a:rPr lang="el-GR" sz="2800" dirty="0"/>
              <a:t>Μηχανή συνεχούς ρεύματος</a:t>
            </a:r>
            <a:r>
              <a:rPr lang="en-US" sz="2800" dirty="0"/>
              <a:t>:</a:t>
            </a:r>
            <a:r>
              <a:rPr lang="el-GR" sz="2800" dirty="0"/>
              <a:t> Ισοδύναμο ηλεκτρικό κύκλωμα </a:t>
            </a:r>
          </a:p>
        </p:txBody>
      </p:sp>
      <p:grpSp>
        <p:nvGrpSpPr>
          <p:cNvPr id="46" name="Ομάδα 45">
            <a:extLst>
              <a:ext uri="{FF2B5EF4-FFF2-40B4-BE49-F238E27FC236}">
                <a16:creationId xmlns:a16="http://schemas.microsoft.com/office/drawing/2014/main" id="{BF2724D4-0459-2CD1-43BF-9C9CE96F5185}"/>
              </a:ext>
            </a:extLst>
          </p:cNvPr>
          <p:cNvGrpSpPr/>
          <p:nvPr/>
        </p:nvGrpSpPr>
        <p:grpSpPr>
          <a:xfrm>
            <a:off x="114043" y="801693"/>
            <a:ext cx="11006187" cy="6015989"/>
            <a:chOff x="-39639" y="857037"/>
            <a:chExt cx="11006187" cy="6015989"/>
          </a:xfrm>
        </p:grpSpPr>
        <p:grpSp>
          <p:nvGrpSpPr>
            <p:cNvPr id="22" name="Ομάδα 21">
              <a:extLst>
                <a:ext uri="{FF2B5EF4-FFF2-40B4-BE49-F238E27FC236}">
                  <a16:creationId xmlns:a16="http://schemas.microsoft.com/office/drawing/2014/main" id="{79F18D24-CB66-172E-A01B-3BCA78F6705C}"/>
                </a:ext>
              </a:extLst>
            </p:cNvPr>
            <p:cNvGrpSpPr/>
            <p:nvPr/>
          </p:nvGrpSpPr>
          <p:grpSpPr>
            <a:xfrm>
              <a:off x="1317997" y="857037"/>
              <a:ext cx="9648551" cy="2289154"/>
              <a:chOff x="1374753" y="990074"/>
              <a:chExt cx="9648551" cy="2289154"/>
            </a:xfrm>
          </p:grpSpPr>
          <p:pic>
            <p:nvPicPr>
              <p:cNvPr id="3" name="Picture 9">
                <a:extLst>
                  <a:ext uri="{FF2B5EF4-FFF2-40B4-BE49-F238E27FC236}">
                    <a16:creationId xmlns:a16="http://schemas.microsoft.com/office/drawing/2014/main" id="{22929C17-5BA1-EDD5-1EFB-F861F2B39088}"/>
                  </a:ext>
                </a:extLst>
              </p:cNvPr>
              <p:cNvPicPr>
                <a:picLocks noChangeAspect="1" noChangeArrowheads="1"/>
              </p:cNvPicPr>
              <p:nvPr/>
            </p:nvPicPr>
            <p:blipFill>
              <a:blip r:embed="rId3" cstate="print">
                <a:duotone>
                  <a:prstClr val="black"/>
                  <a:srgbClr val="D9C3A5">
                    <a:tint val="50000"/>
                    <a:satMod val="180000"/>
                  </a:srgbClr>
                </a:duotone>
                <a:lum bright="5000"/>
              </a:blip>
              <a:srcRect t="52068" b="3650"/>
              <a:stretch/>
            </p:blipFill>
            <p:spPr bwMode="auto">
              <a:xfrm>
                <a:off x="3351780" y="1053137"/>
                <a:ext cx="4670080" cy="1929700"/>
              </a:xfrm>
              <a:prstGeom prst="rect">
                <a:avLst/>
              </a:prstGeom>
              <a:noFill/>
              <a:ln w="9525">
                <a:noFill/>
                <a:miter lim="800000"/>
                <a:headEnd/>
                <a:tailEnd/>
              </a:ln>
            </p:spPr>
          </p:pic>
          <p:sp>
            <p:nvSpPr>
              <p:cNvPr id="4" name="Οβάλ 3">
                <a:extLst>
                  <a:ext uri="{FF2B5EF4-FFF2-40B4-BE49-F238E27FC236}">
                    <a16:creationId xmlns:a16="http://schemas.microsoft.com/office/drawing/2014/main" id="{23A34DC8-033D-E6D9-8248-7EC10C0D7BF5}"/>
                  </a:ext>
                </a:extLst>
              </p:cNvPr>
              <p:cNvSpPr/>
              <p:nvPr/>
            </p:nvSpPr>
            <p:spPr>
              <a:xfrm>
                <a:off x="3499945" y="990074"/>
                <a:ext cx="2219785" cy="2289154"/>
              </a:xfrm>
              <a:prstGeom prst="ellipse">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Οβάλ 4">
                <a:extLst>
                  <a:ext uri="{FF2B5EF4-FFF2-40B4-BE49-F238E27FC236}">
                    <a16:creationId xmlns:a16="http://schemas.microsoft.com/office/drawing/2014/main" id="{C3097674-1D26-B7B0-203F-3CBFF38760D0}"/>
                  </a:ext>
                </a:extLst>
              </p:cNvPr>
              <p:cNvSpPr/>
              <p:nvPr/>
            </p:nvSpPr>
            <p:spPr>
              <a:xfrm>
                <a:off x="5719730" y="990074"/>
                <a:ext cx="2704998" cy="2289154"/>
              </a:xfrm>
              <a:prstGeom prst="ellipse">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8" name="Γραμμή σύνδεσης: Καμπύλη 7">
                <a:extLst>
                  <a:ext uri="{FF2B5EF4-FFF2-40B4-BE49-F238E27FC236}">
                    <a16:creationId xmlns:a16="http://schemas.microsoft.com/office/drawing/2014/main" id="{F9917CC5-43E7-07CD-925D-16906C66AFF1}"/>
                  </a:ext>
                </a:extLst>
              </p:cNvPr>
              <p:cNvCxnSpPr>
                <a:cxnSpLocks/>
              </p:cNvCxnSpPr>
              <p:nvPr/>
            </p:nvCxnSpPr>
            <p:spPr>
              <a:xfrm rot="10800000" flipV="1">
                <a:off x="2642867" y="1882468"/>
                <a:ext cx="868340" cy="131337"/>
              </a:xfrm>
              <a:prstGeom prst="curvedConnector3">
                <a:avLst>
                  <a:gd name="adj1" fmla="val 50000"/>
                </a:avLst>
              </a:prstGeom>
              <a:ln>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9" name="Γραμμή σύνδεσης: Καμπύλη 8">
                <a:extLst>
                  <a:ext uri="{FF2B5EF4-FFF2-40B4-BE49-F238E27FC236}">
                    <a16:creationId xmlns:a16="http://schemas.microsoft.com/office/drawing/2014/main" id="{D031C6AB-225A-EDD8-241C-56A6A5F0D221}"/>
                  </a:ext>
                </a:extLst>
              </p:cNvPr>
              <p:cNvCxnSpPr>
                <a:cxnSpLocks/>
                <a:endCxn id="12" idx="1"/>
              </p:cNvCxnSpPr>
              <p:nvPr/>
            </p:nvCxnSpPr>
            <p:spPr>
              <a:xfrm>
                <a:off x="8282478" y="2643940"/>
                <a:ext cx="615634" cy="219965"/>
              </a:xfrm>
              <a:prstGeom prst="curvedConnector3">
                <a:avLst/>
              </a:prstGeom>
              <a:ln>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549C418B-4629-54B2-320C-9A92E69646ED}"/>
                  </a:ext>
                </a:extLst>
              </p:cNvPr>
              <p:cNvSpPr txBox="1"/>
              <p:nvPr/>
            </p:nvSpPr>
            <p:spPr>
              <a:xfrm>
                <a:off x="1374753" y="1811485"/>
                <a:ext cx="2125192" cy="646331"/>
              </a:xfrm>
              <a:prstGeom prst="rect">
                <a:avLst/>
              </a:prstGeom>
              <a:noFill/>
            </p:spPr>
            <p:txBody>
              <a:bodyPr wrap="square" rtlCol="0">
                <a:spAutoFit/>
              </a:bodyPr>
              <a:lstStyle/>
              <a:p>
                <a:r>
                  <a:rPr lang="el-GR" dirty="0">
                    <a:solidFill>
                      <a:srgbClr val="FF0000"/>
                    </a:solidFill>
                  </a:rPr>
                  <a:t>Ισοδύναμο κύκλωμα στάτη</a:t>
                </a:r>
              </a:p>
            </p:txBody>
          </p:sp>
          <p:sp>
            <p:nvSpPr>
              <p:cNvPr id="12" name="TextBox 11">
                <a:extLst>
                  <a:ext uri="{FF2B5EF4-FFF2-40B4-BE49-F238E27FC236}">
                    <a16:creationId xmlns:a16="http://schemas.microsoft.com/office/drawing/2014/main" id="{F8F0E3D6-2A0A-DD12-6FA9-E540001918DD}"/>
                  </a:ext>
                </a:extLst>
              </p:cNvPr>
              <p:cNvSpPr txBox="1"/>
              <p:nvPr/>
            </p:nvSpPr>
            <p:spPr>
              <a:xfrm>
                <a:off x="8898112" y="2540739"/>
                <a:ext cx="2125192" cy="646331"/>
              </a:xfrm>
              <a:prstGeom prst="rect">
                <a:avLst/>
              </a:prstGeom>
              <a:noFill/>
            </p:spPr>
            <p:txBody>
              <a:bodyPr wrap="square" rtlCol="0">
                <a:spAutoFit/>
              </a:bodyPr>
              <a:lstStyle/>
              <a:p>
                <a:r>
                  <a:rPr lang="el-GR" dirty="0">
                    <a:solidFill>
                      <a:srgbClr val="FF0000"/>
                    </a:solidFill>
                  </a:rPr>
                  <a:t>Ισοδύναμο κύκλωμα δρομέα</a:t>
                </a:r>
              </a:p>
            </p:txBody>
          </p:sp>
        </p:gr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2177248-9F6B-496A-E359-952D13E2E41C}"/>
                    </a:ext>
                  </a:extLst>
                </p:cNvPr>
                <p:cNvSpPr txBox="1"/>
                <p:nvPr/>
              </p:nvSpPr>
              <p:spPr>
                <a:xfrm>
                  <a:off x="0" y="4083457"/>
                  <a:ext cx="2910583"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l-GR" sz="3200" i="1" smtClean="0">
                                <a:latin typeface="Cambria Math" panose="02040503050406030204" pitchFamily="18" charset="0"/>
                              </a:rPr>
                            </m:ctrlPr>
                          </m:sSubPr>
                          <m:e>
                            <m:r>
                              <a:rPr lang="el-GR" sz="3200" b="0" i="1" smtClean="0">
                                <a:latin typeface="Cambria Math" panose="02040503050406030204" pitchFamily="18" charset="0"/>
                              </a:rPr>
                              <m:t>𝛦</m:t>
                            </m:r>
                          </m:e>
                          <m:sub>
                            <m:r>
                              <a:rPr lang="el-GR" sz="3200" b="0" i="1" smtClean="0">
                                <a:latin typeface="Cambria Math" panose="02040503050406030204" pitchFamily="18" charset="0"/>
                              </a:rPr>
                              <m:t>𝛢</m:t>
                            </m:r>
                          </m:sub>
                        </m:sSub>
                        <m:r>
                          <a:rPr lang="en-US" sz="3200" b="0" i="1" smtClean="0">
                            <a:latin typeface="Cambria Math" panose="02040503050406030204" pitchFamily="18" charset="0"/>
                          </a:rPr>
                          <m:t>=</m:t>
                        </m:r>
                        <m:r>
                          <a:rPr lang="en-US" sz="3200" b="0" i="1" smtClean="0">
                            <a:latin typeface="Cambria Math" panose="02040503050406030204" pitchFamily="18" charset="0"/>
                          </a:rPr>
                          <m:t>𝐾</m:t>
                        </m:r>
                        <m:r>
                          <a:rPr lang="en-US" sz="3200" b="0" i="1" smtClean="0">
                            <a:latin typeface="Cambria Math" panose="02040503050406030204" pitchFamily="18" charset="0"/>
                          </a:rPr>
                          <m:t>∙</m:t>
                        </m:r>
                        <m:r>
                          <m:rPr>
                            <m:sty m:val="p"/>
                          </m:rPr>
                          <a:rPr lang="el-GR" sz="3200">
                            <a:latin typeface="Cambria Math" panose="02040503050406030204" pitchFamily="18" charset="0"/>
                          </a:rPr>
                          <m:t>Φ</m:t>
                        </m:r>
                        <m:r>
                          <a:rPr lang="en-US" sz="3200" i="1">
                            <a:latin typeface="Cambria Math" panose="02040503050406030204" pitchFamily="18" charset="0"/>
                          </a:rPr>
                          <m:t>∙</m:t>
                        </m:r>
                        <m:sSub>
                          <m:sSubPr>
                            <m:ctrlPr>
                              <a:rPr lang="el-GR" sz="3200" i="1">
                                <a:solidFill>
                                  <a:prstClr val="black"/>
                                </a:solidFill>
                                <a:latin typeface="Cambria Math" panose="02040503050406030204" pitchFamily="18" charset="0"/>
                              </a:rPr>
                            </m:ctrlPr>
                          </m:sSubPr>
                          <m:e>
                            <m:r>
                              <a:rPr lang="el-GR" sz="3200" b="0" i="1" smtClean="0">
                                <a:solidFill>
                                  <a:prstClr val="black"/>
                                </a:solidFill>
                                <a:latin typeface="Cambria Math" panose="02040503050406030204" pitchFamily="18" charset="0"/>
                              </a:rPr>
                              <m:t>𝜔</m:t>
                            </m:r>
                          </m:e>
                          <m:sub>
                            <m:r>
                              <a:rPr lang="en-US" sz="3200" b="0" i="1" smtClean="0">
                                <a:solidFill>
                                  <a:prstClr val="black"/>
                                </a:solidFill>
                                <a:latin typeface="Cambria Math" panose="02040503050406030204" pitchFamily="18" charset="0"/>
                              </a:rPr>
                              <m:t>𝑟</m:t>
                            </m:r>
                          </m:sub>
                        </m:sSub>
                      </m:oMath>
                    </m:oMathPara>
                  </a14:m>
                  <a:endParaRPr lang="el-GR" i="1" dirty="0">
                    <a:latin typeface="Times New Roman" panose="02020603050405020304" pitchFamily="18"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52177248-9F6B-496A-E359-952D13E2E41C}"/>
                    </a:ext>
                  </a:extLst>
                </p:cNvPr>
                <p:cNvSpPr txBox="1">
                  <a:spLocks noRot="1" noChangeAspect="1" noMove="1" noResize="1" noEditPoints="1" noAdjustHandles="1" noChangeArrowheads="1" noChangeShapeType="1" noTextEdit="1"/>
                </p:cNvSpPr>
                <p:nvPr/>
              </p:nvSpPr>
              <p:spPr>
                <a:xfrm>
                  <a:off x="0" y="4083457"/>
                  <a:ext cx="2910583" cy="584775"/>
                </a:xfrm>
                <a:prstGeom prst="rect">
                  <a:avLst/>
                </a:prstGeom>
                <a:blipFill>
                  <a:blip r:embed="rId4"/>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CF8E8BA5-8CD0-A87B-9D98-72C6D565F7DF}"/>
                    </a:ext>
                  </a:extLst>
                </p:cNvPr>
                <p:cNvSpPr txBox="1"/>
                <p:nvPr/>
              </p:nvSpPr>
              <p:spPr>
                <a:xfrm>
                  <a:off x="-28377" y="5566135"/>
                  <a:ext cx="3482828"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l-GR" sz="3200" i="1" smtClean="0">
                                <a:latin typeface="Cambria Math" panose="02040503050406030204" pitchFamily="18" charset="0"/>
                              </a:rPr>
                            </m:ctrlPr>
                          </m:sSubPr>
                          <m:e>
                            <m:r>
                              <m:rPr>
                                <m:sty m:val="p"/>
                              </m:rPr>
                              <a:rPr lang="en-US" sz="3200" b="0" i="0" smtClean="0">
                                <a:latin typeface="Cambria Math" panose="02040503050406030204" pitchFamily="18" charset="0"/>
                              </a:rPr>
                              <m:t>V</m:t>
                            </m:r>
                          </m:e>
                          <m:sub>
                            <m:r>
                              <a:rPr lang="en-US" sz="3200" b="0" i="1" smtClean="0">
                                <a:latin typeface="Cambria Math" panose="02040503050406030204" pitchFamily="18" charset="0"/>
                              </a:rPr>
                              <m:t>𝑇</m:t>
                            </m:r>
                          </m:sub>
                        </m:sSub>
                        <m:r>
                          <a:rPr lang="en-US" sz="3200" b="0" i="1" smtClean="0">
                            <a:latin typeface="Cambria Math" panose="02040503050406030204" pitchFamily="18" charset="0"/>
                          </a:rPr>
                          <m:t>=</m:t>
                        </m:r>
                        <m:sSub>
                          <m:sSubPr>
                            <m:ctrlPr>
                              <a:rPr lang="el-GR" sz="3200" i="1">
                                <a:solidFill>
                                  <a:prstClr val="black"/>
                                </a:solidFill>
                                <a:latin typeface="Cambria Math" panose="02040503050406030204" pitchFamily="18" charset="0"/>
                              </a:rPr>
                            </m:ctrlPr>
                          </m:sSubPr>
                          <m:e>
                            <m:r>
                              <a:rPr lang="el-GR" sz="3200" i="1">
                                <a:solidFill>
                                  <a:prstClr val="black"/>
                                </a:solidFill>
                                <a:latin typeface="Cambria Math" panose="02040503050406030204" pitchFamily="18" charset="0"/>
                              </a:rPr>
                              <m:t>𝛦</m:t>
                            </m:r>
                          </m:e>
                          <m:sub>
                            <m:r>
                              <a:rPr lang="el-GR" sz="3200" i="1">
                                <a:solidFill>
                                  <a:prstClr val="black"/>
                                </a:solidFill>
                                <a:latin typeface="Cambria Math" panose="02040503050406030204" pitchFamily="18" charset="0"/>
                              </a:rPr>
                              <m:t>𝛢</m:t>
                            </m:r>
                          </m:sub>
                        </m:sSub>
                        <m:r>
                          <a:rPr lang="en-US" sz="3200" b="0" i="1" smtClean="0">
                            <a:solidFill>
                              <a:prstClr val="black"/>
                            </a:solidFill>
                            <a:latin typeface="Cambria Math" panose="02040503050406030204" pitchFamily="18" charset="0"/>
                          </a:rPr>
                          <m:t>+</m:t>
                        </m:r>
                        <m:sSub>
                          <m:sSubPr>
                            <m:ctrlPr>
                              <a:rPr lang="el-GR" sz="3200" i="1">
                                <a:solidFill>
                                  <a:prstClr val="black"/>
                                </a:solidFill>
                                <a:latin typeface="Cambria Math" panose="02040503050406030204" pitchFamily="18" charset="0"/>
                              </a:rPr>
                            </m:ctrlPr>
                          </m:sSubPr>
                          <m:e>
                            <m:r>
                              <a:rPr lang="en-US" sz="3200" b="0" i="1" smtClean="0">
                                <a:solidFill>
                                  <a:prstClr val="black"/>
                                </a:solidFill>
                                <a:latin typeface="Cambria Math" panose="02040503050406030204" pitchFamily="18" charset="0"/>
                              </a:rPr>
                              <m:t>𝑅</m:t>
                            </m:r>
                          </m:e>
                          <m:sub>
                            <m:r>
                              <a:rPr lang="el-GR" sz="3200" i="1">
                                <a:solidFill>
                                  <a:prstClr val="black"/>
                                </a:solidFill>
                                <a:latin typeface="Cambria Math" panose="02040503050406030204" pitchFamily="18" charset="0"/>
                              </a:rPr>
                              <m:t>𝛢</m:t>
                            </m:r>
                          </m:sub>
                        </m:sSub>
                        <m:r>
                          <a:rPr lang="en-US" sz="3200" i="1">
                            <a:solidFill>
                              <a:prstClr val="black"/>
                            </a:solidFill>
                            <a:latin typeface="Cambria Math" panose="02040503050406030204" pitchFamily="18" charset="0"/>
                          </a:rPr>
                          <m:t>∙</m:t>
                        </m:r>
                        <m:sSub>
                          <m:sSubPr>
                            <m:ctrlPr>
                              <a:rPr lang="el-GR" sz="3200" i="1">
                                <a:solidFill>
                                  <a:prstClr val="black"/>
                                </a:solidFill>
                                <a:latin typeface="Cambria Math" panose="02040503050406030204" pitchFamily="18" charset="0"/>
                              </a:rPr>
                            </m:ctrlPr>
                          </m:sSubPr>
                          <m:e>
                            <m:r>
                              <a:rPr lang="en-US" sz="3200" b="0" i="1" smtClean="0">
                                <a:solidFill>
                                  <a:prstClr val="black"/>
                                </a:solidFill>
                                <a:latin typeface="Cambria Math" panose="02040503050406030204" pitchFamily="18" charset="0"/>
                              </a:rPr>
                              <m:t>𝐼</m:t>
                            </m:r>
                          </m:e>
                          <m:sub>
                            <m:r>
                              <a:rPr lang="el-GR" sz="3200" i="1">
                                <a:solidFill>
                                  <a:prstClr val="black"/>
                                </a:solidFill>
                                <a:latin typeface="Cambria Math" panose="02040503050406030204" pitchFamily="18" charset="0"/>
                              </a:rPr>
                              <m:t>𝛢</m:t>
                            </m:r>
                          </m:sub>
                        </m:sSub>
                      </m:oMath>
                    </m:oMathPara>
                  </a14:m>
                  <a:endParaRPr lang="el-GR" i="1" dirty="0">
                    <a:latin typeface="Times New Roman" panose="02020603050405020304" pitchFamily="18"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CF8E8BA5-8CD0-A87B-9D98-72C6D565F7DF}"/>
                    </a:ext>
                  </a:extLst>
                </p:cNvPr>
                <p:cNvSpPr txBox="1">
                  <a:spLocks noRot="1" noChangeAspect="1" noMove="1" noResize="1" noEditPoints="1" noAdjustHandles="1" noChangeArrowheads="1" noChangeShapeType="1" noTextEdit="1"/>
                </p:cNvSpPr>
                <p:nvPr/>
              </p:nvSpPr>
              <p:spPr>
                <a:xfrm>
                  <a:off x="-28377" y="5566135"/>
                  <a:ext cx="3482828" cy="584775"/>
                </a:xfrm>
                <a:prstGeom prst="rect">
                  <a:avLst/>
                </a:prstGeom>
                <a:blipFill>
                  <a:blip r:embed="rId5"/>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15AEDEC-5373-6B06-9113-E34651C3F17D}"/>
                    </a:ext>
                  </a:extLst>
                </p:cNvPr>
                <p:cNvSpPr txBox="1"/>
                <p:nvPr/>
              </p:nvSpPr>
              <p:spPr>
                <a:xfrm>
                  <a:off x="-39639" y="6200428"/>
                  <a:ext cx="3482828"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l-GR" sz="3200" i="1" smtClean="0">
                                <a:latin typeface="Cambria Math" panose="02040503050406030204" pitchFamily="18" charset="0"/>
                              </a:rPr>
                            </m:ctrlPr>
                          </m:sSubPr>
                          <m:e>
                            <m:r>
                              <m:rPr>
                                <m:sty m:val="p"/>
                              </m:rPr>
                              <a:rPr lang="en-US" sz="3200" b="0" i="0" smtClean="0">
                                <a:latin typeface="Cambria Math" panose="02040503050406030204" pitchFamily="18" charset="0"/>
                              </a:rPr>
                              <m:t>V</m:t>
                            </m:r>
                          </m:e>
                          <m:sub>
                            <m:r>
                              <a:rPr lang="en-US" sz="3200" b="0" i="1" smtClean="0">
                                <a:latin typeface="Cambria Math" panose="02040503050406030204" pitchFamily="18" charset="0"/>
                              </a:rPr>
                              <m:t>𝑇</m:t>
                            </m:r>
                          </m:sub>
                        </m:sSub>
                        <m:r>
                          <a:rPr lang="en-US" sz="3200" b="0" i="1" smtClean="0">
                            <a:latin typeface="Cambria Math" panose="02040503050406030204" pitchFamily="18" charset="0"/>
                          </a:rPr>
                          <m:t>=</m:t>
                        </m:r>
                        <m:sSub>
                          <m:sSubPr>
                            <m:ctrlPr>
                              <a:rPr lang="el-GR" sz="3200" i="1">
                                <a:solidFill>
                                  <a:prstClr val="black"/>
                                </a:solidFill>
                                <a:latin typeface="Cambria Math" panose="02040503050406030204" pitchFamily="18" charset="0"/>
                              </a:rPr>
                            </m:ctrlPr>
                          </m:sSubPr>
                          <m:e>
                            <m:r>
                              <a:rPr lang="el-GR" sz="3200" i="1">
                                <a:solidFill>
                                  <a:prstClr val="black"/>
                                </a:solidFill>
                                <a:latin typeface="Cambria Math" panose="02040503050406030204" pitchFamily="18" charset="0"/>
                              </a:rPr>
                              <m:t>𝛦</m:t>
                            </m:r>
                          </m:e>
                          <m:sub>
                            <m:r>
                              <a:rPr lang="el-GR" sz="3200" i="1">
                                <a:solidFill>
                                  <a:prstClr val="black"/>
                                </a:solidFill>
                                <a:latin typeface="Cambria Math" panose="02040503050406030204" pitchFamily="18" charset="0"/>
                              </a:rPr>
                              <m:t>𝛢</m:t>
                            </m:r>
                          </m:sub>
                        </m:sSub>
                        <m:r>
                          <a:rPr lang="en-US" sz="3200" b="0" i="1" smtClean="0">
                            <a:solidFill>
                              <a:prstClr val="black"/>
                            </a:solidFill>
                            <a:latin typeface="Cambria Math" panose="02040503050406030204" pitchFamily="18" charset="0"/>
                          </a:rPr>
                          <m:t>−</m:t>
                        </m:r>
                        <m:sSub>
                          <m:sSubPr>
                            <m:ctrlPr>
                              <a:rPr lang="el-GR" sz="3200" i="1">
                                <a:solidFill>
                                  <a:prstClr val="black"/>
                                </a:solidFill>
                                <a:latin typeface="Cambria Math" panose="02040503050406030204" pitchFamily="18" charset="0"/>
                              </a:rPr>
                            </m:ctrlPr>
                          </m:sSubPr>
                          <m:e>
                            <m:r>
                              <a:rPr lang="en-US" sz="3200" b="0" i="1" smtClean="0">
                                <a:solidFill>
                                  <a:prstClr val="black"/>
                                </a:solidFill>
                                <a:latin typeface="Cambria Math" panose="02040503050406030204" pitchFamily="18" charset="0"/>
                              </a:rPr>
                              <m:t>𝑅</m:t>
                            </m:r>
                          </m:e>
                          <m:sub>
                            <m:r>
                              <a:rPr lang="el-GR" sz="3200" i="1">
                                <a:solidFill>
                                  <a:prstClr val="black"/>
                                </a:solidFill>
                                <a:latin typeface="Cambria Math" panose="02040503050406030204" pitchFamily="18" charset="0"/>
                              </a:rPr>
                              <m:t>𝛢</m:t>
                            </m:r>
                          </m:sub>
                        </m:sSub>
                        <m:r>
                          <a:rPr lang="en-US" sz="3200" i="1">
                            <a:solidFill>
                              <a:prstClr val="black"/>
                            </a:solidFill>
                            <a:latin typeface="Cambria Math" panose="02040503050406030204" pitchFamily="18" charset="0"/>
                          </a:rPr>
                          <m:t>∙</m:t>
                        </m:r>
                        <m:sSub>
                          <m:sSubPr>
                            <m:ctrlPr>
                              <a:rPr lang="el-GR" sz="3200" i="1">
                                <a:solidFill>
                                  <a:prstClr val="black"/>
                                </a:solidFill>
                                <a:latin typeface="Cambria Math" panose="02040503050406030204" pitchFamily="18" charset="0"/>
                              </a:rPr>
                            </m:ctrlPr>
                          </m:sSubPr>
                          <m:e>
                            <m:r>
                              <a:rPr lang="en-US" sz="3200" b="0" i="1" smtClean="0">
                                <a:solidFill>
                                  <a:prstClr val="black"/>
                                </a:solidFill>
                                <a:latin typeface="Cambria Math" panose="02040503050406030204" pitchFamily="18" charset="0"/>
                              </a:rPr>
                              <m:t>𝐼</m:t>
                            </m:r>
                          </m:e>
                          <m:sub>
                            <m:r>
                              <a:rPr lang="el-GR" sz="3200" i="1">
                                <a:solidFill>
                                  <a:prstClr val="black"/>
                                </a:solidFill>
                                <a:latin typeface="Cambria Math" panose="02040503050406030204" pitchFamily="18" charset="0"/>
                              </a:rPr>
                              <m:t>𝛢</m:t>
                            </m:r>
                          </m:sub>
                        </m:sSub>
                      </m:oMath>
                    </m:oMathPara>
                  </a14:m>
                  <a:endParaRPr lang="el-GR" i="1" dirty="0">
                    <a:latin typeface="Times New Roman" panose="02020603050405020304" pitchFamily="18" charset="0"/>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B15AEDEC-5373-6B06-9113-E34651C3F17D}"/>
                    </a:ext>
                  </a:extLst>
                </p:cNvPr>
                <p:cNvSpPr txBox="1">
                  <a:spLocks noRot="1" noChangeAspect="1" noMove="1" noResize="1" noEditPoints="1" noAdjustHandles="1" noChangeArrowheads="1" noChangeShapeType="1" noTextEdit="1"/>
                </p:cNvSpPr>
                <p:nvPr/>
              </p:nvSpPr>
              <p:spPr>
                <a:xfrm>
                  <a:off x="-39639" y="6200428"/>
                  <a:ext cx="3482828" cy="584775"/>
                </a:xfrm>
                <a:prstGeom prst="rect">
                  <a:avLst/>
                </a:prstGeom>
                <a:blipFill>
                  <a:blip r:embed="rId6"/>
                  <a:stretch>
                    <a:fillRect/>
                  </a:stretch>
                </a:blipFill>
              </p:spPr>
              <p:txBody>
                <a:bodyPr/>
                <a:lstStyle/>
                <a:p>
                  <a:r>
                    <a:rPr lang="el-GR">
                      <a:noFill/>
                    </a:rPr>
                    <a:t> </a:t>
                  </a:r>
                </a:p>
              </p:txBody>
            </p:sp>
          </mc:Fallback>
        </mc:AlternateContent>
        <p:grpSp>
          <p:nvGrpSpPr>
            <p:cNvPr id="33" name="Ομάδα 32">
              <a:extLst>
                <a:ext uri="{FF2B5EF4-FFF2-40B4-BE49-F238E27FC236}">
                  <a16:creationId xmlns:a16="http://schemas.microsoft.com/office/drawing/2014/main" id="{5F62EFB2-DF93-3ABB-871E-128ABDCEB5AA}"/>
                </a:ext>
              </a:extLst>
            </p:cNvPr>
            <p:cNvGrpSpPr/>
            <p:nvPr/>
          </p:nvGrpSpPr>
          <p:grpSpPr>
            <a:xfrm>
              <a:off x="8137483" y="3855611"/>
              <a:ext cx="2775707" cy="3017415"/>
              <a:chOff x="8137484" y="3855611"/>
              <a:chExt cx="2958902" cy="3017415"/>
            </a:xfrm>
          </p:grpSpPr>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DC080F69-974A-4D45-934F-73F7562E58CB}"/>
                      </a:ext>
                    </a:extLst>
                  </p:cNvPr>
                  <p:cNvSpPr txBox="1"/>
                  <p:nvPr/>
                </p:nvSpPr>
                <p:spPr>
                  <a:xfrm>
                    <a:off x="8137484" y="3855611"/>
                    <a:ext cx="2910583" cy="89255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𝐾</m:t>
                          </m:r>
                          <m:r>
                            <a:rPr lang="en-US" sz="2000" b="0" i="1" smtClean="0">
                              <a:latin typeface="Cambria Math" panose="02040503050406030204" pitchFamily="18" charset="0"/>
                            </a:rPr>
                            <m:t>:</m:t>
                          </m:r>
                          <m:r>
                            <m:rPr>
                              <m:sty m:val="p"/>
                            </m:rPr>
                            <a:rPr lang="el-GR" sz="2000" b="0" i="0" smtClean="0">
                              <a:latin typeface="Cambria Math" panose="02040503050406030204" pitchFamily="18" charset="0"/>
                            </a:rPr>
                            <m:t>Σταθερά</m:t>
                          </m:r>
                          <m:r>
                            <a:rPr lang="el-GR" sz="2000" b="0" i="0" smtClean="0">
                              <a:latin typeface="Cambria Math" panose="02040503050406030204" pitchFamily="18" charset="0"/>
                            </a:rPr>
                            <m:t> </m:t>
                          </m:r>
                          <m:r>
                            <m:rPr>
                              <m:sty m:val="p"/>
                            </m:rPr>
                            <a:rPr lang="el-GR" sz="2000" b="0" i="0" smtClean="0">
                              <a:latin typeface="Cambria Math" panose="02040503050406030204" pitchFamily="18" charset="0"/>
                            </a:rPr>
                            <m:t>εξαρτώμενη</m:t>
                          </m:r>
                        </m:oMath>
                      </m:oMathPara>
                    </a14:m>
                    <a:endParaRPr lang="el-GR" sz="2000" b="0" i="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l-GR" sz="2000" b="0" i="0" smtClean="0">
                              <a:latin typeface="Cambria Math" panose="02040503050406030204" pitchFamily="18" charset="0"/>
                            </a:rPr>
                            <m:t> </m:t>
                          </m:r>
                          <m:r>
                            <m:rPr>
                              <m:sty m:val="p"/>
                            </m:rPr>
                            <a:rPr lang="el-GR" sz="2000" b="0" i="0" smtClean="0">
                              <a:latin typeface="Cambria Math" panose="02040503050406030204" pitchFamily="18" charset="0"/>
                            </a:rPr>
                            <m:t>από</m:t>
                          </m:r>
                          <m:r>
                            <a:rPr lang="el-GR" sz="2000" b="0" i="0" smtClean="0">
                              <a:latin typeface="Cambria Math" panose="02040503050406030204" pitchFamily="18" charset="0"/>
                            </a:rPr>
                            <m:t> </m:t>
                          </m:r>
                          <m:r>
                            <m:rPr>
                              <m:sty m:val="p"/>
                            </m:rPr>
                            <a:rPr lang="el-GR" sz="2000" b="0" i="0" smtClean="0">
                              <a:latin typeface="Cambria Math" panose="02040503050406030204" pitchFamily="18" charset="0"/>
                            </a:rPr>
                            <m:t>την</m:t>
                          </m:r>
                          <m:r>
                            <a:rPr lang="el-GR" sz="2000" b="0" i="0" smtClean="0">
                              <a:latin typeface="Cambria Math" panose="02040503050406030204" pitchFamily="18" charset="0"/>
                            </a:rPr>
                            <m:t> </m:t>
                          </m:r>
                          <m:r>
                            <m:rPr>
                              <m:sty m:val="p"/>
                            </m:rPr>
                            <a:rPr lang="el-GR" sz="2000" b="0" i="0" smtClean="0">
                              <a:latin typeface="Cambria Math" panose="02040503050406030204" pitchFamily="18" charset="0"/>
                            </a:rPr>
                            <m:t>κατασκευή</m:t>
                          </m:r>
                          <m:r>
                            <a:rPr lang="el-GR" sz="2000" b="0" i="0" smtClean="0">
                              <a:latin typeface="Cambria Math" panose="02040503050406030204" pitchFamily="18" charset="0"/>
                            </a:rPr>
                            <m:t> </m:t>
                          </m:r>
                          <m:r>
                            <m:rPr>
                              <m:sty m:val="p"/>
                            </m:rPr>
                            <a:rPr lang="el-GR" sz="2000" b="0" i="0" smtClean="0">
                              <a:latin typeface="Cambria Math" panose="02040503050406030204" pitchFamily="18" charset="0"/>
                            </a:rPr>
                            <m:t>της</m:t>
                          </m:r>
                          <m:r>
                            <a:rPr lang="el-GR" sz="2000" b="0" i="0" smtClean="0">
                              <a:latin typeface="Cambria Math" panose="02040503050406030204" pitchFamily="18" charset="0"/>
                            </a:rPr>
                            <m:t> </m:t>
                          </m:r>
                          <m:r>
                            <m:rPr>
                              <m:sty m:val="p"/>
                            </m:rPr>
                            <a:rPr lang="el-GR" sz="2000" b="0" i="0" smtClean="0">
                              <a:latin typeface="Cambria Math" panose="02040503050406030204" pitchFamily="18" charset="0"/>
                            </a:rPr>
                            <m:t>μηχανής</m:t>
                          </m:r>
                        </m:oMath>
                      </m:oMathPara>
                    </a14:m>
                    <a:endParaRPr lang="el-GR" sz="1200" i="1" dirty="0">
                      <a:latin typeface="Times New Roman" panose="02020603050405020304" pitchFamily="18" charset="0"/>
                      <a:cs typeface="Times New Roman" panose="02020603050405020304" pitchFamily="18" charset="0"/>
                    </a:endParaRPr>
                  </a:p>
                  <a:p>
                    <a:endParaRPr lang="el-GR" sz="1200" i="1" dirty="0">
                      <a:latin typeface="Times New Roman" panose="02020603050405020304" pitchFamily="18" charset="0"/>
                      <a:cs typeface="Times New Roman" panose="02020603050405020304" pitchFamily="18" charset="0"/>
                    </a:endParaRPr>
                  </a:p>
                </p:txBody>
              </p:sp>
            </mc:Choice>
            <mc:Fallback xmlns="">
              <p:sp>
                <p:nvSpPr>
                  <p:cNvPr id="29" name="TextBox 28">
                    <a:extLst>
                      <a:ext uri="{FF2B5EF4-FFF2-40B4-BE49-F238E27FC236}">
                        <a16:creationId xmlns:a16="http://schemas.microsoft.com/office/drawing/2014/main" id="{DC080F69-974A-4D45-934F-73F7562E58CB}"/>
                      </a:ext>
                    </a:extLst>
                  </p:cNvPr>
                  <p:cNvSpPr txBox="1">
                    <a:spLocks noRot="1" noChangeAspect="1" noMove="1" noResize="1" noEditPoints="1" noAdjustHandles="1" noChangeArrowheads="1" noChangeShapeType="1" noTextEdit="1"/>
                  </p:cNvSpPr>
                  <p:nvPr/>
                </p:nvSpPr>
                <p:spPr>
                  <a:xfrm>
                    <a:off x="8137484" y="3855611"/>
                    <a:ext cx="2910583" cy="892552"/>
                  </a:xfrm>
                  <a:prstGeom prst="rect">
                    <a:avLst/>
                  </a:prstGeom>
                  <a:blipFill>
                    <a:blip r:embed="rId7"/>
                    <a:stretch>
                      <a:fillRect r="-39732"/>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336A049E-0048-8047-7498-1B742CB2C652}"/>
                      </a:ext>
                    </a:extLst>
                  </p:cNvPr>
                  <p:cNvSpPr txBox="1"/>
                  <p:nvPr/>
                </p:nvSpPr>
                <p:spPr>
                  <a:xfrm>
                    <a:off x="8171945" y="4640662"/>
                    <a:ext cx="2910583" cy="7078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l-GR" sz="2000" b="0" i="0" smtClean="0">
                              <a:latin typeface="Cambria Math" panose="02040503050406030204" pitchFamily="18" charset="0"/>
                            </a:rPr>
                            <m:t>Φ</m:t>
                          </m:r>
                          <m:r>
                            <a:rPr lang="en-US" sz="2000" b="0" i="1" smtClean="0">
                              <a:latin typeface="Cambria Math" panose="02040503050406030204" pitchFamily="18" charset="0"/>
                            </a:rPr>
                            <m:t>:</m:t>
                          </m:r>
                          <m:r>
                            <m:rPr>
                              <m:sty m:val="p"/>
                            </m:rPr>
                            <a:rPr lang="el-GR" sz="2000" b="0" i="0" smtClean="0">
                              <a:latin typeface="Cambria Math" panose="02040503050406030204" pitchFamily="18" charset="0"/>
                            </a:rPr>
                            <m:t>Μαγνητική</m:t>
                          </m:r>
                          <m:r>
                            <a:rPr lang="el-GR" sz="2000" b="0" i="0" smtClean="0">
                              <a:latin typeface="Cambria Math" panose="02040503050406030204" pitchFamily="18" charset="0"/>
                            </a:rPr>
                            <m:t> </m:t>
                          </m:r>
                          <m:r>
                            <m:rPr>
                              <m:sty m:val="p"/>
                            </m:rPr>
                            <a:rPr lang="el-GR" sz="2000" b="0" i="0" smtClean="0">
                              <a:latin typeface="Cambria Math" panose="02040503050406030204" pitchFamily="18" charset="0"/>
                            </a:rPr>
                            <m:t>ροή</m:t>
                          </m:r>
                          <m:r>
                            <a:rPr lang="el-GR" sz="2000" b="0" i="0" smtClean="0">
                              <a:latin typeface="Cambria Math" panose="02040503050406030204" pitchFamily="18" charset="0"/>
                            </a:rPr>
                            <m:t> </m:t>
                          </m:r>
                          <m:r>
                            <m:rPr>
                              <m:sty m:val="p"/>
                            </m:rPr>
                            <a:rPr lang="el-GR" sz="2000" b="0" i="0" smtClean="0">
                              <a:latin typeface="Cambria Math" panose="02040503050406030204" pitchFamily="18" charset="0"/>
                            </a:rPr>
                            <m:t>που</m:t>
                          </m:r>
                          <m:r>
                            <a:rPr lang="el-GR" sz="2000" b="0" i="0" smtClean="0">
                              <a:latin typeface="Cambria Math" panose="02040503050406030204" pitchFamily="18" charset="0"/>
                            </a:rPr>
                            <m:t> </m:t>
                          </m:r>
                          <m:r>
                            <m:rPr>
                              <m:sty m:val="p"/>
                            </m:rPr>
                            <a:rPr lang="el-GR" sz="2000" b="0" i="0" smtClean="0">
                              <a:latin typeface="Cambria Math" panose="02040503050406030204" pitchFamily="18" charset="0"/>
                            </a:rPr>
                            <m:t>παράγεται</m:t>
                          </m:r>
                        </m:oMath>
                      </m:oMathPara>
                    </a14:m>
                    <a:endParaRPr lang="el-GR" sz="2000" b="0" i="0" dirty="0">
                      <a:latin typeface="Cambria Math" panose="02040503050406030204" pitchFamily="18" charset="0"/>
                    </a:endParaRPr>
                  </a:p>
                  <a:p>
                    <a:pPr algn="just"/>
                    <a14:m>
                      <m:oMathPara xmlns:m="http://schemas.openxmlformats.org/officeDocument/2006/math">
                        <m:oMathParaPr>
                          <m:jc m:val="left"/>
                        </m:oMathParaPr>
                        <m:oMath xmlns:m="http://schemas.openxmlformats.org/officeDocument/2006/math">
                          <m:r>
                            <a:rPr lang="el-GR" sz="2000" b="0" i="0" smtClean="0">
                              <a:latin typeface="Cambria Math" panose="02040503050406030204" pitchFamily="18" charset="0"/>
                            </a:rPr>
                            <m:t> </m:t>
                          </m:r>
                          <m:r>
                            <m:rPr>
                              <m:sty m:val="p"/>
                            </m:rPr>
                            <a:rPr lang="el-GR" sz="2000" b="0" i="0" smtClean="0">
                              <a:latin typeface="Cambria Math" panose="02040503050406030204" pitchFamily="18" charset="0"/>
                            </a:rPr>
                            <m:t>από</m:t>
                          </m:r>
                          <m:r>
                            <a:rPr lang="el-GR" sz="2000" b="0" i="0" smtClean="0">
                              <a:latin typeface="Cambria Math" panose="02040503050406030204" pitchFamily="18" charset="0"/>
                            </a:rPr>
                            <m:t> </m:t>
                          </m:r>
                          <m:r>
                            <m:rPr>
                              <m:sty m:val="p"/>
                            </m:rPr>
                            <a:rPr lang="el-GR" sz="2000" b="0" i="0" smtClean="0">
                              <a:latin typeface="Cambria Math" panose="02040503050406030204" pitchFamily="18" charset="0"/>
                            </a:rPr>
                            <m:t>το</m:t>
                          </m:r>
                          <m:r>
                            <a:rPr lang="el-GR" sz="2000" b="0" i="0" smtClean="0">
                              <a:latin typeface="Cambria Math" panose="02040503050406030204" pitchFamily="18" charset="0"/>
                            </a:rPr>
                            <m:t> </m:t>
                          </m:r>
                          <m:r>
                            <m:rPr>
                              <m:sty m:val="p"/>
                            </m:rPr>
                            <a:rPr lang="el-GR" sz="2000" b="0" i="0" smtClean="0">
                              <a:latin typeface="Cambria Math" panose="02040503050406030204" pitchFamily="18" charset="0"/>
                            </a:rPr>
                            <m:t>στάτη</m:t>
                          </m:r>
                        </m:oMath>
                      </m:oMathPara>
                    </a14:m>
                    <a:endParaRPr lang="el-GR" sz="1200" i="1" dirty="0">
                      <a:latin typeface="Times New Roman" panose="02020603050405020304" pitchFamily="18" charset="0"/>
                      <a:cs typeface="Times New Roman" panose="02020603050405020304" pitchFamily="18" charset="0"/>
                    </a:endParaRPr>
                  </a:p>
                </p:txBody>
              </p:sp>
            </mc:Choice>
            <mc:Fallback xmlns="">
              <p:sp>
                <p:nvSpPr>
                  <p:cNvPr id="30" name="TextBox 29">
                    <a:extLst>
                      <a:ext uri="{FF2B5EF4-FFF2-40B4-BE49-F238E27FC236}">
                        <a16:creationId xmlns:a16="http://schemas.microsoft.com/office/drawing/2014/main" id="{336A049E-0048-8047-7498-1B742CB2C652}"/>
                      </a:ext>
                    </a:extLst>
                  </p:cNvPr>
                  <p:cNvSpPr txBox="1">
                    <a:spLocks noRot="1" noChangeAspect="1" noMove="1" noResize="1" noEditPoints="1" noAdjustHandles="1" noChangeArrowheads="1" noChangeShapeType="1" noTextEdit="1"/>
                  </p:cNvSpPr>
                  <p:nvPr/>
                </p:nvSpPr>
                <p:spPr>
                  <a:xfrm>
                    <a:off x="8171945" y="4640662"/>
                    <a:ext cx="2910583" cy="707886"/>
                  </a:xfrm>
                  <a:prstGeom prst="rect">
                    <a:avLst/>
                  </a:prstGeom>
                  <a:blipFill>
                    <a:blip r:embed="rId8"/>
                    <a:stretch>
                      <a:fillRect r="-42634" b="-9483"/>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D38D572A-0343-92F3-5A3D-BA1EEA34C2B2}"/>
                      </a:ext>
                    </a:extLst>
                  </p:cNvPr>
                  <p:cNvSpPr txBox="1"/>
                  <p:nvPr/>
                </p:nvSpPr>
                <p:spPr>
                  <a:xfrm>
                    <a:off x="8185803" y="5431509"/>
                    <a:ext cx="2910583" cy="7078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l-GR" sz="2000" b="0" i="0" smtClean="0">
                              <a:latin typeface="Cambria Math" panose="02040503050406030204" pitchFamily="18" charset="0"/>
                            </a:rPr>
                            <m:t>ω</m:t>
                          </m:r>
                          <m:r>
                            <a:rPr lang="en-US" sz="2000" b="0" i="1" smtClean="0">
                              <a:latin typeface="Cambria Math" panose="02040503050406030204" pitchFamily="18" charset="0"/>
                            </a:rPr>
                            <m:t>:</m:t>
                          </m:r>
                          <m:r>
                            <m:rPr>
                              <m:sty m:val="p"/>
                            </m:rPr>
                            <a:rPr lang="el-GR" sz="2000" b="0" i="0" smtClean="0">
                              <a:latin typeface="Cambria Math" panose="02040503050406030204" pitchFamily="18" charset="0"/>
                            </a:rPr>
                            <m:t>Γωνιακή</m:t>
                          </m:r>
                          <m:r>
                            <a:rPr lang="el-GR" sz="2000" b="0" i="0" smtClean="0">
                              <a:latin typeface="Cambria Math" panose="02040503050406030204" pitchFamily="18" charset="0"/>
                            </a:rPr>
                            <m:t> </m:t>
                          </m:r>
                          <m:r>
                            <m:rPr>
                              <m:sty m:val="p"/>
                            </m:rPr>
                            <a:rPr lang="el-GR" sz="2000" b="0" i="0" smtClean="0">
                              <a:latin typeface="Cambria Math" panose="02040503050406030204" pitchFamily="18" charset="0"/>
                            </a:rPr>
                            <m:t>ταχύτητα</m:t>
                          </m:r>
                          <m:r>
                            <a:rPr lang="el-GR" sz="2000" b="0" i="0" smtClean="0">
                              <a:latin typeface="Cambria Math" panose="02040503050406030204" pitchFamily="18" charset="0"/>
                            </a:rPr>
                            <m:t> </m:t>
                          </m:r>
                          <m:r>
                            <m:rPr>
                              <m:sty m:val="p"/>
                            </m:rPr>
                            <a:rPr lang="el-GR" sz="2000" b="0" i="0" smtClean="0">
                              <a:latin typeface="Cambria Math" panose="02040503050406030204" pitchFamily="18" charset="0"/>
                            </a:rPr>
                            <m:t>ρότορα</m:t>
                          </m:r>
                          <m:r>
                            <a:rPr lang="el-GR" sz="2000" b="0" i="0" smtClean="0">
                              <a:latin typeface="Cambria Math" panose="02040503050406030204" pitchFamily="18" charset="0"/>
                            </a:rPr>
                            <m:t> </m:t>
                          </m:r>
                        </m:oMath>
                      </m:oMathPara>
                    </a14:m>
                    <a:endParaRPr lang="en-US" sz="2000" b="0" i="0"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l-GR" sz="2000" b="0" i="0" smtClean="0">
                              <a:latin typeface="Cambria Math" panose="02040503050406030204" pitchFamily="18" charset="0"/>
                            </a:rPr>
                            <m:t>(</m:t>
                          </m:r>
                          <m:r>
                            <m:rPr>
                              <m:sty m:val="p"/>
                            </m:rPr>
                            <a:rPr lang="en-US" sz="2000" b="0" i="0" smtClean="0">
                              <a:latin typeface="Cambria Math" panose="02040503050406030204" pitchFamily="18" charset="0"/>
                            </a:rPr>
                            <m:t>rads</m:t>
                          </m:r>
                          <m:r>
                            <a:rPr lang="en-US" sz="2000" b="0" i="0" smtClean="0">
                              <a:latin typeface="Cambria Math" panose="02040503050406030204" pitchFamily="18" charset="0"/>
                            </a:rPr>
                            <m:t>/</m:t>
                          </m:r>
                          <m:r>
                            <m:rPr>
                              <m:sty m:val="p"/>
                            </m:rPr>
                            <a:rPr lang="en-US" sz="2000" b="0" i="0" smtClean="0">
                              <a:latin typeface="Cambria Math" panose="02040503050406030204" pitchFamily="18" charset="0"/>
                            </a:rPr>
                            <m:t>s</m:t>
                          </m:r>
                          <m:r>
                            <a:rPr lang="el-GR" sz="2000" b="0" i="0" smtClean="0">
                              <a:latin typeface="Cambria Math" panose="02040503050406030204" pitchFamily="18" charset="0"/>
                            </a:rPr>
                            <m:t>)</m:t>
                          </m:r>
                        </m:oMath>
                      </m:oMathPara>
                    </a14:m>
                    <a:endParaRPr lang="el-GR" sz="1200" i="1" dirty="0">
                      <a:latin typeface="Times New Roman" panose="02020603050405020304" pitchFamily="18" charset="0"/>
                      <a:cs typeface="Times New Roman" panose="02020603050405020304" pitchFamily="18" charset="0"/>
                    </a:endParaRPr>
                  </a:p>
                </p:txBody>
              </p:sp>
            </mc:Choice>
            <mc:Fallback xmlns="">
              <p:sp>
                <p:nvSpPr>
                  <p:cNvPr id="31" name="TextBox 30">
                    <a:extLst>
                      <a:ext uri="{FF2B5EF4-FFF2-40B4-BE49-F238E27FC236}">
                        <a16:creationId xmlns:a16="http://schemas.microsoft.com/office/drawing/2014/main" id="{D38D572A-0343-92F3-5A3D-BA1EEA34C2B2}"/>
                      </a:ext>
                    </a:extLst>
                  </p:cNvPr>
                  <p:cNvSpPr txBox="1">
                    <a:spLocks noRot="1" noChangeAspect="1" noMove="1" noResize="1" noEditPoints="1" noAdjustHandles="1" noChangeArrowheads="1" noChangeShapeType="1" noTextEdit="1"/>
                  </p:cNvSpPr>
                  <p:nvPr/>
                </p:nvSpPr>
                <p:spPr>
                  <a:xfrm>
                    <a:off x="8185803" y="5431509"/>
                    <a:ext cx="2910583" cy="707886"/>
                  </a:xfrm>
                  <a:prstGeom prst="rect">
                    <a:avLst/>
                  </a:prstGeom>
                  <a:blipFill>
                    <a:blip r:embed="rId9"/>
                    <a:stretch>
                      <a:fillRect l="-1116" r="-25446" b="-9483"/>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24B00493-64FA-FCB0-D8E4-732153EC8D06}"/>
                      </a:ext>
                    </a:extLst>
                  </p:cNvPr>
                  <p:cNvSpPr txBox="1"/>
                  <p:nvPr/>
                </p:nvSpPr>
                <p:spPr>
                  <a:xfrm>
                    <a:off x="8165222" y="6165140"/>
                    <a:ext cx="2910582" cy="7078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m:rPr>
                                  <m:sty m:val="p"/>
                                </m:rPr>
                                <a:rPr lang="el-GR" sz="2000" b="0" i="0" smtClean="0">
                                  <a:latin typeface="Cambria Math" panose="02040503050406030204" pitchFamily="18" charset="0"/>
                                </a:rPr>
                                <m:t>Τ</m:t>
                              </m:r>
                            </m:e>
                            <m:sub>
                              <m:r>
                                <a:rPr lang="en-US" sz="2000" b="0" i="1" smtClean="0">
                                  <a:latin typeface="Cambria Math" panose="02040503050406030204" pitchFamily="18" charset="0"/>
                                </a:rPr>
                                <m:t>𝑟</m:t>
                              </m:r>
                            </m:sub>
                          </m:sSub>
                          <m:r>
                            <a:rPr lang="en-US" sz="2000" b="0" i="1" smtClean="0">
                              <a:latin typeface="Cambria Math" panose="02040503050406030204" pitchFamily="18" charset="0"/>
                            </a:rPr>
                            <m:t>:</m:t>
                          </m:r>
                          <m:r>
                            <m:rPr>
                              <m:sty m:val="p"/>
                            </m:rPr>
                            <a:rPr lang="el-GR" sz="2000" b="0" i="0" smtClean="0">
                              <a:latin typeface="Cambria Math" panose="02040503050406030204" pitchFamily="18" charset="0"/>
                            </a:rPr>
                            <m:t>Ροπή</m:t>
                          </m:r>
                          <m:r>
                            <a:rPr lang="el-GR" sz="2000" b="0" i="0" smtClean="0">
                              <a:latin typeface="Cambria Math" panose="02040503050406030204" pitchFamily="18" charset="0"/>
                            </a:rPr>
                            <m:t> </m:t>
                          </m:r>
                          <m:r>
                            <m:rPr>
                              <m:sty m:val="p"/>
                            </m:rPr>
                            <a:rPr lang="el-GR" sz="2000" b="0" i="0" smtClean="0">
                              <a:latin typeface="Cambria Math" panose="02040503050406030204" pitchFamily="18" charset="0"/>
                            </a:rPr>
                            <m:t>λόγω</m:t>
                          </m:r>
                          <m:r>
                            <a:rPr lang="el-GR" sz="2000" b="0" i="0" smtClean="0">
                              <a:latin typeface="Cambria Math" panose="02040503050406030204" pitchFamily="18" charset="0"/>
                            </a:rPr>
                            <m:t> </m:t>
                          </m:r>
                          <m:r>
                            <m:rPr>
                              <m:sty m:val="p"/>
                            </m:rPr>
                            <a:rPr lang="el-GR" sz="2000" b="0" i="0" smtClean="0">
                              <a:latin typeface="Cambria Math" panose="02040503050406030204" pitchFamily="18" charset="0"/>
                            </a:rPr>
                            <m:t>δύναμης</m:t>
                          </m:r>
                          <m:r>
                            <a:rPr lang="el-GR" sz="2000" b="0" i="0" smtClean="0">
                              <a:latin typeface="Cambria Math" panose="02040503050406030204" pitchFamily="18" charset="0"/>
                            </a:rPr>
                            <m:t> </m:t>
                          </m:r>
                          <m:r>
                            <m:rPr>
                              <m:sty m:val="p"/>
                            </m:rPr>
                            <a:rPr lang="en-US" sz="2000" b="0" i="0" smtClean="0">
                              <a:latin typeface="Cambria Math" panose="02040503050406030204" pitchFamily="18" charset="0"/>
                            </a:rPr>
                            <m:t>Laplace</m:t>
                          </m:r>
                        </m:oMath>
                      </m:oMathPara>
                    </a14:m>
                    <a:endParaRPr lang="en-US" sz="2000" b="0" i="0"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sz="2000" b="0" i="0" smtClean="0">
                              <a:latin typeface="Cambria Math" panose="02040503050406030204" pitchFamily="18" charset="0"/>
                            </a:rPr>
                            <m:t> </m:t>
                          </m:r>
                          <m:r>
                            <m:rPr>
                              <m:sty m:val="p"/>
                            </m:rPr>
                            <a:rPr lang="el-GR" sz="2000" b="0" i="0" smtClean="0">
                              <a:latin typeface="Cambria Math" panose="02040503050406030204" pitchFamily="18" charset="0"/>
                            </a:rPr>
                            <m:t>στον</m:t>
                          </m:r>
                          <m:r>
                            <a:rPr lang="en-US" sz="2000" b="0" i="0" smtClean="0">
                              <a:latin typeface="Cambria Math" panose="02040503050406030204" pitchFamily="18" charset="0"/>
                            </a:rPr>
                            <m:t> </m:t>
                          </m:r>
                          <m:r>
                            <m:rPr>
                              <m:sty m:val="p"/>
                            </m:rPr>
                            <a:rPr lang="el-GR" sz="2000" b="0" i="0" smtClean="0">
                              <a:latin typeface="Cambria Math" panose="02040503050406030204" pitchFamily="18" charset="0"/>
                            </a:rPr>
                            <m:t>ρότορα</m:t>
                          </m:r>
                          <m:r>
                            <a:rPr lang="el-GR" sz="2000" b="0" i="0" smtClean="0">
                              <a:latin typeface="Cambria Math" panose="02040503050406030204" pitchFamily="18" charset="0"/>
                            </a:rPr>
                            <m:t> (</m:t>
                          </m:r>
                          <m:r>
                            <m:rPr>
                              <m:sty m:val="p"/>
                            </m:rPr>
                            <a:rPr lang="en-US" sz="2000" b="0" i="0" smtClean="0">
                              <a:latin typeface="Cambria Math" panose="02040503050406030204" pitchFamily="18" charset="0"/>
                            </a:rPr>
                            <m:t>Nm</m:t>
                          </m:r>
                          <m:r>
                            <a:rPr lang="el-GR" sz="2000" b="0" i="0" smtClean="0">
                              <a:latin typeface="Cambria Math" panose="02040503050406030204" pitchFamily="18" charset="0"/>
                            </a:rPr>
                            <m:t>)</m:t>
                          </m:r>
                        </m:oMath>
                      </m:oMathPara>
                    </a14:m>
                    <a:endParaRPr lang="el-GR" sz="1200" i="1" dirty="0">
                      <a:latin typeface="Times New Roman" panose="02020603050405020304" pitchFamily="18" charset="0"/>
                      <a:cs typeface="Times New Roman" panose="02020603050405020304" pitchFamily="18" charset="0"/>
                    </a:endParaRPr>
                  </a:p>
                </p:txBody>
              </p:sp>
            </mc:Choice>
            <mc:Fallback xmlns="">
              <p:sp>
                <p:nvSpPr>
                  <p:cNvPr id="32" name="TextBox 31">
                    <a:extLst>
                      <a:ext uri="{FF2B5EF4-FFF2-40B4-BE49-F238E27FC236}">
                        <a16:creationId xmlns:a16="http://schemas.microsoft.com/office/drawing/2014/main" id="{24B00493-64FA-FCB0-D8E4-732153EC8D06}"/>
                      </a:ext>
                    </a:extLst>
                  </p:cNvPr>
                  <p:cNvSpPr txBox="1">
                    <a:spLocks noRot="1" noChangeAspect="1" noMove="1" noResize="1" noEditPoints="1" noAdjustHandles="1" noChangeArrowheads="1" noChangeShapeType="1" noTextEdit="1"/>
                  </p:cNvSpPr>
                  <p:nvPr/>
                </p:nvSpPr>
                <p:spPr>
                  <a:xfrm>
                    <a:off x="8165222" y="6165140"/>
                    <a:ext cx="2910582" cy="707886"/>
                  </a:xfrm>
                  <a:prstGeom prst="rect">
                    <a:avLst/>
                  </a:prstGeom>
                  <a:blipFill>
                    <a:blip r:embed="rId10"/>
                    <a:stretch>
                      <a:fillRect r="-33036" b="-9483"/>
                    </a:stretch>
                  </a:blipFill>
                </p:spPr>
                <p:txBody>
                  <a:bodyPr/>
                  <a:lstStyle/>
                  <a:p>
                    <a:r>
                      <a:rPr lang="el-GR">
                        <a:noFill/>
                      </a:rPr>
                      <a:t> </a:t>
                    </a:r>
                  </a:p>
                </p:txBody>
              </p:sp>
            </mc:Fallback>
          </mc:AlternateContent>
        </p:grpSp>
        <p:cxnSp>
          <p:nvCxnSpPr>
            <p:cNvPr id="35" name="Ευθύγραμμο βέλος σύνδεσης 34">
              <a:extLst>
                <a:ext uri="{FF2B5EF4-FFF2-40B4-BE49-F238E27FC236}">
                  <a16:creationId xmlns:a16="http://schemas.microsoft.com/office/drawing/2014/main" id="{9B1EB46F-4FBB-ECFC-EB3E-F45F216AC568}"/>
                </a:ext>
              </a:extLst>
            </p:cNvPr>
            <p:cNvCxnSpPr>
              <a:cxnSpLocks/>
            </p:cNvCxnSpPr>
            <p:nvPr/>
          </p:nvCxnSpPr>
          <p:spPr>
            <a:xfrm>
              <a:off x="3241452" y="5852793"/>
              <a:ext cx="61003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Ευθύγραμμο βέλος σύνδεσης 35">
              <a:extLst>
                <a:ext uri="{FF2B5EF4-FFF2-40B4-BE49-F238E27FC236}">
                  <a16:creationId xmlns:a16="http://schemas.microsoft.com/office/drawing/2014/main" id="{7CE33F8D-CA7A-0DB4-FF55-B362AC42E6EC}"/>
                </a:ext>
              </a:extLst>
            </p:cNvPr>
            <p:cNvCxnSpPr>
              <a:cxnSpLocks/>
            </p:cNvCxnSpPr>
            <p:nvPr/>
          </p:nvCxnSpPr>
          <p:spPr>
            <a:xfrm>
              <a:off x="3241452" y="6492815"/>
              <a:ext cx="66527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422BD4EF-D8A0-CD0C-2BE2-54A7793DB14F}"/>
                </a:ext>
              </a:extLst>
            </p:cNvPr>
            <p:cNvSpPr txBox="1"/>
            <p:nvPr/>
          </p:nvSpPr>
          <p:spPr>
            <a:xfrm>
              <a:off x="3895829" y="5535356"/>
              <a:ext cx="3878682" cy="646331"/>
            </a:xfrm>
            <a:prstGeom prst="rect">
              <a:avLst/>
            </a:prstGeom>
            <a:noFill/>
          </p:spPr>
          <p:txBody>
            <a:bodyPr wrap="square" rtlCol="0">
              <a:spAutoFit/>
            </a:bodyPr>
            <a:lstStyle/>
            <a:p>
              <a:r>
                <a:rPr lang="el-GR" dirty="0"/>
                <a:t>Στην λειτουργία </a:t>
              </a:r>
              <a:r>
                <a:rPr lang="el-GR" b="1" dirty="0"/>
                <a:t>κινητήρα</a:t>
              </a:r>
              <a:r>
                <a:rPr lang="el-GR" dirty="0"/>
                <a:t> όπου το ρεύμα έχει τη φορά του σχήματος</a:t>
              </a:r>
            </a:p>
          </p:txBody>
        </p:sp>
        <p:sp>
          <p:nvSpPr>
            <p:cNvPr id="39" name="TextBox 38">
              <a:extLst>
                <a:ext uri="{FF2B5EF4-FFF2-40B4-BE49-F238E27FC236}">
                  <a16:creationId xmlns:a16="http://schemas.microsoft.com/office/drawing/2014/main" id="{19781622-3C1D-F83F-0045-801B94E3E5FC}"/>
                </a:ext>
              </a:extLst>
            </p:cNvPr>
            <p:cNvSpPr txBox="1"/>
            <p:nvPr/>
          </p:nvSpPr>
          <p:spPr>
            <a:xfrm>
              <a:off x="3907091" y="6202511"/>
              <a:ext cx="3878682" cy="646331"/>
            </a:xfrm>
            <a:prstGeom prst="rect">
              <a:avLst/>
            </a:prstGeom>
            <a:noFill/>
          </p:spPr>
          <p:txBody>
            <a:bodyPr wrap="square" rtlCol="0">
              <a:spAutoFit/>
            </a:bodyPr>
            <a:lstStyle/>
            <a:p>
              <a:r>
                <a:rPr lang="el-GR" dirty="0"/>
                <a:t>Στην λειτουργία </a:t>
              </a:r>
              <a:r>
                <a:rPr lang="el-GR" b="1" dirty="0"/>
                <a:t>γεννήτριας</a:t>
              </a:r>
              <a:r>
                <a:rPr lang="el-GR" dirty="0"/>
                <a:t> όπου το ρεύμα έχει την αντίθετη φορά</a:t>
              </a:r>
            </a:p>
          </p:txBody>
        </p:sp>
        <p:cxnSp>
          <p:nvCxnSpPr>
            <p:cNvPr id="41" name="Ευθύγραμμο βέλος σύνδεσης 40">
              <a:extLst>
                <a:ext uri="{FF2B5EF4-FFF2-40B4-BE49-F238E27FC236}">
                  <a16:creationId xmlns:a16="http://schemas.microsoft.com/office/drawing/2014/main" id="{90A94919-F2A1-FCC3-1FD1-FB752E139061}"/>
                </a:ext>
              </a:extLst>
            </p:cNvPr>
            <p:cNvCxnSpPr>
              <a:cxnSpLocks/>
            </p:cNvCxnSpPr>
            <p:nvPr/>
          </p:nvCxnSpPr>
          <p:spPr>
            <a:xfrm>
              <a:off x="2789009" y="4419016"/>
              <a:ext cx="61003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CE8FE093-D34A-AB95-4279-478C94BBB306}"/>
                    </a:ext>
                  </a:extLst>
                </p:cNvPr>
                <p:cNvSpPr txBox="1"/>
                <p:nvPr/>
              </p:nvSpPr>
              <p:spPr>
                <a:xfrm>
                  <a:off x="-1" y="4793506"/>
                  <a:ext cx="2910583"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l-GR" sz="3200" i="1" smtClean="0">
                                <a:latin typeface="Cambria Math" panose="02040503050406030204" pitchFamily="18" charset="0"/>
                              </a:rPr>
                            </m:ctrlPr>
                          </m:sSubPr>
                          <m:e>
                            <m:r>
                              <m:rPr>
                                <m:sty m:val="p"/>
                              </m:rPr>
                              <a:rPr lang="el-GR" sz="3200" b="0" i="0" smtClean="0">
                                <a:latin typeface="Cambria Math" panose="02040503050406030204" pitchFamily="18" charset="0"/>
                              </a:rPr>
                              <m:t>Τ</m:t>
                            </m:r>
                          </m:e>
                          <m:sub>
                            <m:r>
                              <a:rPr lang="en-US" sz="3200" b="0" i="1" smtClean="0">
                                <a:latin typeface="Cambria Math" panose="02040503050406030204" pitchFamily="18" charset="0"/>
                              </a:rPr>
                              <m:t>𝑟</m:t>
                            </m:r>
                          </m:sub>
                        </m:sSub>
                        <m:r>
                          <a:rPr lang="en-US" sz="3200" b="0" i="1" smtClean="0">
                            <a:latin typeface="Cambria Math" panose="02040503050406030204" pitchFamily="18" charset="0"/>
                          </a:rPr>
                          <m:t>=</m:t>
                        </m:r>
                        <m:r>
                          <a:rPr lang="en-US" sz="3200" b="0" i="1" smtClean="0">
                            <a:latin typeface="Cambria Math" panose="02040503050406030204" pitchFamily="18" charset="0"/>
                          </a:rPr>
                          <m:t>𝐾</m:t>
                        </m:r>
                        <m:r>
                          <a:rPr lang="en-US" sz="3200" b="0" i="1" smtClean="0">
                            <a:latin typeface="Cambria Math" panose="02040503050406030204" pitchFamily="18" charset="0"/>
                          </a:rPr>
                          <m:t>∙</m:t>
                        </m:r>
                        <m:r>
                          <m:rPr>
                            <m:sty m:val="p"/>
                          </m:rPr>
                          <a:rPr lang="el-GR" sz="3200">
                            <a:latin typeface="Cambria Math" panose="02040503050406030204" pitchFamily="18" charset="0"/>
                          </a:rPr>
                          <m:t>Φ</m:t>
                        </m:r>
                        <m:r>
                          <a:rPr lang="en-US" sz="3200" i="1">
                            <a:latin typeface="Cambria Math" panose="02040503050406030204" pitchFamily="18" charset="0"/>
                          </a:rPr>
                          <m:t>∙</m:t>
                        </m:r>
                        <m:sSub>
                          <m:sSubPr>
                            <m:ctrlPr>
                              <a:rPr lang="el-GR" sz="3200" i="1">
                                <a:solidFill>
                                  <a:prstClr val="black"/>
                                </a:solidFill>
                                <a:latin typeface="Cambria Math" panose="02040503050406030204" pitchFamily="18" charset="0"/>
                              </a:rPr>
                            </m:ctrlPr>
                          </m:sSubPr>
                          <m:e>
                            <m:r>
                              <a:rPr lang="en-US" sz="3200" i="1">
                                <a:solidFill>
                                  <a:prstClr val="black"/>
                                </a:solidFill>
                                <a:latin typeface="Cambria Math" panose="02040503050406030204" pitchFamily="18" charset="0"/>
                              </a:rPr>
                              <m:t>𝐼</m:t>
                            </m:r>
                          </m:e>
                          <m:sub>
                            <m:r>
                              <a:rPr lang="el-GR" sz="3200" i="1">
                                <a:solidFill>
                                  <a:prstClr val="black"/>
                                </a:solidFill>
                                <a:latin typeface="Cambria Math" panose="02040503050406030204" pitchFamily="18" charset="0"/>
                              </a:rPr>
                              <m:t>𝛢</m:t>
                            </m:r>
                          </m:sub>
                        </m:sSub>
                      </m:oMath>
                    </m:oMathPara>
                  </a14:m>
                  <a:endParaRPr lang="el-GR" i="1" dirty="0">
                    <a:latin typeface="Times New Roman" panose="02020603050405020304" pitchFamily="18" charset="0"/>
                    <a:cs typeface="Times New Roman" panose="02020603050405020304" pitchFamily="18" charset="0"/>
                  </a:endParaRPr>
                </a:p>
              </p:txBody>
            </p:sp>
          </mc:Choice>
          <mc:Fallback xmlns="">
            <p:sp>
              <p:nvSpPr>
                <p:cNvPr id="42" name="TextBox 41">
                  <a:extLst>
                    <a:ext uri="{FF2B5EF4-FFF2-40B4-BE49-F238E27FC236}">
                      <a16:creationId xmlns:a16="http://schemas.microsoft.com/office/drawing/2014/main" id="{CE8FE093-D34A-AB95-4279-478C94BBB306}"/>
                    </a:ext>
                  </a:extLst>
                </p:cNvPr>
                <p:cNvSpPr txBox="1">
                  <a:spLocks noRot="1" noChangeAspect="1" noMove="1" noResize="1" noEditPoints="1" noAdjustHandles="1" noChangeArrowheads="1" noChangeShapeType="1" noTextEdit="1"/>
                </p:cNvSpPr>
                <p:nvPr/>
              </p:nvSpPr>
              <p:spPr>
                <a:xfrm>
                  <a:off x="-1" y="4793506"/>
                  <a:ext cx="2910583" cy="584775"/>
                </a:xfrm>
                <a:prstGeom prst="rect">
                  <a:avLst/>
                </a:prstGeom>
                <a:blipFill>
                  <a:blip r:embed="rId11"/>
                  <a:stretch>
                    <a:fillRect/>
                  </a:stretch>
                </a:blipFill>
              </p:spPr>
              <p:txBody>
                <a:bodyPr/>
                <a:lstStyle/>
                <a:p>
                  <a:r>
                    <a:rPr lang="el-GR">
                      <a:noFill/>
                    </a:rPr>
                    <a:t> </a:t>
                  </a:r>
                </a:p>
              </p:txBody>
            </p:sp>
          </mc:Fallback>
        </mc:AlternateContent>
        <p:cxnSp>
          <p:nvCxnSpPr>
            <p:cNvPr id="43" name="Ευθύγραμμο βέλος σύνδεσης 42">
              <a:extLst>
                <a:ext uri="{FF2B5EF4-FFF2-40B4-BE49-F238E27FC236}">
                  <a16:creationId xmlns:a16="http://schemas.microsoft.com/office/drawing/2014/main" id="{751F9A88-E9E4-B0C1-B7A9-6BED36D9F1F3}"/>
                </a:ext>
              </a:extLst>
            </p:cNvPr>
            <p:cNvCxnSpPr>
              <a:cxnSpLocks/>
            </p:cNvCxnSpPr>
            <p:nvPr/>
          </p:nvCxnSpPr>
          <p:spPr>
            <a:xfrm>
              <a:off x="2789009" y="5085893"/>
              <a:ext cx="61003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672A49C2-5A52-1186-C27E-ECFCCC019108}"/>
                    </a:ext>
                  </a:extLst>
                </p:cNvPr>
                <p:cNvSpPr txBox="1"/>
                <p:nvPr/>
              </p:nvSpPr>
              <p:spPr>
                <a:xfrm>
                  <a:off x="3356623" y="4773610"/>
                  <a:ext cx="4211296" cy="646331"/>
                </a:xfrm>
                <a:prstGeom prst="rect">
                  <a:avLst/>
                </a:prstGeom>
                <a:noFill/>
              </p:spPr>
              <p:txBody>
                <a:bodyPr wrap="square" rtlCol="0">
                  <a:spAutoFit/>
                </a:bodyPr>
                <a:lstStyle/>
                <a:p>
                  <a:r>
                    <a:rPr lang="el-GR" dirty="0"/>
                    <a:t>Ροπή μηχανής </a:t>
                  </a:r>
                  <a:r>
                    <a:rPr lang="el-GR" dirty="0">
                      <a:latin typeface="Cambria Math" panose="02040503050406030204" pitchFamily="18" charset="0"/>
                      <a:ea typeface="Cambria Math" panose="02040503050406030204" pitchFamily="18" charset="0"/>
                    </a:rPr>
                    <a:t>⇒ </a:t>
                  </a:r>
                  <a:r>
                    <a:rPr lang="el-GR" dirty="0"/>
                    <a:t>Ομόρροπη του </a:t>
                  </a:r>
                  <a14:m>
                    <m:oMath xmlns:m="http://schemas.openxmlformats.org/officeDocument/2006/math">
                      <m:sSub>
                        <m:sSubPr>
                          <m:ctrlPr>
                            <a:rPr lang="el-GR" sz="1800" i="1" smtClean="0">
                              <a:solidFill>
                                <a:prstClr val="black"/>
                              </a:solidFill>
                              <a:latin typeface="Cambria Math" panose="02040503050406030204" pitchFamily="18" charset="0"/>
                            </a:rPr>
                          </m:ctrlPr>
                        </m:sSubPr>
                        <m:e>
                          <m:r>
                            <a:rPr lang="el-GR" sz="1800" b="0" i="1" smtClean="0">
                              <a:solidFill>
                                <a:prstClr val="black"/>
                              </a:solidFill>
                              <a:latin typeface="Cambria Math" panose="02040503050406030204" pitchFamily="18" charset="0"/>
                            </a:rPr>
                            <m:t>𝜔</m:t>
                          </m:r>
                        </m:e>
                        <m:sub>
                          <m:r>
                            <a:rPr lang="en-US" sz="1800" b="0" i="1" smtClean="0">
                              <a:solidFill>
                                <a:prstClr val="black"/>
                              </a:solidFill>
                              <a:latin typeface="Cambria Math" panose="02040503050406030204" pitchFamily="18" charset="0"/>
                            </a:rPr>
                            <m:t>𝑟</m:t>
                          </m:r>
                        </m:sub>
                      </m:sSub>
                    </m:oMath>
                  </a14:m>
                  <a:r>
                    <a:rPr lang="el-GR" dirty="0"/>
                    <a:t> στον </a:t>
                  </a:r>
                  <a:r>
                    <a:rPr lang="el-GR" b="1" dirty="0"/>
                    <a:t>κινητήρα</a:t>
                  </a:r>
                  <a:r>
                    <a:rPr lang="el-GR" dirty="0"/>
                    <a:t>, αντίρροπη στην </a:t>
                  </a:r>
                  <a:r>
                    <a:rPr lang="el-GR" b="1" dirty="0"/>
                    <a:t>γεννήτρια</a:t>
                  </a:r>
                </a:p>
              </p:txBody>
            </p:sp>
          </mc:Choice>
          <mc:Fallback xmlns="">
            <p:sp>
              <p:nvSpPr>
                <p:cNvPr id="44" name="TextBox 43">
                  <a:extLst>
                    <a:ext uri="{FF2B5EF4-FFF2-40B4-BE49-F238E27FC236}">
                      <a16:creationId xmlns:a16="http://schemas.microsoft.com/office/drawing/2014/main" id="{672A49C2-5A52-1186-C27E-ECFCCC019108}"/>
                    </a:ext>
                  </a:extLst>
                </p:cNvPr>
                <p:cNvSpPr txBox="1">
                  <a:spLocks noRot="1" noChangeAspect="1" noMove="1" noResize="1" noEditPoints="1" noAdjustHandles="1" noChangeArrowheads="1" noChangeShapeType="1" noTextEdit="1"/>
                </p:cNvSpPr>
                <p:nvPr/>
              </p:nvSpPr>
              <p:spPr>
                <a:xfrm>
                  <a:off x="3356623" y="4773610"/>
                  <a:ext cx="4211296" cy="646331"/>
                </a:xfrm>
                <a:prstGeom prst="rect">
                  <a:avLst/>
                </a:prstGeom>
                <a:blipFill>
                  <a:blip r:embed="rId12"/>
                  <a:stretch>
                    <a:fillRect l="-1302" t="-7547" b="-15094"/>
                  </a:stretch>
                </a:blipFill>
              </p:spPr>
              <p:txBody>
                <a:bodyPr/>
                <a:lstStyle/>
                <a:p>
                  <a:r>
                    <a:rPr lang="el-GR">
                      <a:noFill/>
                    </a:rPr>
                    <a:t> </a:t>
                  </a:r>
                </a:p>
              </p:txBody>
            </p:sp>
          </mc:Fallback>
        </mc:AlternateContent>
        <p:sp>
          <p:nvSpPr>
            <p:cNvPr id="45" name="TextBox 44">
              <a:extLst>
                <a:ext uri="{FF2B5EF4-FFF2-40B4-BE49-F238E27FC236}">
                  <a16:creationId xmlns:a16="http://schemas.microsoft.com/office/drawing/2014/main" id="{04DC2B8D-05C1-470B-6DB3-46C5F1D1F50F}"/>
                </a:ext>
              </a:extLst>
            </p:cNvPr>
            <p:cNvSpPr txBox="1"/>
            <p:nvPr/>
          </p:nvSpPr>
          <p:spPr>
            <a:xfrm>
              <a:off x="3356623" y="4090875"/>
              <a:ext cx="3878682" cy="646331"/>
            </a:xfrm>
            <a:prstGeom prst="rect">
              <a:avLst/>
            </a:prstGeom>
            <a:noFill/>
          </p:spPr>
          <p:txBody>
            <a:bodyPr wrap="square" rtlCol="0">
              <a:spAutoFit/>
            </a:bodyPr>
            <a:lstStyle/>
            <a:p>
              <a:r>
                <a:rPr lang="el-GR" dirty="0"/>
                <a:t>Εσωτερική τάση ανάλογη της ροής και της ταχύτητας</a:t>
              </a:r>
              <a:r>
                <a:rPr lang="en-US" dirty="0"/>
                <a:t> </a:t>
              </a:r>
              <a:r>
                <a:rPr lang="el-GR" dirty="0"/>
                <a:t>περιστροφής</a:t>
              </a:r>
            </a:p>
          </p:txBody>
        </p:sp>
      </p:grpSp>
    </p:spTree>
    <p:extLst>
      <p:ext uri="{BB962C8B-B14F-4D97-AF65-F5344CB8AC3E}">
        <p14:creationId xmlns:p14="http://schemas.microsoft.com/office/powerpoint/2010/main" val="13996906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Ομάδα 13">
            <a:extLst>
              <a:ext uri="{FF2B5EF4-FFF2-40B4-BE49-F238E27FC236}">
                <a16:creationId xmlns:a16="http://schemas.microsoft.com/office/drawing/2014/main" id="{923AFC5F-E04F-A7F7-EEC1-BBE379D0FE9E}"/>
              </a:ext>
            </a:extLst>
          </p:cNvPr>
          <p:cNvGrpSpPr/>
          <p:nvPr/>
        </p:nvGrpSpPr>
        <p:grpSpPr>
          <a:xfrm>
            <a:off x="232228" y="56510"/>
            <a:ext cx="11138664" cy="6744980"/>
            <a:chOff x="0" y="18677"/>
            <a:chExt cx="11138664" cy="6744980"/>
          </a:xfrm>
        </p:grpSpPr>
        <p:pic>
          <p:nvPicPr>
            <p:cNvPr id="3" name="Εικόνα 2">
              <a:extLst>
                <a:ext uri="{FF2B5EF4-FFF2-40B4-BE49-F238E27FC236}">
                  <a16:creationId xmlns:a16="http://schemas.microsoft.com/office/drawing/2014/main" id="{06AB28F8-7DA8-43A5-DC70-0FC480041D1A}"/>
                </a:ext>
              </a:extLst>
            </p:cNvPr>
            <p:cNvPicPr>
              <a:picLocks noChangeAspect="1"/>
            </p:cNvPicPr>
            <p:nvPr/>
          </p:nvPicPr>
          <p:blipFill>
            <a:blip r:embed="rId2"/>
            <a:stretch>
              <a:fillRect/>
            </a:stretch>
          </p:blipFill>
          <p:spPr>
            <a:xfrm>
              <a:off x="1009651" y="1000799"/>
              <a:ext cx="9619484" cy="5762858"/>
            </a:xfrm>
            <a:prstGeom prst="rect">
              <a:avLst/>
            </a:prstGeom>
          </p:spPr>
        </p:pic>
        <p:sp>
          <p:nvSpPr>
            <p:cNvPr id="5" name="TextBox 4">
              <a:extLst>
                <a:ext uri="{FF2B5EF4-FFF2-40B4-BE49-F238E27FC236}">
                  <a16:creationId xmlns:a16="http://schemas.microsoft.com/office/drawing/2014/main" id="{4887C914-3729-C1FD-153A-CD4F905A12BD}"/>
                </a:ext>
              </a:extLst>
            </p:cNvPr>
            <p:cNvSpPr txBox="1"/>
            <p:nvPr/>
          </p:nvSpPr>
          <p:spPr>
            <a:xfrm>
              <a:off x="653001" y="18677"/>
              <a:ext cx="10485663" cy="523220"/>
            </a:xfrm>
            <a:prstGeom prst="rect">
              <a:avLst/>
            </a:prstGeom>
            <a:noFill/>
          </p:spPr>
          <p:txBody>
            <a:bodyPr wrap="square" rtlCol="0">
              <a:spAutoFit/>
            </a:bodyPr>
            <a:lstStyle/>
            <a:p>
              <a:pPr algn="ctr"/>
              <a:r>
                <a:rPr lang="el-GR" sz="2800" dirty="0"/>
                <a:t>Ηλεκτρονικοί μετατροπείς ισχύος ηλεκτρικού οχήματος</a:t>
              </a:r>
              <a:r>
                <a:rPr lang="en-US" sz="2800" dirty="0"/>
                <a:t>: </a:t>
              </a:r>
              <a:r>
                <a:rPr lang="en-US" sz="2800" b="1" dirty="0"/>
                <a:t>DC Drive</a:t>
              </a:r>
              <a:endParaRPr lang="el-GR" sz="2800" b="1" dirty="0"/>
            </a:p>
          </p:txBody>
        </p:sp>
        <p:pic>
          <p:nvPicPr>
            <p:cNvPr id="4" name="Εικόνα 3">
              <a:extLst>
                <a:ext uri="{FF2B5EF4-FFF2-40B4-BE49-F238E27FC236}">
                  <a16:creationId xmlns:a16="http://schemas.microsoft.com/office/drawing/2014/main" id="{656E87E0-8B6E-B3AF-3324-19ABA0E82BF0}"/>
                </a:ext>
              </a:extLst>
            </p:cNvPr>
            <p:cNvPicPr>
              <a:picLocks noChangeAspect="1"/>
            </p:cNvPicPr>
            <p:nvPr/>
          </p:nvPicPr>
          <p:blipFill>
            <a:blip r:embed="rId3"/>
            <a:stretch>
              <a:fillRect/>
            </a:stretch>
          </p:blipFill>
          <p:spPr>
            <a:xfrm>
              <a:off x="138525" y="4058306"/>
              <a:ext cx="2966893" cy="1675531"/>
            </a:xfrm>
            <a:prstGeom prst="rect">
              <a:avLst/>
            </a:prstGeom>
          </p:spPr>
        </p:pic>
        <p:sp>
          <p:nvSpPr>
            <p:cNvPr id="6" name="Οβάλ 5">
              <a:extLst>
                <a:ext uri="{FF2B5EF4-FFF2-40B4-BE49-F238E27FC236}">
                  <a16:creationId xmlns:a16="http://schemas.microsoft.com/office/drawing/2014/main" id="{48B10FF7-BEAA-A4DB-C494-A0B529A1BC7D}"/>
                </a:ext>
              </a:extLst>
            </p:cNvPr>
            <p:cNvSpPr/>
            <p:nvPr/>
          </p:nvSpPr>
          <p:spPr>
            <a:xfrm>
              <a:off x="0" y="3818820"/>
              <a:ext cx="3243942" cy="2284437"/>
            </a:xfrm>
            <a:prstGeom prst="ellipse">
              <a:avLst/>
            </a:prstGeom>
            <a:no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p>
          </p:txBody>
        </p:sp>
        <p:pic>
          <p:nvPicPr>
            <p:cNvPr id="7" name="Εικόνα 6">
              <a:extLst>
                <a:ext uri="{FF2B5EF4-FFF2-40B4-BE49-F238E27FC236}">
                  <a16:creationId xmlns:a16="http://schemas.microsoft.com/office/drawing/2014/main" id="{087F66E8-E6D5-1C15-B637-2B172000988C}"/>
                </a:ext>
              </a:extLst>
            </p:cNvPr>
            <p:cNvPicPr>
              <a:picLocks noChangeAspect="1"/>
            </p:cNvPicPr>
            <p:nvPr/>
          </p:nvPicPr>
          <p:blipFill>
            <a:blip r:embed="rId4"/>
            <a:srcRect l="29649" t="39216" r="36846" b="29111"/>
            <a:stretch/>
          </p:blipFill>
          <p:spPr>
            <a:xfrm>
              <a:off x="7943777" y="677003"/>
              <a:ext cx="1856157" cy="1465009"/>
            </a:xfrm>
            <a:prstGeom prst="rect">
              <a:avLst/>
            </a:prstGeom>
          </p:spPr>
        </p:pic>
        <p:sp>
          <p:nvSpPr>
            <p:cNvPr id="8" name="Οβάλ 7">
              <a:extLst>
                <a:ext uri="{FF2B5EF4-FFF2-40B4-BE49-F238E27FC236}">
                  <a16:creationId xmlns:a16="http://schemas.microsoft.com/office/drawing/2014/main" id="{078E6FB1-14AE-FC33-D733-120FF51A2960}"/>
                </a:ext>
              </a:extLst>
            </p:cNvPr>
            <p:cNvSpPr/>
            <p:nvPr/>
          </p:nvSpPr>
          <p:spPr>
            <a:xfrm>
              <a:off x="7472797" y="598898"/>
              <a:ext cx="2634343" cy="1769180"/>
            </a:xfrm>
            <a:prstGeom prst="ellipse">
              <a:avLst/>
            </a:prstGeom>
            <a:no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9" name="Ορθογώνιο 8">
              <a:extLst>
                <a:ext uri="{FF2B5EF4-FFF2-40B4-BE49-F238E27FC236}">
                  <a16:creationId xmlns:a16="http://schemas.microsoft.com/office/drawing/2014/main" id="{1162C16E-5D13-C61B-71F4-A312BC01849E}"/>
                </a:ext>
              </a:extLst>
            </p:cNvPr>
            <p:cNvSpPr/>
            <p:nvPr/>
          </p:nvSpPr>
          <p:spPr>
            <a:xfrm>
              <a:off x="4838131" y="1269242"/>
              <a:ext cx="1057702" cy="8727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1" name="Γραμμή σύνδεσης: Καμπύλη 10">
              <a:extLst>
                <a:ext uri="{FF2B5EF4-FFF2-40B4-BE49-F238E27FC236}">
                  <a16:creationId xmlns:a16="http://schemas.microsoft.com/office/drawing/2014/main" id="{78F14BB2-1A5C-237C-9740-B57BE44C79A2}"/>
                </a:ext>
              </a:extLst>
            </p:cNvPr>
            <p:cNvCxnSpPr>
              <a:cxnSpLocks/>
            </p:cNvCxnSpPr>
            <p:nvPr/>
          </p:nvCxnSpPr>
          <p:spPr>
            <a:xfrm flipV="1">
              <a:off x="6926239" y="1409507"/>
              <a:ext cx="546558" cy="269168"/>
            </a:xfrm>
            <a:prstGeom prst="curvedConnector3">
              <a:avLst/>
            </a:prstGeom>
            <a:ln>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3" name="Ορθογώνιο 12">
              <a:extLst>
                <a:ext uri="{FF2B5EF4-FFF2-40B4-BE49-F238E27FC236}">
                  <a16:creationId xmlns:a16="http://schemas.microsoft.com/office/drawing/2014/main" id="{E582EA12-8D33-C3A5-64B4-E047749C1817}"/>
                </a:ext>
              </a:extLst>
            </p:cNvPr>
            <p:cNvSpPr/>
            <p:nvPr/>
          </p:nvSpPr>
          <p:spPr>
            <a:xfrm>
              <a:off x="9300949" y="4817660"/>
              <a:ext cx="1107743" cy="114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2" name="TextBox 1">
            <a:extLst>
              <a:ext uri="{FF2B5EF4-FFF2-40B4-BE49-F238E27FC236}">
                <a16:creationId xmlns:a16="http://schemas.microsoft.com/office/drawing/2014/main" id="{F336760D-073B-3C5F-B2B8-96757DC31012}"/>
              </a:ext>
            </a:extLst>
          </p:cNvPr>
          <p:cNvSpPr txBox="1"/>
          <p:nvPr/>
        </p:nvSpPr>
        <p:spPr>
          <a:xfrm>
            <a:off x="10328168" y="954514"/>
            <a:ext cx="1683757" cy="923330"/>
          </a:xfrm>
          <a:prstGeom prst="rect">
            <a:avLst/>
          </a:prstGeom>
          <a:noFill/>
        </p:spPr>
        <p:txBody>
          <a:bodyPr wrap="square" rtlCol="0">
            <a:spAutoFit/>
          </a:bodyPr>
          <a:lstStyle/>
          <a:p>
            <a:r>
              <a:rPr lang="el-GR" dirty="0"/>
              <a:t>Ψαλιδιστής</a:t>
            </a:r>
            <a:r>
              <a:rPr lang="en-US" dirty="0"/>
              <a:t> (chopper)</a:t>
            </a:r>
            <a:r>
              <a:rPr lang="el-GR" dirty="0"/>
              <a:t> τύπου </a:t>
            </a:r>
            <a:r>
              <a:rPr lang="en-US" dirty="0"/>
              <a:t>C</a:t>
            </a:r>
            <a:endParaRPr lang="el-GR" dirty="0"/>
          </a:p>
        </p:txBody>
      </p:sp>
    </p:spTree>
    <p:extLst>
      <p:ext uri="{BB962C8B-B14F-4D97-AF65-F5344CB8AC3E}">
        <p14:creationId xmlns:p14="http://schemas.microsoft.com/office/powerpoint/2010/main" val="1133414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189CDE-D2E3-3DBA-FB27-73DF8361DAE6}"/>
              </a:ext>
            </a:extLst>
          </p:cNvPr>
          <p:cNvSpPr txBox="1"/>
          <p:nvPr/>
        </p:nvSpPr>
        <p:spPr>
          <a:xfrm>
            <a:off x="696686" y="153783"/>
            <a:ext cx="10485663" cy="523220"/>
          </a:xfrm>
          <a:prstGeom prst="rect">
            <a:avLst/>
          </a:prstGeom>
          <a:noFill/>
        </p:spPr>
        <p:txBody>
          <a:bodyPr wrap="square" rtlCol="0">
            <a:spAutoFit/>
          </a:bodyPr>
          <a:lstStyle/>
          <a:p>
            <a:pPr algn="ctr"/>
            <a:r>
              <a:rPr lang="el-GR" sz="2800" dirty="0"/>
              <a:t>Ηλεκτρονικοί μετατροπείς ισχύος ηλεκτρικού οχήματος</a:t>
            </a:r>
            <a:r>
              <a:rPr lang="en-US" sz="2800" dirty="0"/>
              <a:t>: </a:t>
            </a:r>
            <a:r>
              <a:rPr lang="en-US" sz="2800" b="1" dirty="0"/>
              <a:t>AC Drive</a:t>
            </a:r>
            <a:endParaRPr lang="el-GR" sz="2800" b="1" dirty="0"/>
          </a:p>
        </p:txBody>
      </p:sp>
      <p:grpSp>
        <p:nvGrpSpPr>
          <p:cNvPr id="21" name="Ομάδα 20">
            <a:extLst>
              <a:ext uri="{FF2B5EF4-FFF2-40B4-BE49-F238E27FC236}">
                <a16:creationId xmlns:a16="http://schemas.microsoft.com/office/drawing/2014/main" id="{5A6F07EA-FF61-FCE9-1976-6AF5AAC65AE0}"/>
              </a:ext>
            </a:extLst>
          </p:cNvPr>
          <p:cNvGrpSpPr/>
          <p:nvPr/>
        </p:nvGrpSpPr>
        <p:grpSpPr>
          <a:xfrm>
            <a:off x="270859" y="756556"/>
            <a:ext cx="11878714" cy="5314240"/>
            <a:chOff x="270859" y="756556"/>
            <a:chExt cx="11878714" cy="5314240"/>
          </a:xfrm>
        </p:grpSpPr>
        <p:pic>
          <p:nvPicPr>
            <p:cNvPr id="4" name="Εικόνα 3">
              <a:extLst>
                <a:ext uri="{FF2B5EF4-FFF2-40B4-BE49-F238E27FC236}">
                  <a16:creationId xmlns:a16="http://schemas.microsoft.com/office/drawing/2014/main" id="{9FD6D076-4C87-38E4-0ED0-62BCE6774B79}"/>
                </a:ext>
              </a:extLst>
            </p:cNvPr>
            <p:cNvPicPr>
              <a:picLocks noChangeAspect="1"/>
            </p:cNvPicPr>
            <p:nvPr/>
          </p:nvPicPr>
          <p:blipFill>
            <a:blip r:embed="rId3"/>
            <a:stretch>
              <a:fillRect/>
            </a:stretch>
          </p:blipFill>
          <p:spPr>
            <a:xfrm>
              <a:off x="1335787" y="1117600"/>
              <a:ext cx="9520429" cy="4953196"/>
            </a:xfrm>
            <a:prstGeom prst="rect">
              <a:avLst/>
            </a:prstGeom>
          </p:spPr>
        </p:pic>
        <p:sp>
          <p:nvSpPr>
            <p:cNvPr id="9" name="Οβάλ 8">
              <a:extLst>
                <a:ext uri="{FF2B5EF4-FFF2-40B4-BE49-F238E27FC236}">
                  <a16:creationId xmlns:a16="http://schemas.microsoft.com/office/drawing/2014/main" id="{5840F4C4-9898-1EA4-4D4F-7FB80DCDB70A}"/>
                </a:ext>
              </a:extLst>
            </p:cNvPr>
            <p:cNvSpPr/>
            <p:nvPr/>
          </p:nvSpPr>
          <p:spPr>
            <a:xfrm>
              <a:off x="1415142" y="1810659"/>
              <a:ext cx="2061029" cy="1462313"/>
            </a:xfrm>
            <a:prstGeom prst="ellipse">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0" name="Γραμμή σύνδεσης: Καμπύλη 9">
              <a:extLst>
                <a:ext uri="{FF2B5EF4-FFF2-40B4-BE49-F238E27FC236}">
                  <a16:creationId xmlns:a16="http://schemas.microsoft.com/office/drawing/2014/main" id="{E4B64FC9-84A5-3B1A-BEA9-8B5C28FC09BA}"/>
                </a:ext>
              </a:extLst>
            </p:cNvPr>
            <p:cNvCxnSpPr>
              <a:cxnSpLocks/>
            </p:cNvCxnSpPr>
            <p:nvPr/>
          </p:nvCxnSpPr>
          <p:spPr>
            <a:xfrm rot="5400000">
              <a:off x="1218210" y="3264256"/>
              <a:ext cx="750406" cy="515257"/>
            </a:xfrm>
            <a:prstGeom prst="curvedConnector3">
              <a:avLst>
                <a:gd name="adj1" fmla="val 50000"/>
              </a:avLst>
            </a:prstGeom>
            <a:ln>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2" name="Οβάλ 11">
              <a:extLst>
                <a:ext uri="{FF2B5EF4-FFF2-40B4-BE49-F238E27FC236}">
                  <a16:creationId xmlns:a16="http://schemas.microsoft.com/office/drawing/2014/main" id="{E44B22A1-DB13-395F-3E7C-BD560A7DDE26}"/>
                </a:ext>
              </a:extLst>
            </p:cNvPr>
            <p:cNvSpPr/>
            <p:nvPr/>
          </p:nvSpPr>
          <p:spPr>
            <a:xfrm>
              <a:off x="7133770" y="2111829"/>
              <a:ext cx="2227943" cy="2090057"/>
            </a:xfrm>
            <a:prstGeom prst="ellipse">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3" name="Γραμμή σύνδεσης: Καμπύλη 12">
              <a:extLst>
                <a:ext uri="{FF2B5EF4-FFF2-40B4-BE49-F238E27FC236}">
                  <a16:creationId xmlns:a16="http://schemas.microsoft.com/office/drawing/2014/main" id="{138DF899-0A0E-BA25-9F54-FCDD82A482A9}"/>
                </a:ext>
              </a:extLst>
            </p:cNvPr>
            <p:cNvCxnSpPr>
              <a:cxnSpLocks/>
            </p:cNvCxnSpPr>
            <p:nvPr/>
          </p:nvCxnSpPr>
          <p:spPr>
            <a:xfrm flipV="1">
              <a:off x="9016527" y="2028440"/>
              <a:ext cx="461396" cy="377305"/>
            </a:xfrm>
            <a:prstGeom prst="curvedConnector3">
              <a:avLst>
                <a:gd name="adj1" fmla="val 50000"/>
              </a:avLst>
            </a:prstGeom>
            <a:ln>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5" name="Οβάλ 14">
              <a:extLst>
                <a:ext uri="{FF2B5EF4-FFF2-40B4-BE49-F238E27FC236}">
                  <a16:creationId xmlns:a16="http://schemas.microsoft.com/office/drawing/2014/main" id="{CF2CCEFF-0C50-151E-846E-37527229E89E}"/>
                </a:ext>
              </a:extLst>
            </p:cNvPr>
            <p:cNvSpPr/>
            <p:nvPr/>
          </p:nvSpPr>
          <p:spPr>
            <a:xfrm>
              <a:off x="5196112" y="2028440"/>
              <a:ext cx="1799773" cy="1983014"/>
            </a:xfrm>
            <a:prstGeom prst="ellipse">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3" name="Εικόνα 2">
              <a:extLst>
                <a:ext uri="{FF2B5EF4-FFF2-40B4-BE49-F238E27FC236}">
                  <a16:creationId xmlns:a16="http://schemas.microsoft.com/office/drawing/2014/main" id="{46EDD036-3DAD-49FE-0265-5603B81EAAF2}"/>
                </a:ext>
              </a:extLst>
            </p:cNvPr>
            <p:cNvPicPr>
              <a:picLocks noChangeAspect="1"/>
            </p:cNvPicPr>
            <p:nvPr/>
          </p:nvPicPr>
          <p:blipFill>
            <a:blip r:embed="rId4"/>
            <a:stretch>
              <a:fillRect/>
            </a:stretch>
          </p:blipFill>
          <p:spPr>
            <a:xfrm>
              <a:off x="9477921" y="756556"/>
              <a:ext cx="2671652" cy="1721939"/>
            </a:xfrm>
            <a:prstGeom prst="rect">
              <a:avLst/>
            </a:prstGeom>
            <a:ln>
              <a:noFill/>
            </a:ln>
            <a:effectLst>
              <a:softEdge rad="112500"/>
            </a:effectLst>
          </p:spPr>
        </p:pic>
        <p:pic>
          <p:nvPicPr>
            <p:cNvPr id="14" name="Εικόνα 13">
              <a:extLst>
                <a:ext uri="{FF2B5EF4-FFF2-40B4-BE49-F238E27FC236}">
                  <a16:creationId xmlns:a16="http://schemas.microsoft.com/office/drawing/2014/main" id="{B808F8F3-8226-3A77-9BE3-A5B61E32DBE4}"/>
                </a:ext>
              </a:extLst>
            </p:cNvPr>
            <p:cNvPicPr>
              <a:picLocks noChangeAspect="1"/>
            </p:cNvPicPr>
            <p:nvPr/>
          </p:nvPicPr>
          <p:blipFill>
            <a:blip r:embed="rId5"/>
            <a:stretch>
              <a:fillRect/>
            </a:stretch>
          </p:blipFill>
          <p:spPr>
            <a:xfrm>
              <a:off x="3559155" y="986730"/>
              <a:ext cx="1799773" cy="1261589"/>
            </a:xfrm>
            <a:prstGeom prst="rect">
              <a:avLst/>
            </a:prstGeom>
            <a:ln>
              <a:noFill/>
            </a:ln>
            <a:effectLst>
              <a:softEdge rad="112500"/>
            </a:effectLst>
          </p:spPr>
        </p:pic>
        <p:cxnSp>
          <p:nvCxnSpPr>
            <p:cNvPr id="17" name="Γραμμή σύνδεσης: Καμπύλη 16">
              <a:extLst>
                <a:ext uri="{FF2B5EF4-FFF2-40B4-BE49-F238E27FC236}">
                  <a16:creationId xmlns:a16="http://schemas.microsoft.com/office/drawing/2014/main" id="{23FF39E9-F67A-6966-3511-FD2BBAAA87BF}"/>
                </a:ext>
              </a:extLst>
            </p:cNvPr>
            <p:cNvCxnSpPr>
              <a:cxnSpLocks/>
            </p:cNvCxnSpPr>
            <p:nvPr/>
          </p:nvCxnSpPr>
          <p:spPr>
            <a:xfrm rot="16200000" flipV="1">
              <a:off x="4835731" y="1876339"/>
              <a:ext cx="588878" cy="457517"/>
            </a:xfrm>
            <a:prstGeom prst="curvedConnector3">
              <a:avLst>
                <a:gd name="adj1" fmla="val 50000"/>
              </a:avLst>
            </a:prstGeom>
            <a:ln>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pic>
          <p:nvPicPr>
            <p:cNvPr id="20" name="Εικόνα 19">
              <a:extLst>
                <a:ext uri="{FF2B5EF4-FFF2-40B4-BE49-F238E27FC236}">
                  <a16:creationId xmlns:a16="http://schemas.microsoft.com/office/drawing/2014/main" id="{D9C7E47E-DB46-F9D8-2BBA-C52F310C39BF}"/>
                </a:ext>
              </a:extLst>
            </p:cNvPr>
            <p:cNvPicPr>
              <a:picLocks noChangeAspect="1"/>
            </p:cNvPicPr>
            <p:nvPr/>
          </p:nvPicPr>
          <p:blipFill>
            <a:blip r:embed="rId6"/>
            <a:stretch>
              <a:fillRect/>
            </a:stretch>
          </p:blipFill>
          <p:spPr>
            <a:xfrm>
              <a:off x="270859" y="3993633"/>
              <a:ext cx="2368285" cy="17467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Tree>
    <p:extLst>
      <p:ext uri="{BB962C8B-B14F-4D97-AF65-F5344CB8AC3E}">
        <p14:creationId xmlns:p14="http://schemas.microsoft.com/office/powerpoint/2010/main" val="36331856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5007A2-129B-8410-13EF-5746B9E64AD9}"/>
              </a:ext>
            </a:extLst>
          </p:cNvPr>
          <p:cNvSpPr txBox="1"/>
          <p:nvPr/>
        </p:nvSpPr>
        <p:spPr>
          <a:xfrm>
            <a:off x="3487057" y="-103658"/>
            <a:ext cx="52178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DC-Drive: </a:t>
            </a:r>
            <a:r>
              <a:rPr kumimoji="0" lang="el-GR" sz="2800" b="0" i="0" u="none" strike="noStrike" kern="1200" cap="none" spc="0" normalizeH="0" baseline="0" noProof="0" dirty="0">
                <a:ln>
                  <a:noFill/>
                </a:ln>
                <a:solidFill>
                  <a:prstClr val="black"/>
                </a:solidFill>
                <a:effectLst/>
                <a:uLnTx/>
                <a:uFillTx/>
                <a:latin typeface="Aptos" panose="02110004020202020204"/>
                <a:ea typeface="+mn-ea"/>
                <a:cs typeface="+mn-cs"/>
              </a:rPr>
              <a:t>Δυνάμεις-Ροπές</a:t>
            </a:r>
          </a:p>
        </p:txBody>
      </p:sp>
      <p:grpSp>
        <p:nvGrpSpPr>
          <p:cNvPr id="24" name="Ομάδα 23">
            <a:extLst>
              <a:ext uri="{FF2B5EF4-FFF2-40B4-BE49-F238E27FC236}">
                <a16:creationId xmlns:a16="http://schemas.microsoft.com/office/drawing/2014/main" id="{E440E07B-4CA1-04AF-91AF-2457D6C2A2C7}"/>
              </a:ext>
            </a:extLst>
          </p:cNvPr>
          <p:cNvGrpSpPr/>
          <p:nvPr/>
        </p:nvGrpSpPr>
        <p:grpSpPr>
          <a:xfrm>
            <a:off x="269740" y="341152"/>
            <a:ext cx="11922260" cy="6880217"/>
            <a:chOff x="152399" y="440543"/>
            <a:chExt cx="11922260" cy="6880217"/>
          </a:xfrm>
        </p:grpSpPr>
        <p:grpSp>
          <p:nvGrpSpPr>
            <p:cNvPr id="21" name="Ομάδα 20">
              <a:extLst>
                <a:ext uri="{FF2B5EF4-FFF2-40B4-BE49-F238E27FC236}">
                  <a16:creationId xmlns:a16="http://schemas.microsoft.com/office/drawing/2014/main" id="{EA41C081-B172-916A-30D7-890EE2951ED8}"/>
                </a:ext>
              </a:extLst>
            </p:cNvPr>
            <p:cNvGrpSpPr/>
            <p:nvPr/>
          </p:nvGrpSpPr>
          <p:grpSpPr>
            <a:xfrm>
              <a:off x="152399" y="440543"/>
              <a:ext cx="11922260" cy="6880217"/>
              <a:chOff x="152399" y="440543"/>
              <a:chExt cx="11922260" cy="6880217"/>
            </a:xfrm>
          </p:grpSpPr>
          <p:grpSp>
            <p:nvGrpSpPr>
              <p:cNvPr id="13" name="Ομάδα 12">
                <a:extLst>
                  <a:ext uri="{FF2B5EF4-FFF2-40B4-BE49-F238E27FC236}">
                    <a16:creationId xmlns:a16="http://schemas.microsoft.com/office/drawing/2014/main" id="{60EBFC53-3A58-9DCE-EEF4-480E1AC76499}"/>
                  </a:ext>
                </a:extLst>
              </p:cNvPr>
              <p:cNvGrpSpPr/>
              <p:nvPr/>
            </p:nvGrpSpPr>
            <p:grpSpPr>
              <a:xfrm>
                <a:off x="8197025" y="3150148"/>
                <a:ext cx="3877634" cy="1941947"/>
                <a:chOff x="7951369" y="2689045"/>
                <a:chExt cx="3877634" cy="1941947"/>
              </a:xfrm>
            </p:grpSpPr>
            <p:pic>
              <p:nvPicPr>
                <p:cNvPr id="10" name="Εικόνα 9">
                  <a:extLst>
                    <a:ext uri="{FF2B5EF4-FFF2-40B4-BE49-F238E27FC236}">
                      <a16:creationId xmlns:a16="http://schemas.microsoft.com/office/drawing/2014/main" id="{DA564755-1058-41D7-698E-61EDFEBEDD2D}"/>
                    </a:ext>
                  </a:extLst>
                </p:cNvPr>
                <p:cNvPicPr>
                  <a:picLocks noChangeAspect="1"/>
                </p:cNvPicPr>
                <p:nvPr/>
              </p:nvPicPr>
              <p:blipFill>
                <a:blip r:embed="rId2"/>
                <a:stretch>
                  <a:fillRect/>
                </a:stretch>
              </p:blipFill>
              <p:spPr>
                <a:xfrm>
                  <a:off x="7951369" y="2689045"/>
                  <a:ext cx="3877634" cy="1936328"/>
                </a:xfrm>
                <a:prstGeom prst="rect">
                  <a:avLst/>
                </a:prstGeom>
              </p:spPr>
            </p:pic>
            <p:cxnSp>
              <p:nvCxnSpPr>
                <p:cNvPr id="7" name="Ευθεία γραμμή σύνδεσης 6">
                  <a:extLst>
                    <a:ext uri="{FF2B5EF4-FFF2-40B4-BE49-F238E27FC236}">
                      <a16:creationId xmlns:a16="http://schemas.microsoft.com/office/drawing/2014/main" id="{0E3F7F5D-2B85-CBB8-A695-AE69A694252B}"/>
                    </a:ext>
                  </a:extLst>
                </p:cNvPr>
                <p:cNvCxnSpPr/>
                <p:nvPr/>
              </p:nvCxnSpPr>
              <p:spPr>
                <a:xfrm>
                  <a:off x="10134075" y="3811185"/>
                  <a:ext cx="170267" cy="819807"/>
                </a:xfrm>
                <a:prstGeom prst="line">
                  <a:avLst/>
                </a:prstGeom>
                <a:ln>
                  <a:solidFill>
                    <a:schemeClr val="tx2"/>
                  </a:solidFill>
                  <a:prstDash val="sysDot"/>
                </a:ln>
              </p:spPr>
              <p:style>
                <a:lnRef idx="2">
                  <a:schemeClr val="accent1"/>
                </a:lnRef>
                <a:fillRef idx="0">
                  <a:schemeClr val="accent1"/>
                </a:fillRef>
                <a:effectRef idx="1">
                  <a:schemeClr val="accent1"/>
                </a:effectRef>
                <a:fontRef idx="minor">
                  <a:schemeClr val="tx1"/>
                </a:fontRef>
              </p:style>
            </p:cxnSp>
            <p:sp>
              <p:nvSpPr>
                <p:cNvPr id="11" name="Ελεύθερη σχεδίαση: Σχήμα 10">
                  <a:extLst>
                    <a:ext uri="{FF2B5EF4-FFF2-40B4-BE49-F238E27FC236}">
                      <a16:creationId xmlns:a16="http://schemas.microsoft.com/office/drawing/2014/main" id="{4A0E2A50-CCD4-03E3-D0CE-2312AA252EBB}"/>
                    </a:ext>
                  </a:extLst>
                </p:cNvPr>
                <p:cNvSpPr/>
                <p:nvPr/>
              </p:nvSpPr>
              <p:spPr>
                <a:xfrm>
                  <a:off x="10103644" y="4150519"/>
                  <a:ext cx="100709" cy="19109"/>
                </a:xfrm>
                <a:custGeom>
                  <a:avLst/>
                  <a:gdLst>
                    <a:gd name="connsiteX0" fmla="*/ 0 w 100709"/>
                    <a:gd name="connsiteY0" fmla="*/ 0 h 19109"/>
                    <a:gd name="connsiteX1" fmla="*/ 14287 w 100709"/>
                    <a:gd name="connsiteY1" fmla="*/ 14287 h 19109"/>
                    <a:gd name="connsiteX2" fmla="*/ 100012 w 100709"/>
                    <a:gd name="connsiteY2" fmla="*/ 16669 h 19109"/>
                    <a:gd name="connsiteX3" fmla="*/ 100012 w 100709"/>
                    <a:gd name="connsiteY3" fmla="*/ 11906 h 19109"/>
                  </a:gdLst>
                  <a:ahLst/>
                  <a:cxnLst>
                    <a:cxn ang="0">
                      <a:pos x="connsiteX0" y="connsiteY0"/>
                    </a:cxn>
                    <a:cxn ang="0">
                      <a:pos x="connsiteX1" y="connsiteY1"/>
                    </a:cxn>
                    <a:cxn ang="0">
                      <a:pos x="connsiteX2" y="connsiteY2"/>
                    </a:cxn>
                    <a:cxn ang="0">
                      <a:pos x="connsiteX3" y="connsiteY3"/>
                    </a:cxn>
                  </a:cxnLst>
                  <a:rect l="l" t="t" r="r" b="b"/>
                  <a:pathLst>
                    <a:path w="100709" h="19109">
                      <a:moveTo>
                        <a:pt x="0" y="0"/>
                      </a:moveTo>
                      <a:cubicBezTo>
                        <a:pt x="4762" y="4762"/>
                        <a:pt x="7958" y="11985"/>
                        <a:pt x="14287" y="14287"/>
                      </a:cubicBezTo>
                      <a:cubicBezTo>
                        <a:pt x="33661" y="21332"/>
                        <a:pt x="82448" y="19304"/>
                        <a:pt x="100012" y="16669"/>
                      </a:cubicBezTo>
                      <a:cubicBezTo>
                        <a:pt x="101582" y="16433"/>
                        <a:pt x="100012" y="13494"/>
                        <a:pt x="100012" y="11906"/>
                      </a:cubicBezTo>
                    </a:path>
                  </a:pathLst>
                </a:custGeom>
                <a:no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TextBox 11">
                  <a:extLst>
                    <a:ext uri="{FF2B5EF4-FFF2-40B4-BE49-F238E27FC236}">
                      <a16:creationId xmlns:a16="http://schemas.microsoft.com/office/drawing/2014/main" id="{A155698C-B0FB-F84B-BE14-DC276B290CD5}"/>
                    </a:ext>
                  </a:extLst>
                </p:cNvPr>
                <p:cNvSpPr txBox="1"/>
                <p:nvPr/>
              </p:nvSpPr>
              <p:spPr>
                <a:xfrm>
                  <a:off x="10060653" y="4150519"/>
                  <a:ext cx="186690" cy="276999"/>
                </a:xfrm>
                <a:prstGeom prst="rect">
                  <a:avLst/>
                </a:prstGeom>
                <a:noFill/>
              </p:spPr>
              <p:txBody>
                <a:bodyPr wrap="square" rtlCol="0">
                  <a:spAutoFit/>
                </a:bodyPr>
                <a:lstStyle/>
                <a:p>
                  <a:r>
                    <a:rPr lang="el-GR" sz="1200" dirty="0"/>
                    <a:t>β</a:t>
                  </a:r>
                </a:p>
              </p:txBody>
            </p:sp>
          </p:grpSp>
          <p:grpSp>
            <p:nvGrpSpPr>
              <p:cNvPr id="20" name="Ομάδα 19">
                <a:extLst>
                  <a:ext uri="{FF2B5EF4-FFF2-40B4-BE49-F238E27FC236}">
                    <a16:creationId xmlns:a16="http://schemas.microsoft.com/office/drawing/2014/main" id="{C68B2656-8152-D504-C63B-DD688EF7873D}"/>
                  </a:ext>
                </a:extLst>
              </p:cNvPr>
              <p:cNvGrpSpPr/>
              <p:nvPr/>
            </p:nvGrpSpPr>
            <p:grpSpPr>
              <a:xfrm>
                <a:off x="152399" y="440543"/>
                <a:ext cx="8778383" cy="6880217"/>
                <a:chOff x="-1" y="394161"/>
                <a:chExt cx="8778383" cy="6880217"/>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82A608B-D536-4393-F1CA-044FC4049E8D}"/>
                        </a:ext>
                      </a:extLst>
                    </p:cNvPr>
                    <p:cNvSpPr txBox="1"/>
                    <p:nvPr/>
                  </p:nvSpPr>
                  <p:spPr>
                    <a:xfrm>
                      <a:off x="-1" y="394161"/>
                      <a:ext cx="8778383" cy="688021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l-GR" sz="22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Οι </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δυνάμεις φορτίου </a:t>
                      </a:r>
                      <a14:m>
                        <m:oMath xmlns:m="http://schemas.openxmlformats.org/officeDocument/2006/math">
                          <m:sSub>
                            <m:sSub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𝐹</m:t>
                              </m:r>
                            </m:e>
                            <m:sub>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𝑅𝐿</m:t>
                              </m:r>
                            </m:sub>
                          </m:sSub>
                        </m:oMath>
                      </a14:m>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 </a:t>
                      </a:r>
                      <a:r>
                        <a:rPr kumimoji="0" lang="el-GR" sz="22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που ασκούνται στο όχημα είναι</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a:t>
                      </a:r>
                      <a:endParaRPr kumimoji="0" lang="el-GR" sz="22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endParaRPr>
                    </a:p>
                    <a:p>
                      <a:pPr marR="0" lvl="0" algn="ctr" defTabSz="914400" rtl="0" eaLnBrk="1" fontAlgn="auto" latinLnBrk="0" hangingPunct="1">
                        <a:lnSpc>
                          <a:spcPct val="100000"/>
                        </a:lnSpc>
                        <a:spcBef>
                          <a:spcPts val="0"/>
                        </a:spcBef>
                        <a:spcAft>
                          <a:spcPts val="0"/>
                        </a:spcAft>
                        <a:buClrTx/>
                        <a:buSzTx/>
                        <a:tabLst/>
                        <a:defRPr/>
                      </a:pPr>
                      <a:r>
                        <a:rPr kumimoji="0" lang="el-GR" sz="22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 </a:t>
                      </a:r>
                      <a14:m>
                        <m:oMath xmlns:m="http://schemas.openxmlformats.org/officeDocument/2006/math">
                          <m:sSub>
                            <m:sSubPr>
                              <m:ctrlPr>
                                <a:rPr kumimoji="0" lang="en-US" sz="2200" b="1"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2200" b="1"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𝑭</m:t>
                              </m:r>
                            </m:e>
                            <m:sub>
                              <m:r>
                                <a:rPr kumimoji="0" lang="en-US" sz="2200" b="1"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𝑹𝑳</m:t>
                              </m:r>
                            </m:sub>
                          </m:sSub>
                        </m:oMath>
                      </a14:m>
                      <a:r>
                        <a:rPr kumimoji="0" lang="en-US" sz="2200" b="1" i="1"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 = </a:t>
                      </a:r>
                      <a14:m>
                        <m:oMath xmlns:m="http://schemas.openxmlformats.org/officeDocument/2006/math">
                          <m:sSub>
                            <m:sSubPr>
                              <m:ctrlPr>
                                <a:rPr kumimoji="0" lang="en-US" sz="2200" b="1"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2200" b="1"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𝑭</m:t>
                              </m:r>
                            </m:e>
                            <m:sub>
                              <m:r>
                                <a:rPr kumimoji="0" lang="en-US" sz="2200" b="1"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𝒈𝒙𝑻</m:t>
                              </m:r>
                            </m:sub>
                          </m:sSub>
                        </m:oMath>
                      </a14:m>
                      <a:r>
                        <a:rPr kumimoji="0" lang="en-US" sz="2200" b="1" i="1"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 + </a:t>
                      </a:r>
                      <a14:m>
                        <m:oMath xmlns:m="http://schemas.openxmlformats.org/officeDocument/2006/math">
                          <m:sSub>
                            <m:sSubPr>
                              <m:ctrlPr>
                                <a:rPr kumimoji="0" lang="en-US" sz="2200" b="1"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2200" b="1"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𝑭</m:t>
                              </m:r>
                            </m:e>
                            <m:sub>
                              <m:r>
                                <a:rPr kumimoji="0" lang="en-US" sz="2200" b="1"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𝒓𝒐𝒍𝒍</m:t>
                              </m:r>
                            </m:sub>
                          </m:sSub>
                        </m:oMath>
                      </a14:m>
                      <a:r>
                        <a:rPr kumimoji="0" lang="en-US" sz="2200" b="1" i="1"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 + </a:t>
                      </a:r>
                      <a14:m>
                        <m:oMath xmlns:m="http://schemas.openxmlformats.org/officeDocument/2006/math">
                          <m:sSub>
                            <m:sSubPr>
                              <m:ctrlPr>
                                <a:rPr kumimoji="0" lang="en-US" sz="2200" b="1"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2200" b="1"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𝑭</m:t>
                              </m:r>
                            </m:e>
                            <m:sub>
                              <m:r>
                                <a:rPr kumimoji="0" lang="en-US" sz="2200" b="1"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𝑨𝑫</m:t>
                              </m:r>
                            </m:sub>
                          </m:sSub>
                        </m:oMath>
                      </a14:m>
                      <a:r>
                        <a:rPr kumimoji="0" lang="el-GR" sz="2200" b="0" i="1"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 </a:t>
                      </a:r>
                      <a:endParaRPr kumimoji="0" lang="en-US" sz="2200" b="0" i="1"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     </a:t>
                      </a:r>
                      <a:r>
                        <a:rPr kumimoji="0" lang="el-GR" sz="22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όπου</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l-GR" sz="22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Δύναμη βαρύτητας</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a:t>
                      </a:r>
                      <a:r>
                        <a:rPr kumimoji="0" lang="el-GR" sz="22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 </a:t>
                      </a:r>
                      <a14:m>
                        <m:oMath xmlns:m="http://schemas.openxmlformats.org/officeDocument/2006/math">
                          <m:sSub>
                            <m:sSub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𝐹</m:t>
                              </m:r>
                            </m:e>
                            <m:sub>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𝑔𝑥𝑇</m:t>
                              </m:r>
                            </m:sub>
                          </m:sSub>
                        </m:oMath>
                      </a14:m>
                      <a:r>
                        <a:rPr kumimoji="0" lang="en-US" sz="2200" b="0" i="1"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 = m * g *</a:t>
                      </a:r>
                      <a14:m>
                        <m:oMath xmlns:m="http://schemas.openxmlformats.org/officeDocument/2006/math">
                          <m:func>
                            <m:func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funcPr>
                            <m:fNa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𝑠𝑖𝑛</m:t>
                              </m:r>
                            </m:fName>
                            <m:e>
                              <m:d>
                                <m:d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dPr>
                                <m:e>
                                  <m:r>
                                    <a:rPr kumimoji="0" lang="el-GR" sz="22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𝛽</m:t>
                                  </m:r>
                                </m:e>
                              </m:d>
                            </m:e>
                          </m:func>
                        </m:oMath>
                      </a14:m>
                      <a:endParaRPr kumimoji="0" lang="el-GR" sz="2200" b="0" i="1"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endParaRPr>
                    </a:p>
                    <a:p>
                      <a:pPr marL="742950" lvl="1" indent="-285750">
                        <a:buFont typeface="Courier New" panose="02070309020205020404" pitchFamily="49" charset="0"/>
                        <a:buChar char="o"/>
                        <a:defRPr/>
                      </a:pPr>
                      <a:r>
                        <a:rPr kumimoji="0" lang="el-GR" sz="22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Δύναμη κύλισης</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  </a:t>
                      </a:r>
                      <a14:m>
                        <m:oMath xmlns:m="http://schemas.openxmlformats.org/officeDocument/2006/math">
                          <m:sSub>
                            <m:sSub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𝐹</m:t>
                              </m:r>
                            </m:e>
                            <m:sub>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𝑟𝑜𝑙𝑙</m:t>
                              </m:r>
                            </m:sub>
                          </m:sSub>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 </m:t>
                          </m:r>
                        </m:oMath>
                      </a14:m>
                      <a:r>
                        <a:rPr kumimoji="0" lang="en-US" sz="2200" b="0" i="1"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 m * g * cos(β) * </a:t>
                      </a:r>
                      <a14:m>
                        <m:oMath xmlns:m="http://schemas.openxmlformats.org/officeDocument/2006/math">
                          <m:sSub>
                            <m:sSubPr>
                              <m:ctrlPr>
                                <a:rPr lang="en-US" sz="2200"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a:rPr lang="en-US" sz="2200"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𝐶</m:t>
                              </m:r>
                            </m:e>
                            <m:sub>
                              <m:r>
                                <a:rPr lang="en-US" sz="2200"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0</m:t>
                              </m:r>
                            </m:sub>
                          </m:sSub>
                          <m:r>
                            <a:rPr lang="en-US" sz="2200"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 </m:t>
                          </m:r>
                        </m:oMath>
                      </a14:m>
                      <a:endParaRPr kumimoji="0" lang="el-GR" sz="22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endParaRPr>
                    </a:p>
                    <a:p>
                      <a:pPr marL="742950" lvl="1" indent="-285750">
                        <a:buFont typeface="Courier New" panose="02070309020205020404" pitchFamily="49" charset="0"/>
                        <a:buChar char="o"/>
                        <a:defRPr/>
                      </a:pPr>
                      <a:r>
                        <a:rPr kumimoji="0" lang="el-GR" sz="22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Αεροδυναμική</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 αντίσταση:</a:t>
                      </a:r>
                      <a14:m>
                        <m:oMath xmlns:m="http://schemas.openxmlformats.org/officeDocument/2006/math">
                          <m:r>
                            <a:rPr kumimoji="0" lang="el-GR" sz="2200" b="0" i="0"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 </m:t>
                          </m:r>
                          <m:sSub>
                            <m:sSub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𝐹</m:t>
                              </m:r>
                            </m:e>
                            <m:sub>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𝐴𝐷</m:t>
                              </m:r>
                            </m:sub>
                          </m:sSub>
                        </m:oMath>
                      </a14:m>
                      <a:r>
                        <a:rPr kumimoji="0" lang="en-US" sz="2200" b="0" i="1"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 0.5 * ρ * </a:t>
                      </a:r>
                      <a14:m>
                        <m:oMath xmlns:m="http://schemas.openxmlformats.org/officeDocument/2006/math">
                          <m:sSub>
                            <m:sSubPr>
                              <m:ctrlP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𝐶</m:t>
                              </m:r>
                            </m:e>
                            <m:sub>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𝐷</m:t>
                              </m:r>
                            </m:sub>
                          </m:sSub>
                        </m:oMath>
                      </a14:m>
                      <a:r>
                        <a:rPr kumimoji="0" lang="en-US" sz="2200" b="0" i="1"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 * </a:t>
                      </a:r>
                      <a14:m>
                        <m:oMath xmlns:m="http://schemas.openxmlformats.org/officeDocument/2006/math">
                          <m:sSub>
                            <m:sSubPr>
                              <m:ctrlP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𝐴</m:t>
                              </m:r>
                            </m:e>
                            <m:sub>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𝐹</m:t>
                              </m:r>
                            </m:sub>
                          </m:sSub>
                        </m:oMath>
                      </a14:m>
                      <a:r>
                        <a:rPr kumimoji="0" lang="en-US" sz="2200" b="0" i="1"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 *</a:t>
                      </a:r>
                      <a14:m>
                        <m:oMath xmlns:m="http://schemas.openxmlformats.org/officeDocument/2006/math">
                          <m:sSup>
                            <m:sSupPr>
                              <m:ctrlPr>
                                <a:rPr kumimoji="0" lang="en-US" sz="2200" b="0" i="1" u="none" strike="noStrike" kern="1200" cap="none" spc="0" normalizeH="0" baseline="0" noProof="0" dirty="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pPr>
                            <m:e>
                              <m:d>
                                <m:dPr>
                                  <m:ctrlPr>
                                    <a:rPr kumimoji="0" lang="en-US" sz="2200" b="0" i="1" u="none" strike="noStrike" kern="1200" cap="none" spc="0" normalizeH="0" baseline="0" noProof="0" dirty="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dPr>
                                <m:e>
                                  <m:sSub>
                                    <m:sSubPr>
                                      <m:ctrlP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𝑣</m:t>
                                      </m:r>
                                    </m:e>
                                    <m:sub>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𝑤</m:t>
                                      </m:r>
                                    </m:sub>
                                  </m:sSub>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 </m:t>
                                  </m:r>
                                  <m:r>
                                    <m:rPr>
                                      <m:nor/>
                                    </m:rPr>
                                    <a:rPr kumimoji="0" lang="en-US" sz="2200" b="0" i="1"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m:t>+ </m:t>
                                  </m:r>
                                  <m:sSub>
                                    <m:sSubPr>
                                      <m:ctrlP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𝑣</m:t>
                                      </m:r>
                                    </m:e>
                                    <m:sub>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𝑣</m:t>
                                      </m:r>
                                    </m:sub>
                                  </m:sSub>
                                </m:e>
                              </m:d>
                            </m:e>
                            <m:sup>
                              <m:r>
                                <a:rPr kumimoji="0" lang="el-GR" sz="2200" b="0" i="1" u="none" strike="noStrike" kern="1200" cap="none" spc="0" normalizeH="0" baseline="0" noProof="0" dirty="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2</m:t>
                              </m:r>
                            </m:sup>
                          </m:sSup>
                        </m:oMath>
                      </a14:m>
                      <a:endParaRPr kumimoji="0" lang="el-GR" sz="2200" b="0" i="1"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endParaRPr>
                    </a:p>
                    <a:p>
                      <a:pPr marL="742950" lvl="1" indent="-285750">
                        <a:buFont typeface="Courier New" panose="02070309020205020404" pitchFamily="49" charset="0"/>
                        <a:buChar char="o"/>
                        <a:defRPr/>
                      </a:pPr>
                      <a:endParaRPr kumimoji="0" lang="en-US" sz="2200" b="0" i="1"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endParaRPr>
                    </a:p>
                    <a:p>
                      <a:pPr marL="285750" lvl="0" indent="-285750">
                        <a:spcAft>
                          <a:spcPts val="1200"/>
                        </a:spcAft>
                        <a:buFont typeface="Wingdings" panose="05000000000000000000" pitchFamily="2" charset="2"/>
                        <a:buChar char="§"/>
                      </a:pPr>
                      <a:r>
                        <a:rPr kumimoji="0" lang="el-GR" sz="22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Η δύναμη </a:t>
                      </a:r>
                      <a14:m>
                        <m:oMath xmlns:m="http://schemas.openxmlformats.org/officeDocument/2006/math">
                          <m:sSub>
                            <m:sSubPr>
                              <m:ctrlPr>
                                <a:rPr kumimoji="0" lang="en-US" sz="2200" b="1"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2200" b="1"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𝑭</m:t>
                              </m:r>
                            </m:e>
                            <m:sub>
                              <m:r>
                                <a:rPr kumimoji="0" lang="en-US" sz="2200" b="1"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𝑹𝑳</m:t>
                              </m:r>
                            </m:sub>
                          </m:sSub>
                          <m:r>
                            <a:rPr kumimoji="0" lang="el-GR" sz="2200" b="0" i="0"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 </m:t>
                          </m:r>
                        </m:oMath>
                      </a14:m>
                      <a:r>
                        <a:rPr kumimoji="0" lang="el-GR" sz="22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ασκεί μια</a:t>
                      </a:r>
                      <a:r>
                        <a:rPr kumimoji="0" lang="el-GR" sz="2200" b="0" i="0" u="none" strike="noStrike" kern="1200" cap="none" spc="0" normalizeH="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 ροπή φορτίου στον κινητήρα</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a:t>
                      </a:r>
                    </a:p>
                    <a:p>
                      <a:pPr lvl="0" algn="ctr"/>
                      <a14:m>
                        <m:oMath xmlns:m="http://schemas.openxmlformats.org/officeDocument/2006/math">
                          <m:sSub>
                            <m:sSubPr>
                              <m:ctrlPr>
                                <a:rPr lang="en-US" sz="2200"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a:rPr lang="el-GR" sz="2200" b="1"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 </m:t>
                              </m:r>
                              <m:r>
                                <a:rPr lang="el-GR" sz="2200"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𝜯</m:t>
                              </m:r>
                            </m:e>
                            <m:sub>
                              <m:r>
                                <a:rPr lang="en-US" sz="2200"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𝑹𝑳</m:t>
                              </m:r>
                            </m:sub>
                          </m:sSub>
                        </m:oMath>
                      </a14:m>
                      <a:r>
                        <a:rPr kumimoji="0" lang="el-GR" sz="2200" b="0" i="1"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a:t>
                      </a:r>
                      <a:r>
                        <a:rPr lang="en-US" sz="2200" b="1" i="1" dirty="0">
                          <a:solidFill>
                            <a:prstClr val="black"/>
                          </a:solidFill>
                          <a:ea typeface="MS Mincho" panose="02020609040205080304" pitchFamily="49" charset="-128"/>
                          <a:cs typeface="Times New Roman" panose="02020603050405020304" pitchFamily="18" charset="0"/>
                        </a:rPr>
                        <a:t> </a:t>
                      </a:r>
                      <a14:m>
                        <m:oMath xmlns:m="http://schemas.openxmlformats.org/officeDocument/2006/math">
                          <m:sSub>
                            <m:sSubPr>
                              <m:ctrlPr>
                                <a:rPr lang="en-US" sz="2200"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a:rPr lang="en-US" sz="2200"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𝑭</m:t>
                              </m:r>
                            </m:e>
                            <m:sub>
                              <m:r>
                                <a:rPr lang="en-US" sz="2200"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𝑹𝑳</m:t>
                              </m:r>
                            </m:sub>
                          </m:sSub>
                        </m:oMath>
                      </a14:m>
                      <a:r>
                        <a:rPr lang="el-GR" sz="2200" i="1"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a:t>
                      </a:r>
                      <a:r>
                        <a:rPr lang="en-US" sz="2200" i="1" dirty="0">
                          <a:solidFill>
                            <a:prstClr val="black"/>
                          </a:solidFill>
                          <a:ea typeface="MS Mincho" panose="02020609040205080304" pitchFamily="49" charset="-128"/>
                          <a:cs typeface="Times New Roman" panose="02020603050405020304" pitchFamily="18" charset="0"/>
                        </a:rPr>
                        <a:t> </a:t>
                      </a:r>
                      <a14:m>
                        <m:oMath xmlns:m="http://schemas.openxmlformats.org/officeDocument/2006/math">
                          <m:sSub>
                            <m:sSubPr>
                              <m:ctrlPr>
                                <a:rPr lang="en-US" sz="2200"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a:rPr lang="en-US" sz="2200"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𝑣</m:t>
                              </m:r>
                            </m:e>
                            <m:sub>
                              <m:r>
                                <a:rPr lang="en-US" sz="2200"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𝑣</m:t>
                              </m:r>
                            </m:sub>
                          </m:sSub>
                        </m:oMath>
                      </a14:m>
                      <a:r>
                        <a:rPr lang="el-GR" sz="2200" i="1"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a:t>
                      </a:r>
                      <a14:m>
                        <m:oMath xmlns:m="http://schemas.openxmlformats.org/officeDocument/2006/math">
                          <m:sSub>
                            <m:sSubPr>
                              <m:ctrlPr>
                                <a:rPr lang="en-US" sz="2200"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a:rPr lang="el-GR" sz="2200"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𝜔</m:t>
                              </m:r>
                            </m:e>
                            <m:sub>
                              <m:r>
                                <a:rPr lang="en-US" sz="2200"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𝑚</m:t>
                              </m:r>
                            </m:sub>
                          </m:sSub>
                        </m:oMath>
                      </a14:m>
                      <a:endParaRPr kumimoji="0" lang="el-GR" sz="2200" b="0" i="1"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endParaRPr>
                    </a:p>
                    <a:p>
                      <a:pPr lvl="0"/>
                      <a:endParaRPr kumimoji="0" lang="el-GR" sz="22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endParaRPr>
                    </a:p>
                    <a:p>
                      <a:pPr marL="285750" lvl="0" indent="-285750">
                        <a:buFont typeface="Wingdings" panose="05000000000000000000" pitchFamily="2" charset="2"/>
                        <a:buChar char="§"/>
                      </a:pPr>
                      <a:r>
                        <a:rPr kumimoji="0" lang="el-GR" sz="22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Η ροπή του </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DC </a:t>
                      </a:r>
                      <a:r>
                        <a:rPr kumimoji="0" lang="el-GR" sz="22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κινητήρα (υπεύθυνη για την κίνηση) είναι</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endParaRPr>
                    </a:p>
                    <a:p>
                      <a:pPr lvl="0" algn="ctr">
                        <a:spcBef>
                          <a:spcPts val="1200"/>
                        </a:spcBef>
                      </a:pPr>
                      <a:r>
                        <a:rPr lang="en-US" sz="2200"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    </a:t>
                      </a:r>
                      <a:r>
                        <a:rPr kumimoji="0" lang="el-GR" sz="22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 </a:t>
                      </a:r>
                      <a14:m>
                        <m:oMath xmlns:m="http://schemas.openxmlformats.org/officeDocument/2006/math">
                          <m:sSub>
                            <m:sSubPr>
                              <m:ctrlPr>
                                <a:rPr kumimoji="0" lang="en-US" sz="2200" b="1"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l-GR" sz="2200" b="1"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𝜯</m:t>
                              </m:r>
                            </m:e>
                            <m:sub>
                              <m:r>
                                <a:rPr kumimoji="0" lang="en-US" sz="2200" b="1"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𝒎</m:t>
                              </m:r>
                            </m:sub>
                          </m:sSub>
                          <m:r>
                            <a:rPr kumimoji="0" lang="en-US" sz="2200" b="1"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m:t>
                          </m:r>
                          <m:r>
                            <a:rPr kumimoji="0" lang="en-US" sz="2200" b="1"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𝒌</m:t>
                          </m:r>
                          <m:r>
                            <m:rPr>
                              <m:nor/>
                            </m:rPr>
                            <a:rPr lang="el-GR" sz="2200" dirty="0">
                              <a:solidFill>
                                <a:prstClr val="black"/>
                              </a:solidFill>
                              <a:latin typeface="Cambria" panose="02040503050406030204" pitchFamily="18" charset="0"/>
                              <a:ea typeface="MS Mincho" panose="02020609040205080304" pitchFamily="49" charset="-128"/>
                              <a:cs typeface="Times New Roman" panose="02020603050405020304" pitchFamily="18" charset="0"/>
                            </a:rPr>
                            <m:t>∙</m:t>
                          </m:r>
                          <m:r>
                            <a:rPr kumimoji="0" lang="el-GR" sz="2200" b="1" i="0"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𝚽</m:t>
                          </m:r>
                          <m:sSub>
                            <m:sSubPr>
                              <m:ctrlPr>
                                <a:rPr lang="en-US" sz="2200"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m:rPr>
                                  <m:nor/>
                                </m:rPr>
                                <a:rPr lang="el-GR" sz="2200" dirty="0">
                                  <a:solidFill>
                                    <a:prstClr val="black"/>
                                  </a:solidFill>
                                  <a:latin typeface="Cambria" panose="02040503050406030204" pitchFamily="18" charset="0"/>
                                  <a:ea typeface="MS Mincho" panose="02020609040205080304" pitchFamily="49" charset="-128"/>
                                  <a:cs typeface="Times New Roman" panose="02020603050405020304" pitchFamily="18" charset="0"/>
                                </a:rPr>
                                <m:t>∙</m:t>
                              </m:r>
                              <m:r>
                                <a:rPr lang="en-US" sz="2200" b="1"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𝑰</m:t>
                              </m:r>
                            </m:e>
                            <m:sub>
                              <m:r>
                                <a:rPr lang="en-US" sz="2200"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𝒎</m:t>
                              </m:r>
                            </m:sub>
                          </m:sSub>
                        </m:oMath>
                      </a14:m>
                      <a:endParaRPr lang="el-GR" sz="2200" i="1" dirty="0">
                        <a:solidFill>
                          <a:prstClr val="black"/>
                        </a:solidFill>
                        <a:latin typeface="Cambria" panose="02040503050406030204" pitchFamily="18" charset="0"/>
                        <a:ea typeface="MS Mincho" panose="02020609040205080304" pitchFamily="49" charset="-128"/>
                        <a:cs typeface="Times New Roman" panose="02020603050405020304" pitchFamily="18" charset="0"/>
                      </a:endParaRPr>
                    </a:p>
                    <a:p>
                      <a:pPr lvl="0"/>
                      <a:endParaRPr lang="el-GR" sz="2200" i="1" dirty="0">
                        <a:solidFill>
                          <a:prstClr val="black"/>
                        </a:solidFill>
                        <a:latin typeface="Cambria" panose="02040503050406030204" pitchFamily="18" charset="0"/>
                        <a:ea typeface="MS Mincho" panose="02020609040205080304" pitchFamily="49" charset="-128"/>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endParaRPr kumimoji="0" lang="en-US" sz="2200" b="0" i="1"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endParaRPr>
                    </a:p>
                    <a:p>
                      <a:pPr marL="285750" lvl="0" indent="-285750">
                        <a:buFont typeface="Wingdings" panose="05000000000000000000" pitchFamily="2" charset="2"/>
                        <a:buChar char="§"/>
                      </a:pPr>
                      <a:r>
                        <a:rPr lang="el-GR" sz="2200" i="1"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Σενάριο 1</a:t>
                      </a:r>
                      <a:r>
                        <a:rPr lang="en-US" sz="2200" i="1"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 </a:t>
                      </a:r>
                      <a14:m>
                        <m:oMath xmlns:m="http://schemas.openxmlformats.org/officeDocument/2006/math">
                          <m:sSub>
                            <m:sSubPr>
                              <m:ctrlPr>
                                <a:rPr kumimoji="0" lang="en-US" sz="2200" b="1"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l-GR" sz="2200" b="1"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𝜯</m:t>
                              </m:r>
                            </m:e>
                            <m:sub>
                              <m:r>
                                <a:rPr kumimoji="0" lang="en-US" sz="2200" b="1"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𝒎</m:t>
                              </m:r>
                            </m:sub>
                          </m:sSub>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m:t>
                          </m:r>
                          <m:sSub>
                            <m:sSubPr>
                              <m:ctrlPr>
                                <a:rPr lang="en-US" sz="2200"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a:rPr lang="el-GR" sz="2200" b="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𝚻</m:t>
                              </m:r>
                            </m:e>
                            <m:sub>
                              <m:r>
                                <a:rPr lang="en-US" sz="2200"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𝑹𝑳</m:t>
                              </m:r>
                            </m:sub>
                          </m:sSub>
                        </m:oMath>
                      </a14:m>
                      <a:r>
                        <a:rPr kumimoji="0" lang="en-US" sz="2200" b="0" i="1"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 </a:t>
                      </a:r>
                      <a:r>
                        <a:rPr lang="el-GR" sz="2200"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a:t>⇒</a:t>
                      </a:r>
                      <a:r>
                        <a:rPr lang="en-US" sz="2200"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a:t> </a:t>
                      </a:r>
                      <a:r>
                        <a:rPr lang="el-GR" sz="2200"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a:t>σταθερή ταχύτητα</a:t>
                      </a:r>
                    </a:p>
                    <a:p>
                      <a:pPr marL="285750" indent="-285750">
                        <a:buFont typeface="Wingdings" panose="05000000000000000000" pitchFamily="2" charset="2"/>
                        <a:buChar char="§"/>
                      </a:pPr>
                      <a:r>
                        <a:rPr lang="el-GR" sz="2200" i="1"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Σενάριο 2</a:t>
                      </a:r>
                      <a:r>
                        <a:rPr lang="en-US" sz="2200" i="1"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 </a:t>
                      </a:r>
                      <a14:m>
                        <m:oMath xmlns:m="http://schemas.openxmlformats.org/officeDocument/2006/math">
                          <m:sSub>
                            <m:sSubPr>
                              <m:ctrlPr>
                                <a:rPr kumimoji="0" lang="en-US" sz="2200" b="1"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l-GR" sz="2200" b="1"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𝜯</m:t>
                              </m:r>
                            </m:e>
                            <m:sub>
                              <m:r>
                                <a:rPr kumimoji="0" lang="en-US" sz="2200" b="1"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𝒎</m:t>
                              </m:r>
                            </m:sub>
                          </m:sSub>
                          <m:r>
                            <a:rPr kumimoji="0" lang="el-GR" sz="22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&gt;</m:t>
                          </m:r>
                          <m:sSub>
                            <m:sSubPr>
                              <m:ctrlPr>
                                <a:rPr lang="en-US" sz="2200"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a:rPr lang="el-GR" sz="2200" b="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𝚻</m:t>
                              </m:r>
                            </m:e>
                            <m:sub>
                              <m:r>
                                <a:rPr lang="en-US" sz="2200"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𝑹𝑳</m:t>
                              </m:r>
                            </m:sub>
                          </m:sSub>
                        </m:oMath>
                      </a14:m>
                      <a:r>
                        <a:rPr kumimoji="0" lang="en-US" sz="2200" b="0" i="1"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 </a:t>
                      </a:r>
                      <a:r>
                        <a:rPr lang="el-GR" sz="2200"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a:t>⇒</a:t>
                      </a:r>
                      <a:r>
                        <a:rPr lang="en-US" sz="2200"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a:t> </a:t>
                      </a:r>
                      <a:r>
                        <a:rPr lang="el-GR" sz="2200"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a:t>επιτάχυνση ίση με</a:t>
                      </a:r>
                      <a14:m>
                        <m:oMath xmlns:m="http://schemas.openxmlformats.org/officeDocument/2006/math">
                          <m:sSub>
                            <m:sSubPr>
                              <m:ctrlPr>
                                <a:rPr lang="en-US" sz="2200"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a:rPr lang="el-GR" sz="2200" b="1"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  </m:t>
                              </m:r>
                              <m:r>
                                <a:rPr lang="el-GR" sz="2200"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𝜯</m:t>
                              </m:r>
                            </m:e>
                            <m:sub>
                              <m:r>
                                <a:rPr lang="en-US" sz="2200"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𝒎</m:t>
                              </m:r>
                            </m:sub>
                          </m:sSub>
                          <m:r>
                            <a:rPr lang="el-GR" sz="2200"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m:t>
                          </m:r>
                          <m:sSub>
                            <m:sSubPr>
                              <m:ctrlPr>
                                <a:rPr lang="en-US" sz="2200"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a:rPr lang="el-GR" sz="2200"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𝜯</m:t>
                              </m:r>
                            </m:e>
                            <m:sub>
                              <m:r>
                                <a:rPr lang="en-US" sz="2200"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𝑹𝑳</m:t>
                              </m:r>
                            </m:sub>
                          </m:sSub>
                          <m:r>
                            <a:rPr lang="el-GR" sz="2200" b="1"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m:t>
                          </m:r>
                          <m:r>
                            <a:rPr lang="en-US" sz="2200" b="1"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𝑱</m:t>
                          </m:r>
                          <m:r>
                            <a:rPr lang="en-US" sz="2200" b="1"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m:t>
                          </m:r>
                          <m:f>
                            <m:fPr>
                              <m:ctrlPr>
                                <a:rPr lang="en-US" sz="2200" b="1"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fPr>
                            <m:num>
                              <m:r>
                                <a:rPr lang="en-US" sz="2200" b="1"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𝒅</m:t>
                              </m:r>
                              <m:sSub>
                                <m:sSubPr>
                                  <m:ctrlPr>
                                    <a:rPr lang="en-US" sz="2200"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a:rPr lang="el-GR" sz="2200"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𝝎</m:t>
                                  </m:r>
                                </m:e>
                                <m:sub>
                                  <m:r>
                                    <a:rPr lang="en-US" sz="2200"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𝒎</m:t>
                                  </m:r>
                                </m:sub>
                              </m:sSub>
                            </m:num>
                            <m:den>
                              <m:r>
                                <a:rPr lang="en-US" sz="2200" b="1"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𝒅𝒕</m:t>
                              </m:r>
                            </m:den>
                          </m:f>
                        </m:oMath>
                      </a14:m>
                      <a:r>
                        <a:rPr lang="en-US" sz="2200" i="1"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  </a:t>
                      </a:r>
                      <a:endParaRPr lang="el-GR" sz="2200" i="1" dirty="0">
                        <a:solidFill>
                          <a:prstClr val="black"/>
                        </a:solidFill>
                        <a:latin typeface="Cambria" panose="02040503050406030204" pitchFamily="18" charset="0"/>
                        <a:ea typeface="MS Mincho" panose="02020609040205080304" pitchFamily="49" charset="-128"/>
                        <a:cs typeface="Times New Roman" panose="02020603050405020304" pitchFamily="18" charset="0"/>
                      </a:endParaRPr>
                    </a:p>
                    <a:p>
                      <a:pPr marL="285750" indent="-285750">
                        <a:buFont typeface="Wingdings" panose="05000000000000000000" pitchFamily="2" charset="2"/>
                        <a:buChar char="§"/>
                      </a:pPr>
                      <a:r>
                        <a:rPr lang="el-GR" sz="2200" i="1"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Σενάριο 3</a:t>
                      </a:r>
                      <a:r>
                        <a:rPr lang="en-US" sz="2200" i="1"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 </a:t>
                      </a:r>
                      <a14:m>
                        <m:oMath xmlns:m="http://schemas.openxmlformats.org/officeDocument/2006/math">
                          <m:sSub>
                            <m:sSubPr>
                              <m:ctrlPr>
                                <a:rPr kumimoji="0" lang="en-US" sz="2200" b="1"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l-GR" sz="2200" b="1"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𝜯</m:t>
                              </m:r>
                            </m:e>
                            <m:sub>
                              <m:r>
                                <a:rPr kumimoji="0" lang="en-US" sz="2200" b="1"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𝒎</m:t>
                              </m:r>
                            </m:sub>
                          </m:sSub>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&lt;</m:t>
                          </m:r>
                          <m:sSub>
                            <m:sSubPr>
                              <m:ctrlPr>
                                <a:rPr lang="en-US" sz="2200"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a:rPr lang="el-GR" sz="2200" b="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𝚻</m:t>
                              </m:r>
                            </m:e>
                            <m:sub>
                              <m:r>
                                <a:rPr lang="en-US" sz="2200"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𝑹𝑳</m:t>
                              </m:r>
                            </m:sub>
                          </m:sSub>
                        </m:oMath>
                      </a14:m>
                      <a:r>
                        <a:rPr kumimoji="0" lang="en-US" sz="2200" b="0" i="1"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 </a:t>
                      </a:r>
                      <a:r>
                        <a:rPr lang="el-GR" sz="2200"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a:t>⇒</a:t>
                      </a:r>
                      <a:r>
                        <a:rPr lang="en-US" sz="2200"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a:t> </a:t>
                      </a:r>
                      <a:r>
                        <a:rPr lang="el-GR" sz="2200"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a:t>επιβράδυνση ίση με</a:t>
                      </a:r>
                      <a14:m>
                        <m:oMath xmlns:m="http://schemas.openxmlformats.org/officeDocument/2006/math">
                          <m:sSub>
                            <m:sSubPr>
                              <m:ctrlPr>
                                <a:rPr lang="en-US" sz="2200"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a:rPr lang="el-GR" sz="2200"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  </m:t>
                              </m:r>
                              <m:r>
                                <a:rPr lang="el-GR" sz="2200"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𝜯</m:t>
                              </m:r>
                            </m:e>
                            <m:sub>
                              <m:r>
                                <a:rPr lang="en-US" sz="2200"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𝒎</m:t>
                              </m:r>
                            </m:sub>
                          </m:sSub>
                          <m:r>
                            <a:rPr lang="el-GR" sz="2200"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m:t>
                          </m:r>
                          <m:sSub>
                            <m:sSubPr>
                              <m:ctrlPr>
                                <a:rPr lang="en-US" sz="2200"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a:rPr lang="el-GR" sz="2200"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𝜯</m:t>
                              </m:r>
                            </m:e>
                            <m:sub>
                              <m:r>
                                <a:rPr lang="en-US" sz="2200"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𝑹𝑳</m:t>
                              </m:r>
                            </m:sub>
                          </m:sSub>
                          <m:r>
                            <a:rPr lang="el-GR" sz="2200"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m:t>
                          </m:r>
                          <m:r>
                            <a:rPr lang="en-US" sz="2200"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𝑱</m:t>
                          </m:r>
                          <m:r>
                            <a:rPr lang="en-US" sz="2200"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m:t>
                          </m:r>
                          <m:f>
                            <m:fPr>
                              <m:ctrlPr>
                                <a:rPr lang="en-US" sz="2200"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fPr>
                            <m:num>
                              <m:r>
                                <a:rPr lang="en-US" sz="2200"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𝒅</m:t>
                              </m:r>
                              <m:sSub>
                                <m:sSubPr>
                                  <m:ctrlPr>
                                    <a:rPr lang="en-US" sz="2200"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a:rPr lang="el-GR" sz="2200"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𝝎</m:t>
                                  </m:r>
                                </m:e>
                                <m:sub>
                                  <m:r>
                                    <a:rPr lang="en-US" sz="2200"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𝒎</m:t>
                                  </m:r>
                                </m:sub>
                              </m:sSub>
                            </m:num>
                            <m:den>
                              <m:r>
                                <a:rPr lang="en-US" sz="2200"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𝒅𝒕</m:t>
                              </m:r>
                            </m:den>
                          </m:f>
                        </m:oMath>
                      </a14:m>
                      <a:endParaRPr kumimoji="0" lang="en-US" sz="2200" b="0" i="1"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l-GR" sz="1800" b="0" i="1"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682A608B-D536-4393-F1CA-044FC4049E8D}"/>
                        </a:ext>
                      </a:extLst>
                    </p:cNvPr>
                    <p:cNvSpPr txBox="1">
                      <a:spLocks noRot="1" noChangeAspect="1" noMove="1" noResize="1" noEditPoints="1" noAdjustHandles="1" noChangeArrowheads="1" noChangeShapeType="1" noTextEdit="1"/>
                    </p:cNvSpPr>
                    <p:nvPr/>
                  </p:nvSpPr>
                  <p:spPr>
                    <a:xfrm>
                      <a:off x="-1" y="394161"/>
                      <a:ext cx="8778383" cy="6880217"/>
                    </a:xfrm>
                    <a:prstGeom prst="rect">
                      <a:avLst/>
                    </a:prstGeom>
                    <a:blipFill>
                      <a:blip r:embed="rId3"/>
                      <a:stretch>
                        <a:fillRect l="-764" t="-620"/>
                      </a:stretch>
                    </a:blipFill>
                  </p:spPr>
                  <p:txBody>
                    <a:bodyPr/>
                    <a:lstStyle/>
                    <a:p>
                      <a:r>
                        <a:rPr lang="el-GR">
                          <a:noFill/>
                        </a:rPr>
                        <a:t> </a:t>
                      </a:r>
                    </a:p>
                  </p:txBody>
                </p:sp>
              </mc:Fallback>
            </mc:AlternateContent>
            <p:sp>
              <p:nvSpPr>
                <p:cNvPr id="8" name="Βέλος: Κάτω 7">
                  <a:extLst>
                    <a:ext uri="{FF2B5EF4-FFF2-40B4-BE49-F238E27FC236}">
                      <a16:creationId xmlns:a16="http://schemas.microsoft.com/office/drawing/2014/main" id="{0DA6A8A2-6619-801E-F5F4-83BEE84808A0}"/>
                    </a:ext>
                  </a:extLst>
                </p:cNvPr>
                <p:cNvSpPr/>
                <p:nvPr/>
              </p:nvSpPr>
              <p:spPr>
                <a:xfrm>
                  <a:off x="4298391" y="5075699"/>
                  <a:ext cx="514349" cy="36933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5" name="Ευθύγραμμο βέλος σύνδεσης 14">
                  <a:extLst>
                    <a:ext uri="{FF2B5EF4-FFF2-40B4-BE49-F238E27FC236}">
                      <a16:creationId xmlns:a16="http://schemas.microsoft.com/office/drawing/2014/main" id="{6DB510E3-DB3B-3024-5574-28E75A0FB7E4}"/>
                    </a:ext>
                  </a:extLst>
                </p:cNvPr>
                <p:cNvCxnSpPr>
                  <a:cxnSpLocks/>
                </p:cNvCxnSpPr>
                <p:nvPr/>
              </p:nvCxnSpPr>
              <p:spPr>
                <a:xfrm flipH="1" flipV="1">
                  <a:off x="6922883" y="1934035"/>
                  <a:ext cx="37348" cy="3245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Ευθύγραμμο βέλος σύνδεσης 15">
                  <a:extLst>
                    <a:ext uri="{FF2B5EF4-FFF2-40B4-BE49-F238E27FC236}">
                      <a16:creationId xmlns:a16="http://schemas.microsoft.com/office/drawing/2014/main" id="{05F63575-9DBE-AC2B-3579-D9CD7215D701}"/>
                    </a:ext>
                  </a:extLst>
                </p:cNvPr>
                <p:cNvCxnSpPr/>
                <p:nvPr/>
              </p:nvCxnSpPr>
              <p:spPr>
                <a:xfrm flipV="1">
                  <a:off x="7523331" y="1845755"/>
                  <a:ext cx="79829" cy="4426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D4321FEF-6B6F-076A-9859-BBF3A0F6C292}"/>
                    </a:ext>
                  </a:extLst>
                </p:cNvPr>
                <p:cNvSpPr txBox="1"/>
                <p:nvPr/>
              </p:nvSpPr>
              <p:spPr>
                <a:xfrm>
                  <a:off x="7274496" y="1267826"/>
                  <a:ext cx="972457" cy="646331"/>
                </a:xfrm>
                <a:prstGeom prst="rect">
                  <a:avLst/>
                </a:prstGeom>
                <a:noFill/>
              </p:spPr>
              <p:txBody>
                <a:bodyPr wrap="square" rtlCol="0">
                  <a:spAutoFit/>
                </a:bodyPr>
                <a:lstStyle/>
                <a:p>
                  <a:r>
                    <a:rPr lang="en-US" dirty="0"/>
                    <a:t>Vehicle </a:t>
                  </a:r>
                </a:p>
                <a:p>
                  <a:r>
                    <a:rPr lang="en-US" dirty="0"/>
                    <a:t>speed</a:t>
                  </a:r>
                  <a:endParaRPr lang="el-GR" dirty="0"/>
                </a:p>
              </p:txBody>
            </p:sp>
            <p:sp>
              <p:nvSpPr>
                <p:cNvPr id="18" name="TextBox 17">
                  <a:extLst>
                    <a:ext uri="{FF2B5EF4-FFF2-40B4-BE49-F238E27FC236}">
                      <a16:creationId xmlns:a16="http://schemas.microsoft.com/office/drawing/2014/main" id="{B5C6FF5F-5C3A-FEA6-A764-6B1BA21D81D8}"/>
                    </a:ext>
                  </a:extLst>
                </p:cNvPr>
                <p:cNvSpPr txBox="1"/>
                <p:nvPr/>
              </p:nvSpPr>
              <p:spPr>
                <a:xfrm>
                  <a:off x="6443280" y="1307582"/>
                  <a:ext cx="972457" cy="646331"/>
                </a:xfrm>
                <a:prstGeom prst="rect">
                  <a:avLst/>
                </a:prstGeom>
                <a:noFill/>
              </p:spPr>
              <p:txBody>
                <a:bodyPr wrap="square" rtlCol="0">
                  <a:spAutoFit/>
                </a:bodyPr>
                <a:lstStyle/>
                <a:p>
                  <a:r>
                    <a:rPr lang="en-US" dirty="0"/>
                    <a:t>Wind </a:t>
                  </a:r>
                </a:p>
                <a:p>
                  <a:r>
                    <a:rPr lang="en-US" dirty="0"/>
                    <a:t>speed</a:t>
                  </a:r>
                  <a:endParaRPr lang="el-GR" dirty="0"/>
                </a:p>
              </p:txBody>
            </p:sp>
          </p:grpSp>
        </p:grpSp>
        <p:cxnSp>
          <p:nvCxnSpPr>
            <p:cNvPr id="22" name="Ευθύγραμμο βέλος σύνδεσης 21">
              <a:extLst>
                <a:ext uri="{FF2B5EF4-FFF2-40B4-BE49-F238E27FC236}">
                  <a16:creationId xmlns:a16="http://schemas.microsoft.com/office/drawing/2014/main" id="{E1066D71-1FA2-FC66-CA32-1BA59F04A770}"/>
                </a:ext>
              </a:extLst>
            </p:cNvPr>
            <p:cNvCxnSpPr>
              <a:cxnSpLocks/>
            </p:cNvCxnSpPr>
            <p:nvPr/>
          </p:nvCxnSpPr>
          <p:spPr>
            <a:xfrm flipH="1" flipV="1">
              <a:off x="7070665" y="5677773"/>
              <a:ext cx="37348" cy="3245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5EF33B1A-DE2B-785D-F363-3390545330FA}"/>
                </a:ext>
              </a:extLst>
            </p:cNvPr>
            <p:cNvSpPr txBox="1"/>
            <p:nvPr/>
          </p:nvSpPr>
          <p:spPr>
            <a:xfrm>
              <a:off x="6083493" y="5306747"/>
              <a:ext cx="3072181" cy="369332"/>
            </a:xfrm>
            <a:prstGeom prst="rect">
              <a:avLst/>
            </a:prstGeom>
            <a:noFill/>
          </p:spPr>
          <p:txBody>
            <a:bodyPr wrap="square" rtlCol="0">
              <a:spAutoFit/>
            </a:bodyPr>
            <a:lstStyle/>
            <a:p>
              <a:r>
                <a:rPr lang="el-GR" dirty="0"/>
                <a:t>Ροπή αδράνειας κινητήρα</a:t>
              </a:r>
            </a:p>
          </p:txBody>
        </p:sp>
      </p:grpSp>
    </p:spTree>
    <p:extLst>
      <p:ext uri="{BB962C8B-B14F-4D97-AF65-F5344CB8AC3E}">
        <p14:creationId xmlns:p14="http://schemas.microsoft.com/office/powerpoint/2010/main" val="2244148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45F3F4-C09D-770F-346F-9659FC3AD4F7}"/>
              </a:ext>
            </a:extLst>
          </p:cNvPr>
          <p:cNvSpPr>
            <a:spLocks noGrp="1"/>
          </p:cNvSpPr>
          <p:nvPr>
            <p:ph type="ctrTitle"/>
          </p:nvPr>
        </p:nvSpPr>
        <p:spPr>
          <a:xfrm>
            <a:off x="1172817" y="0"/>
            <a:ext cx="9667462" cy="609600"/>
          </a:xfrm>
        </p:spPr>
        <p:txBody>
          <a:bodyPr>
            <a:normAutofit/>
          </a:bodyPr>
          <a:lstStyle/>
          <a:p>
            <a:r>
              <a:rPr lang="el-GR" sz="3000" dirty="0"/>
              <a:t>Εμπορικά μοντέλα στην Ελλάδα</a:t>
            </a:r>
          </a:p>
        </p:txBody>
      </p:sp>
      <p:pic>
        <p:nvPicPr>
          <p:cNvPr id="6" name="Εικόνα 5">
            <a:extLst>
              <a:ext uri="{FF2B5EF4-FFF2-40B4-BE49-F238E27FC236}">
                <a16:creationId xmlns:a16="http://schemas.microsoft.com/office/drawing/2014/main" id="{7ACB0D86-404C-E910-4323-8F97E9C21FCC}"/>
              </a:ext>
            </a:extLst>
          </p:cNvPr>
          <p:cNvPicPr>
            <a:picLocks noChangeAspect="1"/>
          </p:cNvPicPr>
          <p:nvPr/>
        </p:nvPicPr>
        <p:blipFill>
          <a:blip r:embed="rId2"/>
          <a:stretch>
            <a:fillRect/>
          </a:stretch>
        </p:blipFill>
        <p:spPr>
          <a:xfrm>
            <a:off x="36944" y="1"/>
            <a:ext cx="1195510" cy="1153446"/>
          </a:xfrm>
          <a:prstGeom prst="rect">
            <a:avLst/>
          </a:prstGeom>
        </p:spPr>
      </p:pic>
      <p:sp>
        <p:nvSpPr>
          <p:cNvPr id="3" name="TextBox 2">
            <a:extLst>
              <a:ext uri="{FF2B5EF4-FFF2-40B4-BE49-F238E27FC236}">
                <a16:creationId xmlns:a16="http://schemas.microsoft.com/office/drawing/2014/main" id="{739CDA59-8900-4BBB-152A-133F943E52FA}"/>
              </a:ext>
            </a:extLst>
          </p:cNvPr>
          <p:cNvSpPr txBox="1"/>
          <p:nvPr/>
        </p:nvSpPr>
        <p:spPr>
          <a:xfrm>
            <a:off x="4359966" y="6581001"/>
            <a:ext cx="518159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solidFill>
                <a:effectLst/>
                <a:uLnTx/>
                <a:uFillTx/>
                <a:latin typeface="Aptos" panose="02110004020202020204"/>
                <a:ea typeface="+mn-ea"/>
                <a:cs typeface="+mn-cs"/>
              </a:rPr>
              <a:t>Πηγή</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hlinkClick r:id="rId3"/>
              </a:rPr>
              <a:t>https://bydauto.gr/dolphin-surf/</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a:t>
            </a:r>
            <a:endParaRPr kumimoji="0" lang="el-GR"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aphicFrame>
        <p:nvGraphicFramePr>
          <p:cNvPr id="4" name="Πίνακας 3">
            <a:extLst>
              <a:ext uri="{FF2B5EF4-FFF2-40B4-BE49-F238E27FC236}">
                <a16:creationId xmlns:a16="http://schemas.microsoft.com/office/drawing/2014/main" id="{F808C6BB-DD22-2149-544B-B9121EF31DA0}"/>
              </a:ext>
            </a:extLst>
          </p:cNvPr>
          <p:cNvGraphicFramePr>
            <a:graphicFrameLocks noGrp="1"/>
          </p:cNvGraphicFramePr>
          <p:nvPr>
            <p:extLst>
              <p:ext uri="{D42A27DB-BD31-4B8C-83A1-F6EECF244321}">
                <p14:modId xmlns:p14="http://schemas.microsoft.com/office/powerpoint/2010/main" val="1042014606"/>
              </p:ext>
            </p:extLst>
          </p:nvPr>
        </p:nvGraphicFramePr>
        <p:xfrm>
          <a:off x="1172817" y="5455230"/>
          <a:ext cx="10071652" cy="736600"/>
        </p:xfrm>
        <a:graphic>
          <a:graphicData uri="http://schemas.openxmlformats.org/drawingml/2006/table">
            <a:tbl>
              <a:tblPr firstRow="1" bandRow="1">
                <a:tableStyleId>{5C22544A-7EE6-4342-B048-85BDC9FD1C3A}</a:tableStyleId>
              </a:tblPr>
              <a:tblGrid>
                <a:gridCol w="2406300">
                  <a:extLst>
                    <a:ext uri="{9D8B030D-6E8A-4147-A177-3AD203B41FA5}">
                      <a16:colId xmlns:a16="http://schemas.microsoft.com/office/drawing/2014/main" val="2184020723"/>
                    </a:ext>
                  </a:extLst>
                </a:gridCol>
                <a:gridCol w="3073474">
                  <a:extLst>
                    <a:ext uri="{9D8B030D-6E8A-4147-A177-3AD203B41FA5}">
                      <a16:colId xmlns:a16="http://schemas.microsoft.com/office/drawing/2014/main" val="1894551935"/>
                    </a:ext>
                  </a:extLst>
                </a:gridCol>
                <a:gridCol w="2372139">
                  <a:extLst>
                    <a:ext uri="{9D8B030D-6E8A-4147-A177-3AD203B41FA5}">
                      <a16:colId xmlns:a16="http://schemas.microsoft.com/office/drawing/2014/main" val="4205495043"/>
                    </a:ext>
                  </a:extLst>
                </a:gridCol>
                <a:gridCol w="2219739">
                  <a:extLst>
                    <a:ext uri="{9D8B030D-6E8A-4147-A177-3AD203B41FA5}">
                      <a16:colId xmlns:a16="http://schemas.microsoft.com/office/drawing/2014/main" val="3188224955"/>
                    </a:ext>
                  </a:extLst>
                </a:gridCol>
              </a:tblGrid>
              <a:tr h="0">
                <a:tc>
                  <a:txBody>
                    <a:bodyPr/>
                    <a:lstStyle/>
                    <a:p>
                      <a:pPr algn="ctr"/>
                      <a:r>
                        <a:rPr lang="en-US" dirty="0"/>
                        <a:t>Battery Capacity</a:t>
                      </a:r>
                      <a:endParaRPr lang="el-GR" dirty="0"/>
                    </a:p>
                  </a:txBody>
                  <a:tcPr/>
                </a:tc>
                <a:tc>
                  <a:txBody>
                    <a:bodyPr/>
                    <a:lstStyle/>
                    <a:p>
                      <a:pPr algn="ctr"/>
                      <a:r>
                        <a:rPr lang="en-US" dirty="0"/>
                        <a:t>Power output</a:t>
                      </a:r>
                      <a:endParaRPr lang="el-GR" dirty="0"/>
                    </a:p>
                  </a:txBody>
                  <a:tcPr/>
                </a:tc>
                <a:tc>
                  <a:txBody>
                    <a:bodyPr/>
                    <a:lstStyle/>
                    <a:p>
                      <a:pPr algn="ctr"/>
                      <a:r>
                        <a:rPr lang="en-US" dirty="0"/>
                        <a:t>Distance</a:t>
                      </a:r>
                      <a:endParaRPr lang="el-GR" dirty="0"/>
                    </a:p>
                  </a:txBody>
                  <a:tcPr/>
                </a:tc>
                <a:tc>
                  <a:txBody>
                    <a:bodyPr/>
                    <a:lstStyle/>
                    <a:p>
                      <a:pPr algn="ctr"/>
                      <a:r>
                        <a:rPr lang="en-US" dirty="0"/>
                        <a:t>Price</a:t>
                      </a:r>
                      <a:endParaRPr lang="el-GR" dirty="0"/>
                    </a:p>
                  </a:txBody>
                  <a:tcPr/>
                </a:tc>
                <a:extLst>
                  <a:ext uri="{0D108BD9-81ED-4DB2-BD59-A6C34878D82A}">
                    <a16:rowId xmlns:a16="http://schemas.microsoft.com/office/drawing/2014/main" val="1479935853"/>
                  </a:ext>
                </a:extLst>
              </a:tr>
              <a:tr h="370840">
                <a:tc>
                  <a:txBody>
                    <a:bodyPr/>
                    <a:lstStyle/>
                    <a:p>
                      <a:pPr algn="ctr"/>
                      <a:r>
                        <a:rPr lang="en-US" dirty="0"/>
                        <a:t>30 kWh</a:t>
                      </a:r>
                      <a:endParaRPr lang="el-GR" dirty="0"/>
                    </a:p>
                  </a:txBody>
                  <a:tcPr/>
                </a:tc>
                <a:tc>
                  <a:txBody>
                    <a:bodyPr/>
                    <a:lstStyle/>
                    <a:p>
                      <a:pPr algn="ctr"/>
                      <a:r>
                        <a:rPr lang="en-US" dirty="0"/>
                        <a:t>66 kW → 89 Hp</a:t>
                      </a:r>
                      <a:endParaRPr lang="el-GR" dirty="0"/>
                    </a:p>
                  </a:txBody>
                  <a:tcPr/>
                </a:tc>
                <a:tc>
                  <a:txBody>
                    <a:bodyPr/>
                    <a:lstStyle/>
                    <a:p>
                      <a:pPr algn="ctr"/>
                      <a:r>
                        <a:rPr lang="en-US" dirty="0"/>
                        <a:t>356 km</a:t>
                      </a:r>
                      <a:endParaRPr lang="el-GR" dirty="0"/>
                    </a:p>
                  </a:txBody>
                  <a:tcPr/>
                </a:tc>
                <a:tc>
                  <a:txBody>
                    <a:bodyPr/>
                    <a:lstStyle/>
                    <a:p>
                      <a:pPr algn="ctr"/>
                      <a:r>
                        <a:rPr lang="en-US" dirty="0"/>
                        <a:t>~ 25,000 € </a:t>
                      </a:r>
                      <a:endParaRPr lang="el-GR" dirty="0"/>
                    </a:p>
                  </a:txBody>
                  <a:tcPr/>
                </a:tc>
                <a:extLst>
                  <a:ext uri="{0D108BD9-81ED-4DB2-BD59-A6C34878D82A}">
                    <a16:rowId xmlns:a16="http://schemas.microsoft.com/office/drawing/2014/main" val="2782111280"/>
                  </a:ext>
                </a:extLst>
              </a:tr>
            </a:tbl>
          </a:graphicData>
        </a:graphic>
      </p:graphicFrame>
      <p:pic>
        <p:nvPicPr>
          <p:cNvPr id="8" name="Εικόνα 7">
            <a:extLst>
              <a:ext uri="{FF2B5EF4-FFF2-40B4-BE49-F238E27FC236}">
                <a16:creationId xmlns:a16="http://schemas.microsoft.com/office/drawing/2014/main" id="{EDD6999E-CB20-86EA-A965-8D45344662FE}"/>
              </a:ext>
            </a:extLst>
          </p:cNvPr>
          <p:cNvPicPr>
            <a:picLocks noChangeAspect="1"/>
          </p:cNvPicPr>
          <p:nvPr/>
        </p:nvPicPr>
        <p:blipFill>
          <a:blip r:embed="rId4"/>
          <a:stretch>
            <a:fillRect/>
          </a:stretch>
        </p:blipFill>
        <p:spPr>
          <a:xfrm>
            <a:off x="2638907" y="797694"/>
            <a:ext cx="6794918" cy="4191501"/>
          </a:xfrm>
          <a:prstGeom prst="rect">
            <a:avLst/>
          </a:prstGeom>
          <a:ln>
            <a:noFill/>
          </a:ln>
          <a:effectLst>
            <a:softEdge rad="112500"/>
          </a:effectLst>
        </p:spPr>
      </p:pic>
    </p:spTree>
    <p:extLst>
      <p:ext uri="{BB962C8B-B14F-4D97-AF65-F5344CB8AC3E}">
        <p14:creationId xmlns:p14="http://schemas.microsoft.com/office/powerpoint/2010/main" val="40414842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5007A2-129B-8410-13EF-5746B9E64AD9}"/>
              </a:ext>
            </a:extLst>
          </p:cNvPr>
          <p:cNvSpPr txBox="1"/>
          <p:nvPr/>
        </p:nvSpPr>
        <p:spPr>
          <a:xfrm>
            <a:off x="1734457" y="18637"/>
            <a:ext cx="8991600" cy="523220"/>
          </a:xfrm>
          <a:prstGeom prst="rect">
            <a:avLst/>
          </a:prstGeom>
          <a:noFill/>
        </p:spPr>
        <p:txBody>
          <a:bodyPr wrap="square" rtlCol="0">
            <a:spAutoFit/>
          </a:bodyPr>
          <a:lstStyle/>
          <a:p>
            <a:pPr algn="ctr"/>
            <a:r>
              <a:rPr lang="en-US" sz="2800" dirty="0"/>
              <a:t>DC-Drive: </a:t>
            </a:r>
            <a:r>
              <a:rPr lang="el-GR" sz="2800" dirty="0"/>
              <a:t>Έλεγχος ρεύματος</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368483F-DD87-CBBE-9A1E-01357D0EF0B9}"/>
                  </a:ext>
                </a:extLst>
              </p:cNvPr>
              <p:cNvSpPr txBox="1"/>
              <p:nvPr/>
            </p:nvSpPr>
            <p:spPr>
              <a:xfrm>
                <a:off x="-21963" y="721802"/>
                <a:ext cx="6719799" cy="5823902"/>
              </a:xfrm>
              <a:prstGeom prst="rect">
                <a:avLst/>
              </a:prstGeom>
              <a:noFill/>
            </p:spPr>
            <p:txBody>
              <a:bodyPr wrap="square" rtlCol="0">
                <a:spAutoFit/>
              </a:bodyPr>
              <a:lstStyle/>
              <a:p>
                <a:pPr marL="285750" indent="-285750">
                  <a:buFont typeface="Arial" panose="020B0604020202020204" pitchFamily="34" charset="0"/>
                  <a:buChar char="•"/>
                </a:pPr>
                <a:r>
                  <a:rPr lang="el-GR" dirty="0">
                    <a:solidFill>
                      <a:schemeClr val="tx1"/>
                    </a:solidFill>
                    <a:effectLst/>
                  </a:rPr>
                  <a:t>Από την προηγούμενη διαφάνεια, αποδείξαμε ότι ελέγχοντας το ρεύμα </a:t>
                </a:r>
                <a14:m>
                  <m:oMath xmlns:m="http://schemas.openxmlformats.org/officeDocument/2006/math">
                    <m:sSub>
                      <m:sSubPr>
                        <m:ctrlPr>
                          <a:rPr lang="en-US" i="1" smtClean="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rPr>
                        </m:ctrlPr>
                      </m:sSubPr>
                      <m:e>
                        <m:r>
                          <a:rPr lang="en-US" b="0" i="1" smtClean="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rPr>
                          <m:t>𝐼</m:t>
                        </m:r>
                      </m:e>
                      <m:sub>
                        <m:r>
                          <a:rPr lang="en-US" b="0" i="1">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rPr>
                          <m:t>𝑚</m:t>
                        </m:r>
                      </m:sub>
                    </m:sSub>
                  </m:oMath>
                </a14:m>
                <a:r>
                  <a:rPr lang="el-GR" dirty="0">
                    <a:solidFill>
                      <a:schemeClr val="tx1"/>
                    </a:solidFill>
                    <a:effectLst/>
                  </a:rPr>
                  <a:t> ελέγχοντας πλήρως την</a:t>
                </a:r>
                <a:r>
                  <a:rPr lang="en-US" dirty="0">
                    <a:solidFill>
                      <a:schemeClr val="tx1"/>
                    </a:solidFill>
                    <a:effectLst/>
                  </a:rPr>
                  <a:t> </a:t>
                </a:r>
                <a:r>
                  <a:rPr lang="el-GR" dirty="0">
                    <a:solidFill>
                      <a:schemeClr val="tx1"/>
                    </a:solidFill>
                    <a:effectLst/>
                  </a:rPr>
                  <a:t>ροπή, και συνεπώς την κίνηση του οχήματος</a:t>
                </a:r>
                <a:r>
                  <a:rPr lang="en-US" dirty="0">
                    <a:solidFill>
                      <a:schemeClr val="tx1"/>
                    </a:solidFill>
                    <a:effectLst/>
                  </a:rPr>
                  <a:t>.</a:t>
                </a:r>
                <a:r>
                  <a:rPr lang="el-GR" dirty="0">
                    <a:solidFill>
                      <a:schemeClr val="tx1"/>
                    </a:solidFill>
                    <a:effectLst/>
                  </a:rPr>
                  <a:t> </a:t>
                </a:r>
                <a:endParaRPr lang="en-US" dirty="0">
                  <a:solidFill>
                    <a:schemeClr val="tx1"/>
                  </a:solidFill>
                  <a:effectLst/>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solidFill>
                      <a:schemeClr val="tx1"/>
                    </a:solidFill>
                    <a:effectLst/>
                  </a:rPr>
                  <a:t>H</a:t>
                </a:r>
                <a:r>
                  <a:rPr lang="el-GR" dirty="0">
                    <a:solidFill>
                      <a:schemeClr val="tx1"/>
                    </a:solidFill>
                    <a:effectLst/>
                  </a:rPr>
                  <a:t> τάση τη μπαταρίας </a:t>
                </a:r>
                <a14:m>
                  <m:oMath xmlns:m="http://schemas.openxmlformats.org/officeDocument/2006/math">
                    <m:d>
                      <m:dPr>
                        <m:ctrlPr>
                          <a:rPr lang="el-GR" i="1" smtClean="0">
                            <a:solidFill>
                              <a:schemeClr val="tx1"/>
                            </a:solidFill>
                            <a:effectLst/>
                            <a:latin typeface="Cambria Math" panose="02040503050406030204" pitchFamily="18" charset="0"/>
                          </a:rPr>
                        </m:ctrlPr>
                      </m:dPr>
                      <m:e>
                        <m:sSub>
                          <m:sSubPr>
                            <m:ctrlPr>
                              <a:rPr lang="el-GR" i="1" smtClean="0">
                                <a:solidFill>
                                  <a:schemeClr val="tx1"/>
                                </a:solidFill>
                                <a:effectLst/>
                                <a:latin typeface="Cambria Math" panose="02040503050406030204" pitchFamily="18" charset="0"/>
                              </a:rPr>
                            </m:ctrlPr>
                          </m:sSubPr>
                          <m:e>
                            <m:r>
                              <a:rPr lang="en-US" b="0" i="1" smtClean="0">
                                <a:solidFill>
                                  <a:schemeClr val="tx1"/>
                                </a:solidFill>
                                <a:effectLst/>
                                <a:latin typeface="Cambria Math" panose="02040503050406030204" pitchFamily="18" charset="0"/>
                              </a:rPr>
                              <m:t>𝑉</m:t>
                            </m:r>
                          </m:e>
                          <m:sub>
                            <m:r>
                              <a:rPr lang="en-US" b="0" i="1" smtClean="0">
                                <a:solidFill>
                                  <a:schemeClr val="tx1"/>
                                </a:solidFill>
                                <a:effectLst/>
                                <a:latin typeface="Cambria Math" panose="02040503050406030204" pitchFamily="18" charset="0"/>
                              </a:rPr>
                              <m:t>𝑏𝑎𝑡</m:t>
                            </m:r>
                          </m:sub>
                        </m:sSub>
                      </m:e>
                    </m:d>
                  </m:oMath>
                </a14:m>
                <a:r>
                  <a:rPr lang="en-US" dirty="0">
                    <a:solidFill>
                      <a:schemeClr val="tx1"/>
                    </a:solidFill>
                    <a:effectLst/>
                  </a:rPr>
                  <a:t> </a:t>
                </a:r>
                <a:r>
                  <a:rPr lang="el-GR" dirty="0"/>
                  <a:t>έχει επιλεγεί τέτοια, ώστε να είναι πάντα </a:t>
                </a:r>
                <a:r>
                  <a:rPr lang="el-GR" dirty="0">
                    <a:solidFill>
                      <a:schemeClr val="tx1"/>
                    </a:solidFill>
                    <a:effectLst/>
                  </a:rPr>
                  <a:t>μεγαλύτερη από την τάση του κινητήρα </a:t>
                </a:r>
                <a14:m>
                  <m:oMath xmlns:m="http://schemas.openxmlformats.org/officeDocument/2006/math">
                    <m:d>
                      <m:dPr>
                        <m:ctrlPr>
                          <a:rPr lang="el-GR" i="1">
                            <a:solidFill>
                              <a:schemeClr val="tx1"/>
                            </a:solidFill>
                            <a:effectLst/>
                            <a:latin typeface="Cambria Math" panose="02040503050406030204" pitchFamily="18" charset="0"/>
                          </a:rPr>
                        </m:ctrlPr>
                      </m:dPr>
                      <m:e>
                        <m:r>
                          <m:rPr>
                            <m:sty m:val="p"/>
                          </m:rPr>
                          <a:rPr lang="el-GR" b="0" i="0" smtClean="0">
                            <a:solidFill>
                              <a:schemeClr val="tx1"/>
                            </a:solidFill>
                            <a:effectLst/>
                            <a:latin typeface="Cambria Math" panose="02040503050406030204" pitchFamily="18" charset="0"/>
                          </a:rPr>
                          <m:t>Ε</m:t>
                        </m:r>
                      </m:e>
                    </m:d>
                  </m:oMath>
                </a14:m>
                <a:r>
                  <a:rPr lang="el-GR" dirty="0">
                    <a:solidFill>
                      <a:schemeClr val="tx1"/>
                    </a:solidFill>
                    <a:effectLst/>
                  </a:rPr>
                  <a:t>, ακόμα και πολύ υψηλές στροφές</a:t>
                </a:r>
              </a:p>
              <a:p>
                <a:pPr marL="285750" indent="-285750">
                  <a:buFont typeface="Arial" panose="020B0604020202020204" pitchFamily="34" charset="0"/>
                  <a:buChar char="•"/>
                </a:pPr>
                <a:endParaRPr lang="el-GR" dirty="0"/>
              </a:p>
              <a:p>
                <a:pPr marL="285750" indent="-285750">
                  <a:buFont typeface="Arial" panose="020B0604020202020204" pitchFamily="34" charset="0"/>
                  <a:buChar char="•"/>
                </a:pPr>
                <a:r>
                  <a:rPr lang="el-GR" dirty="0">
                    <a:solidFill>
                      <a:schemeClr val="tx1"/>
                    </a:solidFill>
                    <a:effectLst/>
                  </a:rPr>
                  <a:t>Η τάση </a:t>
                </a:r>
                <a14:m>
                  <m:oMath xmlns:m="http://schemas.openxmlformats.org/officeDocument/2006/math">
                    <m:sSub>
                      <m:sSubPr>
                        <m:ctrlPr>
                          <a:rPr lang="el-GR" i="1" smtClean="0">
                            <a:solidFill>
                              <a:schemeClr val="tx1"/>
                            </a:solidFill>
                            <a:effectLst/>
                            <a:latin typeface="Cambria Math" panose="02040503050406030204" pitchFamily="18" charset="0"/>
                          </a:rPr>
                        </m:ctrlPr>
                      </m:sSubPr>
                      <m:e>
                        <m:r>
                          <a:rPr lang="en-US" b="0" i="1" smtClean="0">
                            <a:solidFill>
                              <a:schemeClr val="tx1"/>
                            </a:solidFill>
                            <a:effectLst/>
                            <a:latin typeface="Cambria Math" panose="02040503050406030204" pitchFamily="18" charset="0"/>
                          </a:rPr>
                          <m:t>𝑉</m:t>
                        </m:r>
                      </m:e>
                      <m:sub>
                        <m:r>
                          <a:rPr lang="en-US" b="0" i="1" smtClean="0">
                            <a:solidFill>
                              <a:schemeClr val="tx1"/>
                            </a:solidFill>
                            <a:effectLst/>
                            <a:latin typeface="Cambria Math" panose="02040503050406030204" pitchFamily="18" charset="0"/>
                          </a:rPr>
                          <m:t>𝑚</m:t>
                        </m:r>
                      </m:sub>
                    </m:sSub>
                    <m:r>
                      <a:rPr lang="en-US" b="0" i="1" smtClean="0">
                        <a:solidFill>
                          <a:schemeClr val="tx1"/>
                        </a:solidFill>
                        <a:effectLst/>
                        <a:latin typeface="Cambria Math" panose="02040503050406030204" pitchFamily="18" charset="0"/>
                      </a:rPr>
                      <m:t>=</m:t>
                    </m:r>
                    <m:d>
                      <m:dPr>
                        <m:begChr m:val="{"/>
                        <m:endChr m:val=""/>
                        <m:ctrlPr>
                          <a:rPr lang="en-US" b="0" i="1" smtClean="0">
                            <a:solidFill>
                              <a:schemeClr val="tx1"/>
                            </a:solidFill>
                            <a:effectLst/>
                            <a:latin typeface="Cambria Math" panose="02040503050406030204" pitchFamily="18" charset="0"/>
                          </a:rPr>
                        </m:ctrlPr>
                      </m:dPr>
                      <m:e>
                        <m:eqArr>
                          <m:eqArrPr>
                            <m:ctrlPr>
                              <a:rPr lang="en-US" b="0" i="1" smtClean="0">
                                <a:solidFill>
                                  <a:schemeClr val="tx1"/>
                                </a:solidFill>
                                <a:effectLst/>
                                <a:latin typeface="Cambria Math" panose="02040503050406030204" pitchFamily="18" charset="0"/>
                              </a:rPr>
                            </m:ctrlPr>
                          </m:eqArrPr>
                          <m:e>
                            <m:m>
                              <m:mPr>
                                <m:mcs>
                                  <m:mc>
                                    <m:mcPr>
                                      <m:count m:val="2"/>
                                      <m:mcJc m:val="center"/>
                                    </m:mcPr>
                                  </m:mc>
                                </m:mcs>
                                <m:ctrlPr>
                                  <a:rPr lang="en-US" b="0" i="1" smtClean="0">
                                    <a:solidFill>
                                      <a:schemeClr val="tx1"/>
                                    </a:solidFill>
                                    <a:effectLst/>
                                    <a:latin typeface="Cambria Math" panose="02040503050406030204" pitchFamily="18" charset="0"/>
                                  </a:rPr>
                                </m:ctrlPr>
                              </m:mPr>
                              <m:mr>
                                <m:e>
                                  <m:sSub>
                                    <m:sSubPr>
                                      <m:ctrlPr>
                                        <a:rPr lang="el-GR" i="1">
                                          <a:latin typeface="Cambria Math" panose="02040503050406030204" pitchFamily="18" charset="0"/>
                                        </a:rPr>
                                      </m:ctrlPr>
                                    </m:sSubPr>
                                    <m:e>
                                      <m:r>
                                        <a:rPr lang="en-US" i="1">
                                          <a:latin typeface="Cambria Math" panose="02040503050406030204" pitchFamily="18" charset="0"/>
                                        </a:rPr>
                                        <m:t>𝑉</m:t>
                                      </m:r>
                                    </m:e>
                                    <m:sub>
                                      <m:r>
                                        <a:rPr lang="en-US" b="0" i="1" smtClean="0">
                                          <a:latin typeface="Cambria Math" panose="02040503050406030204" pitchFamily="18" charset="0"/>
                                        </a:rPr>
                                        <m:t>𝑏𝑎𝑡</m:t>
                                      </m:r>
                                    </m:sub>
                                  </m:sSub>
                                </m:e>
                                <m:e>
                                  <m:r>
                                    <a:rPr lang="el-GR" b="0" i="1" smtClean="0">
                                      <a:solidFill>
                                        <a:schemeClr val="tx1"/>
                                      </a:solidFill>
                                      <a:effectLst/>
                                      <a:latin typeface="Cambria Math" panose="02040503050406030204" pitchFamily="18" charset="0"/>
                                    </a:rPr>
                                    <m:t>𝜀𝛼𝜈</m:t>
                                  </m:r>
                                  <m:r>
                                    <a:rPr lang="el-GR" b="0" i="1" smtClean="0">
                                      <a:solidFill>
                                        <a:schemeClr val="tx1"/>
                                      </a:solidFill>
                                      <a:effectLst/>
                                      <a:latin typeface="Cambria Math" panose="02040503050406030204" pitchFamily="18" charset="0"/>
                                    </a:rPr>
                                    <m:t> </m:t>
                                  </m:r>
                                  <m:r>
                                    <a:rPr lang="en-US" b="0" i="1" smtClean="0">
                                      <a:solidFill>
                                        <a:schemeClr val="tx1"/>
                                      </a:solidFill>
                                      <a:effectLst/>
                                      <a:latin typeface="Cambria Math" panose="02040503050406030204" pitchFamily="18" charset="0"/>
                                    </a:rPr>
                                    <m:t>𝑄</m:t>
                                  </m:r>
                                  <m:r>
                                    <a:rPr lang="en-US" b="0" i="1" smtClean="0">
                                      <a:solidFill>
                                        <a:schemeClr val="tx1"/>
                                      </a:solidFill>
                                      <a:effectLst/>
                                      <a:latin typeface="Cambria Math" panose="02040503050406030204" pitchFamily="18" charset="0"/>
                                    </a:rPr>
                                    <m:t>1→</m:t>
                                  </m:r>
                                  <m:r>
                                    <a:rPr lang="en-US" b="0" i="1" smtClean="0">
                                      <a:solidFill>
                                        <a:schemeClr val="tx1"/>
                                      </a:solidFill>
                                      <a:effectLst/>
                                      <a:latin typeface="Cambria Math" panose="02040503050406030204" pitchFamily="18" charset="0"/>
                                    </a:rPr>
                                    <m:t>𝑂𝑁</m:t>
                                  </m:r>
                                  <m:r>
                                    <a:rPr lang="el-GR" b="0" i="1" smtClean="0">
                                      <a:solidFill>
                                        <a:schemeClr val="tx1"/>
                                      </a:solidFill>
                                      <a:effectLst/>
                                      <a:latin typeface="Cambria Math" panose="02040503050406030204" pitchFamily="18" charset="0"/>
                                    </a:rPr>
                                    <m:t> </m:t>
                                  </m:r>
                                  <m:r>
                                    <a:rPr lang="el-GR" b="0" i="1" smtClean="0">
                                      <a:solidFill>
                                        <a:schemeClr val="tx1"/>
                                      </a:solidFill>
                                      <a:effectLst/>
                                      <a:latin typeface="Cambria Math" panose="02040503050406030204" pitchFamily="18" charset="0"/>
                                    </a:rPr>
                                    <m:t>𝜅𝛼𝜄</m:t>
                                  </m:r>
                                  <m:r>
                                    <a:rPr lang="el-GR" b="0" i="1" smtClean="0">
                                      <a:solidFill>
                                        <a:schemeClr val="tx1"/>
                                      </a:solidFill>
                                      <a:effectLst/>
                                      <a:latin typeface="Cambria Math" panose="02040503050406030204" pitchFamily="18" charset="0"/>
                                    </a:rPr>
                                    <m:t> </m:t>
                                  </m:r>
                                  <m:r>
                                    <a:rPr lang="en-US" i="1">
                                      <a:latin typeface="Cambria Math" panose="02040503050406030204" pitchFamily="18" charset="0"/>
                                    </a:rPr>
                                    <m:t>𝑄</m:t>
                                  </m:r>
                                  <m:r>
                                    <a:rPr lang="en-US" i="1">
                                      <a:latin typeface="Cambria Math" panose="02040503050406030204" pitchFamily="18" charset="0"/>
                                    </a:rPr>
                                    <m:t>1→</m:t>
                                  </m:r>
                                  <m:r>
                                    <a:rPr lang="en-US" i="1">
                                      <a:latin typeface="Cambria Math" panose="02040503050406030204" pitchFamily="18" charset="0"/>
                                    </a:rPr>
                                    <m:t>𝑂𝐹𝐹</m:t>
                                  </m:r>
                                </m:e>
                              </m:mr>
                            </m:m>
                          </m:e>
                          <m:e>
                            <m:m>
                              <m:mPr>
                                <m:mcs>
                                  <m:mc>
                                    <m:mcPr>
                                      <m:count m:val="2"/>
                                      <m:mcJc m:val="center"/>
                                    </m:mcPr>
                                  </m:mc>
                                </m:mcs>
                                <m:ctrlPr>
                                  <a:rPr lang="en-US" b="0" i="1" smtClean="0">
                                    <a:solidFill>
                                      <a:schemeClr val="tx1"/>
                                    </a:solidFill>
                                    <a:effectLst/>
                                    <a:latin typeface="Cambria Math" panose="02040503050406030204" pitchFamily="18" charset="0"/>
                                  </a:rPr>
                                </m:ctrlPr>
                              </m:mPr>
                              <m:mr>
                                <m:e>
                                  <m:r>
                                    <m:rPr>
                                      <m:brk m:alnAt="7"/>
                                    </m:rPr>
                                    <a:rPr lang="el-GR" b="0" i="1" smtClean="0">
                                      <a:solidFill>
                                        <a:schemeClr val="tx1"/>
                                      </a:solidFill>
                                      <a:effectLst/>
                                      <a:latin typeface="Cambria Math" panose="02040503050406030204" pitchFamily="18" charset="0"/>
                                    </a:rPr>
                                    <m:t>0</m:t>
                                  </m:r>
                                </m:e>
                                <m:e>
                                  <m:r>
                                    <a:rPr lang="el-GR" b="0" i="1" smtClean="0">
                                      <a:solidFill>
                                        <a:schemeClr val="tx1"/>
                                      </a:solidFill>
                                      <a:effectLst/>
                                      <a:latin typeface="Cambria Math" panose="02040503050406030204" pitchFamily="18" charset="0"/>
                                    </a:rPr>
                                    <m:t> </m:t>
                                  </m:r>
                                  <m:r>
                                    <a:rPr lang="en-US" b="0" i="1" smtClean="0">
                                      <a:solidFill>
                                        <a:schemeClr val="tx1"/>
                                      </a:solidFill>
                                      <a:effectLst/>
                                      <a:latin typeface="Cambria Math" panose="02040503050406030204" pitchFamily="18" charset="0"/>
                                    </a:rPr>
                                    <m:t>    </m:t>
                                  </m:r>
                                  <m:r>
                                    <a:rPr lang="el-GR" b="0" i="1" smtClean="0">
                                      <a:solidFill>
                                        <a:schemeClr val="tx1"/>
                                      </a:solidFill>
                                      <a:effectLst/>
                                      <a:latin typeface="Cambria Math" panose="02040503050406030204" pitchFamily="18" charset="0"/>
                                    </a:rPr>
                                    <m:t> </m:t>
                                  </m:r>
                                  <m:r>
                                    <a:rPr lang="el-GR" i="1">
                                      <a:latin typeface="Cambria Math" panose="02040503050406030204" pitchFamily="18" charset="0"/>
                                    </a:rPr>
                                    <m:t>𝜀𝛼𝜈</m:t>
                                  </m:r>
                                  <m:r>
                                    <a:rPr lang="el-GR" i="1">
                                      <a:latin typeface="Cambria Math" panose="02040503050406030204" pitchFamily="18" charset="0"/>
                                    </a:rPr>
                                    <m:t> </m:t>
                                  </m:r>
                                  <m:r>
                                    <a:rPr lang="en-US" i="1">
                                      <a:latin typeface="Cambria Math" panose="02040503050406030204" pitchFamily="18" charset="0"/>
                                    </a:rPr>
                                    <m:t>𝑄</m:t>
                                  </m:r>
                                  <m:r>
                                    <a:rPr lang="en-US" i="1">
                                      <a:latin typeface="Cambria Math" panose="02040503050406030204" pitchFamily="18" charset="0"/>
                                    </a:rPr>
                                    <m:t>1→</m:t>
                                  </m:r>
                                  <m:r>
                                    <a:rPr lang="en-US" i="1">
                                      <a:latin typeface="Cambria Math" panose="02040503050406030204" pitchFamily="18" charset="0"/>
                                    </a:rPr>
                                    <m:t>𝑂</m:t>
                                  </m:r>
                                  <m:r>
                                    <m:rPr>
                                      <m:sty m:val="p"/>
                                    </m:rPr>
                                    <a:rPr lang="en-US" b="0" i="0" smtClean="0">
                                      <a:latin typeface="Cambria Math" panose="02040503050406030204" pitchFamily="18" charset="0"/>
                                    </a:rPr>
                                    <m:t>FF</m:t>
                                  </m:r>
                                  <m:r>
                                    <a:rPr lang="el-GR" i="1">
                                      <a:latin typeface="Cambria Math" panose="02040503050406030204" pitchFamily="18" charset="0"/>
                                    </a:rPr>
                                    <m:t> </m:t>
                                  </m:r>
                                  <m:r>
                                    <a:rPr lang="el-GR" i="1">
                                      <a:latin typeface="Cambria Math" panose="02040503050406030204" pitchFamily="18" charset="0"/>
                                    </a:rPr>
                                    <m:t>𝜅𝛼𝜄</m:t>
                                  </m:r>
                                  <m:r>
                                    <a:rPr lang="el-GR" i="1">
                                      <a:latin typeface="Cambria Math" panose="02040503050406030204" pitchFamily="18" charset="0"/>
                                    </a:rPr>
                                    <m:t> </m:t>
                                  </m:r>
                                  <m:r>
                                    <a:rPr lang="en-US" i="1">
                                      <a:latin typeface="Cambria Math" panose="02040503050406030204" pitchFamily="18" charset="0"/>
                                    </a:rPr>
                                    <m:t>𝑄</m:t>
                                  </m:r>
                                  <m:r>
                                    <a:rPr lang="en-US" i="1">
                                      <a:latin typeface="Cambria Math" panose="02040503050406030204" pitchFamily="18" charset="0"/>
                                    </a:rPr>
                                    <m:t>1→</m:t>
                                  </m:r>
                                  <m:r>
                                    <a:rPr lang="en-US" i="1">
                                      <a:latin typeface="Cambria Math" panose="02040503050406030204" pitchFamily="18" charset="0"/>
                                    </a:rPr>
                                    <m:t>𝑂𝑁</m:t>
                                  </m:r>
                                </m:e>
                              </m:mr>
                            </m:m>
                          </m:e>
                        </m:eqArr>
                      </m:e>
                    </m:d>
                  </m:oMath>
                </a14:m>
                <a:endParaRPr lang="en-US" b="0" dirty="0">
                  <a:solidFill>
                    <a:schemeClr val="tx1"/>
                  </a:solidFill>
                  <a:effectLst/>
                </a:endParaRPr>
              </a:p>
              <a:p>
                <a:pPr marL="285750" indent="-285750">
                  <a:buFont typeface="Arial" panose="020B0604020202020204" pitchFamily="34" charset="0"/>
                  <a:buChar char="•"/>
                </a:pPr>
                <a:endParaRPr lang="en-US" dirty="0">
                  <a:solidFill>
                    <a:schemeClr val="tx1"/>
                  </a:solidFill>
                  <a:effectLst/>
                </a:endParaRPr>
              </a:p>
              <a:p>
                <a:pPr marL="285750" indent="-285750">
                  <a:buFont typeface="Arial" panose="020B0604020202020204" pitchFamily="34" charset="0"/>
                  <a:buChar char="•"/>
                </a:pPr>
                <a:endParaRPr lang="en-US" dirty="0">
                  <a:solidFill>
                    <a:schemeClr val="tx1"/>
                  </a:solidFill>
                  <a:effectLst/>
                </a:endParaRPr>
              </a:p>
              <a:p>
                <a:pPr algn="ctr"/>
                <a:endParaRPr lang="en-US" dirty="0">
                  <a:latin typeface="Cambria Math" panose="02040503050406030204" pitchFamily="18" charset="0"/>
                  <a:ea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el-GR" i="1" smtClean="0">
                              <a:solidFill>
                                <a:schemeClr val="tx1"/>
                              </a:solidFill>
                              <a:effectLst/>
                              <a:latin typeface="Cambria Math" panose="02040503050406030204" pitchFamily="18" charset="0"/>
                            </a:rPr>
                          </m:ctrlPr>
                        </m:sSubPr>
                        <m:e>
                          <m:r>
                            <a:rPr lang="en-US" b="0" i="1" smtClean="0">
                              <a:solidFill>
                                <a:schemeClr val="tx1"/>
                              </a:solidFill>
                              <a:effectLst/>
                              <a:latin typeface="Cambria Math" panose="02040503050406030204" pitchFamily="18" charset="0"/>
                            </a:rPr>
                            <m:t>𝐼</m:t>
                          </m:r>
                        </m:e>
                        <m:sub>
                          <m:r>
                            <a:rPr lang="en-US" b="0" i="1" smtClean="0">
                              <a:solidFill>
                                <a:schemeClr val="tx1"/>
                              </a:solidFill>
                              <a:effectLst/>
                              <a:latin typeface="Cambria Math" panose="02040503050406030204" pitchFamily="18" charset="0"/>
                            </a:rPr>
                            <m:t>𝑚</m:t>
                          </m:r>
                        </m:sub>
                      </m:sSub>
                      <m:r>
                        <a:rPr lang="en-US" b="0" i="1" smtClean="0">
                          <a:solidFill>
                            <a:schemeClr val="tx1"/>
                          </a:solidFill>
                          <a:effectLst/>
                          <a:latin typeface="Cambria Math" panose="02040503050406030204" pitchFamily="18" charset="0"/>
                        </a:rPr>
                        <m:t>=</m:t>
                      </m:r>
                      <m:d>
                        <m:dPr>
                          <m:begChr m:val="{"/>
                          <m:endChr m:val=""/>
                          <m:ctrlPr>
                            <a:rPr lang="en-US" b="0" i="1" smtClean="0">
                              <a:solidFill>
                                <a:schemeClr val="tx1"/>
                              </a:solidFill>
                              <a:effectLst/>
                              <a:latin typeface="Cambria Math" panose="02040503050406030204" pitchFamily="18" charset="0"/>
                            </a:rPr>
                          </m:ctrlPr>
                        </m:dPr>
                        <m:e>
                          <m:eqArr>
                            <m:eqArrPr>
                              <m:ctrlPr>
                                <a:rPr lang="en-US" b="0" i="1" smtClean="0">
                                  <a:solidFill>
                                    <a:schemeClr val="tx1"/>
                                  </a:solidFill>
                                  <a:effectLst/>
                                  <a:latin typeface="Cambria Math" panose="02040503050406030204" pitchFamily="18" charset="0"/>
                                </a:rPr>
                              </m:ctrlPr>
                            </m:eqArrPr>
                            <m:e>
                              <m:m>
                                <m:mPr>
                                  <m:mcs>
                                    <m:mc>
                                      <m:mcPr>
                                        <m:count m:val="2"/>
                                        <m:mcJc m:val="center"/>
                                      </m:mcPr>
                                    </m:mc>
                                  </m:mcs>
                                  <m:ctrlPr>
                                    <a:rPr lang="en-US" b="0" i="1" smtClean="0">
                                      <a:solidFill>
                                        <a:schemeClr val="tx1"/>
                                      </a:solidFill>
                                      <a:effectLst/>
                                      <a:latin typeface="Cambria Math" panose="02040503050406030204" pitchFamily="18" charset="0"/>
                                    </a:rPr>
                                  </m:ctrlPr>
                                </m:mPr>
                                <m:mr>
                                  <m:e>
                                    <m:sSub>
                                      <m:sSubPr>
                                        <m:ctrlPr>
                                          <a:rPr lang="en-US" i="1">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𝑎</m:t>
                                        </m:r>
                                      </m:sub>
                                    </m:sSub>
                                    <m:f>
                                      <m:fPr>
                                        <m:type m:val="lin"/>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𝑑</m:t>
                                        </m:r>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𝑚</m:t>
                                            </m:r>
                                          </m:sub>
                                        </m:sSub>
                                      </m:num>
                                      <m:den>
                                        <m:r>
                                          <a:rPr lang="en-US" i="1">
                                            <a:latin typeface="Cambria Math" panose="02040503050406030204" pitchFamily="18" charset="0"/>
                                          </a:rPr>
                                          <m:t>𝑑𝑡</m:t>
                                        </m:r>
                                      </m:den>
                                    </m:f>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𝑏𝑎𝑡</m:t>
                                        </m:r>
                                      </m:sub>
                                    </m:sSub>
                                    <m:r>
                                      <a:rPr lang="en-US" i="1">
                                        <a:latin typeface="Cambria Math" panose="02040503050406030204" pitchFamily="18" charset="0"/>
                                      </a:rPr>
                                      <m:t>−</m:t>
                                    </m:r>
                                    <m:r>
                                      <a:rPr lang="en-US" i="1">
                                        <a:latin typeface="Cambria Math" panose="02040503050406030204" pitchFamily="18" charset="0"/>
                                      </a:rPr>
                                      <m:t>𝐸</m:t>
                                    </m:r>
                                    <m:r>
                                      <m:rPr>
                                        <m:nor/>
                                      </m:rPr>
                                      <a:rPr lang="en-US" b="0" i="0" smtClean="0">
                                        <a:latin typeface="Cambria Math" panose="02040503050406030204" pitchFamily="18" charset="0"/>
                                      </a:rPr>
                                      <m:t> &gt; 0</m:t>
                                    </m:r>
                                    <m:r>
                                      <m:rPr>
                                        <m:nor/>
                                      </m:rPr>
                                      <a:rPr lang="en-US" dirty="0"/>
                                      <m:t> </m:t>
                                    </m:r>
                                  </m:e>
                                  <m:e>
                                    <m:r>
                                      <a:rPr lang="el-GR" b="0" i="1" smtClean="0">
                                        <a:solidFill>
                                          <a:schemeClr val="tx1"/>
                                        </a:solidFill>
                                        <a:effectLst/>
                                        <a:latin typeface="Cambria Math" panose="02040503050406030204" pitchFamily="18" charset="0"/>
                                      </a:rPr>
                                      <m:t>𝜀𝛼𝜈</m:t>
                                    </m:r>
                                    <m:r>
                                      <a:rPr lang="el-GR" b="0" i="1" smtClean="0">
                                        <a:solidFill>
                                          <a:schemeClr val="tx1"/>
                                        </a:solidFill>
                                        <a:effectLst/>
                                        <a:latin typeface="Cambria Math" panose="02040503050406030204" pitchFamily="18" charset="0"/>
                                      </a:rPr>
                                      <m:t> </m:t>
                                    </m:r>
                                    <m:r>
                                      <a:rPr lang="en-US" b="0" i="1" smtClean="0">
                                        <a:solidFill>
                                          <a:schemeClr val="tx1"/>
                                        </a:solidFill>
                                        <a:effectLst/>
                                        <a:latin typeface="Cambria Math" panose="02040503050406030204" pitchFamily="18" charset="0"/>
                                      </a:rPr>
                                      <m:t>𝑄</m:t>
                                    </m:r>
                                    <m:r>
                                      <a:rPr lang="en-US" b="0" i="1" smtClean="0">
                                        <a:solidFill>
                                          <a:schemeClr val="tx1"/>
                                        </a:solidFill>
                                        <a:effectLst/>
                                        <a:latin typeface="Cambria Math" panose="02040503050406030204" pitchFamily="18" charset="0"/>
                                      </a:rPr>
                                      <m:t>1→</m:t>
                                    </m:r>
                                    <m:r>
                                      <a:rPr lang="en-US" b="0" i="1" smtClean="0">
                                        <a:solidFill>
                                          <a:schemeClr val="tx1"/>
                                        </a:solidFill>
                                        <a:effectLst/>
                                        <a:latin typeface="Cambria Math" panose="02040503050406030204" pitchFamily="18" charset="0"/>
                                      </a:rPr>
                                      <m:t>𝑂𝑁</m:t>
                                    </m:r>
                                    <m:r>
                                      <a:rPr lang="el-GR" b="0" i="1" smtClean="0">
                                        <a:solidFill>
                                          <a:schemeClr val="tx1"/>
                                        </a:solidFill>
                                        <a:effectLst/>
                                        <a:latin typeface="Cambria Math" panose="02040503050406030204" pitchFamily="18" charset="0"/>
                                      </a:rPr>
                                      <m:t> </m:t>
                                    </m:r>
                                    <m:r>
                                      <a:rPr lang="el-GR" b="0" i="1" smtClean="0">
                                        <a:solidFill>
                                          <a:schemeClr val="tx1"/>
                                        </a:solidFill>
                                        <a:effectLst/>
                                        <a:latin typeface="Cambria Math" panose="02040503050406030204" pitchFamily="18" charset="0"/>
                                      </a:rPr>
                                      <m:t>𝜅𝛼𝜄</m:t>
                                    </m:r>
                                    <m:r>
                                      <a:rPr lang="el-GR" b="0" i="1" smtClean="0">
                                        <a:solidFill>
                                          <a:schemeClr val="tx1"/>
                                        </a:solidFill>
                                        <a:effectLst/>
                                        <a:latin typeface="Cambria Math" panose="02040503050406030204" pitchFamily="18" charset="0"/>
                                      </a:rPr>
                                      <m:t> </m:t>
                                    </m:r>
                                    <m:r>
                                      <a:rPr lang="en-US" i="1">
                                        <a:latin typeface="Cambria Math" panose="02040503050406030204" pitchFamily="18" charset="0"/>
                                      </a:rPr>
                                      <m:t>𝑄</m:t>
                                    </m:r>
                                    <m:r>
                                      <a:rPr lang="en-US" i="1">
                                        <a:latin typeface="Cambria Math" panose="02040503050406030204" pitchFamily="18" charset="0"/>
                                      </a:rPr>
                                      <m:t>1→</m:t>
                                    </m:r>
                                    <m:r>
                                      <a:rPr lang="en-US" i="1">
                                        <a:latin typeface="Cambria Math" panose="02040503050406030204" pitchFamily="18" charset="0"/>
                                      </a:rPr>
                                      <m:t>𝑂𝐹𝐹</m:t>
                                    </m:r>
                                  </m:e>
                                </m:mr>
                              </m:m>
                            </m:e>
                            <m:e>
                              <m:m>
                                <m:mPr>
                                  <m:mcs>
                                    <m:mc>
                                      <m:mcPr>
                                        <m:count m:val="2"/>
                                        <m:mcJc m:val="center"/>
                                      </m:mcPr>
                                    </m:mc>
                                  </m:mcs>
                                  <m:ctrlPr>
                                    <a:rPr lang="en-US" b="0" i="1" smtClean="0">
                                      <a:solidFill>
                                        <a:schemeClr val="tx1"/>
                                      </a:solidFill>
                                      <a:effectLst/>
                                      <a:latin typeface="Cambria Math" panose="02040503050406030204" pitchFamily="18" charset="0"/>
                                    </a:rPr>
                                  </m:ctrlPr>
                                </m:mPr>
                                <m:mr>
                                  <m:e>
                                    <m:sSub>
                                      <m:sSubPr>
                                        <m:ctrlPr>
                                          <a:rPr lang="en-US" i="1">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𝑎</m:t>
                                        </m:r>
                                      </m:sub>
                                    </m:sSub>
                                    <m:f>
                                      <m:fPr>
                                        <m:type m:val="lin"/>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𝑑</m:t>
                                        </m:r>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𝑚</m:t>
                                            </m:r>
                                          </m:sub>
                                        </m:sSub>
                                      </m:num>
                                      <m:den>
                                        <m:r>
                                          <a:rPr lang="en-US" i="1">
                                            <a:latin typeface="Cambria Math" panose="02040503050406030204" pitchFamily="18" charset="0"/>
                                          </a:rPr>
                                          <m:t>𝑑𝑡</m:t>
                                        </m:r>
                                      </m:den>
                                    </m:f>
                                    <m:r>
                                      <a:rPr lang="en-US" i="1">
                                        <a:latin typeface="Cambria Math" panose="02040503050406030204" pitchFamily="18" charset="0"/>
                                      </a:rPr>
                                      <m:t>≈−</m:t>
                                    </m:r>
                                    <m:r>
                                      <a:rPr lang="en-US" i="1">
                                        <a:latin typeface="Cambria Math" panose="02040503050406030204" pitchFamily="18" charset="0"/>
                                      </a:rPr>
                                      <m:t>𝐸</m:t>
                                    </m:r>
                                    <m:r>
                                      <m:rPr>
                                        <m:nor/>
                                      </m:rPr>
                                      <a:rPr lang="en-US">
                                        <a:latin typeface="Cambria Math" panose="02040503050406030204" pitchFamily="18" charset="0"/>
                                      </a:rPr>
                                      <m:t> </m:t>
                                    </m:r>
                                    <m:r>
                                      <m:rPr>
                                        <m:nor/>
                                      </m:rPr>
                                      <a:rPr lang="en-US" b="0" i="0" smtClean="0">
                                        <a:latin typeface="Cambria Math" panose="02040503050406030204" pitchFamily="18" charset="0"/>
                                      </a:rPr>
                                      <m:t>&lt;</m:t>
                                    </m:r>
                                    <m:r>
                                      <m:rPr>
                                        <m:nor/>
                                      </m:rPr>
                                      <a:rPr lang="en-US">
                                        <a:latin typeface="Cambria Math" panose="02040503050406030204" pitchFamily="18" charset="0"/>
                                      </a:rPr>
                                      <m:t> 0</m:t>
                                    </m:r>
                                    <m:r>
                                      <a:rPr lang="en-US" b="0" i="1" smtClean="0">
                                        <a:latin typeface="Cambria Math" panose="02040503050406030204" pitchFamily="18" charset="0"/>
                                      </a:rPr>
                                      <m:t>         </m:t>
                                    </m:r>
                                  </m:e>
                                  <m:e>
                                    <m:r>
                                      <a:rPr lang="el-GR" b="0" i="1" smtClean="0">
                                        <a:solidFill>
                                          <a:schemeClr val="tx1"/>
                                        </a:solidFill>
                                        <a:effectLst/>
                                        <a:latin typeface="Cambria Math" panose="02040503050406030204" pitchFamily="18" charset="0"/>
                                      </a:rPr>
                                      <m:t> </m:t>
                                    </m:r>
                                    <m:r>
                                      <a:rPr lang="en-US" b="0" i="1" smtClean="0">
                                        <a:solidFill>
                                          <a:schemeClr val="tx1"/>
                                        </a:solidFill>
                                        <a:effectLst/>
                                        <a:latin typeface="Cambria Math" panose="02040503050406030204" pitchFamily="18" charset="0"/>
                                      </a:rPr>
                                      <m:t>  </m:t>
                                    </m:r>
                                    <m:r>
                                      <a:rPr lang="el-GR" i="1">
                                        <a:latin typeface="Cambria Math" panose="02040503050406030204" pitchFamily="18" charset="0"/>
                                      </a:rPr>
                                      <m:t>𝜀𝛼𝜈</m:t>
                                    </m:r>
                                    <m:r>
                                      <a:rPr lang="el-GR" i="1">
                                        <a:latin typeface="Cambria Math" panose="02040503050406030204" pitchFamily="18" charset="0"/>
                                      </a:rPr>
                                      <m:t> </m:t>
                                    </m:r>
                                    <m:r>
                                      <a:rPr lang="en-US" i="1">
                                        <a:latin typeface="Cambria Math" panose="02040503050406030204" pitchFamily="18" charset="0"/>
                                      </a:rPr>
                                      <m:t>𝑄</m:t>
                                    </m:r>
                                    <m:r>
                                      <a:rPr lang="en-US" i="1">
                                        <a:latin typeface="Cambria Math" panose="02040503050406030204" pitchFamily="18" charset="0"/>
                                      </a:rPr>
                                      <m:t>1→</m:t>
                                    </m:r>
                                    <m:r>
                                      <a:rPr lang="en-US" i="1">
                                        <a:latin typeface="Cambria Math" panose="02040503050406030204" pitchFamily="18" charset="0"/>
                                      </a:rPr>
                                      <m:t>𝑂</m:t>
                                    </m:r>
                                    <m:r>
                                      <m:rPr>
                                        <m:sty m:val="p"/>
                                      </m:rPr>
                                      <a:rPr lang="en-US" b="0" i="0" smtClean="0">
                                        <a:latin typeface="Cambria Math" panose="02040503050406030204" pitchFamily="18" charset="0"/>
                                      </a:rPr>
                                      <m:t>FF</m:t>
                                    </m:r>
                                    <m:r>
                                      <a:rPr lang="el-GR" i="1">
                                        <a:latin typeface="Cambria Math" panose="02040503050406030204" pitchFamily="18" charset="0"/>
                                      </a:rPr>
                                      <m:t> </m:t>
                                    </m:r>
                                    <m:r>
                                      <a:rPr lang="el-GR" i="1">
                                        <a:latin typeface="Cambria Math" panose="02040503050406030204" pitchFamily="18" charset="0"/>
                                      </a:rPr>
                                      <m:t>𝜅𝛼𝜄</m:t>
                                    </m:r>
                                    <m:r>
                                      <a:rPr lang="el-GR" i="1">
                                        <a:latin typeface="Cambria Math" panose="02040503050406030204" pitchFamily="18" charset="0"/>
                                      </a:rPr>
                                      <m:t> </m:t>
                                    </m:r>
                                    <m:r>
                                      <a:rPr lang="en-US" i="1">
                                        <a:latin typeface="Cambria Math" panose="02040503050406030204" pitchFamily="18" charset="0"/>
                                      </a:rPr>
                                      <m:t>𝑄</m:t>
                                    </m:r>
                                    <m:r>
                                      <a:rPr lang="en-US" i="1">
                                        <a:latin typeface="Cambria Math" panose="02040503050406030204" pitchFamily="18" charset="0"/>
                                      </a:rPr>
                                      <m:t>1→</m:t>
                                    </m:r>
                                    <m:r>
                                      <a:rPr lang="en-US" i="1">
                                        <a:latin typeface="Cambria Math" panose="02040503050406030204" pitchFamily="18" charset="0"/>
                                      </a:rPr>
                                      <m:t>𝑂𝑁</m:t>
                                    </m:r>
                                  </m:e>
                                </m:mr>
                              </m:m>
                            </m:e>
                          </m:eqArr>
                        </m:e>
                      </m:d>
                    </m:oMath>
                  </m:oMathPara>
                </a14:m>
                <a:endParaRPr lang="en-US" dirty="0">
                  <a:latin typeface="Cambria Math" panose="02040503050406030204" pitchFamily="18" charset="0"/>
                  <a:ea typeface="Cambria Math" panose="02040503050406030204" pitchFamily="18" charset="0"/>
                </a:endParaRPr>
              </a:p>
              <a:p>
                <a:pPr algn="ctr"/>
                <a:endParaRPr lang="en-US" dirty="0">
                  <a:solidFill>
                    <a:schemeClr val="tx1"/>
                  </a:solidFill>
                  <a:effectLst/>
                </a:endParaRPr>
              </a:p>
              <a:p>
                <a:pPr algn="ctr"/>
                <a:endParaRPr lang="en-US" dirty="0"/>
              </a:p>
              <a:p>
                <a:pPr algn="ctr"/>
                <a:endParaRPr lang="en-US" dirty="0"/>
              </a:p>
              <a:p>
                <a:pPr algn="ctr"/>
                <a14:m>
                  <m:oMathPara xmlns:m="http://schemas.openxmlformats.org/officeDocument/2006/math">
                    <m:oMathParaPr>
                      <m:jc m:val="centerGroup"/>
                    </m:oMathParaPr>
                    <m:oMath xmlns:m="http://schemas.openxmlformats.org/officeDocument/2006/math">
                      <m:sSub>
                        <m:sSubPr>
                          <m:ctrlPr>
                            <a:rPr lang="el-GR" i="1" smtClean="0">
                              <a:solidFill>
                                <a:schemeClr val="tx1"/>
                              </a:solidFill>
                              <a:effectLst/>
                              <a:latin typeface="Cambria Math" panose="02040503050406030204" pitchFamily="18" charset="0"/>
                            </a:rPr>
                          </m:ctrlPr>
                        </m:sSubPr>
                        <m:e>
                          <m:r>
                            <a:rPr lang="en-US" b="0" i="1" smtClean="0">
                              <a:solidFill>
                                <a:schemeClr val="tx1"/>
                              </a:solidFill>
                              <a:effectLst/>
                              <a:latin typeface="Cambria Math" panose="02040503050406030204" pitchFamily="18" charset="0"/>
                            </a:rPr>
                            <m:t>𝐼</m:t>
                          </m:r>
                        </m:e>
                        <m:sub>
                          <m:r>
                            <a:rPr lang="en-US" b="0" i="1" smtClean="0">
                              <a:solidFill>
                                <a:schemeClr val="tx1"/>
                              </a:solidFill>
                              <a:effectLst/>
                              <a:latin typeface="Cambria Math" panose="02040503050406030204" pitchFamily="18" charset="0"/>
                            </a:rPr>
                            <m:t>𝑚</m:t>
                          </m:r>
                        </m:sub>
                      </m:sSub>
                      <m:r>
                        <a:rPr lang="en-US" b="0" i="1" smtClean="0">
                          <a:solidFill>
                            <a:schemeClr val="tx1"/>
                          </a:solidFill>
                          <a:effectLst/>
                          <a:latin typeface="Cambria Math" panose="02040503050406030204" pitchFamily="18" charset="0"/>
                        </a:rPr>
                        <m:t>=</m:t>
                      </m:r>
                      <m:d>
                        <m:dPr>
                          <m:begChr m:val="{"/>
                          <m:endChr m:val=""/>
                          <m:ctrlPr>
                            <a:rPr lang="en-US" b="0" i="1" smtClean="0">
                              <a:solidFill>
                                <a:schemeClr val="tx1"/>
                              </a:solidFill>
                              <a:effectLst/>
                              <a:latin typeface="Cambria Math" panose="02040503050406030204" pitchFamily="18" charset="0"/>
                            </a:rPr>
                          </m:ctrlPr>
                        </m:dPr>
                        <m:e>
                          <m:eqArr>
                            <m:eqArrPr>
                              <m:ctrlPr>
                                <a:rPr lang="en-US" b="0" i="1" smtClean="0">
                                  <a:solidFill>
                                    <a:schemeClr val="tx1"/>
                                  </a:solidFill>
                                  <a:effectLst/>
                                  <a:latin typeface="Cambria Math" panose="02040503050406030204" pitchFamily="18" charset="0"/>
                                </a:rPr>
                              </m:ctrlPr>
                            </m:eqArrPr>
                            <m:e>
                              <m:m>
                                <m:mPr>
                                  <m:mcs>
                                    <m:mc>
                                      <m:mcPr>
                                        <m:count m:val="2"/>
                                        <m:mcJc m:val="center"/>
                                      </m:mcPr>
                                    </m:mc>
                                  </m:mcs>
                                  <m:ctrlPr>
                                    <a:rPr lang="en-US" b="0" i="1" smtClean="0">
                                      <a:solidFill>
                                        <a:schemeClr val="tx1"/>
                                      </a:solidFill>
                                      <a:effectLst/>
                                      <a:latin typeface="Cambria Math" panose="02040503050406030204" pitchFamily="18" charset="0"/>
                                    </a:rPr>
                                  </m:ctrlPr>
                                </m:mPr>
                                <m:mr>
                                  <m:e>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𝑚</m:t>
                                        </m:r>
                                      </m:sub>
                                    </m:sSub>
                                    <m:r>
                                      <a:rPr lang="en-US" b="0" i="1" smtClean="0">
                                        <a:latin typeface="Cambria Math" panose="02040503050406030204" pitchFamily="18" charset="0"/>
                                      </a:rPr>
                                      <m:t> </m:t>
                                    </m:r>
                                    <m:r>
                                      <a:rPr lang="el-GR" b="0" i="1" smtClean="0">
                                        <a:latin typeface="Cambria Math" panose="02040503050406030204" pitchFamily="18" charset="0"/>
                                      </a:rPr>
                                      <m:t>𝛼𝜐𝜉𝛼𝜈𝜀𝜏𝛼𝜄</m:t>
                                    </m:r>
                                  </m:e>
                                  <m:e>
                                    <m:r>
                                      <m:rPr>
                                        <m:sty m:val="p"/>
                                      </m:rPr>
                                      <a:rPr lang="el-GR" b="0" i="1" dirty="0" smtClean="0">
                                        <a:latin typeface="Cambria Math" panose="02040503050406030204" pitchFamily="18" charset="0"/>
                                      </a:rPr>
                                      <m:t>ό</m:t>
                                    </m:r>
                                    <m:r>
                                      <a:rPr lang="el-GR" b="0" i="1" dirty="0" smtClean="0">
                                        <a:latin typeface="Cambria Math" panose="02040503050406030204" pitchFamily="18" charset="0"/>
                                      </a:rPr>
                                      <m:t>𝜏𝛼𝜈</m:t>
                                    </m:r>
                                    <m:r>
                                      <a:rPr lang="el-GR" b="0" i="1" dirty="0" smtClean="0">
                                        <a:latin typeface="Cambria Math" panose="02040503050406030204" pitchFamily="18" charset="0"/>
                                      </a:rPr>
                                      <m:t>  </m:t>
                                    </m:r>
                                    <m:r>
                                      <a:rPr lang="en-US" b="0" i="1" smtClean="0">
                                        <a:solidFill>
                                          <a:schemeClr val="tx1"/>
                                        </a:solidFill>
                                        <a:effectLst/>
                                        <a:latin typeface="Cambria Math" panose="02040503050406030204" pitchFamily="18" charset="0"/>
                                      </a:rPr>
                                      <m:t>𝑄</m:t>
                                    </m:r>
                                    <m:r>
                                      <a:rPr lang="en-US" b="0" i="1" smtClean="0">
                                        <a:solidFill>
                                          <a:schemeClr val="tx1"/>
                                        </a:solidFill>
                                        <a:effectLst/>
                                        <a:latin typeface="Cambria Math" panose="02040503050406030204" pitchFamily="18" charset="0"/>
                                      </a:rPr>
                                      <m:t>1→</m:t>
                                    </m:r>
                                    <m:r>
                                      <a:rPr lang="en-US" b="0" i="1" smtClean="0">
                                        <a:solidFill>
                                          <a:schemeClr val="tx1"/>
                                        </a:solidFill>
                                        <a:effectLst/>
                                        <a:latin typeface="Cambria Math" panose="02040503050406030204" pitchFamily="18" charset="0"/>
                                      </a:rPr>
                                      <m:t>𝑂𝑁</m:t>
                                    </m:r>
                                    <m:r>
                                      <a:rPr lang="el-GR" b="0" i="1" smtClean="0">
                                        <a:solidFill>
                                          <a:schemeClr val="tx1"/>
                                        </a:solidFill>
                                        <a:effectLst/>
                                        <a:latin typeface="Cambria Math" panose="02040503050406030204" pitchFamily="18" charset="0"/>
                                      </a:rPr>
                                      <m:t> </m:t>
                                    </m:r>
                                    <m:r>
                                      <a:rPr lang="el-GR" b="0" i="1" smtClean="0">
                                        <a:solidFill>
                                          <a:schemeClr val="tx1"/>
                                        </a:solidFill>
                                        <a:effectLst/>
                                        <a:latin typeface="Cambria Math" panose="02040503050406030204" pitchFamily="18" charset="0"/>
                                      </a:rPr>
                                      <m:t>𝜅𝛼𝜄</m:t>
                                    </m:r>
                                    <m:r>
                                      <a:rPr lang="el-GR" b="0" i="1" smtClean="0">
                                        <a:solidFill>
                                          <a:schemeClr val="tx1"/>
                                        </a:solidFill>
                                        <a:effectLst/>
                                        <a:latin typeface="Cambria Math" panose="02040503050406030204" pitchFamily="18" charset="0"/>
                                      </a:rPr>
                                      <m:t> </m:t>
                                    </m:r>
                                    <m:r>
                                      <a:rPr lang="en-US" i="1">
                                        <a:latin typeface="Cambria Math" panose="02040503050406030204" pitchFamily="18" charset="0"/>
                                      </a:rPr>
                                      <m:t>𝑄</m:t>
                                    </m:r>
                                    <m:r>
                                      <a:rPr lang="en-US" i="1">
                                        <a:latin typeface="Cambria Math" panose="02040503050406030204" pitchFamily="18" charset="0"/>
                                      </a:rPr>
                                      <m:t>1→</m:t>
                                    </m:r>
                                    <m:r>
                                      <a:rPr lang="en-US" i="1">
                                        <a:latin typeface="Cambria Math" panose="02040503050406030204" pitchFamily="18" charset="0"/>
                                      </a:rPr>
                                      <m:t>𝑂𝐹𝐹</m:t>
                                    </m:r>
                                  </m:e>
                                </m:mr>
                              </m:m>
                            </m:e>
                            <m:e>
                              <m:m>
                                <m:mPr>
                                  <m:mcs>
                                    <m:mc>
                                      <m:mcPr>
                                        <m:count m:val="2"/>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𝑚</m:t>
                                        </m:r>
                                      </m:sub>
                                    </m:sSub>
                                    <m:r>
                                      <a:rPr lang="en-US" i="1">
                                        <a:latin typeface="Cambria Math" panose="02040503050406030204" pitchFamily="18" charset="0"/>
                                      </a:rPr>
                                      <m:t> </m:t>
                                    </m:r>
                                    <m:r>
                                      <a:rPr lang="el-GR" b="0" i="1" smtClean="0">
                                        <a:latin typeface="Cambria Math" panose="02040503050406030204" pitchFamily="18" charset="0"/>
                                      </a:rPr>
                                      <m:t>𝜇𝜀𝜄</m:t>
                                    </m:r>
                                    <m:r>
                                      <m:rPr>
                                        <m:sty m:val="p"/>
                                      </m:rPr>
                                      <a:rPr lang="el-GR" b="0" i="1" smtClean="0">
                                        <a:latin typeface="Cambria Math" panose="02040503050406030204" pitchFamily="18" charset="0"/>
                                      </a:rPr>
                                      <m:t>ώ</m:t>
                                    </m:r>
                                    <m:r>
                                      <a:rPr lang="el-GR" b="0" i="1" smtClean="0">
                                        <a:latin typeface="Cambria Math" panose="02040503050406030204" pitchFamily="18" charset="0"/>
                                      </a:rPr>
                                      <m:t>𝜈𝜀𝜏𝛼𝜄</m:t>
                                    </m:r>
                                  </m:e>
                                  <m:e>
                                    <m:r>
                                      <m:rPr>
                                        <m:sty m:val="p"/>
                                      </m:rPr>
                                      <a:rPr lang="el-GR" i="1" dirty="0">
                                        <a:latin typeface="Cambria Math" panose="02040503050406030204" pitchFamily="18" charset="0"/>
                                      </a:rPr>
                                      <m:t>ό</m:t>
                                    </m:r>
                                    <m:r>
                                      <a:rPr lang="el-GR" i="1" dirty="0">
                                        <a:latin typeface="Cambria Math" panose="02040503050406030204" pitchFamily="18" charset="0"/>
                                      </a:rPr>
                                      <m:t>𝜏𝛼𝜈</m:t>
                                    </m:r>
                                    <m:r>
                                      <a:rPr lang="el-GR" i="1" dirty="0">
                                        <a:latin typeface="Cambria Math" panose="02040503050406030204" pitchFamily="18" charset="0"/>
                                      </a:rPr>
                                      <m:t>  </m:t>
                                    </m:r>
                                    <m:r>
                                      <a:rPr lang="en-US" i="1">
                                        <a:latin typeface="Cambria Math" panose="02040503050406030204" pitchFamily="18" charset="0"/>
                                      </a:rPr>
                                      <m:t>𝑄</m:t>
                                    </m:r>
                                    <m:r>
                                      <a:rPr lang="en-US" i="1">
                                        <a:latin typeface="Cambria Math" panose="02040503050406030204" pitchFamily="18" charset="0"/>
                                      </a:rPr>
                                      <m:t>1→</m:t>
                                    </m:r>
                                    <m:r>
                                      <a:rPr lang="en-US" i="1">
                                        <a:latin typeface="Cambria Math" panose="02040503050406030204" pitchFamily="18" charset="0"/>
                                      </a:rPr>
                                      <m:t>𝑂</m:t>
                                    </m:r>
                                    <m:r>
                                      <m:rPr>
                                        <m:sty m:val="p"/>
                                      </m:rPr>
                                      <a:rPr lang="en-US" b="0" i="0" smtClean="0">
                                        <a:latin typeface="Cambria Math" panose="02040503050406030204" pitchFamily="18" charset="0"/>
                                      </a:rPr>
                                      <m:t>FF</m:t>
                                    </m:r>
                                    <m:r>
                                      <a:rPr lang="el-GR" i="1">
                                        <a:latin typeface="Cambria Math" panose="02040503050406030204" pitchFamily="18" charset="0"/>
                                      </a:rPr>
                                      <m:t> </m:t>
                                    </m:r>
                                    <m:r>
                                      <a:rPr lang="el-GR" i="1">
                                        <a:latin typeface="Cambria Math" panose="02040503050406030204" pitchFamily="18" charset="0"/>
                                      </a:rPr>
                                      <m:t>𝜅𝛼𝜄</m:t>
                                    </m:r>
                                    <m:r>
                                      <a:rPr lang="el-GR" i="1">
                                        <a:latin typeface="Cambria Math" panose="02040503050406030204" pitchFamily="18" charset="0"/>
                                      </a:rPr>
                                      <m:t> </m:t>
                                    </m:r>
                                    <m:r>
                                      <a:rPr lang="en-US" i="1">
                                        <a:latin typeface="Cambria Math" panose="02040503050406030204" pitchFamily="18" charset="0"/>
                                      </a:rPr>
                                      <m:t>𝑄</m:t>
                                    </m:r>
                                    <m:r>
                                      <a:rPr lang="en-US" i="1">
                                        <a:latin typeface="Cambria Math" panose="02040503050406030204" pitchFamily="18" charset="0"/>
                                      </a:rPr>
                                      <m:t>1→</m:t>
                                    </m:r>
                                    <m:r>
                                      <a:rPr lang="en-US" i="1">
                                        <a:latin typeface="Cambria Math" panose="02040503050406030204" pitchFamily="18" charset="0"/>
                                      </a:rPr>
                                      <m:t>𝑂𝑁</m:t>
                                    </m:r>
                                  </m:e>
                                </m:mr>
                              </m:m>
                            </m:e>
                          </m:eqArr>
                        </m:e>
                      </m:d>
                    </m:oMath>
                  </m:oMathPara>
                </a14:m>
                <a:endParaRPr lang="el-GR" dirty="0">
                  <a:solidFill>
                    <a:schemeClr val="tx1"/>
                  </a:solidFill>
                  <a:effectLst/>
                </a:endParaRPr>
              </a:p>
            </p:txBody>
          </p:sp>
        </mc:Choice>
        <mc:Fallback xmlns="">
          <p:sp>
            <p:nvSpPr>
              <p:cNvPr id="10" name="TextBox 9">
                <a:extLst>
                  <a:ext uri="{FF2B5EF4-FFF2-40B4-BE49-F238E27FC236}">
                    <a16:creationId xmlns:a16="http://schemas.microsoft.com/office/drawing/2014/main" id="{D368483F-DD87-CBBE-9A1E-01357D0EF0B9}"/>
                  </a:ext>
                </a:extLst>
              </p:cNvPr>
              <p:cNvSpPr txBox="1">
                <a:spLocks noRot="1" noChangeAspect="1" noMove="1" noResize="1" noEditPoints="1" noAdjustHandles="1" noChangeArrowheads="1" noChangeShapeType="1" noTextEdit="1"/>
              </p:cNvSpPr>
              <p:nvPr/>
            </p:nvSpPr>
            <p:spPr>
              <a:xfrm>
                <a:off x="-21963" y="721802"/>
                <a:ext cx="6719799" cy="5823902"/>
              </a:xfrm>
              <a:prstGeom prst="rect">
                <a:avLst/>
              </a:prstGeom>
              <a:blipFill>
                <a:blip r:embed="rId3"/>
                <a:stretch>
                  <a:fillRect l="-544" t="-418" r="-725"/>
                </a:stretch>
              </a:blipFill>
            </p:spPr>
            <p:txBody>
              <a:bodyPr/>
              <a:lstStyle/>
              <a:p>
                <a:r>
                  <a:rPr lang="el-GR">
                    <a:noFill/>
                  </a:rPr>
                  <a:t> </a:t>
                </a:r>
              </a:p>
            </p:txBody>
          </p:sp>
        </mc:Fallback>
      </mc:AlternateContent>
      <p:grpSp>
        <p:nvGrpSpPr>
          <p:cNvPr id="14" name="Ομάδα 13">
            <a:extLst>
              <a:ext uri="{FF2B5EF4-FFF2-40B4-BE49-F238E27FC236}">
                <a16:creationId xmlns:a16="http://schemas.microsoft.com/office/drawing/2014/main" id="{68587E65-8BA0-F773-E27F-F88C809CE5CF}"/>
              </a:ext>
            </a:extLst>
          </p:cNvPr>
          <p:cNvGrpSpPr/>
          <p:nvPr/>
        </p:nvGrpSpPr>
        <p:grpSpPr>
          <a:xfrm>
            <a:off x="6758708" y="1935283"/>
            <a:ext cx="5340350" cy="2987433"/>
            <a:chOff x="6851650" y="873367"/>
            <a:chExt cx="5340350" cy="2987433"/>
          </a:xfrm>
        </p:grpSpPr>
        <p:grpSp>
          <p:nvGrpSpPr>
            <p:cNvPr id="12" name="Ομάδα 11">
              <a:extLst>
                <a:ext uri="{FF2B5EF4-FFF2-40B4-BE49-F238E27FC236}">
                  <a16:creationId xmlns:a16="http://schemas.microsoft.com/office/drawing/2014/main" id="{69EA0A8D-372D-1A94-EC5E-3FB59C952DAA}"/>
                </a:ext>
              </a:extLst>
            </p:cNvPr>
            <p:cNvGrpSpPr/>
            <p:nvPr/>
          </p:nvGrpSpPr>
          <p:grpSpPr>
            <a:xfrm>
              <a:off x="6851650" y="873367"/>
              <a:ext cx="5340350" cy="2987433"/>
              <a:chOff x="6360886" y="858535"/>
              <a:chExt cx="5765800" cy="3243762"/>
            </a:xfrm>
          </p:grpSpPr>
          <p:pic>
            <p:nvPicPr>
              <p:cNvPr id="3" name="Εικόνα 2">
                <a:extLst>
                  <a:ext uri="{FF2B5EF4-FFF2-40B4-BE49-F238E27FC236}">
                    <a16:creationId xmlns:a16="http://schemas.microsoft.com/office/drawing/2014/main" id="{93385A92-2AB5-560F-B496-CB1D8DACCB3C}"/>
                  </a:ext>
                </a:extLst>
              </p:cNvPr>
              <p:cNvPicPr>
                <a:picLocks noChangeAspect="1"/>
              </p:cNvPicPr>
              <p:nvPr/>
            </p:nvPicPr>
            <p:blipFill>
              <a:blip r:embed="rId4"/>
              <a:srcRect t="39216" r="2053"/>
              <a:stretch/>
            </p:blipFill>
            <p:spPr>
              <a:xfrm>
                <a:off x="6360886" y="858535"/>
                <a:ext cx="5765800" cy="3171154"/>
              </a:xfrm>
              <a:prstGeom prst="rect">
                <a:avLst/>
              </a:prstGeom>
            </p:spPr>
          </p:pic>
          <p:grpSp>
            <p:nvGrpSpPr>
              <p:cNvPr id="8" name="Ομάδα 7">
                <a:extLst>
                  <a:ext uri="{FF2B5EF4-FFF2-40B4-BE49-F238E27FC236}">
                    <a16:creationId xmlns:a16="http://schemas.microsoft.com/office/drawing/2014/main" id="{9FDB841D-CC44-04D0-0D49-F2368EB308C0}"/>
                  </a:ext>
                </a:extLst>
              </p:cNvPr>
              <p:cNvGrpSpPr/>
              <p:nvPr/>
            </p:nvGrpSpPr>
            <p:grpSpPr>
              <a:xfrm>
                <a:off x="9747250" y="864203"/>
                <a:ext cx="1755321" cy="3238094"/>
                <a:chOff x="9747250" y="864203"/>
                <a:chExt cx="1755321" cy="3238094"/>
              </a:xfrm>
            </p:grpSpPr>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C90D1CF-7056-503C-99F5-F0A90E978B8D}"/>
                        </a:ext>
                      </a:extLst>
                    </p:cNvPr>
                    <p:cNvSpPr txBox="1"/>
                    <p:nvPr/>
                  </p:nvSpPr>
                  <p:spPr>
                    <a:xfrm>
                      <a:off x="10181771" y="3825298"/>
                      <a:ext cx="1320800"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l-GR" sz="1200" i="1" smtClean="0">
                                    <a:latin typeface="Cambria Math" panose="02040503050406030204" pitchFamily="18" charset="0"/>
                                  </a:rPr>
                                </m:ctrlPr>
                              </m:sSubPr>
                              <m:e>
                                <m:r>
                                  <a:rPr lang="en-US" sz="1200" b="0" i="1" smtClean="0">
                                    <a:latin typeface="Cambria Math" panose="02040503050406030204" pitchFamily="18" charset="0"/>
                                  </a:rPr>
                                  <m:t>𝑉</m:t>
                                </m:r>
                              </m:e>
                              <m:sub>
                                <m:r>
                                  <a:rPr lang="en-US" sz="1200" b="0" i="1" smtClean="0">
                                    <a:latin typeface="Cambria Math" panose="02040503050406030204" pitchFamily="18" charset="0"/>
                                  </a:rPr>
                                  <m:t>𝑏𝑎𝑡</m:t>
                                </m:r>
                              </m:sub>
                            </m:sSub>
                            <m:r>
                              <a:rPr lang="en-US" sz="1200" b="0" i="1" smtClean="0">
                                <a:latin typeface="Cambria Math" panose="02040503050406030204" pitchFamily="18" charset="0"/>
                              </a:rPr>
                              <m:t>&gt;</m:t>
                            </m:r>
                            <m:r>
                              <a:rPr lang="en-US" sz="1200" b="0" i="1" smtClean="0">
                                <a:latin typeface="Cambria Math" panose="02040503050406030204" pitchFamily="18" charset="0"/>
                              </a:rPr>
                              <m:t>𝐸</m:t>
                            </m:r>
                          </m:oMath>
                        </m:oMathPara>
                      </a14:m>
                      <a:endParaRPr lang="el-GR" dirty="0"/>
                    </a:p>
                  </p:txBody>
                </p:sp>
              </mc:Choice>
              <mc:Fallback xmlns="">
                <p:sp>
                  <p:nvSpPr>
                    <p:cNvPr id="11" name="TextBox 10">
                      <a:extLst>
                        <a:ext uri="{FF2B5EF4-FFF2-40B4-BE49-F238E27FC236}">
                          <a16:creationId xmlns:a16="http://schemas.microsoft.com/office/drawing/2014/main" id="{DC90D1CF-7056-503C-99F5-F0A90E978B8D}"/>
                        </a:ext>
                      </a:extLst>
                    </p:cNvPr>
                    <p:cNvSpPr txBox="1">
                      <a:spLocks noRot="1" noChangeAspect="1" noMove="1" noResize="1" noEditPoints="1" noAdjustHandles="1" noChangeArrowheads="1" noChangeShapeType="1" noTextEdit="1"/>
                    </p:cNvSpPr>
                    <p:nvPr/>
                  </p:nvSpPr>
                  <p:spPr>
                    <a:xfrm>
                      <a:off x="10181771" y="3825298"/>
                      <a:ext cx="1320800" cy="276999"/>
                    </a:xfrm>
                    <a:prstGeom prst="rect">
                      <a:avLst/>
                    </a:prstGeom>
                    <a:blipFill>
                      <a:blip r:embed="rId7"/>
                      <a:stretch>
                        <a:fillRect/>
                      </a:stretch>
                    </a:blipFill>
                  </p:spPr>
                  <p:txBody>
                    <a:bodyPr/>
                    <a:lstStyle/>
                    <a:p>
                      <a:r>
                        <a:rPr lang="el-GR">
                          <a:noFill/>
                        </a:rPr>
                        <a:t> </a:t>
                      </a:r>
                    </a:p>
                  </p:txBody>
                </p:sp>
              </mc:Fallback>
            </mc:AlternateContent>
            <p:cxnSp>
              <p:nvCxnSpPr>
                <p:cNvPr id="6" name="Ευθύγραμμο βέλος σύνδεσης 5">
                  <a:extLst>
                    <a:ext uri="{FF2B5EF4-FFF2-40B4-BE49-F238E27FC236}">
                      <a16:creationId xmlns:a16="http://schemas.microsoft.com/office/drawing/2014/main" id="{28B88B59-A043-3911-ADD2-A80E66468EB4}"/>
                    </a:ext>
                  </a:extLst>
                </p:cNvPr>
                <p:cNvCxnSpPr/>
                <p:nvPr/>
              </p:nvCxnSpPr>
              <p:spPr>
                <a:xfrm>
                  <a:off x="9747250" y="1181100"/>
                  <a:ext cx="434521" cy="0"/>
                </a:xfrm>
                <a:prstGeom prst="straightConnector1">
                  <a:avLst/>
                </a:prstGeom>
                <a:ln w="9525">
                  <a:solidFill>
                    <a:schemeClr val="tx1">
                      <a:lumMod val="65000"/>
                      <a:lumOff val="35000"/>
                    </a:schemeClr>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21D50AC-957F-6F3C-09F8-363BDE53D12E}"/>
                        </a:ext>
                      </a:extLst>
                    </p:cNvPr>
                    <p:cNvSpPr txBox="1"/>
                    <p:nvPr/>
                  </p:nvSpPr>
                  <p:spPr>
                    <a:xfrm>
                      <a:off x="9747250" y="864203"/>
                      <a:ext cx="444500" cy="3341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l-GR" sz="1400" i="1" smtClean="0">
                                    <a:solidFill>
                                      <a:schemeClr val="tx1">
                                        <a:lumMod val="65000"/>
                                        <a:lumOff val="35000"/>
                                      </a:schemeClr>
                                    </a:solidFill>
                                    <a:latin typeface="Cambria Math" panose="02040503050406030204" pitchFamily="18" charset="0"/>
                                  </a:rPr>
                                </m:ctrlPr>
                              </m:sSubPr>
                              <m:e>
                                <m:r>
                                  <a:rPr lang="el-GR" sz="1400" b="0" i="1" smtClean="0">
                                    <a:solidFill>
                                      <a:schemeClr val="tx1">
                                        <a:lumMod val="65000"/>
                                        <a:lumOff val="35000"/>
                                      </a:schemeClr>
                                    </a:solidFill>
                                    <a:latin typeface="Cambria Math" panose="02040503050406030204" pitchFamily="18" charset="0"/>
                                  </a:rPr>
                                  <m:t>𝛪</m:t>
                                </m:r>
                              </m:e>
                              <m:sub>
                                <m:r>
                                  <a:rPr lang="en-US" sz="1400" b="0" i="1" smtClean="0">
                                    <a:solidFill>
                                      <a:schemeClr val="tx1">
                                        <a:lumMod val="65000"/>
                                        <a:lumOff val="35000"/>
                                      </a:schemeClr>
                                    </a:solidFill>
                                    <a:latin typeface="Cambria Math" panose="02040503050406030204" pitchFamily="18" charset="0"/>
                                  </a:rPr>
                                  <m:t>𝑚</m:t>
                                </m:r>
                              </m:sub>
                            </m:sSub>
                          </m:oMath>
                        </m:oMathPara>
                      </a14:m>
                      <a:endParaRPr lang="el-GR" i="1" dirty="0"/>
                    </a:p>
                  </p:txBody>
                </p:sp>
              </mc:Choice>
              <mc:Fallback xmlns="">
                <p:sp>
                  <p:nvSpPr>
                    <p:cNvPr id="7" name="TextBox 6">
                      <a:extLst>
                        <a:ext uri="{FF2B5EF4-FFF2-40B4-BE49-F238E27FC236}">
                          <a16:creationId xmlns:a16="http://schemas.microsoft.com/office/drawing/2014/main" id="{B21D50AC-957F-6F3C-09F8-363BDE53D12E}"/>
                        </a:ext>
                      </a:extLst>
                    </p:cNvPr>
                    <p:cNvSpPr txBox="1">
                      <a:spLocks noRot="1" noChangeAspect="1" noMove="1" noResize="1" noEditPoints="1" noAdjustHandles="1" noChangeArrowheads="1" noChangeShapeType="1" noTextEdit="1"/>
                    </p:cNvSpPr>
                    <p:nvPr/>
                  </p:nvSpPr>
                  <p:spPr>
                    <a:xfrm>
                      <a:off x="9747250" y="864203"/>
                      <a:ext cx="444500" cy="334185"/>
                    </a:xfrm>
                    <a:prstGeom prst="rect">
                      <a:avLst/>
                    </a:prstGeom>
                    <a:blipFill>
                      <a:blip r:embed="rId8"/>
                      <a:stretch>
                        <a:fillRect/>
                      </a:stretch>
                    </a:blipFill>
                  </p:spPr>
                  <p:txBody>
                    <a:bodyPr/>
                    <a:lstStyle/>
                    <a:p>
                      <a:r>
                        <a:rPr lang="el-GR">
                          <a:noFill/>
                        </a:rPr>
                        <a:t> </a:t>
                      </a:r>
                    </a:p>
                  </p:txBody>
                </p:sp>
              </mc:Fallback>
            </mc:AlternateContent>
          </p:grpSp>
        </p:grpSp>
        <p:sp>
          <p:nvSpPr>
            <p:cNvPr id="2" name="TextBox 1">
              <a:extLst>
                <a:ext uri="{FF2B5EF4-FFF2-40B4-BE49-F238E27FC236}">
                  <a16:creationId xmlns:a16="http://schemas.microsoft.com/office/drawing/2014/main" id="{0CA5C630-D921-572A-6EFD-9D6E1309E225}"/>
                </a:ext>
              </a:extLst>
            </p:cNvPr>
            <p:cNvSpPr txBox="1"/>
            <p:nvPr/>
          </p:nvSpPr>
          <p:spPr>
            <a:xfrm>
              <a:off x="10360820" y="1151355"/>
              <a:ext cx="352425" cy="1200329"/>
            </a:xfrm>
            <a:prstGeom prst="rect">
              <a:avLst/>
            </a:prstGeom>
            <a:noFill/>
          </p:spPr>
          <p:txBody>
            <a:bodyPr wrap="square" rtlCol="0">
              <a:spAutoFit/>
            </a:bodyPr>
            <a:lstStyle/>
            <a:p>
              <a:r>
                <a:rPr lang="el-GR" dirty="0"/>
                <a:t>+</a:t>
              </a:r>
            </a:p>
            <a:p>
              <a:endParaRPr lang="el-GR" dirty="0"/>
            </a:p>
            <a:p>
              <a:endParaRPr lang="el-GR" dirty="0"/>
            </a:p>
            <a:p>
              <a:r>
                <a:rPr lang="el-GR" dirty="0"/>
                <a:t>-</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64EEE89-8E37-8CBC-0149-A84F78B81508}"/>
                    </a:ext>
                  </a:extLst>
                </p:cNvPr>
                <p:cNvSpPr txBox="1"/>
                <p:nvPr/>
              </p:nvSpPr>
              <p:spPr>
                <a:xfrm>
                  <a:off x="10337018" y="1517874"/>
                  <a:ext cx="352425"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l-GR" sz="1400" i="1" smtClean="0">
                                <a:latin typeface="Cambria Math" panose="02040503050406030204" pitchFamily="18" charset="0"/>
                              </a:rPr>
                            </m:ctrlPr>
                          </m:sSubPr>
                          <m:e>
                            <m:r>
                              <a:rPr lang="en-US" sz="1400" b="0" i="1" smtClean="0">
                                <a:latin typeface="Cambria Math" panose="02040503050406030204" pitchFamily="18" charset="0"/>
                              </a:rPr>
                              <m:t>𝑉</m:t>
                            </m:r>
                          </m:e>
                          <m:sub>
                            <m:r>
                              <a:rPr lang="en-US" sz="1400" b="0" i="1" smtClean="0">
                                <a:latin typeface="Cambria Math" panose="02040503050406030204" pitchFamily="18" charset="0"/>
                              </a:rPr>
                              <m:t>𝑚</m:t>
                            </m:r>
                          </m:sub>
                        </m:sSub>
                      </m:oMath>
                    </m:oMathPara>
                  </a14:m>
                  <a:endParaRPr lang="el-GR" dirty="0"/>
                </a:p>
              </p:txBody>
            </p:sp>
          </mc:Choice>
          <mc:Fallback xmlns="">
            <p:sp>
              <p:nvSpPr>
                <p:cNvPr id="13" name="TextBox 12">
                  <a:extLst>
                    <a:ext uri="{FF2B5EF4-FFF2-40B4-BE49-F238E27FC236}">
                      <a16:creationId xmlns:a16="http://schemas.microsoft.com/office/drawing/2014/main" id="{864EEE89-8E37-8CBC-0149-A84F78B81508}"/>
                    </a:ext>
                  </a:extLst>
                </p:cNvPr>
                <p:cNvSpPr txBox="1">
                  <a:spLocks noRot="1" noChangeAspect="1" noMove="1" noResize="1" noEditPoints="1" noAdjustHandles="1" noChangeArrowheads="1" noChangeShapeType="1" noTextEdit="1"/>
                </p:cNvSpPr>
                <p:nvPr/>
              </p:nvSpPr>
              <p:spPr>
                <a:xfrm>
                  <a:off x="10337018" y="1517874"/>
                  <a:ext cx="352425" cy="307777"/>
                </a:xfrm>
                <a:prstGeom prst="rect">
                  <a:avLst/>
                </a:prstGeom>
                <a:blipFill>
                  <a:blip r:embed="rId9"/>
                  <a:stretch>
                    <a:fillRect/>
                  </a:stretch>
                </a:blipFill>
              </p:spPr>
              <p:txBody>
                <a:bodyPr/>
                <a:lstStyle/>
                <a:p>
                  <a:r>
                    <a:rPr lang="el-GR">
                      <a:noFill/>
                    </a:rPr>
                    <a:t> </a:t>
                  </a:r>
                </a:p>
              </p:txBody>
            </p:sp>
          </mc:Fallback>
        </mc:AlternateContent>
      </p:grpSp>
      <p:sp>
        <p:nvSpPr>
          <p:cNvPr id="24" name="Βέλος: Κάτω 23">
            <a:extLst>
              <a:ext uri="{FF2B5EF4-FFF2-40B4-BE49-F238E27FC236}">
                <a16:creationId xmlns:a16="http://schemas.microsoft.com/office/drawing/2014/main" id="{CFA988AC-827A-ED27-CD92-283F07CEB44C}"/>
              </a:ext>
            </a:extLst>
          </p:cNvPr>
          <p:cNvSpPr/>
          <p:nvPr/>
        </p:nvSpPr>
        <p:spPr>
          <a:xfrm>
            <a:off x="3128386" y="3744952"/>
            <a:ext cx="419100" cy="4445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5" name="Βέλος: Κάτω 24">
            <a:extLst>
              <a:ext uri="{FF2B5EF4-FFF2-40B4-BE49-F238E27FC236}">
                <a16:creationId xmlns:a16="http://schemas.microsoft.com/office/drawing/2014/main" id="{DEAAD85C-8852-D0FB-4EC0-78DCA4A0D9EF}"/>
              </a:ext>
            </a:extLst>
          </p:cNvPr>
          <p:cNvSpPr/>
          <p:nvPr/>
        </p:nvSpPr>
        <p:spPr>
          <a:xfrm>
            <a:off x="3128386" y="5230852"/>
            <a:ext cx="419100" cy="4445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42275885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5007A2-129B-8410-13EF-5746B9E64AD9}"/>
              </a:ext>
            </a:extLst>
          </p:cNvPr>
          <p:cNvSpPr txBox="1"/>
          <p:nvPr/>
        </p:nvSpPr>
        <p:spPr>
          <a:xfrm>
            <a:off x="1734457" y="18637"/>
            <a:ext cx="8991600" cy="523220"/>
          </a:xfrm>
          <a:prstGeom prst="rect">
            <a:avLst/>
          </a:prstGeom>
          <a:noFill/>
        </p:spPr>
        <p:txBody>
          <a:bodyPr wrap="square" rtlCol="0">
            <a:spAutoFit/>
          </a:bodyPr>
          <a:lstStyle/>
          <a:p>
            <a:pPr algn="ctr"/>
            <a:r>
              <a:rPr lang="en-US" sz="2800" dirty="0"/>
              <a:t>DC-Drive: </a:t>
            </a:r>
            <a:r>
              <a:rPr lang="el-GR" sz="2800" dirty="0"/>
              <a:t>Έλεγχος ρεύματος</a:t>
            </a:r>
          </a:p>
        </p:txBody>
      </p:sp>
      <mc:AlternateContent xmlns:mc="http://schemas.openxmlformats.org/markup-compatibility/2006" xmlns:a14="http://schemas.microsoft.com/office/drawing/2010/main">
        <mc:Choice Requires="a14">
          <p:graphicFrame>
            <p:nvGraphicFramePr>
              <p:cNvPr id="5" name="Πίνακας 4">
                <a:extLst>
                  <a:ext uri="{FF2B5EF4-FFF2-40B4-BE49-F238E27FC236}">
                    <a16:creationId xmlns:a16="http://schemas.microsoft.com/office/drawing/2014/main" id="{64A5C1DA-E95D-1564-4994-5BC3DC716A7E}"/>
                  </a:ext>
                </a:extLst>
              </p:cNvPr>
              <p:cNvGraphicFramePr>
                <a:graphicFrameLocks noGrp="1"/>
              </p:cNvGraphicFramePr>
              <p:nvPr>
                <p:extLst>
                  <p:ext uri="{D42A27DB-BD31-4B8C-83A1-F6EECF244321}">
                    <p14:modId xmlns:p14="http://schemas.microsoft.com/office/powerpoint/2010/main" val="157797923"/>
                  </p:ext>
                </p:extLst>
              </p:nvPr>
            </p:nvGraphicFramePr>
            <p:xfrm>
              <a:off x="80423" y="1300907"/>
              <a:ext cx="7804621" cy="4586841"/>
            </p:xfrm>
            <a:graphic>
              <a:graphicData uri="http://schemas.openxmlformats.org/drawingml/2006/table">
                <a:tbl>
                  <a:tblPr firstRow="1" bandRow="1">
                    <a:tableStyleId>{5C22544A-7EE6-4342-B048-85BDC9FD1C3A}</a:tableStyleId>
                  </a:tblPr>
                  <a:tblGrid>
                    <a:gridCol w="1419637">
                      <a:extLst>
                        <a:ext uri="{9D8B030D-6E8A-4147-A177-3AD203B41FA5}">
                          <a16:colId xmlns:a16="http://schemas.microsoft.com/office/drawing/2014/main" val="2876570801"/>
                        </a:ext>
                      </a:extLst>
                    </a:gridCol>
                    <a:gridCol w="1286192">
                      <a:extLst>
                        <a:ext uri="{9D8B030D-6E8A-4147-A177-3AD203B41FA5}">
                          <a16:colId xmlns:a16="http://schemas.microsoft.com/office/drawing/2014/main" val="2876662221"/>
                        </a:ext>
                      </a:extLst>
                    </a:gridCol>
                    <a:gridCol w="5098792">
                      <a:extLst>
                        <a:ext uri="{9D8B030D-6E8A-4147-A177-3AD203B41FA5}">
                          <a16:colId xmlns:a16="http://schemas.microsoft.com/office/drawing/2014/main" val="1179893809"/>
                        </a:ext>
                      </a:extLst>
                    </a:gridCol>
                  </a:tblGrid>
                  <a:tr h="565111">
                    <a:tc>
                      <a:txBody>
                        <a:bodyPr/>
                        <a:lstStyle/>
                        <a:p>
                          <a:pPr algn="ctr"/>
                          <a:r>
                            <a:rPr lang="el-GR" sz="1600" dirty="0"/>
                            <a:t>Οδηγική</a:t>
                          </a:r>
                        </a:p>
                        <a:p>
                          <a:pPr algn="ctr"/>
                          <a:r>
                            <a:rPr lang="el-GR" sz="1600" dirty="0"/>
                            <a:t>λειτουργία</a:t>
                          </a:r>
                        </a:p>
                      </a:txBody>
                      <a:tcPr marL="0" marR="0" marT="0" marB="0"/>
                    </a:tc>
                    <a:tc>
                      <a:txBody>
                        <a:bodyPr/>
                        <a:lstStyle/>
                        <a:p>
                          <a:pPr algn="ctr"/>
                          <a:r>
                            <a:rPr lang="el-GR" sz="1600" dirty="0"/>
                            <a:t>Ρεύμα</a:t>
                          </a:r>
                        </a:p>
                      </a:txBody>
                      <a:tcPr marL="0" marR="0" marT="0" marB="0"/>
                    </a:tc>
                    <a:tc>
                      <a:txBody>
                        <a:bodyPr/>
                        <a:lstStyle/>
                        <a:p>
                          <a:pPr algn="ctr"/>
                          <a:r>
                            <a:rPr lang="el-GR" sz="1600" dirty="0"/>
                            <a:t>Διακοπτική λειτουργία</a:t>
                          </a:r>
                        </a:p>
                      </a:txBody>
                      <a:tcPr marL="0" marR="0" marT="0" marB="0"/>
                    </a:tc>
                    <a:extLst>
                      <a:ext uri="{0D108BD9-81ED-4DB2-BD59-A6C34878D82A}">
                        <a16:rowId xmlns:a16="http://schemas.microsoft.com/office/drawing/2014/main" val="1874025302"/>
                      </a:ext>
                    </a:extLst>
                  </a:tr>
                  <a:tr h="1051954">
                    <a:tc>
                      <a:txBody>
                        <a:bodyPr/>
                        <a:lstStyle/>
                        <a:p>
                          <a:pPr algn="ctr"/>
                          <a:endParaRPr lang="el-GR" sz="1600" dirty="0"/>
                        </a:p>
                        <a:p>
                          <a:pPr algn="ctr"/>
                          <a:r>
                            <a:rPr lang="el-GR" sz="1600" dirty="0"/>
                            <a:t>Σταθερή ταχύτητα</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l-GR"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𝛪</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𝑚</m:t>
                                    </m:r>
                                  </m:sub>
                                </m:sSub>
                                <m:r>
                                  <a:rPr kumimoji="0" lang="el-GR"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&gt;0</m:t>
                                </m:r>
                              </m:oMath>
                            </m:oMathPara>
                          </a14:m>
                          <a:endParaRPr lang="en-US" sz="1600" b="0" dirty="0"/>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ctrlPr>
                                      <a:rPr lang="el-GR" sz="1600" b="0" i="1" smtClean="0">
                                        <a:latin typeface="Cambria Math" panose="02040503050406030204" pitchFamily="18" charset="0"/>
                                      </a:rPr>
                                    </m:ctrlPr>
                                  </m:dPr>
                                  <m:e>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l-GR"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𝛵</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𝑚</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m:t>
                                    </m:r>
                                    <m:sSub>
                                      <m:sSubPr>
                                        <m:ctrlPr>
                                          <a:rPr lang="en-US" sz="1600" b="0"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a:rPr lang="el-GR" sz="1600" b="0"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𝛵</m:t>
                                        </m:r>
                                      </m:e>
                                      <m:sub>
                                        <m:r>
                                          <a:rPr lang="en-US" sz="1600" b="0"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𝑅𝐿</m:t>
                                        </m:r>
                                      </m:sub>
                                    </m:sSub>
                                  </m:e>
                                </m:d>
                              </m:oMath>
                            </m:oMathPara>
                          </a14:m>
                          <a:endParaRPr lang="el-GR" sz="1600" b="0" dirty="0"/>
                        </a:p>
                      </a:txBody>
                      <a:tcPr marL="0" marR="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𝑄</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1</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m:t>
                              </m:r>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𝑂𝑁</m:t>
                              </m:r>
                            </m:oMath>
                          </a14:m>
                          <a:r>
                            <a:rPr lang="en-US" sz="1600" b="0" dirty="0"/>
                            <a:t>, </a:t>
                          </a:r>
                          <a14:m>
                            <m:oMath xmlns:m="http://schemas.openxmlformats.org/officeDocument/2006/math">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𝑄</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2</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m:t>
                              </m:r>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𝑂𝐹𝐹</m:t>
                              </m:r>
                            </m:oMath>
                          </a14:m>
                          <a:r>
                            <a:rPr lang="en-US" sz="1600" b="0" dirty="0"/>
                            <a:t>  </a:t>
                          </a:r>
                          <a:r>
                            <a:rPr lang="en-US" sz="1600" b="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𝐿</m:t>
                                  </m:r>
                                </m:e>
                                <m:sub>
                                  <m:r>
                                    <a:rPr lang="en-US" sz="1600" b="0" i="1" smtClean="0">
                                      <a:latin typeface="Cambria Math" panose="02040503050406030204" pitchFamily="18" charset="0"/>
                                    </a:rPr>
                                    <m:t>𝑎</m:t>
                                  </m:r>
                                </m:sub>
                              </m:sSub>
                              <m:f>
                                <m:fPr>
                                  <m:type m:val="lin"/>
                                  <m:ctrlPr>
                                    <a:rPr lang="en-US" sz="1600" b="0" i="1" smtClean="0">
                                      <a:latin typeface="Cambria Math" panose="02040503050406030204" pitchFamily="18" charset="0"/>
                                    </a:rPr>
                                  </m:ctrlPr>
                                </m:fPr>
                                <m:num>
                                  <m:r>
                                    <a:rPr lang="en-US" sz="1600" b="0" i="1" smtClean="0">
                                      <a:latin typeface="Cambria Math" panose="02040503050406030204" pitchFamily="18" charset="0"/>
                                    </a:rPr>
                                    <m:t>∙</m:t>
                                  </m:r>
                                  <m:r>
                                    <a:rPr lang="en-US" sz="1600" b="0" i="1" smtClean="0">
                                      <a:latin typeface="Cambria Math" panose="02040503050406030204" pitchFamily="18" charset="0"/>
                                    </a:rPr>
                                    <m:t>𝑑</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𝐼</m:t>
                                      </m:r>
                                    </m:e>
                                    <m:sub>
                                      <m:r>
                                        <a:rPr lang="en-US" sz="1600" b="0" i="1" smtClean="0">
                                          <a:latin typeface="Cambria Math" panose="02040503050406030204" pitchFamily="18" charset="0"/>
                                        </a:rPr>
                                        <m:t>𝑚</m:t>
                                      </m:r>
                                    </m:sub>
                                  </m:sSub>
                                </m:num>
                                <m:den>
                                  <m:r>
                                    <a:rPr lang="en-US" sz="1600" b="0" i="1" smtClean="0">
                                      <a:latin typeface="Cambria Math" panose="02040503050406030204" pitchFamily="18" charset="0"/>
                                    </a:rPr>
                                    <m:t>𝑑𝑡</m:t>
                                  </m:r>
                                </m:den>
                              </m:f>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𝑉</m:t>
                                  </m:r>
                                </m:e>
                                <m:sub>
                                  <m:r>
                                    <a:rPr lang="en-US" sz="1600" b="0" i="1" smtClean="0">
                                      <a:latin typeface="Cambria Math" panose="02040503050406030204" pitchFamily="18" charset="0"/>
                                    </a:rPr>
                                    <m:t>𝑏𝑎𝑡</m:t>
                                  </m:r>
                                </m:sub>
                              </m:sSub>
                              <m:r>
                                <a:rPr lang="en-US" sz="1600" b="0" i="1" smtClean="0">
                                  <a:latin typeface="Cambria Math" panose="02040503050406030204" pitchFamily="18" charset="0"/>
                                </a:rPr>
                                <m:t>−</m:t>
                              </m:r>
                              <m:r>
                                <a:rPr lang="en-US" sz="1600" b="0" i="1" smtClean="0">
                                  <a:latin typeface="Cambria Math" panose="02040503050406030204" pitchFamily="18" charset="0"/>
                                </a:rPr>
                                <m:t>𝐸</m:t>
                              </m:r>
                              <m:r>
                                <a:rPr lang="en-US" sz="1600" b="0" i="1" smtClean="0">
                                  <a:solidFill>
                                    <a:schemeClr val="tx1"/>
                                  </a:solidFill>
                                  <a:latin typeface="Cambria Math" panose="02040503050406030204" pitchFamily="18" charset="0"/>
                                </a:rPr>
                                <m:t>−</m:t>
                              </m:r>
                              <m:r>
                                <m:rPr>
                                  <m:nor/>
                                </m:rPr>
                                <a:rPr lang="el-GR" sz="1600" i="1" dirty="0">
                                  <a:solidFill>
                                    <a:schemeClr val="tx1"/>
                                  </a:solidFill>
                                </a:rPr>
                                <m:t> </m:t>
                              </m:r>
                              <m:sSub>
                                <m:sSubPr>
                                  <m:ctrlPr>
                                    <a:rPr lang="el-GR" sz="1600" i="1">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𝑅</m:t>
                                  </m:r>
                                </m:e>
                                <m:sub>
                                  <m:r>
                                    <a:rPr lang="en-US" sz="1600" b="0" i="1">
                                      <a:solidFill>
                                        <a:schemeClr val="tx1"/>
                                      </a:solidFill>
                                      <a:latin typeface="Cambria Math" panose="02040503050406030204" pitchFamily="18" charset="0"/>
                                    </a:rPr>
                                    <m:t>𝑎</m:t>
                                  </m:r>
                                </m:sub>
                              </m:sSub>
                              <m:r>
                                <a:rPr lang="en-US" sz="1600" b="0" i="1">
                                  <a:solidFill>
                                    <a:schemeClr val="tx1"/>
                                  </a:solidFill>
                                  <a:latin typeface="Cambria Math" panose="02040503050406030204" pitchFamily="18" charset="0"/>
                                </a:rPr>
                                <m:t> </m:t>
                              </m:r>
                              <m:r>
                                <a:rPr lang="en-US" sz="1600" b="0" i="1" smtClean="0">
                                  <a:solidFill>
                                    <a:schemeClr val="tx1"/>
                                  </a:solidFill>
                                  <a:latin typeface="Cambria Math" panose="02040503050406030204" pitchFamily="18" charset="0"/>
                                </a:rPr>
                                <m:t>∙</m:t>
                              </m:r>
                              <m:sSub>
                                <m:sSubPr>
                                  <m:ctrlPr>
                                    <a:rPr lang="el-GR" sz="1600" i="1">
                                      <a:solidFill>
                                        <a:schemeClr val="tx1"/>
                                      </a:solidFill>
                                      <a:latin typeface="Cambria Math" panose="02040503050406030204" pitchFamily="18" charset="0"/>
                                    </a:rPr>
                                  </m:ctrlPr>
                                </m:sSubPr>
                                <m:e>
                                  <m:r>
                                    <a:rPr lang="en-US" sz="1600" b="0" i="1">
                                      <a:solidFill>
                                        <a:schemeClr val="tx1"/>
                                      </a:solidFill>
                                      <a:latin typeface="Cambria Math" panose="02040503050406030204" pitchFamily="18" charset="0"/>
                                    </a:rPr>
                                    <m:t>𝐼</m:t>
                                  </m:r>
                                </m:e>
                                <m:sub>
                                  <m:r>
                                    <a:rPr lang="en-US" sz="1600" b="0" i="1">
                                      <a:solidFill>
                                        <a:schemeClr val="tx1"/>
                                      </a:solidFill>
                                      <a:latin typeface="Cambria Math" panose="02040503050406030204" pitchFamily="18" charset="0"/>
                                    </a:rPr>
                                    <m:t>𝑚</m:t>
                                  </m:r>
                                </m:sub>
                              </m:sSub>
                            </m:oMath>
                          </a14:m>
                          <a:endParaRPr lang="en-US" sz="1600" dirty="0">
                            <a:solidFill>
                              <a:schemeClr val="tx1"/>
                            </a:solidFill>
                          </a:endParaRPr>
                        </a:p>
                        <a:p>
                          <a:pPr algn="l"/>
                          <a:endParaRPr lang="en-US" sz="1600" b="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𝑄</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1</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m:t>
                              </m:r>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𝑂𝐹𝐹</m:t>
                              </m:r>
                            </m:oMath>
                          </a14:m>
                          <a:r>
                            <a:rPr lang="en-US" sz="1600" b="0" dirty="0"/>
                            <a:t>, </a:t>
                          </a:r>
                          <a14:m>
                            <m:oMath xmlns:m="http://schemas.openxmlformats.org/officeDocument/2006/math">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𝑄</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2</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m:t>
                              </m:r>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𝑂𝑁</m:t>
                              </m:r>
                            </m:oMath>
                          </a14:m>
                          <a:r>
                            <a:rPr lang="en-US" sz="1600" b="0" dirty="0"/>
                            <a:t> </a:t>
                          </a:r>
                          <a:r>
                            <a:rPr lang="en-US" sz="1600" b="0" dirty="0">
                              <a:latin typeface="Cambria Math" panose="02040503050406030204" pitchFamily="18" charset="0"/>
                              <a:ea typeface="Cambria Math" panose="02040503050406030204" pitchFamily="18" charset="0"/>
                            </a:rPr>
                            <a:t>⇒ </a:t>
                          </a:r>
                          <a14:m>
                            <m:oMath xmlns:m="http://schemas.openxmlformats.org/officeDocument/2006/math">
                              <m:f>
                                <m:fPr>
                                  <m:type m:val="lin"/>
                                  <m:ctrlPr>
                                    <a:rPr lang="en-US" sz="1600" b="0" i="1" smtClean="0">
                                      <a:latin typeface="Cambria Math" panose="02040503050406030204" pitchFamily="18" charset="0"/>
                                    </a:rPr>
                                  </m:ctrlPr>
                                </m:fPr>
                                <m:num>
                                  <m:r>
                                    <a:rPr lang="en-US" sz="1600" b="0" i="1" smtClean="0">
                                      <a:latin typeface="Cambria Math" panose="02040503050406030204" pitchFamily="18" charset="0"/>
                                    </a:rPr>
                                    <m:t>𝑑</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𝐼</m:t>
                                      </m:r>
                                    </m:e>
                                    <m:sub>
                                      <m:r>
                                        <a:rPr lang="en-US" sz="1600" b="0" i="1" smtClean="0">
                                          <a:latin typeface="Cambria Math" panose="02040503050406030204" pitchFamily="18" charset="0"/>
                                        </a:rPr>
                                        <m:t>𝑚</m:t>
                                      </m:r>
                                    </m:sub>
                                  </m:sSub>
                                </m:num>
                                <m:den>
                                  <m:r>
                                    <a:rPr lang="en-US" sz="1600" b="0" i="1" smtClean="0">
                                      <a:latin typeface="Cambria Math" panose="02040503050406030204" pitchFamily="18" charset="0"/>
                                    </a:rPr>
                                    <m:t>𝑑𝑡</m:t>
                                  </m:r>
                                </m:den>
                              </m:f>
                              <m:r>
                                <a:rPr lang="en-US" sz="1600" b="0" i="1" smtClean="0">
                                  <a:latin typeface="Cambria Math" panose="02040503050406030204" pitchFamily="18" charset="0"/>
                                </a:rPr>
                                <m:t>≈−</m:t>
                              </m:r>
                              <m:r>
                                <a:rPr lang="en-US" sz="1600" b="0" i="1" smtClean="0">
                                  <a:latin typeface="Cambria Math" panose="02040503050406030204" pitchFamily="18" charset="0"/>
                                </a:rPr>
                                <m:t>𝐸</m:t>
                              </m:r>
                              <m:r>
                                <a:rPr lang="en-US" sz="1600" b="0" i="1" smtClean="0">
                                  <a:solidFill>
                                    <a:schemeClr val="tx1"/>
                                  </a:solidFill>
                                  <a:latin typeface="Cambria Math" panose="02040503050406030204" pitchFamily="18" charset="0"/>
                                </a:rPr>
                                <m:t>−</m:t>
                              </m:r>
                              <m:r>
                                <m:rPr>
                                  <m:nor/>
                                </m:rPr>
                                <a:rPr lang="el-GR" sz="1600" i="1" dirty="0">
                                  <a:solidFill>
                                    <a:schemeClr val="tx1"/>
                                  </a:solidFill>
                                </a:rPr>
                                <m:t> </m:t>
                              </m:r>
                              <m:sSub>
                                <m:sSubPr>
                                  <m:ctrlPr>
                                    <a:rPr lang="el-GR" sz="1600" i="1">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𝑅</m:t>
                                  </m:r>
                                </m:e>
                                <m:sub>
                                  <m:r>
                                    <a:rPr lang="en-US" sz="1600" b="0" i="1">
                                      <a:solidFill>
                                        <a:schemeClr val="tx1"/>
                                      </a:solidFill>
                                      <a:latin typeface="Cambria Math" panose="02040503050406030204" pitchFamily="18" charset="0"/>
                                    </a:rPr>
                                    <m:t>𝑎</m:t>
                                  </m:r>
                                </m:sub>
                              </m:sSub>
                              <m:r>
                                <a:rPr lang="en-US" sz="1600" b="0" i="1">
                                  <a:solidFill>
                                    <a:schemeClr val="tx1"/>
                                  </a:solidFill>
                                  <a:latin typeface="Cambria Math" panose="02040503050406030204" pitchFamily="18" charset="0"/>
                                </a:rPr>
                                <m:t> </m:t>
                              </m:r>
                              <m:r>
                                <a:rPr lang="en-US" sz="1600" b="0" i="1" smtClean="0">
                                  <a:solidFill>
                                    <a:schemeClr val="tx1"/>
                                  </a:solidFill>
                                  <a:latin typeface="Cambria Math" panose="02040503050406030204" pitchFamily="18" charset="0"/>
                                </a:rPr>
                                <m:t>∙</m:t>
                              </m:r>
                              <m:sSub>
                                <m:sSubPr>
                                  <m:ctrlPr>
                                    <a:rPr lang="el-GR" sz="1600" i="1">
                                      <a:solidFill>
                                        <a:schemeClr val="tx1"/>
                                      </a:solidFill>
                                      <a:latin typeface="Cambria Math" panose="02040503050406030204" pitchFamily="18" charset="0"/>
                                    </a:rPr>
                                  </m:ctrlPr>
                                </m:sSubPr>
                                <m:e>
                                  <m:r>
                                    <a:rPr lang="en-US" sz="1600" b="0" i="1">
                                      <a:solidFill>
                                        <a:schemeClr val="tx1"/>
                                      </a:solidFill>
                                      <a:latin typeface="Cambria Math" panose="02040503050406030204" pitchFamily="18" charset="0"/>
                                    </a:rPr>
                                    <m:t>𝐼</m:t>
                                  </m:r>
                                </m:e>
                                <m:sub>
                                  <m:r>
                                    <a:rPr lang="en-US" sz="1600" b="0" i="1">
                                      <a:solidFill>
                                        <a:schemeClr val="tx1"/>
                                      </a:solidFill>
                                      <a:latin typeface="Cambria Math" panose="02040503050406030204" pitchFamily="18" charset="0"/>
                                    </a:rPr>
                                    <m:t>𝑚</m:t>
                                  </m:r>
                                </m:sub>
                              </m:sSub>
                            </m:oMath>
                          </a14:m>
                          <a:endParaRPr lang="en-US" sz="1600" dirty="0"/>
                        </a:p>
                        <a:p>
                          <a:pPr algn="l"/>
                          <a:r>
                            <a:rPr lang="en-US" sz="1600" b="0" dirty="0"/>
                            <a:t> </a:t>
                          </a:r>
                        </a:p>
                      </a:txBody>
                      <a:tcPr marL="0" marR="0" marT="0" marB="0"/>
                    </a:tc>
                    <a:extLst>
                      <a:ext uri="{0D108BD9-81ED-4DB2-BD59-A6C34878D82A}">
                        <a16:rowId xmlns:a16="http://schemas.microsoft.com/office/drawing/2014/main" val="640501254"/>
                      </a:ext>
                    </a:extLst>
                  </a:tr>
                  <a:tr h="1019056">
                    <a:tc>
                      <a:txBody>
                        <a:bodyPr/>
                        <a:lstStyle/>
                        <a:p>
                          <a:pPr algn="ctr"/>
                          <a:endParaRPr lang="en-US" sz="1600" dirty="0"/>
                        </a:p>
                        <a:p>
                          <a:pPr algn="ctr"/>
                          <a:r>
                            <a:rPr lang="el-GR" sz="1600" dirty="0"/>
                            <a:t>Επιτάχυνση</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l-GR"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𝛪</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𝑚</m:t>
                                    </m:r>
                                  </m:sub>
                                </m:sSub>
                                <m:r>
                                  <a:rPr kumimoji="0" lang="el-GR"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&gt;0</m:t>
                                </m:r>
                              </m:oMath>
                            </m:oMathPara>
                          </a14:m>
                          <a:endParaRPr lang="en-US" sz="1600" b="0" dirty="0"/>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ctrlPr>
                                      <a:rPr lang="el-GR" sz="1600" b="0" i="1" smtClean="0">
                                        <a:latin typeface="Cambria Math" panose="02040503050406030204" pitchFamily="18" charset="0"/>
                                      </a:rPr>
                                    </m:ctrlPr>
                                  </m:dPr>
                                  <m:e>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l-GR"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𝛵</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𝑚</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&gt;</m:t>
                                    </m:r>
                                    <m:sSub>
                                      <m:sSubPr>
                                        <m:ctrlPr>
                                          <a:rPr lang="en-US" sz="1600" b="0"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a:rPr lang="el-GR" sz="1600" b="0"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𝛵</m:t>
                                        </m:r>
                                      </m:e>
                                      <m:sub>
                                        <m:r>
                                          <a:rPr lang="en-US" sz="1600" b="0"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𝑅𝐿</m:t>
                                        </m:r>
                                      </m:sub>
                                    </m:sSub>
                                  </m:e>
                                </m:d>
                              </m:oMath>
                            </m:oMathPara>
                          </a14:m>
                          <a:endParaRPr lang="el-GR" sz="1600" b="0" dirty="0"/>
                        </a:p>
                      </a:txBody>
                      <a:tcPr marL="0" marR="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𝑄</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1</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m:t>
                              </m:r>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𝑂𝑁</m:t>
                              </m:r>
                            </m:oMath>
                          </a14:m>
                          <a:r>
                            <a:rPr lang="en-US" sz="1600" b="0" dirty="0"/>
                            <a:t>, </a:t>
                          </a:r>
                          <a14:m>
                            <m:oMath xmlns:m="http://schemas.openxmlformats.org/officeDocument/2006/math">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𝑄</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2</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m:t>
                              </m:r>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𝑂𝐹𝐹</m:t>
                              </m:r>
                            </m:oMath>
                          </a14:m>
                          <a:r>
                            <a:rPr lang="en-US" sz="1600" b="0" dirty="0"/>
                            <a:t>  </a:t>
                          </a:r>
                          <a:r>
                            <a:rPr lang="en-US" sz="1600" b="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𝐿</m:t>
                                  </m:r>
                                </m:e>
                                <m:sub>
                                  <m:r>
                                    <a:rPr lang="en-US" sz="1600" b="0" i="1" smtClean="0">
                                      <a:latin typeface="Cambria Math" panose="02040503050406030204" pitchFamily="18" charset="0"/>
                                    </a:rPr>
                                    <m:t>𝑎</m:t>
                                  </m:r>
                                </m:sub>
                              </m:sSub>
                              <m:f>
                                <m:fPr>
                                  <m:type m:val="lin"/>
                                  <m:ctrlPr>
                                    <a:rPr lang="en-US" sz="1600" b="0" i="1" smtClean="0">
                                      <a:latin typeface="Cambria Math" panose="02040503050406030204" pitchFamily="18" charset="0"/>
                                    </a:rPr>
                                  </m:ctrlPr>
                                </m:fPr>
                                <m:num>
                                  <m:r>
                                    <a:rPr lang="en-US" sz="1600" b="0" i="1" smtClean="0">
                                      <a:latin typeface="Cambria Math" panose="02040503050406030204" pitchFamily="18" charset="0"/>
                                    </a:rPr>
                                    <m:t>∙</m:t>
                                  </m:r>
                                  <m:r>
                                    <a:rPr lang="en-US" sz="1600" b="0" i="1" smtClean="0">
                                      <a:latin typeface="Cambria Math" panose="02040503050406030204" pitchFamily="18" charset="0"/>
                                    </a:rPr>
                                    <m:t>𝑑</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𝐼</m:t>
                                      </m:r>
                                    </m:e>
                                    <m:sub>
                                      <m:r>
                                        <a:rPr lang="en-US" sz="1600" b="0" i="1" smtClean="0">
                                          <a:latin typeface="Cambria Math" panose="02040503050406030204" pitchFamily="18" charset="0"/>
                                        </a:rPr>
                                        <m:t>𝑚</m:t>
                                      </m:r>
                                    </m:sub>
                                  </m:sSub>
                                </m:num>
                                <m:den>
                                  <m:r>
                                    <a:rPr lang="en-US" sz="1600" b="0" i="1" smtClean="0">
                                      <a:latin typeface="Cambria Math" panose="02040503050406030204" pitchFamily="18" charset="0"/>
                                    </a:rPr>
                                    <m:t>𝑑𝑡</m:t>
                                  </m:r>
                                </m:den>
                              </m:f>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𝑉</m:t>
                                  </m:r>
                                </m:e>
                                <m:sub>
                                  <m:r>
                                    <a:rPr lang="en-US" sz="1600" b="0" i="1" smtClean="0">
                                      <a:latin typeface="Cambria Math" panose="02040503050406030204" pitchFamily="18" charset="0"/>
                                    </a:rPr>
                                    <m:t>𝑏𝑎𝑡</m:t>
                                  </m:r>
                                </m:sub>
                              </m:sSub>
                              <m:r>
                                <a:rPr lang="en-US" sz="1600" b="0" i="1" smtClean="0">
                                  <a:latin typeface="Cambria Math" panose="02040503050406030204" pitchFamily="18" charset="0"/>
                                </a:rPr>
                                <m:t>−</m:t>
                              </m:r>
                              <m:r>
                                <a:rPr lang="en-US" sz="1600" b="0" i="1" smtClean="0">
                                  <a:latin typeface="Cambria Math" panose="02040503050406030204" pitchFamily="18" charset="0"/>
                                </a:rPr>
                                <m:t>𝐸</m:t>
                              </m:r>
                              <m:r>
                                <a:rPr lang="en-US" sz="1600" b="0" i="1" smtClean="0">
                                  <a:solidFill>
                                    <a:schemeClr val="tx1"/>
                                  </a:solidFill>
                                  <a:latin typeface="Cambria Math" panose="02040503050406030204" pitchFamily="18" charset="0"/>
                                </a:rPr>
                                <m:t>−</m:t>
                              </m:r>
                              <m:r>
                                <m:rPr>
                                  <m:nor/>
                                </m:rPr>
                                <a:rPr lang="el-GR" sz="1600" i="1" dirty="0">
                                  <a:solidFill>
                                    <a:schemeClr val="tx1"/>
                                  </a:solidFill>
                                </a:rPr>
                                <m:t> </m:t>
                              </m:r>
                              <m:sSub>
                                <m:sSubPr>
                                  <m:ctrlPr>
                                    <a:rPr lang="el-GR" sz="1600" i="1">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𝑅</m:t>
                                  </m:r>
                                </m:e>
                                <m:sub>
                                  <m:r>
                                    <a:rPr lang="en-US" sz="1600" b="0" i="1">
                                      <a:solidFill>
                                        <a:schemeClr val="tx1"/>
                                      </a:solidFill>
                                      <a:latin typeface="Cambria Math" panose="02040503050406030204" pitchFamily="18" charset="0"/>
                                    </a:rPr>
                                    <m:t>𝑎</m:t>
                                  </m:r>
                                </m:sub>
                              </m:sSub>
                              <m:r>
                                <a:rPr lang="en-US" sz="1600" b="0" i="1">
                                  <a:solidFill>
                                    <a:schemeClr val="tx1"/>
                                  </a:solidFill>
                                  <a:latin typeface="Cambria Math" panose="02040503050406030204" pitchFamily="18" charset="0"/>
                                </a:rPr>
                                <m:t> </m:t>
                              </m:r>
                              <m:r>
                                <a:rPr lang="en-US" sz="1600" b="0" i="1" smtClean="0">
                                  <a:solidFill>
                                    <a:schemeClr val="tx1"/>
                                  </a:solidFill>
                                  <a:latin typeface="Cambria Math" panose="02040503050406030204" pitchFamily="18" charset="0"/>
                                </a:rPr>
                                <m:t>∙</m:t>
                              </m:r>
                              <m:sSub>
                                <m:sSubPr>
                                  <m:ctrlPr>
                                    <a:rPr lang="el-GR" sz="1600" i="1">
                                      <a:solidFill>
                                        <a:schemeClr val="tx1"/>
                                      </a:solidFill>
                                      <a:latin typeface="Cambria Math" panose="02040503050406030204" pitchFamily="18" charset="0"/>
                                    </a:rPr>
                                  </m:ctrlPr>
                                </m:sSubPr>
                                <m:e>
                                  <m:r>
                                    <a:rPr lang="en-US" sz="1600" b="0" i="1">
                                      <a:solidFill>
                                        <a:schemeClr val="tx1"/>
                                      </a:solidFill>
                                      <a:latin typeface="Cambria Math" panose="02040503050406030204" pitchFamily="18" charset="0"/>
                                    </a:rPr>
                                    <m:t>𝐼</m:t>
                                  </m:r>
                                </m:e>
                                <m:sub>
                                  <m:r>
                                    <a:rPr lang="en-US" sz="1600" b="0" i="1">
                                      <a:solidFill>
                                        <a:schemeClr val="tx1"/>
                                      </a:solidFill>
                                      <a:latin typeface="Cambria Math" panose="02040503050406030204" pitchFamily="18" charset="0"/>
                                    </a:rPr>
                                    <m:t>𝑚</m:t>
                                  </m:r>
                                </m:sub>
                              </m:sSub>
                            </m:oMath>
                          </a14:m>
                          <a:endParaRPr lang="en-US" sz="1600" dirty="0"/>
                        </a:p>
                        <a:p>
                          <a:pPr algn="l"/>
                          <a:endParaRPr lang="en-US" sz="1600" b="0" dirty="0"/>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𝑄</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1</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m:t>
                              </m:r>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𝑂𝐹𝐹</m:t>
                              </m:r>
                            </m:oMath>
                          </a14:m>
                          <a:r>
                            <a:rPr lang="en-US" sz="1600" b="0" dirty="0"/>
                            <a:t>, </a:t>
                          </a:r>
                          <a14:m>
                            <m:oMath xmlns:m="http://schemas.openxmlformats.org/officeDocument/2006/math">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𝑄</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2</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m:t>
                              </m:r>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𝑂𝑁</m:t>
                              </m:r>
                            </m:oMath>
                          </a14:m>
                          <a:r>
                            <a:rPr lang="en-US" sz="1600" b="0" dirty="0"/>
                            <a:t> </a:t>
                          </a:r>
                          <a:r>
                            <a:rPr lang="en-US" sz="1600" b="0" dirty="0">
                              <a:latin typeface="Cambria Math" panose="02040503050406030204" pitchFamily="18" charset="0"/>
                              <a:ea typeface="Cambria Math" panose="02040503050406030204" pitchFamily="18" charset="0"/>
                            </a:rPr>
                            <a:t>⇒ </a:t>
                          </a:r>
                          <a14:m>
                            <m:oMath xmlns:m="http://schemas.openxmlformats.org/officeDocument/2006/math">
                              <m:f>
                                <m:fPr>
                                  <m:type m:val="lin"/>
                                  <m:ctrlPr>
                                    <a:rPr lang="en-US" sz="1600" b="0" i="1" smtClean="0">
                                      <a:latin typeface="Cambria Math" panose="02040503050406030204" pitchFamily="18" charset="0"/>
                                    </a:rPr>
                                  </m:ctrlPr>
                                </m:fPr>
                                <m:num>
                                  <m:r>
                                    <a:rPr lang="en-US" sz="1600" b="0" i="1" smtClean="0">
                                      <a:latin typeface="Cambria Math" panose="02040503050406030204" pitchFamily="18" charset="0"/>
                                    </a:rPr>
                                    <m:t>𝑑</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𝐼</m:t>
                                      </m:r>
                                    </m:e>
                                    <m:sub>
                                      <m:r>
                                        <a:rPr lang="en-US" sz="1600" b="0" i="1" smtClean="0">
                                          <a:latin typeface="Cambria Math" panose="02040503050406030204" pitchFamily="18" charset="0"/>
                                        </a:rPr>
                                        <m:t>𝑚</m:t>
                                      </m:r>
                                    </m:sub>
                                  </m:sSub>
                                </m:num>
                                <m:den>
                                  <m:r>
                                    <a:rPr lang="en-US" sz="1600" b="0" i="1" smtClean="0">
                                      <a:latin typeface="Cambria Math" panose="02040503050406030204" pitchFamily="18" charset="0"/>
                                    </a:rPr>
                                    <m:t>𝑑𝑡</m:t>
                                  </m:r>
                                </m:den>
                              </m:f>
                              <m:r>
                                <a:rPr lang="en-US" sz="1600" b="0" i="1" smtClean="0">
                                  <a:latin typeface="Cambria Math" panose="02040503050406030204" pitchFamily="18" charset="0"/>
                                </a:rPr>
                                <m:t>≈−</m:t>
                              </m:r>
                              <m:r>
                                <a:rPr lang="en-US" sz="1600" b="0" i="1" smtClean="0">
                                  <a:latin typeface="Cambria Math" panose="02040503050406030204" pitchFamily="18" charset="0"/>
                                </a:rPr>
                                <m:t>𝐸</m:t>
                              </m:r>
                              <m:r>
                                <a:rPr lang="en-US" sz="1600" b="0" i="1" smtClean="0">
                                  <a:solidFill>
                                    <a:schemeClr val="tx1"/>
                                  </a:solidFill>
                                  <a:latin typeface="Cambria Math" panose="02040503050406030204" pitchFamily="18" charset="0"/>
                                </a:rPr>
                                <m:t>−</m:t>
                              </m:r>
                              <m:r>
                                <m:rPr>
                                  <m:nor/>
                                </m:rPr>
                                <a:rPr lang="el-GR" sz="1600" i="1" dirty="0">
                                  <a:solidFill>
                                    <a:schemeClr val="tx1"/>
                                  </a:solidFill>
                                </a:rPr>
                                <m:t> </m:t>
                              </m:r>
                              <m:sSub>
                                <m:sSubPr>
                                  <m:ctrlPr>
                                    <a:rPr lang="el-GR" sz="1600" i="1">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𝑅</m:t>
                                  </m:r>
                                </m:e>
                                <m:sub>
                                  <m:r>
                                    <a:rPr lang="en-US" sz="1600" b="0" i="1">
                                      <a:solidFill>
                                        <a:schemeClr val="tx1"/>
                                      </a:solidFill>
                                      <a:latin typeface="Cambria Math" panose="02040503050406030204" pitchFamily="18" charset="0"/>
                                    </a:rPr>
                                    <m:t>𝑎</m:t>
                                  </m:r>
                                </m:sub>
                              </m:sSub>
                              <m:r>
                                <a:rPr lang="en-US" sz="1600" b="0" i="1">
                                  <a:solidFill>
                                    <a:schemeClr val="tx1"/>
                                  </a:solidFill>
                                  <a:latin typeface="Cambria Math" panose="02040503050406030204" pitchFamily="18" charset="0"/>
                                </a:rPr>
                                <m:t> </m:t>
                              </m:r>
                              <m:r>
                                <a:rPr lang="en-US" sz="1600" b="0" i="1" smtClean="0">
                                  <a:solidFill>
                                    <a:schemeClr val="tx1"/>
                                  </a:solidFill>
                                  <a:latin typeface="Cambria Math" panose="02040503050406030204" pitchFamily="18" charset="0"/>
                                </a:rPr>
                                <m:t>∙</m:t>
                              </m:r>
                              <m:sSub>
                                <m:sSubPr>
                                  <m:ctrlPr>
                                    <a:rPr lang="el-GR" sz="1600" i="1">
                                      <a:solidFill>
                                        <a:schemeClr val="tx1"/>
                                      </a:solidFill>
                                      <a:latin typeface="Cambria Math" panose="02040503050406030204" pitchFamily="18" charset="0"/>
                                    </a:rPr>
                                  </m:ctrlPr>
                                </m:sSubPr>
                                <m:e>
                                  <m:r>
                                    <a:rPr lang="en-US" sz="1600" b="0" i="1">
                                      <a:solidFill>
                                        <a:schemeClr val="tx1"/>
                                      </a:solidFill>
                                      <a:latin typeface="Cambria Math" panose="02040503050406030204" pitchFamily="18" charset="0"/>
                                    </a:rPr>
                                    <m:t>𝐼</m:t>
                                  </m:r>
                                </m:e>
                                <m:sub>
                                  <m:r>
                                    <a:rPr lang="en-US" sz="1600" b="0" i="1">
                                      <a:solidFill>
                                        <a:schemeClr val="tx1"/>
                                      </a:solidFill>
                                      <a:latin typeface="Cambria Math" panose="02040503050406030204" pitchFamily="18" charset="0"/>
                                    </a:rPr>
                                    <m:t>𝑚</m:t>
                                  </m:r>
                                </m:sub>
                              </m:sSub>
                            </m:oMath>
                          </a14:m>
                          <a:endParaRPr lang="en-US" sz="1600" dirty="0"/>
                        </a:p>
                        <a:p>
                          <a:pPr algn="l"/>
                          <a:r>
                            <a:rPr lang="en-US" sz="1600" b="0" dirty="0"/>
                            <a:t> </a:t>
                          </a:r>
                        </a:p>
                      </a:txBody>
                      <a:tcPr marL="0" marR="0" marT="0" marB="0"/>
                    </a:tc>
                    <a:extLst>
                      <a:ext uri="{0D108BD9-81ED-4DB2-BD59-A6C34878D82A}">
                        <a16:rowId xmlns:a16="http://schemas.microsoft.com/office/drawing/2014/main" val="542677996"/>
                      </a:ext>
                    </a:extLst>
                  </a:tr>
                  <a:tr h="876620">
                    <a:tc>
                      <a:txBody>
                        <a:bodyPr/>
                        <a:lstStyle/>
                        <a:p>
                          <a:pPr algn="ctr"/>
                          <a:r>
                            <a:rPr lang="el-GR" sz="1600" dirty="0"/>
                            <a:t>Πέδηση</a:t>
                          </a:r>
                          <a:r>
                            <a:rPr lang="en-US" sz="1600" dirty="0"/>
                            <a:t> </a:t>
                          </a:r>
                          <a:r>
                            <a:rPr lang="el-GR" sz="1600" dirty="0"/>
                            <a:t>χωρίς αποθήκευση</a:t>
                          </a:r>
                        </a:p>
                      </a:txBody>
                      <a:tcPr marL="0" marR="0" marT="0" marB="0"/>
                    </a:tc>
                    <a:tc>
                      <a:txBody>
                        <a:bodyPr/>
                        <a:lstStyle/>
                        <a:p>
                          <a:pPr algn="ctr"/>
                          <a:endParaRPr kumimoji="0" lang="en-US" sz="1600" b="0" i="1" u="none" strike="noStrike" kern="1200" cap="none" spc="0" normalizeH="0" baseline="0" noProof="0" dirty="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l-GR"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𝛪</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𝑚</m:t>
                                    </m:r>
                                  </m:sub>
                                </m:sSub>
                                <m:r>
                                  <a:rPr kumimoji="0" lang="el-GR"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&gt;0</m:t>
                                </m:r>
                              </m:oMath>
                            </m:oMathPara>
                          </a14:m>
                          <a:endParaRPr lang="en-US" sz="1600" b="0" dirty="0"/>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ctrlPr>
                                      <a:rPr lang="el-GR" sz="1600" b="0" i="1" smtClean="0">
                                        <a:latin typeface="Cambria Math" panose="02040503050406030204" pitchFamily="18" charset="0"/>
                                      </a:rPr>
                                    </m:ctrlPr>
                                  </m:dPr>
                                  <m:e>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l-GR"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𝛵</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𝑚</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&lt;</m:t>
                                    </m:r>
                                    <m:sSub>
                                      <m:sSubPr>
                                        <m:ctrlPr>
                                          <a:rPr lang="en-US" sz="1600" b="0"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a:rPr lang="el-GR" sz="1600" b="0"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𝛵</m:t>
                                        </m:r>
                                      </m:e>
                                      <m:sub>
                                        <m:r>
                                          <a:rPr lang="en-US" sz="1600" b="0"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𝑅𝐿</m:t>
                                        </m:r>
                                      </m:sub>
                                    </m:sSub>
                                  </m:e>
                                </m:d>
                              </m:oMath>
                            </m:oMathPara>
                          </a14:m>
                          <a:endParaRPr lang="el-GR" sz="1600" b="0" dirty="0"/>
                        </a:p>
                      </a:txBody>
                      <a:tcPr marL="0" marR="0" marT="0" marB="0"/>
                    </a:tc>
                    <a:tc>
                      <a:txBody>
                        <a:bodyPr/>
                        <a:lstStyle/>
                        <a:p>
                          <a:pPr algn="l"/>
                          <a:endParaRPr kumimoji="0" lang="en-US" sz="1600" b="0" i="1" u="none" strike="noStrike" kern="1200" cap="none" spc="0" normalizeH="0" baseline="0" noProof="0" dirty="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𝑄</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1</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m:t>
                              </m:r>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𝑂𝐹𝐹</m:t>
                              </m:r>
                            </m:oMath>
                          </a14:m>
                          <a:r>
                            <a:rPr lang="en-US" sz="1600" b="0" dirty="0"/>
                            <a:t>, </a:t>
                          </a:r>
                          <a14:m>
                            <m:oMath xmlns:m="http://schemas.openxmlformats.org/officeDocument/2006/math">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𝑄</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2</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m:t>
                              </m:r>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𝑂𝑁</m:t>
                              </m:r>
                            </m:oMath>
                          </a14:m>
                          <a:r>
                            <a:rPr kumimoji="0" lang="en-US" sz="1600" b="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t> </a:t>
                          </a:r>
                          <a:r>
                            <a:rPr lang="en-US" sz="1600" b="0" dirty="0">
                              <a:latin typeface="Cambria Math" panose="02040503050406030204" pitchFamily="18" charset="0"/>
                              <a:ea typeface="Cambria Math" panose="02040503050406030204" pitchFamily="18" charset="0"/>
                            </a:rPr>
                            <a:t>⇒ </a:t>
                          </a:r>
                          <a14:m>
                            <m:oMath xmlns:m="http://schemas.openxmlformats.org/officeDocument/2006/math">
                              <m:f>
                                <m:fPr>
                                  <m:type m:val="lin"/>
                                  <m:ctrlPr>
                                    <a:rPr lang="en-US" sz="1600" b="0" i="1" smtClean="0">
                                      <a:latin typeface="Cambria Math" panose="02040503050406030204" pitchFamily="18" charset="0"/>
                                    </a:rPr>
                                  </m:ctrlPr>
                                </m:fPr>
                                <m:num>
                                  <m:r>
                                    <a:rPr lang="en-US" sz="1600" b="0" i="1" smtClean="0">
                                      <a:latin typeface="Cambria Math" panose="02040503050406030204" pitchFamily="18" charset="0"/>
                                    </a:rPr>
                                    <m:t>𝑑</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𝐼</m:t>
                                      </m:r>
                                    </m:e>
                                    <m:sub>
                                      <m:r>
                                        <a:rPr lang="en-US" sz="1600" b="0" i="1" smtClean="0">
                                          <a:latin typeface="Cambria Math" panose="02040503050406030204" pitchFamily="18" charset="0"/>
                                        </a:rPr>
                                        <m:t>𝑚</m:t>
                                      </m:r>
                                    </m:sub>
                                  </m:sSub>
                                </m:num>
                                <m:den>
                                  <m:r>
                                    <a:rPr lang="en-US" sz="1600" b="0" i="1" smtClean="0">
                                      <a:latin typeface="Cambria Math" panose="02040503050406030204" pitchFamily="18" charset="0"/>
                                    </a:rPr>
                                    <m:t>𝑑𝑡</m:t>
                                  </m:r>
                                </m:den>
                              </m:f>
                              <m:r>
                                <a:rPr lang="en-US" sz="1600" b="0" i="1" smtClean="0">
                                  <a:latin typeface="Cambria Math" panose="02040503050406030204" pitchFamily="18" charset="0"/>
                                </a:rPr>
                                <m:t>≈−</m:t>
                              </m:r>
                              <m:r>
                                <a:rPr lang="en-US" sz="1600" b="0" i="1" smtClean="0">
                                  <a:latin typeface="Cambria Math" panose="02040503050406030204" pitchFamily="18" charset="0"/>
                                </a:rPr>
                                <m:t>𝐸</m:t>
                              </m:r>
                              <m:r>
                                <a:rPr lang="en-US" sz="1600" b="0" i="1" smtClean="0">
                                  <a:solidFill>
                                    <a:schemeClr val="tx1"/>
                                  </a:solidFill>
                                  <a:latin typeface="Cambria Math" panose="02040503050406030204" pitchFamily="18" charset="0"/>
                                </a:rPr>
                                <m:t>−</m:t>
                              </m:r>
                              <m:r>
                                <m:rPr>
                                  <m:nor/>
                                </m:rPr>
                                <a:rPr lang="el-GR" sz="1600" i="1" dirty="0">
                                  <a:solidFill>
                                    <a:schemeClr val="tx1"/>
                                  </a:solidFill>
                                </a:rPr>
                                <m:t> </m:t>
                              </m:r>
                              <m:sSub>
                                <m:sSubPr>
                                  <m:ctrlPr>
                                    <a:rPr lang="el-GR" sz="1600" i="1">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𝑅</m:t>
                                  </m:r>
                                </m:e>
                                <m:sub>
                                  <m:r>
                                    <a:rPr lang="en-US" sz="1600" b="0" i="1">
                                      <a:solidFill>
                                        <a:schemeClr val="tx1"/>
                                      </a:solidFill>
                                      <a:latin typeface="Cambria Math" panose="02040503050406030204" pitchFamily="18" charset="0"/>
                                    </a:rPr>
                                    <m:t>𝑎</m:t>
                                  </m:r>
                                </m:sub>
                              </m:sSub>
                              <m:r>
                                <a:rPr lang="en-US" sz="1600" b="0" i="1">
                                  <a:solidFill>
                                    <a:schemeClr val="tx1"/>
                                  </a:solidFill>
                                  <a:latin typeface="Cambria Math" panose="02040503050406030204" pitchFamily="18" charset="0"/>
                                </a:rPr>
                                <m:t> </m:t>
                              </m:r>
                              <m:r>
                                <a:rPr lang="en-US" sz="1600" b="0" i="1" smtClean="0">
                                  <a:solidFill>
                                    <a:schemeClr val="tx1"/>
                                  </a:solidFill>
                                  <a:latin typeface="Cambria Math" panose="02040503050406030204" pitchFamily="18" charset="0"/>
                                </a:rPr>
                                <m:t>∙</m:t>
                              </m:r>
                              <m:sSub>
                                <m:sSubPr>
                                  <m:ctrlPr>
                                    <a:rPr lang="el-GR" sz="1600" i="1">
                                      <a:solidFill>
                                        <a:schemeClr val="tx1"/>
                                      </a:solidFill>
                                      <a:latin typeface="Cambria Math" panose="02040503050406030204" pitchFamily="18" charset="0"/>
                                    </a:rPr>
                                  </m:ctrlPr>
                                </m:sSubPr>
                                <m:e>
                                  <m:r>
                                    <a:rPr lang="en-US" sz="1600" b="0" i="1">
                                      <a:solidFill>
                                        <a:schemeClr val="tx1"/>
                                      </a:solidFill>
                                      <a:latin typeface="Cambria Math" panose="02040503050406030204" pitchFamily="18" charset="0"/>
                                    </a:rPr>
                                    <m:t>𝐼</m:t>
                                  </m:r>
                                </m:e>
                                <m:sub>
                                  <m:r>
                                    <a:rPr lang="en-US" sz="1600" b="0" i="1">
                                      <a:solidFill>
                                        <a:schemeClr val="tx1"/>
                                      </a:solidFill>
                                      <a:latin typeface="Cambria Math" panose="02040503050406030204" pitchFamily="18" charset="0"/>
                                    </a:rPr>
                                    <m:t>𝑚</m:t>
                                  </m:r>
                                </m:sub>
                              </m:sSub>
                            </m:oMath>
                          </a14:m>
                          <a:endParaRPr lang="en-US" sz="1600" dirty="0"/>
                        </a:p>
                        <a:p>
                          <a:pPr algn="l"/>
                          <a:endParaRPr kumimoji="0" lang="en-US" sz="1600" b="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endParaRPr>
                        </a:p>
                        <a:p>
                          <a:pPr algn="l"/>
                          <a:r>
                            <a:rPr lang="en-US" sz="1600" b="0" dirty="0"/>
                            <a:t> </a:t>
                          </a:r>
                          <a:endParaRPr lang="el-GR" sz="1600" b="0" dirty="0"/>
                        </a:p>
                      </a:txBody>
                      <a:tcPr marL="0" marR="0" marT="0" marB="0"/>
                    </a:tc>
                    <a:extLst>
                      <a:ext uri="{0D108BD9-81ED-4DB2-BD59-A6C34878D82A}">
                        <a16:rowId xmlns:a16="http://schemas.microsoft.com/office/drawing/2014/main" val="525822686"/>
                      </a:ext>
                    </a:extLst>
                  </a:tr>
                  <a:tr h="8476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l-GR" sz="16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l-GR" sz="1600" dirty="0"/>
                            <a:t>Πέδηση</a:t>
                          </a:r>
                          <a:r>
                            <a:rPr lang="en-US" sz="1600" dirty="0"/>
                            <a:t> </a:t>
                          </a:r>
                          <a:r>
                            <a:rPr lang="el-GR" sz="1600" dirty="0"/>
                            <a:t>με αποθήκευση</a:t>
                          </a:r>
                        </a:p>
                      </a:txBody>
                      <a:tcPr marL="0" marR="0" marT="0" marB="0"/>
                    </a:tc>
                    <a:tc>
                      <a:txBody>
                        <a:bodyPr/>
                        <a:lstStyle/>
                        <a:p>
                          <a:pPr algn="ctr"/>
                          <a:endParaRPr lang="en-US" sz="1600" dirty="0"/>
                        </a:p>
                        <a:p>
                          <a:pPr algn="ctr"/>
                          <a14:m>
                            <m:oMathPara xmlns:m="http://schemas.openxmlformats.org/officeDocument/2006/math">
                              <m:oMathParaPr>
                                <m:jc m:val="centerGroup"/>
                              </m:oMathParaPr>
                              <m:oMath xmlns:m="http://schemas.openxmlformats.org/officeDocument/2006/math">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l-GR"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𝛪</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𝑚</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&lt;</m:t>
                                </m:r>
                                <m:r>
                                  <a:rPr kumimoji="0" lang="el-GR"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0</m:t>
                                </m:r>
                              </m:oMath>
                            </m:oMathPara>
                          </a14:m>
                          <a:endParaRPr lang="el-GR" sz="1600" dirty="0"/>
                        </a:p>
                      </a:txBody>
                      <a:tcPr marL="0" marR="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𝑄</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1</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m:t>
                              </m:r>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𝑂𝑁</m:t>
                              </m:r>
                            </m:oMath>
                          </a14:m>
                          <a:r>
                            <a:rPr lang="en-US" sz="1600" b="0" dirty="0"/>
                            <a:t>, </a:t>
                          </a:r>
                          <a14:m>
                            <m:oMath xmlns:m="http://schemas.openxmlformats.org/officeDocument/2006/math">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𝑄</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2</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m:t>
                              </m:r>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𝑂𝐹𝐹</m:t>
                              </m:r>
                            </m:oMath>
                          </a14:m>
                          <a:r>
                            <a:rPr lang="en-US" sz="1600" b="0" dirty="0"/>
                            <a:t>  </a:t>
                          </a:r>
                          <a:r>
                            <a:rPr lang="en-US" sz="1600" b="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𝐿</m:t>
                                  </m:r>
                                </m:e>
                                <m:sub>
                                  <m:r>
                                    <a:rPr lang="en-US" sz="1600" b="0" i="1" smtClean="0">
                                      <a:latin typeface="Cambria Math" panose="02040503050406030204" pitchFamily="18" charset="0"/>
                                    </a:rPr>
                                    <m:t>𝑎</m:t>
                                  </m:r>
                                </m:sub>
                              </m:sSub>
                              <m:f>
                                <m:fPr>
                                  <m:type m:val="lin"/>
                                  <m:ctrlPr>
                                    <a:rPr lang="en-US" sz="1600" b="0" i="1" smtClean="0">
                                      <a:latin typeface="Cambria Math" panose="02040503050406030204" pitchFamily="18" charset="0"/>
                                    </a:rPr>
                                  </m:ctrlPr>
                                </m:fPr>
                                <m:num>
                                  <m:r>
                                    <a:rPr lang="en-US" sz="1600" b="0" i="1" smtClean="0">
                                      <a:latin typeface="Cambria Math" panose="02040503050406030204" pitchFamily="18" charset="0"/>
                                    </a:rPr>
                                    <m:t>∙</m:t>
                                  </m:r>
                                  <m:r>
                                    <a:rPr lang="en-US" sz="1600" b="0" i="1" smtClean="0">
                                      <a:latin typeface="Cambria Math" panose="02040503050406030204" pitchFamily="18" charset="0"/>
                                    </a:rPr>
                                    <m:t>𝑑</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𝐼</m:t>
                                      </m:r>
                                    </m:e>
                                    <m:sub>
                                      <m:r>
                                        <a:rPr lang="en-US" sz="1600" b="0" i="1" smtClean="0">
                                          <a:latin typeface="Cambria Math" panose="02040503050406030204" pitchFamily="18" charset="0"/>
                                        </a:rPr>
                                        <m:t>𝑚</m:t>
                                      </m:r>
                                    </m:sub>
                                  </m:sSub>
                                </m:num>
                                <m:den>
                                  <m:r>
                                    <a:rPr lang="en-US" sz="1600" b="0" i="1" smtClean="0">
                                      <a:latin typeface="Cambria Math" panose="02040503050406030204" pitchFamily="18" charset="0"/>
                                    </a:rPr>
                                    <m:t>𝑑𝑡</m:t>
                                  </m:r>
                                </m:den>
                              </m:f>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𝑉</m:t>
                                  </m:r>
                                </m:e>
                                <m:sub>
                                  <m:r>
                                    <a:rPr lang="en-US" sz="1600" b="0" i="1" smtClean="0">
                                      <a:latin typeface="Cambria Math" panose="02040503050406030204" pitchFamily="18" charset="0"/>
                                    </a:rPr>
                                    <m:t>𝑏𝑎𝑡</m:t>
                                  </m:r>
                                </m:sub>
                              </m:sSub>
                              <m:r>
                                <a:rPr lang="en-US" sz="1600" b="0" i="1" smtClean="0">
                                  <a:latin typeface="Cambria Math" panose="02040503050406030204" pitchFamily="18" charset="0"/>
                                </a:rPr>
                                <m:t>−</m:t>
                              </m:r>
                              <m:r>
                                <a:rPr lang="en-US" sz="1600" b="0" i="1" smtClean="0">
                                  <a:latin typeface="Cambria Math" panose="02040503050406030204" pitchFamily="18" charset="0"/>
                                </a:rPr>
                                <m:t>𝐸</m:t>
                              </m:r>
                              <m:r>
                                <a:rPr lang="en-US" sz="1600" b="0" i="1" smtClean="0">
                                  <a:solidFill>
                                    <a:schemeClr val="tx1"/>
                                  </a:solidFill>
                                  <a:latin typeface="Cambria Math" panose="02040503050406030204" pitchFamily="18" charset="0"/>
                                </a:rPr>
                                <m:t>−</m:t>
                              </m:r>
                              <m:r>
                                <m:rPr>
                                  <m:nor/>
                                </m:rPr>
                                <a:rPr lang="el-GR" sz="1600" i="1" dirty="0">
                                  <a:solidFill>
                                    <a:schemeClr val="tx1"/>
                                  </a:solidFill>
                                </a:rPr>
                                <m:t> </m:t>
                              </m:r>
                              <m:sSub>
                                <m:sSubPr>
                                  <m:ctrlPr>
                                    <a:rPr lang="el-GR" sz="1600" i="1">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𝑅</m:t>
                                  </m:r>
                                </m:e>
                                <m:sub>
                                  <m:r>
                                    <a:rPr lang="en-US" sz="1600" b="0" i="1">
                                      <a:solidFill>
                                        <a:schemeClr val="tx1"/>
                                      </a:solidFill>
                                      <a:latin typeface="Cambria Math" panose="02040503050406030204" pitchFamily="18" charset="0"/>
                                    </a:rPr>
                                    <m:t>𝑎</m:t>
                                  </m:r>
                                </m:sub>
                              </m:sSub>
                              <m:r>
                                <a:rPr lang="en-US" sz="1600" b="0" i="1">
                                  <a:solidFill>
                                    <a:schemeClr val="tx1"/>
                                  </a:solidFill>
                                  <a:latin typeface="Cambria Math" panose="02040503050406030204" pitchFamily="18" charset="0"/>
                                </a:rPr>
                                <m:t> </m:t>
                              </m:r>
                              <m:r>
                                <a:rPr lang="en-US" sz="1600" b="0" i="1" smtClean="0">
                                  <a:solidFill>
                                    <a:schemeClr val="tx1"/>
                                  </a:solidFill>
                                  <a:latin typeface="Cambria Math" panose="02040503050406030204" pitchFamily="18" charset="0"/>
                                </a:rPr>
                                <m:t>∙</m:t>
                              </m:r>
                              <m:sSub>
                                <m:sSubPr>
                                  <m:ctrlPr>
                                    <a:rPr lang="el-GR" sz="1600" i="1">
                                      <a:solidFill>
                                        <a:schemeClr val="tx1"/>
                                      </a:solidFill>
                                      <a:latin typeface="Cambria Math" panose="02040503050406030204" pitchFamily="18" charset="0"/>
                                    </a:rPr>
                                  </m:ctrlPr>
                                </m:sSubPr>
                                <m:e>
                                  <m:r>
                                    <a:rPr lang="en-US" sz="1600" b="0" i="1">
                                      <a:solidFill>
                                        <a:schemeClr val="tx1"/>
                                      </a:solidFill>
                                      <a:latin typeface="Cambria Math" panose="02040503050406030204" pitchFamily="18" charset="0"/>
                                    </a:rPr>
                                    <m:t>𝐼</m:t>
                                  </m:r>
                                </m:e>
                                <m:sub>
                                  <m:r>
                                    <a:rPr lang="en-US" sz="1600" b="0" i="1">
                                      <a:solidFill>
                                        <a:schemeClr val="tx1"/>
                                      </a:solidFill>
                                      <a:latin typeface="Cambria Math" panose="02040503050406030204" pitchFamily="18" charset="0"/>
                                    </a:rPr>
                                    <m:t>𝑚</m:t>
                                  </m:r>
                                </m:sub>
                              </m:sSub>
                            </m:oMath>
                          </a14:m>
                          <a:endParaRPr lang="en-US" sz="1600" dirty="0"/>
                        </a:p>
                        <a:p>
                          <a:pPr algn="l"/>
                          <a:endParaRPr lang="en-US" sz="1600" b="0" dirty="0"/>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𝑄</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1</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m:t>
                              </m:r>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𝑂𝐹𝐹</m:t>
                              </m:r>
                            </m:oMath>
                          </a14:m>
                          <a:r>
                            <a:rPr lang="en-US" sz="1600" b="0" dirty="0"/>
                            <a:t>, </a:t>
                          </a:r>
                          <a14:m>
                            <m:oMath xmlns:m="http://schemas.openxmlformats.org/officeDocument/2006/math">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𝑄</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2</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m:t>
                              </m:r>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𝑂𝑁</m:t>
                              </m:r>
                            </m:oMath>
                          </a14:m>
                          <a:r>
                            <a:rPr lang="en-US" sz="1600" b="0" dirty="0"/>
                            <a:t> </a:t>
                          </a:r>
                          <a:r>
                            <a:rPr lang="en-US" sz="1600" b="0" dirty="0">
                              <a:latin typeface="Cambria Math" panose="02040503050406030204" pitchFamily="18" charset="0"/>
                              <a:ea typeface="Cambria Math" panose="02040503050406030204" pitchFamily="18" charset="0"/>
                            </a:rPr>
                            <a:t>⇒ </a:t>
                          </a:r>
                          <a14:m>
                            <m:oMath xmlns:m="http://schemas.openxmlformats.org/officeDocument/2006/math">
                              <m:f>
                                <m:fPr>
                                  <m:type m:val="lin"/>
                                  <m:ctrlPr>
                                    <a:rPr lang="en-US" sz="1600" b="0" i="1" smtClean="0">
                                      <a:latin typeface="Cambria Math" panose="02040503050406030204" pitchFamily="18" charset="0"/>
                                    </a:rPr>
                                  </m:ctrlPr>
                                </m:fPr>
                                <m:num>
                                  <m:r>
                                    <a:rPr lang="en-US" sz="1600" b="0" i="1" smtClean="0">
                                      <a:latin typeface="Cambria Math" panose="02040503050406030204" pitchFamily="18" charset="0"/>
                                    </a:rPr>
                                    <m:t>𝑑</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𝐼</m:t>
                                      </m:r>
                                    </m:e>
                                    <m:sub>
                                      <m:r>
                                        <a:rPr lang="en-US" sz="1600" b="0" i="1" smtClean="0">
                                          <a:latin typeface="Cambria Math" panose="02040503050406030204" pitchFamily="18" charset="0"/>
                                        </a:rPr>
                                        <m:t>𝑚</m:t>
                                      </m:r>
                                    </m:sub>
                                  </m:sSub>
                                </m:num>
                                <m:den>
                                  <m:r>
                                    <a:rPr lang="en-US" sz="1600" b="0" i="1" smtClean="0">
                                      <a:latin typeface="Cambria Math" panose="02040503050406030204" pitchFamily="18" charset="0"/>
                                    </a:rPr>
                                    <m:t>𝑑𝑡</m:t>
                                  </m:r>
                                </m:den>
                              </m:f>
                              <m:r>
                                <a:rPr lang="en-US" sz="1600" b="0" i="1" smtClean="0">
                                  <a:latin typeface="Cambria Math" panose="02040503050406030204" pitchFamily="18" charset="0"/>
                                </a:rPr>
                                <m:t>≈−</m:t>
                              </m:r>
                              <m:r>
                                <a:rPr lang="en-US" sz="1600" b="0" i="1" smtClean="0">
                                  <a:latin typeface="Cambria Math" panose="02040503050406030204" pitchFamily="18" charset="0"/>
                                </a:rPr>
                                <m:t>𝐸</m:t>
                              </m:r>
                              <m:r>
                                <a:rPr lang="en-US" sz="1600" b="0" i="1" smtClean="0">
                                  <a:solidFill>
                                    <a:schemeClr val="tx1"/>
                                  </a:solidFill>
                                  <a:latin typeface="Cambria Math" panose="02040503050406030204" pitchFamily="18" charset="0"/>
                                </a:rPr>
                                <m:t>−</m:t>
                              </m:r>
                              <m:r>
                                <m:rPr>
                                  <m:nor/>
                                </m:rPr>
                                <a:rPr lang="el-GR" sz="1600" i="1" dirty="0">
                                  <a:solidFill>
                                    <a:schemeClr val="tx1"/>
                                  </a:solidFill>
                                </a:rPr>
                                <m:t> </m:t>
                              </m:r>
                              <m:sSub>
                                <m:sSubPr>
                                  <m:ctrlPr>
                                    <a:rPr lang="el-GR" sz="1600" i="1">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𝑅</m:t>
                                  </m:r>
                                </m:e>
                                <m:sub>
                                  <m:r>
                                    <a:rPr lang="en-US" sz="1600" b="0" i="1">
                                      <a:solidFill>
                                        <a:schemeClr val="tx1"/>
                                      </a:solidFill>
                                      <a:latin typeface="Cambria Math" panose="02040503050406030204" pitchFamily="18" charset="0"/>
                                    </a:rPr>
                                    <m:t>𝑎</m:t>
                                  </m:r>
                                </m:sub>
                              </m:sSub>
                              <m:r>
                                <a:rPr lang="en-US" sz="1600" b="0" i="1">
                                  <a:solidFill>
                                    <a:schemeClr val="tx1"/>
                                  </a:solidFill>
                                  <a:latin typeface="Cambria Math" panose="02040503050406030204" pitchFamily="18" charset="0"/>
                                </a:rPr>
                                <m:t> </m:t>
                              </m:r>
                              <m:r>
                                <a:rPr lang="en-US" sz="1600" b="0" i="1" smtClean="0">
                                  <a:solidFill>
                                    <a:schemeClr val="tx1"/>
                                  </a:solidFill>
                                  <a:latin typeface="Cambria Math" panose="02040503050406030204" pitchFamily="18" charset="0"/>
                                </a:rPr>
                                <m:t>∙</m:t>
                              </m:r>
                              <m:sSub>
                                <m:sSubPr>
                                  <m:ctrlPr>
                                    <a:rPr lang="el-GR" sz="1600" i="1">
                                      <a:solidFill>
                                        <a:schemeClr val="tx1"/>
                                      </a:solidFill>
                                      <a:latin typeface="Cambria Math" panose="02040503050406030204" pitchFamily="18" charset="0"/>
                                    </a:rPr>
                                  </m:ctrlPr>
                                </m:sSubPr>
                                <m:e>
                                  <m:r>
                                    <a:rPr lang="en-US" sz="1600" b="0" i="1">
                                      <a:solidFill>
                                        <a:schemeClr val="tx1"/>
                                      </a:solidFill>
                                      <a:latin typeface="Cambria Math" panose="02040503050406030204" pitchFamily="18" charset="0"/>
                                    </a:rPr>
                                    <m:t>𝐼</m:t>
                                  </m:r>
                                </m:e>
                                <m:sub>
                                  <m:r>
                                    <a:rPr lang="en-US" sz="1600" b="0" i="1">
                                      <a:solidFill>
                                        <a:schemeClr val="tx1"/>
                                      </a:solidFill>
                                      <a:latin typeface="Cambria Math" panose="02040503050406030204" pitchFamily="18" charset="0"/>
                                    </a:rPr>
                                    <m:t>𝑚</m:t>
                                  </m:r>
                                </m:sub>
                              </m:sSub>
                            </m:oMath>
                          </a14:m>
                          <a:endParaRPr lang="en-US" sz="1600" dirty="0"/>
                        </a:p>
                        <a:p>
                          <a:pPr algn="l"/>
                          <a:r>
                            <a:rPr lang="en-US" sz="1600" b="0" dirty="0"/>
                            <a:t> </a:t>
                          </a:r>
                        </a:p>
                      </a:txBody>
                      <a:tcPr marL="0" marR="0" marT="0" marB="0"/>
                    </a:tc>
                    <a:extLst>
                      <a:ext uri="{0D108BD9-81ED-4DB2-BD59-A6C34878D82A}">
                        <a16:rowId xmlns:a16="http://schemas.microsoft.com/office/drawing/2014/main" val="1507451488"/>
                      </a:ext>
                    </a:extLst>
                  </a:tr>
                </a:tbl>
              </a:graphicData>
            </a:graphic>
          </p:graphicFrame>
        </mc:Choice>
        <mc:Fallback xmlns="">
          <p:graphicFrame>
            <p:nvGraphicFramePr>
              <p:cNvPr id="5" name="Πίνακας 4">
                <a:extLst>
                  <a:ext uri="{FF2B5EF4-FFF2-40B4-BE49-F238E27FC236}">
                    <a16:creationId xmlns:a16="http://schemas.microsoft.com/office/drawing/2014/main" id="{64A5C1DA-E95D-1564-4994-5BC3DC716A7E}"/>
                  </a:ext>
                </a:extLst>
              </p:cNvPr>
              <p:cNvGraphicFramePr>
                <a:graphicFrameLocks noGrp="1"/>
              </p:cNvGraphicFramePr>
              <p:nvPr>
                <p:extLst>
                  <p:ext uri="{D42A27DB-BD31-4B8C-83A1-F6EECF244321}">
                    <p14:modId xmlns:p14="http://schemas.microsoft.com/office/powerpoint/2010/main" val="157797923"/>
                  </p:ext>
                </p:extLst>
              </p:nvPr>
            </p:nvGraphicFramePr>
            <p:xfrm>
              <a:off x="80423" y="1300907"/>
              <a:ext cx="7804621" cy="4586841"/>
            </p:xfrm>
            <a:graphic>
              <a:graphicData uri="http://schemas.openxmlformats.org/drawingml/2006/table">
                <a:tbl>
                  <a:tblPr firstRow="1" bandRow="1">
                    <a:tableStyleId>{5C22544A-7EE6-4342-B048-85BDC9FD1C3A}</a:tableStyleId>
                  </a:tblPr>
                  <a:tblGrid>
                    <a:gridCol w="1419637">
                      <a:extLst>
                        <a:ext uri="{9D8B030D-6E8A-4147-A177-3AD203B41FA5}">
                          <a16:colId xmlns:a16="http://schemas.microsoft.com/office/drawing/2014/main" val="2876570801"/>
                        </a:ext>
                      </a:extLst>
                    </a:gridCol>
                    <a:gridCol w="1286192">
                      <a:extLst>
                        <a:ext uri="{9D8B030D-6E8A-4147-A177-3AD203B41FA5}">
                          <a16:colId xmlns:a16="http://schemas.microsoft.com/office/drawing/2014/main" val="2876662221"/>
                        </a:ext>
                      </a:extLst>
                    </a:gridCol>
                    <a:gridCol w="5098792">
                      <a:extLst>
                        <a:ext uri="{9D8B030D-6E8A-4147-A177-3AD203B41FA5}">
                          <a16:colId xmlns:a16="http://schemas.microsoft.com/office/drawing/2014/main" val="1179893809"/>
                        </a:ext>
                      </a:extLst>
                    </a:gridCol>
                  </a:tblGrid>
                  <a:tr h="565111">
                    <a:tc>
                      <a:txBody>
                        <a:bodyPr/>
                        <a:lstStyle/>
                        <a:p>
                          <a:pPr algn="ctr"/>
                          <a:r>
                            <a:rPr lang="el-GR" sz="1600" dirty="0"/>
                            <a:t>Οδηγική</a:t>
                          </a:r>
                        </a:p>
                        <a:p>
                          <a:pPr algn="ctr"/>
                          <a:r>
                            <a:rPr lang="el-GR" sz="1600" dirty="0"/>
                            <a:t>λειτουργία</a:t>
                          </a:r>
                        </a:p>
                      </a:txBody>
                      <a:tcPr marL="0" marR="0" marT="0" marB="0"/>
                    </a:tc>
                    <a:tc>
                      <a:txBody>
                        <a:bodyPr/>
                        <a:lstStyle/>
                        <a:p>
                          <a:pPr algn="ctr"/>
                          <a:r>
                            <a:rPr lang="el-GR" sz="1600" dirty="0"/>
                            <a:t>Ρεύμα</a:t>
                          </a:r>
                        </a:p>
                      </a:txBody>
                      <a:tcPr marL="0" marR="0" marT="0" marB="0"/>
                    </a:tc>
                    <a:tc>
                      <a:txBody>
                        <a:bodyPr/>
                        <a:lstStyle/>
                        <a:p>
                          <a:pPr algn="ctr"/>
                          <a:r>
                            <a:rPr lang="el-GR" sz="1600" dirty="0"/>
                            <a:t>Διακοπτική λειτουργία</a:t>
                          </a:r>
                        </a:p>
                      </a:txBody>
                      <a:tcPr marL="0" marR="0" marT="0" marB="0"/>
                    </a:tc>
                    <a:extLst>
                      <a:ext uri="{0D108BD9-81ED-4DB2-BD59-A6C34878D82A}">
                        <a16:rowId xmlns:a16="http://schemas.microsoft.com/office/drawing/2014/main" val="1874025302"/>
                      </a:ext>
                    </a:extLst>
                  </a:tr>
                  <a:tr h="1051954">
                    <a:tc>
                      <a:txBody>
                        <a:bodyPr/>
                        <a:lstStyle/>
                        <a:p>
                          <a:pPr algn="ctr"/>
                          <a:endParaRPr lang="el-GR" sz="1600" dirty="0"/>
                        </a:p>
                        <a:p>
                          <a:pPr algn="ctr"/>
                          <a:r>
                            <a:rPr lang="el-GR" sz="1600" dirty="0"/>
                            <a:t>Σταθερή ταχύτητα</a:t>
                          </a:r>
                        </a:p>
                      </a:txBody>
                      <a:tcPr marL="0" marR="0" marT="0" marB="0"/>
                    </a:tc>
                    <a:tc>
                      <a:txBody>
                        <a:bodyPr/>
                        <a:lstStyle/>
                        <a:p>
                          <a:endParaRPr lang="el-GR"/>
                        </a:p>
                      </a:txBody>
                      <a:tcPr marL="0" marR="0" marT="0" marB="0">
                        <a:blipFill>
                          <a:blip r:embed="rId3"/>
                          <a:stretch>
                            <a:fillRect l="-110900" t="-59884" r="-398578" b="-318023"/>
                          </a:stretch>
                        </a:blipFill>
                      </a:tcPr>
                    </a:tc>
                    <a:tc>
                      <a:txBody>
                        <a:bodyPr/>
                        <a:lstStyle/>
                        <a:p>
                          <a:endParaRPr lang="el-GR"/>
                        </a:p>
                      </a:txBody>
                      <a:tcPr marL="0" marR="0" marT="0" marB="0">
                        <a:blipFill>
                          <a:blip r:embed="rId3"/>
                          <a:stretch>
                            <a:fillRect l="-53166" t="-59884" r="-478" b="-318023"/>
                          </a:stretch>
                        </a:blipFill>
                      </a:tcPr>
                    </a:tc>
                    <a:extLst>
                      <a:ext uri="{0D108BD9-81ED-4DB2-BD59-A6C34878D82A}">
                        <a16:rowId xmlns:a16="http://schemas.microsoft.com/office/drawing/2014/main" val="640501254"/>
                      </a:ext>
                    </a:extLst>
                  </a:tr>
                  <a:tr h="1019056">
                    <a:tc>
                      <a:txBody>
                        <a:bodyPr/>
                        <a:lstStyle/>
                        <a:p>
                          <a:pPr algn="ctr"/>
                          <a:endParaRPr lang="en-US" sz="1600" dirty="0"/>
                        </a:p>
                        <a:p>
                          <a:pPr algn="ctr"/>
                          <a:r>
                            <a:rPr lang="el-GR" sz="1600" dirty="0"/>
                            <a:t>Επιτάχυνση</a:t>
                          </a:r>
                        </a:p>
                      </a:txBody>
                      <a:tcPr marL="0" marR="0" marT="0" marB="0"/>
                    </a:tc>
                    <a:tc>
                      <a:txBody>
                        <a:bodyPr/>
                        <a:lstStyle/>
                        <a:p>
                          <a:endParaRPr lang="el-GR"/>
                        </a:p>
                      </a:txBody>
                      <a:tcPr marL="0" marR="0" marT="0" marB="0">
                        <a:blipFill>
                          <a:blip r:embed="rId3"/>
                          <a:stretch>
                            <a:fillRect l="-110900" t="-163690" r="-398578" b="-225595"/>
                          </a:stretch>
                        </a:blipFill>
                      </a:tcPr>
                    </a:tc>
                    <a:tc>
                      <a:txBody>
                        <a:bodyPr/>
                        <a:lstStyle/>
                        <a:p>
                          <a:endParaRPr lang="el-GR"/>
                        </a:p>
                      </a:txBody>
                      <a:tcPr marL="0" marR="0" marT="0" marB="0">
                        <a:blipFill>
                          <a:blip r:embed="rId3"/>
                          <a:stretch>
                            <a:fillRect l="-53166" t="-163690" r="-478" b="-225595"/>
                          </a:stretch>
                        </a:blipFill>
                      </a:tcPr>
                    </a:tc>
                    <a:extLst>
                      <a:ext uri="{0D108BD9-81ED-4DB2-BD59-A6C34878D82A}">
                        <a16:rowId xmlns:a16="http://schemas.microsoft.com/office/drawing/2014/main" val="542677996"/>
                      </a:ext>
                    </a:extLst>
                  </a:tr>
                  <a:tr h="975360">
                    <a:tc>
                      <a:txBody>
                        <a:bodyPr/>
                        <a:lstStyle/>
                        <a:p>
                          <a:pPr algn="ctr"/>
                          <a:r>
                            <a:rPr lang="el-GR" sz="1600" dirty="0"/>
                            <a:t>Πέδηση</a:t>
                          </a:r>
                          <a:r>
                            <a:rPr lang="en-US" sz="1600" dirty="0"/>
                            <a:t> </a:t>
                          </a:r>
                          <a:r>
                            <a:rPr lang="el-GR" sz="1600" dirty="0"/>
                            <a:t>χωρίς αποθήκευση</a:t>
                          </a:r>
                        </a:p>
                      </a:txBody>
                      <a:tcPr marL="0" marR="0" marT="0" marB="0"/>
                    </a:tc>
                    <a:tc>
                      <a:txBody>
                        <a:bodyPr/>
                        <a:lstStyle/>
                        <a:p>
                          <a:endParaRPr lang="el-GR"/>
                        </a:p>
                      </a:txBody>
                      <a:tcPr marL="0" marR="0" marT="0" marB="0">
                        <a:blipFill>
                          <a:blip r:embed="rId3"/>
                          <a:stretch>
                            <a:fillRect l="-110900" t="-276875" r="-398578" b="-136875"/>
                          </a:stretch>
                        </a:blipFill>
                      </a:tcPr>
                    </a:tc>
                    <a:tc>
                      <a:txBody>
                        <a:bodyPr/>
                        <a:lstStyle/>
                        <a:p>
                          <a:endParaRPr lang="el-GR"/>
                        </a:p>
                      </a:txBody>
                      <a:tcPr marL="0" marR="0" marT="0" marB="0">
                        <a:blipFill>
                          <a:blip r:embed="rId3"/>
                          <a:stretch>
                            <a:fillRect l="-53166" t="-276875" r="-478" b="-136875"/>
                          </a:stretch>
                        </a:blipFill>
                      </a:tcPr>
                    </a:tc>
                    <a:extLst>
                      <a:ext uri="{0D108BD9-81ED-4DB2-BD59-A6C34878D82A}">
                        <a16:rowId xmlns:a16="http://schemas.microsoft.com/office/drawing/2014/main" val="525822686"/>
                      </a:ext>
                    </a:extLst>
                  </a:tr>
                  <a:tr h="9753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l-GR" sz="16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l-GR" sz="1600" dirty="0"/>
                            <a:t>Πέδηση</a:t>
                          </a:r>
                          <a:r>
                            <a:rPr lang="en-US" sz="1600" dirty="0"/>
                            <a:t> </a:t>
                          </a:r>
                          <a:r>
                            <a:rPr lang="el-GR" sz="1600" dirty="0"/>
                            <a:t>με αποθήκευση</a:t>
                          </a:r>
                        </a:p>
                      </a:txBody>
                      <a:tcPr marL="0" marR="0" marT="0" marB="0"/>
                    </a:tc>
                    <a:tc>
                      <a:txBody>
                        <a:bodyPr/>
                        <a:lstStyle/>
                        <a:p>
                          <a:endParaRPr lang="el-GR"/>
                        </a:p>
                      </a:txBody>
                      <a:tcPr marL="0" marR="0" marT="0" marB="0">
                        <a:blipFill>
                          <a:blip r:embed="rId3"/>
                          <a:stretch>
                            <a:fillRect l="-110900" t="-376875" r="-398578" b="-36875"/>
                          </a:stretch>
                        </a:blipFill>
                      </a:tcPr>
                    </a:tc>
                    <a:tc>
                      <a:txBody>
                        <a:bodyPr/>
                        <a:lstStyle/>
                        <a:p>
                          <a:endParaRPr lang="el-GR"/>
                        </a:p>
                      </a:txBody>
                      <a:tcPr marL="0" marR="0" marT="0" marB="0">
                        <a:blipFill>
                          <a:blip r:embed="rId3"/>
                          <a:stretch>
                            <a:fillRect l="-53166" t="-376875" r="-478" b="-36875"/>
                          </a:stretch>
                        </a:blipFill>
                      </a:tcPr>
                    </a:tc>
                    <a:extLst>
                      <a:ext uri="{0D108BD9-81ED-4DB2-BD59-A6C34878D82A}">
                        <a16:rowId xmlns:a16="http://schemas.microsoft.com/office/drawing/2014/main" val="1507451488"/>
                      </a:ext>
                    </a:extLst>
                  </a:tr>
                </a:tbl>
              </a:graphicData>
            </a:graphic>
          </p:graphicFrame>
        </mc:Fallback>
      </mc:AlternateContent>
      <p:grpSp>
        <p:nvGrpSpPr>
          <p:cNvPr id="2" name="Ομάδα 1">
            <a:extLst>
              <a:ext uri="{FF2B5EF4-FFF2-40B4-BE49-F238E27FC236}">
                <a16:creationId xmlns:a16="http://schemas.microsoft.com/office/drawing/2014/main" id="{D9F87D30-2489-009B-EF51-2682B444A0F0}"/>
              </a:ext>
            </a:extLst>
          </p:cNvPr>
          <p:cNvGrpSpPr/>
          <p:nvPr/>
        </p:nvGrpSpPr>
        <p:grpSpPr>
          <a:xfrm>
            <a:off x="7957930" y="2233890"/>
            <a:ext cx="4234070" cy="2390219"/>
            <a:chOff x="7060445" y="873367"/>
            <a:chExt cx="5131555" cy="2987433"/>
          </a:xfrm>
        </p:grpSpPr>
        <p:grpSp>
          <p:nvGrpSpPr>
            <p:cNvPr id="9" name="Ομάδα 8">
              <a:extLst>
                <a:ext uri="{FF2B5EF4-FFF2-40B4-BE49-F238E27FC236}">
                  <a16:creationId xmlns:a16="http://schemas.microsoft.com/office/drawing/2014/main" id="{5066FD64-8466-C55C-D301-FE3A57487A9A}"/>
                </a:ext>
              </a:extLst>
            </p:cNvPr>
            <p:cNvGrpSpPr/>
            <p:nvPr/>
          </p:nvGrpSpPr>
          <p:grpSpPr>
            <a:xfrm>
              <a:off x="7060445" y="873367"/>
              <a:ext cx="5131555" cy="2987433"/>
              <a:chOff x="6586315" y="858535"/>
              <a:chExt cx="5540371" cy="3243762"/>
            </a:xfrm>
          </p:grpSpPr>
          <p:pic>
            <p:nvPicPr>
              <p:cNvPr id="14" name="Εικόνα 13">
                <a:extLst>
                  <a:ext uri="{FF2B5EF4-FFF2-40B4-BE49-F238E27FC236}">
                    <a16:creationId xmlns:a16="http://schemas.microsoft.com/office/drawing/2014/main" id="{2D0F5CD3-2F72-AF56-6B87-EE7CBAF2E406}"/>
                  </a:ext>
                </a:extLst>
              </p:cNvPr>
              <p:cNvPicPr>
                <a:picLocks noChangeAspect="1"/>
              </p:cNvPicPr>
              <p:nvPr/>
            </p:nvPicPr>
            <p:blipFill>
              <a:blip r:embed="rId4"/>
              <a:srcRect l="3830" t="39216" r="2053"/>
              <a:stretch/>
            </p:blipFill>
            <p:spPr>
              <a:xfrm>
                <a:off x="6586315" y="858535"/>
                <a:ext cx="5540371" cy="3171155"/>
              </a:xfrm>
              <a:prstGeom prst="rect">
                <a:avLst/>
              </a:prstGeom>
            </p:spPr>
          </p:pic>
          <p:grpSp>
            <p:nvGrpSpPr>
              <p:cNvPr id="15" name="Ομάδα 14">
                <a:extLst>
                  <a:ext uri="{FF2B5EF4-FFF2-40B4-BE49-F238E27FC236}">
                    <a16:creationId xmlns:a16="http://schemas.microsoft.com/office/drawing/2014/main" id="{D29E8FE6-C879-4CE5-62F1-372CA0D66A0E}"/>
                  </a:ext>
                </a:extLst>
              </p:cNvPr>
              <p:cNvGrpSpPr/>
              <p:nvPr/>
            </p:nvGrpSpPr>
            <p:grpSpPr>
              <a:xfrm>
                <a:off x="9747250" y="864203"/>
                <a:ext cx="1755321" cy="3238094"/>
                <a:chOff x="9747250" y="864203"/>
                <a:chExt cx="1755321" cy="3238094"/>
              </a:xfrm>
            </p:grpSpPr>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B7E0C68-638A-3DBD-5FD1-352F1F20BBC9}"/>
                        </a:ext>
                      </a:extLst>
                    </p:cNvPr>
                    <p:cNvSpPr txBox="1"/>
                    <p:nvPr/>
                  </p:nvSpPr>
                  <p:spPr>
                    <a:xfrm>
                      <a:off x="10181771" y="3825298"/>
                      <a:ext cx="1320800"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l-GR" sz="1200" i="1" smtClean="0">
                                    <a:latin typeface="Cambria Math" panose="02040503050406030204" pitchFamily="18" charset="0"/>
                                  </a:rPr>
                                </m:ctrlPr>
                              </m:sSubPr>
                              <m:e>
                                <m:r>
                                  <a:rPr lang="en-US" sz="1200" b="0" i="1" smtClean="0">
                                    <a:latin typeface="Cambria Math" panose="02040503050406030204" pitchFamily="18" charset="0"/>
                                  </a:rPr>
                                  <m:t>𝑉</m:t>
                                </m:r>
                              </m:e>
                              <m:sub>
                                <m:r>
                                  <a:rPr lang="en-US" sz="1200" b="0" i="1" smtClean="0">
                                    <a:latin typeface="Cambria Math" panose="02040503050406030204" pitchFamily="18" charset="0"/>
                                  </a:rPr>
                                  <m:t>𝑏𝑎𝑡</m:t>
                                </m:r>
                              </m:sub>
                            </m:sSub>
                            <m:r>
                              <a:rPr lang="en-US" sz="1200" b="0" i="1" smtClean="0">
                                <a:latin typeface="Cambria Math" panose="02040503050406030204" pitchFamily="18" charset="0"/>
                              </a:rPr>
                              <m:t>&gt;</m:t>
                            </m:r>
                            <m:r>
                              <a:rPr lang="en-US" sz="1200" b="0" i="1" smtClean="0">
                                <a:latin typeface="Cambria Math" panose="02040503050406030204" pitchFamily="18" charset="0"/>
                              </a:rPr>
                              <m:t>𝐸</m:t>
                            </m:r>
                          </m:oMath>
                        </m:oMathPara>
                      </a14:m>
                      <a:endParaRPr lang="el-GR" dirty="0"/>
                    </a:p>
                  </p:txBody>
                </p:sp>
              </mc:Choice>
              <mc:Fallback xmlns="">
                <p:sp>
                  <p:nvSpPr>
                    <p:cNvPr id="11" name="TextBox 10">
                      <a:extLst>
                        <a:ext uri="{FF2B5EF4-FFF2-40B4-BE49-F238E27FC236}">
                          <a16:creationId xmlns:a16="http://schemas.microsoft.com/office/drawing/2014/main" id="{DC90D1CF-7056-503C-99F5-F0A90E978B8D}"/>
                        </a:ext>
                      </a:extLst>
                    </p:cNvPr>
                    <p:cNvSpPr txBox="1">
                      <a:spLocks noRot="1" noChangeAspect="1" noMove="1" noResize="1" noEditPoints="1" noAdjustHandles="1" noChangeArrowheads="1" noChangeShapeType="1" noTextEdit="1"/>
                    </p:cNvSpPr>
                    <p:nvPr/>
                  </p:nvSpPr>
                  <p:spPr>
                    <a:xfrm>
                      <a:off x="10181771" y="3825298"/>
                      <a:ext cx="1320800" cy="276999"/>
                    </a:xfrm>
                    <a:prstGeom prst="rect">
                      <a:avLst/>
                    </a:prstGeom>
                    <a:blipFill>
                      <a:blip r:embed="rId7"/>
                      <a:stretch>
                        <a:fillRect/>
                      </a:stretch>
                    </a:blipFill>
                  </p:spPr>
                  <p:txBody>
                    <a:bodyPr/>
                    <a:lstStyle/>
                    <a:p>
                      <a:r>
                        <a:rPr lang="el-GR">
                          <a:noFill/>
                        </a:rPr>
                        <a:t> </a:t>
                      </a:r>
                    </a:p>
                  </p:txBody>
                </p:sp>
              </mc:Fallback>
            </mc:AlternateContent>
            <p:cxnSp>
              <p:nvCxnSpPr>
                <p:cNvPr id="17" name="Ευθύγραμμο βέλος σύνδεσης 16">
                  <a:extLst>
                    <a:ext uri="{FF2B5EF4-FFF2-40B4-BE49-F238E27FC236}">
                      <a16:creationId xmlns:a16="http://schemas.microsoft.com/office/drawing/2014/main" id="{01BCB4E5-99D2-F687-DE3B-631A2543FEEF}"/>
                    </a:ext>
                  </a:extLst>
                </p:cNvPr>
                <p:cNvCxnSpPr/>
                <p:nvPr/>
              </p:nvCxnSpPr>
              <p:spPr>
                <a:xfrm>
                  <a:off x="9747250" y="1181100"/>
                  <a:ext cx="434521" cy="0"/>
                </a:xfrm>
                <a:prstGeom prst="straightConnector1">
                  <a:avLst/>
                </a:prstGeom>
                <a:ln w="9525">
                  <a:solidFill>
                    <a:schemeClr val="tx1">
                      <a:lumMod val="65000"/>
                      <a:lumOff val="35000"/>
                    </a:schemeClr>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D1C8209-8692-967B-987E-669D243A3101}"/>
                        </a:ext>
                      </a:extLst>
                    </p:cNvPr>
                    <p:cNvSpPr txBox="1"/>
                    <p:nvPr/>
                  </p:nvSpPr>
                  <p:spPr>
                    <a:xfrm>
                      <a:off x="9747250" y="864203"/>
                      <a:ext cx="444499" cy="37591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l-GR" sz="1200" i="1" smtClean="0">
                                    <a:solidFill>
                                      <a:schemeClr val="tx1">
                                        <a:lumMod val="65000"/>
                                        <a:lumOff val="35000"/>
                                      </a:schemeClr>
                                    </a:solidFill>
                                    <a:latin typeface="Cambria Math" panose="02040503050406030204" pitchFamily="18" charset="0"/>
                                  </a:rPr>
                                </m:ctrlPr>
                              </m:sSubPr>
                              <m:e>
                                <m:r>
                                  <a:rPr lang="el-GR" sz="1200" b="0" i="1" smtClean="0">
                                    <a:solidFill>
                                      <a:schemeClr val="tx1">
                                        <a:lumMod val="65000"/>
                                        <a:lumOff val="35000"/>
                                      </a:schemeClr>
                                    </a:solidFill>
                                    <a:latin typeface="Cambria Math" panose="02040503050406030204" pitchFamily="18" charset="0"/>
                                  </a:rPr>
                                  <m:t>𝛪</m:t>
                                </m:r>
                              </m:e>
                              <m:sub>
                                <m:r>
                                  <a:rPr lang="en-US" sz="1200" b="0" i="1" smtClean="0">
                                    <a:solidFill>
                                      <a:schemeClr val="tx1">
                                        <a:lumMod val="65000"/>
                                        <a:lumOff val="35000"/>
                                      </a:schemeClr>
                                    </a:solidFill>
                                    <a:latin typeface="Cambria Math" panose="02040503050406030204" pitchFamily="18" charset="0"/>
                                  </a:rPr>
                                  <m:t>𝑚</m:t>
                                </m:r>
                              </m:sub>
                            </m:sSub>
                          </m:oMath>
                        </m:oMathPara>
                      </a14:m>
                      <a:endParaRPr lang="el-GR" sz="1600" i="1" dirty="0"/>
                    </a:p>
                  </p:txBody>
                </p:sp>
              </mc:Choice>
              <mc:Fallback xmlns="">
                <p:sp>
                  <p:nvSpPr>
                    <p:cNvPr id="18" name="TextBox 17">
                      <a:extLst>
                        <a:ext uri="{FF2B5EF4-FFF2-40B4-BE49-F238E27FC236}">
                          <a16:creationId xmlns:a16="http://schemas.microsoft.com/office/drawing/2014/main" id="{1D1C8209-8692-967B-987E-669D243A3101}"/>
                        </a:ext>
                      </a:extLst>
                    </p:cNvPr>
                    <p:cNvSpPr txBox="1">
                      <a:spLocks noRot="1" noChangeAspect="1" noMove="1" noResize="1" noEditPoints="1" noAdjustHandles="1" noChangeArrowheads="1" noChangeShapeType="1" noTextEdit="1"/>
                    </p:cNvSpPr>
                    <p:nvPr/>
                  </p:nvSpPr>
                  <p:spPr>
                    <a:xfrm>
                      <a:off x="9747250" y="864203"/>
                      <a:ext cx="444499" cy="375915"/>
                    </a:xfrm>
                    <a:prstGeom prst="rect">
                      <a:avLst/>
                    </a:prstGeom>
                    <a:blipFill>
                      <a:blip r:embed="rId8"/>
                      <a:stretch>
                        <a:fillRect/>
                      </a:stretch>
                    </a:blipFill>
                  </p:spPr>
                  <p:txBody>
                    <a:bodyPr/>
                    <a:lstStyle/>
                    <a:p>
                      <a:r>
                        <a:rPr lang="el-GR">
                          <a:noFill/>
                        </a:rPr>
                        <a:t> </a:t>
                      </a:r>
                    </a:p>
                  </p:txBody>
                </p:sp>
              </mc:Fallback>
            </mc:AlternateContent>
          </p:grpSp>
        </p:grpSp>
        <p:sp>
          <p:nvSpPr>
            <p:cNvPr id="10" name="TextBox 9">
              <a:extLst>
                <a:ext uri="{FF2B5EF4-FFF2-40B4-BE49-F238E27FC236}">
                  <a16:creationId xmlns:a16="http://schemas.microsoft.com/office/drawing/2014/main" id="{74C2607C-9D9A-BD74-B920-EAD6DE383E24}"/>
                </a:ext>
              </a:extLst>
            </p:cNvPr>
            <p:cNvSpPr txBox="1"/>
            <p:nvPr/>
          </p:nvSpPr>
          <p:spPr>
            <a:xfrm>
              <a:off x="10344759" y="1093384"/>
              <a:ext cx="352426" cy="1384837"/>
            </a:xfrm>
            <a:prstGeom prst="rect">
              <a:avLst/>
            </a:prstGeom>
            <a:noFill/>
          </p:spPr>
          <p:txBody>
            <a:bodyPr wrap="square" rtlCol="0">
              <a:spAutoFit/>
            </a:bodyPr>
            <a:lstStyle/>
            <a:p>
              <a:r>
                <a:rPr lang="el-GR" sz="1600" dirty="0"/>
                <a:t>+</a:t>
              </a:r>
            </a:p>
            <a:p>
              <a:endParaRPr lang="el-GR" sz="1600" dirty="0"/>
            </a:p>
            <a:p>
              <a:endParaRPr lang="el-GR" sz="1600" dirty="0"/>
            </a:p>
            <a:p>
              <a:r>
                <a:rPr lang="el-GR" sz="1600" dirty="0"/>
                <a:t>-</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0C147D2-D236-9E16-40EE-461C13B73B86}"/>
                    </a:ext>
                  </a:extLst>
                </p:cNvPr>
                <p:cNvSpPr txBox="1"/>
                <p:nvPr/>
              </p:nvSpPr>
              <p:spPr>
                <a:xfrm>
                  <a:off x="10351956" y="1615136"/>
                  <a:ext cx="352426" cy="34620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l-GR" sz="1200" i="1" smtClean="0">
                                <a:latin typeface="Cambria Math" panose="02040503050406030204" pitchFamily="18" charset="0"/>
                              </a:rPr>
                            </m:ctrlPr>
                          </m:sSubPr>
                          <m:e>
                            <m:r>
                              <a:rPr lang="en-US" sz="1200" b="0" i="1" smtClean="0">
                                <a:latin typeface="Cambria Math" panose="02040503050406030204" pitchFamily="18" charset="0"/>
                              </a:rPr>
                              <m:t>𝑉</m:t>
                            </m:r>
                          </m:e>
                          <m:sub>
                            <m:r>
                              <a:rPr lang="en-US" sz="1200" b="0" i="1" smtClean="0">
                                <a:latin typeface="Cambria Math" panose="02040503050406030204" pitchFamily="18" charset="0"/>
                              </a:rPr>
                              <m:t>𝑚</m:t>
                            </m:r>
                          </m:sub>
                        </m:sSub>
                      </m:oMath>
                    </m:oMathPara>
                  </a14:m>
                  <a:endParaRPr lang="el-GR" sz="1600" dirty="0"/>
                </a:p>
              </p:txBody>
            </p:sp>
          </mc:Choice>
          <mc:Fallback xmlns="">
            <p:sp>
              <p:nvSpPr>
                <p:cNvPr id="13" name="TextBox 12">
                  <a:extLst>
                    <a:ext uri="{FF2B5EF4-FFF2-40B4-BE49-F238E27FC236}">
                      <a16:creationId xmlns:a16="http://schemas.microsoft.com/office/drawing/2014/main" id="{A0C147D2-D236-9E16-40EE-461C13B73B86}"/>
                    </a:ext>
                  </a:extLst>
                </p:cNvPr>
                <p:cNvSpPr txBox="1">
                  <a:spLocks noRot="1" noChangeAspect="1" noMove="1" noResize="1" noEditPoints="1" noAdjustHandles="1" noChangeArrowheads="1" noChangeShapeType="1" noTextEdit="1"/>
                </p:cNvSpPr>
                <p:nvPr/>
              </p:nvSpPr>
              <p:spPr>
                <a:xfrm>
                  <a:off x="10351956" y="1615136"/>
                  <a:ext cx="352426" cy="346209"/>
                </a:xfrm>
                <a:prstGeom prst="rect">
                  <a:avLst/>
                </a:prstGeom>
                <a:blipFill>
                  <a:blip r:embed="rId9"/>
                  <a:stretch>
                    <a:fillRect/>
                  </a:stretch>
                </a:blipFill>
              </p:spPr>
              <p:txBody>
                <a:bodyPr/>
                <a:lstStyle/>
                <a:p>
                  <a:r>
                    <a:rPr lang="el-GR">
                      <a:noFill/>
                    </a:rPr>
                    <a:t> </a:t>
                  </a:r>
                </a:p>
              </p:txBody>
            </p:sp>
          </mc:Fallback>
        </mc:AlternateContent>
      </p:grpSp>
    </p:spTree>
    <p:extLst>
      <p:ext uri="{BB962C8B-B14F-4D97-AF65-F5344CB8AC3E}">
        <p14:creationId xmlns:p14="http://schemas.microsoft.com/office/powerpoint/2010/main" val="23404119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Ομάδα 11">
            <a:extLst>
              <a:ext uri="{FF2B5EF4-FFF2-40B4-BE49-F238E27FC236}">
                <a16:creationId xmlns:a16="http://schemas.microsoft.com/office/drawing/2014/main" id="{9E68C6D2-8F67-60C1-0563-F90E7B205912}"/>
              </a:ext>
            </a:extLst>
          </p:cNvPr>
          <p:cNvGrpSpPr/>
          <p:nvPr/>
        </p:nvGrpSpPr>
        <p:grpSpPr>
          <a:xfrm>
            <a:off x="197122" y="152712"/>
            <a:ext cx="11797755" cy="6705288"/>
            <a:chOff x="246512" y="153783"/>
            <a:chExt cx="11797755" cy="6705288"/>
          </a:xfrm>
        </p:grpSpPr>
        <p:grpSp>
          <p:nvGrpSpPr>
            <p:cNvPr id="49" name="Ομάδα 48">
              <a:extLst>
                <a:ext uri="{FF2B5EF4-FFF2-40B4-BE49-F238E27FC236}">
                  <a16:creationId xmlns:a16="http://schemas.microsoft.com/office/drawing/2014/main" id="{A02DFFDC-0696-9EB1-30D7-F338A02E6B78}"/>
                </a:ext>
              </a:extLst>
            </p:cNvPr>
            <p:cNvGrpSpPr/>
            <p:nvPr/>
          </p:nvGrpSpPr>
          <p:grpSpPr>
            <a:xfrm>
              <a:off x="246512" y="153783"/>
              <a:ext cx="11797755" cy="6705288"/>
              <a:chOff x="246512" y="153783"/>
              <a:chExt cx="11797755" cy="6705288"/>
            </a:xfrm>
          </p:grpSpPr>
          <p:sp>
            <p:nvSpPr>
              <p:cNvPr id="4" name="TextBox 3">
                <a:extLst>
                  <a:ext uri="{FF2B5EF4-FFF2-40B4-BE49-F238E27FC236}">
                    <a16:creationId xmlns:a16="http://schemas.microsoft.com/office/drawing/2014/main" id="{695007A2-129B-8410-13EF-5746B9E64AD9}"/>
                  </a:ext>
                </a:extLst>
              </p:cNvPr>
              <p:cNvSpPr txBox="1"/>
              <p:nvPr/>
            </p:nvSpPr>
            <p:spPr>
              <a:xfrm>
                <a:off x="1734457" y="153783"/>
                <a:ext cx="8991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2800" dirty="0">
                    <a:solidFill>
                      <a:prstClr val="black"/>
                    </a:solidFill>
                    <a:latin typeface="Aptos" panose="02110004020202020204"/>
                  </a:rPr>
                  <a:t>Οδηγική Λειτουργία</a:t>
                </a:r>
                <a:r>
                  <a:rPr lang="en-US" sz="2800" dirty="0">
                    <a:solidFill>
                      <a:prstClr val="black"/>
                    </a:solidFill>
                    <a:latin typeface="Aptos" panose="02110004020202020204"/>
                  </a:rPr>
                  <a:t>: </a:t>
                </a:r>
                <a:r>
                  <a:rPr kumimoji="0" lang="el-GR" sz="2800" b="0" i="0" u="none" strike="noStrike" kern="1200" cap="none" spc="0" normalizeH="0" baseline="0" noProof="0" dirty="0">
                    <a:ln>
                      <a:noFill/>
                    </a:ln>
                    <a:solidFill>
                      <a:prstClr val="black"/>
                    </a:solidFill>
                    <a:effectLst/>
                    <a:uLnTx/>
                    <a:uFillTx/>
                    <a:latin typeface="Aptos" panose="02110004020202020204"/>
                    <a:ea typeface="+mn-ea"/>
                    <a:cs typeface="+mn-cs"/>
                  </a:rPr>
                  <a:t>Σταθερή ταχύτητα</a:t>
                </a:r>
              </a:p>
            </p:txBody>
          </p:sp>
          <p:grpSp>
            <p:nvGrpSpPr>
              <p:cNvPr id="35" name="Ομάδα 34">
                <a:extLst>
                  <a:ext uri="{FF2B5EF4-FFF2-40B4-BE49-F238E27FC236}">
                    <a16:creationId xmlns:a16="http://schemas.microsoft.com/office/drawing/2014/main" id="{68ED855A-C226-0B89-FAC2-70DE550C4D9D}"/>
                  </a:ext>
                </a:extLst>
              </p:cNvPr>
              <p:cNvGrpSpPr/>
              <p:nvPr/>
            </p:nvGrpSpPr>
            <p:grpSpPr>
              <a:xfrm>
                <a:off x="246512" y="1024676"/>
                <a:ext cx="11797755" cy="5834395"/>
                <a:chOff x="246512" y="1024676"/>
                <a:chExt cx="11797755" cy="5834395"/>
              </a:xfrm>
            </p:grpSpPr>
            <p:grpSp>
              <p:nvGrpSpPr>
                <p:cNvPr id="24" name="Ομάδα 23">
                  <a:extLst>
                    <a:ext uri="{FF2B5EF4-FFF2-40B4-BE49-F238E27FC236}">
                      <a16:creationId xmlns:a16="http://schemas.microsoft.com/office/drawing/2014/main" id="{F21661E0-CDC2-E70C-38D5-1BB6AFD8C569}"/>
                    </a:ext>
                  </a:extLst>
                </p:cNvPr>
                <p:cNvGrpSpPr/>
                <p:nvPr/>
              </p:nvGrpSpPr>
              <p:grpSpPr>
                <a:xfrm>
                  <a:off x="246512" y="1024676"/>
                  <a:ext cx="11797755" cy="5834395"/>
                  <a:chOff x="227462" y="1023576"/>
                  <a:chExt cx="11797755" cy="5834395"/>
                </a:xfrm>
              </p:grpSpPr>
              <p:grpSp>
                <p:nvGrpSpPr>
                  <p:cNvPr id="19" name="Ομάδα 18">
                    <a:extLst>
                      <a:ext uri="{FF2B5EF4-FFF2-40B4-BE49-F238E27FC236}">
                        <a16:creationId xmlns:a16="http://schemas.microsoft.com/office/drawing/2014/main" id="{85194C75-9419-950D-2EE4-5690FEB48B13}"/>
                      </a:ext>
                    </a:extLst>
                  </p:cNvPr>
                  <p:cNvGrpSpPr/>
                  <p:nvPr/>
                </p:nvGrpSpPr>
                <p:grpSpPr>
                  <a:xfrm>
                    <a:off x="227462" y="1023576"/>
                    <a:ext cx="11797755" cy="5834395"/>
                    <a:chOff x="227462" y="1023576"/>
                    <a:chExt cx="11797755" cy="5834395"/>
                  </a:xfrm>
                </p:grpSpPr>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768CDC54-82A6-17FE-6CA8-61BDBFBBC7D7}"/>
                            </a:ext>
                          </a:extLst>
                        </p:cNvPr>
                        <p:cNvSpPr txBox="1"/>
                        <p:nvPr/>
                      </p:nvSpPr>
                      <p:spPr>
                        <a:xfrm>
                          <a:off x="227462" y="6211640"/>
                          <a:ext cx="11282367" cy="646331"/>
                        </a:xfrm>
                        <a:prstGeom prst="rect">
                          <a:avLst/>
                        </a:prstGeom>
                        <a:noFill/>
                      </p:spPr>
                      <p:txBody>
                        <a:bodyPr wrap="square" rtlCol="0">
                          <a:spAutoFit/>
                        </a:bodyPr>
                        <a:lstStyle/>
                        <a:p>
                          <a:r>
                            <a:rPr lang="el-GR" i="1" dirty="0"/>
                            <a:t>Σημείωση</a:t>
                          </a:r>
                          <a:r>
                            <a:rPr lang="en-US" i="1" dirty="0"/>
                            <a:t>: </a:t>
                          </a:r>
                          <a:r>
                            <a:rPr lang="el-GR" i="1" dirty="0"/>
                            <a:t>Κατά την επιτάχυνση, ισχύουν οι ίδιες σχέσεις, με τη διαφορά ότι το ρεύμα έχει υψηλότερη μέση τιμή, ώστε </a:t>
                          </a:r>
                          <a14:m>
                            <m:oMath xmlns:m="http://schemas.openxmlformats.org/officeDocument/2006/math">
                              <m:sSub>
                                <m:sSubPr>
                                  <m:ctrlP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l-GR" sz="1800" b="1"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𝜯</m:t>
                                  </m:r>
                                </m:e>
                                <m:sub>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𝒎</m:t>
                                  </m:r>
                                </m:sub>
                              </m:sSub>
                              <m: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&gt;</m:t>
                              </m:r>
                              <m:sSub>
                                <m:sSubPr>
                                  <m:ctrlPr>
                                    <a:rPr lang="en-US" sz="1800"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a:rPr lang="el-GR" sz="1800" b="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𝚻</m:t>
                                  </m:r>
                                </m:e>
                                <m:sub>
                                  <m:r>
                                    <a:rPr lang="en-US" sz="1800"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𝑹𝑳</m:t>
                                  </m:r>
                                </m:sub>
                              </m:sSub>
                            </m:oMath>
                          </a14:m>
                          <a:endParaRPr lang="el-GR" i="1" dirty="0"/>
                        </a:p>
                      </p:txBody>
                    </p:sp>
                  </mc:Choice>
                  <mc:Fallback xmlns="">
                    <p:sp>
                      <p:nvSpPr>
                        <p:cNvPr id="34" name="TextBox 33">
                          <a:extLst>
                            <a:ext uri="{FF2B5EF4-FFF2-40B4-BE49-F238E27FC236}">
                              <a16:creationId xmlns:a16="http://schemas.microsoft.com/office/drawing/2014/main" id="{768CDC54-82A6-17FE-6CA8-61BDBFBBC7D7}"/>
                            </a:ext>
                          </a:extLst>
                        </p:cNvPr>
                        <p:cNvSpPr txBox="1">
                          <a:spLocks noRot="1" noChangeAspect="1" noMove="1" noResize="1" noEditPoints="1" noAdjustHandles="1" noChangeArrowheads="1" noChangeShapeType="1" noTextEdit="1"/>
                        </p:cNvSpPr>
                        <p:nvPr/>
                      </p:nvSpPr>
                      <p:spPr>
                        <a:xfrm>
                          <a:off x="227462" y="6211640"/>
                          <a:ext cx="11282367" cy="646331"/>
                        </a:xfrm>
                        <a:prstGeom prst="rect">
                          <a:avLst/>
                        </a:prstGeom>
                        <a:blipFill>
                          <a:blip r:embed="rId3"/>
                          <a:stretch>
                            <a:fillRect l="-432" t="-3774" b="-15094"/>
                          </a:stretch>
                        </a:blipFill>
                      </p:spPr>
                      <p:txBody>
                        <a:bodyPr/>
                        <a:lstStyle/>
                        <a:p>
                          <a:r>
                            <a:rPr lang="el-GR">
                              <a:noFill/>
                            </a:rPr>
                            <a:t> </a:t>
                          </a:r>
                        </a:p>
                      </p:txBody>
                    </p:sp>
                  </mc:Fallback>
                </mc:AlternateContent>
                <p:grpSp>
                  <p:nvGrpSpPr>
                    <p:cNvPr id="2" name="Ομάδα 1">
                      <a:extLst>
                        <a:ext uri="{FF2B5EF4-FFF2-40B4-BE49-F238E27FC236}">
                          <a16:creationId xmlns:a16="http://schemas.microsoft.com/office/drawing/2014/main" id="{87A4D889-2013-5E38-0A9B-828FDB0FAC33}"/>
                        </a:ext>
                      </a:extLst>
                    </p:cNvPr>
                    <p:cNvGrpSpPr/>
                    <p:nvPr/>
                  </p:nvGrpSpPr>
                  <p:grpSpPr>
                    <a:xfrm>
                      <a:off x="561420" y="1023576"/>
                      <a:ext cx="11463797" cy="5043394"/>
                      <a:chOff x="256490" y="907303"/>
                      <a:chExt cx="11463797" cy="5043394"/>
                    </a:xfrm>
                  </p:grpSpPr>
                  <p:pic>
                    <p:nvPicPr>
                      <p:cNvPr id="27" name="Εικόνα 26" descr="Εικόνα που περιέχει κείμενο, στιγμιότυπο οθόνης, γραμμή, διάγραμμα&#10;&#10;Το περιεχόμενο που δημιουργείται από τεχνολογία AI ενδέχεται να είναι εσφαλμένο.">
                        <a:extLst>
                          <a:ext uri="{FF2B5EF4-FFF2-40B4-BE49-F238E27FC236}">
                            <a16:creationId xmlns:a16="http://schemas.microsoft.com/office/drawing/2014/main" id="{AF3DBEF5-635E-A4DE-A621-CD70EA5FB9ED}"/>
                          </a:ext>
                        </a:extLst>
                      </p:cNvPr>
                      <p:cNvPicPr>
                        <a:picLocks noChangeAspect="1"/>
                      </p:cNvPicPr>
                      <p:nvPr/>
                    </p:nvPicPr>
                    <p:blipFill>
                      <a:blip r:embed="rId4">
                        <a:extLst>
                          <a:ext uri="{28A0092B-C50C-407E-A947-70E740481C1C}">
                            <a14:useLocalDpi xmlns:a14="http://schemas.microsoft.com/office/drawing/2010/main" val="0"/>
                          </a:ext>
                        </a:extLst>
                      </a:blip>
                      <a:srcRect b="72275"/>
                      <a:stretch/>
                    </p:blipFill>
                    <p:spPr>
                      <a:xfrm>
                        <a:off x="256490" y="1188357"/>
                        <a:ext cx="11463797" cy="4762340"/>
                      </a:xfrm>
                      <a:prstGeom prst="rect">
                        <a:avLst/>
                      </a:prstGeom>
                    </p:spPr>
                  </p:pic>
                  <p:cxnSp>
                    <p:nvCxnSpPr>
                      <p:cNvPr id="29" name="Γραμμή σύνδεσης: Καμπύλη 28">
                        <a:extLst>
                          <a:ext uri="{FF2B5EF4-FFF2-40B4-BE49-F238E27FC236}">
                            <a16:creationId xmlns:a16="http://schemas.microsoft.com/office/drawing/2014/main" id="{41D86190-48B8-1F0D-AE0F-8AE8FA775077}"/>
                          </a:ext>
                        </a:extLst>
                      </p:cNvPr>
                      <p:cNvCxnSpPr>
                        <a:cxnSpLocks/>
                      </p:cNvCxnSpPr>
                      <p:nvPr/>
                    </p:nvCxnSpPr>
                    <p:spPr>
                      <a:xfrm rot="16200000" flipV="1">
                        <a:off x="2755600" y="2930700"/>
                        <a:ext cx="869044" cy="723332"/>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Γραμμή σύνδεσης: Καμπύλη 29">
                        <a:extLst>
                          <a:ext uri="{FF2B5EF4-FFF2-40B4-BE49-F238E27FC236}">
                            <a16:creationId xmlns:a16="http://schemas.microsoft.com/office/drawing/2014/main" id="{796F1ED1-059D-B890-DAA7-51BA57A8C711}"/>
                          </a:ext>
                        </a:extLst>
                      </p:cNvPr>
                      <p:cNvCxnSpPr>
                        <a:cxnSpLocks/>
                      </p:cNvCxnSpPr>
                      <p:nvPr/>
                    </p:nvCxnSpPr>
                    <p:spPr>
                      <a:xfrm flipV="1">
                        <a:off x="4472924" y="2853870"/>
                        <a:ext cx="1190171" cy="925287"/>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AD14100F-13B7-0FBF-2B09-97E3BA711DD2}"/>
                              </a:ext>
                            </a:extLst>
                          </p:cNvPr>
                          <p:cNvSpPr txBox="1"/>
                          <p:nvPr/>
                        </p:nvSpPr>
                        <p:spPr>
                          <a:xfrm>
                            <a:off x="1608703" y="907303"/>
                            <a:ext cx="2191658" cy="338554"/>
                          </a:xfrm>
                          <a:prstGeom prst="rect">
                            <a:avLst/>
                          </a:prstGeom>
                          <a:noFill/>
                        </p:spPr>
                        <p:txBody>
                          <a:bodyPr wrap="square">
                            <a:spAutoFit/>
                          </a:bodyPr>
                          <a:lstStyle/>
                          <a:p>
                            <a14:m>
                              <m:oMath xmlns:m="http://schemas.openxmlformats.org/officeDocument/2006/math">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𝑄</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1</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m:t>
                                </m:r>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𝑂𝑁</m:t>
                                </m:r>
                              </m:oMath>
                            </a14:m>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a:t>
                            </a:r>
                            <a14:m>
                              <m:oMath xmlns:m="http://schemas.openxmlformats.org/officeDocument/2006/math">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𝑄</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2</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m:t>
                                </m:r>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𝑂𝐹𝐹</m:t>
                                </m:r>
                              </m:oMath>
                            </a14:m>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a:t>
                            </a:r>
                            <a:endParaRPr lang="el-GR" dirty="0"/>
                          </a:p>
                        </p:txBody>
                      </p:sp>
                    </mc:Choice>
                    <mc:Fallback xmlns="">
                      <p:sp>
                        <p:nvSpPr>
                          <p:cNvPr id="37" name="TextBox 36">
                            <a:extLst>
                              <a:ext uri="{FF2B5EF4-FFF2-40B4-BE49-F238E27FC236}">
                                <a16:creationId xmlns:a16="http://schemas.microsoft.com/office/drawing/2014/main" id="{AD14100F-13B7-0FBF-2B09-97E3BA711DD2}"/>
                              </a:ext>
                            </a:extLst>
                          </p:cNvPr>
                          <p:cNvSpPr txBox="1">
                            <a:spLocks noRot="1" noChangeAspect="1" noMove="1" noResize="1" noEditPoints="1" noAdjustHandles="1" noChangeArrowheads="1" noChangeShapeType="1" noTextEdit="1"/>
                          </p:cNvSpPr>
                          <p:nvPr/>
                        </p:nvSpPr>
                        <p:spPr>
                          <a:xfrm>
                            <a:off x="1608703" y="907303"/>
                            <a:ext cx="2191658" cy="338554"/>
                          </a:xfrm>
                          <a:prstGeom prst="rect">
                            <a:avLst/>
                          </a:prstGeom>
                          <a:blipFill>
                            <a:blip r:embed="rId6"/>
                            <a:stretch>
                              <a:fillRect t="-5455" b="-23636"/>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36BE05E9-C121-889B-5FA1-5BF2B5488102}"/>
                              </a:ext>
                            </a:extLst>
                          </p:cNvPr>
                          <p:cNvSpPr txBox="1"/>
                          <p:nvPr/>
                        </p:nvSpPr>
                        <p:spPr>
                          <a:xfrm>
                            <a:off x="7675674" y="958057"/>
                            <a:ext cx="2191658" cy="338554"/>
                          </a:xfrm>
                          <a:prstGeom prst="rect">
                            <a:avLst/>
                          </a:prstGeom>
                          <a:noFill/>
                        </p:spPr>
                        <p:txBody>
                          <a:bodyPr wrap="square">
                            <a:spAutoFit/>
                          </a:bodyPr>
                          <a:lstStyle/>
                          <a:p>
                            <a14:m>
                              <m:oMath xmlns:m="http://schemas.openxmlformats.org/officeDocument/2006/math">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𝑄</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1</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m:t>
                                </m:r>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𝑂𝐹𝐹</m:t>
                                </m:r>
                              </m:oMath>
                            </a14:m>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a:t>
                            </a:r>
                            <a14:m>
                              <m:oMath xmlns:m="http://schemas.openxmlformats.org/officeDocument/2006/math">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𝑄</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2</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m:t>
                                </m:r>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𝑂𝑁</m:t>
                                </m:r>
                              </m:oMath>
                            </a14:m>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a:t>
                            </a:r>
                            <a:endParaRPr lang="el-GR" dirty="0"/>
                          </a:p>
                        </p:txBody>
                      </p:sp>
                    </mc:Choice>
                    <mc:Fallback xmlns="">
                      <p:sp>
                        <p:nvSpPr>
                          <p:cNvPr id="38" name="TextBox 37">
                            <a:extLst>
                              <a:ext uri="{FF2B5EF4-FFF2-40B4-BE49-F238E27FC236}">
                                <a16:creationId xmlns:a16="http://schemas.microsoft.com/office/drawing/2014/main" id="{36BE05E9-C121-889B-5FA1-5BF2B5488102}"/>
                              </a:ext>
                            </a:extLst>
                          </p:cNvPr>
                          <p:cNvSpPr txBox="1">
                            <a:spLocks noRot="1" noChangeAspect="1" noMove="1" noResize="1" noEditPoints="1" noAdjustHandles="1" noChangeArrowheads="1" noChangeShapeType="1" noTextEdit="1"/>
                          </p:cNvSpPr>
                          <p:nvPr/>
                        </p:nvSpPr>
                        <p:spPr>
                          <a:xfrm>
                            <a:off x="7675674" y="958057"/>
                            <a:ext cx="2191658" cy="338554"/>
                          </a:xfrm>
                          <a:prstGeom prst="rect">
                            <a:avLst/>
                          </a:prstGeom>
                          <a:blipFill>
                            <a:blip r:embed="rId7"/>
                            <a:stretch>
                              <a:fillRect t="-5357" b="-21429"/>
                            </a:stretch>
                          </a:blipFill>
                        </p:spPr>
                        <p:txBody>
                          <a:bodyPr/>
                          <a:lstStyle/>
                          <a:p>
                            <a:r>
                              <a:rPr lang="el-GR">
                                <a:noFill/>
                              </a:rPr>
                              <a:t> </a:t>
                            </a:r>
                          </a:p>
                        </p:txBody>
                      </p:sp>
                    </mc:Fallback>
                  </mc:AlternateContent>
                </p:grpSp>
                <p:grpSp>
                  <p:nvGrpSpPr>
                    <p:cNvPr id="10" name="Ομάδα 9">
                      <a:extLst>
                        <a:ext uri="{FF2B5EF4-FFF2-40B4-BE49-F238E27FC236}">
                          <a16:creationId xmlns:a16="http://schemas.microsoft.com/office/drawing/2014/main" id="{8091CDE6-EC4A-D681-7758-76979F3AC861}"/>
                        </a:ext>
                      </a:extLst>
                    </p:cNvPr>
                    <p:cNvGrpSpPr/>
                    <p:nvPr/>
                  </p:nvGrpSpPr>
                  <p:grpSpPr>
                    <a:xfrm>
                      <a:off x="2647199" y="4575366"/>
                      <a:ext cx="271167" cy="289304"/>
                      <a:chOff x="10954950" y="249645"/>
                      <a:chExt cx="301674" cy="380194"/>
                    </a:xfrm>
                  </p:grpSpPr>
                  <p:sp>
                    <p:nvSpPr>
                      <p:cNvPr id="5" name="Ορθογώνιο 4">
                        <a:extLst>
                          <a:ext uri="{FF2B5EF4-FFF2-40B4-BE49-F238E27FC236}">
                            <a16:creationId xmlns:a16="http://schemas.microsoft.com/office/drawing/2014/main" id="{0DA82293-7AE9-C221-660A-BCD1E151D58C}"/>
                          </a:ext>
                        </a:extLst>
                      </p:cNvPr>
                      <p:cNvSpPr/>
                      <p:nvPr/>
                    </p:nvSpPr>
                    <p:spPr>
                      <a:xfrm>
                        <a:off x="11061087" y="321617"/>
                        <a:ext cx="189186" cy="22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456C0A26-AAE6-2C73-CF54-AFBD2CB79C8B}"/>
                          </a:ext>
                        </a:extLst>
                      </p:cNvPr>
                      <p:cNvSpPr txBox="1"/>
                      <p:nvPr/>
                    </p:nvSpPr>
                    <p:spPr>
                      <a:xfrm>
                        <a:off x="10954950" y="249645"/>
                        <a:ext cx="301674" cy="380194"/>
                      </a:xfrm>
                      <a:prstGeom prst="rect">
                        <a:avLst/>
                      </a:prstGeom>
                      <a:noFill/>
                      <a:ln>
                        <a:noFill/>
                      </a:ln>
                    </p:spPr>
                    <p:txBody>
                      <a:bodyPr wrap="square" rtlCol="0">
                        <a:spAutoFit/>
                      </a:bodyPr>
                      <a:lstStyle/>
                      <a:p>
                        <a:r>
                          <a:rPr lang="el-GR" b="1" dirty="0">
                            <a:solidFill>
                              <a:srgbClr val="FF0000"/>
                            </a:solidFill>
                          </a:rPr>
                          <a:t>≈</a:t>
                        </a:r>
                      </a:p>
                    </p:txBody>
                  </p:sp>
                </p:grpSp>
                <p:grpSp>
                  <p:nvGrpSpPr>
                    <p:cNvPr id="16" name="Ομάδα 15">
                      <a:extLst>
                        <a:ext uri="{FF2B5EF4-FFF2-40B4-BE49-F238E27FC236}">
                          <a16:creationId xmlns:a16="http://schemas.microsoft.com/office/drawing/2014/main" id="{15220BCC-99BA-8767-4E71-8A5E63202AE4}"/>
                        </a:ext>
                      </a:extLst>
                    </p:cNvPr>
                    <p:cNvGrpSpPr/>
                    <p:nvPr/>
                  </p:nvGrpSpPr>
                  <p:grpSpPr>
                    <a:xfrm>
                      <a:off x="5251462" y="4594680"/>
                      <a:ext cx="271167" cy="289304"/>
                      <a:chOff x="11004842" y="241878"/>
                      <a:chExt cx="301674" cy="380194"/>
                    </a:xfrm>
                  </p:grpSpPr>
                  <p:sp>
                    <p:nvSpPr>
                      <p:cNvPr id="17" name="Ορθογώνιο 16">
                        <a:extLst>
                          <a:ext uri="{FF2B5EF4-FFF2-40B4-BE49-F238E27FC236}">
                            <a16:creationId xmlns:a16="http://schemas.microsoft.com/office/drawing/2014/main" id="{E1FF5905-B090-739B-C5EF-9101A624F814}"/>
                          </a:ext>
                        </a:extLst>
                      </p:cNvPr>
                      <p:cNvSpPr/>
                      <p:nvPr/>
                    </p:nvSpPr>
                    <p:spPr>
                      <a:xfrm>
                        <a:off x="11061087" y="321617"/>
                        <a:ext cx="189186" cy="22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TextBox 17">
                        <a:extLst>
                          <a:ext uri="{FF2B5EF4-FFF2-40B4-BE49-F238E27FC236}">
                            <a16:creationId xmlns:a16="http://schemas.microsoft.com/office/drawing/2014/main" id="{0BA135C4-7F13-DE00-D317-61A8F39A17A5}"/>
                          </a:ext>
                        </a:extLst>
                      </p:cNvPr>
                      <p:cNvSpPr txBox="1"/>
                      <p:nvPr/>
                    </p:nvSpPr>
                    <p:spPr>
                      <a:xfrm>
                        <a:off x="11004842" y="241878"/>
                        <a:ext cx="301674" cy="380194"/>
                      </a:xfrm>
                      <a:prstGeom prst="rect">
                        <a:avLst/>
                      </a:prstGeom>
                      <a:noFill/>
                      <a:ln>
                        <a:noFill/>
                      </a:ln>
                    </p:spPr>
                    <p:txBody>
                      <a:bodyPr wrap="square" rtlCol="0">
                        <a:spAutoFit/>
                      </a:bodyPr>
                      <a:lstStyle/>
                      <a:p>
                        <a:r>
                          <a:rPr lang="el-GR" b="1" dirty="0">
                            <a:solidFill>
                              <a:srgbClr val="FF0000"/>
                            </a:solidFill>
                          </a:rPr>
                          <a:t>≈</a:t>
                        </a:r>
                      </a:p>
                    </p:txBody>
                  </p:sp>
                </p:grpSp>
              </p:grpSp>
              <p:grpSp>
                <p:nvGrpSpPr>
                  <p:cNvPr id="23" name="Ομάδα 22">
                    <a:extLst>
                      <a:ext uri="{FF2B5EF4-FFF2-40B4-BE49-F238E27FC236}">
                        <a16:creationId xmlns:a16="http://schemas.microsoft.com/office/drawing/2014/main" id="{CDC92EA0-7E2C-8693-4BDE-4701F6A1F9A0}"/>
                      </a:ext>
                    </a:extLst>
                  </p:cNvPr>
                  <p:cNvGrpSpPr/>
                  <p:nvPr/>
                </p:nvGrpSpPr>
                <p:grpSpPr>
                  <a:xfrm>
                    <a:off x="961755" y="3274466"/>
                    <a:ext cx="772702" cy="620964"/>
                    <a:chOff x="961755" y="3274466"/>
                    <a:chExt cx="772702" cy="620964"/>
                  </a:xfrm>
                </p:grpSpPr>
                <p:sp>
                  <p:nvSpPr>
                    <p:cNvPr id="21" name="Ορθογώνιο 20">
                      <a:extLst>
                        <a:ext uri="{FF2B5EF4-FFF2-40B4-BE49-F238E27FC236}">
                          <a16:creationId xmlns:a16="http://schemas.microsoft.com/office/drawing/2014/main" id="{857BCF8C-B7F2-F15C-D077-5C43D045FD7E}"/>
                        </a:ext>
                      </a:extLst>
                    </p:cNvPr>
                    <p:cNvSpPr/>
                    <p:nvPr/>
                  </p:nvSpPr>
                  <p:spPr>
                    <a:xfrm>
                      <a:off x="961755" y="3274466"/>
                      <a:ext cx="655408" cy="5232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TextBox 21">
                      <a:extLst>
                        <a:ext uri="{FF2B5EF4-FFF2-40B4-BE49-F238E27FC236}">
                          <a16:creationId xmlns:a16="http://schemas.microsoft.com/office/drawing/2014/main" id="{EFAE1C3A-8000-F131-275E-5177E31048BC}"/>
                        </a:ext>
                      </a:extLst>
                    </p:cNvPr>
                    <p:cNvSpPr txBox="1"/>
                    <p:nvPr/>
                  </p:nvSpPr>
                  <p:spPr>
                    <a:xfrm>
                      <a:off x="1237736" y="3372210"/>
                      <a:ext cx="496721" cy="523220"/>
                    </a:xfrm>
                    <a:prstGeom prst="rect">
                      <a:avLst/>
                    </a:prstGeom>
                    <a:noFill/>
                  </p:spPr>
                  <p:txBody>
                    <a:bodyPr wrap="square" rtlCol="0">
                      <a:spAutoFit/>
                    </a:bodyPr>
                    <a:lstStyle/>
                    <a:p>
                      <a:r>
                        <a:rPr lang="en-US" sz="2800" i="1" dirty="0" err="1"/>
                        <a:t>I</a:t>
                      </a:r>
                      <a:r>
                        <a:rPr lang="en-US" i="1" dirty="0" err="1"/>
                        <a:t>m</a:t>
                      </a:r>
                      <a:endParaRPr lang="el-GR" i="1" dirty="0"/>
                    </a:p>
                  </p:txBody>
                </p:sp>
              </p:grpSp>
            </p:gr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7490BFB5-1E3F-436C-5964-D18EBC7B35D3}"/>
                        </a:ext>
                      </a:extLst>
                    </p:cNvPr>
                    <p:cNvSpPr txBox="1"/>
                    <p:nvPr/>
                  </p:nvSpPr>
                  <p:spPr>
                    <a:xfrm>
                      <a:off x="1800635" y="4593146"/>
                      <a:ext cx="2465391" cy="424796"/>
                    </a:xfrm>
                    <a:prstGeom prst="rect">
                      <a:avLst/>
                    </a:prstGeom>
                    <a:solidFill>
                      <a:schemeClr val="bg1"/>
                    </a:solidFill>
                    <a:ln>
                      <a:solidFill>
                        <a:schemeClr val="bg1"/>
                      </a:solidFill>
                    </a:ln>
                  </p:spPr>
                  <p:txBody>
                    <a:bodyPr wrap="square" rtlCol="0">
                      <a:spAutoFit/>
                    </a:bodyPr>
                    <a:lstStyle/>
                    <a:p>
                      <a14:m>
                        <m:oMath xmlns:m="http://schemas.openxmlformats.org/officeDocument/2006/math">
                          <m:sSub>
                            <m:sSubPr>
                              <m:ctrlPr>
                                <a:rPr lang="el-GR" sz="1500" i="1" smtClean="0">
                                  <a:solidFill>
                                    <a:srgbClr val="FF0000"/>
                                  </a:solidFill>
                                  <a:latin typeface="Cambria Math" panose="02040503050406030204" pitchFamily="18" charset="0"/>
                                </a:rPr>
                              </m:ctrlPr>
                            </m:sSubPr>
                            <m:e>
                              <m:r>
                                <a:rPr lang="en-US" sz="1500" b="0" i="1" smtClean="0">
                                  <a:solidFill>
                                    <a:srgbClr val="FF0000"/>
                                  </a:solidFill>
                                  <a:latin typeface="Cambria Math" panose="02040503050406030204" pitchFamily="18" charset="0"/>
                                </a:rPr>
                                <m:t>𝐿</m:t>
                              </m:r>
                            </m:e>
                            <m:sub>
                              <m:r>
                                <a:rPr lang="en-US" sz="1500" b="0" i="1" smtClean="0">
                                  <a:solidFill>
                                    <a:srgbClr val="FF0000"/>
                                  </a:solidFill>
                                  <a:latin typeface="Cambria Math" panose="02040503050406030204" pitchFamily="18" charset="0"/>
                                </a:rPr>
                                <m:t>𝑎</m:t>
                              </m:r>
                            </m:sub>
                          </m:sSub>
                          <m:f>
                            <m:fPr>
                              <m:ctrlPr>
                                <a:rPr lang="el-GR" sz="1500" i="1" smtClean="0">
                                  <a:solidFill>
                                    <a:srgbClr val="FF0000"/>
                                  </a:solidFill>
                                  <a:latin typeface="Cambria Math" panose="02040503050406030204" pitchFamily="18" charset="0"/>
                                </a:rPr>
                              </m:ctrlPr>
                            </m:fPr>
                            <m:num>
                              <m:sSub>
                                <m:sSubPr>
                                  <m:ctrlPr>
                                    <a:rPr lang="el-GR" sz="1500" i="1">
                                      <a:solidFill>
                                        <a:srgbClr val="FF0000"/>
                                      </a:solidFill>
                                      <a:latin typeface="Cambria Math" panose="02040503050406030204" pitchFamily="18" charset="0"/>
                                    </a:rPr>
                                  </m:ctrlPr>
                                </m:sSubPr>
                                <m:e>
                                  <m:r>
                                    <a:rPr lang="en-US" sz="1500" b="0" i="1" smtClean="0">
                                      <a:solidFill>
                                        <a:srgbClr val="FF0000"/>
                                      </a:solidFill>
                                      <a:latin typeface="Cambria Math" panose="02040503050406030204" pitchFamily="18" charset="0"/>
                                    </a:rPr>
                                    <m:t>𝑑𝐼</m:t>
                                  </m:r>
                                </m:e>
                                <m:sub>
                                  <m:r>
                                    <a:rPr lang="en-US" sz="1500" b="0" i="1" smtClean="0">
                                      <a:solidFill>
                                        <a:srgbClr val="FF0000"/>
                                      </a:solidFill>
                                      <a:latin typeface="Cambria Math" panose="02040503050406030204" pitchFamily="18" charset="0"/>
                                    </a:rPr>
                                    <m:t>𝑚</m:t>
                                  </m:r>
                                </m:sub>
                              </m:sSub>
                            </m:num>
                            <m:den>
                              <m:r>
                                <a:rPr lang="en-US" sz="1500" b="0" i="1" smtClean="0">
                                  <a:solidFill>
                                    <a:srgbClr val="FF0000"/>
                                  </a:solidFill>
                                  <a:latin typeface="Cambria Math" panose="02040503050406030204" pitchFamily="18" charset="0"/>
                                </a:rPr>
                                <m:t>𝑑𝑡</m:t>
                              </m:r>
                            </m:den>
                          </m:f>
                          <m:r>
                            <a:rPr lang="en-US" sz="1500" b="0" i="1" smtClean="0">
                              <a:solidFill>
                                <a:srgbClr val="FF0000"/>
                              </a:solidFill>
                              <a:latin typeface="Cambria Math" panose="02040503050406030204" pitchFamily="18" charset="0"/>
                            </a:rPr>
                            <m:t>=</m:t>
                          </m:r>
                          <m:sSub>
                            <m:sSubPr>
                              <m:ctrlPr>
                                <a:rPr lang="el-GR" sz="1500" i="1" smtClean="0">
                                  <a:solidFill>
                                    <a:srgbClr val="FF0000"/>
                                  </a:solidFill>
                                  <a:latin typeface="Cambria Math" panose="02040503050406030204" pitchFamily="18" charset="0"/>
                                </a:rPr>
                              </m:ctrlPr>
                            </m:sSubPr>
                            <m:e>
                              <m:r>
                                <a:rPr lang="en-US" sz="1500" b="0" i="1" smtClean="0">
                                  <a:solidFill>
                                    <a:srgbClr val="FF0000"/>
                                  </a:solidFill>
                                  <a:latin typeface="Cambria Math" panose="02040503050406030204" pitchFamily="18" charset="0"/>
                                </a:rPr>
                                <m:t>𝑉</m:t>
                              </m:r>
                            </m:e>
                            <m:sub>
                              <m:r>
                                <a:rPr lang="en-US" sz="1500" b="0" i="1" smtClean="0">
                                  <a:solidFill>
                                    <a:srgbClr val="FF0000"/>
                                  </a:solidFill>
                                  <a:latin typeface="Cambria Math" panose="02040503050406030204" pitchFamily="18" charset="0"/>
                                </a:rPr>
                                <m:t>𝑏𝑎𝑡</m:t>
                              </m:r>
                            </m:sub>
                          </m:sSub>
                          <m:r>
                            <a:rPr lang="en-US" sz="1500" b="0" i="1" smtClean="0">
                              <a:solidFill>
                                <a:srgbClr val="FF0000"/>
                              </a:solidFill>
                              <a:latin typeface="Cambria Math" panose="02040503050406030204" pitchFamily="18" charset="0"/>
                            </a:rPr>
                            <m:t>−</m:t>
                          </m:r>
                          <m:r>
                            <a:rPr lang="en-US" sz="1500" i="1">
                              <a:solidFill>
                                <a:srgbClr val="FF0000"/>
                              </a:solidFill>
                              <a:latin typeface="Cambria Math" panose="02040503050406030204" pitchFamily="18" charset="0"/>
                            </a:rPr>
                            <m:t>𝐸</m:t>
                          </m:r>
                          <m:r>
                            <a:rPr lang="en-US" sz="1500" b="0" i="1" smtClean="0">
                              <a:solidFill>
                                <a:srgbClr val="FF0000"/>
                              </a:solidFill>
                              <a:latin typeface="Cambria Math" panose="02040503050406030204" pitchFamily="18" charset="0"/>
                            </a:rPr>
                            <m:t>−</m:t>
                          </m:r>
                        </m:oMath>
                      </a14:m>
                      <a:r>
                        <a:rPr lang="el-GR" sz="1500" i="1" dirty="0">
                          <a:solidFill>
                            <a:srgbClr val="FF0000"/>
                          </a:solidFill>
                        </a:rPr>
                        <a:t> </a:t>
                      </a:r>
                      <a14:m>
                        <m:oMath xmlns:m="http://schemas.openxmlformats.org/officeDocument/2006/math">
                          <m:sSub>
                            <m:sSubPr>
                              <m:ctrlPr>
                                <a:rPr lang="el-GR" sz="1500" i="1">
                                  <a:solidFill>
                                    <a:srgbClr val="FF0000"/>
                                  </a:solidFill>
                                  <a:latin typeface="Cambria Math" panose="02040503050406030204" pitchFamily="18" charset="0"/>
                                </a:rPr>
                              </m:ctrlPr>
                            </m:sSubPr>
                            <m:e>
                              <m:r>
                                <a:rPr lang="en-US" sz="1500" b="0" i="1" smtClean="0">
                                  <a:solidFill>
                                    <a:srgbClr val="FF0000"/>
                                  </a:solidFill>
                                  <a:latin typeface="Cambria Math" panose="02040503050406030204" pitchFamily="18" charset="0"/>
                                </a:rPr>
                                <m:t>𝑅</m:t>
                              </m:r>
                            </m:e>
                            <m:sub>
                              <m:r>
                                <a:rPr lang="en-US" sz="1500" b="0" i="1">
                                  <a:solidFill>
                                    <a:srgbClr val="FF0000"/>
                                  </a:solidFill>
                                  <a:latin typeface="Cambria Math" panose="02040503050406030204" pitchFamily="18" charset="0"/>
                                </a:rPr>
                                <m:t>𝑎</m:t>
                              </m:r>
                            </m:sub>
                          </m:sSub>
                          <m:r>
                            <a:rPr lang="en-US" sz="1500" b="0" i="1">
                              <a:solidFill>
                                <a:srgbClr val="FF0000"/>
                              </a:solidFill>
                              <a:latin typeface="Cambria Math" panose="02040503050406030204" pitchFamily="18" charset="0"/>
                            </a:rPr>
                            <m:t> </m:t>
                          </m:r>
                          <m:r>
                            <a:rPr lang="en-US" sz="1500" b="0" i="1" smtClean="0">
                              <a:solidFill>
                                <a:srgbClr val="FF0000"/>
                              </a:solidFill>
                              <a:latin typeface="Cambria Math" panose="02040503050406030204" pitchFamily="18" charset="0"/>
                            </a:rPr>
                            <m:t>∙</m:t>
                          </m:r>
                          <m:sSub>
                            <m:sSubPr>
                              <m:ctrlPr>
                                <a:rPr lang="el-GR" sz="1500" i="1">
                                  <a:solidFill>
                                    <a:srgbClr val="FF0000"/>
                                  </a:solidFill>
                                  <a:latin typeface="Cambria Math" panose="02040503050406030204" pitchFamily="18" charset="0"/>
                                </a:rPr>
                              </m:ctrlPr>
                            </m:sSubPr>
                            <m:e>
                              <m:r>
                                <a:rPr lang="en-US" sz="1500" b="0" i="1">
                                  <a:solidFill>
                                    <a:srgbClr val="FF0000"/>
                                  </a:solidFill>
                                  <a:latin typeface="Cambria Math" panose="02040503050406030204" pitchFamily="18" charset="0"/>
                                </a:rPr>
                                <m:t>𝐼</m:t>
                              </m:r>
                            </m:e>
                            <m:sub>
                              <m:r>
                                <a:rPr lang="en-US" sz="1500" b="0" i="1">
                                  <a:solidFill>
                                    <a:srgbClr val="FF0000"/>
                                  </a:solidFill>
                                  <a:latin typeface="Cambria Math" panose="02040503050406030204" pitchFamily="18" charset="0"/>
                                </a:rPr>
                                <m:t>𝑚</m:t>
                              </m:r>
                            </m:sub>
                          </m:sSub>
                        </m:oMath>
                      </a14:m>
                      <a:endParaRPr lang="el-GR" sz="1500" i="1" dirty="0">
                        <a:solidFill>
                          <a:srgbClr val="FF0000"/>
                        </a:solidFill>
                      </a:endParaRPr>
                    </a:p>
                  </p:txBody>
                </p:sp>
              </mc:Choice>
              <mc:Fallback xmlns="">
                <p:sp>
                  <p:nvSpPr>
                    <p:cNvPr id="28" name="TextBox 27">
                      <a:extLst>
                        <a:ext uri="{FF2B5EF4-FFF2-40B4-BE49-F238E27FC236}">
                          <a16:creationId xmlns:a16="http://schemas.microsoft.com/office/drawing/2014/main" id="{7490BFB5-1E3F-436C-5964-D18EBC7B35D3}"/>
                        </a:ext>
                      </a:extLst>
                    </p:cNvPr>
                    <p:cNvSpPr txBox="1">
                      <a:spLocks noRot="1" noChangeAspect="1" noMove="1" noResize="1" noEditPoints="1" noAdjustHandles="1" noChangeArrowheads="1" noChangeShapeType="1" noTextEdit="1"/>
                    </p:cNvSpPr>
                    <p:nvPr/>
                  </p:nvSpPr>
                  <p:spPr>
                    <a:xfrm>
                      <a:off x="1800635" y="4593146"/>
                      <a:ext cx="2465391" cy="424796"/>
                    </a:xfrm>
                    <a:prstGeom prst="rect">
                      <a:avLst/>
                    </a:prstGeom>
                    <a:blipFill>
                      <a:blip r:embed="rId8"/>
                      <a:stretch>
                        <a:fillRect/>
                      </a:stretch>
                    </a:blipFill>
                    <a:ln>
                      <a:solidFill>
                        <a:schemeClr val="bg1"/>
                      </a:solidFill>
                    </a:ln>
                  </p:spPr>
                  <p:txBody>
                    <a:bodyPr/>
                    <a:lstStyle/>
                    <a:p>
                      <a:r>
                        <a:rPr lang="el-GR">
                          <a:noFill/>
                        </a:rPr>
                        <a:t> </a:t>
                      </a:r>
                    </a:p>
                  </p:txBody>
                </p:sp>
              </mc:Fallback>
            </mc:AlternateContent>
            <p:grpSp>
              <p:nvGrpSpPr>
                <p:cNvPr id="31" name="Ομάδα 30">
                  <a:extLst>
                    <a:ext uri="{FF2B5EF4-FFF2-40B4-BE49-F238E27FC236}">
                      <a16:creationId xmlns:a16="http://schemas.microsoft.com/office/drawing/2014/main" id="{9889FC82-CFA6-F8AF-56B4-56917464F551}"/>
                    </a:ext>
                  </a:extLst>
                </p:cNvPr>
                <p:cNvGrpSpPr/>
                <p:nvPr/>
              </p:nvGrpSpPr>
              <p:grpSpPr>
                <a:xfrm>
                  <a:off x="4295129" y="4613564"/>
                  <a:ext cx="2371594" cy="825779"/>
                  <a:chOff x="7550150" y="6105345"/>
                  <a:chExt cx="2848703" cy="493181"/>
                </a:xfrm>
              </p:grpSpPr>
              <p:sp>
                <p:nvSpPr>
                  <p:cNvPr id="32" name="Ορθογώνιο 31">
                    <a:extLst>
                      <a:ext uri="{FF2B5EF4-FFF2-40B4-BE49-F238E27FC236}">
                        <a16:creationId xmlns:a16="http://schemas.microsoft.com/office/drawing/2014/main" id="{C5220E23-EE4F-5CB8-F135-1272D5405291}"/>
                      </a:ext>
                    </a:extLst>
                  </p:cNvPr>
                  <p:cNvSpPr/>
                  <p:nvPr/>
                </p:nvSpPr>
                <p:spPr>
                  <a:xfrm>
                    <a:off x="7550150" y="6211176"/>
                    <a:ext cx="2279650" cy="3873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2CD41D45-68C4-3983-270E-91633FDD8387}"/>
                          </a:ext>
                        </a:extLst>
                      </p:cNvPr>
                      <p:cNvSpPr txBox="1"/>
                      <p:nvPr/>
                    </p:nvSpPr>
                    <p:spPr>
                      <a:xfrm>
                        <a:off x="7642308" y="6105345"/>
                        <a:ext cx="2756545" cy="396974"/>
                      </a:xfrm>
                      <a:prstGeom prst="rect">
                        <a:avLst/>
                      </a:prstGeom>
                      <a:solidFill>
                        <a:schemeClr val="bg1"/>
                      </a:solidFill>
                      <a:ln>
                        <a:solidFill>
                          <a:schemeClr val="bg1"/>
                        </a:solidFill>
                      </a:ln>
                    </p:spPr>
                    <p:txBody>
                      <a:bodyPr wrap="square" rtlCol="0">
                        <a:spAutoFit/>
                      </a:bodyPr>
                      <a:lstStyle/>
                      <a:p>
                        <a14:m>
                          <m:oMath xmlns:m="http://schemas.openxmlformats.org/officeDocument/2006/math">
                            <m:sSub>
                              <m:sSubPr>
                                <m:ctrlPr>
                                  <a:rPr lang="el-GR" sz="1500" i="1" smtClean="0">
                                    <a:solidFill>
                                      <a:srgbClr val="FF0000"/>
                                    </a:solidFill>
                                    <a:latin typeface="Cambria Math" panose="02040503050406030204" pitchFamily="18" charset="0"/>
                                  </a:rPr>
                                </m:ctrlPr>
                              </m:sSubPr>
                              <m:e>
                                <m:r>
                                  <a:rPr lang="en-US" sz="1500" b="0" i="1" smtClean="0">
                                    <a:solidFill>
                                      <a:srgbClr val="FF0000"/>
                                    </a:solidFill>
                                    <a:latin typeface="Cambria Math" panose="02040503050406030204" pitchFamily="18" charset="0"/>
                                  </a:rPr>
                                  <m:t>𝐿</m:t>
                                </m:r>
                              </m:e>
                              <m:sub>
                                <m:r>
                                  <a:rPr lang="en-US" sz="1500" b="0" i="1" smtClean="0">
                                    <a:solidFill>
                                      <a:srgbClr val="FF0000"/>
                                    </a:solidFill>
                                    <a:latin typeface="Cambria Math" panose="02040503050406030204" pitchFamily="18" charset="0"/>
                                  </a:rPr>
                                  <m:t>𝑎</m:t>
                                </m:r>
                              </m:sub>
                            </m:sSub>
                            <m:f>
                              <m:fPr>
                                <m:ctrlPr>
                                  <a:rPr lang="el-GR" sz="1500" i="1" smtClean="0">
                                    <a:solidFill>
                                      <a:srgbClr val="FF0000"/>
                                    </a:solidFill>
                                    <a:latin typeface="Cambria Math" panose="02040503050406030204" pitchFamily="18" charset="0"/>
                                  </a:rPr>
                                </m:ctrlPr>
                              </m:fPr>
                              <m:num>
                                <m:sSub>
                                  <m:sSubPr>
                                    <m:ctrlPr>
                                      <a:rPr lang="el-GR" sz="1500" i="1">
                                        <a:solidFill>
                                          <a:srgbClr val="FF0000"/>
                                        </a:solidFill>
                                        <a:latin typeface="Cambria Math" panose="02040503050406030204" pitchFamily="18" charset="0"/>
                                      </a:rPr>
                                    </m:ctrlPr>
                                  </m:sSubPr>
                                  <m:e>
                                    <m:r>
                                      <a:rPr lang="en-US" sz="1500" b="0" i="1" smtClean="0">
                                        <a:solidFill>
                                          <a:srgbClr val="FF0000"/>
                                        </a:solidFill>
                                        <a:latin typeface="Cambria Math" panose="02040503050406030204" pitchFamily="18" charset="0"/>
                                      </a:rPr>
                                      <m:t>𝑑𝐼</m:t>
                                    </m:r>
                                  </m:e>
                                  <m:sub>
                                    <m:r>
                                      <a:rPr lang="en-US" sz="1500" b="0" i="1" smtClean="0">
                                        <a:solidFill>
                                          <a:srgbClr val="FF0000"/>
                                        </a:solidFill>
                                        <a:latin typeface="Cambria Math" panose="02040503050406030204" pitchFamily="18" charset="0"/>
                                      </a:rPr>
                                      <m:t>𝑚</m:t>
                                    </m:r>
                                  </m:sub>
                                </m:sSub>
                              </m:num>
                              <m:den>
                                <m:r>
                                  <a:rPr lang="en-US" sz="1500" b="0" i="1" smtClean="0">
                                    <a:solidFill>
                                      <a:srgbClr val="FF0000"/>
                                    </a:solidFill>
                                    <a:latin typeface="Cambria Math" panose="02040503050406030204" pitchFamily="18" charset="0"/>
                                  </a:rPr>
                                  <m:t>𝑑𝑡</m:t>
                                </m:r>
                              </m:den>
                            </m:f>
                            <m:r>
                              <a:rPr lang="en-US" sz="1500" b="0" i="1" smtClean="0">
                                <a:solidFill>
                                  <a:srgbClr val="FF0000"/>
                                </a:solidFill>
                                <a:latin typeface="Cambria Math" panose="02040503050406030204" pitchFamily="18" charset="0"/>
                              </a:rPr>
                              <m:t>=−</m:t>
                            </m:r>
                            <m:r>
                              <a:rPr lang="en-US" sz="1500" b="0" i="1" smtClean="0">
                                <a:solidFill>
                                  <a:srgbClr val="FF0000"/>
                                </a:solidFill>
                                <a:latin typeface="Cambria Math" panose="02040503050406030204" pitchFamily="18" charset="0"/>
                              </a:rPr>
                              <m:t>𝐸</m:t>
                            </m:r>
                            <m:r>
                              <a:rPr lang="en-US" sz="1500" b="0" i="1" smtClean="0">
                                <a:solidFill>
                                  <a:srgbClr val="FF0000"/>
                                </a:solidFill>
                                <a:latin typeface="Cambria Math" panose="02040503050406030204" pitchFamily="18" charset="0"/>
                              </a:rPr>
                              <m:t>−</m:t>
                            </m:r>
                          </m:oMath>
                        </a14:m>
                        <a:r>
                          <a:rPr lang="el-GR" sz="1500" i="1" dirty="0">
                            <a:solidFill>
                              <a:srgbClr val="FF0000"/>
                            </a:solidFill>
                          </a:rPr>
                          <a:t> </a:t>
                        </a:r>
                        <a14:m>
                          <m:oMath xmlns:m="http://schemas.openxmlformats.org/officeDocument/2006/math">
                            <m:sSub>
                              <m:sSubPr>
                                <m:ctrlPr>
                                  <a:rPr lang="el-GR" sz="1500" i="1">
                                    <a:solidFill>
                                      <a:srgbClr val="FF0000"/>
                                    </a:solidFill>
                                    <a:latin typeface="Cambria Math" panose="02040503050406030204" pitchFamily="18" charset="0"/>
                                  </a:rPr>
                                </m:ctrlPr>
                              </m:sSubPr>
                              <m:e>
                                <m:r>
                                  <a:rPr lang="en-US" sz="1500" b="0" i="1" smtClean="0">
                                    <a:solidFill>
                                      <a:srgbClr val="FF0000"/>
                                    </a:solidFill>
                                    <a:latin typeface="Cambria Math" panose="02040503050406030204" pitchFamily="18" charset="0"/>
                                  </a:rPr>
                                  <m:t>𝑅</m:t>
                                </m:r>
                              </m:e>
                              <m:sub>
                                <m:r>
                                  <a:rPr lang="en-US" sz="1500" b="0" i="1">
                                    <a:solidFill>
                                      <a:srgbClr val="FF0000"/>
                                    </a:solidFill>
                                    <a:latin typeface="Cambria Math" panose="02040503050406030204" pitchFamily="18" charset="0"/>
                                  </a:rPr>
                                  <m:t>𝑎</m:t>
                                </m:r>
                              </m:sub>
                            </m:sSub>
                            <m:r>
                              <a:rPr lang="en-US" sz="1500" b="0" i="1">
                                <a:solidFill>
                                  <a:srgbClr val="FF0000"/>
                                </a:solidFill>
                                <a:latin typeface="Cambria Math" panose="02040503050406030204" pitchFamily="18" charset="0"/>
                              </a:rPr>
                              <m:t> </m:t>
                            </m:r>
                            <m:r>
                              <a:rPr lang="en-US" sz="1500" b="0" i="1" smtClean="0">
                                <a:solidFill>
                                  <a:srgbClr val="FF0000"/>
                                </a:solidFill>
                                <a:latin typeface="Cambria Math" panose="02040503050406030204" pitchFamily="18" charset="0"/>
                              </a:rPr>
                              <m:t>∙</m:t>
                            </m:r>
                            <m:sSub>
                              <m:sSubPr>
                                <m:ctrlPr>
                                  <a:rPr lang="el-GR" sz="1500" i="1">
                                    <a:solidFill>
                                      <a:srgbClr val="FF0000"/>
                                    </a:solidFill>
                                    <a:latin typeface="Cambria Math" panose="02040503050406030204" pitchFamily="18" charset="0"/>
                                  </a:rPr>
                                </m:ctrlPr>
                              </m:sSubPr>
                              <m:e>
                                <m:r>
                                  <a:rPr lang="en-US" sz="1500" b="0" i="1">
                                    <a:solidFill>
                                      <a:srgbClr val="FF0000"/>
                                    </a:solidFill>
                                    <a:latin typeface="Cambria Math" panose="02040503050406030204" pitchFamily="18" charset="0"/>
                                  </a:rPr>
                                  <m:t>𝐼</m:t>
                                </m:r>
                              </m:e>
                              <m:sub>
                                <m:r>
                                  <a:rPr lang="en-US" sz="1500" b="0" i="1">
                                    <a:solidFill>
                                      <a:srgbClr val="FF0000"/>
                                    </a:solidFill>
                                    <a:latin typeface="Cambria Math" panose="02040503050406030204" pitchFamily="18" charset="0"/>
                                  </a:rPr>
                                  <m:t>𝑚</m:t>
                                </m:r>
                              </m:sub>
                            </m:sSub>
                          </m:oMath>
                        </a14:m>
                        <a:endParaRPr lang="el-GR" sz="1500" i="1" dirty="0">
                          <a:solidFill>
                            <a:srgbClr val="FF0000"/>
                          </a:solidFill>
                        </a:endParaRPr>
                      </a:p>
                    </p:txBody>
                  </p:sp>
                </mc:Choice>
                <mc:Fallback xmlns="">
                  <p:sp>
                    <p:nvSpPr>
                      <p:cNvPr id="33" name="TextBox 32">
                        <a:extLst>
                          <a:ext uri="{FF2B5EF4-FFF2-40B4-BE49-F238E27FC236}">
                            <a16:creationId xmlns:a16="http://schemas.microsoft.com/office/drawing/2014/main" id="{2CD41D45-68C4-3983-270E-91633FDD8387}"/>
                          </a:ext>
                        </a:extLst>
                      </p:cNvPr>
                      <p:cNvSpPr txBox="1">
                        <a:spLocks noRot="1" noChangeAspect="1" noMove="1" noResize="1" noEditPoints="1" noAdjustHandles="1" noChangeArrowheads="1" noChangeShapeType="1" noTextEdit="1"/>
                      </p:cNvSpPr>
                      <p:nvPr/>
                    </p:nvSpPr>
                    <p:spPr>
                      <a:xfrm>
                        <a:off x="7642308" y="6105345"/>
                        <a:ext cx="2756545" cy="396974"/>
                      </a:xfrm>
                      <a:prstGeom prst="rect">
                        <a:avLst/>
                      </a:prstGeom>
                      <a:blipFill>
                        <a:blip r:embed="rId9"/>
                        <a:stretch>
                          <a:fillRect/>
                        </a:stretch>
                      </a:blipFill>
                      <a:ln>
                        <a:solidFill>
                          <a:schemeClr val="bg1"/>
                        </a:solidFill>
                      </a:ln>
                    </p:spPr>
                    <p:txBody>
                      <a:bodyPr/>
                      <a:lstStyle/>
                      <a:p>
                        <a:r>
                          <a:rPr lang="el-GR">
                            <a:noFill/>
                          </a:rPr>
                          <a:t> </a:t>
                        </a:r>
                      </a:p>
                    </p:txBody>
                  </p:sp>
                </mc:Fallback>
              </mc:AlternateContent>
            </p:grpSp>
          </p:grpSp>
          <p:cxnSp>
            <p:nvCxnSpPr>
              <p:cNvPr id="39" name="Ευθύγραμμο βέλος σύνδεσης 38">
                <a:extLst>
                  <a:ext uri="{FF2B5EF4-FFF2-40B4-BE49-F238E27FC236}">
                    <a16:creationId xmlns:a16="http://schemas.microsoft.com/office/drawing/2014/main" id="{57CAF0C7-FCB7-FA6E-028F-164CD7E5B058}"/>
                  </a:ext>
                </a:extLst>
              </p:cNvPr>
              <p:cNvCxnSpPr>
                <a:cxnSpLocks/>
              </p:cNvCxnSpPr>
              <p:nvPr/>
            </p:nvCxnSpPr>
            <p:spPr>
              <a:xfrm>
                <a:off x="1800635" y="5461114"/>
                <a:ext cx="4630057" cy="0"/>
              </a:xfrm>
              <a:prstGeom prst="straightConnector1">
                <a:avLst/>
              </a:prstGeom>
              <a:ln>
                <a:prstDash val="dash"/>
                <a:headEnd type="arrow" w="med" len="med"/>
                <a:tailEnd type="arrow" w="med" len="med"/>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40" name="TextBox 39">
                    <a:extLst>
                      <a:ext uri="{FF2B5EF4-FFF2-40B4-BE49-F238E27FC236}">
                        <a16:creationId xmlns:a16="http://schemas.microsoft.com/office/drawing/2014/main" id="{778F3173-8587-5C0B-7B3F-6F3CA2B329C4}"/>
                      </a:ext>
                    </a:extLst>
                  </p:cNvPr>
                  <p:cNvSpPr txBox="1"/>
                  <p:nvPr/>
                </p:nvSpPr>
                <p:spPr>
                  <a:xfrm>
                    <a:off x="3152435" y="5150170"/>
                    <a:ext cx="1996355" cy="33671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l-GR" sz="1600" b="0" i="1" smtClean="0">
                              <a:latin typeface="Cambria Math" panose="02040503050406030204" pitchFamily="18" charset="0"/>
                            </a:rPr>
                            <m:t>𝛿𝜄𝛼𝜅𝜊𝜋𝜏𝜄𝜅𝜂</m:t>
                          </m:r>
                          <m:r>
                            <a:rPr lang="el-GR" sz="1600" b="0" i="1" smtClean="0">
                              <a:latin typeface="Cambria Math" panose="02040503050406030204" pitchFamily="18" charset="0"/>
                            </a:rPr>
                            <m:t> </m:t>
                          </m:r>
                          <m:r>
                            <a:rPr lang="el-GR" sz="1600" b="0" i="1" smtClean="0">
                              <a:latin typeface="Cambria Math" panose="02040503050406030204" pitchFamily="18" charset="0"/>
                            </a:rPr>
                            <m:t>𝜋𝜀𝜌𝜄𝜊𝛿𝜊𝜍</m:t>
                          </m:r>
                        </m:oMath>
                      </m:oMathPara>
                    </a14:m>
                    <a:endParaRPr lang="el-GR" sz="1600" dirty="0"/>
                  </a:p>
                </p:txBody>
              </p:sp>
            </mc:Choice>
            <mc:Fallback>
              <p:sp>
                <p:nvSpPr>
                  <p:cNvPr id="40" name="TextBox 39">
                    <a:extLst>
                      <a:ext uri="{FF2B5EF4-FFF2-40B4-BE49-F238E27FC236}">
                        <a16:creationId xmlns:a16="http://schemas.microsoft.com/office/drawing/2014/main" id="{778F3173-8587-5C0B-7B3F-6F3CA2B329C4}"/>
                      </a:ext>
                    </a:extLst>
                  </p:cNvPr>
                  <p:cNvSpPr txBox="1">
                    <a:spLocks noRot="1" noChangeAspect="1" noMove="1" noResize="1" noEditPoints="1" noAdjustHandles="1" noChangeArrowheads="1" noChangeShapeType="1" noTextEdit="1"/>
                  </p:cNvSpPr>
                  <p:nvPr/>
                </p:nvSpPr>
                <p:spPr>
                  <a:xfrm>
                    <a:off x="3152435" y="5150170"/>
                    <a:ext cx="1996355" cy="336714"/>
                  </a:xfrm>
                  <a:prstGeom prst="rect">
                    <a:avLst/>
                  </a:prstGeom>
                  <a:blipFill>
                    <a:blip r:embed="rId10"/>
                    <a:stretch>
                      <a:fillRect r="-915" b="-10909"/>
                    </a:stretch>
                  </a:blipFill>
                </p:spPr>
                <p:txBody>
                  <a:bodyPr/>
                  <a:lstStyle/>
                  <a:p>
                    <a:r>
                      <a:rPr lang="el-GR">
                        <a:noFill/>
                      </a:rPr>
                      <a:t> </a:t>
                    </a:r>
                  </a:p>
                </p:txBody>
              </p:sp>
            </mc:Fallback>
          </mc:AlternateContent>
          <p:cxnSp>
            <p:nvCxnSpPr>
              <p:cNvPr id="43" name="Ευθύγραμμο βέλος σύνδεσης 42">
                <a:extLst>
                  <a:ext uri="{FF2B5EF4-FFF2-40B4-BE49-F238E27FC236}">
                    <a16:creationId xmlns:a16="http://schemas.microsoft.com/office/drawing/2014/main" id="{E585FB7F-05A9-8FBA-4F30-04905299E8F9}"/>
                  </a:ext>
                </a:extLst>
              </p:cNvPr>
              <p:cNvCxnSpPr>
                <a:cxnSpLocks/>
              </p:cNvCxnSpPr>
              <p:nvPr/>
            </p:nvCxnSpPr>
            <p:spPr>
              <a:xfrm>
                <a:off x="1809312" y="5773172"/>
                <a:ext cx="2378059" cy="0"/>
              </a:xfrm>
              <a:prstGeom prst="straightConnector1">
                <a:avLst/>
              </a:prstGeom>
              <a:ln>
                <a:prstDash val="dash"/>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5" name="Ευθύγραμμο βέλος σύνδεσης 44">
                <a:extLst>
                  <a:ext uri="{FF2B5EF4-FFF2-40B4-BE49-F238E27FC236}">
                    <a16:creationId xmlns:a16="http://schemas.microsoft.com/office/drawing/2014/main" id="{05A0AEE2-4782-9F33-8627-C6A424017BD1}"/>
                  </a:ext>
                </a:extLst>
              </p:cNvPr>
              <p:cNvCxnSpPr>
                <a:cxnSpLocks/>
              </p:cNvCxnSpPr>
              <p:nvPr/>
            </p:nvCxnSpPr>
            <p:spPr>
              <a:xfrm>
                <a:off x="4187371" y="5773172"/>
                <a:ext cx="2243321" cy="0"/>
              </a:xfrm>
              <a:prstGeom prst="straightConnector1">
                <a:avLst/>
              </a:prstGeom>
              <a:ln>
                <a:prstDash val="dash"/>
                <a:headEnd type="arrow" w="med" len="med"/>
                <a:tailEnd type="arrow" w="med" len="med"/>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884598C7-CD8E-2D9E-40B8-85A24B888A0A}"/>
                      </a:ext>
                    </a:extLst>
                  </p:cNvPr>
                  <p:cNvSpPr txBox="1"/>
                  <p:nvPr/>
                </p:nvSpPr>
                <p:spPr>
                  <a:xfrm>
                    <a:off x="2380653" y="5720386"/>
                    <a:ext cx="762000" cy="4135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l-GR" sz="2000" i="1" smtClean="0">
                                  <a:latin typeface="Cambria Math" panose="02040503050406030204" pitchFamily="18" charset="0"/>
                                </a:rPr>
                              </m:ctrlPr>
                            </m:sSubPr>
                            <m:e>
                              <m:r>
                                <a:rPr lang="en-US" sz="2000" b="0" i="1" smtClean="0">
                                  <a:latin typeface="Cambria Math" panose="02040503050406030204" pitchFamily="18" charset="0"/>
                                </a:rPr>
                                <m:t>𝑇</m:t>
                              </m:r>
                            </m:e>
                            <m:sub>
                              <m:r>
                                <a:rPr lang="en-US" sz="2000" b="0" i="1" smtClean="0">
                                  <a:latin typeface="Cambria Math" panose="02040503050406030204" pitchFamily="18" charset="0"/>
                                </a:rPr>
                                <m:t>1</m:t>
                              </m:r>
                              <m:r>
                                <a:rPr lang="en-US" sz="2000" b="0" i="1" smtClean="0">
                                  <a:latin typeface="Cambria Math" panose="02040503050406030204" pitchFamily="18" charset="0"/>
                                </a:rPr>
                                <m:t>,</m:t>
                              </m:r>
                              <m:r>
                                <a:rPr lang="en-US" sz="2000" b="0" i="1" smtClean="0">
                                  <a:latin typeface="Cambria Math" panose="02040503050406030204" pitchFamily="18" charset="0"/>
                                </a:rPr>
                                <m:t>𝑂𝑁</m:t>
                              </m:r>
                            </m:sub>
                          </m:sSub>
                        </m:oMath>
                      </m:oMathPara>
                    </a14:m>
                    <a:endParaRPr lang="el-GR" dirty="0"/>
                  </a:p>
                </p:txBody>
              </p:sp>
            </mc:Choice>
            <mc:Fallback xmlns="">
              <p:sp>
                <p:nvSpPr>
                  <p:cNvPr id="47" name="TextBox 46">
                    <a:extLst>
                      <a:ext uri="{FF2B5EF4-FFF2-40B4-BE49-F238E27FC236}">
                        <a16:creationId xmlns:a16="http://schemas.microsoft.com/office/drawing/2014/main" id="{884598C7-CD8E-2D9E-40B8-85A24B888A0A}"/>
                      </a:ext>
                    </a:extLst>
                  </p:cNvPr>
                  <p:cNvSpPr txBox="1">
                    <a:spLocks noRot="1" noChangeAspect="1" noMove="1" noResize="1" noEditPoints="1" noAdjustHandles="1" noChangeArrowheads="1" noChangeShapeType="1" noTextEdit="1"/>
                  </p:cNvSpPr>
                  <p:nvPr/>
                </p:nvSpPr>
                <p:spPr>
                  <a:xfrm>
                    <a:off x="2380653" y="5720386"/>
                    <a:ext cx="762000" cy="413511"/>
                  </a:xfrm>
                  <a:prstGeom prst="rect">
                    <a:avLst/>
                  </a:prstGeom>
                  <a:blipFill>
                    <a:blip r:embed="rId11"/>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3FA644FE-4289-9F12-5D6D-5D97BC310AE8}"/>
                      </a:ext>
                    </a:extLst>
                  </p:cNvPr>
                  <p:cNvSpPr txBox="1"/>
                  <p:nvPr/>
                </p:nvSpPr>
                <p:spPr>
                  <a:xfrm>
                    <a:off x="4806440" y="5735103"/>
                    <a:ext cx="762000" cy="4135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l-GR" sz="2000" i="1" smtClean="0">
                                  <a:latin typeface="Cambria Math" panose="02040503050406030204" pitchFamily="18" charset="0"/>
                                </a:rPr>
                              </m:ctrlPr>
                            </m:sSubPr>
                            <m:e>
                              <m:r>
                                <a:rPr lang="en-US" sz="2000" b="0" i="1" smtClean="0">
                                  <a:latin typeface="Cambria Math" panose="02040503050406030204" pitchFamily="18" charset="0"/>
                                </a:rPr>
                                <m:t>𝑇</m:t>
                              </m:r>
                            </m:e>
                            <m:sub>
                              <m:r>
                                <a:rPr lang="en-US" sz="2000" b="0" i="1" smtClean="0">
                                  <a:latin typeface="Cambria Math" panose="02040503050406030204" pitchFamily="18" charset="0"/>
                                </a:rPr>
                                <m:t>2</m:t>
                              </m:r>
                              <m:r>
                                <a:rPr lang="en-US" sz="2000" b="0" i="1" smtClean="0">
                                  <a:latin typeface="Cambria Math" panose="02040503050406030204" pitchFamily="18" charset="0"/>
                                </a:rPr>
                                <m:t>,</m:t>
                              </m:r>
                              <m:r>
                                <a:rPr lang="en-US" sz="2000" b="0" i="1" smtClean="0">
                                  <a:latin typeface="Cambria Math" panose="02040503050406030204" pitchFamily="18" charset="0"/>
                                </a:rPr>
                                <m:t>𝑂𝑁</m:t>
                              </m:r>
                            </m:sub>
                          </m:sSub>
                        </m:oMath>
                      </m:oMathPara>
                    </a14:m>
                    <a:endParaRPr lang="el-GR" dirty="0"/>
                  </a:p>
                </p:txBody>
              </p:sp>
            </mc:Choice>
            <mc:Fallback xmlns="">
              <p:sp>
                <p:nvSpPr>
                  <p:cNvPr id="48" name="TextBox 47">
                    <a:extLst>
                      <a:ext uri="{FF2B5EF4-FFF2-40B4-BE49-F238E27FC236}">
                        <a16:creationId xmlns:a16="http://schemas.microsoft.com/office/drawing/2014/main" id="{3FA644FE-4289-9F12-5D6D-5D97BC310AE8}"/>
                      </a:ext>
                    </a:extLst>
                  </p:cNvPr>
                  <p:cNvSpPr txBox="1">
                    <a:spLocks noRot="1" noChangeAspect="1" noMove="1" noResize="1" noEditPoints="1" noAdjustHandles="1" noChangeArrowheads="1" noChangeShapeType="1" noTextEdit="1"/>
                  </p:cNvSpPr>
                  <p:nvPr/>
                </p:nvSpPr>
                <p:spPr>
                  <a:xfrm>
                    <a:off x="4806440" y="5735103"/>
                    <a:ext cx="762000" cy="413511"/>
                  </a:xfrm>
                  <a:prstGeom prst="rect">
                    <a:avLst/>
                  </a:prstGeom>
                  <a:blipFill>
                    <a:blip r:embed="rId12"/>
                    <a:stretch>
                      <a:fillRect/>
                    </a:stretch>
                  </a:blipFill>
                </p:spPr>
                <p:txBody>
                  <a:bodyPr/>
                  <a:lstStyle/>
                  <a:p>
                    <a:r>
                      <a:rPr lang="el-GR">
                        <a:noFill/>
                      </a:rPr>
                      <a:t> </a:t>
                    </a:r>
                  </a:p>
                </p:txBody>
              </p:sp>
            </mc:Fallback>
          </mc:AlternateContent>
        </p:grpSp>
        <p:grpSp>
          <p:nvGrpSpPr>
            <p:cNvPr id="11" name="Ομάδα 10">
              <a:extLst>
                <a:ext uri="{FF2B5EF4-FFF2-40B4-BE49-F238E27FC236}">
                  <a16:creationId xmlns:a16="http://schemas.microsoft.com/office/drawing/2014/main" id="{FF138448-EF91-B205-3C46-DAFB761CD440}"/>
                </a:ext>
              </a:extLst>
            </p:cNvPr>
            <p:cNvGrpSpPr/>
            <p:nvPr/>
          </p:nvGrpSpPr>
          <p:grpSpPr>
            <a:xfrm>
              <a:off x="1753507" y="3544913"/>
              <a:ext cx="10133501" cy="523220"/>
              <a:chOff x="1753507" y="3544913"/>
              <a:chExt cx="10133501" cy="523220"/>
            </a:xfrm>
          </p:grpSpPr>
          <p:cxnSp>
            <p:nvCxnSpPr>
              <p:cNvPr id="7" name="Ευθεία γραμμή σύνδεσης 6">
                <a:extLst>
                  <a:ext uri="{FF2B5EF4-FFF2-40B4-BE49-F238E27FC236}">
                    <a16:creationId xmlns:a16="http://schemas.microsoft.com/office/drawing/2014/main" id="{43A16BF4-E7F1-6D06-B7AA-985D915BA317}"/>
                  </a:ext>
                </a:extLst>
              </p:cNvPr>
              <p:cNvCxnSpPr/>
              <p:nvPr/>
            </p:nvCxnSpPr>
            <p:spPr>
              <a:xfrm>
                <a:off x="1753507" y="3935045"/>
                <a:ext cx="10058400" cy="56243"/>
              </a:xfrm>
              <a:prstGeom prst="line">
                <a:avLst/>
              </a:prstGeom>
              <a:ln w="3175">
                <a:solidFill>
                  <a:srgbClr val="FF0000"/>
                </a:solidFill>
                <a:prstDash val="lgDash"/>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CF00D156-DE1E-AD35-E12B-FC4E321DEEB1}"/>
                  </a:ext>
                </a:extLst>
              </p:cNvPr>
              <p:cNvSpPr txBox="1"/>
              <p:nvPr/>
            </p:nvSpPr>
            <p:spPr>
              <a:xfrm>
                <a:off x="11020817" y="3544913"/>
                <a:ext cx="866191" cy="523220"/>
              </a:xfrm>
              <a:prstGeom prst="rect">
                <a:avLst/>
              </a:prstGeom>
              <a:noFill/>
            </p:spPr>
            <p:txBody>
              <a:bodyPr wrap="square">
                <a:spAutoFit/>
              </a:bodyPr>
              <a:lstStyle/>
              <a:p>
                <a:r>
                  <a:rPr lang="en-US" sz="2800" i="1" dirty="0">
                    <a:solidFill>
                      <a:srgbClr val="FF0000"/>
                    </a:solidFill>
                  </a:rPr>
                  <a:t>I</a:t>
                </a:r>
                <a:r>
                  <a:rPr lang="en-US" i="1" dirty="0">
                    <a:solidFill>
                      <a:srgbClr val="FF0000"/>
                    </a:solidFill>
                  </a:rPr>
                  <a:t>mean</a:t>
                </a:r>
                <a:endParaRPr lang="el-GR" i="1" dirty="0">
                  <a:solidFill>
                    <a:srgbClr val="FF0000"/>
                  </a:solidFill>
                </a:endParaRPr>
              </a:p>
            </p:txBody>
          </p:sp>
        </p:grpSp>
      </p:grpSp>
    </p:spTree>
    <p:extLst>
      <p:ext uri="{BB962C8B-B14F-4D97-AF65-F5344CB8AC3E}">
        <p14:creationId xmlns:p14="http://schemas.microsoft.com/office/powerpoint/2010/main" val="11593171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5007A2-129B-8410-13EF-5746B9E64AD9}"/>
              </a:ext>
            </a:extLst>
          </p:cNvPr>
          <p:cNvSpPr txBox="1"/>
          <p:nvPr/>
        </p:nvSpPr>
        <p:spPr>
          <a:xfrm>
            <a:off x="1600200" y="57645"/>
            <a:ext cx="8991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2800" dirty="0">
                <a:solidFill>
                  <a:prstClr val="black"/>
                </a:solidFill>
                <a:latin typeface="Aptos" panose="02110004020202020204"/>
              </a:rPr>
              <a:t>Οδηγική Λειτουργία</a:t>
            </a:r>
            <a:r>
              <a:rPr lang="en-US" sz="2800" dirty="0">
                <a:solidFill>
                  <a:prstClr val="black"/>
                </a:solidFill>
                <a:latin typeface="Aptos" panose="02110004020202020204"/>
              </a:rPr>
              <a:t>:</a:t>
            </a:r>
            <a:r>
              <a:rPr kumimoji="0" lang="el-GR" sz="2800" b="0" i="0" u="none" strike="noStrike" kern="1200" cap="none" spc="0" normalizeH="0" baseline="0" noProof="0" dirty="0">
                <a:ln>
                  <a:noFill/>
                </a:ln>
                <a:solidFill>
                  <a:prstClr val="black"/>
                </a:solidFill>
                <a:effectLst/>
                <a:uLnTx/>
                <a:uFillTx/>
                <a:latin typeface="Aptos" panose="02110004020202020204"/>
                <a:ea typeface="+mn-ea"/>
                <a:cs typeface="+mn-cs"/>
              </a:rPr>
              <a:t> </a:t>
            </a:r>
            <a:r>
              <a:rPr lang="el-GR" sz="2800" dirty="0">
                <a:solidFill>
                  <a:prstClr val="black"/>
                </a:solidFill>
                <a:latin typeface="Aptos" panose="02110004020202020204"/>
              </a:rPr>
              <a:t>Πέδηση</a:t>
            </a:r>
            <a:r>
              <a:rPr kumimoji="0" lang="el-GR" sz="2800" b="0" i="0" u="none" strike="noStrike" kern="1200" cap="none" spc="0" normalizeH="0" baseline="0" noProof="0" dirty="0">
                <a:ln>
                  <a:noFill/>
                </a:ln>
                <a:solidFill>
                  <a:prstClr val="black"/>
                </a:solidFill>
                <a:effectLst/>
                <a:uLnTx/>
                <a:uFillTx/>
                <a:latin typeface="Aptos" panose="02110004020202020204"/>
                <a:ea typeface="+mn-ea"/>
                <a:cs typeface="+mn-cs"/>
              </a:rPr>
              <a:t> χωρίς αποθήκευση</a:t>
            </a:r>
          </a:p>
        </p:txBody>
      </p:sp>
      <p:grpSp>
        <p:nvGrpSpPr>
          <p:cNvPr id="15" name="Ομάδα 14">
            <a:extLst>
              <a:ext uri="{FF2B5EF4-FFF2-40B4-BE49-F238E27FC236}">
                <a16:creationId xmlns:a16="http://schemas.microsoft.com/office/drawing/2014/main" id="{C5E3ECE7-8EAA-7650-C773-7977C2092F2E}"/>
              </a:ext>
            </a:extLst>
          </p:cNvPr>
          <p:cNvGrpSpPr/>
          <p:nvPr/>
        </p:nvGrpSpPr>
        <p:grpSpPr>
          <a:xfrm>
            <a:off x="205912" y="930995"/>
            <a:ext cx="11282367" cy="5657879"/>
            <a:chOff x="205912" y="930995"/>
            <a:chExt cx="11282367" cy="5657879"/>
          </a:xfrm>
        </p:grpSpPr>
        <p:sp>
          <p:nvSpPr>
            <p:cNvPr id="10" name="TextBox 9">
              <a:extLst>
                <a:ext uri="{FF2B5EF4-FFF2-40B4-BE49-F238E27FC236}">
                  <a16:creationId xmlns:a16="http://schemas.microsoft.com/office/drawing/2014/main" id="{A4AAE84D-4124-419E-ADB4-E62DEA7E007D}"/>
                </a:ext>
              </a:extLst>
            </p:cNvPr>
            <p:cNvSpPr txBox="1"/>
            <p:nvPr/>
          </p:nvSpPr>
          <p:spPr>
            <a:xfrm>
              <a:off x="205912" y="5942543"/>
              <a:ext cx="11282367" cy="646331"/>
            </a:xfrm>
            <a:prstGeom prst="rect">
              <a:avLst/>
            </a:prstGeom>
            <a:noFill/>
          </p:spPr>
          <p:txBody>
            <a:bodyPr wrap="square" rtlCol="0">
              <a:spAutoFit/>
            </a:bodyPr>
            <a:lstStyle/>
            <a:p>
              <a:r>
                <a:rPr lang="el-GR" i="1" dirty="0"/>
                <a:t>Σημείωση</a:t>
              </a:r>
              <a:r>
                <a:rPr lang="en-US" i="1" dirty="0"/>
                <a:t>: </a:t>
              </a:r>
              <a:r>
                <a:rPr lang="el-GR" i="1" dirty="0"/>
                <a:t>Το στάδιο αυτό διαρκεί ελάχιστα, μόνο στα πρώτα </a:t>
              </a:r>
              <a:r>
                <a:rPr lang="en-US" i="1" dirty="0"/>
                <a:t>ms </a:t>
              </a:r>
              <a:r>
                <a:rPr lang="el-GR" i="1" dirty="0"/>
                <a:t>της πέδησης, έως ότου το ρεύμα αλλάξει φορά. Έπειτα ακολουθεί το επόμενο στάδιο πέδησης (βλ. επόμενη διαφάνεια).</a:t>
              </a:r>
            </a:p>
          </p:txBody>
        </p:sp>
        <p:grpSp>
          <p:nvGrpSpPr>
            <p:cNvPr id="9" name="Ομάδα 8">
              <a:extLst>
                <a:ext uri="{FF2B5EF4-FFF2-40B4-BE49-F238E27FC236}">
                  <a16:creationId xmlns:a16="http://schemas.microsoft.com/office/drawing/2014/main" id="{304FF66B-0C14-EF43-9525-9C3E051019F5}"/>
                </a:ext>
              </a:extLst>
            </p:cNvPr>
            <p:cNvGrpSpPr/>
            <p:nvPr/>
          </p:nvGrpSpPr>
          <p:grpSpPr>
            <a:xfrm>
              <a:off x="1747894" y="930995"/>
              <a:ext cx="8831943" cy="4523032"/>
              <a:chOff x="1747894" y="930995"/>
              <a:chExt cx="8831943" cy="4523032"/>
            </a:xfrm>
          </p:grpSpPr>
          <p:grpSp>
            <p:nvGrpSpPr>
              <p:cNvPr id="2" name="Ομάδα 1">
                <a:extLst>
                  <a:ext uri="{FF2B5EF4-FFF2-40B4-BE49-F238E27FC236}">
                    <a16:creationId xmlns:a16="http://schemas.microsoft.com/office/drawing/2014/main" id="{FBC6C921-78B3-3DBC-94AC-B34089A0D3CB}"/>
                  </a:ext>
                </a:extLst>
              </p:cNvPr>
              <p:cNvGrpSpPr/>
              <p:nvPr/>
            </p:nvGrpSpPr>
            <p:grpSpPr>
              <a:xfrm>
                <a:off x="1747894" y="930995"/>
                <a:ext cx="8831943" cy="4523032"/>
                <a:chOff x="1734457" y="936331"/>
                <a:chExt cx="8831943" cy="4523032"/>
              </a:xfrm>
            </p:grpSpPr>
            <p:pic>
              <p:nvPicPr>
                <p:cNvPr id="3" name="Εικόνα 2" descr="Εικόνα που περιέχει κείμενο, στιγμιότυπο οθόνης, γραμμή, διάγραμμα&#10;&#10;Το περιεχόμενο που δημιουργείται από τεχνολογία AI ενδέχεται να είναι εσφαλμένο.">
                  <a:extLst>
                    <a:ext uri="{FF2B5EF4-FFF2-40B4-BE49-F238E27FC236}">
                      <a16:creationId xmlns:a16="http://schemas.microsoft.com/office/drawing/2014/main" id="{859C09F5-FFF0-B190-C363-E39A44662F99}"/>
                    </a:ext>
                  </a:extLst>
                </p:cNvPr>
                <p:cNvPicPr>
                  <a:picLocks noChangeAspect="1"/>
                </p:cNvPicPr>
                <p:nvPr/>
              </p:nvPicPr>
              <p:blipFill>
                <a:blip r:embed="rId3">
                  <a:extLst>
                    <a:ext uri="{28A0092B-C50C-407E-A947-70E740481C1C}">
                      <a14:useLocalDpi xmlns:a14="http://schemas.microsoft.com/office/drawing/2010/main" val="0"/>
                    </a:ext>
                  </a:extLst>
                </a:blip>
                <a:srcRect t="27725" b="39788"/>
                <a:stretch/>
              </p:blipFill>
              <p:spPr>
                <a:xfrm>
                  <a:off x="1734457" y="1160183"/>
                  <a:ext cx="8831943" cy="4299180"/>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680DFBC-A5F9-3AC9-51A1-6C57B9BE6D02}"/>
                        </a:ext>
                      </a:extLst>
                    </p:cNvPr>
                    <p:cNvSpPr txBox="1"/>
                    <p:nvPr/>
                  </p:nvSpPr>
                  <p:spPr>
                    <a:xfrm>
                      <a:off x="4932475" y="936331"/>
                      <a:ext cx="2191658" cy="338554"/>
                    </a:xfrm>
                    <a:prstGeom prst="rect">
                      <a:avLst/>
                    </a:prstGeom>
                    <a:noFill/>
                  </p:spPr>
                  <p:txBody>
                    <a:bodyPr wrap="square">
                      <a:spAutoFit/>
                    </a:bodyPr>
                    <a:lstStyle/>
                    <a:p>
                      <a14:m>
                        <m:oMath xmlns:m="http://schemas.openxmlformats.org/officeDocument/2006/math">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𝑄</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1</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m:t>
                          </m:r>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𝑂𝐹𝐹</m:t>
                          </m:r>
                        </m:oMath>
                      </a14:m>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a:t>
                      </a:r>
                      <a14:m>
                        <m:oMath xmlns:m="http://schemas.openxmlformats.org/officeDocument/2006/math">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𝑄</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2</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m:t>
                          </m:r>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𝑂𝑁</m:t>
                          </m:r>
                        </m:oMath>
                      </a14:m>
                      <a:endParaRPr lang="el-GR" dirty="0"/>
                    </a:p>
                  </p:txBody>
                </p:sp>
              </mc:Choice>
              <mc:Fallback xmlns="">
                <p:sp>
                  <p:nvSpPr>
                    <p:cNvPr id="5" name="TextBox 4">
                      <a:extLst>
                        <a:ext uri="{FF2B5EF4-FFF2-40B4-BE49-F238E27FC236}">
                          <a16:creationId xmlns:a16="http://schemas.microsoft.com/office/drawing/2014/main" id="{E680DFBC-A5F9-3AC9-51A1-6C57B9BE6D02}"/>
                        </a:ext>
                      </a:extLst>
                    </p:cNvPr>
                    <p:cNvSpPr txBox="1">
                      <a:spLocks noRot="1" noChangeAspect="1" noMove="1" noResize="1" noEditPoints="1" noAdjustHandles="1" noChangeArrowheads="1" noChangeShapeType="1" noTextEdit="1"/>
                    </p:cNvSpPr>
                    <p:nvPr/>
                  </p:nvSpPr>
                  <p:spPr>
                    <a:xfrm>
                      <a:off x="4932475" y="936331"/>
                      <a:ext cx="2191658" cy="338554"/>
                    </a:xfrm>
                    <a:prstGeom prst="rect">
                      <a:avLst/>
                    </a:prstGeom>
                    <a:blipFill>
                      <a:blip r:embed="rId4"/>
                      <a:stretch>
                        <a:fillRect t="-5455" b="-23636"/>
                      </a:stretch>
                    </a:blipFill>
                  </p:spPr>
                  <p:txBody>
                    <a:bodyPr/>
                    <a:lstStyle/>
                    <a:p>
                      <a:r>
                        <a:rPr lang="el-GR">
                          <a:noFill/>
                        </a:rPr>
                        <a:t> </a:t>
                      </a:r>
                    </a:p>
                  </p:txBody>
                </p:sp>
              </mc:Fallback>
            </mc:AlternateContent>
          </p:grpSp>
          <p:grpSp>
            <p:nvGrpSpPr>
              <p:cNvPr id="6" name="Ομάδα 5">
                <a:extLst>
                  <a:ext uri="{FF2B5EF4-FFF2-40B4-BE49-F238E27FC236}">
                    <a16:creationId xmlns:a16="http://schemas.microsoft.com/office/drawing/2014/main" id="{BAD78EA3-D9B8-5E58-914F-FEDE8F15A573}"/>
                  </a:ext>
                </a:extLst>
              </p:cNvPr>
              <p:cNvGrpSpPr/>
              <p:nvPr/>
            </p:nvGrpSpPr>
            <p:grpSpPr>
              <a:xfrm>
                <a:off x="6072188" y="3429000"/>
                <a:ext cx="183356" cy="338554"/>
                <a:chOff x="10954951" y="249645"/>
                <a:chExt cx="295323" cy="404471"/>
              </a:xfrm>
            </p:grpSpPr>
            <p:sp>
              <p:nvSpPr>
                <p:cNvPr id="7" name="Ορθογώνιο 6">
                  <a:extLst>
                    <a:ext uri="{FF2B5EF4-FFF2-40B4-BE49-F238E27FC236}">
                      <a16:creationId xmlns:a16="http://schemas.microsoft.com/office/drawing/2014/main" id="{65626840-F56B-352A-AFEE-3066EBC6C5C4}"/>
                    </a:ext>
                  </a:extLst>
                </p:cNvPr>
                <p:cNvSpPr/>
                <p:nvPr/>
              </p:nvSpPr>
              <p:spPr>
                <a:xfrm>
                  <a:off x="11061087" y="321617"/>
                  <a:ext cx="189186" cy="22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8" name="TextBox 7">
                  <a:extLst>
                    <a:ext uri="{FF2B5EF4-FFF2-40B4-BE49-F238E27FC236}">
                      <a16:creationId xmlns:a16="http://schemas.microsoft.com/office/drawing/2014/main" id="{84BE6585-7AFA-6757-F67D-29B04B443B26}"/>
                    </a:ext>
                  </a:extLst>
                </p:cNvPr>
                <p:cNvSpPr txBox="1"/>
                <p:nvPr/>
              </p:nvSpPr>
              <p:spPr>
                <a:xfrm>
                  <a:off x="10954951" y="249645"/>
                  <a:ext cx="295323" cy="404471"/>
                </a:xfrm>
                <a:prstGeom prst="rect">
                  <a:avLst/>
                </a:prstGeom>
                <a:noFill/>
                <a:ln>
                  <a:noFill/>
                </a:ln>
              </p:spPr>
              <p:txBody>
                <a:bodyPr wrap="square" rtlCol="0">
                  <a:spAutoFit/>
                </a:bodyPr>
                <a:lstStyle/>
                <a:p>
                  <a:r>
                    <a:rPr lang="el-GR" sz="1400" b="1" dirty="0">
                      <a:solidFill>
                        <a:srgbClr val="FF0000"/>
                      </a:solidFill>
                    </a:rPr>
                    <a:t>≈</a:t>
                  </a:r>
                  <a:endParaRPr lang="el-GR" sz="1600" b="1" dirty="0">
                    <a:solidFill>
                      <a:srgbClr val="FF0000"/>
                    </a:solidFill>
                  </a:endParaRPr>
                </a:p>
              </p:txBody>
            </p:sp>
          </p:grpSp>
        </p:grpSp>
        <p:grpSp>
          <p:nvGrpSpPr>
            <p:cNvPr id="12" name="Ομάδα 11">
              <a:extLst>
                <a:ext uri="{FF2B5EF4-FFF2-40B4-BE49-F238E27FC236}">
                  <a16:creationId xmlns:a16="http://schemas.microsoft.com/office/drawing/2014/main" id="{288EB5F2-F587-FBAD-478A-C4BC679FDA5D}"/>
                </a:ext>
              </a:extLst>
            </p:cNvPr>
            <p:cNvGrpSpPr/>
            <p:nvPr/>
          </p:nvGrpSpPr>
          <p:grpSpPr>
            <a:xfrm>
              <a:off x="1977755" y="2378327"/>
              <a:ext cx="772702" cy="620964"/>
              <a:chOff x="961755" y="3274466"/>
              <a:chExt cx="772702" cy="620964"/>
            </a:xfrm>
          </p:grpSpPr>
          <p:sp>
            <p:nvSpPr>
              <p:cNvPr id="13" name="Ορθογώνιο 12">
                <a:extLst>
                  <a:ext uri="{FF2B5EF4-FFF2-40B4-BE49-F238E27FC236}">
                    <a16:creationId xmlns:a16="http://schemas.microsoft.com/office/drawing/2014/main" id="{4C38C493-BC3D-B011-F322-E4F599394CA1}"/>
                  </a:ext>
                </a:extLst>
              </p:cNvPr>
              <p:cNvSpPr/>
              <p:nvPr/>
            </p:nvSpPr>
            <p:spPr>
              <a:xfrm>
                <a:off x="961755" y="3274466"/>
                <a:ext cx="655408" cy="5232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4" name="TextBox 13">
                <a:extLst>
                  <a:ext uri="{FF2B5EF4-FFF2-40B4-BE49-F238E27FC236}">
                    <a16:creationId xmlns:a16="http://schemas.microsoft.com/office/drawing/2014/main" id="{2644A552-41EC-7EE8-CCF3-7CA64B060DE2}"/>
                  </a:ext>
                </a:extLst>
              </p:cNvPr>
              <p:cNvSpPr txBox="1"/>
              <p:nvPr/>
            </p:nvSpPr>
            <p:spPr>
              <a:xfrm>
                <a:off x="1237736" y="3372210"/>
                <a:ext cx="496721" cy="523220"/>
              </a:xfrm>
              <a:prstGeom prst="rect">
                <a:avLst/>
              </a:prstGeom>
              <a:noFill/>
            </p:spPr>
            <p:txBody>
              <a:bodyPr wrap="square" rtlCol="0">
                <a:spAutoFit/>
              </a:bodyPr>
              <a:lstStyle/>
              <a:p>
                <a:r>
                  <a:rPr lang="en-US" sz="2800" i="1" dirty="0" err="1"/>
                  <a:t>I</a:t>
                </a:r>
                <a:r>
                  <a:rPr lang="en-US" i="1" dirty="0" err="1"/>
                  <a:t>m</a:t>
                </a:r>
                <a:endParaRPr lang="el-GR" i="1" dirty="0"/>
              </a:p>
            </p:txBody>
          </p:sp>
        </p:grpSp>
      </p:gr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00929F7-14E5-C8D9-D05A-A4582E10D662}"/>
                  </a:ext>
                </a:extLst>
              </p:cNvPr>
              <p:cNvSpPr txBox="1"/>
              <p:nvPr/>
            </p:nvSpPr>
            <p:spPr>
              <a:xfrm>
                <a:off x="5359400" y="3342758"/>
                <a:ext cx="2386823" cy="424796"/>
              </a:xfrm>
              <a:prstGeom prst="rect">
                <a:avLst/>
              </a:prstGeom>
              <a:solidFill>
                <a:schemeClr val="bg1"/>
              </a:solidFill>
              <a:ln>
                <a:solidFill>
                  <a:schemeClr val="bg1"/>
                </a:solidFill>
              </a:ln>
            </p:spPr>
            <p:txBody>
              <a:bodyPr wrap="square" rtlCol="0">
                <a:spAutoFit/>
              </a:bodyPr>
              <a:lstStyle/>
              <a:p>
                <a14:m>
                  <m:oMath xmlns:m="http://schemas.openxmlformats.org/officeDocument/2006/math">
                    <m:sSub>
                      <m:sSubPr>
                        <m:ctrlPr>
                          <a:rPr lang="el-GR" sz="1500" i="1" smtClean="0">
                            <a:solidFill>
                              <a:srgbClr val="FF0000"/>
                            </a:solidFill>
                            <a:latin typeface="Cambria Math" panose="02040503050406030204" pitchFamily="18" charset="0"/>
                          </a:rPr>
                        </m:ctrlPr>
                      </m:sSubPr>
                      <m:e>
                        <m:r>
                          <a:rPr lang="en-US" sz="1500" b="0" i="1" smtClean="0">
                            <a:solidFill>
                              <a:srgbClr val="FF0000"/>
                            </a:solidFill>
                            <a:latin typeface="Cambria Math" panose="02040503050406030204" pitchFamily="18" charset="0"/>
                          </a:rPr>
                          <m:t>𝐿</m:t>
                        </m:r>
                      </m:e>
                      <m:sub>
                        <m:r>
                          <a:rPr lang="en-US" sz="1500" b="0" i="1" smtClean="0">
                            <a:solidFill>
                              <a:srgbClr val="FF0000"/>
                            </a:solidFill>
                            <a:latin typeface="Cambria Math" panose="02040503050406030204" pitchFamily="18" charset="0"/>
                          </a:rPr>
                          <m:t>𝑎</m:t>
                        </m:r>
                      </m:sub>
                    </m:sSub>
                    <m:f>
                      <m:fPr>
                        <m:ctrlPr>
                          <a:rPr lang="el-GR" sz="1500" i="1" smtClean="0">
                            <a:solidFill>
                              <a:srgbClr val="FF0000"/>
                            </a:solidFill>
                            <a:latin typeface="Cambria Math" panose="02040503050406030204" pitchFamily="18" charset="0"/>
                          </a:rPr>
                        </m:ctrlPr>
                      </m:fPr>
                      <m:num>
                        <m:sSub>
                          <m:sSubPr>
                            <m:ctrlPr>
                              <a:rPr lang="el-GR" sz="1500" i="1">
                                <a:solidFill>
                                  <a:srgbClr val="FF0000"/>
                                </a:solidFill>
                                <a:latin typeface="Cambria Math" panose="02040503050406030204" pitchFamily="18" charset="0"/>
                              </a:rPr>
                            </m:ctrlPr>
                          </m:sSubPr>
                          <m:e>
                            <m:r>
                              <a:rPr lang="en-US" sz="1500" b="0" i="1" smtClean="0">
                                <a:solidFill>
                                  <a:srgbClr val="FF0000"/>
                                </a:solidFill>
                                <a:latin typeface="Cambria Math" panose="02040503050406030204" pitchFamily="18" charset="0"/>
                              </a:rPr>
                              <m:t>𝑑𝐼</m:t>
                            </m:r>
                          </m:e>
                          <m:sub>
                            <m:r>
                              <a:rPr lang="en-US" sz="1500" b="0" i="1" smtClean="0">
                                <a:solidFill>
                                  <a:srgbClr val="FF0000"/>
                                </a:solidFill>
                                <a:latin typeface="Cambria Math" panose="02040503050406030204" pitchFamily="18" charset="0"/>
                              </a:rPr>
                              <m:t>𝑚</m:t>
                            </m:r>
                          </m:sub>
                        </m:sSub>
                      </m:num>
                      <m:den>
                        <m:r>
                          <a:rPr lang="en-US" sz="1500" b="0" i="1" smtClean="0">
                            <a:solidFill>
                              <a:srgbClr val="FF0000"/>
                            </a:solidFill>
                            <a:latin typeface="Cambria Math" panose="02040503050406030204" pitchFamily="18" charset="0"/>
                          </a:rPr>
                          <m:t>𝑑𝑡</m:t>
                        </m:r>
                      </m:den>
                    </m:f>
                    <m:r>
                      <a:rPr lang="en-US" sz="1500" b="0" i="1" smtClean="0">
                        <a:solidFill>
                          <a:srgbClr val="FF0000"/>
                        </a:solidFill>
                        <a:latin typeface="Cambria Math" panose="02040503050406030204" pitchFamily="18" charset="0"/>
                      </a:rPr>
                      <m:t>=−</m:t>
                    </m:r>
                    <m:r>
                      <a:rPr lang="en-US" sz="1500" b="0" i="1" smtClean="0">
                        <a:solidFill>
                          <a:srgbClr val="FF0000"/>
                        </a:solidFill>
                        <a:latin typeface="Cambria Math" panose="02040503050406030204" pitchFamily="18" charset="0"/>
                      </a:rPr>
                      <m:t>𝐸</m:t>
                    </m:r>
                    <m:r>
                      <a:rPr lang="en-US" sz="1500" b="0" i="1" smtClean="0">
                        <a:solidFill>
                          <a:srgbClr val="FF0000"/>
                        </a:solidFill>
                        <a:latin typeface="Cambria Math" panose="02040503050406030204" pitchFamily="18" charset="0"/>
                      </a:rPr>
                      <m:t>−</m:t>
                    </m:r>
                  </m:oMath>
                </a14:m>
                <a:r>
                  <a:rPr lang="el-GR" sz="1500" i="1" dirty="0">
                    <a:solidFill>
                      <a:srgbClr val="FF0000"/>
                    </a:solidFill>
                  </a:rPr>
                  <a:t> </a:t>
                </a:r>
                <a14:m>
                  <m:oMath xmlns:m="http://schemas.openxmlformats.org/officeDocument/2006/math">
                    <m:sSub>
                      <m:sSubPr>
                        <m:ctrlPr>
                          <a:rPr lang="el-GR" sz="1500" i="1">
                            <a:solidFill>
                              <a:srgbClr val="FF0000"/>
                            </a:solidFill>
                            <a:latin typeface="Cambria Math" panose="02040503050406030204" pitchFamily="18" charset="0"/>
                          </a:rPr>
                        </m:ctrlPr>
                      </m:sSubPr>
                      <m:e>
                        <m:r>
                          <a:rPr lang="en-US" sz="1500" b="0" i="1" smtClean="0">
                            <a:solidFill>
                              <a:srgbClr val="FF0000"/>
                            </a:solidFill>
                            <a:latin typeface="Cambria Math" panose="02040503050406030204" pitchFamily="18" charset="0"/>
                          </a:rPr>
                          <m:t>𝑅</m:t>
                        </m:r>
                      </m:e>
                      <m:sub>
                        <m:r>
                          <a:rPr lang="en-US" sz="1500" b="0" i="1">
                            <a:solidFill>
                              <a:srgbClr val="FF0000"/>
                            </a:solidFill>
                            <a:latin typeface="Cambria Math" panose="02040503050406030204" pitchFamily="18" charset="0"/>
                          </a:rPr>
                          <m:t>𝑎</m:t>
                        </m:r>
                      </m:sub>
                    </m:sSub>
                    <m:r>
                      <a:rPr lang="en-US" sz="1500" b="0" i="1">
                        <a:solidFill>
                          <a:srgbClr val="FF0000"/>
                        </a:solidFill>
                        <a:latin typeface="Cambria Math" panose="02040503050406030204" pitchFamily="18" charset="0"/>
                      </a:rPr>
                      <m:t> </m:t>
                    </m:r>
                    <m:r>
                      <a:rPr lang="en-US" sz="1500" b="0" i="1" smtClean="0">
                        <a:solidFill>
                          <a:srgbClr val="FF0000"/>
                        </a:solidFill>
                        <a:latin typeface="Cambria Math" panose="02040503050406030204" pitchFamily="18" charset="0"/>
                      </a:rPr>
                      <m:t>∙</m:t>
                    </m:r>
                    <m:sSub>
                      <m:sSubPr>
                        <m:ctrlPr>
                          <a:rPr lang="el-GR" sz="1500" i="1">
                            <a:solidFill>
                              <a:srgbClr val="FF0000"/>
                            </a:solidFill>
                            <a:latin typeface="Cambria Math" panose="02040503050406030204" pitchFamily="18" charset="0"/>
                          </a:rPr>
                        </m:ctrlPr>
                      </m:sSubPr>
                      <m:e>
                        <m:r>
                          <a:rPr lang="en-US" sz="1500" b="0" i="1">
                            <a:solidFill>
                              <a:srgbClr val="FF0000"/>
                            </a:solidFill>
                            <a:latin typeface="Cambria Math" panose="02040503050406030204" pitchFamily="18" charset="0"/>
                          </a:rPr>
                          <m:t>𝐼</m:t>
                        </m:r>
                      </m:e>
                      <m:sub>
                        <m:r>
                          <a:rPr lang="en-US" sz="1500" b="0" i="1">
                            <a:solidFill>
                              <a:srgbClr val="FF0000"/>
                            </a:solidFill>
                            <a:latin typeface="Cambria Math" panose="02040503050406030204" pitchFamily="18" charset="0"/>
                          </a:rPr>
                          <m:t>𝑚</m:t>
                        </m:r>
                      </m:sub>
                    </m:sSub>
                  </m:oMath>
                </a14:m>
                <a:endParaRPr lang="el-GR" sz="1500" i="1" dirty="0">
                  <a:solidFill>
                    <a:srgbClr val="FF0000"/>
                  </a:solidFill>
                </a:endParaRPr>
              </a:p>
            </p:txBody>
          </p:sp>
        </mc:Choice>
        <mc:Fallback xmlns="">
          <p:sp>
            <p:nvSpPr>
              <p:cNvPr id="16" name="TextBox 15">
                <a:extLst>
                  <a:ext uri="{FF2B5EF4-FFF2-40B4-BE49-F238E27FC236}">
                    <a16:creationId xmlns:a16="http://schemas.microsoft.com/office/drawing/2014/main" id="{D00929F7-14E5-C8D9-D05A-A4582E10D662}"/>
                  </a:ext>
                </a:extLst>
              </p:cNvPr>
              <p:cNvSpPr txBox="1">
                <a:spLocks noRot="1" noChangeAspect="1" noMove="1" noResize="1" noEditPoints="1" noAdjustHandles="1" noChangeArrowheads="1" noChangeShapeType="1" noTextEdit="1"/>
              </p:cNvSpPr>
              <p:nvPr/>
            </p:nvSpPr>
            <p:spPr>
              <a:xfrm>
                <a:off x="5359400" y="3342758"/>
                <a:ext cx="2386823" cy="424796"/>
              </a:xfrm>
              <a:prstGeom prst="rect">
                <a:avLst/>
              </a:prstGeom>
              <a:blipFill>
                <a:blip r:embed="rId5"/>
                <a:stretch>
                  <a:fillRect/>
                </a:stretch>
              </a:blipFill>
              <a:ln>
                <a:solidFill>
                  <a:schemeClr val="bg1"/>
                </a:solidFill>
              </a:ln>
            </p:spPr>
            <p:txBody>
              <a:bodyPr/>
              <a:lstStyle/>
              <a:p>
                <a:r>
                  <a:rPr lang="el-GR">
                    <a:noFill/>
                  </a:rPr>
                  <a:t> </a:t>
                </a:r>
              </a:p>
            </p:txBody>
          </p:sp>
        </mc:Fallback>
      </mc:AlternateContent>
    </p:spTree>
    <p:extLst>
      <p:ext uri="{BB962C8B-B14F-4D97-AF65-F5344CB8AC3E}">
        <p14:creationId xmlns:p14="http://schemas.microsoft.com/office/powerpoint/2010/main" val="3088537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Ομάδα 39">
            <a:extLst>
              <a:ext uri="{FF2B5EF4-FFF2-40B4-BE49-F238E27FC236}">
                <a16:creationId xmlns:a16="http://schemas.microsoft.com/office/drawing/2014/main" id="{03D622F4-BF85-FD72-2419-41CA0C905446}"/>
              </a:ext>
            </a:extLst>
          </p:cNvPr>
          <p:cNvGrpSpPr/>
          <p:nvPr/>
        </p:nvGrpSpPr>
        <p:grpSpPr>
          <a:xfrm>
            <a:off x="853464" y="962205"/>
            <a:ext cx="10485071" cy="5234763"/>
            <a:chOff x="853464" y="962205"/>
            <a:chExt cx="10485071" cy="5234763"/>
          </a:xfrm>
        </p:grpSpPr>
        <p:grpSp>
          <p:nvGrpSpPr>
            <p:cNvPr id="37" name="Ομάδα 36">
              <a:extLst>
                <a:ext uri="{FF2B5EF4-FFF2-40B4-BE49-F238E27FC236}">
                  <a16:creationId xmlns:a16="http://schemas.microsoft.com/office/drawing/2014/main" id="{92BBC1BF-3757-4576-0FC2-8BC94ED90053}"/>
                </a:ext>
              </a:extLst>
            </p:cNvPr>
            <p:cNvGrpSpPr/>
            <p:nvPr/>
          </p:nvGrpSpPr>
          <p:grpSpPr>
            <a:xfrm>
              <a:off x="853464" y="962205"/>
              <a:ext cx="10485071" cy="5234763"/>
              <a:chOff x="853464" y="962205"/>
              <a:chExt cx="10485071" cy="5234763"/>
            </a:xfrm>
          </p:grpSpPr>
          <p:grpSp>
            <p:nvGrpSpPr>
              <p:cNvPr id="19" name="Ομάδα 18">
                <a:extLst>
                  <a:ext uri="{FF2B5EF4-FFF2-40B4-BE49-F238E27FC236}">
                    <a16:creationId xmlns:a16="http://schemas.microsoft.com/office/drawing/2014/main" id="{73DF59C5-B376-2453-D927-7B1BD5EEA22A}"/>
                  </a:ext>
                </a:extLst>
              </p:cNvPr>
              <p:cNvGrpSpPr/>
              <p:nvPr/>
            </p:nvGrpSpPr>
            <p:grpSpPr>
              <a:xfrm>
                <a:off x="853464" y="962205"/>
                <a:ext cx="10485071" cy="5234763"/>
                <a:chOff x="853464" y="943155"/>
                <a:chExt cx="10485071" cy="5234763"/>
              </a:xfrm>
            </p:grpSpPr>
            <p:grpSp>
              <p:nvGrpSpPr>
                <p:cNvPr id="2" name="Ομάδα 1">
                  <a:extLst>
                    <a:ext uri="{FF2B5EF4-FFF2-40B4-BE49-F238E27FC236}">
                      <a16:creationId xmlns:a16="http://schemas.microsoft.com/office/drawing/2014/main" id="{6B6A446A-11B3-6BBF-50D7-49FE322A304B}"/>
                    </a:ext>
                  </a:extLst>
                </p:cNvPr>
                <p:cNvGrpSpPr/>
                <p:nvPr/>
              </p:nvGrpSpPr>
              <p:grpSpPr>
                <a:xfrm>
                  <a:off x="853464" y="943155"/>
                  <a:ext cx="10485071" cy="5234763"/>
                  <a:chOff x="853464" y="943155"/>
                  <a:chExt cx="10485071" cy="5234763"/>
                </a:xfrm>
              </p:grpSpPr>
              <p:pic>
                <p:nvPicPr>
                  <p:cNvPr id="3" name="Εικόνα 2" descr="Εικόνα που περιέχει κείμενο, στιγμιότυπο οθόνης, γραμμή, διάγραμμα&#10;&#10;Το περιεχόμενο που δημιουργείται από τεχνολογία AI ενδέχεται να είναι εσφαλμένο.">
                    <a:extLst>
                      <a:ext uri="{FF2B5EF4-FFF2-40B4-BE49-F238E27FC236}">
                        <a16:creationId xmlns:a16="http://schemas.microsoft.com/office/drawing/2014/main" id="{5012421A-0BE9-1347-6F9E-61F25FDE04D9}"/>
                      </a:ext>
                    </a:extLst>
                  </p:cNvPr>
                  <p:cNvPicPr>
                    <a:picLocks noChangeAspect="1"/>
                  </p:cNvPicPr>
                  <p:nvPr/>
                </p:nvPicPr>
                <p:blipFill>
                  <a:blip r:embed="rId3">
                    <a:extLst>
                      <a:ext uri="{28A0092B-C50C-407E-A947-70E740481C1C}">
                        <a14:useLocalDpi xmlns:a14="http://schemas.microsoft.com/office/drawing/2010/main" val="0"/>
                      </a:ext>
                    </a:extLst>
                  </a:blip>
                  <a:srcRect t="67757"/>
                  <a:stretch/>
                </p:blipFill>
                <p:spPr>
                  <a:xfrm>
                    <a:off x="853464" y="1112432"/>
                    <a:ext cx="10485071" cy="5065486"/>
                  </a:xfrm>
                  <a:prstGeom prst="rect">
                    <a:avLst/>
                  </a:prstGeom>
                </p:spPr>
              </p:pic>
              <p:cxnSp>
                <p:nvCxnSpPr>
                  <p:cNvPr id="5" name="Γραμμή σύνδεσης: Καμπύλη 4">
                    <a:extLst>
                      <a:ext uri="{FF2B5EF4-FFF2-40B4-BE49-F238E27FC236}">
                        <a16:creationId xmlns:a16="http://schemas.microsoft.com/office/drawing/2014/main" id="{7AEC4A26-5FFE-D460-CABF-3710CB9EAABB}"/>
                      </a:ext>
                    </a:extLst>
                  </p:cNvPr>
                  <p:cNvCxnSpPr>
                    <a:cxnSpLocks/>
                  </p:cNvCxnSpPr>
                  <p:nvPr/>
                </p:nvCxnSpPr>
                <p:spPr>
                  <a:xfrm rot="5400000" flipH="1" flipV="1">
                    <a:off x="2648574" y="3171363"/>
                    <a:ext cx="1391557" cy="829696"/>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 name="Γραμμή σύνδεσης: Καμπύλη 6">
                    <a:extLst>
                      <a:ext uri="{FF2B5EF4-FFF2-40B4-BE49-F238E27FC236}">
                        <a16:creationId xmlns:a16="http://schemas.microsoft.com/office/drawing/2014/main" id="{96DE7AB6-E129-2D9B-0BCB-B1A558AD89C4}"/>
                      </a:ext>
                    </a:extLst>
                  </p:cNvPr>
                  <p:cNvCxnSpPr>
                    <a:cxnSpLocks/>
                  </p:cNvCxnSpPr>
                  <p:nvPr/>
                </p:nvCxnSpPr>
                <p:spPr>
                  <a:xfrm flipV="1">
                    <a:off x="5039391" y="2723517"/>
                    <a:ext cx="1644438" cy="1558473"/>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589FAED-32A8-3804-23C6-7EF3EC82C016}"/>
                          </a:ext>
                        </a:extLst>
                      </p:cNvPr>
                      <p:cNvSpPr txBox="1"/>
                      <p:nvPr/>
                    </p:nvSpPr>
                    <p:spPr>
                      <a:xfrm>
                        <a:off x="2305389" y="943155"/>
                        <a:ext cx="2191658" cy="338554"/>
                      </a:xfrm>
                      <a:prstGeom prst="rect">
                        <a:avLst/>
                      </a:prstGeom>
                      <a:noFill/>
                    </p:spPr>
                    <p:txBody>
                      <a:bodyPr wrap="square">
                        <a:spAutoFit/>
                      </a:bodyPr>
                      <a:lstStyle/>
                      <a:p>
                        <a14:m>
                          <m:oMath xmlns:m="http://schemas.openxmlformats.org/officeDocument/2006/math">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𝑄</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1</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m:t>
                            </m:r>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𝑂𝑁</m:t>
                            </m:r>
                          </m:oMath>
                        </a14:m>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a:t>
                        </a:r>
                        <a14:m>
                          <m:oMath xmlns:m="http://schemas.openxmlformats.org/officeDocument/2006/math">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𝑄</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2</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m:t>
                            </m:r>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𝑂𝐹𝐹</m:t>
                            </m:r>
                          </m:oMath>
                        </a14:m>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a:t>
                        </a:r>
                        <a:endParaRPr lang="el-GR" dirty="0"/>
                      </a:p>
                    </p:txBody>
                  </p:sp>
                </mc:Choice>
                <mc:Fallback xmlns="">
                  <p:sp>
                    <p:nvSpPr>
                      <p:cNvPr id="11" name="TextBox 10">
                        <a:extLst>
                          <a:ext uri="{FF2B5EF4-FFF2-40B4-BE49-F238E27FC236}">
                            <a16:creationId xmlns:a16="http://schemas.microsoft.com/office/drawing/2014/main" id="{5589FAED-32A8-3804-23C6-7EF3EC82C016}"/>
                          </a:ext>
                        </a:extLst>
                      </p:cNvPr>
                      <p:cNvSpPr txBox="1">
                        <a:spLocks noRot="1" noChangeAspect="1" noMove="1" noResize="1" noEditPoints="1" noAdjustHandles="1" noChangeArrowheads="1" noChangeShapeType="1" noTextEdit="1"/>
                      </p:cNvSpPr>
                      <p:nvPr/>
                    </p:nvSpPr>
                    <p:spPr>
                      <a:xfrm>
                        <a:off x="2305389" y="943155"/>
                        <a:ext cx="2191658" cy="338554"/>
                      </a:xfrm>
                      <a:prstGeom prst="rect">
                        <a:avLst/>
                      </a:prstGeom>
                      <a:blipFill>
                        <a:blip r:embed="rId4"/>
                        <a:stretch>
                          <a:fillRect t="-5455" b="-23636"/>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3EE6B84-D77D-EC4D-F21E-6DCD39130562}"/>
                          </a:ext>
                        </a:extLst>
                      </p:cNvPr>
                      <p:cNvSpPr txBox="1"/>
                      <p:nvPr/>
                    </p:nvSpPr>
                    <p:spPr>
                      <a:xfrm>
                        <a:off x="7694955" y="950139"/>
                        <a:ext cx="2191658" cy="338554"/>
                      </a:xfrm>
                      <a:prstGeom prst="rect">
                        <a:avLst/>
                      </a:prstGeom>
                      <a:noFill/>
                    </p:spPr>
                    <p:txBody>
                      <a:bodyPr wrap="square">
                        <a:spAutoFit/>
                      </a:bodyPr>
                      <a:lstStyle/>
                      <a:p>
                        <a14:m>
                          <m:oMath xmlns:m="http://schemas.openxmlformats.org/officeDocument/2006/math">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𝑄</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1</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m:t>
                            </m:r>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𝑂𝐹𝐹</m:t>
                            </m:r>
                          </m:oMath>
                        </a14:m>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a:t>
                        </a:r>
                        <a14:m>
                          <m:oMath xmlns:m="http://schemas.openxmlformats.org/officeDocument/2006/math">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𝑄</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2</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m:t>
                            </m:r>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𝑂𝑁</m:t>
                            </m:r>
                          </m:oMath>
                        </a14:m>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a:t>
                        </a:r>
                        <a:endParaRPr lang="el-GR" dirty="0"/>
                      </a:p>
                    </p:txBody>
                  </p:sp>
                </mc:Choice>
                <mc:Fallback xmlns="">
                  <p:sp>
                    <p:nvSpPr>
                      <p:cNvPr id="12" name="TextBox 11">
                        <a:extLst>
                          <a:ext uri="{FF2B5EF4-FFF2-40B4-BE49-F238E27FC236}">
                            <a16:creationId xmlns:a16="http://schemas.microsoft.com/office/drawing/2014/main" id="{73EE6B84-D77D-EC4D-F21E-6DCD39130562}"/>
                          </a:ext>
                        </a:extLst>
                      </p:cNvPr>
                      <p:cNvSpPr txBox="1">
                        <a:spLocks noRot="1" noChangeAspect="1" noMove="1" noResize="1" noEditPoints="1" noAdjustHandles="1" noChangeArrowheads="1" noChangeShapeType="1" noTextEdit="1"/>
                      </p:cNvSpPr>
                      <p:nvPr/>
                    </p:nvSpPr>
                    <p:spPr>
                      <a:xfrm>
                        <a:off x="7694955" y="950139"/>
                        <a:ext cx="2191658" cy="338554"/>
                      </a:xfrm>
                      <a:prstGeom prst="rect">
                        <a:avLst/>
                      </a:prstGeom>
                      <a:blipFill>
                        <a:blip r:embed="rId5"/>
                        <a:stretch>
                          <a:fillRect t="-5455" b="-23636"/>
                        </a:stretch>
                      </a:blipFill>
                    </p:spPr>
                    <p:txBody>
                      <a:bodyPr/>
                      <a:lstStyle/>
                      <a:p>
                        <a:r>
                          <a:rPr lang="el-GR">
                            <a:noFill/>
                          </a:rPr>
                          <a:t> </a:t>
                        </a:r>
                      </a:p>
                    </p:txBody>
                  </p:sp>
                </mc:Fallback>
              </mc:AlternateContent>
            </p:grpSp>
            <p:grpSp>
              <p:nvGrpSpPr>
                <p:cNvPr id="16" name="Ομάδα 15">
                  <a:extLst>
                    <a:ext uri="{FF2B5EF4-FFF2-40B4-BE49-F238E27FC236}">
                      <a16:creationId xmlns:a16="http://schemas.microsoft.com/office/drawing/2014/main" id="{8BC05E10-8A98-0FF8-7C71-E108943C3507}"/>
                    </a:ext>
                  </a:extLst>
                </p:cNvPr>
                <p:cNvGrpSpPr/>
                <p:nvPr/>
              </p:nvGrpSpPr>
              <p:grpSpPr>
                <a:xfrm>
                  <a:off x="961755" y="5370713"/>
                  <a:ext cx="772702" cy="620964"/>
                  <a:chOff x="961755" y="3274466"/>
                  <a:chExt cx="772702" cy="620964"/>
                </a:xfrm>
              </p:grpSpPr>
              <p:sp>
                <p:nvSpPr>
                  <p:cNvPr id="17" name="Ορθογώνιο 16">
                    <a:extLst>
                      <a:ext uri="{FF2B5EF4-FFF2-40B4-BE49-F238E27FC236}">
                        <a16:creationId xmlns:a16="http://schemas.microsoft.com/office/drawing/2014/main" id="{E16EBB39-FFD8-506B-3FB5-E09AACC8A3F0}"/>
                      </a:ext>
                    </a:extLst>
                  </p:cNvPr>
                  <p:cNvSpPr/>
                  <p:nvPr/>
                </p:nvSpPr>
                <p:spPr>
                  <a:xfrm>
                    <a:off x="961755" y="3274466"/>
                    <a:ext cx="655408" cy="5232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TextBox 17">
                    <a:extLst>
                      <a:ext uri="{FF2B5EF4-FFF2-40B4-BE49-F238E27FC236}">
                        <a16:creationId xmlns:a16="http://schemas.microsoft.com/office/drawing/2014/main" id="{B7A1BC55-E339-3521-E170-F94ED0AE6189}"/>
                      </a:ext>
                    </a:extLst>
                  </p:cNvPr>
                  <p:cNvSpPr txBox="1"/>
                  <p:nvPr/>
                </p:nvSpPr>
                <p:spPr>
                  <a:xfrm>
                    <a:off x="1237736" y="3372210"/>
                    <a:ext cx="496721" cy="523220"/>
                  </a:xfrm>
                  <a:prstGeom prst="rect">
                    <a:avLst/>
                  </a:prstGeom>
                  <a:noFill/>
                </p:spPr>
                <p:txBody>
                  <a:bodyPr wrap="square" rtlCol="0">
                    <a:spAutoFit/>
                  </a:bodyPr>
                  <a:lstStyle/>
                  <a:p>
                    <a:r>
                      <a:rPr lang="en-US" sz="2800" i="1" dirty="0" err="1"/>
                      <a:t>I</a:t>
                    </a:r>
                    <a:r>
                      <a:rPr lang="en-US" i="1" dirty="0" err="1"/>
                      <a:t>m</a:t>
                    </a:r>
                    <a:endParaRPr lang="el-GR" i="1" dirty="0"/>
                  </a:p>
                </p:txBody>
              </p:sp>
            </p:grpSp>
          </p:gr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24055BB8-E12D-1B5C-F68E-3E350882294D}"/>
                      </a:ext>
                    </a:extLst>
                  </p:cNvPr>
                  <p:cNvSpPr txBox="1"/>
                  <p:nvPr/>
                </p:nvSpPr>
                <p:spPr>
                  <a:xfrm>
                    <a:off x="4191006" y="4943694"/>
                    <a:ext cx="2650515" cy="424796"/>
                  </a:xfrm>
                  <a:prstGeom prst="rect">
                    <a:avLst/>
                  </a:prstGeom>
                  <a:solidFill>
                    <a:schemeClr val="bg1"/>
                  </a:solidFill>
                  <a:ln>
                    <a:solidFill>
                      <a:schemeClr val="bg1"/>
                    </a:solidFill>
                  </a:ln>
                </p:spPr>
                <p:txBody>
                  <a:bodyPr wrap="square" rtlCol="0">
                    <a:spAutoFit/>
                  </a:bodyPr>
                  <a:lstStyle/>
                  <a:p>
                    <a14:m>
                      <m:oMath xmlns:m="http://schemas.openxmlformats.org/officeDocument/2006/math">
                        <m:sSub>
                          <m:sSubPr>
                            <m:ctrlPr>
                              <a:rPr lang="el-GR" sz="1500" i="1" smtClean="0">
                                <a:solidFill>
                                  <a:srgbClr val="FF0000"/>
                                </a:solidFill>
                                <a:latin typeface="Cambria Math" panose="02040503050406030204" pitchFamily="18" charset="0"/>
                              </a:rPr>
                            </m:ctrlPr>
                          </m:sSubPr>
                          <m:e>
                            <m:r>
                              <a:rPr lang="en-US" sz="1500" b="0" i="1" smtClean="0">
                                <a:solidFill>
                                  <a:srgbClr val="FF0000"/>
                                </a:solidFill>
                                <a:latin typeface="Cambria Math" panose="02040503050406030204" pitchFamily="18" charset="0"/>
                              </a:rPr>
                              <m:t>𝐿</m:t>
                            </m:r>
                          </m:e>
                          <m:sub>
                            <m:r>
                              <a:rPr lang="en-US" sz="1500" b="0" i="1" smtClean="0">
                                <a:solidFill>
                                  <a:srgbClr val="FF0000"/>
                                </a:solidFill>
                                <a:latin typeface="Cambria Math" panose="02040503050406030204" pitchFamily="18" charset="0"/>
                              </a:rPr>
                              <m:t>𝑎</m:t>
                            </m:r>
                          </m:sub>
                        </m:sSub>
                        <m:f>
                          <m:fPr>
                            <m:ctrlPr>
                              <a:rPr lang="el-GR" sz="1500" i="1" smtClean="0">
                                <a:solidFill>
                                  <a:srgbClr val="FF0000"/>
                                </a:solidFill>
                                <a:latin typeface="Cambria Math" panose="02040503050406030204" pitchFamily="18" charset="0"/>
                              </a:rPr>
                            </m:ctrlPr>
                          </m:fPr>
                          <m:num>
                            <m:sSub>
                              <m:sSubPr>
                                <m:ctrlPr>
                                  <a:rPr lang="el-GR" sz="1500" i="1">
                                    <a:solidFill>
                                      <a:srgbClr val="FF0000"/>
                                    </a:solidFill>
                                    <a:latin typeface="Cambria Math" panose="02040503050406030204" pitchFamily="18" charset="0"/>
                                  </a:rPr>
                                </m:ctrlPr>
                              </m:sSubPr>
                              <m:e>
                                <m:r>
                                  <a:rPr lang="en-US" sz="1500" b="0" i="1" smtClean="0">
                                    <a:solidFill>
                                      <a:srgbClr val="FF0000"/>
                                    </a:solidFill>
                                    <a:latin typeface="Cambria Math" panose="02040503050406030204" pitchFamily="18" charset="0"/>
                                  </a:rPr>
                                  <m:t>𝑑𝐼</m:t>
                                </m:r>
                              </m:e>
                              <m:sub>
                                <m:r>
                                  <a:rPr lang="en-US" sz="1500" b="0" i="1" smtClean="0">
                                    <a:solidFill>
                                      <a:srgbClr val="FF0000"/>
                                    </a:solidFill>
                                    <a:latin typeface="Cambria Math" panose="02040503050406030204" pitchFamily="18" charset="0"/>
                                  </a:rPr>
                                  <m:t>𝑚</m:t>
                                </m:r>
                              </m:sub>
                            </m:sSub>
                          </m:num>
                          <m:den>
                            <m:r>
                              <a:rPr lang="en-US" sz="1500" b="0" i="1" smtClean="0">
                                <a:solidFill>
                                  <a:srgbClr val="FF0000"/>
                                </a:solidFill>
                                <a:latin typeface="Cambria Math" panose="02040503050406030204" pitchFamily="18" charset="0"/>
                              </a:rPr>
                              <m:t>𝑑𝑡</m:t>
                            </m:r>
                          </m:den>
                        </m:f>
                        <m:r>
                          <a:rPr lang="en-US" sz="1500" b="0" i="1" smtClean="0">
                            <a:solidFill>
                              <a:srgbClr val="FF0000"/>
                            </a:solidFill>
                            <a:latin typeface="Cambria Math" panose="02040503050406030204" pitchFamily="18" charset="0"/>
                          </a:rPr>
                          <m:t>=</m:t>
                        </m:r>
                        <m:r>
                          <a:rPr lang="en-US" sz="1500" b="0" i="1" smtClean="0">
                            <a:solidFill>
                              <a:srgbClr val="FF0000"/>
                            </a:solidFill>
                            <a:latin typeface="Cambria Math" panose="02040503050406030204" pitchFamily="18" charset="0"/>
                          </a:rPr>
                          <m:t>𝐸</m:t>
                        </m:r>
                        <m:r>
                          <a:rPr lang="en-US" sz="1500" b="0" i="1" smtClean="0">
                            <a:solidFill>
                              <a:srgbClr val="FF0000"/>
                            </a:solidFill>
                            <a:latin typeface="Cambria Math" panose="02040503050406030204" pitchFamily="18" charset="0"/>
                          </a:rPr>
                          <m:t>−</m:t>
                        </m:r>
                      </m:oMath>
                    </a14:m>
                    <a:r>
                      <a:rPr lang="el-GR" sz="1500" i="1" dirty="0">
                        <a:solidFill>
                          <a:srgbClr val="FF0000"/>
                        </a:solidFill>
                      </a:rPr>
                      <a:t> </a:t>
                    </a:r>
                    <a14:m>
                      <m:oMath xmlns:m="http://schemas.openxmlformats.org/officeDocument/2006/math">
                        <m:sSub>
                          <m:sSubPr>
                            <m:ctrlPr>
                              <a:rPr lang="el-GR" sz="1500" i="1">
                                <a:solidFill>
                                  <a:srgbClr val="FF0000"/>
                                </a:solidFill>
                                <a:latin typeface="Cambria Math" panose="02040503050406030204" pitchFamily="18" charset="0"/>
                              </a:rPr>
                            </m:ctrlPr>
                          </m:sSubPr>
                          <m:e>
                            <m:r>
                              <a:rPr lang="en-US" sz="1500" b="0" i="1" smtClean="0">
                                <a:solidFill>
                                  <a:srgbClr val="FF0000"/>
                                </a:solidFill>
                                <a:latin typeface="Cambria Math" panose="02040503050406030204" pitchFamily="18" charset="0"/>
                              </a:rPr>
                              <m:t>𝑅</m:t>
                            </m:r>
                          </m:e>
                          <m:sub>
                            <m:r>
                              <a:rPr lang="en-US" sz="1500" b="0" i="1">
                                <a:solidFill>
                                  <a:srgbClr val="FF0000"/>
                                </a:solidFill>
                                <a:latin typeface="Cambria Math" panose="02040503050406030204" pitchFamily="18" charset="0"/>
                              </a:rPr>
                              <m:t>𝑎</m:t>
                            </m:r>
                          </m:sub>
                        </m:sSub>
                        <m:r>
                          <a:rPr lang="en-US" sz="1500" b="0" i="1">
                            <a:solidFill>
                              <a:srgbClr val="FF0000"/>
                            </a:solidFill>
                            <a:latin typeface="Cambria Math" panose="02040503050406030204" pitchFamily="18" charset="0"/>
                          </a:rPr>
                          <m:t> </m:t>
                        </m:r>
                        <m:r>
                          <a:rPr lang="en-US" sz="1500" b="0" i="1" smtClean="0">
                            <a:solidFill>
                              <a:srgbClr val="FF0000"/>
                            </a:solidFill>
                            <a:latin typeface="Cambria Math" panose="02040503050406030204" pitchFamily="18" charset="0"/>
                          </a:rPr>
                          <m:t>∙</m:t>
                        </m:r>
                        <m:sSub>
                          <m:sSubPr>
                            <m:ctrlPr>
                              <a:rPr lang="el-GR" sz="1500" i="1">
                                <a:solidFill>
                                  <a:srgbClr val="FF0000"/>
                                </a:solidFill>
                                <a:latin typeface="Cambria Math" panose="02040503050406030204" pitchFamily="18" charset="0"/>
                              </a:rPr>
                            </m:ctrlPr>
                          </m:sSubPr>
                          <m:e>
                            <m:r>
                              <a:rPr lang="en-US" sz="1500" b="0" i="1">
                                <a:solidFill>
                                  <a:srgbClr val="FF0000"/>
                                </a:solidFill>
                                <a:latin typeface="Cambria Math" panose="02040503050406030204" pitchFamily="18" charset="0"/>
                              </a:rPr>
                              <m:t>𝐼</m:t>
                            </m:r>
                          </m:e>
                          <m:sub>
                            <m:r>
                              <a:rPr lang="en-US" sz="1500" b="0" i="1">
                                <a:solidFill>
                                  <a:srgbClr val="FF0000"/>
                                </a:solidFill>
                                <a:latin typeface="Cambria Math" panose="02040503050406030204" pitchFamily="18" charset="0"/>
                              </a:rPr>
                              <m:t>𝑚</m:t>
                            </m:r>
                          </m:sub>
                        </m:sSub>
                      </m:oMath>
                    </a14:m>
                    <a:endParaRPr lang="el-GR" sz="1500" i="1" dirty="0">
                      <a:solidFill>
                        <a:srgbClr val="FF0000"/>
                      </a:solidFill>
                    </a:endParaRPr>
                  </a:p>
                </p:txBody>
              </p:sp>
            </mc:Choice>
            <mc:Fallback xmlns="">
              <p:sp>
                <p:nvSpPr>
                  <p:cNvPr id="36" name="TextBox 35">
                    <a:extLst>
                      <a:ext uri="{FF2B5EF4-FFF2-40B4-BE49-F238E27FC236}">
                        <a16:creationId xmlns:a16="http://schemas.microsoft.com/office/drawing/2014/main" id="{24055BB8-E12D-1B5C-F68E-3E350882294D}"/>
                      </a:ext>
                    </a:extLst>
                  </p:cNvPr>
                  <p:cNvSpPr txBox="1">
                    <a:spLocks noRot="1" noChangeAspect="1" noMove="1" noResize="1" noEditPoints="1" noAdjustHandles="1" noChangeArrowheads="1" noChangeShapeType="1" noTextEdit="1"/>
                  </p:cNvSpPr>
                  <p:nvPr/>
                </p:nvSpPr>
                <p:spPr>
                  <a:xfrm>
                    <a:off x="4191006" y="4943694"/>
                    <a:ext cx="2650515" cy="424796"/>
                  </a:xfrm>
                  <a:prstGeom prst="rect">
                    <a:avLst/>
                  </a:prstGeom>
                  <a:blipFill>
                    <a:blip r:embed="rId6"/>
                    <a:stretch>
                      <a:fillRect/>
                    </a:stretch>
                  </a:blipFill>
                  <a:ln>
                    <a:solidFill>
                      <a:schemeClr val="bg1"/>
                    </a:solidFill>
                  </a:ln>
                </p:spPr>
                <p:txBody>
                  <a:bodyPr/>
                  <a:lstStyle/>
                  <a:p>
                    <a:r>
                      <a:rPr lang="el-GR">
                        <a:noFill/>
                      </a:rPr>
                      <a:t> </a:t>
                    </a:r>
                  </a:p>
                </p:txBody>
              </p:sp>
            </mc:Fallback>
          </mc:AlternateContent>
        </p:gr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549B6BC7-D36E-AD8F-9D03-8C245966A526}"/>
                    </a:ext>
                  </a:extLst>
                </p:cNvPr>
                <p:cNvSpPr txBox="1"/>
                <p:nvPr/>
              </p:nvSpPr>
              <p:spPr>
                <a:xfrm>
                  <a:off x="1794285" y="4964967"/>
                  <a:ext cx="2465391" cy="424796"/>
                </a:xfrm>
                <a:prstGeom prst="rect">
                  <a:avLst/>
                </a:prstGeom>
                <a:solidFill>
                  <a:schemeClr val="bg1"/>
                </a:solidFill>
                <a:ln>
                  <a:solidFill>
                    <a:schemeClr val="bg1"/>
                  </a:solidFill>
                </a:ln>
              </p:spPr>
              <p:txBody>
                <a:bodyPr wrap="square" rtlCol="0">
                  <a:spAutoFit/>
                </a:bodyPr>
                <a:lstStyle/>
                <a:p>
                  <a14:m>
                    <m:oMath xmlns:m="http://schemas.openxmlformats.org/officeDocument/2006/math">
                      <m:sSub>
                        <m:sSubPr>
                          <m:ctrlPr>
                            <a:rPr lang="el-GR" sz="1500" i="1" smtClean="0">
                              <a:solidFill>
                                <a:srgbClr val="FF0000"/>
                              </a:solidFill>
                              <a:latin typeface="Cambria Math" panose="02040503050406030204" pitchFamily="18" charset="0"/>
                            </a:rPr>
                          </m:ctrlPr>
                        </m:sSubPr>
                        <m:e>
                          <m:r>
                            <a:rPr lang="en-US" sz="1500" b="0" i="1" smtClean="0">
                              <a:solidFill>
                                <a:srgbClr val="FF0000"/>
                              </a:solidFill>
                              <a:latin typeface="Cambria Math" panose="02040503050406030204" pitchFamily="18" charset="0"/>
                            </a:rPr>
                            <m:t>𝐿</m:t>
                          </m:r>
                        </m:e>
                        <m:sub>
                          <m:r>
                            <a:rPr lang="en-US" sz="1500" b="0" i="1" smtClean="0">
                              <a:solidFill>
                                <a:srgbClr val="FF0000"/>
                              </a:solidFill>
                              <a:latin typeface="Cambria Math" panose="02040503050406030204" pitchFamily="18" charset="0"/>
                            </a:rPr>
                            <m:t>𝑎</m:t>
                          </m:r>
                        </m:sub>
                      </m:sSub>
                      <m:f>
                        <m:fPr>
                          <m:ctrlPr>
                            <a:rPr lang="el-GR" sz="1500" i="1" smtClean="0">
                              <a:solidFill>
                                <a:srgbClr val="FF0000"/>
                              </a:solidFill>
                              <a:latin typeface="Cambria Math" panose="02040503050406030204" pitchFamily="18" charset="0"/>
                            </a:rPr>
                          </m:ctrlPr>
                        </m:fPr>
                        <m:num>
                          <m:sSub>
                            <m:sSubPr>
                              <m:ctrlPr>
                                <a:rPr lang="el-GR" sz="1500" i="1">
                                  <a:solidFill>
                                    <a:srgbClr val="FF0000"/>
                                  </a:solidFill>
                                  <a:latin typeface="Cambria Math" panose="02040503050406030204" pitchFamily="18" charset="0"/>
                                </a:rPr>
                              </m:ctrlPr>
                            </m:sSubPr>
                            <m:e>
                              <m:r>
                                <a:rPr lang="en-US" sz="1500" b="0" i="1" smtClean="0">
                                  <a:solidFill>
                                    <a:srgbClr val="FF0000"/>
                                  </a:solidFill>
                                  <a:latin typeface="Cambria Math" panose="02040503050406030204" pitchFamily="18" charset="0"/>
                                </a:rPr>
                                <m:t>𝑑𝐼</m:t>
                              </m:r>
                            </m:e>
                            <m:sub>
                              <m:r>
                                <a:rPr lang="en-US" sz="1500" b="0" i="1" smtClean="0">
                                  <a:solidFill>
                                    <a:srgbClr val="FF0000"/>
                                  </a:solidFill>
                                  <a:latin typeface="Cambria Math" panose="02040503050406030204" pitchFamily="18" charset="0"/>
                                </a:rPr>
                                <m:t>𝑚</m:t>
                              </m:r>
                            </m:sub>
                          </m:sSub>
                        </m:num>
                        <m:den>
                          <m:r>
                            <a:rPr lang="en-US" sz="1500" b="0" i="1" smtClean="0">
                              <a:solidFill>
                                <a:srgbClr val="FF0000"/>
                              </a:solidFill>
                              <a:latin typeface="Cambria Math" panose="02040503050406030204" pitchFamily="18" charset="0"/>
                            </a:rPr>
                            <m:t>𝑑𝑡</m:t>
                          </m:r>
                        </m:den>
                      </m:f>
                      <m:r>
                        <a:rPr lang="en-US" sz="1500" b="0" i="1" smtClean="0">
                          <a:solidFill>
                            <a:srgbClr val="FF0000"/>
                          </a:solidFill>
                          <a:latin typeface="Cambria Math" panose="02040503050406030204" pitchFamily="18" charset="0"/>
                        </a:rPr>
                        <m:t>=</m:t>
                      </m:r>
                      <m:sSub>
                        <m:sSubPr>
                          <m:ctrlPr>
                            <a:rPr lang="el-GR" sz="1500" i="1" smtClean="0">
                              <a:solidFill>
                                <a:srgbClr val="FF0000"/>
                              </a:solidFill>
                              <a:latin typeface="Cambria Math" panose="02040503050406030204" pitchFamily="18" charset="0"/>
                            </a:rPr>
                          </m:ctrlPr>
                        </m:sSubPr>
                        <m:e>
                          <m:r>
                            <a:rPr lang="en-US" sz="1500" b="0" i="1" smtClean="0">
                              <a:solidFill>
                                <a:srgbClr val="FF0000"/>
                              </a:solidFill>
                              <a:latin typeface="Cambria Math" panose="02040503050406030204" pitchFamily="18" charset="0"/>
                            </a:rPr>
                            <m:t>𝑉</m:t>
                          </m:r>
                        </m:e>
                        <m:sub>
                          <m:r>
                            <a:rPr lang="en-US" sz="1500" b="0" i="1" smtClean="0">
                              <a:solidFill>
                                <a:srgbClr val="FF0000"/>
                              </a:solidFill>
                              <a:latin typeface="Cambria Math" panose="02040503050406030204" pitchFamily="18" charset="0"/>
                            </a:rPr>
                            <m:t>𝑏𝑎𝑡</m:t>
                          </m:r>
                        </m:sub>
                      </m:sSub>
                      <m:r>
                        <a:rPr lang="en-US" sz="1500" b="0" i="1" smtClean="0">
                          <a:solidFill>
                            <a:srgbClr val="FF0000"/>
                          </a:solidFill>
                          <a:latin typeface="Cambria Math" panose="02040503050406030204" pitchFamily="18" charset="0"/>
                        </a:rPr>
                        <m:t>−</m:t>
                      </m:r>
                      <m:r>
                        <a:rPr lang="en-US" sz="1500" i="1">
                          <a:solidFill>
                            <a:srgbClr val="FF0000"/>
                          </a:solidFill>
                          <a:latin typeface="Cambria Math" panose="02040503050406030204" pitchFamily="18" charset="0"/>
                        </a:rPr>
                        <m:t>𝐸</m:t>
                      </m:r>
                      <m:r>
                        <a:rPr lang="en-US" sz="1500" b="0" i="1" smtClean="0">
                          <a:solidFill>
                            <a:srgbClr val="FF0000"/>
                          </a:solidFill>
                          <a:latin typeface="Cambria Math" panose="02040503050406030204" pitchFamily="18" charset="0"/>
                        </a:rPr>
                        <m:t>−</m:t>
                      </m:r>
                    </m:oMath>
                  </a14:m>
                  <a:r>
                    <a:rPr lang="el-GR" sz="1500" i="1" dirty="0">
                      <a:solidFill>
                        <a:srgbClr val="FF0000"/>
                      </a:solidFill>
                    </a:rPr>
                    <a:t> </a:t>
                  </a:r>
                  <a14:m>
                    <m:oMath xmlns:m="http://schemas.openxmlformats.org/officeDocument/2006/math">
                      <m:sSub>
                        <m:sSubPr>
                          <m:ctrlPr>
                            <a:rPr lang="el-GR" sz="1500" i="1">
                              <a:solidFill>
                                <a:srgbClr val="FF0000"/>
                              </a:solidFill>
                              <a:latin typeface="Cambria Math" panose="02040503050406030204" pitchFamily="18" charset="0"/>
                            </a:rPr>
                          </m:ctrlPr>
                        </m:sSubPr>
                        <m:e>
                          <m:r>
                            <a:rPr lang="en-US" sz="1500" b="0" i="1" smtClean="0">
                              <a:solidFill>
                                <a:srgbClr val="FF0000"/>
                              </a:solidFill>
                              <a:latin typeface="Cambria Math" panose="02040503050406030204" pitchFamily="18" charset="0"/>
                            </a:rPr>
                            <m:t>𝑅</m:t>
                          </m:r>
                        </m:e>
                        <m:sub>
                          <m:r>
                            <a:rPr lang="en-US" sz="1500" b="0" i="1">
                              <a:solidFill>
                                <a:srgbClr val="FF0000"/>
                              </a:solidFill>
                              <a:latin typeface="Cambria Math" panose="02040503050406030204" pitchFamily="18" charset="0"/>
                            </a:rPr>
                            <m:t>𝑎</m:t>
                          </m:r>
                        </m:sub>
                      </m:sSub>
                      <m:r>
                        <a:rPr lang="en-US" sz="1500" b="0" i="1">
                          <a:solidFill>
                            <a:srgbClr val="FF0000"/>
                          </a:solidFill>
                          <a:latin typeface="Cambria Math" panose="02040503050406030204" pitchFamily="18" charset="0"/>
                        </a:rPr>
                        <m:t> </m:t>
                      </m:r>
                      <m:r>
                        <a:rPr lang="en-US" sz="1500" b="0" i="1" smtClean="0">
                          <a:solidFill>
                            <a:srgbClr val="FF0000"/>
                          </a:solidFill>
                          <a:latin typeface="Cambria Math" panose="02040503050406030204" pitchFamily="18" charset="0"/>
                        </a:rPr>
                        <m:t>∙</m:t>
                      </m:r>
                      <m:sSub>
                        <m:sSubPr>
                          <m:ctrlPr>
                            <a:rPr lang="el-GR" sz="1500" i="1">
                              <a:solidFill>
                                <a:srgbClr val="FF0000"/>
                              </a:solidFill>
                              <a:latin typeface="Cambria Math" panose="02040503050406030204" pitchFamily="18" charset="0"/>
                            </a:rPr>
                          </m:ctrlPr>
                        </m:sSubPr>
                        <m:e>
                          <m:r>
                            <a:rPr lang="en-US" sz="1500" b="0" i="1">
                              <a:solidFill>
                                <a:srgbClr val="FF0000"/>
                              </a:solidFill>
                              <a:latin typeface="Cambria Math" panose="02040503050406030204" pitchFamily="18" charset="0"/>
                            </a:rPr>
                            <m:t>𝐼</m:t>
                          </m:r>
                        </m:e>
                        <m:sub>
                          <m:r>
                            <a:rPr lang="en-US" sz="1500" b="0" i="1">
                              <a:solidFill>
                                <a:srgbClr val="FF0000"/>
                              </a:solidFill>
                              <a:latin typeface="Cambria Math" panose="02040503050406030204" pitchFamily="18" charset="0"/>
                            </a:rPr>
                            <m:t>𝑚</m:t>
                          </m:r>
                        </m:sub>
                      </m:sSub>
                    </m:oMath>
                  </a14:m>
                  <a:endParaRPr lang="el-GR" sz="1500" i="1" dirty="0">
                    <a:solidFill>
                      <a:srgbClr val="FF0000"/>
                    </a:solidFill>
                  </a:endParaRPr>
                </a:p>
              </p:txBody>
            </p:sp>
          </mc:Choice>
          <mc:Fallback xmlns="">
            <p:sp>
              <p:nvSpPr>
                <p:cNvPr id="38" name="TextBox 37">
                  <a:extLst>
                    <a:ext uri="{FF2B5EF4-FFF2-40B4-BE49-F238E27FC236}">
                      <a16:creationId xmlns:a16="http://schemas.microsoft.com/office/drawing/2014/main" id="{549B6BC7-D36E-AD8F-9D03-8C245966A526}"/>
                    </a:ext>
                  </a:extLst>
                </p:cNvPr>
                <p:cNvSpPr txBox="1">
                  <a:spLocks noRot="1" noChangeAspect="1" noMove="1" noResize="1" noEditPoints="1" noAdjustHandles="1" noChangeArrowheads="1" noChangeShapeType="1" noTextEdit="1"/>
                </p:cNvSpPr>
                <p:nvPr/>
              </p:nvSpPr>
              <p:spPr>
                <a:xfrm>
                  <a:off x="1794285" y="4964967"/>
                  <a:ext cx="2465391" cy="424796"/>
                </a:xfrm>
                <a:prstGeom prst="rect">
                  <a:avLst/>
                </a:prstGeom>
                <a:blipFill>
                  <a:blip r:embed="rId7"/>
                  <a:stretch>
                    <a:fillRect/>
                  </a:stretch>
                </a:blipFill>
                <a:ln>
                  <a:solidFill>
                    <a:schemeClr val="bg1"/>
                  </a:solidFill>
                </a:ln>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E6E0B364-A9C5-2110-963C-C599FA86C42A}"/>
                    </a:ext>
                  </a:extLst>
                </p:cNvPr>
                <p:cNvSpPr txBox="1"/>
                <p:nvPr/>
              </p:nvSpPr>
              <p:spPr>
                <a:xfrm>
                  <a:off x="4259676" y="4943694"/>
                  <a:ext cx="2294871" cy="664691"/>
                </a:xfrm>
                <a:prstGeom prst="rect">
                  <a:avLst/>
                </a:prstGeom>
                <a:solidFill>
                  <a:schemeClr val="bg1"/>
                </a:solidFill>
                <a:ln>
                  <a:solidFill>
                    <a:schemeClr val="bg1"/>
                  </a:solidFill>
                </a:ln>
              </p:spPr>
              <p:txBody>
                <a:bodyPr wrap="square" rtlCol="0">
                  <a:spAutoFit/>
                </a:bodyPr>
                <a:lstStyle/>
                <a:p>
                  <a14:m>
                    <m:oMath xmlns:m="http://schemas.openxmlformats.org/officeDocument/2006/math">
                      <m:sSub>
                        <m:sSubPr>
                          <m:ctrlPr>
                            <a:rPr lang="el-GR" sz="1500" i="1" smtClean="0">
                              <a:solidFill>
                                <a:srgbClr val="FF0000"/>
                              </a:solidFill>
                              <a:latin typeface="Cambria Math" panose="02040503050406030204" pitchFamily="18" charset="0"/>
                            </a:rPr>
                          </m:ctrlPr>
                        </m:sSubPr>
                        <m:e>
                          <m:r>
                            <a:rPr lang="en-US" sz="1500" b="0" i="1" smtClean="0">
                              <a:solidFill>
                                <a:srgbClr val="FF0000"/>
                              </a:solidFill>
                              <a:latin typeface="Cambria Math" panose="02040503050406030204" pitchFamily="18" charset="0"/>
                            </a:rPr>
                            <m:t>𝐿</m:t>
                          </m:r>
                        </m:e>
                        <m:sub>
                          <m:r>
                            <a:rPr lang="en-US" sz="1500" b="0" i="1" smtClean="0">
                              <a:solidFill>
                                <a:srgbClr val="FF0000"/>
                              </a:solidFill>
                              <a:latin typeface="Cambria Math" panose="02040503050406030204" pitchFamily="18" charset="0"/>
                            </a:rPr>
                            <m:t>𝑎</m:t>
                          </m:r>
                        </m:sub>
                      </m:sSub>
                      <m:f>
                        <m:fPr>
                          <m:ctrlPr>
                            <a:rPr lang="el-GR" sz="1500" i="1" smtClean="0">
                              <a:solidFill>
                                <a:srgbClr val="FF0000"/>
                              </a:solidFill>
                              <a:latin typeface="Cambria Math" panose="02040503050406030204" pitchFamily="18" charset="0"/>
                            </a:rPr>
                          </m:ctrlPr>
                        </m:fPr>
                        <m:num>
                          <m:sSub>
                            <m:sSubPr>
                              <m:ctrlPr>
                                <a:rPr lang="el-GR" sz="1500" i="1">
                                  <a:solidFill>
                                    <a:srgbClr val="FF0000"/>
                                  </a:solidFill>
                                  <a:latin typeface="Cambria Math" panose="02040503050406030204" pitchFamily="18" charset="0"/>
                                </a:rPr>
                              </m:ctrlPr>
                            </m:sSubPr>
                            <m:e>
                              <m:r>
                                <a:rPr lang="en-US" sz="1500" b="0" i="1" smtClean="0">
                                  <a:solidFill>
                                    <a:srgbClr val="FF0000"/>
                                  </a:solidFill>
                                  <a:latin typeface="Cambria Math" panose="02040503050406030204" pitchFamily="18" charset="0"/>
                                </a:rPr>
                                <m:t>𝑑𝐼</m:t>
                              </m:r>
                            </m:e>
                            <m:sub>
                              <m:r>
                                <a:rPr lang="en-US" sz="1500" b="0" i="1" smtClean="0">
                                  <a:solidFill>
                                    <a:srgbClr val="FF0000"/>
                                  </a:solidFill>
                                  <a:latin typeface="Cambria Math" panose="02040503050406030204" pitchFamily="18" charset="0"/>
                                </a:rPr>
                                <m:t>𝑚</m:t>
                              </m:r>
                            </m:sub>
                          </m:sSub>
                        </m:num>
                        <m:den>
                          <m:r>
                            <a:rPr lang="en-US" sz="1500" b="0" i="1" smtClean="0">
                              <a:solidFill>
                                <a:srgbClr val="FF0000"/>
                              </a:solidFill>
                              <a:latin typeface="Cambria Math" panose="02040503050406030204" pitchFamily="18" charset="0"/>
                            </a:rPr>
                            <m:t>𝑑𝑡</m:t>
                          </m:r>
                        </m:den>
                      </m:f>
                      <m:r>
                        <a:rPr lang="en-US" sz="1500" b="0" i="1" smtClean="0">
                          <a:solidFill>
                            <a:srgbClr val="FF0000"/>
                          </a:solidFill>
                          <a:latin typeface="Cambria Math" panose="02040503050406030204" pitchFamily="18" charset="0"/>
                        </a:rPr>
                        <m:t>=−</m:t>
                      </m:r>
                      <m:r>
                        <a:rPr lang="en-US" sz="1500" b="0" i="1" smtClean="0">
                          <a:solidFill>
                            <a:srgbClr val="FF0000"/>
                          </a:solidFill>
                          <a:latin typeface="Cambria Math" panose="02040503050406030204" pitchFamily="18" charset="0"/>
                        </a:rPr>
                        <m:t>𝐸</m:t>
                      </m:r>
                      <m:r>
                        <a:rPr lang="en-US" sz="1500" b="0" i="1" smtClean="0">
                          <a:solidFill>
                            <a:srgbClr val="FF0000"/>
                          </a:solidFill>
                          <a:latin typeface="Cambria Math" panose="02040503050406030204" pitchFamily="18" charset="0"/>
                        </a:rPr>
                        <m:t>−</m:t>
                      </m:r>
                    </m:oMath>
                  </a14:m>
                  <a:r>
                    <a:rPr lang="el-GR" sz="1500" i="1" dirty="0">
                      <a:solidFill>
                        <a:srgbClr val="FF0000"/>
                      </a:solidFill>
                    </a:rPr>
                    <a:t> </a:t>
                  </a:r>
                  <a14:m>
                    <m:oMath xmlns:m="http://schemas.openxmlformats.org/officeDocument/2006/math">
                      <m:sSub>
                        <m:sSubPr>
                          <m:ctrlPr>
                            <a:rPr lang="el-GR" sz="1500" i="1">
                              <a:solidFill>
                                <a:srgbClr val="FF0000"/>
                              </a:solidFill>
                              <a:latin typeface="Cambria Math" panose="02040503050406030204" pitchFamily="18" charset="0"/>
                            </a:rPr>
                          </m:ctrlPr>
                        </m:sSubPr>
                        <m:e>
                          <m:r>
                            <a:rPr lang="en-US" sz="1500" b="0" i="1" smtClean="0">
                              <a:solidFill>
                                <a:srgbClr val="FF0000"/>
                              </a:solidFill>
                              <a:latin typeface="Cambria Math" panose="02040503050406030204" pitchFamily="18" charset="0"/>
                            </a:rPr>
                            <m:t>𝑅</m:t>
                          </m:r>
                        </m:e>
                        <m:sub>
                          <m:r>
                            <a:rPr lang="en-US" sz="1500" b="0" i="1">
                              <a:solidFill>
                                <a:srgbClr val="FF0000"/>
                              </a:solidFill>
                              <a:latin typeface="Cambria Math" panose="02040503050406030204" pitchFamily="18" charset="0"/>
                            </a:rPr>
                            <m:t>𝑎</m:t>
                          </m:r>
                        </m:sub>
                      </m:sSub>
                      <m:r>
                        <a:rPr lang="en-US" sz="1500" b="0" i="1">
                          <a:solidFill>
                            <a:srgbClr val="FF0000"/>
                          </a:solidFill>
                          <a:latin typeface="Cambria Math" panose="02040503050406030204" pitchFamily="18" charset="0"/>
                        </a:rPr>
                        <m:t> </m:t>
                      </m:r>
                      <m:r>
                        <a:rPr lang="en-US" sz="1500" b="0" i="1" smtClean="0">
                          <a:solidFill>
                            <a:srgbClr val="FF0000"/>
                          </a:solidFill>
                          <a:latin typeface="Cambria Math" panose="02040503050406030204" pitchFamily="18" charset="0"/>
                        </a:rPr>
                        <m:t>∙</m:t>
                      </m:r>
                      <m:sSub>
                        <m:sSubPr>
                          <m:ctrlPr>
                            <a:rPr lang="el-GR" sz="1500" i="1">
                              <a:solidFill>
                                <a:srgbClr val="FF0000"/>
                              </a:solidFill>
                              <a:latin typeface="Cambria Math" panose="02040503050406030204" pitchFamily="18" charset="0"/>
                            </a:rPr>
                          </m:ctrlPr>
                        </m:sSubPr>
                        <m:e>
                          <m:r>
                            <a:rPr lang="en-US" sz="1500" b="0" i="1">
                              <a:solidFill>
                                <a:srgbClr val="FF0000"/>
                              </a:solidFill>
                              <a:latin typeface="Cambria Math" panose="02040503050406030204" pitchFamily="18" charset="0"/>
                            </a:rPr>
                            <m:t>𝐼</m:t>
                          </m:r>
                        </m:e>
                        <m:sub>
                          <m:r>
                            <a:rPr lang="en-US" sz="1500" b="0" i="1">
                              <a:solidFill>
                                <a:srgbClr val="FF0000"/>
                              </a:solidFill>
                              <a:latin typeface="Cambria Math" panose="02040503050406030204" pitchFamily="18" charset="0"/>
                            </a:rPr>
                            <m:t>𝑚</m:t>
                          </m:r>
                        </m:sub>
                      </m:sSub>
                    </m:oMath>
                  </a14:m>
                  <a:endParaRPr lang="el-GR" sz="1500" i="1" dirty="0">
                    <a:solidFill>
                      <a:srgbClr val="FF0000"/>
                    </a:solidFill>
                  </a:endParaRPr>
                </a:p>
              </p:txBody>
            </p:sp>
          </mc:Choice>
          <mc:Fallback xmlns="">
            <p:sp>
              <p:nvSpPr>
                <p:cNvPr id="39" name="TextBox 38">
                  <a:extLst>
                    <a:ext uri="{FF2B5EF4-FFF2-40B4-BE49-F238E27FC236}">
                      <a16:creationId xmlns:a16="http://schemas.microsoft.com/office/drawing/2014/main" id="{E6E0B364-A9C5-2110-963C-C599FA86C42A}"/>
                    </a:ext>
                  </a:extLst>
                </p:cNvPr>
                <p:cNvSpPr txBox="1">
                  <a:spLocks noRot="1" noChangeAspect="1" noMove="1" noResize="1" noEditPoints="1" noAdjustHandles="1" noChangeArrowheads="1" noChangeShapeType="1" noTextEdit="1"/>
                </p:cNvSpPr>
                <p:nvPr/>
              </p:nvSpPr>
              <p:spPr>
                <a:xfrm>
                  <a:off x="4259676" y="4943694"/>
                  <a:ext cx="2294871" cy="664691"/>
                </a:xfrm>
                <a:prstGeom prst="rect">
                  <a:avLst/>
                </a:prstGeom>
                <a:blipFill>
                  <a:blip r:embed="rId8"/>
                  <a:stretch>
                    <a:fillRect/>
                  </a:stretch>
                </a:blipFill>
                <a:ln>
                  <a:solidFill>
                    <a:schemeClr val="bg1"/>
                  </a:solidFill>
                </a:ln>
              </p:spPr>
              <p:txBody>
                <a:bodyPr/>
                <a:lstStyle/>
                <a:p>
                  <a:r>
                    <a:rPr lang="el-GR">
                      <a:noFill/>
                    </a:rPr>
                    <a:t> </a:t>
                  </a:r>
                </a:p>
              </p:txBody>
            </p:sp>
          </mc:Fallback>
        </mc:AlternateContent>
      </p:grpSp>
      <p:sp>
        <p:nvSpPr>
          <p:cNvPr id="6" name="TextBox 5">
            <a:extLst>
              <a:ext uri="{FF2B5EF4-FFF2-40B4-BE49-F238E27FC236}">
                <a16:creationId xmlns:a16="http://schemas.microsoft.com/office/drawing/2014/main" id="{1EB270C8-A835-4861-C167-1B8BCB4864CE}"/>
              </a:ext>
            </a:extLst>
          </p:cNvPr>
          <p:cNvSpPr txBox="1"/>
          <p:nvPr/>
        </p:nvSpPr>
        <p:spPr>
          <a:xfrm>
            <a:off x="1600200" y="57645"/>
            <a:ext cx="8991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2800" dirty="0">
                <a:solidFill>
                  <a:prstClr val="black"/>
                </a:solidFill>
                <a:latin typeface="Aptos" panose="02110004020202020204"/>
              </a:rPr>
              <a:t>Οδηγική Λειτουργία</a:t>
            </a:r>
            <a:r>
              <a:rPr lang="en-US" sz="2800" dirty="0">
                <a:solidFill>
                  <a:prstClr val="black"/>
                </a:solidFill>
                <a:latin typeface="Aptos" panose="02110004020202020204"/>
              </a:rPr>
              <a:t>:</a:t>
            </a:r>
            <a:r>
              <a:rPr kumimoji="0" lang="el-GR" sz="2800" b="0" i="0" u="none" strike="noStrike" kern="1200" cap="none" spc="0" normalizeH="0" baseline="0" noProof="0" dirty="0">
                <a:ln>
                  <a:noFill/>
                </a:ln>
                <a:solidFill>
                  <a:prstClr val="black"/>
                </a:solidFill>
                <a:effectLst/>
                <a:uLnTx/>
                <a:uFillTx/>
                <a:latin typeface="Aptos" panose="02110004020202020204"/>
                <a:ea typeface="+mn-ea"/>
                <a:cs typeface="+mn-cs"/>
              </a:rPr>
              <a:t> </a:t>
            </a:r>
            <a:r>
              <a:rPr lang="el-GR" sz="2800" dirty="0">
                <a:solidFill>
                  <a:prstClr val="black"/>
                </a:solidFill>
                <a:latin typeface="Aptos" panose="02110004020202020204"/>
              </a:rPr>
              <a:t>Πέδηση</a:t>
            </a:r>
            <a:r>
              <a:rPr kumimoji="0" lang="el-GR" sz="2800" b="0" i="0" u="none" strike="noStrike" kern="1200" cap="none" spc="0" normalizeH="0" baseline="0" noProof="0" dirty="0">
                <a:ln>
                  <a:noFill/>
                </a:ln>
                <a:solidFill>
                  <a:prstClr val="black"/>
                </a:solidFill>
                <a:effectLst/>
                <a:uLnTx/>
                <a:uFillTx/>
                <a:latin typeface="Aptos" panose="02110004020202020204"/>
                <a:ea typeface="+mn-ea"/>
                <a:cs typeface="+mn-cs"/>
              </a:rPr>
              <a:t> με αποθήκευση</a:t>
            </a:r>
          </a:p>
        </p:txBody>
      </p:sp>
    </p:spTree>
    <p:extLst>
      <p:ext uri="{BB962C8B-B14F-4D97-AF65-F5344CB8AC3E}">
        <p14:creationId xmlns:p14="http://schemas.microsoft.com/office/powerpoint/2010/main" val="39567782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E9BD5E62-DF56-FB1A-E559-8CCCB26FEA65}"/>
                  </a:ext>
                </a:extLst>
              </p:cNvPr>
              <p:cNvSpPr txBox="1"/>
              <p:nvPr/>
            </p:nvSpPr>
            <p:spPr>
              <a:xfrm>
                <a:off x="201838" y="422286"/>
                <a:ext cx="12169065" cy="5080109"/>
              </a:xfrm>
              <a:prstGeom prst="rect">
                <a:avLst/>
              </a:prstGeom>
              <a:noFill/>
            </p:spPr>
            <p:txBody>
              <a:bodyPr wrap="square">
                <a:spAutoFit/>
              </a:bodyPr>
              <a:lstStyle/>
              <a:p>
                <a:r>
                  <a:rPr kumimoji="0" lang="el-GR" b="0" u="none" strike="noStrike" kern="1200" cap="none" spc="0" normalizeH="0" baseline="0" noProof="0" dirty="0">
                    <a:ln>
                      <a:noFill/>
                    </a:ln>
                    <a:solidFill>
                      <a:schemeClr val="tx1"/>
                    </a:solidFill>
                    <a:effectLst/>
                    <a:uLnTx/>
                    <a:uFillTx/>
                    <a:latin typeface="Cambria Math" panose="02040503050406030204" pitchFamily="18" charset="0"/>
                  </a:rPr>
                  <a:t>Σε κάθε διακοπτική περίοδο </a:t>
                </a:r>
                <a14:m>
                  <m:oMath xmlns:m="http://schemas.openxmlformats.org/officeDocument/2006/math">
                    <m:sSub>
                      <m:sSubPr>
                        <m:ctrlPr>
                          <a:rPr lang="el-GR"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𝑇</m:t>
                        </m:r>
                      </m:e>
                      <m:sub>
                        <m:r>
                          <a:rPr lang="en-US" i="1">
                            <a:solidFill>
                              <a:schemeClr val="tx1"/>
                            </a:solidFill>
                            <a:latin typeface="Cambria Math" panose="02040503050406030204" pitchFamily="18" charset="0"/>
                          </a:rPr>
                          <m:t>𝑝𝑒𝑟𝑖𝑜𝑑</m:t>
                        </m:r>
                      </m:sub>
                    </m:sSub>
                  </m:oMath>
                </a14:m>
                <a:r>
                  <a:rPr kumimoji="0" lang="el-GR" b="0" u="none" strike="noStrike" kern="1200" cap="none" spc="0" normalizeH="0" baseline="0" noProof="0" dirty="0">
                    <a:ln>
                      <a:noFill/>
                    </a:ln>
                    <a:solidFill>
                      <a:schemeClr val="tx1"/>
                    </a:solidFill>
                    <a:effectLst/>
                    <a:uLnTx/>
                    <a:uFillTx/>
                    <a:latin typeface="Cambria Math" panose="02040503050406030204" pitchFamily="18" charset="0"/>
                  </a:rPr>
                  <a:t> ισχύουν οι παρακάτω σχέσεις</a:t>
                </a:r>
              </a:p>
              <a:p>
                <a:endParaRPr lang="el-GR" i="1" dirty="0">
                  <a:solidFill>
                    <a:schemeClr val="tx1"/>
                  </a:solidFill>
                  <a:latin typeface="Cambria Math" panose="02040503050406030204" pitchFamily="18" charset="0"/>
                </a:endParaRPr>
              </a:p>
              <a:p>
                <a14:m>
                  <m:oMath xmlns:m="http://schemas.openxmlformats.org/officeDocument/2006/math">
                    <m:sSub>
                      <m:sSubPr>
                        <m:ctrlPr>
                          <a:rPr kumimoji="0" lang="el-GR" b="0" i="1" u="none" strike="noStrike" kern="1200" cap="none" spc="0" normalizeH="0" baseline="0" noProof="0" smtClean="0">
                            <a:ln>
                              <a:noFill/>
                            </a:ln>
                            <a:solidFill>
                              <a:schemeClr val="tx1"/>
                            </a:solidFill>
                            <a:effectLst/>
                            <a:uLnTx/>
                            <a:uFillTx/>
                            <a:latin typeface="Cambria Math" panose="02040503050406030204" pitchFamily="18" charset="0"/>
                          </a:rPr>
                        </m:ctrlPr>
                      </m:sSubPr>
                      <m:e>
                        <m:r>
                          <a:rPr kumimoji="0" lang="en-US" b="0" i="1" u="none" strike="noStrike" kern="1200" cap="none" spc="0" normalizeH="0" baseline="0" noProof="0" smtClean="0">
                            <a:ln>
                              <a:noFill/>
                            </a:ln>
                            <a:solidFill>
                              <a:schemeClr val="tx1"/>
                            </a:solidFill>
                            <a:effectLst/>
                            <a:uLnTx/>
                            <a:uFillTx/>
                            <a:latin typeface="Cambria Math" panose="02040503050406030204" pitchFamily="18" charset="0"/>
                          </a:rPr>
                          <m:t>𝐿</m:t>
                        </m:r>
                      </m:e>
                      <m:sub>
                        <m:r>
                          <a:rPr kumimoji="0" lang="en-US" b="0" i="1" u="none" strike="noStrike" kern="1200" cap="none" spc="0" normalizeH="0" baseline="0" noProof="0" smtClean="0">
                            <a:ln>
                              <a:noFill/>
                            </a:ln>
                            <a:solidFill>
                              <a:schemeClr val="tx1"/>
                            </a:solidFill>
                            <a:effectLst/>
                            <a:uLnTx/>
                            <a:uFillTx/>
                            <a:latin typeface="Cambria Math" panose="02040503050406030204" pitchFamily="18" charset="0"/>
                          </a:rPr>
                          <m:t>𝑎</m:t>
                        </m:r>
                      </m:sub>
                    </m:sSub>
                    <m:f>
                      <m:fPr>
                        <m:ctrlPr>
                          <a:rPr kumimoji="0" lang="el-GR" b="0" i="1" u="none" strike="noStrike" kern="1200" cap="none" spc="0" normalizeH="0" baseline="0" noProof="0" smtClean="0">
                            <a:ln>
                              <a:noFill/>
                            </a:ln>
                            <a:solidFill>
                              <a:schemeClr val="tx1"/>
                            </a:solidFill>
                            <a:effectLst/>
                            <a:uLnTx/>
                            <a:uFillTx/>
                            <a:latin typeface="Cambria Math" panose="02040503050406030204" pitchFamily="18" charset="0"/>
                          </a:rPr>
                        </m:ctrlPr>
                      </m:fPr>
                      <m:num>
                        <m:sSub>
                          <m:sSubPr>
                            <m:ctrlPr>
                              <a:rPr kumimoji="0" lang="el-GR" b="0" i="1" u="none" strike="noStrike" kern="1200" cap="none" spc="0" normalizeH="0" baseline="0" noProof="0">
                                <a:ln>
                                  <a:noFill/>
                                </a:ln>
                                <a:solidFill>
                                  <a:schemeClr val="tx1"/>
                                </a:solidFill>
                                <a:effectLst/>
                                <a:uLnTx/>
                                <a:uFillTx/>
                                <a:latin typeface="Cambria Math" panose="02040503050406030204" pitchFamily="18" charset="0"/>
                              </a:rPr>
                            </m:ctrlPr>
                          </m:sSubPr>
                          <m:e>
                            <m:r>
                              <a:rPr kumimoji="0" lang="en-US" b="0" i="1" u="none" strike="noStrike" kern="1200" cap="none" spc="0" normalizeH="0" baseline="0" noProof="0" smtClean="0">
                                <a:ln>
                                  <a:noFill/>
                                </a:ln>
                                <a:solidFill>
                                  <a:schemeClr val="tx1"/>
                                </a:solidFill>
                                <a:effectLst/>
                                <a:uLnTx/>
                                <a:uFillTx/>
                                <a:latin typeface="Cambria Math" panose="02040503050406030204" pitchFamily="18" charset="0"/>
                              </a:rPr>
                              <m:t>𝑑𝐼</m:t>
                            </m:r>
                          </m:e>
                          <m:sub>
                            <m:r>
                              <a:rPr kumimoji="0" lang="en-US" b="0" i="1" u="none" strike="noStrike" kern="1200" cap="none" spc="0" normalizeH="0" baseline="0" noProof="0" smtClean="0">
                                <a:ln>
                                  <a:noFill/>
                                </a:ln>
                                <a:solidFill>
                                  <a:schemeClr val="tx1"/>
                                </a:solidFill>
                                <a:effectLst/>
                                <a:uLnTx/>
                                <a:uFillTx/>
                                <a:latin typeface="Cambria Math" panose="02040503050406030204" pitchFamily="18" charset="0"/>
                              </a:rPr>
                              <m:t>𝑚</m:t>
                            </m:r>
                          </m:sub>
                        </m:sSub>
                      </m:num>
                      <m:den>
                        <m:r>
                          <a:rPr kumimoji="0" lang="en-US" b="0" i="1" u="none" strike="noStrike" kern="1200" cap="none" spc="0" normalizeH="0" baseline="0" noProof="0" smtClean="0">
                            <a:ln>
                              <a:noFill/>
                            </a:ln>
                            <a:solidFill>
                              <a:schemeClr val="tx1"/>
                            </a:solidFill>
                            <a:effectLst/>
                            <a:uLnTx/>
                            <a:uFillTx/>
                            <a:latin typeface="Cambria Math" panose="02040503050406030204" pitchFamily="18" charset="0"/>
                          </a:rPr>
                          <m:t>𝑑𝑡</m:t>
                        </m:r>
                      </m:den>
                    </m:f>
                    <m:r>
                      <a:rPr kumimoji="0" lang="en-US" b="0" i="1" u="none" strike="noStrike" kern="1200" cap="none" spc="0" normalizeH="0" baseline="0" noProof="0" smtClean="0">
                        <a:ln>
                          <a:noFill/>
                        </a:ln>
                        <a:solidFill>
                          <a:schemeClr val="tx1"/>
                        </a:solidFill>
                        <a:effectLst/>
                        <a:uLnTx/>
                        <a:uFillTx/>
                        <a:latin typeface="Cambria Math" panose="02040503050406030204" pitchFamily="18" charset="0"/>
                      </a:rPr>
                      <m:t>=</m:t>
                    </m:r>
                    <m:sSub>
                      <m:sSubPr>
                        <m:ctrlPr>
                          <a:rPr kumimoji="0" lang="el-GR" b="0" i="1" u="none" strike="noStrike" kern="1200" cap="none" spc="0" normalizeH="0" baseline="0" noProof="0" smtClean="0">
                            <a:ln>
                              <a:noFill/>
                            </a:ln>
                            <a:solidFill>
                              <a:schemeClr val="tx1"/>
                            </a:solidFill>
                            <a:effectLst/>
                            <a:uLnTx/>
                            <a:uFillTx/>
                            <a:latin typeface="Cambria Math" panose="02040503050406030204" pitchFamily="18" charset="0"/>
                          </a:rPr>
                        </m:ctrlPr>
                      </m:sSubPr>
                      <m:e>
                        <m:r>
                          <a:rPr kumimoji="0" lang="en-US" b="0" i="1" u="none" strike="noStrike" kern="1200" cap="none" spc="0" normalizeH="0" baseline="0" noProof="0" smtClean="0">
                            <a:ln>
                              <a:noFill/>
                            </a:ln>
                            <a:solidFill>
                              <a:schemeClr val="tx1"/>
                            </a:solidFill>
                            <a:effectLst/>
                            <a:uLnTx/>
                            <a:uFillTx/>
                            <a:latin typeface="Cambria Math" panose="02040503050406030204" pitchFamily="18" charset="0"/>
                          </a:rPr>
                          <m:t>𝑉</m:t>
                        </m:r>
                      </m:e>
                      <m:sub>
                        <m:r>
                          <a:rPr kumimoji="0" lang="en-US" b="0" i="1" u="none" strike="noStrike" kern="1200" cap="none" spc="0" normalizeH="0" baseline="0" noProof="0" smtClean="0">
                            <a:ln>
                              <a:noFill/>
                            </a:ln>
                            <a:solidFill>
                              <a:schemeClr val="tx1"/>
                            </a:solidFill>
                            <a:effectLst/>
                            <a:uLnTx/>
                            <a:uFillTx/>
                            <a:latin typeface="Cambria Math" panose="02040503050406030204" pitchFamily="18" charset="0"/>
                          </a:rPr>
                          <m:t>𝑏𝑎𝑡</m:t>
                        </m:r>
                      </m:sub>
                    </m:sSub>
                    <m:r>
                      <a:rPr kumimoji="0" lang="en-US" b="0" i="1" u="none" strike="noStrike" kern="1200" cap="none" spc="0" normalizeH="0" baseline="0" noProof="0" smtClean="0">
                        <a:ln>
                          <a:noFill/>
                        </a:ln>
                        <a:solidFill>
                          <a:schemeClr val="tx1"/>
                        </a:solidFill>
                        <a:effectLst/>
                        <a:uLnTx/>
                        <a:uFillTx/>
                        <a:latin typeface="Cambria Math" panose="02040503050406030204" pitchFamily="18" charset="0"/>
                      </a:rPr>
                      <m:t>−</m:t>
                    </m:r>
                    <m:r>
                      <a:rPr kumimoji="0" lang="en-US" b="0" i="1" u="none" strike="noStrike" kern="1200" cap="none" spc="0" normalizeH="0" baseline="0" noProof="0">
                        <a:ln>
                          <a:noFill/>
                        </a:ln>
                        <a:solidFill>
                          <a:schemeClr val="tx1"/>
                        </a:solidFill>
                        <a:effectLst/>
                        <a:uLnTx/>
                        <a:uFillTx/>
                        <a:latin typeface="Cambria Math" panose="02040503050406030204" pitchFamily="18" charset="0"/>
                      </a:rPr>
                      <m:t>𝐸</m:t>
                    </m:r>
                    <m:r>
                      <a:rPr kumimoji="0" lang="en-US" b="0" i="1" u="none" strike="noStrike" kern="1200" cap="none" spc="0" normalizeH="0" baseline="0" noProof="0" smtClean="0">
                        <a:ln>
                          <a:noFill/>
                        </a:ln>
                        <a:solidFill>
                          <a:schemeClr val="tx1"/>
                        </a:solidFill>
                        <a:effectLst/>
                        <a:uLnTx/>
                        <a:uFillTx/>
                        <a:latin typeface="Cambria Math" panose="02040503050406030204" pitchFamily="18" charset="0"/>
                      </a:rPr>
                      <m:t>−</m:t>
                    </m:r>
                  </m:oMath>
                </a14:m>
                <a:r>
                  <a:rPr kumimoji="0" lang="el-GR" b="0" i="1"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 </a:t>
                </a:r>
                <a14:m>
                  <m:oMath xmlns:m="http://schemas.openxmlformats.org/officeDocument/2006/math">
                    <m:sSub>
                      <m:sSubPr>
                        <m:ctrlPr>
                          <a:rPr kumimoji="0" lang="el-GR" b="0" i="1" u="none" strike="noStrike" kern="1200" cap="none" spc="0" normalizeH="0" baseline="0" noProof="0">
                            <a:ln>
                              <a:noFill/>
                            </a:ln>
                            <a:solidFill>
                              <a:schemeClr val="tx1"/>
                            </a:solidFill>
                            <a:effectLst/>
                            <a:uLnTx/>
                            <a:uFillTx/>
                            <a:latin typeface="Cambria Math" panose="02040503050406030204" pitchFamily="18" charset="0"/>
                          </a:rPr>
                        </m:ctrlPr>
                      </m:sSubPr>
                      <m:e>
                        <m:r>
                          <a:rPr kumimoji="0" lang="en-US" b="0" i="1" u="none" strike="noStrike" kern="1200" cap="none" spc="0" normalizeH="0" baseline="0" noProof="0" smtClean="0">
                            <a:ln>
                              <a:noFill/>
                            </a:ln>
                            <a:solidFill>
                              <a:schemeClr val="tx1"/>
                            </a:solidFill>
                            <a:effectLst/>
                            <a:uLnTx/>
                            <a:uFillTx/>
                            <a:latin typeface="Cambria Math" panose="02040503050406030204" pitchFamily="18" charset="0"/>
                          </a:rPr>
                          <m:t>𝑅</m:t>
                        </m:r>
                      </m:e>
                      <m:sub>
                        <m:r>
                          <a:rPr kumimoji="0" lang="en-US" b="0" i="1" u="none" strike="noStrike" kern="1200" cap="none" spc="0" normalizeH="0" baseline="0" noProof="0">
                            <a:ln>
                              <a:noFill/>
                            </a:ln>
                            <a:solidFill>
                              <a:schemeClr val="tx1"/>
                            </a:solidFill>
                            <a:effectLst/>
                            <a:uLnTx/>
                            <a:uFillTx/>
                            <a:latin typeface="Cambria Math" panose="02040503050406030204" pitchFamily="18" charset="0"/>
                          </a:rPr>
                          <m:t>𝑎</m:t>
                        </m:r>
                      </m:sub>
                    </m:sSub>
                    <m:r>
                      <a:rPr kumimoji="0" lang="en-US" b="0" i="1" u="none" strike="noStrike" kern="1200" cap="none" spc="0" normalizeH="0" baseline="0" noProof="0">
                        <a:ln>
                          <a:noFill/>
                        </a:ln>
                        <a:solidFill>
                          <a:schemeClr val="tx1"/>
                        </a:solidFill>
                        <a:effectLst/>
                        <a:uLnTx/>
                        <a:uFillTx/>
                        <a:latin typeface="Cambria Math" panose="02040503050406030204" pitchFamily="18" charset="0"/>
                      </a:rPr>
                      <m:t> </m:t>
                    </m:r>
                    <m:r>
                      <a:rPr kumimoji="0" lang="en-US" b="0" i="1" u="none" strike="noStrike" kern="1200" cap="none" spc="0" normalizeH="0" baseline="0" noProof="0" smtClean="0">
                        <a:ln>
                          <a:noFill/>
                        </a:ln>
                        <a:solidFill>
                          <a:schemeClr val="tx1"/>
                        </a:solidFill>
                        <a:effectLst/>
                        <a:uLnTx/>
                        <a:uFillTx/>
                        <a:latin typeface="Cambria Math" panose="02040503050406030204" pitchFamily="18" charset="0"/>
                      </a:rPr>
                      <m:t>∙</m:t>
                    </m:r>
                    <m:sSub>
                      <m:sSubPr>
                        <m:ctrlPr>
                          <a:rPr kumimoji="0" lang="el-GR" b="0" i="1" u="none" strike="noStrike" kern="1200" cap="none" spc="0" normalizeH="0" baseline="0" noProof="0">
                            <a:ln>
                              <a:noFill/>
                            </a:ln>
                            <a:solidFill>
                              <a:schemeClr val="tx1"/>
                            </a:solidFill>
                            <a:effectLst/>
                            <a:uLnTx/>
                            <a:uFillTx/>
                            <a:latin typeface="Cambria Math" panose="02040503050406030204" pitchFamily="18" charset="0"/>
                          </a:rPr>
                        </m:ctrlPr>
                      </m:sSubPr>
                      <m:e>
                        <m:r>
                          <a:rPr kumimoji="0" lang="en-US" b="0" i="1" u="none" strike="noStrike" kern="1200" cap="none" spc="0" normalizeH="0" baseline="0" noProof="0">
                            <a:ln>
                              <a:noFill/>
                            </a:ln>
                            <a:solidFill>
                              <a:schemeClr val="tx1"/>
                            </a:solidFill>
                            <a:effectLst/>
                            <a:uLnTx/>
                            <a:uFillTx/>
                            <a:latin typeface="Cambria Math" panose="02040503050406030204" pitchFamily="18" charset="0"/>
                          </a:rPr>
                          <m:t>𝐼</m:t>
                        </m:r>
                      </m:e>
                      <m:sub>
                        <m:r>
                          <a:rPr kumimoji="0" lang="en-US" b="0" i="1" u="none" strike="noStrike" kern="1200" cap="none" spc="0" normalizeH="0" baseline="0" noProof="0">
                            <a:ln>
                              <a:noFill/>
                            </a:ln>
                            <a:solidFill>
                              <a:schemeClr val="tx1"/>
                            </a:solidFill>
                            <a:effectLst/>
                            <a:uLnTx/>
                            <a:uFillTx/>
                            <a:latin typeface="Cambria Math" panose="02040503050406030204" pitchFamily="18" charset="0"/>
                          </a:rPr>
                          <m:t>𝑚</m:t>
                        </m:r>
                      </m:sub>
                    </m:sSub>
                    <m:r>
                      <a:rPr kumimoji="0" lang="el-GR" b="0" i="1" u="none" strike="noStrike" kern="1200" cap="none" spc="0" normalizeH="0" baseline="0" noProof="0" smtClean="0">
                        <a:ln>
                          <a:noFill/>
                        </a:ln>
                        <a:solidFill>
                          <a:schemeClr val="tx1"/>
                        </a:solidFill>
                        <a:effectLst/>
                        <a:uLnTx/>
                        <a:uFillTx/>
                        <a:latin typeface="Cambria Math" panose="02040503050406030204" pitchFamily="18" charset="0"/>
                      </a:rPr>
                      <m:t>       </m:t>
                    </m:r>
                    <m:d>
                      <m:dPr>
                        <m:ctrlPr>
                          <a:rPr kumimoji="0" lang="el-GR" b="0" i="1" u="none" strike="noStrike" kern="1200" cap="none" spc="0" normalizeH="0" baseline="0" noProof="0" smtClean="0">
                            <a:ln>
                              <a:noFill/>
                            </a:ln>
                            <a:solidFill>
                              <a:schemeClr val="tx1"/>
                            </a:solidFill>
                            <a:effectLst/>
                            <a:uLnTx/>
                            <a:uFillTx/>
                            <a:latin typeface="Cambria Math" panose="02040503050406030204" pitchFamily="18" charset="0"/>
                          </a:rPr>
                        </m:ctrlPr>
                      </m:dPr>
                      <m:e>
                        <m:r>
                          <a:rPr kumimoji="0" lang="el-GR" b="0" i="1" u="none" strike="noStrike" kern="1200" cap="none" spc="0" normalizeH="0" baseline="0" noProof="0" smtClean="0">
                            <a:ln>
                              <a:noFill/>
                            </a:ln>
                            <a:solidFill>
                              <a:schemeClr val="tx1"/>
                            </a:solidFill>
                            <a:effectLst/>
                            <a:uLnTx/>
                            <a:uFillTx/>
                            <a:latin typeface="Cambria Math" panose="02040503050406030204" pitchFamily="18" charset="0"/>
                          </a:rPr>
                          <m:t>1</m:t>
                        </m:r>
                      </m:e>
                    </m:d>
                  </m:oMath>
                </a14:m>
                <a:r>
                  <a:rPr kumimoji="0" lang="en-US" b="0" i="1"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l-GR" b="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για</a:t>
                </a:r>
                <a:r>
                  <a:rPr kumimoji="0" lang="el-GR" b="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χρονικό διάστημα </a:t>
                </a:r>
                <a14:m>
                  <m:oMath xmlns:m="http://schemas.openxmlformats.org/officeDocument/2006/math">
                    <m:sSub>
                      <m:sSubPr>
                        <m:ctrlPr>
                          <a:rPr lang="el-GR"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𝑇</m:t>
                        </m:r>
                      </m:e>
                      <m:sub>
                        <m:r>
                          <a:rPr lang="el-GR" b="0" i="1" smtClean="0">
                            <a:solidFill>
                              <a:schemeClr val="tx1"/>
                            </a:solidFill>
                            <a:latin typeface="Cambria Math" panose="02040503050406030204" pitchFamily="18" charset="0"/>
                          </a:rPr>
                          <m:t>1, </m:t>
                        </m:r>
                        <m:r>
                          <a:rPr lang="el-GR" b="0" i="1" smtClean="0">
                            <a:solidFill>
                              <a:schemeClr val="tx1"/>
                            </a:solidFill>
                            <a:latin typeface="Cambria Math" panose="02040503050406030204" pitchFamily="18" charset="0"/>
                          </a:rPr>
                          <m:t>𝛰𝛮</m:t>
                        </m:r>
                      </m:sub>
                    </m:sSub>
                  </m:oMath>
                </a14:m>
                <a:r>
                  <a:rPr kumimoji="0" lang="el-GR" b="0" i="1"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l-GR" b="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δηλαδή όσο χρόνο είναι</a:t>
                </a:r>
                <a:r>
                  <a:rPr kumimoji="0" lang="el-GR" b="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το ΟΝ το</a:t>
                </a:r>
                <a:r>
                  <a:rPr kumimoji="0" lang="en-US" b="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14:m>
                  <m:oMath xmlns:m="http://schemas.openxmlformats.org/officeDocument/2006/math">
                    <m:sSub>
                      <m:sSubPr>
                        <m:ctrlPr>
                          <a:rPr lang="el-GR" i="1">
                            <a:solidFill>
                              <a:schemeClr val="tx1"/>
                            </a:solidFill>
                            <a:latin typeface="Cambria Math" panose="02040503050406030204" pitchFamily="18" charset="0"/>
                          </a:rPr>
                        </m:ctrlPr>
                      </m:sSubPr>
                      <m:e>
                        <m:r>
                          <m:rPr>
                            <m:sty m:val="p"/>
                          </m:rPr>
                          <a:rPr lang="en-US" b="0" i="0" smtClean="0">
                            <a:solidFill>
                              <a:schemeClr val="tx1"/>
                            </a:solidFill>
                            <a:latin typeface="Cambria Math" panose="02040503050406030204" pitchFamily="18" charset="0"/>
                          </a:rPr>
                          <m:t>Q</m:t>
                        </m:r>
                      </m:e>
                      <m:sub>
                        <m:r>
                          <a:rPr lang="el-GR" i="0">
                            <a:solidFill>
                              <a:schemeClr val="tx1"/>
                            </a:solidFill>
                            <a:latin typeface="Cambria Math" panose="02040503050406030204" pitchFamily="18" charset="0"/>
                          </a:rPr>
                          <m:t>1</m:t>
                        </m:r>
                      </m:sub>
                    </m:sSub>
                  </m:oMath>
                </a14:m>
                <a:endParaRPr lang="en-US" dirty="0">
                  <a:solidFill>
                    <a:schemeClr val="tx1"/>
                  </a:solidFill>
                  <a:latin typeface="Cambria" panose="02040503050406030204" pitchFamily="18" charset="0"/>
                  <a:ea typeface="Cambria" panose="02040503050406030204" pitchFamily="18" charset="0"/>
                </a:endParaRPr>
              </a:p>
              <a:p>
                <a:endParaRPr lang="el-GR" i="1" dirty="0">
                  <a:solidFill>
                    <a:schemeClr val="tx1"/>
                  </a:solidFill>
                  <a:latin typeface="Cambria" panose="02040503050406030204" pitchFamily="18" charset="0"/>
                  <a:ea typeface="Cambria" panose="02040503050406030204" pitchFamily="18" charset="0"/>
                </a:endParaRPr>
              </a:p>
              <a:p>
                <a14:m>
                  <m:oMath xmlns:m="http://schemas.openxmlformats.org/officeDocument/2006/math">
                    <m:sSub>
                      <m:sSubPr>
                        <m:ctrlPr>
                          <a:rPr lang="el-GR"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𝐿</m:t>
                        </m:r>
                      </m:e>
                      <m:sub>
                        <m:r>
                          <a:rPr lang="en-US" b="0" i="1" smtClean="0">
                            <a:solidFill>
                              <a:schemeClr val="tx1"/>
                            </a:solidFill>
                            <a:latin typeface="Cambria Math" panose="02040503050406030204" pitchFamily="18" charset="0"/>
                          </a:rPr>
                          <m:t>𝑎</m:t>
                        </m:r>
                      </m:sub>
                    </m:sSub>
                    <m:f>
                      <m:fPr>
                        <m:ctrlPr>
                          <a:rPr lang="el-GR" i="1" smtClean="0">
                            <a:solidFill>
                              <a:schemeClr val="tx1"/>
                            </a:solidFill>
                            <a:latin typeface="Cambria Math" panose="02040503050406030204" pitchFamily="18" charset="0"/>
                          </a:rPr>
                        </m:ctrlPr>
                      </m:fPr>
                      <m:num>
                        <m:sSub>
                          <m:sSubPr>
                            <m:ctrlPr>
                              <a:rPr lang="el-GR" i="1">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𝑑𝐼</m:t>
                            </m:r>
                          </m:e>
                          <m:sub>
                            <m:r>
                              <a:rPr lang="en-US" b="0" i="1" smtClean="0">
                                <a:solidFill>
                                  <a:schemeClr val="tx1"/>
                                </a:solidFill>
                                <a:latin typeface="Cambria Math" panose="02040503050406030204" pitchFamily="18" charset="0"/>
                              </a:rPr>
                              <m:t>𝑚</m:t>
                            </m:r>
                          </m:sub>
                        </m:sSub>
                      </m:num>
                      <m:den>
                        <m:r>
                          <a:rPr lang="en-US" b="0" i="1" smtClean="0">
                            <a:solidFill>
                              <a:schemeClr val="tx1"/>
                            </a:solidFill>
                            <a:latin typeface="Cambria Math" panose="02040503050406030204" pitchFamily="18" charset="0"/>
                          </a:rPr>
                          <m:t>𝑑𝑡</m:t>
                        </m:r>
                      </m:den>
                    </m:f>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𝐸</m:t>
                    </m:r>
                    <m:r>
                      <a:rPr lang="en-US" b="0" i="1" smtClean="0">
                        <a:solidFill>
                          <a:schemeClr val="tx1"/>
                        </a:solidFill>
                        <a:latin typeface="Cambria Math" panose="02040503050406030204" pitchFamily="18" charset="0"/>
                      </a:rPr>
                      <m:t>−</m:t>
                    </m:r>
                  </m:oMath>
                </a14:m>
                <a:r>
                  <a:rPr lang="el-GR" i="1" dirty="0">
                    <a:solidFill>
                      <a:schemeClr val="tx1"/>
                    </a:solidFill>
                    <a:latin typeface="Cambria" panose="02040503050406030204" pitchFamily="18" charset="0"/>
                    <a:ea typeface="Cambria" panose="02040503050406030204" pitchFamily="18" charset="0"/>
                  </a:rPr>
                  <a:t> </a:t>
                </a:r>
                <a14:m>
                  <m:oMath xmlns:m="http://schemas.openxmlformats.org/officeDocument/2006/math">
                    <m:sSub>
                      <m:sSubPr>
                        <m:ctrlPr>
                          <a:rPr lang="el-GR" i="1">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𝑅</m:t>
                        </m:r>
                      </m:e>
                      <m:sub>
                        <m:r>
                          <a:rPr lang="en-US" b="0" i="1">
                            <a:solidFill>
                              <a:schemeClr val="tx1"/>
                            </a:solidFill>
                            <a:latin typeface="Cambria Math" panose="02040503050406030204" pitchFamily="18" charset="0"/>
                          </a:rPr>
                          <m:t>𝑎</m:t>
                        </m:r>
                      </m:sub>
                    </m:sSub>
                    <m:r>
                      <a:rPr lang="en-US" b="0" i="1">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rPr>
                      <m:t>∙</m:t>
                    </m:r>
                    <m:sSub>
                      <m:sSubPr>
                        <m:ctrlPr>
                          <a:rPr lang="el-GR" i="1">
                            <a:solidFill>
                              <a:schemeClr val="tx1"/>
                            </a:solidFill>
                            <a:latin typeface="Cambria Math" panose="02040503050406030204" pitchFamily="18" charset="0"/>
                          </a:rPr>
                        </m:ctrlPr>
                      </m:sSubPr>
                      <m:e>
                        <m:r>
                          <a:rPr lang="en-US" b="0" i="1">
                            <a:solidFill>
                              <a:schemeClr val="tx1"/>
                            </a:solidFill>
                            <a:latin typeface="Cambria Math" panose="02040503050406030204" pitchFamily="18" charset="0"/>
                          </a:rPr>
                          <m:t>𝐼</m:t>
                        </m:r>
                      </m:e>
                      <m:sub>
                        <m:r>
                          <a:rPr lang="en-US" b="0" i="1">
                            <a:solidFill>
                              <a:schemeClr val="tx1"/>
                            </a:solidFill>
                            <a:latin typeface="Cambria Math" panose="02040503050406030204" pitchFamily="18" charset="0"/>
                          </a:rPr>
                          <m:t>𝑚</m:t>
                        </m:r>
                      </m:sub>
                    </m:sSub>
                  </m:oMath>
                </a14:m>
                <a:r>
                  <a:rPr lang="el-GR" dirty="0">
                    <a:solidFill>
                      <a:schemeClr val="tx1"/>
                    </a:solidFill>
                    <a:latin typeface="Cambria" panose="02040503050406030204" pitchFamily="18" charset="0"/>
                    <a:ea typeface="Cambria" panose="02040503050406030204" pitchFamily="18" charset="0"/>
                  </a:rPr>
                  <a:t>  </a:t>
                </a:r>
                <a:r>
                  <a:rPr lang="en-US" dirty="0">
                    <a:solidFill>
                      <a:schemeClr val="tx1"/>
                    </a:solidFill>
                    <a:latin typeface="Cambria" panose="02040503050406030204" pitchFamily="18" charset="0"/>
                    <a:ea typeface="Cambria" panose="02040503050406030204" pitchFamily="18" charset="0"/>
                  </a:rPr>
                  <a:t>               </a:t>
                </a:r>
                <a:r>
                  <a:rPr lang="el-GR" dirty="0">
                    <a:solidFill>
                      <a:schemeClr val="tx1"/>
                    </a:solidFill>
                    <a:latin typeface="Cambria" panose="02040503050406030204" pitchFamily="18" charset="0"/>
                    <a:ea typeface="Cambria" panose="02040503050406030204" pitchFamily="18" charset="0"/>
                  </a:rPr>
                  <a:t>(2)</a:t>
                </a:r>
                <a:r>
                  <a:rPr lang="en-US" dirty="0">
                    <a:solidFill>
                      <a:schemeClr val="tx1"/>
                    </a:solidFill>
                    <a:latin typeface="Cambria" panose="02040503050406030204" pitchFamily="18" charset="0"/>
                    <a:ea typeface="Cambria" panose="02040503050406030204" pitchFamily="18" charset="0"/>
                  </a:rPr>
                  <a:t>    </a:t>
                </a:r>
                <a:r>
                  <a:rPr lang="el-GR" dirty="0">
                    <a:latin typeface="Cambria" panose="02040503050406030204" pitchFamily="18" charset="0"/>
                    <a:ea typeface="Cambria" panose="02040503050406030204" pitchFamily="18" charset="0"/>
                  </a:rPr>
                  <a:t>για χρονικό διάστημα </a:t>
                </a:r>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𝑇</m:t>
                        </m:r>
                      </m:e>
                      <m:sub>
                        <m:r>
                          <a:rPr lang="en-US" b="0" i="1" smtClean="0">
                            <a:latin typeface="Cambria Math" panose="02040503050406030204" pitchFamily="18" charset="0"/>
                          </a:rPr>
                          <m:t>2</m:t>
                        </m:r>
                        <m:r>
                          <a:rPr lang="el-GR" i="1">
                            <a:latin typeface="Cambria Math" panose="02040503050406030204" pitchFamily="18" charset="0"/>
                          </a:rPr>
                          <m:t>, </m:t>
                        </m:r>
                        <m:r>
                          <a:rPr lang="el-GR" i="1">
                            <a:latin typeface="Cambria Math" panose="02040503050406030204" pitchFamily="18" charset="0"/>
                          </a:rPr>
                          <m:t>𝛰𝛮</m:t>
                        </m:r>
                      </m:sub>
                    </m:sSub>
                  </m:oMath>
                </a14:m>
                <a:r>
                  <a:rPr lang="el-GR" i="1" dirty="0">
                    <a:latin typeface="Cambria" panose="02040503050406030204" pitchFamily="18" charset="0"/>
                    <a:ea typeface="Cambria" panose="02040503050406030204" pitchFamily="18" charset="0"/>
                  </a:rPr>
                  <a:t> </a:t>
                </a:r>
                <a:r>
                  <a:rPr lang="el-GR" dirty="0">
                    <a:latin typeface="Cambria" panose="02040503050406030204" pitchFamily="18" charset="0"/>
                    <a:ea typeface="Cambria" panose="02040503050406030204" pitchFamily="18" charset="0"/>
                  </a:rPr>
                  <a:t>δηλαδή όσο χρόνο είναι το ΟΝ το</a:t>
                </a:r>
                <a:r>
                  <a:rPr lang="en-US" dirty="0">
                    <a:latin typeface="Cambria" panose="02040503050406030204" pitchFamily="18" charset="0"/>
                    <a:ea typeface="Cambria" panose="02040503050406030204" pitchFamily="18" charset="0"/>
                  </a:rPr>
                  <a:t> </a:t>
                </a:r>
                <a14:m>
                  <m:oMath xmlns:m="http://schemas.openxmlformats.org/officeDocument/2006/math">
                    <m:sSub>
                      <m:sSubPr>
                        <m:ctrlPr>
                          <a:rPr lang="el-GR" i="1">
                            <a:latin typeface="Cambria Math" panose="02040503050406030204" pitchFamily="18" charset="0"/>
                          </a:rPr>
                        </m:ctrlPr>
                      </m:sSubPr>
                      <m:e>
                        <m:r>
                          <m:rPr>
                            <m:sty m:val="p"/>
                          </m:rPr>
                          <a:rPr lang="en-US" i="0">
                            <a:latin typeface="Cambria Math" panose="02040503050406030204" pitchFamily="18" charset="0"/>
                          </a:rPr>
                          <m:t>Q</m:t>
                        </m:r>
                      </m:e>
                      <m:sub>
                        <m:r>
                          <a:rPr lang="en-US" b="0" i="0" smtClean="0">
                            <a:latin typeface="Cambria Math" panose="02040503050406030204" pitchFamily="18" charset="0"/>
                          </a:rPr>
                          <m:t>2</m:t>
                        </m:r>
                      </m:sub>
                    </m:sSub>
                  </m:oMath>
                </a14:m>
                <a:endParaRPr lang="en-US" dirty="0">
                  <a:latin typeface="Cambria" panose="02040503050406030204" pitchFamily="18" charset="0"/>
                </a:endParaRPr>
              </a:p>
              <a:p>
                <a:endParaRPr lang="en-US" dirty="0">
                  <a:solidFill>
                    <a:schemeClr val="tx1"/>
                  </a:solidFill>
                  <a:latin typeface="Cambria" panose="02040503050406030204" pitchFamily="18" charset="0"/>
                  <a:ea typeface="Cambria" panose="02040503050406030204" pitchFamily="18" charset="0"/>
                </a:endParaRPr>
              </a:p>
              <a:p>
                <a:r>
                  <a:rPr lang="el-GR" dirty="0">
                    <a:latin typeface="Cambria" panose="02040503050406030204" pitchFamily="18" charset="0"/>
                    <a:ea typeface="Cambria" panose="02040503050406030204" pitchFamily="18" charset="0"/>
                  </a:rPr>
                  <a:t>Επομένως, οι μεταβολές του ρεύματος για τα δύο διαστήματα αυτά είναι</a:t>
                </a:r>
                <a:r>
                  <a:rPr lang="en-US" dirty="0">
                    <a:latin typeface="Cambria" panose="02040503050406030204" pitchFamily="18" charset="0"/>
                    <a:ea typeface="Cambria" panose="02040503050406030204" pitchFamily="18" charset="0"/>
                  </a:rPr>
                  <a:t>:</a:t>
                </a:r>
              </a:p>
              <a:p>
                <a:endParaRPr lang="en-US" dirty="0">
                  <a:solidFill>
                    <a:schemeClr val="tx1"/>
                  </a:solidFill>
                  <a:latin typeface="Cambria" panose="02040503050406030204" pitchFamily="18" charset="0"/>
                  <a:ea typeface="Cambria" panose="02040503050406030204" pitchFamily="18" charset="0"/>
                </a:endParaRPr>
              </a:p>
              <a:p>
                <a14:m>
                  <m:oMath xmlns:m="http://schemas.openxmlformats.org/officeDocument/2006/math">
                    <m:sSub>
                      <m:sSubPr>
                        <m:ctrlPr>
                          <a:rPr lang="el-GR" i="1">
                            <a:latin typeface="Cambria Math" panose="02040503050406030204" pitchFamily="18" charset="0"/>
                          </a:rPr>
                        </m:ctrlPr>
                      </m:sSubPr>
                      <m:e>
                        <m:sSub>
                          <m:sSubPr>
                            <m:ctrlPr>
                              <a:rPr lang="el-GR" i="1">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𝑎</m:t>
                            </m:r>
                          </m:sub>
                        </m:sSub>
                        <m:r>
                          <a:rPr lang="en-US" i="1" smtClean="0">
                            <a:latin typeface="Cambria Math" panose="02040503050406030204" pitchFamily="18" charset="0"/>
                          </a:rPr>
                          <m:t>∙</m:t>
                        </m:r>
                        <m:r>
                          <a:rPr lang="en-US" i="1">
                            <a:latin typeface="Cambria Math" panose="02040503050406030204" pitchFamily="18" charset="0"/>
                          </a:rPr>
                          <m:t>𝑑𝐼</m:t>
                        </m:r>
                      </m:e>
                      <m:sub>
                        <m:r>
                          <a:rPr lang="en-US" i="1">
                            <a:latin typeface="Cambria Math" panose="02040503050406030204" pitchFamily="18" charset="0"/>
                          </a:rPr>
                          <m:t>𝑚</m:t>
                        </m:r>
                        <m:r>
                          <a:rPr lang="en-US" b="0" i="1" smtClean="0">
                            <a:latin typeface="Cambria Math" panose="02040503050406030204" pitchFamily="18" charset="0"/>
                          </a:rPr>
                          <m:t>,</m:t>
                        </m:r>
                        <m:sSub>
                          <m:sSubPr>
                            <m:ctrlPr>
                              <a:rPr lang="el-GR" i="1">
                                <a:latin typeface="Cambria Math" panose="02040503050406030204" pitchFamily="18" charset="0"/>
                              </a:rPr>
                            </m:ctrlPr>
                          </m:sSubPr>
                          <m:e>
                            <m:r>
                              <a:rPr lang="en-US" i="1">
                                <a:latin typeface="Cambria Math" panose="02040503050406030204" pitchFamily="18" charset="0"/>
                              </a:rPr>
                              <m:t>𝑇</m:t>
                            </m:r>
                          </m:e>
                          <m:sub>
                            <m:r>
                              <a:rPr lang="el-GR" i="1">
                                <a:latin typeface="Cambria Math" panose="02040503050406030204" pitchFamily="18" charset="0"/>
                              </a:rPr>
                              <m:t>1, </m:t>
                            </m:r>
                            <m:r>
                              <a:rPr lang="el-GR" i="1">
                                <a:latin typeface="Cambria Math" panose="02040503050406030204" pitchFamily="18" charset="0"/>
                              </a:rPr>
                              <m:t>𝛰𝛮</m:t>
                            </m:r>
                          </m:sub>
                        </m:sSub>
                      </m:sub>
                    </m:sSub>
                    <m:r>
                      <a:rPr lang="en-US" b="0" i="1" smtClean="0">
                        <a:latin typeface="Cambria Math" panose="02040503050406030204" pitchFamily="18" charset="0"/>
                      </a:rPr>
                      <m:t>=</m:t>
                    </m:r>
                    <m:sSub>
                      <m:sSubPr>
                        <m:ctrlPr>
                          <a:rPr lang="el-GR" i="1">
                            <a:latin typeface="Cambria Math" panose="02040503050406030204" pitchFamily="18" charset="0"/>
                          </a:rPr>
                        </m:ctrlPr>
                      </m:sSubPr>
                      <m:e>
                        <m:r>
                          <a:rPr lang="en-US" i="1">
                            <a:latin typeface="Cambria Math" panose="02040503050406030204" pitchFamily="18" charset="0"/>
                          </a:rPr>
                          <m:t>𝑇</m:t>
                        </m:r>
                      </m:e>
                      <m:sub>
                        <m:r>
                          <a:rPr lang="el-GR" i="1">
                            <a:latin typeface="Cambria Math" panose="02040503050406030204" pitchFamily="18" charset="0"/>
                          </a:rPr>
                          <m:t>1, </m:t>
                        </m:r>
                        <m:r>
                          <a:rPr lang="el-GR" i="1">
                            <a:latin typeface="Cambria Math" panose="02040503050406030204" pitchFamily="18" charset="0"/>
                          </a:rPr>
                          <m:t>𝛰𝛮</m:t>
                        </m:r>
                      </m:sub>
                    </m:sSub>
                    <m:r>
                      <a:rPr lang="el-GR" i="1" smtClean="0">
                        <a:latin typeface="Cambria Math" panose="02040503050406030204" pitchFamily="18" charset="0"/>
                      </a:rPr>
                      <m:t>∙</m:t>
                    </m:r>
                    <m:d>
                      <m:dPr>
                        <m:ctrlPr>
                          <a:rPr lang="el-GR" i="1" smtClean="0">
                            <a:solidFill>
                              <a:schemeClr val="tx1"/>
                            </a:solidFill>
                            <a:latin typeface="Cambria Math" panose="02040503050406030204" pitchFamily="18" charset="0"/>
                            <a:ea typeface="Cambria" panose="02040503050406030204" pitchFamily="18" charset="0"/>
                          </a:rPr>
                        </m:ctrlPr>
                      </m:dPr>
                      <m:e>
                        <m:sSub>
                          <m:sSubPr>
                            <m:ctrlPr>
                              <a:rPr lang="el-GR"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𝑏𝑎𝑡</m:t>
                            </m:r>
                          </m:sub>
                        </m:sSub>
                        <m:r>
                          <a:rPr lang="en-US" i="1">
                            <a:latin typeface="Cambria Math" panose="02040503050406030204" pitchFamily="18" charset="0"/>
                          </a:rPr>
                          <m:t>−</m:t>
                        </m:r>
                        <m:r>
                          <a:rPr lang="en-US" i="1">
                            <a:latin typeface="Cambria Math" panose="02040503050406030204" pitchFamily="18" charset="0"/>
                          </a:rPr>
                          <m:t>𝐸</m:t>
                        </m:r>
                        <m:r>
                          <a:rPr lang="en-US" i="1">
                            <a:latin typeface="Cambria Math" panose="02040503050406030204" pitchFamily="18" charset="0"/>
                          </a:rPr>
                          <m:t>−</m:t>
                        </m:r>
                        <m:r>
                          <m:rPr>
                            <m:nor/>
                          </m:rPr>
                          <a:rPr lang="el-GR" i="1" dirty="0">
                            <a:latin typeface="Cambria" panose="02040503050406030204" pitchFamily="18" charset="0"/>
                            <a:ea typeface="Cambria" panose="02040503050406030204" pitchFamily="18" charset="0"/>
                          </a:rPr>
                          <m:t> </m:t>
                        </m:r>
                        <m:sSub>
                          <m:sSubPr>
                            <m:ctrlPr>
                              <a:rPr lang="el-GR"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𝑎</m:t>
                            </m:r>
                          </m:sub>
                        </m:sSub>
                        <m:r>
                          <a:rPr lang="en-US" i="1">
                            <a:latin typeface="Cambria Math" panose="02040503050406030204" pitchFamily="18" charset="0"/>
                          </a:rPr>
                          <m:t> ∙</m:t>
                        </m:r>
                        <m:sSub>
                          <m:sSubPr>
                            <m:ctrlPr>
                              <a:rPr lang="el-GR"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𝑚</m:t>
                            </m:r>
                          </m:sub>
                        </m:sSub>
                      </m:e>
                    </m:d>
                  </m:oMath>
                </a14:m>
                <a:r>
                  <a:rPr lang="en-US" dirty="0">
                    <a:solidFill>
                      <a:schemeClr val="tx1"/>
                    </a:solidFill>
                    <a:latin typeface="Cambria" panose="02040503050406030204" pitchFamily="18" charset="0"/>
                    <a:ea typeface="Cambria" panose="02040503050406030204" pitchFamily="18" charset="0"/>
                  </a:rPr>
                  <a:t>    (3)</a:t>
                </a:r>
              </a:p>
              <a:p>
                <a:r>
                  <a:rPr lang="en-US" dirty="0">
                    <a:latin typeface="Cambria" panose="02040503050406030204" pitchFamily="18" charset="0"/>
                    <a:ea typeface="Cambria" panose="02040503050406030204" pitchFamily="18" charset="0"/>
                  </a:rPr>
                  <a:t>                         </a:t>
                </a:r>
              </a:p>
              <a:p>
                <a14:m>
                  <m:oMath xmlns:m="http://schemas.openxmlformats.org/officeDocument/2006/math">
                    <m:sSub>
                      <m:sSubPr>
                        <m:ctrlPr>
                          <a:rPr lang="el-GR" i="1" smtClean="0">
                            <a:latin typeface="Cambria Math" panose="02040503050406030204" pitchFamily="18" charset="0"/>
                          </a:rPr>
                        </m:ctrlPr>
                      </m:sSubPr>
                      <m:e>
                        <m:sSub>
                          <m:sSubPr>
                            <m:ctrlPr>
                              <a:rPr lang="el-GR" i="1">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𝑎</m:t>
                            </m:r>
                          </m:sub>
                        </m:sSub>
                        <m:r>
                          <a:rPr lang="en-US" i="1">
                            <a:latin typeface="Cambria Math" panose="02040503050406030204" pitchFamily="18" charset="0"/>
                          </a:rPr>
                          <m:t>∙</m:t>
                        </m:r>
                        <m:r>
                          <a:rPr lang="en-US" i="1">
                            <a:latin typeface="Cambria Math" panose="02040503050406030204" pitchFamily="18" charset="0"/>
                          </a:rPr>
                          <m:t>𝑑𝐼</m:t>
                        </m:r>
                      </m:e>
                      <m:sub>
                        <m:r>
                          <a:rPr lang="en-US" i="1">
                            <a:latin typeface="Cambria Math" panose="02040503050406030204" pitchFamily="18" charset="0"/>
                          </a:rPr>
                          <m:t>𝑚</m:t>
                        </m:r>
                        <m:r>
                          <a:rPr lang="en-US" b="0" i="1" smtClean="0">
                            <a:latin typeface="Cambria Math" panose="02040503050406030204" pitchFamily="18" charset="0"/>
                          </a:rPr>
                          <m:t>,</m:t>
                        </m:r>
                        <m:sSub>
                          <m:sSubPr>
                            <m:ctrlPr>
                              <a:rPr lang="el-GR" i="1">
                                <a:latin typeface="Cambria Math" panose="02040503050406030204" pitchFamily="18" charset="0"/>
                              </a:rPr>
                            </m:ctrlPr>
                          </m:sSubPr>
                          <m:e>
                            <m:r>
                              <a:rPr lang="en-US" i="1">
                                <a:latin typeface="Cambria Math" panose="02040503050406030204" pitchFamily="18" charset="0"/>
                              </a:rPr>
                              <m:t>𝑇</m:t>
                            </m:r>
                          </m:e>
                          <m:sub>
                            <m:r>
                              <a:rPr lang="en-US" b="0" i="1" smtClean="0">
                                <a:latin typeface="Cambria Math" panose="02040503050406030204" pitchFamily="18" charset="0"/>
                              </a:rPr>
                              <m:t>1</m:t>
                            </m:r>
                            <m:r>
                              <a:rPr lang="el-GR" i="1">
                                <a:latin typeface="Cambria Math" panose="02040503050406030204" pitchFamily="18" charset="0"/>
                              </a:rPr>
                              <m:t>, </m:t>
                            </m:r>
                            <m:r>
                              <a:rPr lang="el-GR" i="1">
                                <a:latin typeface="Cambria Math" panose="02040503050406030204" pitchFamily="18" charset="0"/>
                              </a:rPr>
                              <m:t>𝛰</m:t>
                            </m:r>
                            <m:r>
                              <a:rPr lang="en-US" b="0" i="1" smtClean="0">
                                <a:latin typeface="Cambria Math" panose="02040503050406030204" pitchFamily="18" charset="0"/>
                              </a:rPr>
                              <m:t>𝐹𝐹</m:t>
                            </m:r>
                          </m:sub>
                        </m:sSub>
                      </m:sub>
                    </m:sSub>
                    <m:r>
                      <a:rPr lang="en-US" b="0" i="1" smtClean="0">
                        <a:latin typeface="Cambria Math" panose="02040503050406030204" pitchFamily="18" charset="0"/>
                      </a:rPr>
                      <m:t>=</m:t>
                    </m:r>
                    <m:sSub>
                      <m:sSubPr>
                        <m:ctrlPr>
                          <a:rPr lang="el-GR" i="1">
                            <a:latin typeface="Cambria Math" panose="02040503050406030204" pitchFamily="18" charset="0"/>
                          </a:rPr>
                        </m:ctrlPr>
                      </m:sSubPr>
                      <m:e>
                        <m:r>
                          <a:rPr lang="en-US" i="1">
                            <a:latin typeface="Cambria Math" panose="02040503050406030204" pitchFamily="18" charset="0"/>
                          </a:rPr>
                          <m:t>𝑇</m:t>
                        </m:r>
                      </m:e>
                      <m:sub>
                        <m:r>
                          <a:rPr lang="en-US" b="0" i="1" smtClean="0">
                            <a:latin typeface="Cambria Math" panose="02040503050406030204" pitchFamily="18" charset="0"/>
                          </a:rPr>
                          <m:t>1</m:t>
                        </m:r>
                        <m:r>
                          <a:rPr lang="el-GR" i="1">
                            <a:latin typeface="Cambria Math" panose="02040503050406030204" pitchFamily="18" charset="0"/>
                          </a:rPr>
                          <m:t>, </m:t>
                        </m:r>
                        <m:r>
                          <a:rPr lang="el-GR" i="1">
                            <a:latin typeface="Cambria Math" panose="02040503050406030204" pitchFamily="18" charset="0"/>
                          </a:rPr>
                          <m:t>𝛰</m:t>
                        </m:r>
                        <m:r>
                          <a:rPr lang="en-US" b="0" i="1" smtClean="0">
                            <a:latin typeface="Cambria Math" panose="02040503050406030204" pitchFamily="18" charset="0"/>
                          </a:rPr>
                          <m:t>𝐹𝐹</m:t>
                        </m:r>
                      </m:sub>
                    </m:sSub>
                    <m:r>
                      <a:rPr lang="el-GR" i="1">
                        <a:latin typeface="Cambria Math" panose="02040503050406030204" pitchFamily="18" charset="0"/>
                      </a:rPr>
                      <m:t>∙</m:t>
                    </m:r>
                    <m:d>
                      <m:dPr>
                        <m:ctrlPr>
                          <a:rPr lang="el-GR" i="1" smtClean="0">
                            <a:solidFill>
                              <a:schemeClr val="tx1"/>
                            </a:solidFill>
                            <a:latin typeface="Cambria Math" panose="02040503050406030204" pitchFamily="18" charset="0"/>
                            <a:ea typeface="Cambria" panose="02040503050406030204" pitchFamily="18" charset="0"/>
                          </a:rPr>
                        </m:ctrlPr>
                      </m:dPr>
                      <m:e>
                        <m:r>
                          <a:rPr lang="en-US" i="1">
                            <a:latin typeface="Cambria Math" panose="02040503050406030204" pitchFamily="18" charset="0"/>
                          </a:rPr>
                          <m:t>−</m:t>
                        </m:r>
                        <m:r>
                          <a:rPr lang="en-US" i="1">
                            <a:latin typeface="Cambria Math" panose="02040503050406030204" pitchFamily="18" charset="0"/>
                          </a:rPr>
                          <m:t>𝐸</m:t>
                        </m:r>
                        <m:r>
                          <a:rPr lang="en-US" i="1">
                            <a:latin typeface="Cambria Math" panose="02040503050406030204" pitchFamily="18" charset="0"/>
                          </a:rPr>
                          <m:t>−</m:t>
                        </m:r>
                        <m:r>
                          <m:rPr>
                            <m:nor/>
                          </m:rPr>
                          <a:rPr lang="el-GR" i="1" dirty="0">
                            <a:latin typeface="Cambria" panose="02040503050406030204" pitchFamily="18" charset="0"/>
                            <a:ea typeface="Cambria" panose="02040503050406030204" pitchFamily="18" charset="0"/>
                          </a:rPr>
                          <m:t> </m:t>
                        </m:r>
                        <m:sSub>
                          <m:sSubPr>
                            <m:ctrlPr>
                              <a:rPr lang="el-GR"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𝑎</m:t>
                            </m:r>
                          </m:sub>
                        </m:sSub>
                        <m:r>
                          <a:rPr lang="en-US" i="1">
                            <a:latin typeface="Cambria Math" panose="02040503050406030204" pitchFamily="18" charset="0"/>
                          </a:rPr>
                          <m:t> ∙</m:t>
                        </m:r>
                        <m:sSub>
                          <m:sSubPr>
                            <m:ctrlPr>
                              <a:rPr lang="el-GR"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𝑚</m:t>
                            </m:r>
                          </m:sub>
                        </m:sSub>
                      </m:e>
                    </m:d>
                  </m:oMath>
                </a14:m>
                <a:r>
                  <a:rPr lang="en-US" dirty="0">
                    <a:solidFill>
                      <a:schemeClr val="tx1"/>
                    </a:solidFill>
                    <a:latin typeface="Cambria" panose="02040503050406030204" pitchFamily="18" charset="0"/>
                    <a:ea typeface="Cambria" panose="02040503050406030204" pitchFamily="18" charset="0"/>
                  </a:rPr>
                  <a:t>           (4)</a:t>
                </a:r>
              </a:p>
              <a:p>
                <a:endParaRPr lang="en-US" dirty="0">
                  <a:latin typeface="Cambria" panose="02040503050406030204" pitchFamily="18" charset="0"/>
                  <a:ea typeface="Cambria" panose="02040503050406030204" pitchFamily="18" charset="0"/>
                </a:endParaRPr>
              </a:p>
              <a:p>
                <a:pPr algn="just"/>
                <a14:m>
                  <m:oMathPara xmlns:m="http://schemas.openxmlformats.org/officeDocument/2006/math">
                    <m:oMathParaPr>
                      <m:jc m:val="left"/>
                    </m:oMathParaPr>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𝑎</m:t>
                          </m:r>
                        </m:sub>
                      </m:sSub>
                      <m:r>
                        <a:rPr lang="en-US" i="1">
                          <a:latin typeface="Cambria Math" panose="02040503050406030204" pitchFamily="18" charset="0"/>
                        </a:rPr>
                        <m:t>∙</m:t>
                      </m:r>
                      <m:d>
                        <m:dPr>
                          <m:ctrlPr>
                            <a:rPr lang="en-US" i="1">
                              <a:latin typeface="Cambria Math" panose="02040503050406030204" pitchFamily="18" charset="0"/>
                            </a:rPr>
                          </m:ctrlPr>
                        </m:dPr>
                        <m:e>
                          <m:sSub>
                            <m:sSubPr>
                              <m:ctrlPr>
                                <a:rPr lang="el-GR" i="1">
                                  <a:latin typeface="Cambria Math" panose="02040503050406030204" pitchFamily="18" charset="0"/>
                                </a:rPr>
                              </m:ctrlPr>
                            </m:sSubPr>
                            <m:e>
                              <m:r>
                                <a:rPr lang="en-US" i="1">
                                  <a:latin typeface="Cambria Math" panose="02040503050406030204" pitchFamily="18" charset="0"/>
                                </a:rPr>
                                <m:t>𝑑𝐼</m:t>
                              </m:r>
                            </m:e>
                            <m:sub>
                              <m:r>
                                <a:rPr lang="en-US" i="1">
                                  <a:latin typeface="Cambria Math" panose="02040503050406030204" pitchFamily="18" charset="0"/>
                                </a:rPr>
                                <m:t>𝑚</m:t>
                              </m:r>
                              <m:r>
                                <a:rPr lang="en-US" i="1">
                                  <a:latin typeface="Cambria Math" panose="02040503050406030204" pitchFamily="18" charset="0"/>
                                </a:rPr>
                                <m:t>,</m:t>
                              </m:r>
                              <m:sSub>
                                <m:sSubPr>
                                  <m:ctrlPr>
                                    <a:rPr lang="el-GR" i="1">
                                      <a:latin typeface="Cambria Math" panose="02040503050406030204" pitchFamily="18" charset="0"/>
                                    </a:rPr>
                                  </m:ctrlPr>
                                </m:sSubPr>
                                <m:e>
                                  <m:r>
                                    <a:rPr lang="en-US" i="1">
                                      <a:latin typeface="Cambria Math" panose="02040503050406030204" pitchFamily="18" charset="0"/>
                                    </a:rPr>
                                    <m:t>𝑇</m:t>
                                  </m:r>
                                </m:e>
                                <m:sub>
                                  <m:r>
                                    <a:rPr lang="el-GR" i="1">
                                      <a:latin typeface="Cambria Math" panose="02040503050406030204" pitchFamily="18" charset="0"/>
                                    </a:rPr>
                                    <m:t>1, </m:t>
                                  </m:r>
                                  <m:r>
                                    <a:rPr lang="el-GR" i="1">
                                      <a:latin typeface="Cambria Math" panose="02040503050406030204" pitchFamily="18" charset="0"/>
                                    </a:rPr>
                                    <m:t>𝛰𝛮</m:t>
                                  </m:r>
                                </m:sub>
                              </m:sSub>
                            </m:sub>
                          </m:sSub>
                          <m:r>
                            <a:rPr lang="en-US" i="1">
                              <a:latin typeface="Cambria Math" panose="02040503050406030204" pitchFamily="18" charset="0"/>
                            </a:rPr>
                            <m:t>+</m:t>
                          </m:r>
                          <m:sSub>
                            <m:sSubPr>
                              <m:ctrlPr>
                                <a:rPr lang="el-GR" i="1">
                                  <a:latin typeface="Cambria Math" panose="02040503050406030204" pitchFamily="18" charset="0"/>
                                </a:rPr>
                              </m:ctrlPr>
                            </m:sSubPr>
                            <m:e>
                              <m:r>
                                <a:rPr lang="en-US" i="1">
                                  <a:latin typeface="Cambria Math" panose="02040503050406030204" pitchFamily="18" charset="0"/>
                                </a:rPr>
                                <m:t>𝑑𝐼</m:t>
                              </m:r>
                            </m:e>
                            <m:sub>
                              <m:r>
                                <a:rPr lang="en-US" i="1">
                                  <a:latin typeface="Cambria Math" panose="02040503050406030204" pitchFamily="18" charset="0"/>
                                </a:rPr>
                                <m:t>𝑚</m:t>
                              </m:r>
                              <m:r>
                                <a:rPr lang="en-US" i="1">
                                  <a:latin typeface="Cambria Math" panose="02040503050406030204" pitchFamily="18" charset="0"/>
                                </a:rPr>
                                <m:t>,</m:t>
                              </m:r>
                              <m:sSub>
                                <m:sSubPr>
                                  <m:ctrlPr>
                                    <a:rPr lang="el-GR" i="1">
                                      <a:latin typeface="Cambria Math" panose="02040503050406030204" pitchFamily="18" charset="0"/>
                                    </a:rPr>
                                  </m:ctrlPr>
                                </m:sSubPr>
                                <m:e>
                                  <m:r>
                                    <a:rPr lang="en-US" i="1">
                                      <a:latin typeface="Cambria Math" panose="02040503050406030204" pitchFamily="18" charset="0"/>
                                    </a:rPr>
                                    <m:t>𝑇</m:t>
                                  </m:r>
                                </m:e>
                                <m:sub>
                                  <m:r>
                                    <a:rPr lang="en-US" b="0" i="1" smtClean="0">
                                      <a:latin typeface="Cambria Math" panose="02040503050406030204" pitchFamily="18" charset="0"/>
                                    </a:rPr>
                                    <m:t>1</m:t>
                                  </m:r>
                                  <m:r>
                                    <a:rPr lang="el-GR" i="1">
                                      <a:latin typeface="Cambria Math" panose="02040503050406030204" pitchFamily="18" charset="0"/>
                                    </a:rPr>
                                    <m:t>, </m:t>
                                  </m:r>
                                  <m:r>
                                    <a:rPr lang="el-GR" i="1">
                                      <a:latin typeface="Cambria Math" panose="02040503050406030204" pitchFamily="18" charset="0"/>
                                    </a:rPr>
                                    <m:t>𝛰</m:t>
                                  </m:r>
                                  <m:r>
                                    <a:rPr lang="en-US" b="0" i="1" smtClean="0">
                                      <a:latin typeface="Cambria Math" panose="02040503050406030204" pitchFamily="18" charset="0"/>
                                    </a:rPr>
                                    <m:t>𝐹𝐹</m:t>
                                  </m:r>
                                </m:sub>
                              </m:sSub>
                            </m:sub>
                          </m:sSub>
                        </m:e>
                      </m:d>
                      <m:r>
                        <a:rPr lang="en-US" i="1">
                          <a:latin typeface="Cambria Math" panose="02040503050406030204" pitchFamily="18" charset="0"/>
                        </a:rPr>
                        <m:t>=</m:t>
                      </m:r>
                      <m:sSub>
                        <m:sSubPr>
                          <m:ctrlPr>
                            <a:rPr lang="el-GR" i="1">
                              <a:latin typeface="Cambria Math" panose="02040503050406030204" pitchFamily="18" charset="0"/>
                            </a:rPr>
                          </m:ctrlPr>
                        </m:sSubPr>
                        <m:e>
                          <m:sSub>
                            <m:sSubPr>
                              <m:ctrlPr>
                                <a:rPr lang="el-GR" i="1">
                                  <a:latin typeface="Cambria Math" panose="02040503050406030204" pitchFamily="18" charset="0"/>
                                </a:rPr>
                              </m:ctrlPr>
                            </m:sSubPr>
                            <m:e>
                              <m:r>
                                <a:rPr lang="en-US" i="1">
                                  <a:latin typeface="Cambria Math" panose="02040503050406030204" pitchFamily="18" charset="0"/>
                                </a:rPr>
                                <m:t>𝑇</m:t>
                              </m:r>
                            </m:e>
                            <m:sub>
                              <m:r>
                                <a:rPr lang="el-GR" i="1">
                                  <a:latin typeface="Cambria Math" panose="02040503050406030204" pitchFamily="18" charset="0"/>
                                </a:rPr>
                                <m:t>1, </m:t>
                              </m:r>
                              <m:r>
                                <a:rPr lang="el-GR" i="1">
                                  <a:latin typeface="Cambria Math" panose="02040503050406030204" pitchFamily="18" charset="0"/>
                                </a:rPr>
                                <m:t>𝛰𝛮</m:t>
                              </m:r>
                            </m:sub>
                          </m:sSub>
                          <m:r>
                            <a:rPr lang="el-GR" i="1">
                              <a:latin typeface="Cambria Math" panose="02040503050406030204" pitchFamily="18" charset="0"/>
                            </a:rPr>
                            <m:t>∙</m:t>
                          </m:r>
                          <m:r>
                            <a:rPr lang="en-US" i="1">
                              <a:latin typeface="Cambria Math" panose="02040503050406030204" pitchFamily="18" charset="0"/>
                            </a:rPr>
                            <m:t>𝑉</m:t>
                          </m:r>
                        </m:e>
                        <m:sub>
                          <m:r>
                            <a:rPr lang="en-US" i="1">
                              <a:latin typeface="Cambria Math" panose="02040503050406030204" pitchFamily="18" charset="0"/>
                            </a:rPr>
                            <m:t>𝑏𝑎𝑡</m:t>
                          </m:r>
                        </m:sub>
                      </m:sSub>
                      <m:r>
                        <a:rPr lang="el-GR" i="1">
                          <a:latin typeface="Cambria Math" panose="02040503050406030204" pitchFamily="18" charset="0"/>
                        </a:rPr>
                        <m:t>−</m:t>
                      </m:r>
                      <m:d>
                        <m:dPr>
                          <m:ctrlPr>
                            <a:rPr lang="el-GR" i="1">
                              <a:latin typeface="Cambria Math" panose="02040503050406030204" pitchFamily="18" charset="0"/>
                            </a:rPr>
                          </m:ctrlPr>
                        </m:dPr>
                        <m:e>
                          <m:sSub>
                            <m:sSubPr>
                              <m:ctrlPr>
                                <a:rPr lang="el-GR" i="1">
                                  <a:latin typeface="Cambria Math" panose="02040503050406030204" pitchFamily="18" charset="0"/>
                                </a:rPr>
                              </m:ctrlPr>
                            </m:sSubPr>
                            <m:e>
                              <m:r>
                                <a:rPr lang="en-US" i="1">
                                  <a:latin typeface="Cambria Math" panose="02040503050406030204" pitchFamily="18" charset="0"/>
                                </a:rPr>
                                <m:t>𝑇</m:t>
                              </m:r>
                            </m:e>
                            <m:sub>
                              <m:r>
                                <a:rPr lang="el-GR" i="1">
                                  <a:latin typeface="Cambria Math" panose="02040503050406030204" pitchFamily="18" charset="0"/>
                                </a:rPr>
                                <m:t>1, </m:t>
                              </m:r>
                              <m:r>
                                <a:rPr lang="el-GR" i="1">
                                  <a:latin typeface="Cambria Math" panose="02040503050406030204" pitchFamily="18" charset="0"/>
                                </a:rPr>
                                <m:t>𝛰𝛮</m:t>
                              </m:r>
                            </m:sub>
                          </m:sSub>
                          <m:r>
                            <a:rPr lang="el-GR" i="1">
                              <a:latin typeface="Cambria Math" panose="02040503050406030204" pitchFamily="18" charset="0"/>
                            </a:rPr>
                            <m:t>+</m:t>
                          </m:r>
                          <m:sSub>
                            <m:sSubPr>
                              <m:ctrlPr>
                                <a:rPr lang="el-GR"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1</m:t>
                              </m:r>
                              <m:r>
                                <a:rPr lang="el-GR" i="1">
                                  <a:latin typeface="Cambria Math" panose="02040503050406030204" pitchFamily="18" charset="0"/>
                                </a:rPr>
                                <m:t>, </m:t>
                              </m:r>
                              <m:r>
                                <a:rPr lang="el-GR" i="1">
                                  <a:latin typeface="Cambria Math" panose="02040503050406030204" pitchFamily="18" charset="0"/>
                                </a:rPr>
                                <m:t>𝛰</m:t>
                              </m:r>
                              <m:r>
                                <a:rPr lang="en-US" i="1">
                                  <a:latin typeface="Cambria Math" panose="02040503050406030204" pitchFamily="18" charset="0"/>
                                </a:rPr>
                                <m:t>𝐹𝐹</m:t>
                              </m:r>
                            </m:sub>
                          </m:sSub>
                        </m:e>
                      </m:d>
                      <m:r>
                        <a:rPr lang="el-GR" i="1">
                          <a:latin typeface="Cambria Math" panose="02040503050406030204" pitchFamily="18" charset="0"/>
                        </a:rPr>
                        <m:t>∙</m:t>
                      </m:r>
                      <m:r>
                        <a:rPr lang="en-US" i="1">
                          <a:latin typeface="Cambria Math" panose="02040503050406030204" pitchFamily="18" charset="0"/>
                        </a:rPr>
                        <m:t>𝐸</m:t>
                      </m:r>
                      <m:r>
                        <a:rPr lang="el-GR" i="1">
                          <a:latin typeface="Cambria Math" panose="02040503050406030204" pitchFamily="18" charset="0"/>
                        </a:rPr>
                        <m:t>−</m:t>
                      </m:r>
                      <m:d>
                        <m:dPr>
                          <m:ctrlPr>
                            <a:rPr lang="el-GR" i="1">
                              <a:latin typeface="Cambria Math" panose="02040503050406030204" pitchFamily="18" charset="0"/>
                            </a:rPr>
                          </m:ctrlPr>
                        </m:dPr>
                        <m:e>
                          <m:sSub>
                            <m:sSubPr>
                              <m:ctrlPr>
                                <a:rPr lang="el-GR" i="1">
                                  <a:latin typeface="Cambria Math" panose="02040503050406030204" pitchFamily="18" charset="0"/>
                                </a:rPr>
                              </m:ctrlPr>
                            </m:sSubPr>
                            <m:e>
                              <m:r>
                                <a:rPr lang="en-US" i="1">
                                  <a:latin typeface="Cambria Math" panose="02040503050406030204" pitchFamily="18" charset="0"/>
                                </a:rPr>
                                <m:t>𝑇</m:t>
                              </m:r>
                            </m:e>
                            <m:sub>
                              <m:r>
                                <a:rPr lang="el-GR" i="1">
                                  <a:latin typeface="Cambria Math" panose="02040503050406030204" pitchFamily="18" charset="0"/>
                                </a:rPr>
                                <m:t>1, </m:t>
                              </m:r>
                              <m:r>
                                <a:rPr lang="el-GR" i="1">
                                  <a:latin typeface="Cambria Math" panose="02040503050406030204" pitchFamily="18" charset="0"/>
                                </a:rPr>
                                <m:t>𝛰𝛮</m:t>
                              </m:r>
                            </m:sub>
                          </m:sSub>
                          <m:r>
                            <a:rPr lang="el-GR" i="1">
                              <a:latin typeface="Cambria Math" panose="02040503050406030204" pitchFamily="18" charset="0"/>
                            </a:rPr>
                            <m:t>+</m:t>
                          </m:r>
                          <m:sSub>
                            <m:sSubPr>
                              <m:ctrlPr>
                                <a:rPr lang="el-GR"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1</m:t>
                              </m:r>
                              <m:r>
                                <a:rPr lang="el-GR" i="1">
                                  <a:latin typeface="Cambria Math" panose="02040503050406030204" pitchFamily="18" charset="0"/>
                                </a:rPr>
                                <m:t>, </m:t>
                              </m:r>
                              <m:r>
                                <a:rPr lang="el-GR" i="1">
                                  <a:latin typeface="Cambria Math" panose="02040503050406030204" pitchFamily="18" charset="0"/>
                                </a:rPr>
                                <m:t>𝛰</m:t>
                              </m:r>
                              <m:r>
                                <a:rPr lang="en-US" i="1">
                                  <a:latin typeface="Cambria Math" panose="02040503050406030204" pitchFamily="18" charset="0"/>
                                </a:rPr>
                                <m:t>𝐹𝐹</m:t>
                              </m:r>
                            </m:sub>
                          </m:sSub>
                        </m:e>
                      </m:d>
                      <m:r>
                        <a:rPr lang="el-GR" i="1">
                          <a:latin typeface="Cambria Math" panose="02040503050406030204" pitchFamily="18" charset="0"/>
                        </a:rPr>
                        <m:t>∙</m:t>
                      </m:r>
                      <m:sSub>
                        <m:sSubPr>
                          <m:ctrlPr>
                            <a:rPr lang="el-GR"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𝑎</m:t>
                          </m:r>
                        </m:sub>
                      </m:sSub>
                      <m:r>
                        <a:rPr lang="en-US" i="1">
                          <a:latin typeface="Cambria Math" panose="02040503050406030204" pitchFamily="18" charset="0"/>
                        </a:rPr>
                        <m:t> ∙</m:t>
                      </m:r>
                      <m:sSub>
                        <m:sSubPr>
                          <m:ctrlPr>
                            <a:rPr lang="el-GR"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𝑚</m:t>
                          </m:r>
                        </m:sub>
                      </m:sSub>
                    </m:oMath>
                  </m:oMathPara>
                </a14:m>
                <a:endParaRPr lang="en-US" b="0" i="1" dirty="0">
                  <a:latin typeface="Cambria Math" panose="02040503050406030204" pitchFamily="18" charset="0"/>
                </a:endParaRPr>
              </a:p>
              <a:p>
                <a:pPr algn="just"/>
                <a:endParaRPr lang="el-GR" b="0" i="1" dirty="0">
                  <a:latin typeface="Cambria Math" panose="02040503050406030204" pitchFamily="18" charset="0"/>
                </a:endParaRPr>
              </a:p>
              <a:p>
                <a:pPr algn="just"/>
                <a14:m>
                  <m:oMathPara xmlns:m="http://schemas.openxmlformats.org/officeDocument/2006/math">
                    <m:oMathParaPr>
                      <m:jc m:val="left"/>
                    </m:oMathParaPr>
                    <m:oMath xmlns:m="http://schemas.openxmlformats.org/officeDocument/2006/math">
                      <m:r>
                        <a:rPr lang="en-US" i="1" smtClean="0">
                          <a:latin typeface="Cambria Math" panose="02040503050406030204" pitchFamily="18" charset="0"/>
                          <a:ea typeface="Cambria Math" panose="02040503050406030204" pitchFamily="18" charset="0"/>
                        </a:rPr>
                        <m:t>⇒</m:t>
                      </m:r>
                      <m:sSub>
                        <m:sSubPr>
                          <m:ctrlPr>
                            <a:rPr lang="el-GR" i="1" smtClean="0">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𝑎</m:t>
                          </m:r>
                        </m:sub>
                      </m:sSub>
                      <m:r>
                        <a:rPr lang="en-US" i="1">
                          <a:latin typeface="Cambria Math" panose="02040503050406030204" pitchFamily="18" charset="0"/>
                        </a:rPr>
                        <m:t>∙</m:t>
                      </m:r>
                      <m:f>
                        <m:fPr>
                          <m:ctrlPr>
                            <a:rPr lang="el-GR" i="1">
                              <a:latin typeface="Cambria Math" panose="02040503050406030204" pitchFamily="18" charset="0"/>
                            </a:rPr>
                          </m:ctrlPr>
                        </m:fPr>
                        <m:num>
                          <m:sSub>
                            <m:sSubPr>
                              <m:ctrlPr>
                                <a:rPr lang="el-GR"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𝑑𝐼</m:t>
                              </m:r>
                            </m:e>
                            <m:sub>
                              <m:r>
                                <a:rPr lang="en-US" i="1">
                                  <a:solidFill>
                                    <a:prstClr val="black"/>
                                  </a:solidFill>
                                  <a:latin typeface="Cambria Math" panose="02040503050406030204" pitchFamily="18" charset="0"/>
                                </a:rPr>
                                <m:t>𝑚</m:t>
                              </m:r>
                              <m:r>
                                <a:rPr lang="en-US" i="1">
                                  <a:solidFill>
                                    <a:prstClr val="black"/>
                                  </a:solidFill>
                                  <a:latin typeface="Cambria Math" panose="02040503050406030204" pitchFamily="18" charset="0"/>
                                </a:rPr>
                                <m:t>,</m:t>
                              </m:r>
                              <m:sSub>
                                <m:sSubPr>
                                  <m:ctrlPr>
                                    <a:rPr lang="el-GR"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𝑇</m:t>
                                  </m:r>
                                </m:e>
                                <m:sub>
                                  <m:r>
                                    <a:rPr lang="el-GR" i="1">
                                      <a:solidFill>
                                        <a:prstClr val="black"/>
                                      </a:solidFill>
                                      <a:latin typeface="Cambria Math" panose="02040503050406030204" pitchFamily="18" charset="0"/>
                                    </a:rPr>
                                    <m:t>1, </m:t>
                                  </m:r>
                                  <m:r>
                                    <a:rPr lang="el-GR" i="1">
                                      <a:solidFill>
                                        <a:prstClr val="black"/>
                                      </a:solidFill>
                                      <a:latin typeface="Cambria Math" panose="02040503050406030204" pitchFamily="18" charset="0"/>
                                    </a:rPr>
                                    <m:t>𝛰𝛮</m:t>
                                  </m:r>
                                </m:sub>
                              </m:sSub>
                            </m:sub>
                          </m:sSub>
                          <m:r>
                            <a:rPr lang="en-US" i="1">
                              <a:solidFill>
                                <a:prstClr val="black"/>
                              </a:solidFill>
                              <a:latin typeface="Cambria Math" panose="02040503050406030204" pitchFamily="18" charset="0"/>
                            </a:rPr>
                            <m:t>+</m:t>
                          </m:r>
                          <m:sSub>
                            <m:sSubPr>
                              <m:ctrlPr>
                                <a:rPr lang="el-GR"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𝑑𝐼</m:t>
                              </m:r>
                            </m:e>
                            <m:sub>
                              <m:r>
                                <a:rPr lang="en-US" i="1">
                                  <a:solidFill>
                                    <a:prstClr val="black"/>
                                  </a:solidFill>
                                  <a:latin typeface="Cambria Math" panose="02040503050406030204" pitchFamily="18" charset="0"/>
                                </a:rPr>
                                <m:t>𝑚</m:t>
                              </m:r>
                              <m:r>
                                <a:rPr lang="en-US" i="1">
                                  <a:solidFill>
                                    <a:prstClr val="black"/>
                                  </a:solidFill>
                                  <a:latin typeface="Cambria Math" panose="02040503050406030204" pitchFamily="18" charset="0"/>
                                </a:rPr>
                                <m:t>,</m:t>
                              </m:r>
                              <m:sSub>
                                <m:sSubPr>
                                  <m:ctrlPr>
                                    <a:rPr lang="el-GR"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𝑇</m:t>
                                  </m:r>
                                </m:e>
                                <m:sub>
                                  <m:r>
                                    <a:rPr lang="en-US" b="0" i="1" smtClean="0">
                                      <a:solidFill>
                                        <a:prstClr val="black"/>
                                      </a:solidFill>
                                      <a:latin typeface="Cambria Math" panose="02040503050406030204" pitchFamily="18" charset="0"/>
                                    </a:rPr>
                                    <m:t>1</m:t>
                                  </m:r>
                                  <m:r>
                                    <a:rPr lang="el-GR" i="1">
                                      <a:solidFill>
                                        <a:prstClr val="black"/>
                                      </a:solidFill>
                                      <a:latin typeface="Cambria Math" panose="02040503050406030204" pitchFamily="18" charset="0"/>
                                    </a:rPr>
                                    <m:t>, </m:t>
                                  </m:r>
                                  <m:r>
                                    <a:rPr lang="el-GR" i="1">
                                      <a:solidFill>
                                        <a:prstClr val="black"/>
                                      </a:solidFill>
                                      <a:latin typeface="Cambria Math" panose="02040503050406030204" pitchFamily="18" charset="0"/>
                                    </a:rPr>
                                    <m:t>𝛰</m:t>
                                  </m:r>
                                  <m:r>
                                    <a:rPr lang="en-US" b="0" i="1" smtClean="0">
                                      <a:solidFill>
                                        <a:prstClr val="black"/>
                                      </a:solidFill>
                                      <a:latin typeface="Cambria Math" panose="02040503050406030204" pitchFamily="18" charset="0"/>
                                    </a:rPr>
                                    <m:t>𝐹𝐹</m:t>
                                  </m:r>
                                </m:sub>
                              </m:sSub>
                            </m:sub>
                          </m:sSub>
                        </m:num>
                        <m:den>
                          <m:sSub>
                            <m:sSubPr>
                              <m:ctrlPr>
                                <a:rPr lang="el-GR" i="1">
                                  <a:latin typeface="Cambria Math" panose="02040503050406030204" pitchFamily="18" charset="0"/>
                                </a:rPr>
                              </m:ctrlPr>
                            </m:sSubPr>
                            <m:e>
                              <m:r>
                                <a:rPr lang="en-US" i="1">
                                  <a:latin typeface="Cambria Math" panose="02040503050406030204" pitchFamily="18" charset="0"/>
                                </a:rPr>
                                <m:t>𝑇</m:t>
                              </m:r>
                            </m:e>
                            <m:sub>
                              <m:r>
                                <a:rPr lang="el-GR" i="1">
                                  <a:latin typeface="Cambria Math" panose="02040503050406030204" pitchFamily="18" charset="0"/>
                                </a:rPr>
                                <m:t>1, </m:t>
                              </m:r>
                              <m:r>
                                <a:rPr lang="el-GR" i="1">
                                  <a:latin typeface="Cambria Math" panose="02040503050406030204" pitchFamily="18" charset="0"/>
                                </a:rPr>
                                <m:t>𝛰𝛮</m:t>
                              </m:r>
                            </m:sub>
                          </m:sSub>
                          <m:r>
                            <a:rPr lang="el-GR" i="1">
                              <a:latin typeface="Cambria Math" panose="02040503050406030204" pitchFamily="18" charset="0"/>
                            </a:rPr>
                            <m:t>+</m:t>
                          </m:r>
                          <m:sSub>
                            <m:sSubPr>
                              <m:ctrlPr>
                                <a:rPr lang="el-GR"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1</m:t>
                              </m:r>
                              <m:r>
                                <a:rPr lang="el-GR" i="1">
                                  <a:latin typeface="Cambria Math" panose="02040503050406030204" pitchFamily="18" charset="0"/>
                                </a:rPr>
                                <m:t>, </m:t>
                              </m:r>
                              <m:r>
                                <a:rPr lang="el-GR" i="1">
                                  <a:latin typeface="Cambria Math" panose="02040503050406030204" pitchFamily="18" charset="0"/>
                                </a:rPr>
                                <m:t>𝛰</m:t>
                              </m:r>
                              <m:r>
                                <a:rPr lang="en-US" i="1">
                                  <a:latin typeface="Cambria Math" panose="02040503050406030204" pitchFamily="18" charset="0"/>
                                </a:rPr>
                                <m:t>𝐹𝐹</m:t>
                              </m:r>
                            </m:sub>
                          </m:sSub>
                        </m:den>
                      </m:f>
                      <m:r>
                        <a:rPr lang="el-GR" i="1">
                          <a:latin typeface="Cambria Math" panose="02040503050406030204" pitchFamily="18" charset="0"/>
                        </a:rPr>
                        <m:t>=</m:t>
                      </m:r>
                      <m:f>
                        <m:fPr>
                          <m:ctrlPr>
                            <a:rPr lang="en-US" i="1" smtClean="0">
                              <a:latin typeface="Cambria Math" panose="02040503050406030204" pitchFamily="18" charset="0"/>
                              <a:ea typeface="Cambria Math" panose="02040503050406030204" pitchFamily="18" charset="0"/>
                            </a:rPr>
                          </m:ctrlPr>
                        </m:fPr>
                        <m:num>
                          <m:sSub>
                            <m:sSubPr>
                              <m:ctrlPr>
                                <a:rPr lang="el-GR" i="1">
                                  <a:latin typeface="Cambria Math" panose="02040503050406030204" pitchFamily="18" charset="0"/>
                                </a:rPr>
                              </m:ctrlPr>
                            </m:sSubPr>
                            <m:e>
                              <m:r>
                                <a:rPr lang="en-US" i="1">
                                  <a:latin typeface="Cambria Math" panose="02040503050406030204" pitchFamily="18" charset="0"/>
                                </a:rPr>
                                <m:t>𝑇</m:t>
                              </m:r>
                            </m:e>
                            <m:sub>
                              <m:r>
                                <a:rPr lang="el-GR" i="1">
                                  <a:latin typeface="Cambria Math" panose="02040503050406030204" pitchFamily="18" charset="0"/>
                                </a:rPr>
                                <m:t>1, </m:t>
                              </m:r>
                              <m:r>
                                <a:rPr lang="el-GR" i="1">
                                  <a:latin typeface="Cambria Math" panose="02040503050406030204" pitchFamily="18" charset="0"/>
                                </a:rPr>
                                <m:t>𝛰𝛮</m:t>
                              </m:r>
                            </m:sub>
                          </m:sSub>
                        </m:num>
                        <m:den>
                          <m:sSub>
                            <m:sSubPr>
                              <m:ctrlPr>
                                <a:rPr lang="el-GR" i="1">
                                  <a:latin typeface="Cambria Math" panose="02040503050406030204" pitchFamily="18" charset="0"/>
                                </a:rPr>
                              </m:ctrlPr>
                            </m:sSubPr>
                            <m:e>
                              <m:r>
                                <a:rPr lang="en-US" i="1">
                                  <a:latin typeface="Cambria Math" panose="02040503050406030204" pitchFamily="18" charset="0"/>
                                </a:rPr>
                                <m:t>𝑇</m:t>
                              </m:r>
                            </m:e>
                            <m:sub>
                              <m:r>
                                <a:rPr lang="el-GR" i="1">
                                  <a:latin typeface="Cambria Math" panose="02040503050406030204" pitchFamily="18" charset="0"/>
                                </a:rPr>
                                <m:t>1, </m:t>
                              </m:r>
                              <m:r>
                                <a:rPr lang="el-GR" i="1">
                                  <a:latin typeface="Cambria Math" panose="02040503050406030204" pitchFamily="18" charset="0"/>
                                </a:rPr>
                                <m:t>𝛰𝛮</m:t>
                              </m:r>
                            </m:sub>
                          </m:sSub>
                          <m:r>
                            <a:rPr lang="el-GR" i="1">
                              <a:latin typeface="Cambria Math" panose="02040503050406030204" pitchFamily="18" charset="0"/>
                            </a:rPr>
                            <m:t>+</m:t>
                          </m:r>
                          <m:sSub>
                            <m:sSubPr>
                              <m:ctrlPr>
                                <a:rPr lang="el-GR" i="1">
                                  <a:latin typeface="Cambria Math" panose="02040503050406030204" pitchFamily="18" charset="0"/>
                                </a:rPr>
                              </m:ctrlPr>
                            </m:sSubPr>
                            <m:e>
                              <m:r>
                                <a:rPr lang="en-US" i="1">
                                  <a:latin typeface="Cambria Math" panose="02040503050406030204" pitchFamily="18" charset="0"/>
                                </a:rPr>
                                <m:t>𝑇</m:t>
                              </m:r>
                            </m:e>
                            <m:sub>
                              <m:r>
                                <a:rPr lang="en-US" b="0" i="1" smtClean="0">
                                  <a:latin typeface="Cambria Math" panose="02040503050406030204" pitchFamily="18" charset="0"/>
                                </a:rPr>
                                <m:t>1</m:t>
                              </m:r>
                              <m:r>
                                <a:rPr lang="el-GR" i="1">
                                  <a:latin typeface="Cambria Math" panose="02040503050406030204" pitchFamily="18" charset="0"/>
                                </a:rPr>
                                <m:t>, </m:t>
                              </m:r>
                              <m:r>
                                <a:rPr lang="el-GR" i="1">
                                  <a:latin typeface="Cambria Math" panose="02040503050406030204" pitchFamily="18" charset="0"/>
                                </a:rPr>
                                <m:t>𝛰</m:t>
                              </m:r>
                              <m:r>
                                <a:rPr lang="en-US" b="0" i="1" smtClean="0">
                                  <a:latin typeface="Cambria Math" panose="02040503050406030204" pitchFamily="18" charset="0"/>
                                </a:rPr>
                                <m:t>𝐹𝐹</m:t>
                              </m:r>
                            </m:sub>
                          </m:sSub>
                        </m:den>
                      </m:f>
                      <m:r>
                        <a:rPr lang="el-GR" b="0" i="1" smtClean="0">
                          <a:latin typeface="Cambria Math" panose="02040503050406030204" pitchFamily="18" charset="0"/>
                        </a:rPr>
                        <m:t>  </m:t>
                      </m:r>
                      <m:r>
                        <a:rPr lang="el-GR" i="1">
                          <a:latin typeface="Cambria Math" panose="02040503050406030204" pitchFamily="18" charset="0"/>
                        </a:rPr>
                        <m:t>∙</m:t>
                      </m:r>
                      <m:sSub>
                        <m:sSubPr>
                          <m:ctrlPr>
                            <a:rPr lang="el-GR" i="1" smtClean="0">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𝑏𝑎𝑡</m:t>
                          </m:r>
                        </m:sub>
                      </m:sSub>
                      <m:r>
                        <a:rPr lang="el-GR" b="0" i="1" smtClean="0">
                          <a:latin typeface="Cambria Math" panose="02040503050406030204" pitchFamily="18" charset="0"/>
                        </a:rPr>
                        <m:t>−</m:t>
                      </m:r>
                      <m:r>
                        <a:rPr lang="en-US" i="1">
                          <a:latin typeface="Cambria Math" panose="02040503050406030204" pitchFamily="18" charset="0"/>
                        </a:rPr>
                        <m:t>𝐸</m:t>
                      </m:r>
                      <m:r>
                        <a:rPr lang="el-GR" b="0" i="1" smtClean="0">
                          <a:latin typeface="Cambria Math" panose="02040503050406030204" pitchFamily="18" charset="0"/>
                        </a:rPr>
                        <m:t>−</m:t>
                      </m:r>
                      <m:sSub>
                        <m:sSubPr>
                          <m:ctrlPr>
                            <a:rPr lang="el-GR"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𝑎</m:t>
                          </m:r>
                        </m:sub>
                      </m:sSub>
                      <m:r>
                        <a:rPr lang="en-US" i="1">
                          <a:latin typeface="Cambria Math" panose="02040503050406030204" pitchFamily="18" charset="0"/>
                        </a:rPr>
                        <m:t> ∙</m:t>
                      </m:r>
                      <m:sSub>
                        <m:sSubPr>
                          <m:ctrlPr>
                            <a:rPr lang="el-GR"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𝑚</m:t>
                          </m:r>
                        </m:sub>
                      </m:sSub>
                      <m:r>
                        <m:rPr>
                          <m:nor/>
                        </m:rPr>
                        <a:rPr lang="en-US" b="0" i="0" smtClean="0">
                          <a:latin typeface="Cambria Math" panose="02040503050406030204" pitchFamily="18" charset="0"/>
                        </a:rPr>
                        <m:t> </m:t>
                      </m:r>
                      <m:r>
                        <m:rPr>
                          <m:nor/>
                        </m:rPr>
                        <a:rPr lang="el-GR" b="0" i="0" smtClean="0">
                          <a:latin typeface="Cambria Math" panose="02040503050406030204" pitchFamily="18" charset="0"/>
                        </a:rPr>
                        <m:t> </m:t>
                      </m:r>
                      <m:r>
                        <m:rPr>
                          <m:nor/>
                        </m:rPr>
                        <a:rPr lang="en-US" dirty="0">
                          <a:latin typeface="Cambria Math" panose="02040503050406030204" pitchFamily="18" charset="0"/>
                          <a:ea typeface="Cambria Math" panose="02040503050406030204" pitchFamily="18" charset="0"/>
                        </a:rPr>
                        <m:t>⇒</m:t>
                      </m:r>
                      <m:r>
                        <a:rPr lang="el-GR" b="0" i="1" dirty="0" smtClean="0">
                          <a:latin typeface="Cambria Math" panose="02040503050406030204" pitchFamily="18" charset="0"/>
                          <a:ea typeface="Cambria Math" panose="02040503050406030204" pitchFamily="18" charset="0"/>
                        </a:rPr>
                        <m:t> </m:t>
                      </m:r>
                      <m:sSub>
                        <m:sSubPr>
                          <m:ctrlPr>
                            <a:rPr lang="el-GR" i="1" smtClean="0">
                              <a:latin typeface="Cambria Math" panose="02040503050406030204" pitchFamily="18" charset="0"/>
                            </a:rPr>
                          </m:ctrlPr>
                        </m:sSubPr>
                        <m:e>
                          <m:r>
                            <a:rPr lang="en-US" b="0" i="1" smtClean="0">
                              <a:latin typeface="Cambria Math" panose="02040503050406030204" pitchFamily="18" charset="0"/>
                            </a:rPr>
                            <m:t> </m:t>
                          </m:r>
                          <m:r>
                            <a:rPr lang="en-US" i="1">
                              <a:latin typeface="Cambria Math" panose="02040503050406030204" pitchFamily="18" charset="0"/>
                            </a:rPr>
                            <m:t>𝐿</m:t>
                          </m:r>
                        </m:e>
                        <m:sub>
                          <m:r>
                            <a:rPr lang="en-US" i="1">
                              <a:latin typeface="Cambria Math" panose="02040503050406030204" pitchFamily="18" charset="0"/>
                            </a:rPr>
                            <m:t>𝑎</m:t>
                          </m:r>
                        </m:sub>
                      </m:sSub>
                      <m:r>
                        <a:rPr lang="en-US" i="1">
                          <a:latin typeface="Cambria Math" panose="02040503050406030204" pitchFamily="18" charset="0"/>
                        </a:rPr>
                        <m:t>∙</m:t>
                      </m:r>
                      <m:acc>
                        <m:accPr>
                          <m:chr m:val="̂"/>
                          <m:ctrlPr>
                            <a:rPr lang="en-US" i="1" smtClean="0">
                              <a:latin typeface="Cambria Math" panose="02040503050406030204" pitchFamily="18" charset="0"/>
                              <a:ea typeface="Cambria Math" panose="02040503050406030204" pitchFamily="18" charset="0"/>
                            </a:rPr>
                          </m:ctrlPr>
                        </m:accPr>
                        <m:e>
                          <m:f>
                            <m:fPr>
                              <m:ctrlPr>
                                <a:rPr lang="el-GR" i="1">
                                  <a:latin typeface="Cambria Math" panose="02040503050406030204" pitchFamily="18" charset="0"/>
                                </a:rPr>
                              </m:ctrlPr>
                            </m:fPr>
                            <m:num>
                              <m:sSub>
                                <m:sSubPr>
                                  <m:ctrlPr>
                                    <a:rPr lang="el-GR"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𝑑𝐼</m:t>
                                  </m:r>
                                </m:e>
                                <m:sub>
                                  <m:r>
                                    <a:rPr lang="en-US" i="1">
                                      <a:solidFill>
                                        <a:prstClr val="black"/>
                                      </a:solidFill>
                                      <a:latin typeface="Cambria Math" panose="02040503050406030204" pitchFamily="18" charset="0"/>
                                    </a:rPr>
                                    <m:t>𝑚</m:t>
                                  </m:r>
                                </m:sub>
                              </m:sSub>
                            </m:num>
                            <m:den>
                              <m:r>
                                <a:rPr lang="en-US" i="1">
                                  <a:solidFill>
                                    <a:prstClr val="black"/>
                                  </a:solidFill>
                                  <a:latin typeface="Cambria Math" panose="02040503050406030204" pitchFamily="18" charset="0"/>
                                </a:rPr>
                                <m:t>𝑑𝑡</m:t>
                              </m:r>
                            </m:den>
                          </m:f>
                        </m:e>
                      </m:acc>
                      <m:r>
                        <a:rPr lang="el-GR" i="1">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𝑑</m:t>
                      </m:r>
                      <m:r>
                        <a:rPr lang="el-GR" i="1">
                          <a:latin typeface="Cambria Math" panose="02040503050406030204" pitchFamily="18" charset="0"/>
                        </a:rPr>
                        <m:t>∙</m:t>
                      </m:r>
                      <m:sSub>
                        <m:sSubPr>
                          <m:ctrlPr>
                            <a:rPr lang="el-GR"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𝑏𝑎𝑡</m:t>
                          </m:r>
                        </m:sub>
                      </m:sSub>
                      <m:r>
                        <a:rPr lang="el-GR" i="1">
                          <a:latin typeface="Cambria Math" panose="02040503050406030204" pitchFamily="18" charset="0"/>
                        </a:rPr>
                        <m:t>−</m:t>
                      </m:r>
                      <m:r>
                        <a:rPr lang="en-US" i="1">
                          <a:latin typeface="Cambria Math" panose="02040503050406030204" pitchFamily="18" charset="0"/>
                        </a:rPr>
                        <m:t>𝐸</m:t>
                      </m:r>
                      <m:r>
                        <a:rPr lang="el-GR" i="1">
                          <a:latin typeface="Cambria Math" panose="02040503050406030204" pitchFamily="18" charset="0"/>
                        </a:rPr>
                        <m:t>−</m:t>
                      </m:r>
                      <m:sSub>
                        <m:sSubPr>
                          <m:ctrlPr>
                            <a:rPr lang="el-GR"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𝑎</m:t>
                          </m:r>
                        </m:sub>
                      </m:sSub>
                      <m:r>
                        <a:rPr lang="en-US" i="1">
                          <a:latin typeface="Cambria Math" panose="02040503050406030204" pitchFamily="18" charset="0"/>
                        </a:rPr>
                        <m:t> ∙</m:t>
                      </m:r>
                      <m:sSub>
                        <m:sSubPr>
                          <m:ctrlPr>
                            <a:rPr lang="el-GR"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𝑚</m:t>
                          </m:r>
                        </m:sub>
                      </m:sSub>
                    </m:oMath>
                  </m:oMathPara>
                </a14:m>
                <a:endParaRPr lang="el-GR" dirty="0">
                  <a:solidFill>
                    <a:schemeClr val="tx1"/>
                  </a:solidFill>
                  <a:latin typeface="Cambria" panose="02040503050406030204" pitchFamily="18" charset="0"/>
                  <a:ea typeface="Cambria" panose="02040503050406030204" pitchFamily="18" charset="0"/>
                </a:endParaRPr>
              </a:p>
            </p:txBody>
          </p:sp>
        </mc:Choice>
        <mc:Fallback>
          <p:sp>
            <p:nvSpPr>
              <p:cNvPr id="7" name="TextBox 6">
                <a:extLst>
                  <a:ext uri="{FF2B5EF4-FFF2-40B4-BE49-F238E27FC236}">
                    <a16:creationId xmlns:a16="http://schemas.microsoft.com/office/drawing/2014/main" id="{E9BD5E62-DF56-FB1A-E559-8CCCB26FEA65}"/>
                  </a:ext>
                </a:extLst>
              </p:cNvPr>
              <p:cNvSpPr txBox="1">
                <a:spLocks noRot="1" noChangeAspect="1" noMove="1" noResize="1" noEditPoints="1" noAdjustHandles="1" noChangeArrowheads="1" noChangeShapeType="1" noTextEdit="1"/>
              </p:cNvSpPr>
              <p:nvPr/>
            </p:nvSpPr>
            <p:spPr>
              <a:xfrm>
                <a:off x="201838" y="422286"/>
                <a:ext cx="12169065" cy="5080109"/>
              </a:xfrm>
              <a:prstGeom prst="rect">
                <a:avLst/>
              </a:prstGeom>
              <a:blipFill>
                <a:blip r:embed="rId3"/>
                <a:stretch>
                  <a:fillRect l="-401" t="-719"/>
                </a:stretch>
              </a:blipFill>
            </p:spPr>
            <p:txBody>
              <a:bodyPr/>
              <a:lstStyle/>
              <a:p>
                <a:r>
                  <a:rPr lang="el-GR">
                    <a:noFill/>
                  </a:rPr>
                  <a:t> </a:t>
                </a:r>
              </a:p>
            </p:txBody>
          </p:sp>
        </mc:Fallback>
      </mc:AlternateContent>
      <p:sp>
        <p:nvSpPr>
          <p:cNvPr id="8" name="Δεξί άγκιστρο 7">
            <a:extLst>
              <a:ext uri="{FF2B5EF4-FFF2-40B4-BE49-F238E27FC236}">
                <a16:creationId xmlns:a16="http://schemas.microsoft.com/office/drawing/2014/main" id="{6A955185-C617-E3B6-2375-BEC839A6891B}"/>
              </a:ext>
            </a:extLst>
          </p:cNvPr>
          <p:cNvSpPr/>
          <p:nvPr/>
        </p:nvSpPr>
        <p:spPr>
          <a:xfrm>
            <a:off x="5215447" y="2823265"/>
            <a:ext cx="330200" cy="10922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l-GR" dirty="0"/>
          </a:p>
        </p:txBody>
      </p:sp>
      <p:sp>
        <p:nvSpPr>
          <p:cNvPr id="12" name="Οβάλ 11">
            <a:extLst>
              <a:ext uri="{FF2B5EF4-FFF2-40B4-BE49-F238E27FC236}">
                <a16:creationId xmlns:a16="http://schemas.microsoft.com/office/drawing/2014/main" id="{14201E38-1D2E-DCC3-1547-1C12D6E0077C}"/>
              </a:ext>
            </a:extLst>
          </p:cNvPr>
          <p:cNvSpPr/>
          <p:nvPr/>
        </p:nvSpPr>
        <p:spPr>
          <a:xfrm>
            <a:off x="3220683" y="4784802"/>
            <a:ext cx="1569979" cy="80713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5" name="Ορθογώνιο 24">
            <a:extLst>
              <a:ext uri="{FF2B5EF4-FFF2-40B4-BE49-F238E27FC236}">
                <a16:creationId xmlns:a16="http://schemas.microsoft.com/office/drawing/2014/main" id="{56CC26C8-F148-6D01-91A9-1F65C9CE92A2}"/>
              </a:ext>
            </a:extLst>
          </p:cNvPr>
          <p:cNvSpPr/>
          <p:nvPr/>
        </p:nvSpPr>
        <p:spPr>
          <a:xfrm>
            <a:off x="0" y="5607928"/>
            <a:ext cx="12192000" cy="1250072"/>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p>
        </p:txBody>
      </p:sp>
      <mc:AlternateContent xmlns:mc="http://schemas.openxmlformats.org/markup-compatibility/2006">
        <mc:Choice xmlns:a14="http://schemas.microsoft.com/office/drawing/2010/main" Requires="a14">
          <p:sp>
            <p:nvSpPr>
              <p:cNvPr id="26" name="TextBox 25">
                <a:extLst>
                  <a:ext uri="{FF2B5EF4-FFF2-40B4-BE49-F238E27FC236}">
                    <a16:creationId xmlns:a16="http://schemas.microsoft.com/office/drawing/2014/main" id="{52C11152-9FF8-9290-6E36-1727051378FF}"/>
                  </a:ext>
                </a:extLst>
              </p:cNvPr>
              <p:cNvSpPr txBox="1"/>
              <p:nvPr/>
            </p:nvSpPr>
            <p:spPr>
              <a:xfrm>
                <a:off x="327734" y="5591933"/>
                <a:ext cx="11214909" cy="1300164"/>
              </a:xfrm>
              <a:prstGeom prst="rect">
                <a:avLst/>
              </a:prstGeom>
              <a:noFill/>
            </p:spPr>
            <p:txBody>
              <a:bodyPr wrap="square" rtlCol="0">
                <a:spAutoFit/>
              </a:bodyPr>
              <a:lstStyle/>
              <a:p>
                <a:r>
                  <a:rPr lang="el-GR" dirty="0">
                    <a:ea typeface="Cambria Math" panose="02040503050406030204" pitchFamily="18" charset="0"/>
                  </a:rPr>
                  <a:t>Ο λόγος</a:t>
                </a:r>
                <a:r>
                  <a:rPr lang="en-US" dirty="0">
                    <a:ea typeface="Cambria Math" panose="02040503050406030204" pitchFamily="18" charset="0"/>
                  </a:rPr>
                  <a:t>  </a:t>
                </a:r>
                <a14:m>
                  <m:oMath xmlns:m="http://schemas.openxmlformats.org/officeDocument/2006/math">
                    <m:f>
                      <m:fPr>
                        <m:ctrlPr>
                          <a:rPr lang="en-US" i="1">
                            <a:latin typeface="Cambria Math" panose="02040503050406030204" pitchFamily="18" charset="0"/>
                            <a:ea typeface="Cambria Math" panose="02040503050406030204" pitchFamily="18" charset="0"/>
                          </a:rPr>
                        </m:ctrlPr>
                      </m:fPr>
                      <m:num>
                        <m:sSub>
                          <m:sSubPr>
                            <m:ctrlPr>
                              <a:rPr lang="el-GR" i="1">
                                <a:latin typeface="Cambria Math" panose="02040503050406030204" pitchFamily="18" charset="0"/>
                              </a:rPr>
                            </m:ctrlPr>
                          </m:sSubPr>
                          <m:e>
                            <m:r>
                              <a:rPr lang="en-US" i="1">
                                <a:latin typeface="Cambria Math" panose="02040503050406030204" pitchFamily="18" charset="0"/>
                              </a:rPr>
                              <m:t>𝑇</m:t>
                            </m:r>
                          </m:e>
                          <m:sub>
                            <m:r>
                              <a:rPr lang="el-GR" i="1">
                                <a:latin typeface="Cambria Math" panose="02040503050406030204" pitchFamily="18" charset="0"/>
                              </a:rPr>
                              <m:t>1, </m:t>
                            </m:r>
                            <m:r>
                              <a:rPr lang="el-GR" i="1">
                                <a:latin typeface="Cambria Math" panose="02040503050406030204" pitchFamily="18" charset="0"/>
                              </a:rPr>
                              <m:t>𝛰𝛮</m:t>
                            </m:r>
                          </m:sub>
                        </m:sSub>
                      </m:num>
                      <m:den>
                        <m:sSub>
                          <m:sSubPr>
                            <m:ctrlPr>
                              <a:rPr lang="el-GR" i="1">
                                <a:latin typeface="Cambria Math" panose="02040503050406030204" pitchFamily="18" charset="0"/>
                              </a:rPr>
                            </m:ctrlPr>
                          </m:sSubPr>
                          <m:e>
                            <m:r>
                              <a:rPr lang="en-US" i="1">
                                <a:latin typeface="Cambria Math" panose="02040503050406030204" pitchFamily="18" charset="0"/>
                              </a:rPr>
                              <m:t>𝑇</m:t>
                            </m:r>
                          </m:e>
                          <m:sub>
                            <m:r>
                              <a:rPr lang="el-GR" i="1">
                                <a:latin typeface="Cambria Math" panose="02040503050406030204" pitchFamily="18" charset="0"/>
                              </a:rPr>
                              <m:t>1, </m:t>
                            </m:r>
                            <m:r>
                              <a:rPr lang="el-GR" i="1">
                                <a:latin typeface="Cambria Math" panose="02040503050406030204" pitchFamily="18" charset="0"/>
                              </a:rPr>
                              <m:t>𝛰𝛮</m:t>
                            </m:r>
                          </m:sub>
                        </m:sSub>
                        <m:r>
                          <a:rPr lang="el-GR" i="1">
                            <a:latin typeface="Cambria Math" panose="02040503050406030204" pitchFamily="18" charset="0"/>
                          </a:rPr>
                          <m:t>+</m:t>
                        </m:r>
                        <m:sSub>
                          <m:sSubPr>
                            <m:ctrlPr>
                              <a:rPr lang="el-GR" i="1">
                                <a:latin typeface="Cambria Math" panose="02040503050406030204" pitchFamily="18" charset="0"/>
                              </a:rPr>
                            </m:ctrlPr>
                          </m:sSubPr>
                          <m:e>
                            <m:r>
                              <a:rPr lang="en-US" i="1">
                                <a:latin typeface="Cambria Math" panose="02040503050406030204" pitchFamily="18" charset="0"/>
                              </a:rPr>
                              <m:t>𝑇</m:t>
                            </m:r>
                          </m:e>
                          <m:sub>
                            <m:r>
                              <a:rPr lang="en-US" b="0" i="1" smtClean="0">
                                <a:latin typeface="Cambria Math" panose="02040503050406030204" pitchFamily="18" charset="0"/>
                              </a:rPr>
                              <m:t>1</m:t>
                            </m:r>
                            <m:r>
                              <a:rPr lang="el-GR" i="1">
                                <a:latin typeface="Cambria Math" panose="02040503050406030204" pitchFamily="18" charset="0"/>
                              </a:rPr>
                              <m:t>, </m:t>
                            </m:r>
                            <m:r>
                              <a:rPr lang="el-GR" i="1">
                                <a:latin typeface="Cambria Math" panose="02040503050406030204" pitchFamily="18" charset="0"/>
                              </a:rPr>
                              <m:t>𝛰</m:t>
                            </m:r>
                            <m:r>
                              <a:rPr lang="en-US" b="0" i="1" smtClean="0">
                                <a:latin typeface="Cambria Math" panose="02040503050406030204" pitchFamily="18" charset="0"/>
                              </a:rPr>
                              <m:t>𝐹𝐹</m:t>
                            </m:r>
                          </m:sub>
                        </m:sSub>
                      </m:den>
                    </m:f>
                  </m:oMath>
                </a14:m>
                <a:r>
                  <a:rPr lang="en-US" dirty="0"/>
                  <a:t>  </a:t>
                </a:r>
                <a:r>
                  <a:rPr lang="el-GR" dirty="0"/>
                  <a:t>ορίζεται ως </a:t>
                </a:r>
                <a:r>
                  <a:rPr lang="en-US" b="1" dirty="0"/>
                  <a:t>duty cycle (d) </a:t>
                </a:r>
                <a:r>
                  <a:rPr lang="el-GR" dirty="0"/>
                  <a:t>του </a:t>
                </a:r>
                <a14:m>
                  <m:oMath xmlns:m="http://schemas.openxmlformats.org/officeDocument/2006/math">
                    <m:sSub>
                      <m:sSubPr>
                        <m:ctrlPr>
                          <a:rPr lang="el-GR" i="1">
                            <a:latin typeface="Cambria Math" panose="02040503050406030204" pitchFamily="18" charset="0"/>
                          </a:rPr>
                        </m:ctrlPr>
                      </m:sSubPr>
                      <m:e>
                        <m:r>
                          <m:rPr>
                            <m:sty m:val="p"/>
                          </m:rPr>
                          <a:rPr lang="en-US">
                            <a:latin typeface="Cambria Math" panose="02040503050406030204" pitchFamily="18" charset="0"/>
                          </a:rPr>
                          <m:t>Q</m:t>
                        </m:r>
                      </m:e>
                      <m:sub>
                        <m:r>
                          <a:rPr lang="el-GR">
                            <a:latin typeface="Cambria Math" panose="02040503050406030204" pitchFamily="18" charset="0"/>
                          </a:rPr>
                          <m:t>1</m:t>
                        </m:r>
                      </m:sub>
                    </m:sSub>
                  </m:oMath>
                </a14:m>
                <a:r>
                  <a:rPr lang="el-GR" dirty="0"/>
                  <a:t>και είναι πολύ σημαντικός στα </a:t>
                </a:r>
                <a:r>
                  <a:rPr lang="en-US" dirty="0"/>
                  <a:t>“Power Electronics”. </a:t>
                </a:r>
                <a:r>
                  <a:rPr lang="el-GR" dirty="0"/>
                  <a:t>Εκφράζει το ποσοστό του χρόνου όπου το </a:t>
                </a:r>
                <a14:m>
                  <m:oMath xmlns:m="http://schemas.openxmlformats.org/officeDocument/2006/math">
                    <m:sSub>
                      <m:sSubPr>
                        <m:ctrlPr>
                          <a:rPr lang="el-GR" i="1">
                            <a:latin typeface="Cambria Math" panose="02040503050406030204" pitchFamily="18" charset="0"/>
                          </a:rPr>
                        </m:ctrlPr>
                      </m:sSubPr>
                      <m:e>
                        <m:r>
                          <m:rPr>
                            <m:sty m:val="p"/>
                          </m:rPr>
                          <a:rPr lang="en-US">
                            <a:latin typeface="Cambria Math" panose="02040503050406030204" pitchFamily="18" charset="0"/>
                          </a:rPr>
                          <m:t>Q</m:t>
                        </m:r>
                      </m:e>
                      <m:sub>
                        <m:r>
                          <a:rPr lang="el-GR">
                            <a:latin typeface="Cambria Math" panose="02040503050406030204" pitchFamily="18" charset="0"/>
                          </a:rPr>
                          <m:t>1</m:t>
                        </m:r>
                      </m:sub>
                    </m:sSub>
                  </m:oMath>
                </a14:m>
                <a:r>
                  <a:rPr lang="el-GR" dirty="0"/>
                  <a:t>είναι </a:t>
                </a:r>
                <a14:m>
                  <m:oMath xmlns:m="http://schemas.openxmlformats.org/officeDocument/2006/math">
                    <m:r>
                      <m:rPr>
                        <m:sty m:val="p"/>
                      </m:rPr>
                      <a:rPr lang="el-GR" b="0" i="0" smtClean="0">
                        <a:latin typeface="Cambria Math" panose="02040503050406030204" pitchFamily="18" charset="0"/>
                      </a:rPr>
                      <m:t>ΟΝ</m:t>
                    </m:r>
                    <m:r>
                      <a:rPr lang="el-GR" b="0" i="0" smtClean="0">
                        <a:latin typeface="Cambria Math" panose="02040503050406030204" pitchFamily="18" charset="0"/>
                      </a:rPr>
                      <m:t> </m:t>
                    </m:r>
                    <m:d>
                      <m:dPr>
                        <m:ctrlPr>
                          <a:rPr lang="el-GR" b="0" i="1" smtClean="0">
                            <a:latin typeface="Cambria Math" panose="02040503050406030204" pitchFamily="18" charset="0"/>
                          </a:rPr>
                        </m:ctrlPr>
                      </m:dPr>
                      <m:e>
                        <m:sSub>
                          <m:sSubPr>
                            <m:ctrlPr>
                              <a:rPr lang="el-GR" i="1">
                                <a:latin typeface="Cambria Math" panose="02040503050406030204" pitchFamily="18" charset="0"/>
                              </a:rPr>
                            </m:ctrlPr>
                          </m:sSubPr>
                          <m:e>
                            <m:r>
                              <a:rPr lang="el-GR" b="0" i="1" smtClean="0">
                                <a:latin typeface="Cambria Math" panose="02040503050406030204" pitchFamily="18" charset="0"/>
                              </a:rPr>
                              <m:t>𝛿𝜂𝜆𝛼𝛿𝜂</m:t>
                            </m:r>
                            <m:r>
                              <a:rPr lang="el-GR" b="0" i="1" smtClean="0">
                                <a:latin typeface="Cambria Math" panose="02040503050406030204" pitchFamily="18" charset="0"/>
                              </a:rPr>
                              <m:t> </m:t>
                            </m:r>
                            <m:r>
                              <a:rPr lang="en-US" i="1">
                                <a:latin typeface="Cambria Math" panose="02040503050406030204" pitchFamily="18" charset="0"/>
                              </a:rPr>
                              <m:t>𝑇</m:t>
                            </m:r>
                          </m:e>
                          <m:sub>
                            <m:r>
                              <a:rPr lang="el-GR" i="1">
                                <a:latin typeface="Cambria Math" panose="02040503050406030204" pitchFamily="18" charset="0"/>
                              </a:rPr>
                              <m:t>1, </m:t>
                            </m:r>
                            <m:r>
                              <a:rPr lang="el-GR" i="1">
                                <a:latin typeface="Cambria Math" panose="02040503050406030204" pitchFamily="18" charset="0"/>
                              </a:rPr>
                              <m:t>𝛰𝛮</m:t>
                            </m:r>
                          </m:sub>
                        </m:sSub>
                      </m:e>
                    </m:d>
                  </m:oMath>
                </a14:m>
                <a:r>
                  <a:rPr lang="el-GR" dirty="0"/>
                  <a:t> σε κάθε διακοπτική περίοδο</a:t>
                </a:r>
                <a14:m>
                  <m:oMath xmlns:m="http://schemas.openxmlformats.org/officeDocument/2006/math">
                    <m:sSub>
                      <m:sSubPr>
                        <m:ctrlPr>
                          <a:rPr lang="el-GR" i="1">
                            <a:latin typeface="Cambria Math" panose="02040503050406030204" pitchFamily="18" charset="0"/>
                          </a:rPr>
                        </m:ctrlPr>
                      </m:sSubPr>
                      <m:e>
                        <m:r>
                          <a:rPr lang="el-GR" b="0" i="1" smtClean="0">
                            <a:latin typeface="Cambria Math" panose="02040503050406030204" pitchFamily="18" charset="0"/>
                          </a:rPr>
                          <m:t> </m:t>
                        </m:r>
                        <m:r>
                          <a:rPr lang="en-US" i="1">
                            <a:latin typeface="Cambria Math" panose="02040503050406030204" pitchFamily="18" charset="0"/>
                          </a:rPr>
                          <m:t>𝑇</m:t>
                        </m:r>
                      </m:e>
                      <m:sub>
                        <m:r>
                          <a:rPr lang="el-GR" i="1">
                            <a:latin typeface="Cambria Math" panose="02040503050406030204" pitchFamily="18" charset="0"/>
                          </a:rPr>
                          <m:t>1, </m:t>
                        </m:r>
                        <m:r>
                          <a:rPr lang="el-GR" i="1">
                            <a:latin typeface="Cambria Math" panose="02040503050406030204" pitchFamily="18" charset="0"/>
                          </a:rPr>
                          <m:t>𝛰𝛮</m:t>
                        </m:r>
                      </m:sub>
                    </m:sSub>
                    <m:r>
                      <a:rPr lang="el-GR" i="1">
                        <a:latin typeface="Cambria Math" panose="02040503050406030204" pitchFamily="18" charset="0"/>
                      </a:rPr>
                      <m:t>+</m:t>
                    </m:r>
                    <m:sSub>
                      <m:sSubPr>
                        <m:ctrlPr>
                          <a:rPr lang="el-GR"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1</m:t>
                        </m:r>
                        <m:r>
                          <a:rPr lang="el-GR" i="1">
                            <a:latin typeface="Cambria Math" panose="02040503050406030204" pitchFamily="18" charset="0"/>
                          </a:rPr>
                          <m:t>, </m:t>
                        </m:r>
                        <m:r>
                          <a:rPr lang="el-GR" i="1">
                            <a:latin typeface="Cambria Math" panose="02040503050406030204" pitchFamily="18" charset="0"/>
                          </a:rPr>
                          <m:t>𝛰</m:t>
                        </m:r>
                        <m:r>
                          <a:rPr lang="en-US" i="1">
                            <a:latin typeface="Cambria Math" panose="02040503050406030204" pitchFamily="18" charset="0"/>
                          </a:rPr>
                          <m:t>𝐹𝐹</m:t>
                        </m:r>
                      </m:sub>
                    </m:sSub>
                  </m:oMath>
                </a14:m>
                <a:r>
                  <a:rPr lang="en-US" dirty="0"/>
                  <a:t> </a:t>
                </a:r>
                <a:r>
                  <a:rPr lang="el-GR" dirty="0"/>
                  <a:t>και καθορίζει τον μέσο ρυθμό αύξησης του ρεύματος την περίοδο αυτή </a:t>
                </a:r>
                <a14:m>
                  <m:oMath xmlns:m="http://schemas.openxmlformats.org/officeDocument/2006/math">
                    <m:acc>
                      <m:accPr>
                        <m:chr m:val="̂"/>
                        <m:ctrlPr>
                          <a:rPr lang="en-US" i="1">
                            <a:latin typeface="Cambria Math" panose="02040503050406030204" pitchFamily="18" charset="0"/>
                            <a:ea typeface="Cambria Math" panose="02040503050406030204" pitchFamily="18" charset="0"/>
                          </a:rPr>
                        </m:ctrlPr>
                      </m:accPr>
                      <m:e>
                        <m:f>
                          <m:fPr>
                            <m:ctrlPr>
                              <a:rPr lang="el-GR" i="1">
                                <a:latin typeface="Cambria Math" panose="02040503050406030204" pitchFamily="18" charset="0"/>
                              </a:rPr>
                            </m:ctrlPr>
                          </m:fPr>
                          <m:num>
                            <m:sSub>
                              <m:sSubPr>
                                <m:ctrlPr>
                                  <a:rPr lang="el-GR"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𝑑𝐼</m:t>
                                </m:r>
                              </m:e>
                              <m:sub>
                                <m:r>
                                  <a:rPr lang="en-US" i="1">
                                    <a:solidFill>
                                      <a:prstClr val="black"/>
                                    </a:solidFill>
                                    <a:latin typeface="Cambria Math" panose="02040503050406030204" pitchFamily="18" charset="0"/>
                                  </a:rPr>
                                  <m:t>𝑚</m:t>
                                </m:r>
                              </m:sub>
                            </m:sSub>
                          </m:num>
                          <m:den>
                            <m:r>
                              <a:rPr lang="en-US" i="1">
                                <a:solidFill>
                                  <a:prstClr val="black"/>
                                </a:solidFill>
                                <a:latin typeface="Cambria Math" panose="02040503050406030204" pitchFamily="18" charset="0"/>
                              </a:rPr>
                              <m:t>𝑑𝑡</m:t>
                            </m:r>
                          </m:den>
                        </m:f>
                      </m:e>
                    </m:acc>
                  </m:oMath>
                </a14:m>
                <a:endParaRPr lang="el-GR" dirty="0"/>
              </a:p>
            </p:txBody>
          </p:sp>
        </mc:Choice>
        <mc:Fallback>
          <p:sp>
            <p:nvSpPr>
              <p:cNvPr id="26" name="TextBox 25">
                <a:extLst>
                  <a:ext uri="{FF2B5EF4-FFF2-40B4-BE49-F238E27FC236}">
                    <a16:creationId xmlns:a16="http://schemas.microsoft.com/office/drawing/2014/main" id="{52C11152-9FF8-9290-6E36-1727051378FF}"/>
                  </a:ext>
                </a:extLst>
              </p:cNvPr>
              <p:cNvSpPr txBox="1">
                <a:spLocks noRot="1" noChangeAspect="1" noMove="1" noResize="1" noEditPoints="1" noAdjustHandles="1" noChangeArrowheads="1" noChangeShapeType="1" noTextEdit="1"/>
              </p:cNvSpPr>
              <p:nvPr/>
            </p:nvSpPr>
            <p:spPr>
              <a:xfrm>
                <a:off x="327734" y="5591933"/>
                <a:ext cx="11214909" cy="1300164"/>
              </a:xfrm>
              <a:prstGeom prst="rect">
                <a:avLst/>
              </a:prstGeom>
              <a:blipFill>
                <a:blip r:embed="rId4"/>
                <a:stretch>
                  <a:fillRect l="-489" b="-2336"/>
                </a:stretch>
              </a:blipFill>
            </p:spPr>
            <p:txBody>
              <a:bodyPr/>
              <a:lstStyle/>
              <a:p>
                <a:r>
                  <a:rPr lang="el-GR">
                    <a:noFill/>
                  </a:rPr>
                  <a:t> </a:t>
                </a:r>
              </a:p>
            </p:txBody>
          </p:sp>
        </mc:Fallback>
      </mc:AlternateContent>
      <p:sp>
        <p:nvSpPr>
          <p:cNvPr id="2" name="TextBox 1">
            <a:extLst>
              <a:ext uri="{FF2B5EF4-FFF2-40B4-BE49-F238E27FC236}">
                <a16:creationId xmlns:a16="http://schemas.microsoft.com/office/drawing/2014/main" id="{652097E7-B62E-D738-908F-9C733A5E9D97}"/>
              </a:ext>
            </a:extLst>
          </p:cNvPr>
          <p:cNvSpPr txBox="1"/>
          <p:nvPr/>
        </p:nvSpPr>
        <p:spPr>
          <a:xfrm>
            <a:off x="4790662" y="-53009"/>
            <a:ext cx="241852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ptos" panose="02110004020202020204"/>
              </a:rPr>
              <a:t>Duty Cycle</a:t>
            </a:r>
            <a:endParaRPr kumimoji="0" lang="el-GR"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1B8D2607-0EE9-9413-99B2-93BC0A937F35}"/>
                  </a:ext>
                </a:extLst>
              </p:cNvPr>
              <p:cNvSpPr txBox="1"/>
              <p:nvPr/>
            </p:nvSpPr>
            <p:spPr>
              <a:xfrm>
                <a:off x="5545647" y="3171447"/>
                <a:ext cx="1580821" cy="369332"/>
              </a:xfrm>
              <a:prstGeom prst="rect">
                <a:avLst/>
              </a:prstGeom>
              <a:noFill/>
            </p:spPr>
            <p:txBody>
              <a:bodyPr wrap="square" rtlCol="0">
                <a:spAutoFit/>
              </a:bodyPr>
              <a:lstStyle/>
              <a:p>
                <a:r>
                  <a:rPr lang="en-US" dirty="0"/>
                  <a:t>(3)+(4) </a:t>
                </a:r>
                <a:r>
                  <a:rPr lang="en-US" dirty="0">
                    <a:latin typeface="Cambria Math" panose="02040503050406030204" pitchFamily="18" charset="0"/>
                    <a:ea typeface="Cambria Math" panose="02040503050406030204" pitchFamily="18" charset="0"/>
                  </a:rPr>
                  <a:t>⇒</a:t>
                </a:r>
                <a:r>
                  <a:rPr lang="el-GR" dirty="0"/>
                  <a:t> </a:t>
                </a:r>
                <a14:m/>
              </a:p>
            </p:txBody>
          </p:sp>
        </mc:Choice>
        <mc:Fallback>
          <p:sp>
            <p:nvSpPr>
              <p:cNvPr id="3" name="TextBox 2">
                <a:extLst>
                  <a:ext uri="{FF2B5EF4-FFF2-40B4-BE49-F238E27FC236}">
                    <a16:creationId xmlns:a16="http://schemas.microsoft.com/office/drawing/2014/main" id="{1B8D2607-0EE9-9413-99B2-93BC0A937F35}"/>
                  </a:ext>
                </a:extLst>
              </p:cNvPr>
              <p:cNvSpPr txBox="1">
                <a:spLocks noRot="1" noChangeAspect="1" noMove="1" noResize="1" noEditPoints="1" noAdjustHandles="1" noChangeArrowheads="1" noChangeShapeType="1" noTextEdit="1"/>
              </p:cNvSpPr>
              <p:nvPr/>
            </p:nvSpPr>
            <p:spPr>
              <a:xfrm>
                <a:off x="5545647" y="3171447"/>
                <a:ext cx="1580821" cy="369332"/>
              </a:xfrm>
              <a:prstGeom prst="rect">
                <a:avLst/>
              </a:prstGeom>
              <a:blipFill>
                <a:blip r:embed="rId5"/>
                <a:stretch>
                  <a:fillRect l="-3475" t="-11475" b="-26230"/>
                </a:stretch>
              </a:blipFill>
            </p:spPr>
            <p:txBody>
              <a:bodyPr/>
              <a:lstStyle/>
              <a:p>
                <a:r>
                  <a:rPr lang="el-GR">
                    <a:noFill/>
                  </a:rPr>
                  <a:t> </a:t>
                </a:r>
              </a:p>
            </p:txBody>
          </p:sp>
        </mc:Fallback>
      </mc:AlternateContent>
      <p:sp>
        <p:nvSpPr>
          <p:cNvPr id="4" name="Ορθογώνιο 3">
            <a:extLst>
              <a:ext uri="{FF2B5EF4-FFF2-40B4-BE49-F238E27FC236}">
                <a16:creationId xmlns:a16="http://schemas.microsoft.com/office/drawing/2014/main" id="{86910FA1-CDA4-361B-D11C-220711E8EDC1}"/>
              </a:ext>
            </a:extLst>
          </p:cNvPr>
          <p:cNvSpPr/>
          <p:nvPr/>
        </p:nvSpPr>
        <p:spPr>
          <a:xfrm>
            <a:off x="7031521" y="4768529"/>
            <a:ext cx="3438939" cy="74986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5518798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2097E7-B62E-D738-908F-9C733A5E9D97}"/>
              </a:ext>
            </a:extLst>
          </p:cNvPr>
          <p:cNvSpPr txBox="1"/>
          <p:nvPr/>
        </p:nvSpPr>
        <p:spPr>
          <a:xfrm>
            <a:off x="3902766" y="-53009"/>
            <a:ext cx="381662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Duty Cycle</a:t>
            </a:r>
            <a:endParaRPr kumimoji="0" lang="el-GR"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219" name="Ομάδα 218">
            <a:extLst>
              <a:ext uri="{FF2B5EF4-FFF2-40B4-BE49-F238E27FC236}">
                <a16:creationId xmlns:a16="http://schemas.microsoft.com/office/drawing/2014/main" id="{005E8DDC-A973-9545-4983-85DA7926A59D}"/>
              </a:ext>
            </a:extLst>
          </p:cNvPr>
          <p:cNvGrpSpPr/>
          <p:nvPr/>
        </p:nvGrpSpPr>
        <p:grpSpPr>
          <a:xfrm>
            <a:off x="492394" y="1110535"/>
            <a:ext cx="11423305" cy="5419593"/>
            <a:chOff x="419822" y="1023449"/>
            <a:chExt cx="11423305" cy="5419593"/>
          </a:xfrm>
        </p:grpSpPr>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A0049F87-5737-6741-9333-13AE762FF0A5}"/>
                    </a:ext>
                  </a:extLst>
                </p:cNvPr>
                <p:cNvSpPr txBox="1"/>
                <p:nvPr/>
              </p:nvSpPr>
              <p:spPr>
                <a:xfrm>
                  <a:off x="2348595" y="1023449"/>
                  <a:ext cx="7424074" cy="542136"/>
                </a:xfrm>
                <a:prstGeom prst="rect">
                  <a:avLst/>
                </a:prstGeom>
                <a:noFill/>
              </p:spPr>
              <p:txBody>
                <a:bodyPr wrap="square" rtlCol="0">
                  <a:spAutoFit/>
                </a:bodyPr>
                <a:lstStyle/>
                <a:p>
                  <a:r>
                    <a:rPr lang="el-GR" sz="2800" dirty="0"/>
                    <a:t>Πως καθορίζονται οι χρόνοι </a:t>
                  </a:r>
                  <a14:m>
                    <m:oMath xmlns:m="http://schemas.openxmlformats.org/officeDocument/2006/math">
                      <m:sSub>
                        <m:sSubPr>
                          <m:ctrlPr>
                            <a:rPr lang="el-GR" sz="2800" i="1" smtClean="0">
                              <a:latin typeface="Cambria Math" panose="02040503050406030204" pitchFamily="18" charset="0"/>
                            </a:rPr>
                          </m:ctrlPr>
                        </m:sSubPr>
                        <m:e>
                          <m:r>
                            <a:rPr lang="en-US" sz="2800" b="0" i="1">
                              <a:latin typeface="Cambria Math" panose="02040503050406030204" pitchFamily="18" charset="0"/>
                            </a:rPr>
                            <m:t>𝑇</m:t>
                          </m:r>
                        </m:e>
                        <m:sub>
                          <m:r>
                            <a:rPr lang="el-GR" sz="2800" b="0" i="1">
                              <a:latin typeface="Cambria Math" panose="02040503050406030204" pitchFamily="18" charset="0"/>
                            </a:rPr>
                            <m:t>1, </m:t>
                          </m:r>
                          <m:r>
                            <a:rPr lang="el-GR" sz="2800" b="0" i="1">
                              <a:latin typeface="Cambria Math" panose="02040503050406030204" pitchFamily="18" charset="0"/>
                            </a:rPr>
                            <m:t>𝛰𝛮</m:t>
                          </m:r>
                        </m:sub>
                      </m:sSub>
                    </m:oMath>
                  </a14:m>
                  <a:r>
                    <a:rPr lang="el-GR" sz="2800" dirty="0"/>
                    <a:t> και </a:t>
                  </a:r>
                  <a14:m>
                    <m:oMath xmlns:m="http://schemas.openxmlformats.org/officeDocument/2006/math">
                      <m:sSub>
                        <m:sSubPr>
                          <m:ctrlPr>
                            <a:rPr lang="el-GR" sz="2800" i="1">
                              <a:latin typeface="Cambria Math" panose="02040503050406030204" pitchFamily="18" charset="0"/>
                            </a:rPr>
                          </m:ctrlPr>
                        </m:sSubPr>
                        <m:e>
                          <m:r>
                            <a:rPr lang="en-US" sz="2800" b="0" i="1">
                              <a:latin typeface="Cambria Math" panose="02040503050406030204" pitchFamily="18" charset="0"/>
                            </a:rPr>
                            <m:t>𝑇</m:t>
                          </m:r>
                        </m:e>
                        <m:sub>
                          <m:r>
                            <a:rPr lang="el-GR" sz="2800" b="0" i="1">
                              <a:latin typeface="Cambria Math" panose="02040503050406030204" pitchFamily="18" charset="0"/>
                            </a:rPr>
                            <m:t>1, </m:t>
                          </m:r>
                          <m:r>
                            <a:rPr lang="el-GR" sz="2800" b="0" i="1">
                              <a:latin typeface="Cambria Math" panose="02040503050406030204" pitchFamily="18" charset="0"/>
                            </a:rPr>
                            <m:t>𝛰</m:t>
                          </m:r>
                          <m:r>
                            <m:rPr>
                              <m:sty m:val="p"/>
                            </m:rPr>
                            <a:rPr lang="en-US" sz="2800" b="0" i="0" smtClean="0">
                              <a:latin typeface="Cambria Math" panose="02040503050406030204" pitchFamily="18" charset="0"/>
                            </a:rPr>
                            <m:t>FF</m:t>
                          </m:r>
                        </m:sub>
                      </m:sSub>
                      <m:r>
                        <a:rPr lang="el-GR" sz="2800" b="0" i="1" smtClean="0">
                          <a:latin typeface="Cambria Math" panose="02040503050406030204" pitchFamily="18" charset="0"/>
                        </a:rPr>
                        <m:t> ?</m:t>
                      </m:r>
                    </m:oMath>
                  </a14:m>
                  <a:endParaRPr lang="el-GR" sz="2800" dirty="0"/>
                </a:p>
              </p:txBody>
            </p:sp>
          </mc:Choice>
          <mc:Fallback>
            <p:sp>
              <p:nvSpPr>
                <p:cNvPr id="9" name="TextBox 8">
                  <a:extLst>
                    <a:ext uri="{FF2B5EF4-FFF2-40B4-BE49-F238E27FC236}">
                      <a16:creationId xmlns:a16="http://schemas.microsoft.com/office/drawing/2014/main" id="{A0049F87-5737-6741-9333-13AE762FF0A5}"/>
                    </a:ext>
                  </a:extLst>
                </p:cNvPr>
                <p:cNvSpPr txBox="1">
                  <a:spLocks noRot="1" noChangeAspect="1" noMove="1" noResize="1" noEditPoints="1" noAdjustHandles="1" noChangeArrowheads="1" noChangeShapeType="1" noTextEdit="1"/>
                </p:cNvSpPr>
                <p:nvPr/>
              </p:nvSpPr>
              <p:spPr>
                <a:xfrm>
                  <a:off x="2348595" y="1023449"/>
                  <a:ext cx="7424074" cy="542136"/>
                </a:xfrm>
                <a:prstGeom prst="rect">
                  <a:avLst/>
                </a:prstGeom>
                <a:blipFill>
                  <a:blip r:embed="rId3"/>
                  <a:stretch>
                    <a:fillRect l="-1642" t="-10112" b="-28090"/>
                  </a:stretch>
                </a:blipFill>
              </p:spPr>
              <p:txBody>
                <a:bodyPr/>
                <a:lstStyle/>
                <a:p>
                  <a:r>
                    <a:rPr lang="el-GR">
                      <a:noFill/>
                    </a:rPr>
                    <a:t> </a:t>
                  </a:r>
                </a:p>
              </p:txBody>
            </p:sp>
          </mc:Fallback>
        </mc:AlternateContent>
        <p:grpSp>
          <p:nvGrpSpPr>
            <p:cNvPr id="208" name="Ομάδα 207">
              <a:extLst>
                <a:ext uri="{FF2B5EF4-FFF2-40B4-BE49-F238E27FC236}">
                  <a16:creationId xmlns:a16="http://schemas.microsoft.com/office/drawing/2014/main" id="{510BD558-2327-BE07-C7F5-E93B6D0C5E3C}"/>
                </a:ext>
              </a:extLst>
            </p:cNvPr>
            <p:cNvGrpSpPr/>
            <p:nvPr/>
          </p:nvGrpSpPr>
          <p:grpSpPr>
            <a:xfrm>
              <a:off x="447037" y="1723943"/>
              <a:ext cx="11396090" cy="2331220"/>
              <a:chOff x="427133" y="1973920"/>
              <a:chExt cx="10174796" cy="1750834"/>
            </a:xfrm>
          </p:grpSpPr>
          <p:cxnSp>
            <p:nvCxnSpPr>
              <p:cNvPr id="6" name="Ευθύγραμμο βέλος σύνδεσης 5">
                <a:extLst>
                  <a:ext uri="{FF2B5EF4-FFF2-40B4-BE49-F238E27FC236}">
                    <a16:creationId xmlns:a16="http://schemas.microsoft.com/office/drawing/2014/main" id="{E7FFA2A3-CA88-E2D2-5907-7186D46DF650}"/>
                  </a:ext>
                </a:extLst>
              </p:cNvPr>
              <p:cNvCxnSpPr>
                <a:cxnSpLocks/>
              </p:cNvCxnSpPr>
              <p:nvPr/>
            </p:nvCxnSpPr>
            <p:spPr>
              <a:xfrm flipV="1">
                <a:off x="2278746" y="3295642"/>
                <a:ext cx="5548332" cy="8"/>
              </a:xfrm>
              <a:prstGeom prst="straightConnector1">
                <a:avLst/>
              </a:prstGeom>
              <a:ln>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7" name="Ευθύγραμμο βέλος σύνδεσης 6">
                <a:extLst>
                  <a:ext uri="{FF2B5EF4-FFF2-40B4-BE49-F238E27FC236}">
                    <a16:creationId xmlns:a16="http://schemas.microsoft.com/office/drawing/2014/main" id="{BF1EE1C7-C212-1A5C-A171-49E01CE500D4}"/>
                  </a:ext>
                </a:extLst>
              </p:cNvPr>
              <p:cNvCxnSpPr>
                <a:cxnSpLocks/>
              </p:cNvCxnSpPr>
              <p:nvPr/>
            </p:nvCxnSpPr>
            <p:spPr>
              <a:xfrm>
                <a:off x="2278746" y="2414588"/>
                <a:ext cx="0" cy="1293018"/>
              </a:xfrm>
              <a:prstGeom prst="straightConnector1">
                <a:avLst/>
              </a:prstGeom>
              <a:ln>
                <a:solidFill>
                  <a:schemeClr val="tx1"/>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1" name="Ευθεία γραμμή σύνδεσης 10">
                <a:extLst>
                  <a:ext uri="{FF2B5EF4-FFF2-40B4-BE49-F238E27FC236}">
                    <a16:creationId xmlns:a16="http://schemas.microsoft.com/office/drawing/2014/main" id="{75BB2CBE-7F91-AA17-EF59-29104DDD069D}"/>
                  </a:ext>
                </a:extLst>
              </p:cNvPr>
              <p:cNvCxnSpPr>
                <a:cxnSpLocks/>
              </p:cNvCxnSpPr>
              <p:nvPr/>
            </p:nvCxnSpPr>
            <p:spPr>
              <a:xfrm flipV="1">
                <a:off x="2278746" y="2519363"/>
                <a:ext cx="139697"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Ευθεία γραμμή σύνδεσης 13">
                <a:extLst>
                  <a:ext uri="{FF2B5EF4-FFF2-40B4-BE49-F238E27FC236}">
                    <a16:creationId xmlns:a16="http://schemas.microsoft.com/office/drawing/2014/main" id="{7F5702CF-2E10-44BB-D0AE-5BCAD8D7F3AF}"/>
                  </a:ext>
                </a:extLst>
              </p:cNvPr>
              <p:cNvCxnSpPr>
                <a:cxnSpLocks/>
              </p:cNvCxnSpPr>
              <p:nvPr/>
            </p:nvCxnSpPr>
            <p:spPr>
              <a:xfrm flipH="1" flipV="1">
                <a:off x="2418439" y="2519362"/>
                <a:ext cx="3"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 name="Ευθεία γραμμή σύνδεσης 25">
                <a:extLst>
                  <a:ext uri="{FF2B5EF4-FFF2-40B4-BE49-F238E27FC236}">
                    <a16:creationId xmlns:a16="http://schemas.microsoft.com/office/drawing/2014/main" id="{EB89AA7E-09F5-1279-AD40-1D1C473A914D}"/>
                  </a:ext>
                </a:extLst>
              </p:cNvPr>
              <p:cNvCxnSpPr>
                <a:cxnSpLocks/>
              </p:cNvCxnSpPr>
              <p:nvPr/>
            </p:nvCxnSpPr>
            <p:spPr>
              <a:xfrm flipV="1">
                <a:off x="2418439" y="2519362"/>
                <a:ext cx="139697"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7" name="Ευθεία γραμμή σύνδεσης 26">
                <a:extLst>
                  <a:ext uri="{FF2B5EF4-FFF2-40B4-BE49-F238E27FC236}">
                    <a16:creationId xmlns:a16="http://schemas.microsoft.com/office/drawing/2014/main" id="{55B7CBBB-CBF8-56E6-5B8D-69604E17B285}"/>
                  </a:ext>
                </a:extLst>
              </p:cNvPr>
              <p:cNvCxnSpPr>
                <a:cxnSpLocks/>
              </p:cNvCxnSpPr>
              <p:nvPr/>
            </p:nvCxnSpPr>
            <p:spPr>
              <a:xfrm flipH="1" flipV="1">
                <a:off x="2558132" y="2519361"/>
                <a:ext cx="3"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8" name="Ευθεία γραμμή σύνδεσης 27">
                <a:extLst>
                  <a:ext uri="{FF2B5EF4-FFF2-40B4-BE49-F238E27FC236}">
                    <a16:creationId xmlns:a16="http://schemas.microsoft.com/office/drawing/2014/main" id="{3604B98E-79BD-C2FF-856B-998BDC6D72A8}"/>
                  </a:ext>
                </a:extLst>
              </p:cNvPr>
              <p:cNvCxnSpPr>
                <a:cxnSpLocks/>
              </p:cNvCxnSpPr>
              <p:nvPr/>
            </p:nvCxnSpPr>
            <p:spPr>
              <a:xfrm flipV="1">
                <a:off x="2558132" y="2519362"/>
                <a:ext cx="139697"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9" name="Ευθεία γραμμή σύνδεσης 28">
                <a:extLst>
                  <a:ext uri="{FF2B5EF4-FFF2-40B4-BE49-F238E27FC236}">
                    <a16:creationId xmlns:a16="http://schemas.microsoft.com/office/drawing/2014/main" id="{89D68592-1D26-B13B-B1A8-7A9AD620AF6C}"/>
                  </a:ext>
                </a:extLst>
              </p:cNvPr>
              <p:cNvCxnSpPr>
                <a:cxnSpLocks/>
              </p:cNvCxnSpPr>
              <p:nvPr/>
            </p:nvCxnSpPr>
            <p:spPr>
              <a:xfrm flipH="1" flipV="1">
                <a:off x="2697825" y="2519361"/>
                <a:ext cx="3"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0" name="Ευθεία γραμμή σύνδεσης 29">
                <a:extLst>
                  <a:ext uri="{FF2B5EF4-FFF2-40B4-BE49-F238E27FC236}">
                    <a16:creationId xmlns:a16="http://schemas.microsoft.com/office/drawing/2014/main" id="{A551C15F-41A7-D90A-B665-9DB51CD36227}"/>
                  </a:ext>
                </a:extLst>
              </p:cNvPr>
              <p:cNvCxnSpPr>
                <a:cxnSpLocks/>
              </p:cNvCxnSpPr>
              <p:nvPr/>
            </p:nvCxnSpPr>
            <p:spPr>
              <a:xfrm flipV="1">
                <a:off x="2697824" y="2519362"/>
                <a:ext cx="139697"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1" name="Ευθεία γραμμή σύνδεσης 30">
                <a:extLst>
                  <a:ext uri="{FF2B5EF4-FFF2-40B4-BE49-F238E27FC236}">
                    <a16:creationId xmlns:a16="http://schemas.microsoft.com/office/drawing/2014/main" id="{E9648925-1EC1-9FDC-96AE-2FF68DFD9F1E}"/>
                  </a:ext>
                </a:extLst>
              </p:cNvPr>
              <p:cNvCxnSpPr>
                <a:cxnSpLocks/>
              </p:cNvCxnSpPr>
              <p:nvPr/>
            </p:nvCxnSpPr>
            <p:spPr>
              <a:xfrm flipH="1" flipV="1">
                <a:off x="2837517" y="2519361"/>
                <a:ext cx="3"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2" name="Ευθεία γραμμή σύνδεσης 31">
                <a:extLst>
                  <a:ext uri="{FF2B5EF4-FFF2-40B4-BE49-F238E27FC236}">
                    <a16:creationId xmlns:a16="http://schemas.microsoft.com/office/drawing/2014/main" id="{88BAB66C-C77C-C005-FCE6-6E206FE76796}"/>
                  </a:ext>
                </a:extLst>
              </p:cNvPr>
              <p:cNvCxnSpPr>
                <a:cxnSpLocks/>
              </p:cNvCxnSpPr>
              <p:nvPr/>
            </p:nvCxnSpPr>
            <p:spPr>
              <a:xfrm flipV="1">
                <a:off x="2837513" y="2519362"/>
                <a:ext cx="139697"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3" name="Ευθεία γραμμή σύνδεσης 32">
                <a:extLst>
                  <a:ext uri="{FF2B5EF4-FFF2-40B4-BE49-F238E27FC236}">
                    <a16:creationId xmlns:a16="http://schemas.microsoft.com/office/drawing/2014/main" id="{67029848-C7E3-4DD7-284F-6A9C7162D232}"/>
                  </a:ext>
                </a:extLst>
              </p:cNvPr>
              <p:cNvCxnSpPr>
                <a:cxnSpLocks/>
              </p:cNvCxnSpPr>
              <p:nvPr/>
            </p:nvCxnSpPr>
            <p:spPr>
              <a:xfrm flipH="1" flipV="1">
                <a:off x="2977206" y="2519361"/>
                <a:ext cx="3"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4" name="Ευθεία γραμμή σύνδεσης 33">
                <a:extLst>
                  <a:ext uri="{FF2B5EF4-FFF2-40B4-BE49-F238E27FC236}">
                    <a16:creationId xmlns:a16="http://schemas.microsoft.com/office/drawing/2014/main" id="{9BF9BF74-8E03-39EE-5A97-DA23C62A4553}"/>
                  </a:ext>
                </a:extLst>
              </p:cNvPr>
              <p:cNvCxnSpPr>
                <a:cxnSpLocks/>
              </p:cNvCxnSpPr>
              <p:nvPr/>
            </p:nvCxnSpPr>
            <p:spPr>
              <a:xfrm flipV="1">
                <a:off x="2977197" y="2519362"/>
                <a:ext cx="139697"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5" name="Ευθεία γραμμή σύνδεσης 34">
                <a:extLst>
                  <a:ext uri="{FF2B5EF4-FFF2-40B4-BE49-F238E27FC236}">
                    <a16:creationId xmlns:a16="http://schemas.microsoft.com/office/drawing/2014/main" id="{DD8D47D4-6CEE-F7A4-0C85-70F795EC54D9}"/>
                  </a:ext>
                </a:extLst>
              </p:cNvPr>
              <p:cNvCxnSpPr>
                <a:cxnSpLocks/>
              </p:cNvCxnSpPr>
              <p:nvPr/>
            </p:nvCxnSpPr>
            <p:spPr>
              <a:xfrm flipH="1" flipV="1">
                <a:off x="3116890" y="2519361"/>
                <a:ext cx="3"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6" name="Ευθεία γραμμή σύνδεσης 35">
                <a:extLst>
                  <a:ext uri="{FF2B5EF4-FFF2-40B4-BE49-F238E27FC236}">
                    <a16:creationId xmlns:a16="http://schemas.microsoft.com/office/drawing/2014/main" id="{17ABA1E5-B4A4-B236-C314-74BA9B55A350}"/>
                  </a:ext>
                </a:extLst>
              </p:cNvPr>
              <p:cNvCxnSpPr>
                <a:cxnSpLocks/>
              </p:cNvCxnSpPr>
              <p:nvPr/>
            </p:nvCxnSpPr>
            <p:spPr>
              <a:xfrm flipV="1">
                <a:off x="3116877" y="2519362"/>
                <a:ext cx="139697"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7" name="Ευθεία γραμμή σύνδεσης 36">
                <a:extLst>
                  <a:ext uri="{FF2B5EF4-FFF2-40B4-BE49-F238E27FC236}">
                    <a16:creationId xmlns:a16="http://schemas.microsoft.com/office/drawing/2014/main" id="{5F998C97-73C7-C28E-E4ED-0915350B12AF}"/>
                  </a:ext>
                </a:extLst>
              </p:cNvPr>
              <p:cNvCxnSpPr>
                <a:cxnSpLocks/>
              </p:cNvCxnSpPr>
              <p:nvPr/>
            </p:nvCxnSpPr>
            <p:spPr>
              <a:xfrm flipH="1" flipV="1">
                <a:off x="3256570" y="2519361"/>
                <a:ext cx="3"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8" name="Ευθεία γραμμή σύνδεσης 37">
                <a:extLst>
                  <a:ext uri="{FF2B5EF4-FFF2-40B4-BE49-F238E27FC236}">
                    <a16:creationId xmlns:a16="http://schemas.microsoft.com/office/drawing/2014/main" id="{98D5C25C-E391-D179-2161-B8D878D0ED0F}"/>
                  </a:ext>
                </a:extLst>
              </p:cNvPr>
              <p:cNvCxnSpPr>
                <a:cxnSpLocks/>
              </p:cNvCxnSpPr>
              <p:nvPr/>
            </p:nvCxnSpPr>
            <p:spPr>
              <a:xfrm flipV="1">
                <a:off x="3256548" y="2519362"/>
                <a:ext cx="139697"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9" name="Ευθεία γραμμή σύνδεσης 38">
                <a:extLst>
                  <a:ext uri="{FF2B5EF4-FFF2-40B4-BE49-F238E27FC236}">
                    <a16:creationId xmlns:a16="http://schemas.microsoft.com/office/drawing/2014/main" id="{F7FC99CF-4183-C496-E8EF-90A6D9988A22}"/>
                  </a:ext>
                </a:extLst>
              </p:cNvPr>
              <p:cNvCxnSpPr>
                <a:cxnSpLocks/>
              </p:cNvCxnSpPr>
              <p:nvPr/>
            </p:nvCxnSpPr>
            <p:spPr>
              <a:xfrm flipH="1" flipV="1">
                <a:off x="3396241" y="2519361"/>
                <a:ext cx="3"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0" name="Ευθεία γραμμή σύνδεσης 39">
                <a:extLst>
                  <a:ext uri="{FF2B5EF4-FFF2-40B4-BE49-F238E27FC236}">
                    <a16:creationId xmlns:a16="http://schemas.microsoft.com/office/drawing/2014/main" id="{11CE4D64-F6FB-89D6-E297-24E59FCCAA9D}"/>
                  </a:ext>
                </a:extLst>
              </p:cNvPr>
              <p:cNvCxnSpPr>
                <a:cxnSpLocks/>
              </p:cNvCxnSpPr>
              <p:nvPr/>
            </p:nvCxnSpPr>
            <p:spPr>
              <a:xfrm flipV="1">
                <a:off x="3396206" y="2519362"/>
                <a:ext cx="139697"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1" name="Ευθεία γραμμή σύνδεσης 40">
                <a:extLst>
                  <a:ext uri="{FF2B5EF4-FFF2-40B4-BE49-F238E27FC236}">
                    <a16:creationId xmlns:a16="http://schemas.microsoft.com/office/drawing/2014/main" id="{D5252944-D84D-7224-3D39-88E0D1335697}"/>
                  </a:ext>
                </a:extLst>
              </p:cNvPr>
              <p:cNvCxnSpPr>
                <a:cxnSpLocks/>
              </p:cNvCxnSpPr>
              <p:nvPr/>
            </p:nvCxnSpPr>
            <p:spPr>
              <a:xfrm flipH="1" flipV="1">
                <a:off x="3535899" y="2519361"/>
                <a:ext cx="3"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2" name="Ευθεία γραμμή σύνδεσης 41">
                <a:extLst>
                  <a:ext uri="{FF2B5EF4-FFF2-40B4-BE49-F238E27FC236}">
                    <a16:creationId xmlns:a16="http://schemas.microsoft.com/office/drawing/2014/main" id="{7369FE4E-91A7-8508-CAB6-A2A3B1472C20}"/>
                  </a:ext>
                </a:extLst>
              </p:cNvPr>
              <p:cNvCxnSpPr>
                <a:cxnSpLocks/>
              </p:cNvCxnSpPr>
              <p:nvPr/>
            </p:nvCxnSpPr>
            <p:spPr>
              <a:xfrm flipV="1">
                <a:off x="3535842" y="2519361"/>
                <a:ext cx="139697"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3" name="Ευθεία γραμμή σύνδεσης 42">
                <a:extLst>
                  <a:ext uri="{FF2B5EF4-FFF2-40B4-BE49-F238E27FC236}">
                    <a16:creationId xmlns:a16="http://schemas.microsoft.com/office/drawing/2014/main" id="{C4E0FE4C-1470-2A5B-5221-DA6F8D759271}"/>
                  </a:ext>
                </a:extLst>
              </p:cNvPr>
              <p:cNvCxnSpPr>
                <a:cxnSpLocks/>
              </p:cNvCxnSpPr>
              <p:nvPr/>
            </p:nvCxnSpPr>
            <p:spPr>
              <a:xfrm flipH="1" flipV="1">
                <a:off x="3675535" y="2519360"/>
                <a:ext cx="3"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4" name="Ευθεία γραμμή σύνδεσης 43">
                <a:extLst>
                  <a:ext uri="{FF2B5EF4-FFF2-40B4-BE49-F238E27FC236}">
                    <a16:creationId xmlns:a16="http://schemas.microsoft.com/office/drawing/2014/main" id="{B535CBCE-094B-8B80-A54D-8D1591788DF9}"/>
                  </a:ext>
                </a:extLst>
              </p:cNvPr>
              <p:cNvCxnSpPr>
                <a:cxnSpLocks/>
              </p:cNvCxnSpPr>
              <p:nvPr/>
            </p:nvCxnSpPr>
            <p:spPr>
              <a:xfrm flipV="1">
                <a:off x="3674011" y="2519362"/>
                <a:ext cx="139697"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5" name="Ευθεία γραμμή σύνδεσης 44">
                <a:extLst>
                  <a:ext uri="{FF2B5EF4-FFF2-40B4-BE49-F238E27FC236}">
                    <a16:creationId xmlns:a16="http://schemas.microsoft.com/office/drawing/2014/main" id="{8D7EDCCD-F41F-CA50-CEF4-9674515B806E}"/>
                  </a:ext>
                </a:extLst>
              </p:cNvPr>
              <p:cNvCxnSpPr>
                <a:cxnSpLocks/>
              </p:cNvCxnSpPr>
              <p:nvPr/>
            </p:nvCxnSpPr>
            <p:spPr>
              <a:xfrm flipH="1" flipV="1">
                <a:off x="3813704" y="2519361"/>
                <a:ext cx="3"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6" name="Ευθεία γραμμή σύνδεσης 45">
                <a:extLst>
                  <a:ext uri="{FF2B5EF4-FFF2-40B4-BE49-F238E27FC236}">
                    <a16:creationId xmlns:a16="http://schemas.microsoft.com/office/drawing/2014/main" id="{2F4874B8-00DB-0A6D-5386-7EAFF212E0CD}"/>
                  </a:ext>
                </a:extLst>
              </p:cNvPr>
              <p:cNvCxnSpPr>
                <a:cxnSpLocks/>
              </p:cNvCxnSpPr>
              <p:nvPr/>
            </p:nvCxnSpPr>
            <p:spPr>
              <a:xfrm flipV="1">
                <a:off x="3812123" y="2519362"/>
                <a:ext cx="139697"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7" name="Ευθεία γραμμή σύνδεσης 46">
                <a:extLst>
                  <a:ext uri="{FF2B5EF4-FFF2-40B4-BE49-F238E27FC236}">
                    <a16:creationId xmlns:a16="http://schemas.microsoft.com/office/drawing/2014/main" id="{00FAB8E4-D79E-E8F3-53BC-D120D9521633}"/>
                  </a:ext>
                </a:extLst>
              </p:cNvPr>
              <p:cNvCxnSpPr>
                <a:cxnSpLocks/>
              </p:cNvCxnSpPr>
              <p:nvPr/>
            </p:nvCxnSpPr>
            <p:spPr>
              <a:xfrm flipH="1" flipV="1">
                <a:off x="3951816" y="2519361"/>
                <a:ext cx="3"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9" name="Ευθεία γραμμή σύνδεσης 48">
                <a:extLst>
                  <a:ext uri="{FF2B5EF4-FFF2-40B4-BE49-F238E27FC236}">
                    <a16:creationId xmlns:a16="http://schemas.microsoft.com/office/drawing/2014/main" id="{EF8EFD66-66DC-BC5B-E55D-0E1B8A99F45D}"/>
                  </a:ext>
                </a:extLst>
              </p:cNvPr>
              <p:cNvCxnSpPr>
                <a:cxnSpLocks/>
              </p:cNvCxnSpPr>
              <p:nvPr/>
            </p:nvCxnSpPr>
            <p:spPr>
              <a:xfrm flipV="1">
                <a:off x="3950292" y="2519362"/>
                <a:ext cx="139697"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0" name="Ευθεία γραμμή σύνδεσης 49">
                <a:extLst>
                  <a:ext uri="{FF2B5EF4-FFF2-40B4-BE49-F238E27FC236}">
                    <a16:creationId xmlns:a16="http://schemas.microsoft.com/office/drawing/2014/main" id="{2DF70166-CAF3-085F-5D24-EE66AFCB9299}"/>
                  </a:ext>
                </a:extLst>
              </p:cNvPr>
              <p:cNvCxnSpPr>
                <a:cxnSpLocks/>
              </p:cNvCxnSpPr>
              <p:nvPr/>
            </p:nvCxnSpPr>
            <p:spPr>
              <a:xfrm flipH="1" flipV="1">
                <a:off x="4089985" y="2519361"/>
                <a:ext cx="3"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1" name="Ευθεία γραμμή σύνδεσης 50">
                <a:extLst>
                  <a:ext uri="{FF2B5EF4-FFF2-40B4-BE49-F238E27FC236}">
                    <a16:creationId xmlns:a16="http://schemas.microsoft.com/office/drawing/2014/main" id="{963D8AE3-41BA-27E3-AA07-741955D093A6}"/>
                  </a:ext>
                </a:extLst>
              </p:cNvPr>
              <p:cNvCxnSpPr>
                <a:cxnSpLocks/>
              </p:cNvCxnSpPr>
              <p:nvPr/>
            </p:nvCxnSpPr>
            <p:spPr>
              <a:xfrm flipV="1">
                <a:off x="4089984" y="2519362"/>
                <a:ext cx="139697"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2" name="Ευθεία γραμμή σύνδεσης 51">
                <a:extLst>
                  <a:ext uri="{FF2B5EF4-FFF2-40B4-BE49-F238E27FC236}">
                    <a16:creationId xmlns:a16="http://schemas.microsoft.com/office/drawing/2014/main" id="{8C22D050-E20D-EA1E-F762-E666049EE94C}"/>
                  </a:ext>
                </a:extLst>
              </p:cNvPr>
              <p:cNvCxnSpPr>
                <a:cxnSpLocks/>
              </p:cNvCxnSpPr>
              <p:nvPr/>
            </p:nvCxnSpPr>
            <p:spPr>
              <a:xfrm flipH="1" flipV="1">
                <a:off x="4229677" y="2519361"/>
                <a:ext cx="3"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3" name="Ευθεία γραμμή σύνδεσης 52">
                <a:extLst>
                  <a:ext uri="{FF2B5EF4-FFF2-40B4-BE49-F238E27FC236}">
                    <a16:creationId xmlns:a16="http://schemas.microsoft.com/office/drawing/2014/main" id="{3C5A05E0-D312-EC3C-ABBE-9F3569B320AF}"/>
                  </a:ext>
                </a:extLst>
              </p:cNvPr>
              <p:cNvCxnSpPr>
                <a:cxnSpLocks/>
              </p:cNvCxnSpPr>
              <p:nvPr/>
            </p:nvCxnSpPr>
            <p:spPr>
              <a:xfrm flipV="1">
                <a:off x="4229673" y="2519362"/>
                <a:ext cx="139697"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4" name="Ευθεία γραμμή σύνδεσης 53">
                <a:extLst>
                  <a:ext uri="{FF2B5EF4-FFF2-40B4-BE49-F238E27FC236}">
                    <a16:creationId xmlns:a16="http://schemas.microsoft.com/office/drawing/2014/main" id="{9FF5040C-DB6B-F01B-D679-E879B28355DC}"/>
                  </a:ext>
                </a:extLst>
              </p:cNvPr>
              <p:cNvCxnSpPr>
                <a:cxnSpLocks/>
              </p:cNvCxnSpPr>
              <p:nvPr/>
            </p:nvCxnSpPr>
            <p:spPr>
              <a:xfrm flipH="1" flipV="1">
                <a:off x="4369366" y="2519361"/>
                <a:ext cx="3"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5" name="Ευθεία γραμμή σύνδεσης 54">
                <a:extLst>
                  <a:ext uri="{FF2B5EF4-FFF2-40B4-BE49-F238E27FC236}">
                    <a16:creationId xmlns:a16="http://schemas.microsoft.com/office/drawing/2014/main" id="{5EF27802-75CC-5EAE-FA06-7E49ABFA4C95}"/>
                  </a:ext>
                </a:extLst>
              </p:cNvPr>
              <p:cNvCxnSpPr>
                <a:cxnSpLocks/>
              </p:cNvCxnSpPr>
              <p:nvPr/>
            </p:nvCxnSpPr>
            <p:spPr>
              <a:xfrm flipV="1">
                <a:off x="4369357" y="2519362"/>
                <a:ext cx="139697"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6" name="Ευθεία γραμμή σύνδεσης 55">
                <a:extLst>
                  <a:ext uri="{FF2B5EF4-FFF2-40B4-BE49-F238E27FC236}">
                    <a16:creationId xmlns:a16="http://schemas.microsoft.com/office/drawing/2014/main" id="{C6D7FB0A-F5E9-9DEE-53A3-72B403F8991A}"/>
                  </a:ext>
                </a:extLst>
              </p:cNvPr>
              <p:cNvCxnSpPr>
                <a:cxnSpLocks/>
              </p:cNvCxnSpPr>
              <p:nvPr/>
            </p:nvCxnSpPr>
            <p:spPr>
              <a:xfrm flipH="1" flipV="1">
                <a:off x="4509050" y="2519361"/>
                <a:ext cx="3"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7" name="Ευθεία γραμμή σύνδεσης 56">
                <a:extLst>
                  <a:ext uri="{FF2B5EF4-FFF2-40B4-BE49-F238E27FC236}">
                    <a16:creationId xmlns:a16="http://schemas.microsoft.com/office/drawing/2014/main" id="{7735AC9D-A07D-E31A-2D98-E98589D6116A}"/>
                  </a:ext>
                </a:extLst>
              </p:cNvPr>
              <p:cNvCxnSpPr>
                <a:cxnSpLocks/>
              </p:cNvCxnSpPr>
              <p:nvPr/>
            </p:nvCxnSpPr>
            <p:spPr>
              <a:xfrm flipV="1">
                <a:off x="4509037" y="2519362"/>
                <a:ext cx="139697"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8" name="Ευθεία γραμμή σύνδεσης 57">
                <a:extLst>
                  <a:ext uri="{FF2B5EF4-FFF2-40B4-BE49-F238E27FC236}">
                    <a16:creationId xmlns:a16="http://schemas.microsoft.com/office/drawing/2014/main" id="{69A24A51-6AE9-2C79-EF06-F50343668C8D}"/>
                  </a:ext>
                </a:extLst>
              </p:cNvPr>
              <p:cNvCxnSpPr>
                <a:cxnSpLocks/>
              </p:cNvCxnSpPr>
              <p:nvPr/>
            </p:nvCxnSpPr>
            <p:spPr>
              <a:xfrm flipH="1" flipV="1">
                <a:off x="4648730" y="2519361"/>
                <a:ext cx="3"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9" name="Ευθεία γραμμή σύνδεσης 58">
                <a:extLst>
                  <a:ext uri="{FF2B5EF4-FFF2-40B4-BE49-F238E27FC236}">
                    <a16:creationId xmlns:a16="http://schemas.microsoft.com/office/drawing/2014/main" id="{A4FD0F87-8A53-4F9A-DACC-ADC4D07D4A9A}"/>
                  </a:ext>
                </a:extLst>
              </p:cNvPr>
              <p:cNvCxnSpPr>
                <a:cxnSpLocks/>
              </p:cNvCxnSpPr>
              <p:nvPr/>
            </p:nvCxnSpPr>
            <p:spPr>
              <a:xfrm flipV="1">
                <a:off x="4648708" y="2519362"/>
                <a:ext cx="139697"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0" name="Ευθεία γραμμή σύνδεσης 59">
                <a:extLst>
                  <a:ext uri="{FF2B5EF4-FFF2-40B4-BE49-F238E27FC236}">
                    <a16:creationId xmlns:a16="http://schemas.microsoft.com/office/drawing/2014/main" id="{4B1C1D74-ECB2-8F6F-F8C2-F88863652863}"/>
                  </a:ext>
                </a:extLst>
              </p:cNvPr>
              <p:cNvCxnSpPr>
                <a:cxnSpLocks/>
              </p:cNvCxnSpPr>
              <p:nvPr/>
            </p:nvCxnSpPr>
            <p:spPr>
              <a:xfrm flipH="1" flipV="1">
                <a:off x="4788401" y="2519361"/>
                <a:ext cx="3"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1" name="Ευθεία γραμμή σύνδεσης 60">
                <a:extLst>
                  <a:ext uri="{FF2B5EF4-FFF2-40B4-BE49-F238E27FC236}">
                    <a16:creationId xmlns:a16="http://schemas.microsoft.com/office/drawing/2014/main" id="{01EB0A88-2CA1-3A8F-A5B4-5FEB7148E1A2}"/>
                  </a:ext>
                </a:extLst>
              </p:cNvPr>
              <p:cNvCxnSpPr>
                <a:cxnSpLocks/>
              </p:cNvCxnSpPr>
              <p:nvPr/>
            </p:nvCxnSpPr>
            <p:spPr>
              <a:xfrm flipV="1">
                <a:off x="4788366" y="2519362"/>
                <a:ext cx="139697"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2" name="Ευθεία γραμμή σύνδεσης 61">
                <a:extLst>
                  <a:ext uri="{FF2B5EF4-FFF2-40B4-BE49-F238E27FC236}">
                    <a16:creationId xmlns:a16="http://schemas.microsoft.com/office/drawing/2014/main" id="{268B46F3-4101-62C4-81D2-86D7598DCCAB}"/>
                  </a:ext>
                </a:extLst>
              </p:cNvPr>
              <p:cNvCxnSpPr>
                <a:cxnSpLocks/>
              </p:cNvCxnSpPr>
              <p:nvPr/>
            </p:nvCxnSpPr>
            <p:spPr>
              <a:xfrm flipH="1" flipV="1">
                <a:off x="4928059" y="2519361"/>
                <a:ext cx="3"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3" name="Ευθεία γραμμή σύνδεσης 62">
                <a:extLst>
                  <a:ext uri="{FF2B5EF4-FFF2-40B4-BE49-F238E27FC236}">
                    <a16:creationId xmlns:a16="http://schemas.microsoft.com/office/drawing/2014/main" id="{2081E8AB-84E1-BA91-08E6-68DC1C07030A}"/>
                  </a:ext>
                </a:extLst>
              </p:cNvPr>
              <p:cNvCxnSpPr>
                <a:cxnSpLocks/>
              </p:cNvCxnSpPr>
              <p:nvPr/>
            </p:nvCxnSpPr>
            <p:spPr>
              <a:xfrm flipV="1">
                <a:off x="4928002" y="2519361"/>
                <a:ext cx="139697"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4" name="Ευθεία γραμμή σύνδεσης 63">
                <a:extLst>
                  <a:ext uri="{FF2B5EF4-FFF2-40B4-BE49-F238E27FC236}">
                    <a16:creationId xmlns:a16="http://schemas.microsoft.com/office/drawing/2014/main" id="{A8B50DF1-DC2E-FA7B-B5C4-ACC7D6518F8B}"/>
                  </a:ext>
                </a:extLst>
              </p:cNvPr>
              <p:cNvCxnSpPr>
                <a:cxnSpLocks/>
              </p:cNvCxnSpPr>
              <p:nvPr/>
            </p:nvCxnSpPr>
            <p:spPr>
              <a:xfrm flipH="1" flipV="1">
                <a:off x="5067695" y="2519360"/>
                <a:ext cx="3"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5" name="Ευθεία γραμμή σύνδεσης 64">
                <a:extLst>
                  <a:ext uri="{FF2B5EF4-FFF2-40B4-BE49-F238E27FC236}">
                    <a16:creationId xmlns:a16="http://schemas.microsoft.com/office/drawing/2014/main" id="{1746D67A-8AB7-1E69-0871-313A24DAD114}"/>
                  </a:ext>
                </a:extLst>
              </p:cNvPr>
              <p:cNvCxnSpPr>
                <a:cxnSpLocks/>
              </p:cNvCxnSpPr>
              <p:nvPr/>
            </p:nvCxnSpPr>
            <p:spPr>
              <a:xfrm flipV="1">
                <a:off x="5066171" y="2519362"/>
                <a:ext cx="139697"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6" name="Ευθεία γραμμή σύνδεσης 65">
                <a:extLst>
                  <a:ext uri="{FF2B5EF4-FFF2-40B4-BE49-F238E27FC236}">
                    <a16:creationId xmlns:a16="http://schemas.microsoft.com/office/drawing/2014/main" id="{8F8017BE-DFFF-0ADD-3D73-C09DFE0E2DDA}"/>
                  </a:ext>
                </a:extLst>
              </p:cNvPr>
              <p:cNvCxnSpPr>
                <a:cxnSpLocks/>
              </p:cNvCxnSpPr>
              <p:nvPr/>
            </p:nvCxnSpPr>
            <p:spPr>
              <a:xfrm flipH="1" flipV="1">
                <a:off x="5205864" y="2519361"/>
                <a:ext cx="3"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7" name="Ευθεία γραμμή σύνδεσης 66">
                <a:extLst>
                  <a:ext uri="{FF2B5EF4-FFF2-40B4-BE49-F238E27FC236}">
                    <a16:creationId xmlns:a16="http://schemas.microsoft.com/office/drawing/2014/main" id="{4A20177A-9EFF-EDA6-8882-ACC921C739FE}"/>
                  </a:ext>
                </a:extLst>
              </p:cNvPr>
              <p:cNvCxnSpPr>
                <a:cxnSpLocks/>
              </p:cNvCxnSpPr>
              <p:nvPr/>
            </p:nvCxnSpPr>
            <p:spPr>
              <a:xfrm flipV="1">
                <a:off x="5204283" y="2519362"/>
                <a:ext cx="139697"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8" name="Ευθεία γραμμή σύνδεσης 67">
                <a:extLst>
                  <a:ext uri="{FF2B5EF4-FFF2-40B4-BE49-F238E27FC236}">
                    <a16:creationId xmlns:a16="http://schemas.microsoft.com/office/drawing/2014/main" id="{9AD63174-EF91-8040-74FE-F6F07906E251}"/>
                  </a:ext>
                </a:extLst>
              </p:cNvPr>
              <p:cNvCxnSpPr>
                <a:cxnSpLocks/>
              </p:cNvCxnSpPr>
              <p:nvPr/>
            </p:nvCxnSpPr>
            <p:spPr>
              <a:xfrm flipH="1" flipV="1">
                <a:off x="5343976" y="2519361"/>
                <a:ext cx="3"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0" name="Ευθεία γραμμή σύνδεσης 69">
                <a:extLst>
                  <a:ext uri="{FF2B5EF4-FFF2-40B4-BE49-F238E27FC236}">
                    <a16:creationId xmlns:a16="http://schemas.microsoft.com/office/drawing/2014/main" id="{4163CB7A-F1FC-92AA-8A0A-A3EBBC119A02}"/>
                  </a:ext>
                </a:extLst>
              </p:cNvPr>
              <p:cNvCxnSpPr>
                <a:cxnSpLocks/>
              </p:cNvCxnSpPr>
              <p:nvPr/>
            </p:nvCxnSpPr>
            <p:spPr>
              <a:xfrm flipV="1">
                <a:off x="5346988" y="2519360"/>
                <a:ext cx="139697"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1" name="Ευθεία γραμμή σύνδεσης 70">
                <a:extLst>
                  <a:ext uri="{FF2B5EF4-FFF2-40B4-BE49-F238E27FC236}">
                    <a16:creationId xmlns:a16="http://schemas.microsoft.com/office/drawing/2014/main" id="{F9DD1680-99DD-ABD5-892D-327B0265BA66}"/>
                  </a:ext>
                </a:extLst>
              </p:cNvPr>
              <p:cNvCxnSpPr>
                <a:cxnSpLocks/>
              </p:cNvCxnSpPr>
              <p:nvPr/>
            </p:nvCxnSpPr>
            <p:spPr>
              <a:xfrm flipH="1" flipV="1">
                <a:off x="5486681" y="2519359"/>
                <a:ext cx="3"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2" name="Ευθεία γραμμή σύνδεσης 71">
                <a:extLst>
                  <a:ext uri="{FF2B5EF4-FFF2-40B4-BE49-F238E27FC236}">
                    <a16:creationId xmlns:a16="http://schemas.microsoft.com/office/drawing/2014/main" id="{1562D08C-297C-AB6D-4873-FF34D9D790A3}"/>
                  </a:ext>
                </a:extLst>
              </p:cNvPr>
              <p:cNvCxnSpPr>
                <a:cxnSpLocks/>
              </p:cNvCxnSpPr>
              <p:nvPr/>
            </p:nvCxnSpPr>
            <p:spPr>
              <a:xfrm flipV="1">
                <a:off x="5486672" y="2519360"/>
                <a:ext cx="139697"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3" name="Ευθεία γραμμή σύνδεσης 72">
                <a:extLst>
                  <a:ext uri="{FF2B5EF4-FFF2-40B4-BE49-F238E27FC236}">
                    <a16:creationId xmlns:a16="http://schemas.microsoft.com/office/drawing/2014/main" id="{B39F6930-A1D3-E1EE-4A5E-F8AE56CD0CB4}"/>
                  </a:ext>
                </a:extLst>
              </p:cNvPr>
              <p:cNvCxnSpPr>
                <a:cxnSpLocks/>
              </p:cNvCxnSpPr>
              <p:nvPr/>
            </p:nvCxnSpPr>
            <p:spPr>
              <a:xfrm flipH="1" flipV="1">
                <a:off x="5626365" y="2519359"/>
                <a:ext cx="3"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4" name="Ευθεία γραμμή σύνδεσης 73">
                <a:extLst>
                  <a:ext uri="{FF2B5EF4-FFF2-40B4-BE49-F238E27FC236}">
                    <a16:creationId xmlns:a16="http://schemas.microsoft.com/office/drawing/2014/main" id="{88DDA51C-DAAC-5E44-817B-69C83B53B71A}"/>
                  </a:ext>
                </a:extLst>
              </p:cNvPr>
              <p:cNvCxnSpPr>
                <a:cxnSpLocks/>
              </p:cNvCxnSpPr>
              <p:nvPr/>
            </p:nvCxnSpPr>
            <p:spPr>
              <a:xfrm flipV="1">
                <a:off x="5626352" y="2519360"/>
                <a:ext cx="139697"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5" name="Ευθεία γραμμή σύνδεσης 74">
                <a:extLst>
                  <a:ext uri="{FF2B5EF4-FFF2-40B4-BE49-F238E27FC236}">
                    <a16:creationId xmlns:a16="http://schemas.microsoft.com/office/drawing/2014/main" id="{83919960-9B7C-921C-BD1F-AD5DD6BF7504}"/>
                  </a:ext>
                </a:extLst>
              </p:cNvPr>
              <p:cNvCxnSpPr>
                <a:cxnSpLocks/>
              </p:cNvCxnSpPr>
              <p:nvPr/>
            </p:nvCxnSpPr>
            <p:spPr>
              <a:xfrm flipH="1" flipV="1">
                <a:off x="5766045" y="2519359"/>
                <a:ext cx="3"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6" name="Ευθεία γραμμή σύνδεσης 75">
                <a:extLst>
                  <a:ext uri="{FF2B5EF4-FFF2-40B4-BE49-F238E27FC236}">
                    <a16:creationId xmlns:a16="http://schemas.microsoft.com/office/drawing/2014/main" id="{278C5CAE-2B4E-D911-42C5-498401CB67C4}"/>
                  </a:ext>
                </a:extLst>
              </p:cNvPr>
              <p:cNvCxnSpPr>
                <a:cxnSpLocks/>
              </p:cNvCxnSpPr>
              <p:nvPr/>
            </p:nvCxnSpPr>
            <p:spPr>
              <a:xfrm flipV="1">
                <a:off x="5766023" y="2519360"/>
                <a:ext cx="139697"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7" name="Ευθεία γραμμή σύνδεσης 76">
                <a:extLst>
                  <a:ext uri="{FF2B5EF4-FFF2-40B4-BE49-F238E27FC236}">
                    <a16:creationId xmlns:a16="http://schemas.microsoft.com/office/drawing/2014/main" id="{340D1C75-D0EB-477F-6466-68EC434963C9}"/>
                  </a:ext>
                </a:extLst>
              </p:cNvPr>
              <p:cNvCxnSpPr>
                <a:cxnSpLocks/>
              </p:cNvCxnSpPr>
              <p:nvPr/>
            </p:nvCxnSpPr>
            <p:spPr>
              <a:xfrm flipH="1" flipV="1">
                <a:off x="5905716" y="2519359"/>
                <a:ext cx="3"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8" name="Ευθεία γραμμή σύνδεσης 77">
                <a:extLst>
                  <a:ext uri="{FF2B5EF4-FFF2-40B4-BE49-F238E27FC236}">
                    <a16:creationId xmlns:a16="http://schemas.microsoft.com/office/drawing/2014/main" id="{DD49FE3B-BCBE-61D2-E47E-54C264F2F166}"/>
                  </a:ext>
                </a:extLst>
              </p:cNvPr>
              <p:cNvCxnSpPr>
                <a:cxnSpLocks/>
              </p:cNvCxnSpPr>
              <p:nvPr/>
            </p:nvCxnSpPr>
            <p:spPr>
              <a:xfrm flipV="1">
                <a:off x="5905681" y="2519360"/>
                <a:ext cx="139697"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9" name="Ευθεία γραμμή σύνδεσης 78">
                <a:extLst>
                  <a:ext uri="{FF2B5EF4-FFF2-40B4-BE49-F238E27FC236}">
                    <a16:creationId xmlns:a16="http://schemas.microsoft.com/office/drawing/2014/main" id="{5579F1EF-6398-95A3-740C-5974143BE8FB}"/>
                  </a:ext>
                </a:extLst>
              </p:cNvPr>
              <p:cNvCxnSpPr>
                <a:cxnSpLocks/>
              </p:cNvCxnSpPr>
              <p:nvPr/>
            </p:nvCxnSpPr>
            <p:spPr>
              <a:xfrm flipH="1" flipV="1">
                <a:off x="6045374" y="2519359"/>
                <a:ext cx="3"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0" name="Ευθεία γραμμή σύνδεσης 79">
                <a:extLst>
                  <a:ext uri="{FF2B5EF4-FFF2-40B4-BE49-F238E27FC236}">
                    <a16:creationId xmlns:a16="http://schemas.microsoft.com/office/drawing/2014/main" id="{E424E566-975B-EDD8-146B-049F93111F40}"/>
                  </a:ext>
                </a:extLst>
              </p:cNvPr>
              <p:cNvCxnSpPr>
                <a:cxnSpLocks/>
              </p:cNvCxnSpPr>
              <p:nvPr/>
            </p:nvCxnSpPr>
            <p:spPr>
              <a:xfrm flipV="1">
                <a:off x="6045317" y="2519359"/>
                <a:ext cx="139697"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1" name="Ευθεία γραμμή σύνδεσης 80">
                <a:extLst>
                  <a:ext uri="{FF2B5EF4-FFF2-40B4-BE49-F238E27FC236}">
                    <a16:creationId xmlns:a16="http://schemas.microsoft.com/office/drawing/2014/main" id="{4AF5C6F9-BA01-8D61-A54C-9ECCA0721C5F}"/>
                  </a:ext>
                </a:extLst>
              </p:cNvPr>
              <p:cNvCxnSpPr>
                <a:cxnSpLocks/>
              </p:cNvCxnSpPr>
              <p:nvPr/>
            </p:nvCxnSpPr>
            <p:spPr>
              <a:xfrm flipH="1" flipV="1">
                <a:off x="6185010" y="2519358"/>
                <a:ext cx="3"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2" name="Ευθεία γραμμή σύνδεσης 81">
                <a:extLst>
                  <a:ext uri="{FF2B5EF4-FFF2-40B4-BE49-F238E27FC236}">
                    <a16:creationId xmlns:a16="http://schemas.microsoft.com/office/drawing/2014/main" id="{CC07BF16-7A6E-FF2A-F60D-5F2D2313F187}"/>
                  </a:ext>
                </a:extLst>
              </p:cNvPr>
              <p:cNvCxnSpPr>
                <a:cxnSpLocks/>
              </p:cNvCxnSpPr>
              <p:nvPr/>
            </p:nvCxnSpPr>
            <p:spPr>
              <a:xfrm flipV="1">
                <a:off x="6183486" y="2519360"/>
                <a:ext cx="139697"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3" name="Ευθεία γραμμή σύνδεσης 82">
                <a:extLst>
                  <a:ext uri="{FF2B5EF4-FFF2-40B4-BE49-F238E27FC236}">
                    <a16:creationId xmlns:a16="http://schemas.microsoft.com/office/drawing/2014/main" id="{A9649DFD-0EF8-163C-869F-0D6C803099EF}"/>
                  </a:ext>
                </a:extLst>
              </p:cNvPr>
              <p:cNvCxnSpPr>
                <a:cxnSpLocks/>
              </p:cNvCxnSpPr>
              <p:nvPr/>
            </p:nvCxnSpPr>
            <p:spPr>
              <a:xfrm flipH="1" flipV="1">
                <a:off x="6323179" y="2519359"/>
                <a:ext cx="3"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4" name="Ευθεία γραμμή σύνδεσης 83">
                <a:extLst>
                  <a:ext uri="{FF2B5EF4-FFF2-40B4-BE49-F238E27FC236}">
                    <a16:creationId xmlns:a16="http://schemas.microsoft.com/office/drawing/2014/main" id="{07BF82A5-98D0-44A7-AE43-E4E2A896B8E9}"/>
                  </a:ext>
                </a:extLst>
              </p:cNvPr>
              <p:cNvCxnSpPr>
                <a:cxnSpLocks/>
              </p:cNvCxnSpPr>
              <p:nvPr/>
            </p:nvCxnSpPr>
            <p:spPr>
              <a:xfrm flipV="1">
                <a:off x="6321598" y="2519360"/>
                <a:ext cx="139697"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5" name="Ευθεία γραμμή σύνδεσης 84">
                <a:extLst>
                  <a:ext uri="{FF2B5EF4-FFF2-40B4-BE49-F238E27FC236}">
                    <a16:creationId xmlns:a16="http://schemas.microsoft.com/office/drawing/2014/main" id="{B430F532-E7B4-EE35-1EFD-6FA3A96B8A7A}"/>
                  </a:ext>
                </a:extLst>
              </p:cNvPr>
              <p:cNvCxnSpPr>
                <a:cxnSpLocks/>
              </p:cNvCxnSpPr>
              <p:nvPr/>
            </p:nvCxnSpPr>
            <p:spPr>
              <a:xfrm flipH="1" flipV="1">
                <a:off x="6461291" y="2519359"/>
                <a:ext cx="3"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6" name="Ευθεία γραμμή σύνδεσης 85">
                <a:extLst>
                  <a:ext uri="{FF2B5EF4-FFF2-40B4-BE49-F238E27FC236}">
                    <a16:creationId xmlns:a16="http://schemas.microsoft.com/office/drawing/2014/main" id="{06FF937F-A822-6E13-2A59-DDB6667C6624}"/>
                  </a:ext>
                </a:extLst>
              </p:cNvPr>
              <p:cNvCxnSpPr>
                <a:cxnSpLocks/>
              </p:cNvCxnSpPr>
              <p:nvPr/>
            </p:nvCxnSpPr>
            <p:spPr>
              <a:xfrm flipV="1">
                <a:off x="6459767" y="2519360"/>
                <a:ext cx="139697"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7" name="Ευθεία γραμμή σύνδεσης 86">
                <a:extLst>
                  <a:ext uri="{FF2B5EF4-FFF2-40B4-BE49-F238E27FC236}">
                    <a16:creationId xmlns:a16="http://schemas.microsoft.com/office/drawing/2014/main" id="{99E1838F-DB11-9E1A-63B2-AAB2A0450E4E}"/>
                  </a:ext>
                </a:extLst>
              </p:cNvPr>
              <p:cNvCxnSpPr>
                <a:cxnSpLocks/>
              </p:cNvCxnSpPr>
              <p:nvPr/>
            </p:nvCxnSpPr>
            <p:spPr>
              <a:xfrm flipH="1" flipV="1">
                <a:off x="6599460" y="2519359"/>
                <a:ext cx="3"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8" name="Ευθεία γραμμή σύνδεσης 87">
                <a:extLst>
                  <a:ext uri="{FF2B5EF4-FFF2-40B4-BE49-F238E27FC236}">
                    <a16:creationId xmlns:a16="http://schemas.microsoft.com/office/drawing/2014/main" id="{86E2848F-C87F-EE13-FEEF-CB496BA507F0}"/>
                  </a:ext>
                </a:extLst>
              </p:cNvPr>
              <p:cNvCxnSpPr>
                <a:cxnSpLocks/>
              </p:cNvCxnSpPr>
              <p:nvPr/>
            </p:nvCxnSpPr>
            <p:spPr>
              <a:xfrm flipV="1">
                <a:off x="6599459" y="2519360"/>
                <a:ext cx="139697"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9" name="Ευθεία γραμμή σύνδεσης 88">
                <a:extLst>
                  <a:ext uri="{FF2B5EF4-FFF2-40B4-BE49-F238E27FC236}">
                    <a16:creationId xmlns:a16="http://schemas.microsoft.com/office/drawing/2014/main" id="{2E2900B2-7C28-9D19-3E4C-D4D21B23A6E8}"/>
                  </a:ext>
                </a:extLst>
              </p:cNvPr>
              <p:cNvCxnSpPr>
                <a:cxnSpLocks/>
              </p:cNvCxnSpPr>
              <p:nvPr/>
            </p:nvCxnSpPr>
            <p:spPr>
              <a:xfrm flipH="1" flipV="1">
                <a:off x="6739152" y="2519359"/>
                <a:ext cx="3"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0" name="Ευθεία γραμμή σύνδεσης 89">
                <a:extLst>
                  <a:ext uri="{FF2B5EF4-FFF2-40B4-BE49-F238E27FC236}">
                    <a16:creationId xmlns:a16="http://schemas.microsoft.com/office/drawing/2014/main" id="{5F6D2E06-FD89-53BB-16C1-CA59029BDD72}"/>
                  </a:ext>
                </a:extLst>
              </p:cNvPr>
              <p:cNvCxnSpPr>
                <a:cxnSpLocks/>
              </p:cNvCxnSpPr>
              <p:nvPr/>
            </p:nvCxnSpPr>
            <p:spPr>
              <a:xfrm flipV="1">
                <a:off x="6739148" y="2519360"/>
                <a:ext cx="139697"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1" name="Ευθεία γραμμή σύνδεσης 90">
                <a:extLst>
                  <a:ext uri="{FF2B5EF4-FFF2-40B4-BE49-F238E27FC236}">
                    <a16:creationId xmlns:a16="http://schemas.microsoft.com/office/drawing/2014/main" id="{09F965E0-AE40-2671-C36F-525D536B6494}"/>
                  </a:ext>
                </a:extLst>
              </p:cNvPr>
              <p:cNvCxnSpPr>
                <a:cxnSpLocks/>
              </p:cNvCxnSpPr>
              <p:nvPr/>
            </p:nvCxnSpPr>
            <p:spPr>
              <a:xfrm flipH="1" flipV="1">
                <a:off x="6878841" y="2519359"/>
                <a:ext cx="3"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2" name="Ευθεία γραμμή σύνδεσης 91">
                <a:extLst>
                  <a:ext uri="{FF2B5EF4-FFF2-40B4-BE49-F238E27FC236}">
                    <a16:creationId xmlns:a16="http://schemas.microsoft.com/office/drawing/2014/main" id="{32F028E0-8932-4710-7AB7-67804B1508F5}"/>
                  </a:ext>
                </a:extLst>
              </p:cNvPr>
              <p:cNvCxnSpPr>
                <a:cxnSpLocks/>
              </p:cNvCxnSpPr>
              <p:nvPr/>
            </p:nvCxnSpPr>
            <p:spPr>
              <a:xfrm flipV="1">
                <a:off x="6878832" y="2519360"/>
                <a:ext cx="139697"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3" name="Ευθεία γραμμή σύνδεσης 92">
                <a:extLst>
                  <a:ext uri="{FF2B5EF4-FFF2-40B4-BE49-F238E27FC236}">
                    <a16:creationId xmlns:a16="http://schemas.microsoft.com/office/drawing/2014/main" id="{031DF01B-30B0-21F0-FDCD-2A39482467C6}"/>
                  </a:ext>
                </a:extLst>
              </p:cNvPr>
              <p:cNvCxnSpPr>
                <a:cxnSpLocks/>
              </p:cNvCxnSpPr>
              <p:nvPr/>
            </p:nvCxnSpPr>
            <p:spPr>
              <a:xfrm flipH="1" flipV="1">
                <a:off x="7018525" y="2519359"/>
                <a:ext cx="3"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4" name="Ευθεία γραμμή σύνδεσης 93">
                <a:extLst>
                  <a:ext uri="{FF2B5EF4-FFF2-40B4-BE49-F238E27FC236}">
                    <a16:creationId xmlns:a16="http://schemas.microsoft.com/office/drawing/2014/main" id="{B76FCF70-5B93-4DEE-8FF8-8EF706D9E535}"/>
                  </a:ext>
                </a:extLst>
              </p:cNvPr>
              <p:cNvCxnSpPr>
                <a:cxnSpLocks/>
              </p:cNvCxnSpPr>
              <p:nvPr/>
            </p:nvCxnSpPr>
            <p:spPr>
              <a:xfrm flipV="1">
                <a:off x="7018512" y="2519360"/>
                <a:ext cx="139697"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5" name="Ευθεία γραμμή σύνδεσης 94">
                <a:extLst>
                  <a:ext uri="{FF2B5EF4-FFF2-40B4-BE49-F238E27FC236}">
                    <a16:creationId xmlns:a16="http://schemas.microsoft.com/office/drawing/2014/main" id="{E8A1031F-CD5F-6D4C-5CC4-5F2AA28ABB26}"/>
                  </a:ext>
                </a:extLst>
              </p:cNvPr>
              <p:cNvCxnSpPr>
                <a:cxnSpLocks/>
              </p:cNvCxnSpPr>
              <p:nvPr/>
            </p:nvCxnSpPr>
            <p:spPr>
              <a:xfrm flipH="1" flipV="1">
                <a:off x="7158205" y="2519359"/>
                <a:ext cx="3"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6" name="Ευθεία γραμμή σύνδεσης 95">
                <a:extLst>
                  <a:ext uri="{FF2B5EF4-FFF2-40B4-BE49-F238E27FC236}">
                    <a16:creationId xmlns:a16="http://schemas.microsoft.com/office/drawing/2014/main" id="{D52DCC64-4DF0-73E6-251D-E2AE260CB52C}"/>
                  </a:ext>
                </a:extLst>
              </p:cNvPr>
              <p:cNvCxnSpPr>
                <a:cxnSpLocks/>
              </p:cNvCxnSpPr>
              <p:nvPr/>
            </p:nvCxnSpPr>
            <p:spPr>
              <a:xfrm flipV="1">
                <a:off x="7158183" y="2519360"/>
                <a:ext cx="139697"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7" name="Ευθεία γραμμή σύνδεσης 96">
                <a:extLst>
                  <a:ext uri="{FF2B5EF4-FFF2-40B4-BE49-F238E27FC236}">
                    <a16:creationId xmlns:a16="http://schemas.microsoft.com/office/drawing/2014/main" id="{A86362B4-F544-CD9A-6BC4-A3DBAD105F21}"/>
                  </a:ext>
                </a:extLst>
              </p:cNvPr>
              <p:cNvCxnSpPr>
                <a:cxnSpLocks/>
              </p:cNvCxnSpPr>
              <p:nvPr/>
            </p:nvCxnSpPr>
            <p:spPr>
              <a:xfrm flipH="1" flipV="1">
                <a:off x="7297876" y="2519359"/>
                <a:ext cx="3"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8" name="Ευθεία γραμμή σύνδεσης 97">
                <a:extLst>
                  <a:ext uri="{FF2B5EF4-FFF2-40B4-BE49-F238E27FC236}">
                    <a16:creationId xmlns:a16="http://schemas.microsoft.com/office/drawing/2014/main" id="{3DE4B182-3ACA-891F-44F1-28FFD6C5EB07}"/>
                  </a:ext>
                </a:extLst>
              </p:cNvPr>
              <p:cNvCxnSpPr>
                <a:cxnSpLocks/>
              </p:cNvCxnSpPr>
              <p:nvPr/>
            </p:nvCxnSpPr>
            <p:spPr>
              <a:xfrm flipV="1">
                <a:off x="7297841" y="2519360"/>
                <a:ext cx="139697"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9" name="Ευθεία γραμμή σύνδεσης 98">
                <a:extLst>
                  <a:ext uri="{FF2B5EF4-FFF2-40B4-BE49-F238E27FC236}">
                    <a16:creationId xmlns:a16="http://schemas.microsoft.com/office/drawing/2014/main" id="{E3E69DC5-C2E3-B2BA-36D4-D5CFBF41B585}"/>
                  </a:ext>
                </a:extLst>
              </p:cNvPr>
              <p:cNvCxnSpPr>
                <a:cxnSpLocks/>
              </p:cNvCxnSpPr>
              <p:nvPr/>
            </p:nvCxnSpPr>
            <p:spPr>
              <a:xfrm flipH="1" flipV="1">
                <a:off x="7437534" y="2519359"/>
                <a:ext cx="3"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0" name="Ευθεία γραμμή σύνδεσης 99">
                <a:extLst>
                  <a:ext uri="{FF2B5EF4-FFF2-40B4-BE49-F238E27FC236}">
                    <a16:creationId xmlns:a16="http://schemas.microsoft.com/office/drawing/2014/main" id="{725F7FBE-7729-0078-2B18-796499D8F19A}"/>
                  </a:ext>
                </a:extLst>
              </p:cNvPr>
              <p:cNvCxnSpPr>
                <a:cxnSpLocks/>
              </p:cNvCxnSpPr>
              <p:nvPr/>
            </p:nvCxnSpPr>
            <p:spPr>
              <a:xfrm flipV="1">
                <a:off x="7437477" y="2519359"/>
                <a:ext cx="139697"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1" name="Ευθεία γραμμή σύνδεσης 100">
                <a:extLst>
                  <a:ext uri="{FF2B5EF4-FFF2-40B4-BE49-F238E27FC236}">
                    <a16:creationId xmlns:a16="http://schemas.microsoft.com/office/drawing/2014/main" id="{AA0F6C41-4407-E5CF-6371-DBA3CEBC9BFA}"/>
                  </a:ext>
                </a:extLst>
              </p:cNvPr>
              <p:cNvCxnSpPr>
                <a:cxnSpLocks/>
              </p:cNvCxnSpPr>
              <p:nvPr/>
            </p:nvCxnSpPr>
            <p:spPr>
              <a:xfrm flipH="1" flipV="1">
                <a:off x="7577170" y="2519358"/>
                <a:ext cx="3"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2" name="Ευθεία γραμμή σύνδεσης 101">
                <a:extLst>
                  <a:ext uri="{FF2B5EF4-FFF2-40B4-BE49-F238E27FC236}">
                    <a16:creationId xmlns:a16="http://schemas.microsoft.com/office/drawing/2014/main" id="{291AE718-F1AB-3AF3-3444-84540E3F649A}"/>
                  </a:ext>
                </a:extLst>
              </p:cNvPr>
              <p:cNvCxnSpPr>
                <a:cxnSpLocks/>
              </p:cNvCxnSpPr>
              <p:nvPr/>
            </p:nvCxnSpPr>
            <p:spPr>
              <a:xfrm flipV="1">
                <a:off x="7575646" y="2519360"/>
                <a:ext cx="139697"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3" name="Ευθεία γραμμή σύνδεσης 102">
                <a:extLst>
                  <a:ext uri="{FF2B5EF4-FFF2-40B4-BE49-F238E27FC236}">
                    <a16:creationId xmlns:a16="http://schemas.microsoft.com/office/drawing/2014/main" id="{F415CA53-AA5D-E44F-8F66-8E684D75DD2A}"/>
                  </a:ext>
                </a:extLst>
              </p:cNvPr>
              <p:cNvCxnSpPr>
                <a:cxnSpLocks/>
              </p:cNvCxnSpPr>
              <p:nvPr/>
            </p:nvCxnSpPr>
            <p:spPr>
              <a:xfrm flipH="1" flipV="1">
                <a:off x="7715339" y="2519359"/>
                <a:ext cx="3"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4" name="Ευθεία γραμμή σύνδεσης 103">
                <a:extLst>
                  <a:ext uri="{FF2B5EF4-FFF2-40B4-BE49-F238E27FC236}">
                    <a16:creationId xmlns:a16="http://schemas.microsoft.com/office/drawing/2014/main" id="{5D8EBC3F-00C6-43E2-130E-BDE889B7B5B5}"/>
                  </a:ext>
                </a:extLst>
              </p:cNvPr>
              <p:cNvCxnSpPr>
                <a:cxnSpLocks/>
              </p:cNvCxnSpPr>
              <p:nvPr/>
            </p:nvCxnSpPr>
            <p:spPr>
              <a:xfrm flipV="1">
                <a:off x="7713758" y="2519360"/>
                <a:ext cx="139697"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5" name="Ευθεία γραμμή σύνδεσης 104">
                <a:extLst>
                  <a:ext uri="{FF2B5EF4-FFF2-40B4-BE49-F238E27FC236}">
                    <a16:creationId xmlns:a16="http://schemas.microsoft.com/office/drawing/2014/main" id="{BCBDC797-9BF8-B2DD-C551-639225E53840}"/>
                  </a:ext>
                </a:extLst>
              </p:cNvPr>
              <p:cNvCxnSpPr>
                <a:cxnSpLocks/>
              </p:cNvCxnSpPr>
              <p:nvPr/>
            </p:nvCxnSpPr>
            <p:spPr>
              <a:xfrm flipH="1" flipV="1">
                <a:off x="7853451" y="2519359"/>
                <a:ext cx="3" cy="7762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8" name="Ευθεία γραμμή σύνδεσης 107">
                <a:extLst>
                  <a:ext uri="{FF2B5EF4-FFF2-40B4-BE49-F238E27FC236}">
                    <a16:creationId xmlns:a16="http://schemas.microsoft.com/office/drawing/2014/main" id="{EBFF0015-9081-4A25-141E-FB9AFC695208}"/>
                  </a:ext>
                </a:extLst>
              </p:cNvPr>
              <p:cNvCxnSpPr>
                <a:cxnSpLocks/>
              </p:cNvCxnSpPr>
              <p:nvPr/>
            </p:nvCxnSpPr>
            <p:spPr>
              <a:xfrm>
                <a:off x="2278746" y="2861582"/>
                <a:ext cx="5862290" cy="0"/>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10" name="Γραμμή σύνδεσης: Καμπύλη 109">
                <a:extLst>
                  <a:ext uri="{FF2B5EF4-FFF2-40B4-BE49-F238E27FC236}">
                    <a16:creationId xmlns:a16="http://schemas.microsoft.com/office/drawing/2014/main" id="{67969602-1072-4153-6D11-A342194C74E3}"/>
                  </a:ext>
                </a:extLst>
              </p:cNvPr>
              <p:cNvCxnSpPr>
                <a:cxnSpLocks/>
              </p:cNvCxnSpPr>
              <p:nvPr/>
            </p:nvCxnSpPr>
            <p:spPr>
              <a:xfrm rot="10800000" flipV="1">
                <a:off x="7901807" y="2245189"/>
                <a:ext cx="658616" cy="302469"/>
              </a:xfrm>
              <a:prstGeom prst="curvedConnector3">
                <a:avLst/>
              </a:prstGeom>
              <a:ln>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11" name="Γραμμή σύνδεσης: Καμπύλη 110">
                <a:extLst>
                  <a:ext uri="{FF2B5EF4-FFF2-40B4-BE49-F238E27FC236}">
                    <a16:creationId xmlns:a16="http://schemas.microsoft.com/office/drawing/2014/main" id="{9DF525BE-3AF6-4097-1980-827E367DB9FA}"/>
                  </a:ext>
                </a:extLst>
              </p:cNvPr>
              <p:cNvCxnSpPr>
                <a:cxnSpLocks/>
              </p:cNvCxnSpPr>
              <p:nvPr/>
            </p:nvCxnSpPr>
            <p:spPr>
              <a:xfrm rot="10800000">
                <a:off x="8181482" y="2894825"/>
                <a:ext cx="638746" cy="359657"/>
              </a:xfrm>
              <a:prstGeom prst="curvedConnector3">
                <a:avLst/>
              </a:prstGeom>
              <a:ln>
                <a:solidFill>
                  <a:srgbClr val="00B05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13" name="TextBox 112">
                <a:extLst>
                  <a:ext uri="{FF2B5EF4-FFF2-40B4-BE49-F238E27FC236}">
                    <a16:creationId xmlns:a16="http://schemas.microsoft.com/office/drawing/2014/main" id="{C71975E5-839C-AF7B-F4EA-6F558E5CD7C5}"/>
                  </a:ext>
                </a:extLst>
              </p:cNvPr>
              <p:cNvSpPr txBox="1"/>
              <p:nvPr/>
            </p:nvSpPr>
            <p:spPr>
              <a:xfrm>
                <a:off x="8888261" y="3115791"/>
                <a:ext cx="1594272" cy="277382"/>
              </a:xfrm>
              <a:prstGeom prst="rect">
                <a:avLst/>
              </a:prstGeom>
              <a:noFill/>
            </p:spPr>
            <p:txBody>
              <a:bodyPr wrap="square" rtlCol="0">
                <a:spAutoFit/>
              </a:bodyPr>
              <a:lstStyle/>
              <a:p>
                <a:r>
                  <a:rPr lang="el-GR" dirty="0">
                    <a:solidFill>
                      <a:srgbClr val="00B050"/>
                    </a:solidFill>
                  </a:rPr>
                  <a:t>Σήμα αναφοράς</a:t>
                </a:r>
              </a:p>
            </p:txBody>
          </p:sp>
          <p:sp>
            <p:nvSpPr>
              <p:cNvPr id="115" name="TextBox 114">
                <a:extLst>
                  <a:ext uri="{FF2B5EF4-FFF2-40B4-BE49-F238E27FC236}">
                    <a16:creationId xmlns:a16="http://schemas.microsoft.com/office/drawing/2014/main" id="{19BEB4D7-5C6B-F3BC-41F1-8E2A920E7B99}"/>
                  </a:ext>
                </a:extLst>
              </p:cNvPr>
              <p:cNvSpPr txBox="1"/>
              <p:nvPr/>
            </p:nvSpPr>
            <p:spPr>
              <a:xfrm>
                <a:off x="8534325" y="1973920"/>
                <a:ext cx="2067604" cy="485419"/>
              </a:xfrm>
              <a:prstGeom prst="rect">
                <a:avLst/>
              </a:prstGeom>
              <a:noFill/>
            </p:spPr>
            <p:txBody>
              <a:bodyPr wrap="square" rtlCol="0">
                <a:spAutoFit/>
              </a:bodyPr>
              <a:lstStyle/>
              <a:p>
                <a:r>
                  <a:rPr lang="el-GR" dirty="0">
                    <a:solidFill>
                      <a:srgbClr val="FF0000"/>
                    </a:solidFill>
                  </a:rPr>
                  <a:t>Τριγωνική</a:t>
                </a:r>
                <a:r>
                  <a:rPr lang="en-US" dirty="0">
                    <a:solidFill>
                      <a:srgbClr val="FF0000"/>
                    </a:solidFill>
                  </a:rPr>
                  <a:t> </a:t>
                </a:r>
                <a:r>
                  <a:rPr lang="el-GR" dirty="0">
                    <a:solidFill>
                      <a:srgbClr val="FF0000"/>
                    </a:solidFill>
                  </a:rPr>
                  <a:t>κυματομορφή</a:t>
                </a:r>
              </a:p>
            </p:txBody>
          </p:sp>
          <p:sp>
            <p:nvSpPr>
              <p:cNvPr id="204" name="Δεξί άγκιστρο 203">
                <a:extLst>
                  <a:ext uri="{FF2B5EF4-FFF2-40B4-BE49-F238E27FC236}">
                    <a16:creationId xmlns:a16="http://schemas.microsoft.com/office/drawing/2014/main" id="{FD2ACF09-63D8-7094-A561-545314FD072F}"/>
                  </a:ext>
                </a:extLst>
              </p:cNvPr>
              <p:cNvSpPr/>
              <p:nvPr/>
            </p:nvSpPr>
            <p:spPr>
              <a:xfrm rot="10800000">
                <a:off x="1794144" y="2341304"/>
                <a:ext cx="352916" cy="138345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l-GR"/>
              </a:p>
            </p:txBody>
          </p:sp>
          <p:sp>
            <p:nvSpPr>
              <p:cNvPr id="205" name="TextBox 204">
                <a:extLst>
                  <a:ext uri="{FF2B5EF4-FFF2-40B4-BE49-F238E27FC236}">
                    <a16:creationId xmlns:a16="http://schemas.microsoft.com/office/drawing/2014/main" id="{C43435BB-FB7F-FFF1-52AE-034252B94183}"/>
                  </a:ext>
                </a:extLst>
              </p:cNvPr>
              <p:cNvSpPr txBox="1"/>
              <p:nvPr/>
            </p:nvSpPr>
            <p:spPr>
              <a:xfrm>
                <a:off x="427133" y="2778697"/>
                <a:ext cx="1469662" cy="485419"/>
              </a:xfrm>
              <a:prstGeom prst="rect">
                <a:avLst/>
              </a:prstGeom>
              <a:noFill/>
            </p:spPr>
            <p:txBody>
              <a:bodyPr wrap="square" rtlCol="0">
                <a:spAutoFit/>
              </a:bodyPr>
              <a:lstStyle/>
              <a:p>
                <a:r>
                  <a:rPr lang="el-GR" dirty="0"/>
                  <a:t>Σήματα εντός </a:t>
                </a:r>
                <a:endParaRPr lang="en-US" dirty="0"/>
              </a:p>
              <a:p>
                <a:r>
                  <a:rPr lang="el-GR" dirty="0"/>
                  <a:t>του </a:t>
                </a:r>
                <a:r>
                  <a:rPr lang="en-US" dirty="0"/>
                  <a:t>controller</a:t>
                </a:r>
                <a:endParaRPr lang="el-GR" dirty="0"/>
              </a:p>
            </p:txBody>
          </p:sp>
        </p:grpSp>
        <p:grpSp>
          <p:nvGrpSpPr>
            <p:cNvPr id="207" name="Ομάδα 206">
              <a:extLst>
                <a:ext uri="{FF2B5EF4-FFF2-40B4-BE49-F238E27FC236}">
                  <a16:creationId xmlns:a16="http://schemas.microsoft.com/office/drawing/2014/main" id="{39AC6627-68BB-F687-CA7A-5BC5A33B5FF4}"/>
                </a:ext>
              </a:extLst>
            </p:cNvPr>
            <p:cNvGrpSpPr/>
            <p:nvPr/>
          </p:nvGrpSpPr>
          <p:grpSpPr>
            <a:xfrm>
              <a:off x="8391544" y="5005356"/>
              <a:ext cx="3037866" cy="1338294"/>
              <a:chOff x="1281925" y="4572016"/>
              <a:chExt cx="8852688" cy="1495409"/>
            </a:xfrm>
          </p:grpSpPr>
          <p:sp>
            <p:nvSpPr>
              <p:cNvPr id="25" name="Ορθογώνιο 24">
                <a:extLst>
                  <a:ext uri="{FF2B5EF4-FFF2-40B4-BE49-F238E27FC236}">
                    <a16:creationId xmlns:a16="http://schemas.microsoft.com/office/drawing/2014/main" id="{56CC26C8-F148-6D01-91A9-1F65C9CE92A2}"/>
                  </a:ext>
                </a:extLst>
              </p:cNvPr>
              <p:cNvSpPr/>
              <p:nvPr/>
            </p:nvSpPr>
            <p:spPr>
              <a:xfrm>
                <a:off x="1776511" y="4572016"/>
                <a:ext cx="8358102" cy="149540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mc:AlternateContent xmlns:mc="http://schemas.openxmlformats.org/markup-compatibility/2006">
            <mc:Choice xmlns:a14="http://schemas.microsoft.com/office/drawing/2010/main" Requires="a14">
              <p:sp>
                <p:nvSpPr>
                  <p:cNvPr id="206" name="TextBox 205">
                    <a:extLst>
                      <a:ext uri="{FF2B5EF4-FFF2-40B4-BE49-F238E27FC236}">
                        <a16:creationId xmlns:a16="http://schemas.microsoft.com/office/drawing/2014/main" id="{C790EB03-AC94-A499-D078-60CB47B6336E}"/>
                      </a:ext>
                    </a:extLst>
                  </p:cNvPr>
                  <p:cNvSpPr txBox="1"/>
                  <p:nvPr/>
                </p:nvSpPr>
                <p:spPr>
                  <a:xfrm>
                    <a:off x="1281925" y="4761431"/>
                    <a:ext cx="8377122" cy="1242015"/>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en-US" sz="3200" b="0" i="1" smtClean="0">
                              <a:solidFill>
                                <a:schemeClr val="tx1"/>
                              </a:solidFill>
                              <a:effectLst>
                                <a:outerShdw blurRad="38100" dist="38100" dir="2700000" algn="tl">
                                  <a:srgbClr val="000000">
                                    <a:alpha val="43137"/>
                                  </a:srgbClr>
                                </a:outerShdw>
                              </a:effectLst>
                              <a:latin typeface="Cambria Math" panose="02040503050406030204" pitchFamily="18" charset="0"/>
                            </a:rPr>
                            <m:t>𝑑</m:t>
                          </m:r>
                          <m:r>
                            <a:rPr lang="en-US" sz="3200" b="0" i="1" smtClean="0">
                              <a:solidFill>
                                <a:schemeClr val="tx1"/>
                              </a:solidFill>
                              <a:effectLst>
                                <a:outerShdw blurRad="38100" dist="38100" dir="2700000" algn="tl">
                                  <a:srgbClr val="000000">
                                    <a:alpha val="43137"/>
                                  </a:srgbClr>
                                </a:outerShdw>
                              </a:effectLst>
                              <a:latin typeface="Cambria Math" panose="02040503050406030204" pitchFamily="18" charset="0"/>
                            </a:rPr>
                            <m:t>=</m:t>
                          </m:r>
                          <m:f>
                            <m:fPr>
                              <m:ctrlPr>
                                <a:rPr lang="en-US" sz="3200" b="0" i="1" smtClean="0">
                                  <a:solidFill>
                                    <a:schemeClr val="tx1"/>
                                  </a:solidFill>
                                  <a:effectLst>
                                    <a:outerShdw blurRad="38100" dist="38100" dir="2700000" algn="tl">
                                      <a:srgbClr val="000000">
                                        <a:alpha val="43137"/>
                                      </a:srgbClr>
                                    </a:outerShdw>
                                  </a:effectLst>
                                  <a:latin typeface="Cambria Math" panose="02040503050406030204" pitchFamily="18" charset="0"/>
                                </a:rPr>
                              </m:ctrlPr>
                            </m:fPr>
                            <m:num>
                              <m:sSub>
                                <m:sSubPr>
                                  <m:ctrlPr>
                                    <a:rPr lang="el-GR" sz="3200" i="1">
                                      <a:solidFill>
                                        <a:schemeClr val="tx1"/>
                                      </a:solidFill>
                                      <a:effectLst>
                                        <a:outerShdw blurRad="38100" dist="38100" dir="2700000" algn="tl">
                                          <a:srgbClr val="000000">
                                            <a:alpha val="43137"/>
                                          </a:srgbClr>
                                        </a:outerShdw>
                                      </a:effectLst>
                                      <a:latin typeface="Cambria Math" panose="02040503050406030204" pitchFamily="18" charset="0"/>
                                    </a:rPr>
                                  </m:ctrlPr>
                                </m:sSubPr>
                                <m:e>
                                  <m:r>
                                    <a:rPr lang="en-US" sz="3200" i="1">
                                      <a:solidFill>
                                        <a:schemeClr val="tx1"/>
                                      </a:solidFill>
                                      <a:effectLst>
                                        <a:outerShdw blurRad="38100" dist="38100" dir="2700000" algn="tl">
                                          <a:srgbClr val="000000">
                                            <a:alpha val="43137"/>
                                          </a:srgbClr>
                                        </a:outerShdw>
                                      </a:effectLst>
                                      <a:latin typeface="Cambria Math" panose="02040503050406030204" pitchFamily="18" charset="0"/>
                                    </a:rPr>
                                    <m:t>𝑉</m:t>
                                  </m:r>
                                </m:e>
                                <m:sub>
                                  <m:r>
                                    <a:rPr lang="en-US" sz="3200" i="1">
                                      <a:solidFill>
                                        <a:schemeClr val="tx1"/>
                                      </a:solidFill>
                                      <a:effectLst>
                                        <a:outerShdw blurRad="38100" dist="38100" dir="2700000" algn="tl">
                                          <a:srgbClr val="000000">
                                            <a:alpha val="43137"/>
                                          </a:srgbClr>
                                        </a:outerShdw>
                                      </a:effectLst>
                                      <a:latin typeface="Cambria Math" panose="02040503050406030204" pitchFamily="18" charset="0"/>
                                    </a:rPr>
                                    <m:t>𝑟𝑒𝑓</m:t>
                                  </m:r>
                                </m:sub>
                              </m:sSub>
                            </m:num>
                            <m:den>
                              <m:sSub>
                                <m:sSubPr>
                                  <m:ctrlPr>
                                    <a:rPr lang="el-GR" sz="3200" i="1">
                                      <a:solidFill>
                                        <a:schemeClr val="tx1"/>
                                      </a:solidFill>
                                      <a:effectLst>
                                        <a:outerShdw blurRad="38100" dist="38100" dir="2700000" algn="tl">
                                          <a:srgbClr val="000000">
                                            <a:alpha val="43137"/>
                                          </a:srgbClr>
                                        </a:outerShdw>
                                      </a:effectLst>
                                      <a:latin typeface="Cambria Math" panose="02040503050406030204" pitchFamily="18" charset="0"/>
                                    </a:rPr>
                                  </m:ctrlPr>
                                </m:sSubPr>
                                <m:e>
                                  <m:r>
                                    <a:rPr lang="en-US" sz="3200" i="1">
                                      <a:solidFill>
                                        <a:schemeClr val="tx1"/>
                                      </a:solidFill>
                                      <a:effectLst>
                                        <a:outerShdw blurRad="38100" dist="38100" dir="2700000" algn="tl">
                                          <a:srgbClr val="000000">
                                            <a:alpha val="43137"/>
                                          </a:srgbClr>
                                        </a:outerShdw>
                                      </a:effectLst>
                                      <a:latin typeface="Cambria Math" panose="02040503050406030204" pitchFamily="18" charset="0"/>
                                    </a:rPr>
                                    <m:t>𝑉</m:t>
                                  </m:r>
                                </m:e>
                                <m:sub>
                                  <m:r>
                                    <a:rPr lang="en-US" sz="3200" i="1">
                                      <a:solidFill>
                                        <a:schemeClr val="tx1"/>
                                      </a:solidFill>
                                      <a:effectLst>
                                        <a:outerShdw blurRad="38100" dist="38100" dir="2700000" algn="tl">
                                          <a:srgbClr val="000000">
                                            <a:alpha val="43137"/>
                                          </a:srgbClr>
                                        </a:outerShdw>
                                      </a:effectLst>
                                      <a:latin typeface="Cambria Math" panose="02040503050406030204" pitchFamily="18" charset="0"/>
                                    </a:rPr>
                                    <m:t>𝑡𝑟</m:t>
                                  </m:r>
                                </m:sub>
                              </m:sSub>
                            </m:den>
                          </m:f>
                        </m:oMath>
                      </m:oMathPara>
                    </a14:m>
                    <a:endParaRPr lang="el-GR" sz="2400" dirty="0"/>
                  </a:p>
                </p:txBody>
              </p:sp>
            </mc:Choice>
            <mc:Fallback>
              <p:sp>
                <p:nvSpPr>
                  <p:cNvPr id="206" name="TextBox 205">
                    <a:extLst>
                      <a:ext uri="{FF2B5EF4-FFF2-40B4-BE49-F238E27FC236}">
                        <a16:creationId xmlns:a16="http://schemas.microsoft.com/office/drawing/2014/main" id="{C790EB03-AC94-A499-D078-60CB47B6336E}"/>
                      </a:ext>
                    </a:extLst>
                  </p:cNvPr>
                  <p:cNvSpPr txBox="1">
                    <a:spLocks noRot="1" noChangeAspect="1" noMove="1" noResize="1" noEditPoints="1" noAdjustHandles="1" noChangeArrowheads="1" noChangeShapeType="1" noTextEdit="1"/>
                  </p:cNvSpPr>
                  <p:nvPr/>
                </p:nvSpPr>
                <p:spPr>
                  <a:xfrm>
                    <a:off x="1281925" y="4761431"/>
                    <a:ext cx="8377122" cy="1242015"/>
                  </a:xfrm>
                  <a:prstGeom prst="rect">
                    <a:avLst/>
                  </a:prstGeom>
                  <a:blipFill>
                    <a:blip r:embed="rId4"/>
                    <a:stretch>
                      <a:fillRect b="-1639"/>
                    </a:stretch>
                  </a:blipFill>
                </p:spPr>
                <p:txBody>
                  <a:bodyPr/>
                  <a:lstStyle/>
                  <a:p>
                    <a:r>
                      <a:rPr lang="el-GR">
                        <a:noFill/>
                      </a:rPr>
                      <a:t> </a:t>
                    </a:r>
                  </a:p>
                </p:txBody>
              </p:sp>
            </mc:Fallback>
          </mc:AlternateContent>
        </p:grpSp>
        <p:sp>
          <p:nvSpPr>
            <p:cNvPr id="211" name="Βέλος: Δεξιό 210">
              <a:extLst>
                <a:ext uri="{FF2B5EF4-FFF2-40B4-BE49-F238E27FC236}">
                  <a16:creationId xmlns:a16="http://schemas.microsoft.com/office/drawing/2014/main" id="{476D6145-84CF-FB44-CADE-24F0BAD308C3}"/>
                </a:ext>
              </a:extLst>
            </p:cNvPr>
            <p:cNvSpPr/>
            <p:nvPr/>
          </p:nvSpPr>
          <p:spPr>
            <a:xfrm>
              <a:off x="7794666" y="4972957"/>
              <a:ext cx="676275" cy="1428750"/>
            </a:xfrm>
            <a:prstGeom prst="rightArrow">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212" name="Ομάδα 211">
              <a:extLst>
                <a:ext uri="{FF2B5EF4-FFF2-40B4-BE49-F238E27FC236}">
                  <a16:creationId xmlns:a16="http://schemas.microsoft.com/office/drawing/2014/main" id="{63268EE3-C5AE-6A75-7421-45489227025B}"/>
                </a:ext>
              </a:extLst>
            </p:cNvPr>
            <p:cNvGrpSpPr/>
            <p:nvPr/>
          </p:nvGrpSpPr>
          <p:grpSpPr>
            <a:xfrm>
              <a:off x="419822" y="5104748"/>
              <a:ext cx="7261470" cy="1338294"/>
              <a:chOff x="1776511" y="4572016"/>
              <a:chExt cx="8387579" cy="1495409"/>
            </a:xfrm>
          </p:grpSpPr>
          <p:sp>
            <p:nvSpPr>
              <p:cNvPr id="213" name="Ορθογώνιο 212">
                <a:extLst>
                  <a:ext uri="{FF2B5EF4-FFF2-40B4-BE49-F238E27FC236}">
                    <a16:creationId xmlns:a16="http://schemas.microsoft.com/office/drawing/2014/main" id="{5D55036F-DA75-08BA-F388-2348C8382A0E}"/>
                  </a:ext>
                </a:extLst>
              </p:cNvPr>
              <p:cNvSpPr/>
              <p:nvPr/>
            </p:nvSpPr>
            <p:spPr>
              <a:xfrm>
                <a:off x="1776511" y="4572016"/>
                <a:ext cx="8358102" cy="149540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mc:AlternateContent xmlns:mc="http://schemas.openxmlformats.org/markup-compatibility/2006">
            <mc:Choice xmlns:a14="http://schemas.microsoft.com/office/drawing/2010/main" Requires="a14">
              <p:sp>
                <p:nvSpPr>
                  <p:cNvPr id="214" name="TextBox 213">
                    <a:extLst>
                      <a:ext uri="{FF2B5EF4-FFF2-40B4-BE49-F238E27FC236}">
                        <a16:creationId xmlns:a16="http://schemas.microsoft.com/office/drawing/2014/main" id="{AF920153-1AD6-A7BB-FE5B-7162851E9BE9}"/>
                      </a:ext>
                    </a:extLst>
                  </p:cNvPr>
                  <p:cNvSpPr txBox="1"/>
                  <p:nvPr/>
                </p:nvSpPr>
                <p:spPr>
                  <a:xfrm>
                    <a:off x="1786968" y="4611365"/>
                    <a:ext cx="8377122" cy="1341247"/>
                  </a:xfrm>
                  <a:prstGeom prst="rect">
                    <a:avLst/>
                  </a:prstGeom>
                  <a:noFill/>
                </p:spPr>
                <p:txBody>
                  <a:bodyPr wrap="square" rtlCol="0">
                    <a:spAutoFit/>
                  </a:bodyPr>
                  <a:lstStyle/>
                  <a:p>
                    <a:pPr marL="285750" indent="-285750">
                      <a:buFont typeface="Courier New" panose="02070309020205020404" pitchFamily="49" charset="0"/>
                      <a:buChar char="o"/>
                    </a:pPr>
                    <a:r>
                      <a:rPr lang="el-GR" sz="2400" dirty="0"/>
                      <a:t>Εάν</a:t>
                    </a:r>
                    <a:r>
                      <a:rPr lang="el-GR" sz="2400" b="1" dirty="0"/>
                      <a:t> σήμα</a:t>
                    </a:r>
                    <a:r>
                      <a:rPr lang="en-US" sz="2400" b="1" dirty="0"/>
                      <a:t> </a:t>
                    </a:r>
                    <a:r>
                      <a:rPr lang="el-GR" sz="2400" b="1" dirty="0"/>
                      <a:t>αναφοράς </a:t>
                    </a:r>
                    <a:r>
                      <a:rPr lang="el-GR" sz="2400" dirty="0"/>
                      <a:t>&gt; </a:t>
                    </a:r>
                    <a:r>
                      <a:rPr lang="el-GR" sz="2400" b="1" dirty="0"/>
                      <a:t>τριγωνική</a:t>
                    </a:r>
                    <a:r>
                      <a:rPr lang="el-GR" sz="2400" dirty="0"/>
                      <a:t> </a:t>
                    </a:r>
                    <a:r>
                      <a:rPr lang="el-GR" sz="2400" dirty="0">
                        <a:latin typeface="Cambria Math" panose="02040503050406030204" pitchFamily="18" charset="0"/>
                        <a:ea typeface="Cambria Math" panose="02040503050406030204" pitchFamily="18" charset="0"/>
                      </a:rPr>
                      <a:t>⇒ </a:t>
                    </a:r>
                    <a14:m>
                      <m:oMath xmlns:m="http://schemas.openxmlformats.org/officeDocument/2006/math">
                        <m:sSub>
                          <m:sSubPr>
                            <m:ctrlPr>
                              <a:rPr lang="el-GR" sz="2400" i="1" smtClean="0">
                                <a:latin typeface="Cambria Math" panose="02040503050406030204" pitchFamily="18" charset="0"/>
                                <a:ea typeface="Cambria Math" panose="02040503050406030204" pitchFamily="18" charset="0"/>
                              </a:rPr>
                            </m:ctrlPr>
                          </m:sSubPr>
                          <m:e>
                            <m:r>
                              <m:rPr>
                                <m:sty m:val="p"/>
                              </m:rPr>
                              <a:rPr lang="en-US" sz="2400" b="0" i="0" smtClean="0">
                                <a:latin typeface="Cambria Math" panose="02040503050406030204" pitchFamily="18" charset="0"/>
                                <a:ea typeface="Cambria Math" panose="02040503050406030204" pitchFamily="18" charset="0"/>
                              </a:rPr>
                              <m:t>S</m:t>
                            </m:r>
                          </m:e>
                          <m:sub>
                            <m:r>
                              <a:rPr lang="en-US" sz="2400" b="0" i="1" smtClean="0">
                                <a:latin typeface="Cambria Math" panose="02040503050406030204" pitchFamily="18" charset="0"/>
                                <a:ea typeface="Cambria Math" panose="02040503050406030204" pitchFamily="18" charset="0"/>
                              </a:rPr>
                              <m:t>1</m:t>
                            </m:r>
                          </m:sub>
                        </m:sSub>
                      </m:oMath>
                    </a14:m>
                    <a:r>
                      <a:rPr lang="el-GR" sz="2400" dirty="0"/>
                      <a:t> είναι ΟΝ </a:t>
                    </a:r>
                  </a:p>
                  <a:p>
                    <a:pPr marL="285750" indent="-285750">
                      <a:buFont typeface="Courier New" panose="02070309020205020404" pitchFamily="49" charset="0"/>
                      <a:buChar char="o"/>
                    </a:pPr>
                    <a:endParaRPr lang="el-GR" sz="2400" dirty="0"/>
                  </a:p>
                  <a:p>
                    <a:pPr marL="285750" indent="-285750">
                      <a:buFont typeface="Courier New" panose="02070309020205020404" pitchFamily="49" charset="0"/>
                      <a:buChar char="o"/>
                    </a:pPr>
                    <a:r>
                      <a:rPr lang="el-GR" sz="2400" dirty="0"/>
                      <a:t>Εάν </a:t>
                    </a:r>
                    <a:r>
                      <a:rPr lang="el-GR" sz="2400" b="1" dirty="0"/>
                      <a:t>σήμα αναφοράς </a:t>
                    </a:r>
                    <a:r>
                      <a:rPr lang="el-GR" sz="2400" dirty="0"/>
                      <a:t>&lt; </a:t>
                    </a:r>
                    <a:r>
                      <a:rPr lang="el-GR" sz="2400" b="1" dirty="0"/>
                      <a:t>τριγωνική</a:t>
                    </a:r>
                    <a:r>
                      <a:rPr lang="el-GR" sz="2400" dirty="0"/>
                      <a:t> </a:t>
                    </a:r>
                    <a:r>
                      <a:rPr lang="el-GR" sz="2400" dirty="0">
                        <a:latin typeface="Cambria Math" panose="02040503050406030204" pitchFamily="18" charset="0"/>
                        <a:ea typeface="Cambria Math" panose="02040503050406030204" pitchFamily="18" charset="0"/>
                      </a:rPr>
                      <a:t>⇒ </a:t>
                    </a:r>
                    <a14:m>
                      <m:oMath xmlns:m="http://schemas.openxmlformats.org/officeDocument/2006/math">
                        <m:sSub>
                          <m:sSubPr>
                            <m:ctrlPr>
                              <a:rPr lang="el-GR" sz="2400" i="1" smtClean="0">
                                <a:latin typeface="Cambria Math" panose="02040503050406030204" pitchFamily="18" charset="0"/>
                                <a:ea typeface="Cambria Math" panose="02040503050406030204" pitchFamily="18" charset="0"/>
                              </a:rPr>
                            </m:ctrlPr>
                          </m:sSubPr>
                          <m:e>
                            <m:r>
                              <m:rPr>
                                <m:sty m:val="p"/>
                              </m:rPr>
                              <a:rPr lang="en-US" sz="2400" b="0" i="0" smtClean="0">
                                <a:latin typeface="Cambria Math" panose="02040503050406030204" pitchFamily="18" charset="0"/>
                                <a:ea typeface="Cambria Math" panose="02040503050406030204" pitchFamily="18" charset="0"/>
                              </a:rPr>
                              <m:t>S</m:t>
                            </m:r>
                          </m:e>
                          <m:sub>
                            <m:r>
                              <a:rPr lang="en-US" sz="2400" b="0" i="1" smtClean="0">
                                <a:latin typeface="Cambria Math" panose="02040503050406030204" pitchFamily="18" charset="0"/>
                                <a:ea typeface="Cambria Math" panose="02040503050406030204" pitchFamily="18" charset="0"/>
                              </a:rPr>
                              <m:t>1</m:t>
                            </m:r>
                          </m:sub>
                        </m:sSub>
                      </m:oMath>
                    </a14:m>
                    <a:r>
                      <a:rPr lang="el-GR" sz="2400" dirty="0"/>
                      <a:t> είναι Ο</a:t>
                    </a:r>
                    <a:r>
                      <a:rPr lang="en-US" sz="2400" dirty="0"/>
                      <a:t>FF</a:t>
                    </a:r>
                    <a:r>
                      <a:rPr lang="el-GR" sz="2400" dirty="0"/>
                      <a:t> </a:t>
                    </a:r>
                  </a:p>
                </p:txBody>
              </p:sp>
            </mc:Choice>
            <mc:Fallback>
              <p:sp>
                <p:nvSpPr>
                  <p:cNvPr id="214" name="TextBox 213">
                    <a:extLst>
                      <a:ext uri="{FF2B5EF4-FFF2-40B4-BE49-F238E27FC236}">
                        <a16:creationId xmlns:a16="http://schemas.microsoft.com/office/drawing/2014/main" id="{AF920153-1AD6-A7BB-FE5B-7162851E9BE9}"/>
                      </a:ext>
                    </a:extLst>
                  </p:cNvPr>
                  <p:cNvSpPr txBox="1">
                    <a:spLocks noRot="1" noChangeAspect="1" noMove="1" noResize="1" noEditPoints="1" noAdjustHandles="1" noChangeArrowheads="1" noChangeShapeType="1" noTextEdit="1"/>
                  </p:cNvSpPr>
                  <p:nvPr/>
                </p:nvSpPr>
                <p:spPr>
                  <a:xfrm>
                    <a:off x="1786968" y="4611365"/>
                    <a:ext cx="8377122" cy="1341247"/>
                  </a:xfrm>
                  <a:prstGeom prst="rect">
                    <a:avLst/>
                  </a:prstGeom>
                  <a:blipFill>
                    <a:blip r:embed="rId5"/>
                    <a:stretch>
                      <a:fillRect l="-1176" t="-5076" b="-11168"/>
                    </a:stretch>
                  </a:blipFill>
                </p:spPr>
                <p:txBody>
                  <a:bodyPr/>
                  <a:lstStyle/>
                  <a:p>
                    <a:r>
                      <a:rPr lang="el-GR">
                        <a:noFill/>
                      </a:rPr>
                      <a:t> </a:t>
                    </a:r>
                  </a:p>
                </p:txBody>
              </p:sp>
            </mc:Fallback>
          </mc:AlternateContent>
        </p:grpSp>
        <mc:AlternateContent xmlns:mc="http://schemas.openxmlformats.org/markup-compatibility/2006">
          <mc:Choice xmlns:a14="http://schemas.microsoft.com/office/drawing/2010/main" Requires="a14">
            <p:sp>
              <p:nvSpPr>
                <p:cNvPr id="215" name="TextBox 214">
                  <a:extLst>
                    <a:ext uri="{FF2B5EF4-FFF2-40B4-BE49-F238E27FC236}">
                      <a16:creationId xmlns:a16="http://schemas.microsoft.com/office/drawing/2014/main" id="{3686D754-9A74-3EB3-B3B1-601896FB77E8}"/>
                    </a:ext>
                  </a:extLst>
                </p:cNvPr>
                <p:cNvSpPr txBox="1"/>
                <p:nvPr/>
              </p:nvSpPr>
              <p:spPr>
                <a:xfrm>
                  <a:off x="8334375" y="2118823"/>
                  <a:ext cx="519871" cy="369047"/>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sSub>
                          <m:sSubPr>
                            <m:ctrlPr>
                              <a:rPr lang="el-GR"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𝑉</m:t>
                            </m:r>
                          </m:e>
                          <m:sub>
                            <m:r>
                              <a:rPr lang="en-US" b="0" i="1" smtClean="0">
                                <a:solidFill>
                                  <a:srgbClr val="FF0000"/>
                                </a:solidFill>
                                <a:latin typeface="Cambria Math" panose="02040503050406030204" pitchFamily="18" charset="0"/>
                              </a:rPr>
                              <m:t>𝑡𝑟</m:t>
                            </m:r>
                          </m:sub>
                        </m:sSub>
                      </m:oMath>
                    </m:oMathPara>
                  </a14:m>
                  <a:endParaRPr lang="el-GR" dirty="0">
                    <a:solidFill>
                      <a:srgbClr val="FF0000"/>
                    </a:solidFill>
                  </a:endParaRPr>
                </a:p>
              </p:txBody>
            </p:sp>
          </mc:Choice>
          <mc:Fallback>
            <p:sp>
              <p:nvSpPr>
                <p:cNvPr id="215" name="TextBox 214">
                  <a:extLst>
                    <a:ext uri="{FF2B5EF4-FFF2-40B4-BE49-F238E27FC236}">
                      <a16:creationId xmlns:a16="http://schemas.microsoft.com/office/drawing/2014/main" id="{3686D754-9A74-3EB3-B3B1-601896FB77E8}"/>
                    </a:ext>
                  </a:extLst>
                </p:cNvPr>
                <p:cNvSpPr txBox="1">
                  <a:spLocks noRot="1" noChangeAspect="1" noMove="1" noResize="1" noEditPoints="1" noAdjustHandles="1" noChangeArrowheads="1" noChangeShapeType="1" noTextEdit="1"/>
                </p:cNvSpPr>
                <p:nvPr/>
              </p:nvSpPr>
              <p:spPr>
                <a:xfrm>
                  <a:off x="8334375" y="2118823"/>
                  <a:ext cx="519871" cy="369047"/>
                </a:xfrm>
                <a:prstGeom prst="rect">
                  <a:avLst/>
                </a:prstGeom>
                <a:blipFill>
                  <a:blip r:embed="rId6"/>
                  <a:stretch>
                    <a:fillRect/>
                  </a:stretch>
                </a:blipFill>
              </p:spPr>
              <p:txBody>
                <a:bodyPr/>
                <a:lstStyle/>
                <a:p>
                  <a:r>
                    <a:rPr lang="el-GR">
                      <a:noFill/>
                    </a:rPr>
                    <a:t> </a:t>
                  </a:r>
                </a:p>
              </p:txBody>
            </p:sp>
          </mc:Fallback>
        </mc:AlternateContent>
        <mc:AlternateContent xmlns:mc="http://schemas.openxmlformats.org/markup-compatibility/2006">
          <mc:Choice xmlns:a14="http://schemas.microsoft.com/office/drawing/2010/main" Requires="a14">
            <p:sp>
              <p:nvSpPr>
                <p:cNvPr id="218" name="TextBox 217">
                  <a:extLst>
                    <a:ext uri="{FF2B5EF4-FFF2-40B4-BE49-F238E27FC236}">
                      <a16:creationId xmlns:a16="http://schemas.microsoft.com/office/drawing/2014/main" id="{C1964500-7181-43FD-F5F5-0E154FA2BF26}"/>
                    </a:ext>
                  </a:extLst>
                </p:cNvPr>
                <p:cNvSpPr txBox="1"/>
                <p:nvPr/>
              </p:nvSpPr>
              <p:spPr>
                <a:xfrm>
                  <a:off x="8819515" y="2552666"/>
                  <a:ext cx="519871" cy="391582"/>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sSub>
                          <m:sSubPr>
                            <m:ctrlPr>
                              <a:rPr lang="el-GR"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𝑉</m:t>
                            </m:r>
                          </m:e>
                          <m:sub>
                            <m:r>
                              <a:rPr lang="en-US" b="0" i="1" smtClean="0">
                                <a:solidFill>
                                  <a:srgbClr val="00B050"/>
                                </a:solidFill>
                                <a:latin typeface="Cambria Math" panose="02040503050406030204" pitchFamily="18" charset="0"/>
                              </a:rPr>
                              <m:t>𝑟𝑒𝑓</m:t>
                            </m:r>
                          </m:sub>
                        </m:sSub>
                      </m:oMath>
                    </m:oMathPara>
                  </a14:m>
                  <a:endParaRPr lang="el-GR" dirty="0">
                    <a:solidFill>
                      <a:srgbClr val="FF0000"/>
                    </a:solidFill>
                  </a:endParaRPr>
                </a:p>
              </p:txBody>
            </p:sp>
          </mc:Choice>
          <mc:Fallback>
            <p:sp>
              <p:nvSpPr>
                <p:cNvPr id="218" name="TextBox 217">
                  <a:extLst>
                    <a:ext uri="{FF2B5EF4-FFF2-40B4-BE49-F238E27FC236}">
                      <a16:creationId xmlns:a16="http://schemas.microsoft.com/office/drawing/2014/main" id="{C1964500-7181-43FD-F5F5-0E154FA2BF26}"/>
                    </a:ext>
                  </a:extLst>
                </p:cNvPr>
                <p:cNvSpPr txBox="1">
                  <a:spLocks noRot="1" noChangeAspect="1" noMove="1" noResize="1" noEditPoints="1" noAdjustHandles="1" noChangeArrowheads="1" noChangeShapeType="1" noTextEdit="1"/>
                </p:cNvSpPr>
                <p:nvPr/>
              </p:nvSpPr>
              <p:spPr>
                <a:xfrm>
                  <a:off x="8819515" y="2552666"/>
                  <a:ext cx="519871" cy="391582"/>
                </a:xfrm>
                <a:prstGeom prst="rect">
                  <a:avLst/>
                </a:prstGeom>
                <a:blipFill>
                  <a:blip r:embed="rId7"/>
                  <a:stretch>
                    <a:fillRect r="-9412" b="-10938"/>
                  </a:stretch>
                </a:blipFill>
              </p:spPr>
              <p:txBody>
                <a:bodyPr/>
                <a:lstStyle/>
                <a:p>
                  <a:r>
                    <a:rPr lang="el-GR">
                      <a:noFill/>
                    </a:rPr>
                    <a:t> </a:t>
                  </a:r>
                </a:p>
              </p:txBody>
            </p:sp>
          </mc:Fallback>
        </mc:AlternateContent>
      </p:grpSp>
    </p:spTree>
    <p:extLst>
      <p:ext uri="{BB962C8B-B14F-4D97-AF65-F5344CB8AC3E}">
        <p14:creationId xmlns:p14="http://schemas.microsoft.com/office/powerpoint/2010/main" val="35703607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2097E7-B62E-D738-908F-9C733A5E9D97}"/>
              </a:ext>
            </a:extLst>
          </p:cNvPr>
          <p:cNvSpPr txBox="1"/>
          <p:nvPr/>
        </p:nvSpPr>
        <p:spPr>
          <a:xfrm>
            <a:off x="3902766" y="-53009"/>
            <a:ext cx="381662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Duty Cycle - PWM</a:t>
            </a:r>
            <a:endParaRPr kumimoji="0" lang="el-GR"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25" name="Ομάδα 24">
            <a:extLst>
              <a:ext uri="{FF2B5EF4-FFF2-40B4-BE49-F238E27FC236}">
                <a16:creationId xmlns:a16="http://schemas.microsoft.com/office/drawing/2014/main" id="{9333FB27-BD60-5568-1B9A-225A861834F5}"/>
              </a:ext>
            </a:extLst>
          </p:cNvPr>
          <p:cNvGrpSpPr/>
          <p:nvPr/>
        </p:nvGrpSpPr>
        <p:grpSpPr>
          <a:xfrm>
            <a:off x="351182" y="711099"/>
            <a:ext cx="11489636" cy="5983668"/>
            <a:chOff x="443947" y="578577"/>
            <a:chExt cx="11489636" cy="5983668"/>
          </a:xfrm>
        </p:grpSpPr>
        <p:grpSp>
          <p:nvGrpSpPr>
            <p:cNvPr id="9" name="Ομάδα 8">
              <a:extLst>
                <a:ext uri="{FF2B5EF4-FFF2-40B4-BE49-F238E27FC236}">
                  <a16:creationId xmlns:a16="http://schemas.microsoft.com/office/drawing/2014/main" id="{E55EC46A-9469-A370-D2FA-A5E4921B6F89}"/>
                </a:ext>
              </a:extLst>
            </p:cNvPr>
            <p:cNvGrpSpPr/>
            <p:nvPr/>
          </p:nvGrpSpPr>
          <p:grpSpPr>
            <a:xfrm>
              <a:off x="443947" y="781637"/>
              <a:ext cx="4817174" cy="5780608"/>
              <a:chOff x="3279912" y="470211"/>
              <a:chExt cx="4817174" cy="5780608"/>
            </a:xfrm>
          </p:grpSpPr>
          <p:pic>
            <p:nvPicPr>
              <p:cNvPr id="4" name="Εικόνα 3" descr="Εικόνα που περιέχει γραμμή, κείμενο, γράφημα, διάγραμμα&#10;&#10;Το περιεχόμενο που δημιουργείται από τεχνολογία AI ενδέχεται να είναι εσφαλμένο.">
                <a:extLst>
                  <a:ext uri="{FF2B5EF4-FFF2-40B4-BE49-F238E27FC236}">
                    <a16:creationId xmlns:a16="http://schemas.microsoft.com/office/drawing/2014/main" id="{BD2E8F50-E3EF-77B2-2FA6-0023FB82F9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9912" y="470211"/>
                <a:ext cx="4817174" cy="2890304"/>
              </a:xfrm>
              <a:prstGeom prst="rect">
                <a:avLst/>
              </a:prstGeom>
            </p:spPr>
          </p:pic>
          <p:pic>
            <p:nvPicPr>
              <p:cNvPr id="6" name="Εικόνα 5" descr="Εικόνα που περιέχει κείμενο, διάγραμμα, γραμμή, παράλληλα&#10;&#10;Το περιεχόμενο που δημιουργείται από τεχνολογία AI ενδέχεται να είναι εσφαλμένο.">
                <a:extLst>
                  <a:ext uri="{FF2B5EF4-FFF2-40B4-BE49-F238E27FC236}">
                    <a16:creationId xmlns:a16="http://schemas.microsoft.com/office/drawing/2014/main" id="{F7767EF5-1926-ADC2-01F4-7749391B24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9912" y="3360515"/>
                <a:ext cx="4817174" cy="2890304"/>
              </a:xfrm>
              <a:prstGeom prst="rect">
                <a:avLst/>
              </a:prstGeom>
            </p:spPr>
          </p:pic>
        </p:grpSp>
        <p:pic>
          <p:nvPicPr>
            <p:cNvPr id="8" name="Εικόνα 7" descr="Εικόνα που περιέχει κείμενο, γραμμή, διάγραμμα, γράφημα&#10;&#10;Το περιεχόμενο που δημιουργείται από τεχνολογία AI ενδέχεται να είναι εσφαλμένο.">
              <a:extLst>
                <a:ext uri="{FF2B5EF4-FFF2-40B4-BE49-F238E27FC236}">
                  <a16:creationId xmlns:a16="http://schemas.microsoft.com/office/drawing/2014/main" id="{BB21E6A1-91C3-C695-1783-64458F4C8868}"/>
                </a:ext>
              </a:extLst>
            </p:cNvPr>
            <p:cNvPicPr>
              <a:picLocks noChangeAspect="1"/>
            </p:cNvPicPr>
            <p:nvPr/>
          </p:nvPicPr>
          <p:blipFill>
            <a:blip r:embed="rId5">
              <a:extLst>
                <a:ext uri="{28A0092B-C50C-407E-A947-70E740481C1C}">
                  <a14:useLocalDpi xmlns:a14="http://schemas.microsoft.com/office/drawing/2010/main" val="0"/>
                </a:ext>
              </a:extLst>
            </a:blip>
            <a:srcRect l="5218" t="5676" r="5943"/>
            <a:stretch/>
          </p:blipFill>
          <p:spPr>
            <a:xfrm>
              <a:off x="7871791" y="2226789"/>
              <a:ext cx="4061792" cy="2587489"/>
            </a:xfrm>
            <a:prstGeom prst="rect">
              <a:avLst/>
            </a:prstGeom>
          </p:spPr>
        </p:pic>
        <p:cxnSp>
          <p:nvCxnSpPr>
            <p:cNvPr id="10" name="Γραμμή σύνδεσης: Καμπύλη 9">
              <a:extLst>
                <a:ext uri="{FF2B5EF4-FFF2-40B4-BE49-F238E27FC236}">
                  <a16:creationId xmlns:a16="http://schemas.microsoft.com/office/drawing/2014/main" id="{DCB5E360-DB32-FBEA-D0A7-BE57DE4CA993}"/>
                </a:ext>
              </a:extLst>
            </p:cNvPr>
            <p:cNvCxnSpPr>
              <a:cxnSpLocks/>
            </p:cNvCxnSpPr>
            <p:nvPr/>
          </p:nvCxnSpPr>
          <p:spPr>
            <a:xfrm rot="10800000" flipV="1">
              <a:off x="4611026" y="939769"/>
              <a:ext cx="737671" cy="402735"/>
            </a:xfrm>
            <a:prstGeom prst="curvedConnector3">
              <a:avLst/>
            </a:prstGeom>
            <a:ln>
              <a:solidFill>
                <a:srgbClr val="FFC0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1" name="Γραμμή σύνδεσης: Καμπύλη 10">
              <a:extLst>
                <a:ext uri="{FF2B5EF4-FFF2-40B4-BE49-F238E27FC236}">
                  <a16:creationId xmlns:a16="http://schemas.microsoft.com/office/drawing/2014/main" id="{901271A3-2CDE-0C8F-B1B2-F5EFF663A1F6}"/>
                </a:ext>
              </a:extLst>
            </p:cNvPr>
            <p:cNvCxnSpPr>
              <a:cxnSpLocks/>
            </p:cNvCxnSpPr>
            <p:nvPr/>
          </p:nvCxnSpPr>
          <p:spPr>
            <a:xfrm rot="10800000">
              <a:off x="4664984" y="2028342"/>
              <a:ext cx="715416" cy="478880"/>
            </a:xfrm>
            <a:prstGeom prst="curvedConnector3">
              <a:avLst/>
            </a:prstGeom>
            <a:ln>
              <a:solidFill>
                <a:srgbClr val="00B0F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05849CA0-C595-EC89-62ED-960FC72FDB5C}"/>
                </a:ext>
              </a:extLst>
            </p:cNvPr>
            <p:cNvSpPr txBox="1"/>
            <p:nvPr/>
          </p:nvSpPr>
          <p:spPr>
            <a:xfrm>
              <a:off x="5367148" y="2304222"/>
              <a:ext cx="1785635" cy="369332"/>
            </a:xfrm>
            <a:prstGeom prst="rect">
              <a:avLst/>
            </a:prstGeom>
            <a:noFill/>
          </p:spPr>
          <p:txBody>
            <a:bodyPr wrap="square" rtlCol="0">
              <a:spAutoFit/>
            </a:bodyPr>
            <a:lstStyle/>
            <a:p>
              <a:r>
                <a:rPr lang="el-GR" dirty="0">
                  <a:solidFill>
                    <a:srgbClr val="00B0F0"/>
                  </a:solidFill>
                </a:rPr>
                <a:t>Σήμα αναφοράς</a:t>
              </a:r>
            </a:p>
          </p:txBody>
        </p:sp>
        <p:sp>
          <p:nvSpPr>
            <p:cNvPr id="13" name="TextBox 12">
              <a:extLst>
                <a:ext uri="{FF2B5EF4-FFF2-40B4-BE49-F238E27FC236}">
                  <a16:creationId xmlns:a16="http://schemas.microsoft.com/office/drawing/2014/main" id="{8A54C328-CA89-C160-E359-6F8D57F8F852}"/>
                </a:ext>
              </a:extLst>
            </p:cNvPr>
            <p:cNvSpPr txBox="1"/>
            <p:nvPr/>
          </p:nvSpPr>
          <p:spPr>
            <a:xfrm>
              <a:off x="5319466" y="578577"/>
              <a:ext cx="2315781" cy="646331"/>
            </a:xfrm>
            <a:prstGeom prst="rect">
              <a:avLst/>
            </a:prstGeom>
            <a:noFill/>
          </p:spPr>
          <p:txBody>
            <a:bodyPr wrap="square" rtlCol="0">
              <a:spAutoFit/>
            </a:bodyPr>
            <a:lstStyle/>
            <a:p>
              <a:r>
                <a:rPr lang="el-GR" dirty="0">
                  <a:solidFill>
                    <a:srgbClr val="FFC000"/>
                  </a:solidFill>
                </a:rPr>
                <a:t>Τριγωνική</a:t>
              </a:r>
              <a:r>
                <a:rPr lang="en-US" dirty="0">
                  <a:solidFill>
                    <a:srgbClr val="FFC000"/>
                  </a:solidFill>
                </a:rPr>
                <a:t> </a:t>
              </a:r>
              <a:r>
                <a:rPr lang="el-GR" dirty="0">
                  <a:solidFill>
                    <a:srgbClr val="FFC000"/>
                  </a:solidFill>
                </a:rPr>
                <a:t>κυματομορφή</a:t>
              </a:r>
            </a:p>
          </p:txBody>
        </p:sp>
        <p:cxnSp>
          <p:nvCxnSpPr>
            <p:cNvPr id="3" name="Γραμμή σύνδεσης: Καμπύλη 2">
              <a:extLst>
                <a:ext uri="{FF2B5EF4-FFF2-40B4-BE49-F238E27FC236}">
                  <a16:creationId xmlns:a16="http://schemas.microsoft.com/office/drawing/2014/main" id="{FBAF358F-04FA-97B1-57F7-FE517D45F3D7}"/>
                </a:ext>
              </a:extLst>
            </p:cNvPr>
            <p:cNvCxnSpPr>
              <a:cxnSpLocks/>
            </p:cNvCxnSpPr>
            <p:nvPr/>
          </p:nvCxnSpPr>
          <p:spPr>
            <a:xfrm rot="10800000" flipV="1">
              <a:off x="4658708" y="4626889"/>
              <a:ext cx="737671" cy="402735"/>
            </a:xfrm>
            <a:prstGeom prst="curvedConnector3">
              <a:avLst/>
            </a:prstGeom>
            <a:ln>
              <a:solidFill>
                <a:srgbClr val="FFC000"/>
              </a:solidFill>
              <a:prstDash val="sysDot"/>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E2EC39E8-9C06-036D-D51C-CE6C9E775BCB}"/>
                    </a:ext>
                  </a:extLst>
                </p:cNvPr>
                <p:cNvSpPr txBox="1"/>
                <p:nvPr/>
              </p:nvSpPr>
              <p:spPr>
                <a:xfrm>
                  <a:off x="5367148" y="4265697"/>
                  <a:ext cx="2315781" cy="1477328"/>
                </a:xfrm>
                <a:prstGeom prst="rect">
                  <a:avLst/>
                </a:prstGeom>
                <a:noFill/>
              </p:spPr>
              <p:txBody>
                <a:bodyPr wrap="square" rtlCol="0">
                  <a:spAutoFit/>
                </a:bodyPr>
                <a:lstStyle/>
                <a:p>
                  <a:r>
                    <a:rPr lang="el-GR" dirty="0">
                      <a:solidFill>
                        <a:srgbClr val="FFC000"/>
                      </a:solidFill>
                    </a:rPr>
                    <a:t>Διακοπτική κατάσταση του </a:t>
                  </a:r>
                  <a14:m>
                    <m:oMath xmlns:m="http://schemas.openxmlformats.org/officeDocument/2006/math">
                      <m:sSub>
                        <m:sSubPr>
                          <m:ctrlPr>
                            <a:rPr lang="el-GR" i="1" smtClean="0">
                              <a:solidFill>
                                <a:srgbClr val="FFC000"/>
                              </a:solidFill>
                              <a:latin typeface="Cambria Math" panose="02040503050406030204" pitchFamily="18" charset="0"/>
                            </a:rPr>
                          </m:ctrlPr>
                        </m:sSubPr>
                        <m:e>
                          <m:r>
                            <a:rPr lang="en-US" b="0" i="1" smtClean="0">
                              <a:solidFill>
                                <a:srgbClr val="FFC000"/>
                              </a:solidFill>
                              <a:latin typeface="Cambria Math" panose="02040503050406030204" pitchFamily="18" charset="0"/>
                            </a:rPr>
                            <m:t>𝑆</m:t>
                          </m:r>
                        </m:e>
                        <m:sub>
                          <m:r>
                            <a:rPr lang="en-US" b="0" i="1" smtClean="0">
                              <a:solidFill>
                                <a:srgbClr val="FFC000"/>
                              </a:solidFill>
                              <a:latin typeface="Cambria Math" panose="02040503050406030204" pitchFamily="18" charset="0"/>
                            </a:rPr>
                            <m:t>1</m:t>
                          </m:r>
                        </m:sub>
                      </m:sSub>
                    </m:oMath>
                  </a14:m>
                  <a:endParaRPr lang="en-US" dirty="0">
                    <a:solidFill>
                      <a:srgbClr val="FFC000"/>
                    </a:solidFill>
                  </a:endParaRPr>
                </a:p>
                <a:p>
                  <a:r>
                    <a:rPr lang="en-US" dirty="0">
                      <a:solidFill>
                        <a:srgbClr val="FFC000"/>
                      </a:solidFill>
                    </a:rPr>
                    <a:t>1=ON</a:t>
                  </a:r>
                </a:p>
                <a:p>
                  <a:r>
                    <a:rPr lang="en-US" dirty="0">
                      <a:solidFill>
                        <a:srgbClr val="FFC000"/>
                      </a:solidFill>
                    </a:rPr>
                    <a:t>0=OFF</a:t>
                  </a:r>
                </a:p>
                <a:p>
                  <a:endParaRPr lang="el-GR" dirty="0">
                    <a:solidFill>
                      <a:srgbClr val="FF0000"/>
                    </a:solidFill>
                  </a:endParaRPr>
                </a:p>
              </p:txBody>
            </p:sp>
          </mc:Choice>
          <mc:Fallback>
            <p:sp>
              <p:nvSpPr>
                <p:cNvPr id="5" name="TextBox 4">
                  <a:extLst>
                    <a:ext uri="{FF2B5EF4-FFF2-40B4-BE49-F238E27FC236}">
                      <a16:creationId xmlns:a16="http://schemas.microsoft.com/office/drawing/2014/main" id="{E2EC39E8-9C06-036D-D51C-CE6C9E775BCB}"/>
                    </a:ext>
                  </a:extLst>
                </p:cNvPr>
                <p:cNvSpPr txBox="1">
                  <a:spLocks noRot="1" noChangeAspect="1" noMove="1" noResize="1" noEditPoints="1" noAdjustHandles="1" noChangeArrowheads="1" noChangeShapeType="1" noTextEdit="1"/>
                </p:cNvSpPr>
                <p:nvPr/>
              </p:nvSpPr>
              <p:spPr>
                <a:xfrm>
                  <a:off x="5367148" y="4265697"/>
                  <a:ext cx="2315781" cy="1477328"/>
                </a:xfrm>
                <a:prstGeom prst="rect">
                  <a:avLst/>
                </a:prstGeom>
                <a:blipFill>
                  <a:blip r:embed="rId6"/>
                  <a:stretch>
                    <a:fillRect l="-2105" t="-1646"/>
                  </a:stretch>
                </a:blipFill>
              </p:spPr>
              <p:txBody>
                <a:bodyPr/>
                <a:lstStyle/>
                <a:p>
                  <a:r>
                    <a:rPr lang="el-GR">
                      <a:noFill/>
                    </a:rPr>
                    <a:t> </a:t>
                  </a:r>
                </a:p>
              </p:txBody>
            </p:sp>
          </mc:Fallback>
        </mc:AlternateContent>
        <p:cxnSp>
          <p:nvCxnSpPr>
            <p:cNvPr id="7" name="Γραμμή σύνδεσης: Καμπύλη 6">
              <a:extLst>
                <a:ext uri="{FF2B5EF4-FFF2-40B4-BE49-F238E27FC236}">
                  <a16:creationId xmlns:a16="http://schemas.microsoft.com/office/drawing/2014/main" id="{E4DB8510-F2DA-4AB2-699A-3FCC8C862FEE}"/>
                </a:ext>
              </a:extLst>
            </p:cNvPr>
            <p:cNvCxnSpPr>
              <a:cxnSpLocks/>
            </p:cNvCxnSpPr>
            <p:nvPr/>
          </p:nvCxnSpPr>
          <p:spPr>
            <a:xfrm rot="5400000">
              <a:off x="8897204" y="1750923"/>
              <a:ext cx="669233" cy="639463"/>
            </a:xfrm>
            <a:prstGeom prst="curvedConnector3">
              <a:avLst/>
            </a:prstGeom>
            <a:ln>
              <a:solidFill>
                <a:srgbClr val="FFC00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226238F1-20D5-B316-8A49-77956895D52D}"/>
                </a:ext>
              </a:extLst>
            </p:cNvPr>
            <p:cNvSpPr txBox="1"/>
            <p:nvPr/>
          </p:nvSpPr>
          <p:spPr>
            <a:xfrm>
              <a:off x="9432272" y="1141795"/>
              <a:ext cx="1653171" cy="646331"/>
            </a:xfrm>
            <a:prstGeom prst="rect">
              <a:avLst/>
            </a:prstGeom>
            <a:noFill/>
          </p:spPr>
          <p:txBody>
            <a:bodyPr wrap="square" rtlCol="0">
              <a:spAutoFit/>
            </a:bodyPr>
            <a:lstStyle/>
            <a:p>
              <a:r>
                <a:rPr lang="el-GR" dirty="0">
                  <a:solidFill>
                    <a:srgbClr val="FFC000"/>
                  </a:solidFill>
                </a:rPr>
                <a:t>Τάση εισόδου κινητήρα</a:t>
              </a:r>
            </a:p>
          </p:txBody>
        </p:sp>
        <p:cxnSp>
          <p:nvCxnSpPr>
            <p:cNvPr id="19" name="Γραμμή σύνδεσης: Καμπύλη 18">
              <a:extLst>
                <a:ext uri="{FF2B5EF4-FFF2-40B4-BE49-F238E27FC236}">
                  <a16:creationId xmlns:a16="http://schemas.microsoft.com/office/drawing/2014/main" id="{226DF63E-C1BA-CBFC-297F-E4C6E2AA7F5D}"/>
                </a:ext>
              </a:extLst>
            </p:cNvPr>
            <p:cNvCxnSpPr>
              <a:cxnSpLocks/>
            </p:cNvCxnSpPr>
            <p:nvPr/>
          </p:nvCxnSpPr>
          <p:spPr>
            <a:xfrm rot="5400000" flipH="1" flipV="1">
              <a:off x="8430509" y="3329927"/>
              <a:ext cx="340309" cy="291547"/>
            </a:xfrm>
            <a:prstGeom prst="curvedConnector3">
              <a:avLst/>
            </a:prstGeom>
            <a:ln>
              <a:solidFill>
                <a:srgbClr val="00B0F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AEB3E880-D51B-AA5B-7DDA-086CCA681950}"/>
                </a:ext>
              </a:extLst>
            </p:cNvPr>
            <p:cNvSpPr txBox="1"/>
            <p:nvPr/>
          </p:nvSpPr>
          <p:spPr>
            <a:xfrm>
              <a:off x="8226325" y="3593950"/>
              <a:ext cx="904423" cy="646331"/>
            </a:xfrm>
            <a:prstGeom prst="rect">
              <a:avLst/>
            </a:prstGeom>
            <a:noFill/>
            <a:ln>
              <a:noFill/>
            </a:ln>
          </p:spPr>
          <p:txBody>
            <a:bodyPr wrap="square" rtlCol="0">
              <a:spAutoFit/>
            </a:bodyPr>
            <a:lstStyle/>
            <a:p>
              <a:r>
                <a:rPr lang="el-GR" dirty="0">
                  <a:solidFill>
                    <a:srgbClr val="00B0F0"/>
                  </a:solidFill>
                </a:rPr>
                <a:t>Μέση</a:t>
              </a:r>
            </a:p>
            <a:p>
              <a:r>
                <a:rPr lang="el-GR" dirty="0">
                  <a:solidFill>
                    <a:srgbClr val="00B0F0"/>
                  </a:solidFill>
                </a:rPr>
                <a:t>τάση</a:t>
              </a:r>
            </a:p>
          </p:txBody>
        </p:sp>
      </p:grpSp>
    </p:spTree>
    <p:extLst>
      <p:ext uri="{BB962C8B-B14F-4D97-AF65-F5344CB8AC3E}">
        <p14:creationId xmlns:p14="http://schemas.microsoft.com/office/powerpoint/2010/main" val="8722063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2097E7-B62E-D738-908F-9C733A5E9D97}"/>
              </a:ext>
            </a:extLst>
          </p:cNvPr>
          <p:cNvSpPr txBox="1"/>
          <p:nvPr/>
        </p:nvSpPr>
        <p:spPr>
          <a:xfrm>
            <a:off x="3902766" y="-53009"/>
            <a:ext cx="381662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Duty Cycle - PWM</a:t>
            </a:r>
            <a:endParaRPr kumimoji="0" lang="el-GR"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8" name="Εικόνα 17" descr="Εικόνα που περιέχει κείμενο, γραμμή, διάγραμμα, γράφημα&#10;&#10;Το περιεχόμενο που δημιουργείται από τεχνολογία AI ενδέχεται να είναι εσφαλμένο.">
            <a:extLst>
              <a:ext uri="{FF2B5EF4-FFF2-40B4-BE49-F238E27FC236}">
                <a16:creationId xmlns:a16="http://schemas.microsoft.com/office/drawing/2014/main" id="{BB856122-9BBE-22AD-444B-417F1EDD96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7049" y="1193287"/>
            <a:ext cx="8129033" cy="4471425"/>
          </a:xfrm>
          <a:prstGeom prst="rect">
            <a:avLst/>
          </a:prstGeom>
        </p:spPr>
      </p:pic>
    </p:spTree>
    <p:extLst>
      <p:ext uri="{BB962C8B-B14F-4D97-AF65-F5344CB8AC3E}">
        <p14:creationId xmlns:p14="http://schemas.microsoft.com/office/powerpoint/2010/main" val="20065108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2097E7-B62E-D738-908F-9C733A5E9D97}"/>
              </a:ext>
            </a:extLst>
          </p:cNvPr>
          <p:cNvSpPr txBox="1"/>
          <p:nvPr/>
        </p:nvSpPr>
        <p:spPr>
          <a:xfrm>
            <a:off x="4579257" y="0"/>
            <a:ext cx="270281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Duty cycle</a:t>
            </a:r>
            <a:endParaRPr kumimoji="0" lang="el-GR"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53" name="Ομάδα 52">
            <a:extLst>
              <a:ext uri="{FF2B5EF4-FFF2-40B4-BE49-F238E27FC236}">
                <a16:creationId xmlns:a16="http://schemas.microsoft.com/office/drawing/2014/main" id="{B9BF3721-0ACF-44F2-12DB-76FCD5C14835}"/>
              </a:ext>
            </a:extLst>
          </p:cNvPr>
          <p:cNvGrpSpPr/>
          <p:nvPr/>
        </p:nvGrpSpPr>
        <p:grpSpPr>
          <a:xfrm>
            <a:off x="1562772" y="460221"/>
            <a:ext cx="9829482" cy="6432137"/>
            <a:chOff x="972222" y="457939"/>
            <a:chExt cx="9829482" cy="6432137"/>
          </a:xfrm>
        </p:grpSpPr>
        <p:sp>
          <p:nvSpPr>
            <p:cNvPr id="25" name="Ορθογώνιο 24">
              <a:extLst>
                <a:ext uri="{FF2B5EF4-FFF2-40B4-BE49-F238E27FC236}">
                  <a16:creationId xmlns:a16="http://schemas.microsoft.com/office/drawing/2014/main" id="{56CC26C8-F148-6D01-91A9-1F65C9CE92A2}"/>
                </a:ext>
              </a:extLst>
            </p:cNvPr>
            <p:cNvSpPr/>
            <p:nvPr/>
          </p:nvSpPr>
          <p:spPr>
            <a:xfrm>
              <a:off x="972222" y="457939"/>
              <a:ext cx="8990239" cy="3120713"/>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49" name="Ομάδα 48">
              <a:extLst>
                <a:ext uri="{FF2B5EF4-FFF2-40B4-BE49-F238E27FC236}">
                  <a16:creationId xmlns:a16="http://schemas.microsoft.com/office/drawing/2014/main" id="{9341D9A6-A598-CBAE-B8E6-81A471B46DDA}"/>
                </a:ext>
              </a:extLst>
            </p:cNvPr>
            <p:cNvGrpSpPr/>
            <p:nvPr/>
          </p:nvGrpSpPr>
          <p:grpSpPr>
            <a:xfrm>
              <a:off x="1573687" y="3744123"/>
              <a:ext cx="7567319" cy="3145953"/>
              <a:chOff x="1573687" y="3744123"/>
              <a:chExt cx="7567319" cy="3145953"/>
            </a:xfrm>
          </p:grpSpPr>
          <p:grpSp>
            <p:nvGrpSpPr>
              <p:cNvPr id="47" name="Ομάδα 46">
                <a:extLst>
                  <a:ext uri="{FF2B5EF4-FFF2-40B4-BE49-F238E27FC236}">
                    <a16:creationId xmlns:a16="http://schemas.microsoft.com/office/drawing/2014/main" id="{AE3D7F1D-4CED-4740-DFE9-134A1735C31A}"/>
                  </a:ext>
                </a:extLst>
              </p:cNvPr>
              <p:cNvGrpSpPr/>
              <p:nvPr/>
            </p:nvGrpSpPr>
            <p:grpSpPr>
              <a:xfrm>
                <a:off x="1573687" y="3744123"/>
                <a:ext cx="7567319" cy="2997133"/>
                <a:chOff x="2592862" y="3744123"/>
                <a:chExt cx="7567319" cy="2997133"/>
              </a:xfrm>
            </p:grpSpPr>
            <p:pic>
              <p:nvPicPr>
                <p:cNvPr id="30" name="Εικόνα 29">
                  <a:extLst>
                    <a:ext uri="{FF2B5EF4-FFF2-40B4-BE49-F238E27FC236}">
                      <a16:creationId xmlns:a16="http://schemas.microsoft.com/office/drawing/2014/main" id="{5B3190B8-8105-2A1B-BF2B-C2F88EC01C4B}"/>
                    </a:ext>
                  </a:extLst>
                </p:cNvPr>
                <p:cNvPicPr>
                  <a:picLocks noChangeAspect="1"/>
                </p:cNvPicPr>
                <p:nvPr/>
              </p:nvPicPr>
              <p:blipFill>
                <a:blip r:embed="rId3"/>
                <a:stretch>
                  <a:fillRect/>
                </a:stretch>
              </p:blipFill>
              <p:spPr>
                <a:xfrm>
                  <a:off x="2592862" y="4040762"/>
                  <a:ext cx="7567319" cy="2700494"/>
                </a:xfrm>
                <a:prstGeom prst="rect">
                  <a:avLst/>
                </a:prstGeom>
              </p:spPr>
            </p:pic>
            <p:sp>
              <p:nvSpPr>
                <p:cNvPr id="32" name="Οβάλ 31">
                  <a:extLst>
                    <a:ext uri="{FF2B5EF4-FFF2-40B4-BE49-F238E27FC236}">
                      <a16:creationId xmlns:a16="http://schemas.microsoft.com/office/drawing/2014/main" id="{16D612C1-9DEA-6541-F58F-C3805B200C4A}"/>
                    </a:ext>
                  </a:extLst>
                </p:cNvPr>
                <p:cNvSpPr/>
                <p:nvPr/>
              </p:nvSpPr>
              <p:spPr>
                <a:xfrm rot="3413692">
                  <a:off x="3528629" y="5257556"/>
                  <a:ext cx="1438166" cy="227150"/>
                </a:xfrm>
                <a:prstGeom prst="ellipse">
                  <a:avLst/>
                </a:prstGeom>
                <a:noFill/>
                <a:ln w="12700">
                  <a:solidFill>
                    <a:srgbClr val="00B0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3" name="Οβάλ 32">
                  <a:extLst>
                    <a:ext uri="{FF2B5EF4-FFF2-40B4-BE49-F238E27FC236}">
                      <a16:creationId xmlns:a16="http://schemas.microsoft.com/office/drawing/2014/main" id="{B54EAA3C-BC72-0BBE-29A8-82CC3F3A3DB9}"/>
                    </a:ext>
                  </a:extLst>
                </p:cNvPr>
                <p:cNvSpPr/>
                <p:nvPr/>
              </p:nvSpPr>
              <p:spPr>
                <a:xfrm>
                  <a:off x="2659122" y="4668826"/>
                  <a:ext cx="1192696" cy="198782"/>
                </a:xfrm>
                <a:prstGeom prst="ellipse">
                  <a:avLst/>
                </a:prstGeom>
                <a:noFill/>
                <a:ln w="12700">
                  <a:solidFill>
                    <a:srgbClr val="00B0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4" name="Οβάλ 33">
                  <a:extLst>
                    <a:ext uri="{FF2B5EF4-FFF2-40B4-BE49-F238E27FC236}">
                      <a16:creationId xmlns:a16="http://schemas.microsoft.com/office/drawing/2014/main" id="{8F92F0D9-5562-4724-70DD-E08AE3F78151}"/>
                    </a:ext>
                  </a:extLst>
                </p:cNvPr>
                <p:cNvSpPr/>
                <p:nvPr/>
              </p:nvSpPr>
              <p:spPr>
                <a:xfrm>
                  <a:off x="4646948" y="5874564"/>
                  <a:ext cx="2115068" cy="198871"/>
                </a:xfrm>
                <a:prstGeom prst="ellipse">
                  <a:avLst/>
                </a:prstGeom>
                <a:noFill/>
                <a:ln w="12700">
                  <a:solidFill>
                    <a:srgbClr val="00B0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35" name="Γραμμή σύνδεσης: Καμπύλη 34">
                  <a:extLst>
                    <a:ext uri="{FF2B5EF4-FFF2-40B4-BE49-F238E27FC236}">
                      <a16:creationId xmlns:a16="http://schemas.microsoft.com/office/drawing/2014/main" id="{DB6374F5-D414-6C50-B5C3-476D41B5503F}"/>
                    </a:ext>
                  </a:extLst>
                </p:cNvPr>
                <p:cNvCxnSpPr>
                  <a:cxnSpLocks/>
                </p:cNvCxnSpPr>
                <p:nvPr/>
              </p:nvCxnSpPr>
              <p:spPr>
                <a:xfrm rot="5400000" flipH="1" flipV="1">
                  <a:off x="3411495" y="4316233"/>
                  <a:ext cx="377536" cy="319128"/>
                </a:xfrm>
                <a:prstGeom prst="curvedConnector3">
                  <a:avLst/>
                </a:prstGeom>
                <a:ln w="12700">
                  <a:solidFill>
                    <a:srgbClr val="00B05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36" name="Γραμμή σύνδεσης: Καμπύλη 35">
                  <a:extLst>
                    <a:ext uri="{FF2B5EF4-FFF2-40B4-BE49-F238E27FC236}">
                      <a16:creationId xmlns:a16="http://schemas.microsoft.com/office/drawing/2014/main" id="{77353DBE-8B25-880C-A8A1-86BF4DBC7FB5}"/>
                    </a:ext>
                  </a:extLst>
                </p:cNvPr>
                <p:cNvCxnSpPr>
                  <a:cxnSpLocks/>
                </p:cNvCxnSpPr>
                <p:nvPr/>
              </p:nvCxnSpPr>
              <p:spPr>
                <a:xfrm flipV="1">
                  <a:off x="4183123" y="4808966"/>
                  <a:ext cx="376292" cy="257552"/>
                </a:xfrm>
                <a:prstGeom prst="curvedConnector3">
                  <a:avLst/>
                </a:prstGeom>
                <a:ln w="12700">
                  <a:solidFill>
                    <a:srgbClr val="00B05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37" name="Γραμμή σύνδεσης: Καμπύλη 36">
                  <a:extLst>
                    <a:ext uri="{FF2B5EF4-FFF2-40B4-BE49-F238E27FC236}">
                      <a16:creationId xmlns:a16="http://schemas.microsoft.com/office/drawing/2014/main" id="{CC4279E6-3FA4-2EF7-8B93-ADD6B0B03147}"/>
                    </a:ext>
                  </a:extLst>
                </p:cNvPr>
                <p:cNvCxnSpPr>
                  <a:cxnSpLocks/>
                </p:cNvCxnSpPr>
                <p:nvPr/>
              </p:nvCxnSpPr>
              <p:spPr>
                <a:xfrm>
                  <a:off x="6072179" y="6073435"/>
                  <a:ext cx="572699" cy="322062"/>
                </a:xfrm>
                <a:prstGeom prst="curvedConnector3">
                  <a:avLst/>
                </a:prstGeom>
                <a:ln w="12700">
                  <a:solidFill>
                    <a:srgbClr val="00B050"/>
                  </a:solidFill>
                  <a:prstDash val="sysDot"/>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38" name="TextBox 37">
                      <a:extLst>
                        <a:ext uri="{FF2B5EF4-FFF2-40B4-BE49-F238E27FC236}">
                          <a16:creationId xmlns:a16="http://schemas.microsoft.com/office/drawing/2014/main" id="{47AED81D-9538-A1B5-734A-D633F80DD500}"/>
                        </a:ext>
                      </a:extLst>
                    </p:cNvPr>
                    <p:cNvSpPr txBox="1"/>
                    <p:nvPr/>
                  </p:nvSpPr>
                  <p:spPr>
                    <a:xfrm>
                      <a:off x="6403927" y="4439634"/>
                      <a:ext cx="1040033" cy="369332"/>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𝑑</m:t>
                            </m:r>
                            <m:r>
                              <a:rPr lang="en-US" b="0" i="1" smtClean="0">
                                <a:solidFill>
                                  <a:srgbClr val="00B050"/>
                                </a:solidFill>
                                <a:latin typeface="Cambria Math" panose="02040503050406030204" pitchFamily="18" charset="0"/>
                              </a:rPr>
                              <m:t>=</m:t>
                            </m:r>
                            <m:r>
                              <a:rPr lang="en-US" b="0" i="1" smtClean="0">
                                <a:solidFill>
                                  <a:srgbClr val="00B050"/>
                                </a:solidFill>
                                <a:latin typeface="Cambria Math" panose="02040503050406030204" pitchFamily="18" charset="0"/>
                              </a:rPr>
                              <m:t>1</m:t>
                            </m:r>
                          </m:oMath>
                        </m:oMathPara>
                      </a14:m>
                      <a:endParaRPr lang="el-GR" dirty="0"/>
                    </a:p>
                  </p:txBody>
                </p:sp>
              </mc:Choice>
              <mc:Fallback>
                <p:sp>
                  <p:nvSpPr>
                    <p:cNvPr id="38" name="TextBox 37">
                      <a:extLst>
                        <a:ext uri="{FF2B5EF4-FFF2-40B4-BE49-F238E27FC236}">
                          <a16:creationId xmlns:a16="http://schemas.microsoft.com/office/drawing/2014/main" id="{47AED81D-9538-A1B5-734A-D633F80DD500}"/>
                        </a:ext>
                      </a:extLst>
                    </p:cNvPr>
                    <p:cNvSpPr txBox="1">
                      <a:spLocks noRot="1" noChangeAspect="1" noMove="1" noResize="1" noEditPoints="1" noAdjustHandles="1" noChangeArrowheads="1" noChangeShapeType="1" noTextEdit="1"/>
                    </p:cNvSpPr>
                    <p:nvPr/>
                  </p:nvSpPr>
                  <p:spPr>
                    <a:xfrm>
                      <a:off x="6403927" y="4439634"/>
                      <a:ext cx="1040033" cy="369332"/>
                    </a:xfrm>
                    <a:prstGeom prst="rect">
                      <a:avLst/>
                    </a:prstGeom>
                    <a:blipFill>
                      <a:blip r:embed="rId4"/>
                      <a:stretch>
                        <a:fillRect/>
                      </a:stretch>
                    </a:blipFill>
                  </p:spPr>
                  <p:txBody>
                    <a:bodyPr/>
                    <a:lstStyle/>
                    <a:p>
                      <a:r>
                        <a:rPr lang="el-GR">
                          <a:noFill/>
                        </a:rPr>
                        <a:t> </a:t>
                      </a:r>
                    </a:p>
                  </p:txBody>
                </p:sp>
              </mc:Fallback>
            </mc:AlternateContent>
            <mc:AlternateContent xmlns:mc="http://schemas.openxmlformats.org/markup-compatibility/2006">
              <mc:Choice xmlns:a14="http://schemas.microsoft.com/office/drawing/2010/main" Requires="a14">
                <p:sp>
                  <p:nvSpPr>
                    <p:cNvPr id="39" name="TextBox 38">
                      <a:extLst>
                        <a:ext uri="{FF2B5EF4-FFF2-40B4-BE49-F238E27FC236}">
                          <a16:creationId xmlns:a16="http://schemas.microsoft.com/office/drawing/2014/main" id="{619292BC-C50E-7820-6EEC-E8FCF8303B99}"/>
                        </a:ext>
                      </a:extLst>
                    </p:cNvPr>
                    <p:cNvSpPr txBox="1"/>
                    <p:nvPr/>
                  </p:nvSpPr>
                  <p:spPr>
                    <a:xfrm>
                      <a:off x="2736111" y="3744123"/>
                      <a:ext cx="3425657" cy="695511"/>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f>
                              <m:fPr>
                                <m:ctrlPr>
                                  <a:rPr lang="el-GR" i="1" smtClean="0">
                                    <a:solidFill>
                                      <a:srgbClr val="00B050"/>
                                    </a:solidFill>
                                    <a:latin typeface="Cambria Math" panose="02040503050406030204" pitchFamily="18" charset="0"/>
                                  </a:rPr>
                                </m:ctrlPr>
                              </m:fPr>
                              <m:num>
                                <m:sSub>
                                  <m:sSubPr>
                                    <m:ctrlPr>
                                      <a:rPr lang="el-GR"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𝑑𝐼</m:t>
                                    </m:r>
                                  </m:e>
                                  <m:sub>
                                    <m:r>
                                      <a:rPr lang="en-US" i="1">
                                        <a:solidFill>
                                          <a:srgbClr val="00B050"/>
                                        </a:solidFill>
                                        <a:latin typeface="Cambria Math" panose="02040503050406030204" pitchFamily="18" charset="0"/>
                                      </a:rPr>
                                      <m:t>𝑚</m:t>
                                    </m:r>
                                  </m:sub>
                                </m:sSub>
                              </m:num>
                              <m:den>
                                <m:sSub>
                                  <m:sSubPr>
                                    <m:ctrlPr>
                                      <a:rPr lang="el-GR"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𝑇</m:t>
                                    </m:r>
                                  </m:e>
                                  <m:sub>
                                    <m:r>
                                      <a:rPr lang="en-US" i="1">
                                        <a:solidFill>
                                          <a:srgbClr val="00B050"/>
                                        </a:solidFill>
                                        <a:latin typeface="Cambria Math" panose="02040503050406030204" pitchFamily="18" charset="0"/>
                                      </a:rPr>
                                      <m:t>𝑠</m:t>
                                    </m:r>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𝑝</m:t>
                                    </m:r>
                                  </m:sub>
                                </m:sSub>
                              </m:den>
                            </m:f>
                            <m:r>
                              <a:rPr lang="el-GR" b="0" i="1" smtClean="0">
                                <a:solidFill>
                                  <a:srgbClr val="00B050"/>
                                </a:solidFill>
                                <a:latin typeface="Cambria Math" panose="02040503050406030204" pitchFamily="18" charset="0"/>
                              </a:rPr>
                              <m:t>=</m:t>
                            </m:r>
                            <m:r>
                              <a:rPr lang="el-GR" b="0" i="1" smtClean="0">
                                <a:solidFill>
                                  <a:srgbClr val="00B050"/>
                                </a:solidFill>
                                <a:latin typeface="Cambria Math" panose="02040503050406030204" pitchFamily="18" charset="0"/>
                              </a:rPr>
                              <m:t>0</m:t>
                            </m:r>
                            <m:r>
                              <a:rPr lang="el-GR" b="0" i="1" smtClean="0">
                                <a:solidFill>
                                  <a:srgbClr val="00B050"/>
                                </a:solidFill>
                                <a:latin typeface="Cambria Math" panose="02040503050406030204" pitchFamily="18" charset="0"/>
                                <a:ea typeface="Cambria Math" panose="02040503050406030204" pitchFamily="18" charset="0"/>
                              </a:rPr>
                              <m:t>⇒</m:t>
                            </m:r>
                            <m:r>
                              <a:rPr lang="en-US" b="0" i="1" smtClean="0">
                                <a:solidFill>
                                  <a:srgbClr val="00B050"/>
                                </a:solidFill>
                                <a:latin typeface="Cambria Math" panose="02040503050406030204" pitchFamily="18" charset="0"/>
                              </a:rPr>
                              <m:t>𝑑</m:t>
                            </m:r>
                            <m:r>
                              <a:rPr lang="en-US" b="0" i="1" smtClean="0">
                                <a:solidFill>
                                  <a:srgbClr val="00B050"/>
                                </a:solidFill>
                                <a:latin typeface="Cambria Math" panose="02040503050406030204" pitchFamily="18" charset="0"/>
                              </a:rPr>
                              <m:t>=</m:t>
                            </m:r>
                            <m:f>
                              <m:fPr>
                                <m:ctrlPr>
                                  <a:rPr lang="en-US" b="0" i="1" smtClean="0">
                                    <a:solidFill>
                                      <a:srgbClr val="00B050"/>
                                    </a:solidFill>
                                    <a:latin typeface="Cambria Math" panose="02040503050406030204" pitchFamily="18" charset="0"/>
                                  </a:rPr>
                                </m:ctrlPr>
                              </m:fPr>
                              <m:num>
                                <m:r>
                                  <a:rPr lang="en-US" i="1">
                                    <a:solidFill>
                                      <a:srgbClr val="00B050"/>
                                    </a:solidFill>
                                    <a:latin typeface="Cambria Math" panose="02040503050406030204" pitchFamily="18" charset="0"/>
                                  </a:rPr>
                                  <m:t>𝐸</m:t>
                                </m:r>
                                <m:r>
                                  <a:rPr lang="el-GR" i="1">
                                    <a:solidFill>
                                      <a:srgbClr val="00B050"/>
                                    </a:solidFill>
                                    <a:latin typeface="Cambria Math" panose="02040503050406030204" pitchFamily="18" charset="0"/>
                                  </a:rPr>
                                  <m:t>+</m:t>
                                </m:r>
                                <m:sSub>
                                  <m:sSubPr>
                                    <m:ctrlPr>
                                      <a:rPr lang="el-GR"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𝑅</m:t>
                                    </m:r>
                                  </m:e>
                                  <m:sub>
                                    <m:r>
                                      <a:rPr lang="en-US" i="1">
                                        <a:solidFill>
                                          <a:srgbClr val="00B050"/>
                                        </a:solidFill>
                                        <a:latin typeface="Cambria Math" panose="02040503050406030204" pitchFamily="18" charset="0"/>
                                      </a:rPr>
                                      <m:t>𝑎</m:t>
                                    </m:r>
                                  </m:sub>
                                </m:sSub>
                                <m:r>
                                  <a:rPr lang="en-US" i="1">
                                    <a:solidFill>
                                      <a:srgbClr val="00B050"/>
                                    </a:solidFill>
                                    <a:latin typeface="Cambria Math" panose="02040503050406030204" pitchFamily="18" charset="0"/>
                                  </a:rPr>
                                  <m:t> ∙</m:t>
                                </m:r>
                                <m:sSub>
                                  <m:sSubPr>
                                    <m:ctrlPr>
                                      <a:rPr lang="el-GR"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𝐼</m:t>
                                    </m:r>
                                  </m:e>
                                  <m:sub>
                                    <m:r>
                                      <a:rPr lang="en-US" i="1">
                                        <a:solidFill>
                                          <a:srgbClr val="00B050"/>
                                        </a:solidFill>
                                        <a:latin typeface="Cambria Math" panose="02040503050406030204" pitchFamily="18" charset="0"/>
                                      </a:rPr>
                                      <m:t>𝑚</m:t>
                                    </m:r>
                                  </m:sub>
                                </m:sSub>
                              </m:num>
                              <m:den>
                                <m:sSub>
                                  <m:sSubPr>
                                    <m:ctrlPr>
                                      <a:rPr lang="el-GR"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𝑉</m:t>
                                    </m:r>
                                  </m:e>
                                  <m:sub>
                                    <m:r>
                                      <a:rPr lang="en-US" i="1">
                                        <a:solidFill>
                                          <a:srgbClr val="00B050"/>
                                        </a:solidFill>
                                        <a:latin typeface="Cambria Math" panose="02040503050406030204" pitchFamily="18" charset="0"/>
                                      </a:rPr>
                                      <m:t>𝑏𝑎𝑡</m:t>
                                    </m:r>
                                  </m:sub>
                                </m:sSub>
                              </m:den>
                            </m:f>
                          </m:oMath>
                        </m:oMathPara>
                      </a14:m>
                      <a:endParaRPr lang="el-GR" dirty="0"/>
                    </a:p>
                  </p:txBody>
                </p:sp>
              </mc:Choice>
              <mc:Fallback>
                <p:sp>
                  <p:nvSpPr>
                    <p:cNvPr id="39" name="TextBox 38">
                      <a:extLst>
                        <a:ext uri="{FF2B5EF4-FFF2-40B4-BE49-F238E27FC236}">
                          <a16:creationId xmlns:a16="http://schemas.microsoft.com/office/drawing/2014/main" id="{619292BC-C50E-7820-6EEC-E8FCF8303B99}"/>
                        </a:ext>
                      </a:extLst>
                    </p:cNvPr>
                    <p:cNvSpPr txBox="1">
                      <a:spLocks noRot="1" noChangeAspect="1" noMove="1" noResize="1" noEditPoints="1" noAdjustHandles="1" noChangeArrowheads="1" noChangeShapeType="1" noTextEdit="1"/>
                    </p:cNvSpPr>
                    <p:nvPr/>
                  </p:nvSpPr>
                  <p:spPr>
                    <a:xfrm>
                      <a:off x="2736111" y="3744123"/>
                      <a:ext cx="3425657" cy="695511"/>
                    </a:xfrm>
                    <a:prstGeom prst="rect">
                      <a:avLst/>
                    </a:prstGeom>
                    <a:blipFill>
                      <a:blip r:embed="rId5"/>
                      <a:stretch>
                        <a:fillRect/>
                      </a:stretch>
                    </a:blipFill>
                  </p:spPr>
                  <p:txBody>
                    <a:bodyPr/>
                    <a:lstStyle/>
                    <a:p>
                      <a:r>
                        <a:rPr lang="el-GR">
                          <a:noFill/>
                        </a:rPr>
                        <a:t> </a:t>
                      </a:r>
                    </a:p>
                  </p:txBody>
                </p:sp>
              </mc:Fallback>
            </mc:AlternateContent>
            <mc:AlternateContent xmlns:mc="http://schemas.openxmlformats.org/markup-compatibility/2006">
              <mc:Choice xmlns:a14="http://schemas.microsoft.com/office/drawing/2010/main" Requires="a14">
                <p:sp>
                  <p:nvSpPr>
                    <p:cNvPr id="42" name="TextBox 41">
                      <a:extLst>
                        <a:ext uri="{FF2B5EF4-FFF2-40B4-BE49-F238E27FC236}">
                          <a16:creationId xmlns:a16="http://schemas.microsoft.com/office/drawing/2014/main" id="{898FD650-30D3-2C7B-4C79-41C914E91E06}"/>
                        </a:ext>
                      </a:extLst>
                    </p:cNvPr>
                    <p:cNvSpPr txBox="1"/>
                    <p:nvPr/>
                  </p:nvSpPr>
                  <p:spPr>
                    <a:xfrm>
                      <a:off x="4345011" y="4605341"/>
                      <a:ext cx="1040033" cy="369332"/>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𝑑</m:t>
                            </m:r>
                            <m:r>
                              <a:rPr lang="en-US" b="0" i="1" smtClean="0">
                                <a:solidFill>
                                  <a:srgbClr val="00B050"/>
                                </a:solidFill>
                                <a:latin typeface="Cambria Math" panose="02040503050406030204" pitchFamily="18" charset="0"/>
                              </a:rPr>
                              <m:t>=</m:t>
                            </m:r>
                            <m:r>
                              <a:rPr lang="en-US" b="0" i="1" smtClean="0">
                                <a:solidFill>
                                  <a:srgbClr val="00B050"/>
                                </a:solidFill>
                                <a:latin typeface="Cambria Math" panose="02040503050406030204" pitchFamily="18" charset="0"/>
                              </a:rPr>
                              <m:t>0</m:t>
                            </m:r>
                          </m:oMath>
                        </m:oMathPara>
                      </a14:m>
                      <a:endParaRPr lang="el-GR" dirty="0"/>
                    </a:p>
                  </p:txBody>
                </p:sp>
              </mc:Choice>
              <mc:Fallback>
                <p:sp>
                  <p:nvSpPr>
                    <p:cNvPr id="42" name="TextBox 41">
                      <a:extLst>
                        <a:ext uri="{FF2B5EF4-FFF2-40B4-BE49-F238E27FC236}">
                          <a16:creationId xmlns:a16="http://schemas.microsoft.com/office/drawing/2014/main" id="{898FD650-30D3-2C7B-4C79-41C914E91E06}"/>
                        </a:ext>
                      </a:extLst>
                    </p:cNvPr>
                    <p:cNvSpPr txBox="1">
                      <a:spLocks noRot="1" noChangeAspect="1" noMove="1" noResize="1" noEditPoints="1" noAdjustHandles="1" noChangeArrowheads="1" noChangeShapeType="1" noTextEdit="1"/>
                    </p:cNvSpPr>
                    <p:nvPr/>
                  </p:nvSpPr>
                  <p:spPr>
                    <a:xfrm>
                      <a:off x="4345011" y="4605341"/>
                      <a:ext cx="1040033" cy="369332"/>
                    </a:xfrm>
                    <a:prstGeom prst="rect">
                      <a:avLst/>
                    </a:prstGeom>
                    <a:blipFill>
                      <a:blip r:embed="rId6"/>
                      <a:stretch>
                        <a:fillRect/>
                      </a:stretch>
                    </a:blipFill>
                  </p:spPr>
                  <p:txBody>
                    <a:bodyPr/>
                    <a:lstStyle/>
                    <a:p>
                      <a:r>
                        <a:rPr lang="el-GR">
                          <a:noFill/>
                        </a:rPr>
                        <a:t> </a:t>
                      </a:r>
                    </a:p>
                  </p:txBody>
                </p:sp>
              </mc:Fallback>
            </mc:AlternateContent>
            <p:sp>
              <p:nvSpPr>
                <p:cNvPr id="43" name="Οβάλ 42">
                  <a:extLst>
                    <a:ext uri="{FF2B5EF4-FFF2-40B4-BE49-F238E27FC236}">
                      <a16:creationId xmlns:a16="http://schemas.microsoft.com/office/drawing/2014/main" id="{CBD00104-B888-488B-4036-5EAA3567291C}"/>
                    </a:ext>
                  </a:extLst>
                </p:cNvPr>
                <p:cNvSpPr/>
                <p:nvPr/>
              </p:nvSpPr>
              <p:spPr>
                <a:xfrm rot="7626679">
                  <a:off x="6441405" y="5278656"/>
                  <a:ext cx="1513843" cy="158794"/>
                </a:xfrm>
                <a:prstGeom prst="ellipse">
                  <a:avLst/>
                </a:prstGeom>
                <a:noFill/>
                <a:ln w="12700">
                  <a:solidFill>
                    <a:srgbClr val="00B0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45" name="Γραμμή σύνδεσης: Καμπύλη 44">
                  <a:extLst>
                    <a:ext uri="{FF2B5EF4-FFF2-40B4-BE49-F238E27FC236}">
                      <a16:creationId xmlns:a16="http://schemas.microsoft.com/office/drawing/2014/main" id="{1D9A9444-A52D-2A8D-143B-57EEB0756A91}"/>
                    </a:ext>
                  </a:extLst>
                </p:cNvPr>
                <p:cNvCxnSpPr>
                  <a:cxnSpLocks/>
                </p:cNvCxnSpPr>
                <p:nvPr/>
              </p:nvCxnSpPr>
              <p:spPr>
                <a:xfrm rot="16200000" flipV="1">
                  <a:off x="6890831" y="4973925"/>
                  <a:ext cx="373424" cy="160789"/>
                </a:xfrm>
                <a:prstGeom prst="curvedConnector3">
                  <a:avLst/>
                </a:prstGeom>
                <a:ln w="12700">
                  <a:solidFill>
                    <a:srgbClr val="00B050"/>
                  </a:solidFill>
                  <a:prstDash val="sysDot"/>
                  <a:tailEnd type="triangle"/>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mc:Choice xmlns:a14="http://schemas.microsoft.com/office/drawing/2010/main" Requires="a14">
              <p:sp>
                <p:nvSpPr>
                  <p:cNvPr id="48" name="TextBox 47">
                    <a:extLst>
                      <a:ext uri="{FF2B5EF4-FFF2-40B4-BE49-F238E27FC236}">
                        <a16:creationId xmlns:a16="http://schemas.microsoft.com/office/drawing/2014/main" id="{EE4C165D-138D-2D0D-857A-88206540314E}"/>
                      </a:ext>
                    </a:extLst>
                  </p:cNvPr>
                  <p:cNvSpPr txBox="1"/>
                  <p:nvPr/>
                </p:nvSpPr>
                <p:spPr>
                  <a:xfrm>
                    <a:off x="5518261" y="6194565"/>
                    <a:ext cx="3194846" cy="695511"/>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f>
                            <m:fPr>
                              <m:ctrlPr>
                                <a:rPr lang="el-GR" i="1">
                                  <a:solidFill>
                                    <a:srgbClr val="00B050"/>
                                  </a:solidFill>
                                  <a:latin typeface="Cambria Math" panose="02040503050406030204" pitchFamily="18" charset="0"/>
                                </a:rPr>
                              </m:ctrlPr>
                            </m:fPr>
                            <m:num>
                              <m:sSub>
                                <m:sSubPr>
                                  <m:ctrlPr>
                                    <a:rPr lang="el-GR"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𝑑𝐼</m:t>
                                  </m:r>
                                </m:e>
                                <m:sub>
                                  <m:r>
                                    <a:rPr lang="en-US" i="1">
                                      <a:solidFill>
                                        <a:srgbClr val="00B050"/>
                                      </a:solidFill>
                                      <a:latin typeface="Cambria Math" panose="02040503050406030204" pitchFamily="18" charset="0"/>
                                    </a:rPr>
                                    <m:t>𝑚</m:t>
                                  </m:r>
                                </m:sub>
                              </m:sSub>
                            </m:num>
                            <m:den>
                              <m:sSub>
                                <m:sSubPr>
                                  <m:ctrlPr>
                                    <a:rPr lang="el-GR"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𝑇</m:t>
                                  </m:r>
                                </m:e>
                                <m:sub>
                                  <m:r>
                                    <a:rPr lang="en-US" i="1">
                                      <a:solidFill>
                                        <a:srgbClr val="00B050"/>
                                      </a:solidFill>
                                      <a:latin typeface="Cambria Math" panose="02040503050406030204" pitchFamily="18" charset="0"/>
                                    </a:rPr>
                                    <m:t>𝑠</m:t>
                                  </m:r>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𝑝</m:t>
                                  </m:r>
                                </m:sub>
                              </m:sSub>
                            </m:den>
                          </m:f>
                          <m:r>
                            <a:rPr lang="el-GR" i="1">
                              <a:solidFill>
                                <a:srgbClr val="00B050"/>
                              </a:solidFill>
                              <a:latin typeface="Cambria Math" panose="02040503050406030204" pitchFamily="18" charset="0"/>
                            </a:rPr>
                            <m:t>=</m:t>
                          </m:r>
                          <m:r>
                            <a:rPr lang="el-GR" i="1">
                              <a:solidFill>
                                <a:srgbClr val="00B050"/>
                              </a:solidFill>
                              <a:latin typeface="Cambria Math" panose="02040503050406030204" pitchFamily="18" charset="0"/>
                            </a:rPr>
                            <m:t>0</m:t>
                          </m:r>
                          <m:r>
                            <a:rPr lang="el-GR" i="1">
                              <a:solidFill>
                                <a:srgbClr val="00B050"/>
                              </a:solidFill>
                              <a:latin typeface="Cambria Math" panose="02040503050406030204" pitchFamily="18" charset="0"/>
                              <a:ea typeface="Cambria Math" panose="02040503050406030204" pitchFamily="18" charset="0"/>
                            </a:rPr>
                            <m:t>⇒ </m:t>
                          </m:r>
                          <m:r>
                            <a:rPr lang="en-US" b="0" i="1" smtClean="0">
                              <a:solidFill>
                                <a:srgbClr val="00B050"/>
                              </a:solidFill>
                              <a:latin typeface="Cambria Math" panose="02040503050406030204" pitchFamily="18" charset="0"/>
                            </a:rPr>
                            <m:t>𝑑</m:t>
                          </m:r>
                          <m:r>
                            <a:rPr lang="en-US" b="0" i="1" smtClean="0">
                              <a:solidFill>
                                <a:srgbClr val="00B050"/>
                              </a:solidFill>
                              <a:latin typeface="Cambria Math" panose="02040503050406030204" pitchFamily="18" charset="0"/>
                            </a:rPr>
                            <m:t>=</m:t>
                          </m:r>
                          <m:f>
                            <m:fPr>
                              <m:ctrlPr>
                                <a:rPr lang="en-US" b="0" i="1" smtClean="0">
                                  <a:solidFill>
                                    <a:srgbClr val="00B050"/>
                                  </a:solidFill>
                                  <a:latin typeface="Cambria Math" panose="02040503050406030204" pitchFamily="18" charset="0"/>
                                </a:rPr>
                              </m:ctrlPr>
                            </m:fPr>
                            <m:num>
                              <m:r>
                                <a:rPr lang="en-US" i="1">
                                  <a:solidFill>
                                    <a:srgbClr val="00B050"/>
                                  </a:solidFill>
                                  <a:latin typeface="Cambria Math" panose="02040503050406030204" pitchFamily="18" charset="0"/>
                                </a:rPr>
                                <m:t>𝐸</m:t>
                              </m:r>
                              <m:r>
                                <a:rPr lang="el-GR" i="1">
                                  <a:solidFill>
                                    <a:srgbClr val="00B050"/>
                                  </a:solidFill>
                                  <a:latin typeface="Cambria Math" panose="02040503050406030204" pitchFamily="18" charset="0"/>
                                </a:rPr>
                                <m:t>+</m:t>
                              </m:r>
                              <m:sSub>
                                <m:sSubPr>
                                  <m:ctrlPr>
                                    <a:rPr lang="el-GR"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𝑅</m:t>
                                  </m:r>
                                </m:e>
                                <m:sub>
                                  <m:r>
                                    <a:rPr lang="en-US" i="1">
                                      <a:solidFill>
                                        <a:srgbClr val="00B050"/>
                                      </a:solidFill>
                                      <a:latin typeface="Cambria Math" panose="02040503050406030204" pitchFamily="18" charset="0"/>
                                    </a:rPr>
                                    <m:t>𝑎</m:t>
                                  </m:r>
                                </m:sub>
                              </m:sSub>
                              <m:r>
                                <a:rPr lang="en-US" i="1">
                                  <a:solidFill>
                                    <a:srgbClr val="00B050"/>
                                  </a:solidFill>
                                  <a:latin typeface="Cambria Math" panose="02040503050406030204" pitchFamily="18" charset="0"/>
                                </a:rPr>
                                <m:t> ∙</m:t>
                              </m:r>
                              <m:sSub>
                                <m:sSubPr>
                                  <m:ctrlPr>
                                    <a:rPr lang="el-GR"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𝐼</m:t>
                                  </m:r>
                                </m:e>
                                <m:sub>
                                  <m:r>
                                    <a:rPr lang="en-US" i="1">
                                      <a:solidFill>
                                        <a:srgbClr val="00B050"/>
                                      </a:solidFill>
                                      <a:latin typeface="Cambria Math" panose="02040503050406030204" pitchFamily="18" charset="0"/>
                                    </a:rPr>
                                    <m:t>𝑚</m:t>
                                  </m:r>
                                </m:sub>
                              </m:sSub>
                            </m:num>
                            <m:den>
                              <m:sSub>
                                <m:sSubPr>
                                  <m:ctrlPr>
                                    <a:rPr lang="el-GR"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𝑉</m:t>
                                  </m:r>
                                </m:e>
                                <m:sub>
                                  <m:r>
                                    <a:rPr lang="en-US" i="1">
                                      <a:solidFill>
                                        <a:srgbClr val="00B050"/>
                                      </a:solidFill>
                                      <a:latin typeface="Cambria Math" panose="02040503050406030204" pitchFamily="18" charset="0"/>
                                    </a:rPr>
                                    <m:t>𝑏𝑎𝑡</m:t>
                                  </m:r>
                                </m:sub>
                              </m:sSub>
                            </m:den>
                          </m:f>
                        </m:oMath>
                      </m:oMathPara>
                    </a14:m>
                    <a:endParaRPr lang="el-GR" dirty="0"/>
                  </a:p>
                </p:txBody>
              </p:sp>
            </mc:Choice>
            <mc:Fallback>
              <p:sp>
                <p:nvSpPr>
                  <p:cNvPr id="48" name="TextBox 47">
                    <a:extLst>
                      <a:ext uri="{FF2B5EF4-FFF2-40B4-BE49-F238E27FC236}">
                        <a16:creationId xmlns:a16="http://schemas.microsoft.com/office/drawing/2014/main" id="{EE4C165D-138D-2D0D-857A-88206540314E}"/>
                      </a:ext>
                    </a:extLst>
                  </p:cNvPr>
                  <p:cNvSpPr txBox="1">
                    <a:spLocks noRot="1" noChangeAspect="1" noMove="1" noResize="1" noEditPoints="1" noAdjustHandles="1" noChangeArrowheads="1" noChangeShapeType="1" noTextEdit="1"/>
                  </p:cNvSpPr>
                  <p:nvPr/>
                </p:nvSpPr>
                <p:spPr>
                  <a:xfrm>
                    <a:off x="5518261" y="6194565"/>
                    <a:ext cx="3194846" cy="695511"/>
                  </a:xfrm>
                  <a:prstGeom prst="rect">
                    <a:avLst/>
                  </a:prstGeom>
                  <a:blipFill>
                    <a:blip r:embed="rId7"/>
                    <a:stretch>
                      <a:fillRect/>
                    </a:stretch>
                  </a:blipFill>
                </p:spPr>
                <p:txBody>
                  <a:bodyPr/>
                  <a:lstStyle/>
                  <a:p>
                    <a:r>
                      <a:rPr lang="el-GR">
                        <a:noFill/>
                      </a:rPr>
                      <a:t> </a:t>
                    </a:r>
                  </a:p>
                </p:txBody>
              </p:sp>
            </mc:Fallback>
          </mc:AlternateContent>
        </p:grpSp>
        <mc:AlternateContent xmlns:mc="http://schemas.openxmlformats.org/markup-compatibility/2006">
          <mc:Choice xmlns:a14="http://schemas.microsoft.com/office/drawing/2010/main" Requires="a14">
            <p:sp>
              <p:nvSpPr>
                <p:cNvPr id="52" name="TextBox 51">
                  <a:extLst>
                    <a:ext uri="{FF2B5EF4-FFF2-40B4-BE49-F238E27FC236}">
                      <a16:creationId xmlns:a16="http://schemas.microsoft.com/office/drawing/2014/main" id="{23FF9917-732E-9448-1FB2-A6E52F92BC3F}"/>
                    </a:ext>
                  </a:extLst>
                </p:cNvPr>
                <p:cNvSpPr txBox="1"/>
                <p:nvPr/>
              </p:nvSpPr>
              <p:spPr>
                <a:xfrm>
                  <a:off x="1154241" y="523491"/>
                  <a:ext cx="9647463" cy="3135474"/>
                </a:xfrm>
                <a:prstGeom prst="rect">
                  <a:avLst/>
                </a:prstGeom>
                <a:noFill/>
              </p:spPr>
              <p:txBody>
                <a:bodyPr wrap="square" rtlCol="0">
                  <a:spAutoFit/>
                </a:bodyPr>
                <a:lstStyle/>
                <a:p>
                  <a:r>
                    <a:rPr lang="el-GR" sz="2200" dirty="0"/>
                    <a:t>Το ρεύμα ελέγχεται μέσω του </a:t>
                  </a:r>
                  <a:r>
                    <a:rPr lang="en-US" sz="2200" b="1" i="1" dirty="0"/>
                    <a:t>d</a:t>
                  </a:r>
                  <a:r>
                    <a:rPr lang="en-US" sz="2200" b="1" dirty="0"/>
                    <a:t> </a:t>
                  </a:r>
                  <a:r>
                    <a:rPr lang="el-GR" sz="2200" dirty="0"/>
                    <a:t>βάσει της παρακάτω λογικής ελέγχου</a:t>
                  </a:r>
                  <a:r>
                    <a:rPr lang="en-US" sz="2200" dirty="0"/>
                    <a:t>:</a:t>
                  </a:r>
                  <a:endParaRPr lang="el-GR" sz="2200" dirty="0"/>
                </a:p>
                <a:p>
                  <a:endParaRPr lang="en-US" sz="2200" b="1" dirty="0"/>
                </a:p>
                <a:p>
                  <a:pPr lvl="1"/>
                  <a:r>
                    <a:rPr lang="el-GR" sz="2200" dirty="0"/>
                    <a:t>Από σχέση</a:t>
                  </a:r>
                  <a:r>
                    <a:rPr lang="en-US" sz="2200" dirty="0"/>
                    <a:t> </a:t>
                  </a:r>
                  <a14:m>
                    <m:oMath xmlns:m="http://schemas.openxmlformats.org/officeDocument/2006/math">
                      <m:sSub>
                        <m:sSubPr>
                          <m:ctrlPr>
                            <a:rPr lang="el-GR" sz="2200" i="1" smtClean="0">
                              <a:latin typeface="Cambria Math" panose="02040503050406030204" pitchFamily="18" charset="0"/>
                            </a:rPr>
                          </m:ctrlPr>
                        </m:sSubPr>
                        <m:e>
                          <m:r>
                            <a:rPr lang="en-US" sz="2200" b="0" i="1" smtClean="0">
                              <a:latin typeface="Cambria Math" panose="02040503050406030204" pitchFamily="18" charset="0"/>
                            </a:rPr>
                            <m:t> </m:t>
                          </m:r>
                          <m:r>
                            <a:rPr lang="en-US" sz="2200" i="1">
                              <a:latin typeface="Cambria Math" panose="02040503050406030204" pitchFamily="18" charset="0"/>
                            </a:rPr>
                            <m:t>𝐿</m:t>
                          </m:r>
                        </m:e>
                        <m:sub>
                          <m:r>
                            <a:rPr lang="en-US" sz="2200" i="1">
                              <a:latin typeface="Cambria Math" panose="02040503050406030204" pitchFamily="18" charset="0"/>
                            </a:rPr>
                            <m:t>𝑎</m:t>
                          </m:r>
                        </m:sub>
                      </m:sSub>
                      <m:r>
                        <a:rPr lang="en-US" sz="2200" i="1">
                          <a:latin typeface="Cambria Math" panose="02040503050406030204" pitchFamily="18" charset="0"/>
                        </a:rPr>
                        <m:t>∙</m:t>
                      </m:r>
                      <m:f>
                        <m:fPr>
                          <m:ctrlPr>
                            <a:rPr lang="el-GR" sz="2200" i="1">
                              <a:latin typeface="Cambria Math" panose="02040503050406030204" pitchFamily="18" charset="0"/>
                            </a:rPr>
                          </m:ctrlPr>
                        </m:fPr>
                        <m:num>
                          <m:sSub>
                            <m:sSubPr>
                              <m:ctrlPr>
                                <a:rPr lang="el-GR" sz="2200" i="1">
                                  <a:solidFill>
                                    <a:prstClr val="black"/>
                                  </a:solidFill>
                                  <a:latin typeface="Cambria Math" panose="02040503050406030204" pitchFamily="18" charset="0"/>
                                </a:rPr>
                              </m:ctrlPr>
                            </m:sSubPr>
                            <m:e>
                              <m:r>
                                <a:rPr lang="en-US" sz="2200" i="1">
                                  <a:solidFill>
                                    <a:prstClr val="black"/>
                                  </a:solidFill>
                                  <a:latin typeface="Cambria Math" panose="02040503050406030204" pitchFamily="18" charset="0"/>
                                </a:rPr>
                                <m:t>𝑑𝐼</m:t>
                              </m:r>
                            </m:e>
                            <m:sub>
                              <m:r>
                                <a:rPr lang="en-US" sz="2200" i="1">
                                  <a:solidFill>
                                    <a:prstClr val="black"/>
                                  </a:solidFill>
                                  <a:latin typeface="Cambria Math" panose="02040503050406030204" pitchFamily="18" charset="0"/>
                                </a:rPr>
                                <m:t>𝑚</m:t>
                              </m:r>
                            </m:sub>
                          </m:sSub>
                        </m:num>
                        <m:den>
                          <m:sSub>
                            <m:sSubPr>
                              <m:ctrlPr>
                                <a:rPr lang="el-GR" sz="2200" i="1">
                                  <a:latin typeface="Cambria Math" panose="02040503050406030204" pitchFamily="18" charset="0"/>
                                </a:rPr>
                              </m:ctrlPr>
                            </m:sSubPr>
                            <m:e>
                              <m:r>
                                <a:rPr lang="en-US" sz="2200" i="1">
                                  <a:latin typeface="Cambria Math" panose="02040503050406030204" pitchFamily="18" charset="0"/>
                                </a:rPr>
                                <m:t>𝑇</m:t>
                              </m:r>
                            </m:e>
                            <m:sub>
                              <m:r>
                                <a:rPr lang="en-US" sz="2200" b="0" i="1" smtClean="0">
                                  <a:latin typeface="Cambria Math" panose="02040503050406030204" pitchFamily="18" charset="0"/>
                                </a:rPr>
                                <m:t>𝑠</m:t>
                              </m:r>
                              <m:r>
                                <a:rPr lang="en-US" sz="2200" b="0" i="1" smtClean="0">
                                  <a:latin typeface="Cambria Math" panose="02040503050406030204" pitchFamily="18" charset="0"/>
                                </a:rPr>
                                <m:t>,</m:t>
                              </m:r>
                              <m:r>
                                <a:rPr lang="en-US" sz="2200" b="0" i="1" smtClean="0">
                                  <a:latin typeface="Cambria Math" panose="02040503050406030204" pitchFamily="18" charset="0"/>
                                </a:rPr>
                                <m:t>𝑝</m:t>
                              </m:r>
                            </m:sub>
                          </m:sSub>
                        </m:den>
                      </m:f>
                      <m:r>
                        <a:rPr lang="el-GR" sz="2200" i="1">
                          <a:latin typeface="Cambria Math" panose="02040503050406030204" pitchFamily="18" charset="0"/>
                        </a:rPr>
                        <m:t>=</m:t>
                      </m:r>
                      <m:r>
                        <a:rPr lang="en-US" sz="2200" b="0" i="1" smtClean="0">
                          <a:latin typeface="Cambria Math" panose="02040503050406030204" pitchFamily="18" charset="0"/>
                          <a:ea typeface="Cambria Math" panose="02040503050406030204" pitchFamily="18" charset="0"/>
                        </a:rPr>
                        <m:t>𝑑</m:t>
                      </m:r>
                      <m:r>
                        <a:rPr lang="el-GR" sz="2200" i="1">
                          <a:latin typeface="Cambria Math" panose="02040503050406030204" pitchFamily="18" charset="0"/>
                        </a:rPr>
                        <m:t>∙</m:t>
                      </m:r>
                      <m:sSub>
                        <m:sSubPr>
                          <m:ctrlPr>
                            <a:rPr lang="el-GR" sz="2200" i="1">
                              <a:latin typeface="Cambria Math" panose="02040503050406030204" pitchFamily="18" charset="0"/>
                            </a:rPr>
                          </m:ctrlPr>
                        </m:sSubPr>
                        <m:e>
                          <m:r>
                            <a:rPr lang="en-US" sz="2200" i="1">
                              <a:latin typeface="Cambria Math" panose="02040503050406030204" pitchFamily="18" charset="0"/>
                            </a:rPr>
                            <m:t>𝑉</m:t>
                          </m:r>
                        </m:e>
                        <m:sub>
                          <m:r>
                            <a:rPr lang="en-US" sz="2200" i="1">
                              <a:latin typeface="Cambria Math" panose="02040503050406030204" pitchFamily="18" charset="0"/>
                            </a:rPr>
                            <m:t>𝑏𝑎𝑡</m:t>
                          </m:r>
                        </m:sub>
                      </m:sSub>
                      <m:r>
                        <a:rPr lang="el-GR" sz="2200" i="1">
                          <a:latin typeface="Cambria Math" panose="02040503050406030204" pitchFamily="18" charset="0"/>
                        </a:rPr>
                        <m:t>−</m:t>
                      </m:r>
                      <m:r>
                        <a:rPr lang="en-US" sz="2200" i="1">
                          <a:latin typeface="Cambria Math" panose="02040503050406030204" pitchFamily="18" charset="0"/>
                        </a:rPr>
                        <m:t>𝐸</m:t>
                      </m:r>
                      <m:r>
                        <a:rPr lang="el-GR" sz="2200" i="1">
                          <a:latin typeface="Cambria Math" panose="02040503050406030204" pitchFamily="18" charset="0"/>
                        </a:rPr>
                        <m:t>−</m:t>
                      </m:r>
                      <m:sSub>
                        <m:sSubPr>
                          <m:ctrlPr>
                            <a:rPr lang="el-GR" sz="2200" i="1">
                              <a:latin typeface="Cambria Math" panose="02040503050406030204" pitchFamily="18" charset="0"/>
                            </a:rPr>
                          </m:ctrlPr>
                        </m:sSubPr>
                        <m:e>
                          <m:r>
                            <a:rPr lang="en-US" sz="2200" i="1">
                              <a:latin typeface="Cambria Math" panose="02040503050406030204" pitchFamily="18" charset="0"/>
                            </a:rPr>
                            <m:t>𝑅</m:t>
                          </m:r>
                        </m:e>
                        <m:sub>
                          <m:r>
                            <a:rPr lang="en-US" sz="2200" i="1">
                              <a:latin typeface="Cambria Math" panose="02040503050406030204" pitchFamily="18" charset="0"/>
                            </a:rPr>
                            <m:t>𝑎</m:t>
                          </m:r>
                        </m:sub>
                      </m:sSub>
                      <m:r>
                        <a:rPr lang="en-US" sz="2200" i="1">
                          <a:latin typeface="Cambria Math" panose="02040503050406030204" pitchFamily="18" charset="0"/>
                        </a:rPr>
                        <m:t> ∙</m:t>
                      </m:r>
                      <m:sSub>
                        <m:sSubPr>
                          <m:ctrlPr>
                            <a:rPr lang="el-GR" sz="2200" i="1">
                              <a:latin typeface="Cambria Math" panose="02040503050406030204" pitchFamily="18" charset="0"/>
                            </a:rPr>
                          </m:ctrlPr>
                        </m:sSubPr>
                        <m:e>
                          <m:r>
                            <a:rPr lang="en-US" sz="2200" i="1">
                              <a:latin typeface="Cambria Math" panose="02040503050406030204" pitchFamily="18" charset="0"/>
                            </a:rPr>
                            <m:t>𝐼</m:t>
                          </m:r>
                        </m:e>
                        <m:sub>
                          <m:r>
                            <a:rPr lang="en-US" sz="2200" i="1">
                              <a:latin typeface="Cambria Math" panose="02040503050406030204" pitchFamily="18" charset="0"/>
                            </a:rPr>
                            <m:t>𝑚</m:t>
                          </m:r>
                        </m:sub>
                      </m:sSub>
                    </m:oMath>
                  </a14:m>
                  <a:r>
                    <a:rPr lang="el-GR" sz="2200" b="1" dirty="0"/>
                    <a:t> </a:t>
                  </a:r>
                  <a:r>
                    <a:rPr lang="el-GR" sz="2200" dirty="0"/>
                    <a:t>ισχύει</a:t>
                  </a:r>
                  <a:r>
                    <a:rPr lang="en-US" sz="2200" dirty="0"/>
                    <a:t>:</a:t>
                  </a:r>
                  <a:endParaRPr lang="el-GR" sz="2200" dirty="0"/>
                </a:p>
                <a:p>
                  <a:pPr marL="1200150" lvl="2" indent="-285750">
                    <a:buFont typeface="Courier New" panose="02070309020205020404" pitchFamily="49" charset="0"/>
                    <a:buChar char="o"/>
                  </a:pPr>
                  <a:endParaRPr lang="en-US" sz="2200" b="1" dirty="0"/>
                </a:p>
                <a:p>
                  <a:pPr marL="1200150" lvl="2" indent="-285750">
                    <a:buFont typeface="Courier New" panose="02070309020205020404" pitchFamily="49" charset="0"/>
                    <a:buChar char="o"/>
                  </a:pPr>
                  <a:r>
                    <a:rPr lang="el-GR" sz="2200" dirty="0"/>
                    <a:t>Εάν</a:t>
                  </a:r>
                  <a:r>
                    <a:rPr lang="en-US" sz="2200" b="1" dirty="0"/>
                    <a:t>  </a:t>
                  </a:r>
                  <a14:m>
                    <m:oMath xmlns:m="http://schemas.openxmlformats.org/officeDocument/2006/math">
                      <m:r>
                        <a:rPr lang="en-US" sz="2200" b="0" i="1" smtClean="0">
                          <a:latin typeface="Cambria Math" panose="02040503050406030204" pitchFamily="18" charset="0"/>
                          <a:ea typeface="Cambria Math" panose="02040503050406030204" pitchFamily="18" charset="0"/>
                        </a:rPr>
                        <m:t>𝑑</m:t>
                      </m:r>
                      <m:r>
                        <a:rPr lang="el-GR" sz="2200" i="1">
                          <a:latin typeface="Cambria Math" panose="02040503050406030204" pitchFamily="18" charset="0"/>
                        </a:rPr>
                        <m:t>∙</m:t>
                      </m:r>
                      <m:sSub>
                        <m:sSubPr>
                          <m:ctrlPr>
                            <a:rPr lang="el-GR" sz="2200" i="1">
                              <a:latin typeface="Cambria Math" panose="02040503050406030204" pitchFamily="18" charset="0"/>
                            </a:rPr>
                          </m:ctrlPr>
                        </m:sSubPr>
                        <m:e>
                          <m:r>
                            <a:rPr lang="en-US" sz="2200" i="1">
                              <a:latin typeface="Cambria Math" panose="02040503050406030204" pitchFamily="18" charset="0"/>
                            </a:rPr>
                            <m:t>𝑉</m:t>
                          </m:r>
                        </m:e>
                        <m:sub>
                          <m:r>
                            <a:rPr lang="en-US" sz="2200" i="1">
                              <a:latin typeface="Cambria Math" panose="02040503050406030204" pitchFamily="18" charset="0"/>
                            </a:rPr>
                            <m:t>𝑏𝑎𝑡</m:t>
                          </m:r>
                        </m:sub>
                      </m:sSub>
                      <m:r>
                        <a:rPr lang="en-US" sz="2200" i="1">
                          <a:latin typeface="Cambria Math" panose="02040503050406030204" pitchFamily="18" charset="0"/>
                        </a:rPr>
                        <m:t>&gt;</m:t>
                      </m:r>
                      <m:r>
                        <a:rPr lang="en-US" sz="2200" i="1">
                          <a:latin typeface="Cambria Math" panose="02040503050406030204" pitchFamily="18" charset="0"/>
                        </a:rPr>
                        <m:t>𝐸</m:t>
                      </m:r>
                      <m:r>
                        <a:rPr lang="el-GR" sz="2200" b="0" i="1" smtClean="0">
                          <a:latin typeface="Cambria Math" panose="02040503050406030204" pitchFamily="18" charset="0"/>
                        </a:rPr>
                        <m:t>+</m:t>
                      </m:r>
                      <m:sSub>
                        <m:sSubPr>
                          <m:ctrlPr>
                            <a:rPr lang="el-GR" sz="2200" i="1">
                              <a:latin typeface="Cambria Math" panose="02040503050406030204" pitchFamily="18" charset="0"/>
                            </a:rPr>
                          </m:ctrlPr>
                        </m:sSubPr>
                        <m:e>
                          <m:r>
                            <a:rPr lang="en-US" sz="2200" i="1">
                              <a:latin typeface="Cambria Math" panose="02040503050406030204" pitchFamily="18" charset="0"/>
                            </a:rPr>
                            <m:t>𝑅</m:t>
                          </m:r>
                        </m:e>
                        <m:sub>
                          <m:r>
                            <a:rPr lang="en-US" sz="2200" i="1">
                              <a:latin typeface="Cambria Math" panose="02040503050406030204" pitchFamily="18" charset="0"/>
                            </a:rPr>
                            <m:t>𝑎</m:t>
                          </m:r>
                        </m:sub>
                      </m:sSub>
                      <m:r>
                        <a:rPr lang="en-US" sz="2200" i="1">
                          <a:latin typeface="Cambria Math" panose="02040503050406030204" pitchFamily="18" charset="0"/>
                        </a:rPr>
                        <m:t> ∙</m:t>
                      </m:r>
                      <m:sSub>
                        <m:sSubPr>
                          <m:ctrlPr>
                            <a:rPr lang="el-GR" sz="2200" i="1">
                              <a:latin typeface="Cambria Math" panose="02040503050406030204" pitchFamily="18" charset="0"/>
                            </a:rPr>
                          </m:ctrlPr>
                        </m:sSubPr>
                        <m:e>
                          <m:r>
                            <a:rPr lang="en-US" sz="2200" i="1">
                              <a:latin typeface="Cambria Math" panose="02040503050406030204" pitchFamily="18" charset="0"/>
                            </a:rPr>
                            <m:t>𝐼</m:t>
                          </m:r>
                        </m:e>
                        <m:sub>
                          <m:r>
                            <a:rPr lang="en-US" sz="2200" i="1">
                              <a:latin typeface="Cambria Math" panose="02040503050406030204" pitchFamily="18" charset="0"/>
                            </a:rPr>
                            <m:t>𝑚</m:t>
                          </m:r>
                        </m:sub>
                      </m:sSub>
                      <m:r>
                        <a:rPr lang="el-GR" sz="2200" b="0" i="1" smtClean="0">
                          <a:latin typeface="Cambria Math" panose="02040503050406030204" pitchFamily="18" charset="0"/>
                        </a:rPr>
                        <m:t> </m:t>
                      </m:r>
                    </m:oMath>
                  </a14:m>
                  <a:r>
                    <a:rPr lang="el-GR" sz="2200" b="1" dirty="0">
                      <a:latin typeface="Cambria Math" panose="02040503050406030204" pitchFamily="18" charset="0"/>
                      <a:ea typeface="Cambria Math" panose="02040503050406030204" pitchFamily="18" charset="0"/>
                    </a:rPr>
                    <a:t>⇒</a:t>
                  </a:r>
                  <a:r>
                    <a:rPr lang="en-US" sz="2200" b="1" dirty="0">
                      <a:latin typeface="Cambria Math" panose="02040503050406030204" pitchFamily="18" charset="0"/>
                      <a:ea typeface="Cambria Math" panose="02040503050406030204" pitchFamily="18" charset="0"/>
                    </a:rPr>
                    <a:t> </a:t>
                  </a:r>
                  <a14:m>
                    <m:oMath xmlns:m="http://schemas.openxmlformats.org/officeDocument/2006/math">
                      <m:sSub>
                        <m:sSubPr>
                          <m:ctrlPr>
                            <a:rPr lang="el-GR" sz="2200" i="1">
                              <a:latin typeface="Cambria Math" panose="02040503050406030204" pitchFamily="18" charset="0"/>
                            </a:rPr>
                          </m:ctrlPr>
                        </m:sSubPr>
                        <m:e>
                          <m:r>
                            <a:rPr lang="en-US" sz="2200" i="1">
                              <a:latin typeface="Cambria Math" panose="02040503050406030204" pitchFamily="18" charset="0"/>
                            </a:rPr>
                            <m:t> </m:t>
                          </m:r>
                          <m:r>
                            <a:rPr lang="en-US" sz="2200" i="1">
                              <a:latin typeface="Cambria Math" panose="02040503050406030204" pitchFamily="18" charset="0"/>
                            </a:rPr>
                            <m:t>𝐿</m:t>
                          </m:r>
                        </m:e>
                        <m:sub>
                          <m:r>
                            <a:rPr lang="en-US" sz="2200" i="1">
                              <a:latin typeface="Cambria Math" panose="02040503050406030204" pitchFamily="18" charset="0"/>
                            </a:rPr>
                            <m:t>𝑎</m:t>
                          </m:r>
                        </m:sub>
                      </m:sSub>
                      <m:r>
                        <a:rPr lang="en-US" sz="2200" i="1">
                          <a:latin typeface="Cambria Math" panose="02040503050406030204" pitchFamily="18" charset="0"/>
                        </a:rPr>
                        <m:t>∙</m:t>
                      </m:r>
                      <m:f>
                        <m:fPr>
                          <m:ctrlPr>
                            <a:rPr lang="el-GR" sz="2200" i="1">
                              <a:latin typeface="Cambria Math" panose="02040503050406030204" pitchFamily="18" charset="0"/>
                            </a:rPr>
                          </m:ctrlPr>
                        </m:fPr>
                        <m:num>
                          <m:sSub>
                            <m:sSubPr>
                              <m:ctrlPr>
                                <a:rPr lang="el-GR" sz="2200" i="1">
                                  <a:solidFill>
                                    <a:prstClr val="black"/>
                                  </a:solidFill>
                                  <a:latin typeface="Cambria Math" panose="02040503050406030204" pitchFamily="18" charset="0"/>
                                </a:rPr>
                              </m:ctrlPr>
                            </m:sSubPr>
                            <m:e>
                              <m:r>
                                <a:rPr lang="en-US" sz="2200" i="1">
                                  <a:solidFill>
                                    <a:prstClr val="black"/>
                                  </a:solidFill>
                                  <a:latin typeface="Cambria Math" panose="02040503050406030204" pitchFamily="18" charset="0"/>
                                </a:rPr>
                                <m:t>𝑑𝐼</m:t>
                              </m:r>
                            </m:e>
                            <m:sub>
                              <m:r>
                                <a:rPr lang="en-US" sz="2200" i="1">
                                  <a:solidFill>
                                    <a:prstClr val="black"/>
                                  </a:solidFill>
                                  <a:latin typeface="Cambria Math" panose="02040503050406030204" pitchFamily="18" charset="0"/>
                                </a:rPr>
                                <m:t>𝑚</m:t>
                              </m:r>
                            </m:sub>
                          </m:sSub>
                        </m:num>
                        <m:den>
                          <m:sSub>
                            <m:sSubPr>
                              <m:ctrlPr>
                                <a:rPr lang="el-GR" sz="2200" i="1">
                                  <a:latin typeface="Cambria Math" panose="02040503050406030204" pitchFamily="18" charset="0"/>
                                </a:rPr>
                              </m:ctrlPr>
                            </m:sSubPr>
                            <m:e>
                              <m:r>
                                <a:rPr lang="en-US" sz="2200" i="1">
                                  <a:latin typeface="Cambria Math" panose="02040503050406030204" pitchFamily="18" charset="0"/>
                                </a:rPr>
                                <m:t>𝑇</m:t>
                              </m:r>
                            </m:e>
                            <m:sub>
                              <m:r>
                                <a:rPr lang="en-US" sz="2200" i="1">
                                  <a:latin typeface="Cambria Math" panose="02040503050406030204" pitchFamily="18" charset="0"/>
                                </a:rPr>
                                <m:t>𝑠</m:t>
                              </m:r>
                              <m:r>
                                <a:rPr lang="en-US" sz="2200" i="1">
                                  <a:latin typeface="Cambria Math" panose="02040503050406030204" pitchFamily="18" charset="0"/>
                                </a:rPr>
                                <m:t>,</m:t>
                              </m:r>
                              <m:r>
                                <a:rPr lang="en-US" sz="2200" i="1">
                                  <a:latin typeface="Cambria Math" panose="02040503050406030204" pitchFamily="18" charset="0"/>
                                </a:rPr>
                                <m:t>𝑝</m:t>
                              </m:r>
                            </m:sub>
                          </m:sSub>
                        </m:den>
                      </m:f>
                      <m:r>
                        <a:rPr lang="en-US" sz="2200" b="1" i="0" smtClean="0">
                          <a:latin typeface="Cambria Math" panose="02040503050406030204" pitchFamily="18" charset="0"/>
                        </a:rPr>
                        <m:t>&gt;</m:t>
                      </m:r>
                      <m:r>
                        <a:rPr lang="en-US" sz="2200" b="0" i="0" smtClean="0">
                          <a:latin typeface="Cambria Math" panose="02040503050406030204" pitchFamily="18" charset="0"/>
                        </a:rPr>
                        <m:t>0</m:t>
                      </m:r>
                    </m:oMath>
                  </a14:m>
                  <a:r>
                    <a:rPr lang="en-US" sz="2200" dirty="0"/>
                    <a:t> </a:t>
                  </a:r>
                  <a:r>
                    <a:rPr lang="el-GR" sz="2200" b="1" dirty="0">
                      <a:latin typeface="Cambria Math" panose="02040503050406030204" pitchFamily="18" charset="0"/>
                      <a:ea typeface="Cambria Math" panose="02040503050406030204" pitchFamily="18" charset="0"/>
                    </a:rPr>
                    <a:t>⇒</a:t>
                  </a:r>
                  <a:r>
                    <a:rPr lang="en-US" sz="2200" b="1" dirty="0">
                      <a:latin typeface="Cambria Math" panose="02040503050406030204" pitchFamily="18" charset="0"/>
                      <a:ea typeface="Cambria Math" panose="02040503050406030204" pitchFamily="18" charset="0"/>
                    </a:rPr>
                    <a:t> </a:t>
                  </a:r>
                  <a14:m>
                    <m:oMath xmlns:m="http://schemas.openxmlformats.org/officeDocument/2006/math">
                      <m:sSub>
                        <m:sSubPr>
                          <m:ctrlPr>
                            <a:rPr lang="el-GR" sz="2200" i="1">
                              <a:solidFill>
                                <a:prstClr val="black"/>
                              </a:solidFill>
                              <a:latin typeface="Cambria Math" panose="02040503050406030204" pitchFamily="18" charset="0"/>
                            </a:rPr>
                          </m:ctrlPr>
                        </m:sSubPr>
                        <m:e>
                          <m:r>
                            <a:rPr lang="en-US" sz="2200" i="1">
                              <a:solidFill>
                                <a:prstClr val="black"/>
                              </a:solidFill>
                              <a:latin typeface="Cambria Math" panose="02040503050406030204" pitchFamily="18" charset="0"/>
                            </a:rPr>
                            <m:t>𝐼</m:t>
                          </m:r>
                        </m:e>
                        <m:sub>
                          <m:r>
                            <a:rPr lang="en-US" sz="2200" i="1">
                              <a:solidFill>
                                <a:prstClr val="black"/>
                              </a:solidFill>
                              <a:latin typeface="Cambria Math" panose="02040503050406030204" pitchFamily="18" charset="0"/>
                            </a:rPr>
                            <m:t>𝑚</m:t>
                          </m:r>
                        </m:sub>
                      </m:sSub>
                    </m:oMath>
                  </a14:m>
                  <a:r>
                    <a:rPr lang="el-GR" sz="2200" dirty="0"/>
                    <a:t> αυξάνει</a:t>
                  </a:r>
                </a:p>
                <a:p>
                  <a:pPr marL="1200150" lvl="2" indent="-285750">
                    <a:buFont typeface="Courier New" panose="02070309020205020404" pitchFamily="49" charset="0"/>
                    <a:buChar char="o"/>
                  </a:pPr>
                  <a:endParaRPr lang="el-GR" sz="2200" dirty="0"/>
                </a:p>
                <a:p>
                  <a:pPr marL="1200150" lvl="2" indent="-285750">
                    <a:buFont typeface="Courier New" panose="02070309020205020404" pitchFamily="49" charset="0"/>
                    <a:buChar char="o"/>
                  </a:pPr>
                  <a:r>
                    <a:rPr lang="el-GR" sz="2200" dirty="0"/>
                    <a:t>Εάν</a:t>
                  </a:r>
                  <a:r>
                    <a:rPr lang="en-US" sz="2200" b="1" dirty="0"/>
                    <a:t>  </a:t>
                  </a:r>
                  <a14:m>
                    <m:oMath xmlns:m="http://schemas.openxmlformats.org/officeDocument/2006/math">
                      <m:r>
                        <a:rPr lang="en-US" sz="2200" b="0" i="1" smtClean="0">
                          <a:latin typeface="Cambria Math" panose="02040503050406030204" pitchFamily="18" charset="0"/>
                          <a:ea typeface="Cambria Math" panose="02040503050406030204" pitchFamily="18" charset="0"/>
                        </a:rPr>
                        <m:t>𝑑</m:t>
                      </m:r>
                      <m:r>
                        <a:rPr lang="el-GR" sz="2200" i="1">
                          <a:latin typeface="Cambria Math" panose="02040503050406030204" pitchFamily="18" charset="0"/>
                        </a:rPr>
                        <m:t>∙</m:t>
                      </m:r>
                      <m:sSub>
                        <m:sSubPr>
                          <m:ctrlPr>
                            <a:rPr lang="el-GR" sz="2200" i="1">
                              <a:latin typeface="Cambria Math" panose="02040503050406030204" pitchFamily="18" charset="0"/>
                            </a:rPr>
                          </m:ctrlPr>
                        </m:sSubPr>
                        <m:e>
                          <m:r>
                            <a:rPr lang="en-US" sz="2200" i="1">
                              <a:latin typeface="Cambria Math" panose="02040503050406030204" pitchFamily="18" charset="0"/>
                            </a:rPr>
                            <m:t>𝑉</m:t>
                          </m:r>
                        </m:e>
                        <m:sub>
                          <m:r>
                            <a:rPr lang="en-US" sz="2200" i="1">
                              <a:latin typeface="Cambria Math" panose="02040503050406030204" pitchFamily="18" charset="0"/>
                            </a:rPr>
                            <m:t>𝑏𝑎𝑡</m:t>
                          </m:r>
                        </m:sub>
                      </m:sSub>
                      <m:r>
                        <a:rPr lang="el-GR" sz="2200" b="0" i="1" smtClean="0">
                          <a:latin typeface="Cambria Math" panose="02040503050406030204" pitchFamily="18" charset="0"/>
                        </a:rPr>
                        <m:t>&lt;</m:t>
                      </m:r>
                      <m:r>
                        <a:rPr lang="en-US" sz="2200" i="1">
                          <a:latin typeface="Cambria Math" panose="02040503050406030204" pitchFamily="18" charset="0"/>
                        </a:rPr>
                        <m:t>𝐸</m:t>
                      </m:r>
                      <m:r>
                        <a:rPr lang="el-GR" sz="2200" b="0" i="1" smtClean="0">
                          <a:latin typeface="Cambria Math" panose="02040503050406030204" pitchFamily="18" charset="0"/>
                        </a:rPr>
                        <m:t>+</m:t>
                      </m:r>
                      <m:sSub>
                        <m:sSubPr>
                          <m:ctrlPr>
                            <a:rPr lang="el-GR" sz="2200" i="1">
                              <a:latin typeface="Cambria Math" panose="02040503050406030204" pitchFamily="18" charset="0"/>
                            </a:rPr>
                          </m:ctrlPr>
                        </m:sSubPr>
                        <m:e>
                          <m:r>
                            <a:rPr lang="en-US" sz="2200" i="1">
                              <a:latin typeface="Cambria Math" panose="02040503050406030204" pitchFamily="18" charset="0"/>
                            </a:rPr>
                            <m:t>𝑅</m:t>
                          </m:r>
                        </m:e>
                        <m:sub>
                          <m:r>
                            <a:rPr lang="en-US" sz="2200" i="1">
                              <a:latin typeface="Cambria Math" panose="02040503050406030204" pitchFamily="18" charset="0"/>
                            </a:rPr>
                            <m:t>𝑎</m:t>
                          </m:r>
                        </m:sub>
                      </m:sSub>
                      <m:r>
                        <a:rPr lang="en-US" sz="2200" i="1">
                          <a:latin typeface="Cambria Math" panose="02040503050406030204" pitchFamily="18" charset="0"/>
                        </a:rPr>
                        <m:t> ∙</m:t>
                      </m:r>
                      <m:sSub>
                        <m:sSubPr>
                          <m:ctrlPr>
                            <a:rPr lang="el-GR" sz="2200" i="1">
                              <a:latin typeface="Cambria Math" panose="02040503050406030204" pitchFamily="18" charset="0"/>
                            </a:rPr>
                          </m:ctrlPr>
                        </m:sSubPr>
                        <m:e>
                          <m:r>
                            <a:rPr lang="en-US" sz="2200" i="1">
                              <a:latin typeface="Cambria Math" panose="02040503050406030204" pitchFamily="18" charset="0"/>
                            </a:rPr>
                            <m:t>𝐼</m:t>
                          </m:r>
                        </m:e>
                        <m:sub>
                          <m:r>
                            <a:rPr lang="en-US" sz="2200" i="1">
                              <a:latin typeface="Cambria Math" panose="02040503050406030204" pitchFamily="18" charset="0"/>
                            </a:rPr>
                            <m:t>𝑚</m:t>
                          </m:r>
                        </m:sub>
                      </m:sSub>
                      <m:r>
                        <a:rPr lang="el-GR" sz="2200" b="0" i="1" smtClean="0">
                          <a:latin typeface="Cambria Math" panose="02040503050406030204" pitchFamily="18" charset="0"/>
                        </a:rPr>
                        <m:t> </m:t>
                      </m:r>
                    </m:oMath>
                  </a14:m>
                  <a:r>
                    <a:rPr lang="el-GR" sz="2200" b="1" dirty="0">
                      <a:latin typeface="Cambria Math" panose="02040503050406030204" pitchFamily="18" charset="0"/>
                      <a:ea typeface="Cambria Math" panose="02040503050406030204" pitchFamily="18" charset="0"/>
                    </a:rPr>
                    <a:t>⇒</a:t>
                  </a:r>
                  <a:r>
                    <a:rPr lang="en-US" sz="2200" b="1" dirty="0">
                      <a:latin typeface="Cambria Math" panose="02040503050406030204" pitchFamily="18" charset="0"/>
                      <a:ea typeface="Cambria Math" panose="02040503050406030204" pitchFamily="18" charset="0"/>
                    </a:rPr>
                    <a:t> </a:t>
                  </a:r>
                  <a14:m>
                    <m:oMath xmlns:m="http://schemas.openxmlformats.org/officeDocument/2006/math">
                      <m:sSub>
                        <m:sSubPr>
                          <m:ctrlPr>
                            <a:rPr lang="el-GR" sz="2200" i="1">
                              <a:latin typeface="Cambria Math" panose="02040503050406030204" pitchFamily="18" charset="0"/>
                            </a:rPr>
                          </m:ctrlPr>
                        </m:sSubPr>
                        <m:e>
                          <m:r>
                            <a:rPr lang="en-US" sz="2200" i="1">
                              <a:latin typeface="Cambria Math" panose="02040503050406030204" pitchFamily="18" charset="0"/>
                            </a:rPr>
                            <m:t> </m:t>
                          </m:r>
                          <m:r>
                            <a:rPr lang="en-US" sz="2200" i="1">
                              <a:latin typeface="Cambria Math" panose="02040503050406030204" pitchFamily="18" charset="0"/>
                            </a:rPr>
                            <m:t>𝐿</m:t>
                          </m:r>
                        </m:e>
                        <m:sub>
                          <m:r>
                            <a:rPr lang="en-US" sz="2200" i="1">
                              <a:latin typeface="Cambria Math" panose="02040503050406030204" pitchFamily="18" charset="0"/>
                            </a:rPr>
                            <m:t>𝑎</m:t>
                          </m:r>
                        </m:sub>
                      </m:sSub>
                      <m:r>
                        <a:rPr lang="en-US" sz="2200" i="1">
                          <a:latin typeface="Cambria Math" panose="02040503050406030204" pitchFamily="18" charset="0"/>
                        </a:rPr>
                        <m:t>∙</m:t>
                      </m:r>
                      <m:f>
                        <m:fPr>
                          <m:ctrlPr>
                            <a:rPr lang="el-GR" sz="2200" i="1">
                              <a:latin typeface="Cambria Math" panose="02040503050406030204" pitchFamily="18" charset="0"/>
                            </a:rPr>
                          </m:ctrlPr>
                        </m:fPr>
                        <m:num>
                          <m:sSub>
                            <m:sSubPr>
                              <m:ctrlPr>
                                <a:rPr lang="el-GR" sz="2200" i="1">
                                  <a:solidFill>
                                    <a:prstClr val="black"/>
                                  </a:solidFill>
                                  <a:latin typeface="Cambria Math" panose="02040503050406030204" pitchFamily="18" charset="0"/>
                                </a:rPr>
                              </m:ctrlPr>
                            </m:sSubPr>
                            <m:e>
                              <m:r>
                                <a:rPr lang="en-US" sz="2200" i="1">
                                  <a:solidFill>
                                    <a:prstClr val="black"/>
                                  </a:solidFill>
                                  <a:latin typeface="Cambria Math" panose="02040503050406030204" pitchFamily="18" charset="0"/>
                                </a:rPr>
                                <m:t>𝑑𝐼</m:t>
                              </m:r>
                            </m:e>
                            <m:sub>
                              <m:r>
                                <a:rPr lang="en-US" sz="2200" i="1">
                                  <a:solidFill>
                                    <a:prstClr val="black"/>
                                  </a:solidFill>
                                  <a:latin typeface="Cambria Math" panose="02040503050406030204" pitchFamily="18" charset="0"/>
                                </a:rPr>
                                <m:t>𝑚</m:t>
                              </m:r>
                            </m:sub>
                          </m:sSub>
                        </m:num>
                        <m:den>
                          <m:sSub>
                            <m:sSubPr>
                              <m:ctrlPr>
                                <a:rPr lang="el-GR" sz="2200" i="1">
                                  <a:latin typeface="Cambria Math" panose="02040503050406030204" pitchFamily="18" charset="0"/>
                                </a:rPr>
                              </m:ctrlPr>
                            </m:sSubPr>
                            <m:e>
                              <m:r>
                                <a:rPr lang="en-US" sz="2200" i="1">
                                  <a:latin typeface="Cambria Math" panose="02040503050406030204" pitchFamily="18" charset="0"/>
                                </a:rPr>
                                <m:t>𝑇</m:t>
                              </m:r>
                            </m:e>
                            <m:sub>
                              <m:r>
                                <a:rPr lang="en-US" sz="2200" i="1">
                                  <a:latin typeface="Cambria Math" panose="02040503050406030204" pitchFamily="18" charset="0"/>
                                </a:rPr>
                                <m:t>𝑠</m:t>
                              </m:r>
                              <m:r>
                                <a:rPr lang="en-US" sz="2200" i="1">
                                  <a:latin typeface="Cambria Math" panose="02040503050406030204" pitchFamily="18" charset="0"/>
                                </a:rPr>
                                <m:t>,</m:t>
                              </m:r>
                              <m:r>
                                <a:rPr lang="en-US" sz="2200" i="1">
                                  <a:latin typeface="Cambria Math" panose="02040503050406030204" pitchFamily="18" charset="0"/>
                                </a:rPr>
                                <m:t>𝑝</m:t>
                              </m:r>
                            </m:sub>
                          </m:sSub>
                        </m:den>
                      </m:f>
                      <m:r>
                        <a:rPr lang="el-GR" sz="2200" b="1" i="0" smtClean="0">
                          <a:latin typeface="Cambria Math" panose="02040503050406030204" pitchFamily="18" charset="0"/>
                        </a:rPr>
                        <m:t>&lt;</m:t>
                      </m:r>
                      <m:r>
                        <a:rPr lang="en-US" sz="2200" b="0" i="0" smtClean="0">
                          <a:latin typeface="Cambria Math" panose="02040503050406030204" pitchFamily="18" charset="0"/>
                        </a:rPr>
                        <m:t>0</m:t>
                      </m:r>
                    </m:oMath>
                  </a14:m>
                  <a:r>
                    <a:rPr lang="en-US" sz="2200" dirty="0"/>
                    <a:t> </a:t>
                  </a:r>
                  <a:r>
                    <a:rPr lang="el-GR" sz="2200" b="1" dirty="0">
                      <a:latin typeface="Cambria Math" panose="02040503050406030204" pitchFamily="18" charset="0"/>
                      <a:ea typeface="Cambria Math" panose="02040503050406030204" pitchFamily="18" charset="0"/>
                    </a:rPr>
                    <a:t>⇒</a:t>
                  </a:r>
                  <a:r>
                    <a:rPr lang="en-US" sz="2200" b="1" dirty="0">
                      <a:latin typeface="Cambria Math" panose="02040503050406030204" pitchFamily="18" charset="0"/>
                      <a:ea typeface="Cambria Math" panose="02040503050406030204" pitchFamily="18" charset="0"/>
                    </a:rPr>
                    <a:t> </a:t>
                  </a:r>
                  <a14:m>
                    <m:oMath xmlns:m="http://schemas.openxmlformats.org/officeDocument/2006/math">
                      <m:sSub>
                        <m:sSubPr>
                          <m:ctrlPr>
                            <a:rPr lang="el-GR" sz="2200" i="1">
                              <a:solidFill>
                                <a:prstClr val="black"/>
                              </a:solidFill>
                              <a:latin typeface="Cambria Math" panose="02040503050406030204" pitchFamily="18" charset="0"/>
                            </a:rPr>
                          </m:ctrlPr>
                        </m:sSubPr>
                        <m:e>
                          <m:r>
                            <a:rPr lang="en-US" sz="2200" i="1">
                              <a:solidFill>
                                <a:prstClr val="black"/>
                              </a:solidFill>
                              <a:latin typeface="Cambria Math" panose="02040503050406030204" pitchFamily="18" charset="0"/>
                            </a:rPr>
                            <m:t>𝐼</m:t>
                          </m:r>
                        </m:e>
                        <m:sub>
                          <m:r>
                            <a:rPr lang="en-US" sz="2200" i="1">
                              <a:solidFill>
                                <a:prstClr val="black"/>
                              </a:solidFill>
                              <a:latin typeface="Cambria Math" panose="02040503050406030204" pitchFamily="18" charset="0"/>
                            </a:rPr>
                            <m:t>𝑚</m:t>
                          </m:r>
                        </m:sub>
                      </m:sSub>
                    </m:oMath>
                  </a14:m>
                  <a:r>
                    <a:rPr lang="el-GR" sz="2200" dirty="0"/>
                    <a:t> μειώνει</a:t>
                  </a:r>
                </a:p>
              </p:txBody>
            </p:sp>
          </mc:Choice>
          <mc:Fallback>
            <p:sp>
              <p:nvSpPr>
                <p:cNvPr id="52" name="TextBox 51">
                  <a:extLst>
                    <a:ext uri="{FF2B5EF4-FFF2-40B4-BE49-F238E27FC236}">
                      <a16:creationId xmlns:a16="http://schemas.microsoft.com/office/drawing/2014/main" id="{23FF9917-732E-9448-1FB2-A6E52F92BC3F}"/>
                    </a:ext>
                  </a:extLst>
                </p:cNvPr>
                <p:cNvSpPr txBox="1">
                  <a:spLocks noRot="1" noChangeAspect="1" noMove="1" noResize="1" noEditPoints="1" noAdjustHandles="1" noChangeArrowheads="1" noChangeShapeType="1" noTextEdit="1"/>
                </p:cNvSpPr>
                <p:nvPr/>
              </p:nvSpPr>
              <p:spPr>
                <a:xfrm>
                  <a:off x="1154241" y="523491"/>
                  <a:ext cx="9647463" cy="3135474"/>
                </a:xfrm>
                <a:prstGeom prst="rect">
                  <a:avLst/>
                </a:prstGeom>
                <a:blipFill>
                  <a:blip r:embed="rId8"/>
                  <a:stretch>
                    <a:fillRect l="-821" t="-1359"/>
                  </a:stretch>
                </a:blipFill>
              </p:spPr>
              <p:txBody>
                <a:bodyPr/>
                <a:lstStyle/>
                <a:p>
                  <a:r>
                    <a:rPr lang="el-GR">
                      <a:noFill/>
                    </a:rPr>
                    <a:t> </a:t>
                  </a:r>
                </a:p>
              </p:txBody>
            </p:sp>
          </mc:Fallback>
        </mc:AlternateContent>
      </p:grpSp>
    </p:spTree>
    <p:extLst>
      <p:ext uri="{BB962C8B-B14F-4D97-AF65-F5344CB8AC3E}">
        <p14:creationId xmlns:p14="http://schemas.microsoft.com/office/powerpoint/2010/main" val="3491021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45F3F4-C09D-770F-346F-9659FC3AD4F7}"/>
              </a:ext>
            </a:extLst>
          </p:cNvPr>
          <p:cNvSpPr>
            <a:spLocks noGrp="1"/>
          </p:cNvSpPr>
          <p:nvPr>
            <p:ph type="ctrTitle"/>
          </p:nvPr>
        </p:nvSpPr>
        <p:spPr>
          <a:xfrm>
            <a:off x="1172817" y="0"/>
            <a:ext cx="9667462" cy="609600"/>
          </a:xfrm>
        </p:spPr>
        <p:txBody>
          <a:bodyPr>
            <a:normAutofit/>
          </a:bodyPr>
          <a:lstStyle/>
          <a:p>
            <a:r>
              <a:rPr lang="el-GR" sz="3000" dirty="0"/>
              <a:t>Εμπορικά μοντέλα στην Ελλάδα</a:t>
            </a:r>
          </a:p>
        </p:txBody>
      </p:sp>
      <p:pic>
        <p:nvPicPr>
          <p:cNvPr id="6" name="Εικόνα 5">
            <a:extLst>
              <a:ext uri="{FF2B5EF4-FFF2-40B4-BE49-F238E27FC236}">
                <a16:creationId xmlns:a16="http://schemas.microsoft.com/office/drawing/2014/main" id="{7ACB0D86-404C-E910-4323-8F97E9C21FCC}"/>
              </a:ext>
            </a:extLst>
          </p:cNvPr>
          <p:cNvPicPr>
            <a:picLocks noChangeAspect="1"/>
          </p:cNvPicPr>
          <p:nvPr/>
        </p:nvPicPr>
        <p:blipFill>
          <a:blip r:embed="rId2"/>
          <a:stretch>
            <a:fillRect/>
          </a:stretch>
        </p:blipFill>
        <p:spPr>
          <a:xfrm>
            <a:off x="36944" y="1"/>
            <a:ext cx="1195510" cy="1153446"/>
          </a:xfrm>
          <a:prstGeom prst="rect">
            <a:avLst/>
          </a:prstGeom>
        </p:spPr>
      </p:pic>
      <p:sp>
        <p:nvSpPr>
          <p:cNvPr id="3" name="TextBox 2">
            <a:extLst>
              <a:ext uri="{FF2B5EF4-FFF2-40B4-BE49-F238E27FC236}">
                <a16:creationId xmlns:a16="http://schemas.microsoft.com/office/drawing/2014/main" id="{739CDA59-8900-4BBB-152A-133F943E52FA}"/>
              </a:ext>
            </a:extLst>
          </p:cNvPr>
          <p:cNvSpPr txBox="1"/>
          <p:nvPr/>
        </p:nvSpPr>
        <p:spPr>
          <a:xfrm>
            <a:off x="3896140" y="6581001"/>
            <a:ext cx="564542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solidFill>
                <a:effectLst/>
                <a:uLnTx/>
                <a:uFillTx/>
                <a:latin typeface="Aptos" panose="02110004020202020204"/>
                <a:ea typeface="+mn-ea"/>
                <a:cs typeface="+mn-cs"/>
              </a:rPr>
              <a:t>Πηγή</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hlinkClick r:id="rId3"/>
              </a:rPr>
              <a:t>https://www.autotriti.gr/data/newcars/times/montela/times_tesla.asp</a:t>
            </a:r>
            <a:r>
              <a:rPr kumimoji="0" lang="el-GR" sz="12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graphicFrame>
        <p:nvGraphicFramePr>
          <p:cNvPr id="5" name="Πίνακας 4">
            <a:extLst>
              <a:ext uri="{FF2B5EF4-FFF2-40B4-BE49-F238E27FC236}">
                <a16:creationId xmlns:a16="http://schemas.microsoft.com/office/drawing/2014/main" id="{C2C8DA46-6321-802D-C61D-38014B398788}"/>
              </a:ext>
            </a:extLst>
          </p:cNvPr>
          <p:cNvGraphicFramePr>
            <a:graphicFrameLocks noGrp="1"/>
          </p:cNvGraphicFramePr>
          <p:nvPr>
            <p:extLst>
              <p:ext uri="{D42A27DB-BD31-4B8C-83A1-F6EECF244321}">
                <p14:modId xmlns:p14="http://schemas.microsoft.com/office/powerpoint/2010/main" val="901162725"/>
              </p:ext>
            </p:extLst>
          </p:nvPr>
        </p:nvGraphicFramePr>
        <p:xfrm>
          <a:off x="106017" y="5054720"/>
          <a:ext cx="11820938" cy="1010920"/>
        </p:xfrm>
        <a:graphic>
          <a:graphicData uri="http://schemas.openxmlformats.org/drawingml/2006/table">
            <a:tbl>
              <a:tblPr firstRow="1" bandRow="1">
                <a:tableStyleId>{5C22544A-7EE6-4342-B048-85BDC9FD1C3A}</a:tableStyleId>
              </a:tblPr>
              <a:tblGrid>
                <a:gridCol w="2377584">
                  <a:extLst>
                    <a:ext uri="{9D8B030D-6E8A-4147-A177-3AD203B41FA5}">
                      <a16:colId xmlns:a16="http://schemas.microsoft.com/office/drawing/2014/main" val="2184020723"/>
                    </a:ext>
                  </a:extLst>
                </a:gridCol>
                <a:gridCol w="2935414">
                  <a:extLst>
                    <a:ext uri="{9D8B030D-6E8A-4147-A177-3AD203B41FA5}">
                      <a16:colId xmlns:a16="http://schemas.microsoft.com/office/drawing/2014/main" val="1894551935"/>
                    </a:ext>
                  </a:extLst>
                </a:gridCol>
                <a:gridCol w="1548286">
                  <a:extLst>
                    <a:ext uri="{9D8B030D-6E8A-4147-A177-3AD203B41FA5}">
                      <a16:colId xmlns:a16="http://schemas.microsoft.com/office/drawing/2014/main" val="794614236"/>
                    </a:ext>
                  </a:extLst>
                </a:gridCol>
                <a:gridCol w="2247201">
                  <a:extLst>
                    <a:ext uri="{9D8B030D-6E8A-4147-A177-3AD203B41FA5}">
                      <a16:colId xmlns:a16="http://schemas.microsoft.com/office/drawing/2014/main" val="4205495043"/>
                    </a:ext>
                  </a:extLst>
                </a:gridCol>
                <a:gridCol w="1382598">
                  <a:extLst>
                    <a:ext uri="{9D8B030D-6E8A-4147-A177-3AD203B41FA5}">
                      <a16:colId xmlns:a16="http://schemas.microsoft.com/office/drawing/2014/main" val="3188224955"/>
                    </a:ext>
                  </a:extLst>
                </a:gridCol>
                <a:gridCol w="1329855">
                  <a:extLst>
                    <a:ext uri="{9D8B030D-6E8A-4147-A177-3AD203B41FA5}">
                      <a16:colId xmlns:a16="http://schemas.microsoft.com/office/drawing/2014/main" val="2649655782"/>
                    </a:ext>
                  </a:extLst>
                </a:gridCol>
              </a:tblGrid>
              <a:tr h="0">
                <a:tc>
                  <a:txBody>
                    <a:bodyPr/>
                    <a:lstStyle/>
                    <a:p>
                      <a:pPr algn="ctr"/>
                      <a:r>
                        <a:rPr lang="en-US" dirty="0"/>
                        <a:t>Battery Capacity</a:t>
                      </a:r>
                      <a:endParaRPr lang="el-GR" dirty="0"/>
                    </a:p>
                  </a:txBody>
                  <a:tcPr/>
                </a:tc>
                <a:tc>
                  <a:txBody>
                    <a:bodyPr/>
                    <a:lstStyle/>
                    <a:p>
                      <a:pPr algn="ctr"/>
                      <a:r>
                        <a:rPr lang="en-US" dirty="0"/>
                        <a:t>Power output</a:t>
                      </a:r>
                      <a:endParaRPr lang="el-GR" dirty="0"/>
                    </a:p>
                  </a:txBody>
                  <a:tcPr/>
                </a:tc>
                <a:tc>
                  <a:txBody>
                    <a:bodyPr/>
                    <a:lstStyle/>
                    <a:p>
                      <a:pPr algn="ctr"/>
                      <a:r>
                        <a:rPr lang="en-US" dirty="0" err="1"/>
                        <a:t>Acceler</a:t>
                      </a:r>
                      <a:r>
                        <a:rPr lang="el-GR" dirty="0"/>
                        <a:t>. </a:t>
                      </a:r>
                      <a:endParaRPr lang="en-US" dirty="0"/>
                    </a:p>
                    <a:p>
                      <a:pPr algn="ctr"/>
                      <a:r>
                        <a:rPr lang="en-US" dirty="0"/>
                        <a:t>0-100 km</a:t>
                      </a:r>
                      <a:endParaRPr lang="el-GR" dirty="0"/>
                    </a:p>
                  </a:txBody>
                  <a:tcPr/>
                </a:tc>
                <a:tc>
                  <a:txBody>
                    <a:bodyPr/>
                    <a:lstStyle/>
                    <a:p>
                      <a:pPr algn="ctr"/>
                      <a:r>
                        <a:rPr lang="el-GR" dirty="0"/>
                        <a:t>Κατανάλωση </a:t>
                      </a:r>
                    </a:p>
                  </a:txBody>
                  <a:tcPr/>
                </a:tc>
                <a:tc>
                  <a:txBody>
                    <a:bodyPr/>
                    <a:lstStyle/>
                    <a:p>
                      <a:pPr algn="ctr"/>
                      <a:r>
                        <a:rPr lang="en-US" dirty="0"/>
                        <a:t>Distance</a:t>
                      </a:r>
                      <a:endParaRPr lang="el-GR" dirty="0"/>
                    </a:p>
                  </a:txBody>
                  <a:tcPr/>
                </a:tc>
                <a:tc>
                  <a:txBody>
                    <a:bodyPr/>
                    <a:lstStyle/>
                    <a:p>
                      <a:pPr algn="ctr"/>
                      <a:r>
                        <a:rPr lang="en-US" dirty="0"/>
                        <a:t>Price</a:t>
                      </a:r>
                      <a:endParaRPr lang="el-GR" dirty="0"/>
                    </a:p>
                  </a:txBody>
                  <a:tcPr/>
                </a:tc>
                <a:extLst>
                  <a:ext uri="{0D108BD9-81ED-4DB2-BD59-A6C34878D82A}">
                    <a16:rowId xmlns:a16="http://schemas.microsoft.com/office/drawing/2014/main" val="1479935853"/>
                  </a:ext>
                </a:extLst>
              </a:tr>
              <a:tr h="370840">
                <a:tc>
                  <a:txBody>
                    <a:bodyPr/>
                    <a:lstStyle/>
                    <a:p>
                      <a:pPr algn="ctr"/>
                      <a:r>
                        <a:rPr lang="el-GR" dirty="0"/>
                        <a:t>57.5</a:t>
                      </a:r>
                      <a:r>
                        <a:rPr lang="en-US" dirty="0"/>
                        <a:t> kWh</a:t>
                      </a:r>
                      <a:endParaRPr lang="el-GR" dirty="0"/>
                    </a:p>
                  </a:txBody>
                  <a:tcPr/>
                </a:tc>
                <a:tc>
                  <a:txBody>
                    <a:bodyPr/>
                    <a:lstStyle/>
                    <a:p>
                      <a:pPr algn="ctr"/>
                      <a:r>
                        <a:rPr lang="en-US" dirty="0"/>
                        <a:t>208 kW </a:t>
                      </a:r>
                      <a:r>
                        <a:rPr lang="el-GR" dirty="0"/>
                        <a:t>→283</a:t>
                      </a:r>
                      <a:r>
                        <a:rPr lang="en-US" dirty="0"/>
                        <a:t> PS</a:t>
                      </a:r>
                    </a:p>
                  </a:txBody>
                  <a:tcPr/>
                </a:tc>
                <a:tc>
                  <a:txBody>
                    <a:bodyPr/>
                    <a:lstStyle/>
                    <a:p>
                      <a:pPr algn="ctr"/>
                      <a:r>
                        <a:rPr lang="en-US" dirty="0"/>
                        <a:t>6.6</a:t>
                      </a:r>
                      <a:r>
                        <a:rPr lang="el-GR" dirty="0"/>
                        <a:t> </a:t>
                      </a:r>
                      <a:r>
                        <a:rPr lang="en-US" dirty="0"/>
                        <a:t>s</a:t>
                      </a:r>
                      <a:endParaRPr lang="el-GR" dirty="0"/>
                    </a:p>
                  </a:txBody>
                  <a:tcPr/>
                </a:tc>
                <a:tc>
                  <a:txBody>
                    <a:bodyPr/>
                    <a:lstStyle/>
                    <a:p>
                      <a:pPr algn="ctr"/>
                      <a:r>
                        <a:rPr lang="el-GR" dirty="0"/>
                        <a:t>16 </a:t>
                      </a:r>
                      <a:r>
                        <a:rPr lang="en-US" dirty="0"/>
                        <a:t>kWh </a:t>
                      </a:r>
                      <a:r>
                        <a:rPr lang="el-GR" dirty="0"/>
                        <a:t>ανά </a:t>
                      </a:r>
                      <a:r>
                        <a:rPr lang="en-US" dirty="0"/>
                        <a:t>100 km</a:t>
                      </a:r>
                      <a:endParaRPr lang="el-GR" dirty="0"/>
                    </a:p>
                  </a:txBody>
                  <a:tcPr/>
                </a:tc>
                <a:tc>
                  <a:txBody>
                    <a:bodyPr/>
                    <a:lstStyle/>
                    <a:p>
                      <a:pPr algn="ctr"/>
                      <a:r>
                        <a:rPr lang="el-GR" dirty="0"/>
                        <a:t>343 </a:t>
                      </a:r>
                      <a:r>
                        <a:rPr lang="en-US" dirty="0"/>
                        <a:t>km</a:t>
                      </a:r>
                      <a:endParaRPr lang="el-GR" dirty="0"/>
                    </a:p>
                  </a:txBody>
                  <a:tcPr/>
                </a:tc>
                <a:tc>
                  <a:txBody>
                    <a:bodyPr/>
                    <a:lstStyle/>
                    <a:p>
                      <a:pPr algn="ctr"/>
                      <a:r>
                        <a:rPr lang="en-US" dirty="0"/>
                        <a:t>~ 40,000 €</a:t>
                      </a:r>
                      <a:endParaRPr lang="el-GR" dirty="0"/>
                    </a:p>
                  </a:txBody>
                  <a:tcPr/>
                </a:tc>
                <a:extLst>
                  <a:ext uri="{0D108BD9-81ED-4DB2-BD59-A6C34878D82A}">
                    <a16:rowId xmlns:a16="http://schemas.microsoft.com/office/drawing/2014/main" val="2782111280"/>
                  </a:ext>
                </a:extLst>
              </a:tr>
            </a:tbl>
          </a:graphicData>
        </a:graphic>
      </p:graphicFrame>
      <p:pic>
        <p:nvPicPr>
          <p:cNvPr id="9" name="Εικόνα 8">
            <a:extLst>
              <a:ext uri="{FF2B5EF4-FFF2-40B4-BE49-F238E27FC236}">
                <a16:creationId xmlns:a16="http://schemas.microsoft.com/office/drawing/2014/main" id="{C4991480-2780-41E2-A84E-F2B0EDD11BBE}"/>
              </a:ext>
            </a:extLst>
          </p:cNvPr>
          <p:cNvPicPr>
            <a:picLocks noChangeAspect="1"/>
          </p:cNvPicPr>
          <p:nvPr/>
        </p:nvPicPr>
        <p:blipFill>
          <a:blip r:embed="rId4"/>
          <a:stretch>
            <a:fillRect/>
          </a:stretch>
        </p:blipFill>
        <p:spPr>
          <a:xfrm>
            <a:off x="2087216" y="576724"/>
            <a:ext cx="7583047" cy="4467354"/>
          </a:xfrm>
          <a:prstGeom prst="rect">
            <a:avLst/>
          </a:prstGeom>
        </p:spPr>
      </p:pic>
    </p:spTree>
    <p:extLst>
      <p:ext uri="{BB962C8B-B14F-4D97-AF65-F5344CB8AC3E}">
        <p14:creationId xmlns:p14="http://schemas.microsoft.com/office/powerpoint/2010/main" val="2388581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189CDE-D2E3-3DBA-FB27-73DF8361DAE6}"/>
              </a:ext>
            </a:extLst>
          </p:cNvPr>
          <p:cNvSpPr txBox="1"/>
          <p:nvPr/>
        </p:nvSpPr>
        <p:spPr>
          <a:xfrm>
            <a:off x="1240972" y="0"/>
            <a:ext cx="97100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2800" dirty="0">
                <a:solidFill>
                  <a:prstClr val="black"/>
                </a:solidFill>
                <a:latin typeface="Aptos" panose="02110004020202020204"/>
              </a:rPr>
              <a:t>Καμπύλες Ροπής - Ταχύτητας</a:t>
            </a:r>
            <a:endParaRPr kumimoji="0" lang="el-GR"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2" name="Ομάδα 1">
            <a:extLst>
              <a:ext uri="{FF2B5EF4-FFF2-40B4-BE49-F238E27FC236}">
                <a16:creationId xmlns:a16="http://schemas.microsoft.com/office/drawing/2014/main" id="{D2426782-5B32-CD56-F7AE-A870C35A239C}"/>
              </a:ext>
            </a:extLst>
          </p:cNvPr>
          <p:cNvGrpSpPr/>
          <p:nvPr/>
        </p:nvGrpSpPr>
        <p:grpSpPr>
          <a:xfrm>
            <a:off x="75942" y="716021"/>
            <a:ext cx="2879140" cy="2185909"/>
            <a:chOff x="75942" y="716021"/>
            <a:chExt cx="2879140" cy="2185909"/>
          </a:xfrm>
        </p:grpSpPr>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AA554795-FDE2-1304-D5C9-CFA9D6435050}"/>
                    </a:ext>
                  </a:extLst>
                </p:cNvPr>
                <p:cNvSpPr txBox="1"/>
                <p:nvPr/>
              </p:nvSpPr>
              <p:spPr>
                <a:xfrm>
                  <a:off x="75942" y="716021"/>
                  <a:ext cx="2558401"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𝐾</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m:rPr>
                            <m:sty m:val="p"/>
                          </m:rPr>
                          <a:rPr kumimoji="0" lang="el-GR"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Φ</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l-GR"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𝜔</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sub>
                        </m:sSub>
                      </m:oMath>
                    </m:oMathPara>
                  </a14:m>
                  <a:endParaRPr lang="el-GR" sz="1600" dirty="0"/>
                </a:p>
              </p:txBody>
            </p:sp>
          </mc:Choice>
          <mc:Fallback>
            <p:sp>
              <p:nvSpPr>
                <p:cNvPr id="18" name="TextBox 17">
                  <a:extLst>
                    <a:ext uri="{FF2B5EF4-FFF2-40B4-BE49-F238E27FC236}">
                      <a16:creationId xmlns:a16="http://schemas.microsoft.com/office/drawing/2014/main" id="{AA554795-FDE2-1304-D5C9-CFA9D6435050}"/>
                    </a:ext>
                  </a:extLst>
                </p:cNvPr>
                <p:cNvSpPr txBox="1">
                  <a:spLocks noRot="1" noChangeAspect="1" noMove="1" noResize="1" noEditPoints="1" noAdjustHandles="1" noChangeArrowheads="1" noChangeShapeType="1" noTextEdit="1"/>
                </p:cNvSpPr>
                <p:nvPr/>
              </p:nvSpPr>
              <p:spPr>
                <a:xfrm>
                  <a:off x="75942" y="716021"/>
                  <a:ext cx="2558401" cy="523220"/>
                </a:xfrm>
                <a:prstGeom prst="rect">
                  <a:avLst/>
                </a:prstGeom>
                <a:blipFill>
                  <a:blip r:embed="rId3"/>
                  <a:stretch>
                    <a:fillRect/>
                  </a:stretch>
                </a:blipFill>
              </p:spPr>
              <p:txBody>
                <a:bodyPr/>
                <a:lstStyle/>
                <a:p>
                  <a:r>
                    <a:rPr lang="el-GR">
                      <a:noFill/>
                    </a:rPr>
                    <a:t> </a:t>
                  </a:r>
                </a:p>
              </p:txBody>
            </p:sp>
          </mc:Fallback>
        </mc:AlternateContent>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C57A8835-298D-7F20-15B9-2C1CEDA14FF5}"/>
                    </a:ext>
                  </a:extLst>
                </p:cNvPr>
                <p:cNvSpPr txBox="1"/>
                <p:nvPr/>
              </p:nvSpPr>
              <p:spPr>
                <a:xfrm>
                  <a:off x="75942" y="1564503"/>
                  <a:ext cx="2558402"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l-GR" sz="2800" i="1" smtClean="0">
                                <a:latin typeface="Cambria Math" panose="02040503050406030204" pitchFamily="18" charset="0"/>
                              </a:rPr>
                            </m:ctrlPr>
                          </m:sSubPr>
                          <m:e>
                            <m:r>
                              <m:rPr>
                                <m:sty m:val="p"/>
                              </m:rPr>
                              <a:rPr lang="el-GR" sz="2800" b="0" i="0" smtClean="0">
                                <a:latin typeface="Cambria Math" panose="02040503050406030204" pitchFamily="18" charset="0"/>
                              </a:rPr>
                              <m:t>Τ</m:t>
                            </m:r>
                          </m:e>
                          <m:sub>
                            <m:r>
                              <a:rPr lang="en-US" sz="2800" b="0" i="1" smtClean="0">
                                <a:latin typeface="Cambria Math" panose="02040503050406030204" pitchFamily="18" charset="0"/>
                              </a:rPr>
                              <m:t>𝑟</m:t>
                            </m:r>
                          </m:sub>
                        </m:sSub>
                        <m:r>
                          <a:rPr lang="en-US" sz="2800" b="0" i="1" smtClean="0">
                            <a:latin typeface="Cambria Math" panose="02040503050406030204" pitchFamily="18" charset="0"/>
                          </a:rPr>
                          <m:t>=</m:t>
                        </m:r>
                        <m:r>
                          <a:rPr lang="en-US" sz="2800" b="0" i="1" smtClean="0">
                            <a:latin typeface="Cambria Math" panose="02040503050406030204" pitchFamily="18" charset="0"/>
                          </a:rPr>
                          <m:t>𝐾</m:t>
                        </m:r>
                        <m:r>
                          <a:rPr lang="en-US" sz="2800" b="0" i="1" smtClean="0">
                            <a:latin typeface="Cambria Math" panose="02040503050406030204" pitchFamily="18" charset="0"/>
                          </a:rPr>
                          <m:t>∙</m:t>
                        </m:r>
                        <m:r>
                          <m:rPr>
                            <m:sty m:val="p"/>
                          </m:rPr>
                          <a:rPr lang="el-GR" sz="2800">
                            <a:latin typeface="Cambria Math" panose="02040503050406030204" pitchFamily="18" charset="0"/>
                          </a:rPr>
                          <m:t>Φ</m:t>
                        </m:r>
                        <m:r>
                          <a:rPr lang="en-US" sz="2800" i="1">
                            <a:latin typeface="Cambria Math" panose="02040503050406030204" pitchFamily="18" charset="0"/>
                          </a:rPr>
                          <m:t>∙</m:t>
                        </m:r>
                        <m:sSub>
                          <m:sSubPr>
                            <m:ctrlPr>
                              <a:rPr lang="el-GR" sz="2800" i="1">
                                <a:solidFill>
                                  <a:prstClr val="black"/>
                                </a:solidFill>
                                <a:latin typeface="Cambria Math" panose="02040503050406030204" pitchFamily="18" charset="0"/>
                              </a:rPr>
                            </m:ctrlPr>
                          </m:sSubPr>
                          <m:e>
                            <m:r>
                              <a:rPr lang="en-US" sz="2800" i="1">
                                <a:solidFill>
                                  <a:prstClr val="black"/>
                                </a:solidFill>
                                <a:latin typeface="Cambria Math" panose="02040503050406030204" pitchFamily="18" charset="0"/>
                              </a:rPr>
                              <m:t>𝐼</m:t>
                            </m:r>
                          </m:e>
                          <m:sub>
                            <m:r>
                              <a:rPr lang="en-US" sz="2800" b="0" i="1" smtClean="0">
                                <a:solidFill>
                                  <a:prstClr val="black"/>
                                </a:solidFill>
                                <a:latin typeface="Cambria Math" panose="02040503050406030204" pitchFamily="18" charset="0"/>
                              </a:rPr>
                              <m:t>𝑚</m:t>
                            </m:r>
                          </m:sub>
                        </m:sSub>
                      </m:oMath>
                    </m:oMathPara>
                  </a14:m>
                  <a:endParaRPr lang="el-GR" sz="1600" i="1" dirty="0">
                    <a:latin typeface="Times New Roman" panose="02020603050405020304" pitchFamily="18" charset="0"/>
                    <a:cs typeface="Times New Roman" panose="02020603050405020304" pitchFamily="18" charset="0"/>
                  </a:endParaRPr>
                </a:p>
              </p:txBody>
            </p:sp>
          </mc:Choice>
          <mc:Fallback>
            <p:sp>
              <p:nvSpPr>
                <p:cNvPr id="19" name="TextBox 18">
                  <a:extLst>
                    <a:ext uri="{FF2B5EF4-FFF2-40B4-BE49-F238E27FC236}">
                      <a16:creationId xmlns:a16="http://schemas.microsoft.com/office/drawing/2014/main" id="{C57A8835-298D-7F20-15B9-2C1CEDA14FF5}"/>
                    </a:ext>
                  </a:extLst>
                </p:cNvPr>
                <p:cNvSpPr txBox="1">
                  <a:spLocks noRot="1" noChangeAspect="1" noMove="1" noResize="1" noEditPoints="1" noAdjustHandles="1" noChangeArrowheads="1" noChangeShapeType="1" noTextEdit="1"/>
                </p:cNvSpPr>
                <p:nvPr/>
              </p:nvSpPr>
              <p:spPr>
                <a:xfrm>
                  <a:off x="75942" y="1564503"/>
                  <a:ext cx="2558402" cy="523220"/>
                </a:xfrm>
                <a:prstGeom prst="rect">
                  <a:avLst/>
                </a:prstGeom>
                <a:blipFill>
                  <a:blip r:embed="rId4"/>
                  <a:stretch>
                    <a:fillRect/>
                  </a:stretch>
                </a:blipFill>
              </p:spPr>
              <p:txBody>
                <a:bodyPr/>
                <a:lstStyle/>
                <a:p>
                  <a:r>
                    <a:rPr lang="el-GR">
                      <a:noFill/>
                    </a:rPr>
                    <a:t> </a:t>
                  </a:r>
                </a:p>
              </p:txBody>
            </p:sp>
          </mc:Fallback>
        </mc:AlternateContent>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8388C872-D998-C424-2878-0ABA1BB2F581}"/>
                    </a:ext>
                  </a:extLst>
                </p:cNvPr>
                <p:cNvSpPr txBox="1"/>
                <p:nvPr/>
              </p:nvSpPr>
              <p:spPr>
                <a:xfrm>
                  <a:off x="75942" y="2378710"/>
                  <a:ext cx="2879140"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l-GR" sz="2800" i="1" smtClean="0">
                                <a:latin typeface="Cambria Math" panose="02040503050406030204" pitchFamily="18" charset="0"/>
                              </a:rPr>
                            </m:ctrlPr>
                          </m:sSubPr>
                          <m:e>
                            <m:r>
                              <m:rPr>
                                <m:sty m:val="p"/>
                              </m:rPr>
                              <a:rPr lang="en-US" sz="2800" b="0" i="0" smtClean="0">
                                <a:latin typeface="Cambria Math" panose="02040503050406030204" pitchFamily="18" charset="0"/>
                              </a:rPr>
                              <m:t>V</m:t>
                            </m:r>
                          </m:e>
                          <m:sub>
                            <m:r>
                              <a:rPr lang="en-US" sz="2800" b="0" i="1" smtClean="0">
                                <a:latin typeface="Cambria Math" panose="02040503050406030204" pitchFamily="18" charset="0"/>
                              </a:rPr>
                              <m:t>𝑇</m:t>
                            </m:r>
                          </m:sub>
                        </m:sSub>
                        <m:r>
                          <a:rPr lang="en-US" sz="2800" b="0" i="1" smtClean="0">
                            <a:latin typeface="Cambria Math" panose="02040503050406030204" pitchFamily="18" charset="0"/>
                          </a:rPr>
                          <m:t>=</m:t>
                        </m:r>
                        <m:sSub>
                          <m:sSubPr>
                            <m:ctrlPr>
                              <a:rPr lang="el-GR" sz="2800" i="1">
                                <a:solidFill>
                                  <a:prstClr val="black"/>
                                </a:solidFill>
                                <a:latin typeface="Cambria Math" panose="02040503050406030204" pitchFamily="18" charset="0"/>
                              </a:rPr>
                            </m:ctrlPr>
                          </m:sSubPr>
                          <m:e>
                            <m:r>
                              <a:rPr lang="el-GR" sz="2800" i="1">
                                <a:solidFill>
                                  <a:prstClr val="black"/>
                                </a:solidFill>
                                <a:latin typeface="Cambria Math" panose="02040503050406030204" pitchFamily="18" charset="0"/>
                              </a:rPr>
                              <m:t>𝛦</m:t>
                            </m:r>
                          </m:e>
                          <m:sub>
                            <m:r>
                              <a:rPr lang="el-GR" sz="2800" i="1">
                                <a:solidFill>
                                  <a:prstClr val="black"/>
                                </a:solidFill>
                                <a:latin typeface="Cambria Math" panose="02040503050406030204" pitchFamily="18" charset="0"/>
                              </a:rPr>
                              <m:t>𝛢</m:t>
                            </m:r>
                          </m:sub>
                        </m:sSub>
                        <m:r>
                          <a:rPr lang="en-US" sz="2800" b="0" i="1" smtClean="0">
                            <a:solidFill>
                              <a:prstClr val="black"/>
                            </a:solidFill>
                            <a:latin typeface="Cambria Math" panose="02040503050406030204" pitchFamily="18" charset="0"/>
                          </a:rPr>
                          <m:t>+</m:t>
                        </m:r>
                        <m:sSub>
                          <m:sSubPr>
                            <m:ctrlPr>
                              <a:rPr lang="el-GR" sz="2800" i="1">
                                <a:solidFill>
                                  <a:prstClr val="black"/>
                                </a:solidFill>
                                <a:latin typeface="Cambria Math" panose="02040503050406030204" pitchFamily="18" charset="0"/>
                              </a:rPr>
                            </m:ctrlPr>
                          </m:sSubPr>
                          <m:e>
                            <m:r>
                              <a:rPr lang="en-US" sz="2800" b="0" i="1" smtClean="0">
                                <a:solidFill>
                                  <a:prstClr val="black"/>
                                </a:solidFill>
                                <a:latin typeface="Cambria Math" panose="02040503050406030204" pitchFamily="18" charset="0"/>
                              </a:rPr>
                              <m:t>𝑅</m:t>
                            </m:r>
                          </m:e>
                          <m:sub>
                            <m:r>
                              <a:rPr lang="en-US" sz="2800" b="0" i="1" smtClean="0">
                                <a:solidFill>
                                  <a:prstClr val="black"/>
                                </a:solidFill>
                                <a:latin typeface="Cambria Math" panose="02040503050406030204" pitchFamily="18" charset="0"/>
                              </a:rPr>
                              <m:t>𝑎</m:t>
                            </m:r>
                          </m:sub>
                        </m:sSub>
                        <m:r>
                          <a:rPr lang="en-US" sz="2800" i="1">
                            <a:solidFill>
                              <a:prstClr val="black"/>
                            </a:solidFill>
                            <a:latin typeface="Cambria Math" panose="02040503050406030204" pitchFamily="18" charset="0"/>
                          </a:rPr>
                          <m:t>∙</m:t>
                        </m:r>
                        <m:sSub>
                          <m:sSubPr>
                            <m:ctrlPr>
                              <a:rPr lang="el-GR" sz="2800" i="1">
                                <a:solidFill>
                                  <a:prstClr val="black"/>
                                </a:solidFill>
                                <a:latin typeface="Cambria Math" panose="02040503050406030204" pitchFamily="18" charset="0"/>
                              </a:rPr>
                            </m:ctrlPr>
                          </m:sSubPr>
                          <m:e>
                            <m:r>
                              <a:rPr lang="en-US" sz="2800" b="0" i="1" smtClean="0">
                                <a:solidFill>
                                  <a:prstClr val="black"/>
                                </a:solidFill>
                                <a:latin typeface="Cambria Math" panose="02040503050406030204" pitchFamily="18" charset="0"/>
                              </a:rPr>
                              <m:t>𝐼</m:t>
                            </m:r>
                          </m:e>
                          <m:sub>
                            <m:r>
                              <a:rPr lang="en-US" sz="2800" b="0" i="1" smtClean="0">
                                <a:solidFill>
                                  <a:prstClr val="black"/>
                                </a:solidFill>
                                <a:latin typeface="Cambria Math" panose="02040503050406030204" pitchFamily="18" charset="0"/>
                              </a:rPr>
                              <m:t>𝑚</m:t>
                            </m:r>
                          </m:sub>
                        </m:sSub>
                      </m:oMath>
                    </m:oMathPara>
                  </a14:m>
                  <a:endParaRPr lang="el-GR" i="1" dirty="0">
                    <a:latin typeface="Times New Roman" panose="02020603050405020304" pitchFamily="18" charset="0"/>
                    <a:cs typeface="Times New Roman" panose="02020603050405020304" pitchFamily="18" charset="0"/>
                  </a:endParaRPr>
                </a:p>
              </p:txBody>
            </p:sp>
          </mc:Choice>
          <mc:Fallback>
            <p:sp>
              <p:nvSpPr>
                <p:cNvPr id="20" name="TextBox 19">
                  <a:extLst>
                    <a:ext uri="{FF2B5EF4-FFF2-40B4-BE49-F238E27FC236}">
                      <a16:creationId xmlns:a16="http://schemas.microsoft.com/office/drawing/2014/main" id="{8388C872-D998-C424-2878-0ABA1BB2F581}"/>
                    </a:ext>
                  </a:extLst>
                </p:cNvPr>
                <p:cNvSpPr txBox="1">
                  <a:spLocks noRot="1" noChangeAspect="1" noMove="1" noResize="1" noEditPoints="1" noAdjustHandles="1" noChangeArrowheads="1" noChangeShapeType="1" noTextEdit="1"/>
                </p:cNvSpPr>
                <p:nvPr/>
              </p:nvSpPr>
              <p:spPr>
                <a:xfrm>
                  <a:off x="75942" y="2378710"/>
                  <a:ext cx="2879140" cy="523220"/>
                </a:xfrm>
                <a:prstGeom prst="rect">
                  <a:avLst/>
                </a:prstGeom>
                <a:blipFill>
                  <a:blip r:embed="rId5"/>
                  <a:stretch>
                    <a:fillRect/>
                  </a:stretch>
                </a:blipFill>
              </p:spPr>
              <p:txBody>
                <a:bodyPr/>
                <a:lstStyle/>
                <a:p>
                  <a:r>
                    <a:rPr lang="el-GR">
                      <a:noFill/>
                    </a:rPr>
                    <a:t> </a:t>
                  </a:r>
                </a:p>
              </p:txBody>
            </p:sp>
          </mc:Fallback>
        </mc:AlternateContent>
      </p:grpSp>
      <p:sp>
        <p:nvSpPr>
          <p:cNvPr id="21" name="Δεξί άγκιστρο 20">
            <a:extLst>
              <a:ext uri="{FF2B5EF4-FFF2-40B4-BE49-F238E27FC236}">
                <a16:creationId xmlns:a16="http://schemas.microsoft.com/office/drawing/2014/main" id="{139019E9-A9EB-6CC0-0554-038B46518C04}"/>
              </a:ext>
            </a:extLst>
          </p:cNvPr>
          <p:cNvSpPr/>
          <p:nvPr/>
        </p:nvSpPr>
        <p:spPr>
          <a:xfrm>
            <a:off x="3074699" y="629139"/>
            <a:ext cx="761999" cy="224880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l-GR" dirty="0"/>
          </a:p>
        </p:txBody>
      </p:sp>
      <p:sp>
        <p:nvSpPr>
          <p:cNvPr id="45" name="Βέλος: Δεξιό 44">
            <a:extLst>
              <a:ext uri="{FF2B5EF4-FFF2-40B4-BE49-F238E27FC236}">
                <a16:creationId xmlns:a16="http://schemas.microsoft.com/office/drawing/2014/main" id="{3AE0619D-0A76-29A7-EFFB-FC10EC8CB457}"/>
              </a:ext>
            </a:extLst>
          </p:cNvPr>
          <p:cNvSpPr/>
          <p:nvPr/>
        </p:nvSpPr>
        <p:spPr>
          <a:xfrm rot="10800000">
            <a:off x="3164934" y="5019726"/>
            <a:ext cx="638200" cy="52286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p>
        </p:txBody>
      </p:sp>
      <mc:AlternateContent xmlns:mc="http://schemas.openxmlformats.org/markup-compatibility/2006">
        <mc:Choice xmlns:a14="http://schemas.microsoft.com/office/drawing/2010/main" Requires="a14">
          <p:sp>
            <p:nvSpPr>
              <p:cNvPr id="46" name="TextBox 45">
                <a:extLst>
                  <a:ext uri="{FF2B5EF4-FFF2-40B4-BE49-F238E27FC236}">
                    <a16:creationId xmlns:a16="http://schemas.microsoft.com/office/drawing/2014/main" id="{908EF169-143C-BAF8-B491-B49726947DD1}"/>
                  </a:ext>
                </a:extLst>
              </p:cNvPr>
              <p:cNvSpPr txBox="1"/>
              <p:nvPr/>
            </p:nvSpPr>
            <p:spPr>
              <a:xfrm>
                <a:off x="104557" y="4411512"/>
                <a:ext cx="3159860" cy="1754326"/>
              </a:xfrm>
              <a:prstGeom prst="rect">
                <a:avLst/>
              </a:prstGeom>
              <a:noFill/>
            </p:spPr>
            <p:txBody>
              <a:bodyPr wrap="square" rtlCol="0">
                <a:spAutoFit/>
              </a:bodyPr>
              <a:lstStyle/>
              <a:p>
                <a:r>
                  <a:rPr lang="en-US" dirty="0"/>
                  <a:t>To </a:t>
                </a:r>
                <a:r>
                  <a:rPr lang="el-GR" dirty="0"/>
                  <a:t>όχημα λειτουργεί στο σημείο τομής των καμπυλών</a:t>
                </a:r>
                <a:r>
                  <a:rPr lang="en-US" dirty="0"/>
                  <a:t> </a:t>
                </a:r>
                <a14:m>
                  <m:oMath xmlns:m="http://schemas.openxmlformats.org/officeDocument/2006/math">
                    <m:sSub>
                      <m:sSubPr>
                        <m:ctrlPr>
                          <a:rPr lang="el-GR" sz="1800" i="1" smtClean="0">
                            <a:latin typeface="Cambria Math" panose="02040503050406030204" pitchFamily="18" charset="0"/>
                          </a:rPr>
                        </m:ctrlPr>
                      </m:sSubPr>
                      <m:e>
                        <m:sSub>
                          <m:sSubPr>
                            <m:ctrlPr>
                              <a:rPr lang="el-GR"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𝑟</m:t>
                            </m:r>
                          </m:sub>
                        </m:sSub>
                        <m:r>
                          <a:rPr lang="en-US" sz="1800" b="0" i="1" smtClean="0">
                            <a:latin typeface="Cambria Math" panose="02040503050406030204" pitchFamily="18" charset="0"/>
                          </a:rPr>
                          <m:t>−</m:t>
                        </m:r>
                        <m:r>
                          <a:rPr lang="el-GR" sz="1800" b="0" i="1" smtClean="0">
                            <a:latin typeface="Cambria Math" panose="02040503050406030204" pitchFamily="18" charset="0"/>
                          </a:rPr>
                          <m:t>𝜔</m:t>
                        </m:r>
                      </m:e>
                      <m:sub>
                        <m:r>
                          <a:rPr lang="en-US" sz="1800" b="0" i="1" smtClean="0">
                            <a:latin typeface="Cambria Math" panose="02040503050406030204" pitchFamily="18" charset="0"/>
                          </a:rPr>
                          <m:t>𝑟</m:t>
                        </m:r>
                      </m:sub>
                    </m:sSub>
                  </m:oMath>
                </a14:m>
                <a:r>
                  <a:rPr lang="en-US" dirty="0"/>
                  <a:t> </a:t>
                </a:r>
                <a:r>
                  <a:rPr lang="el-GR" dirty="0"/>
                  <a:t>του κινητήρα και του φορτίου</a:t>
                </a:r>
                <a:endParaRPr lang="en-US" dirty="0"/>
              </a:p>
              <a:p>
                <a:r>
                  <a:rPr lang="el-GR" dirty="0">
                    <a:latin typeface="Cambria Math" panose="02040503050406030204" pitchFamily="18" charset="0"/>
                    <a:ea typeface="Cambria Math" panose="02040503050406030204" pitchFamily="18" charset="0"/>
                  </a:rPr>
                  <a:t>⇒ Ελέγχοντας το</a:t>
                </a:r>
                <a:r>
                  <a:rPr lang="el-GR" dirty="0"/>
                  <a:t> </a:t>
                </a:r>
                <a:r>
                  <a:rPr lang="en-US" b="1" i="1" dirty="0"/>
                  <a:t>d</a:t>
                </a:r>
                <a:r>
                  <a:rPr lang="el-GR" dirty="0"/>
                  <a:t>, ελέγχουμε ροπή και ταχύτητα</a:t>
                </a:r>
              </a:p>
            </p:txBody>
          </p:sp>
        </mc:Choice>
        <mc:Fallback>
          <p:sp>
            <p:nvSpPr>
              <p:cNvPr id="46" name="TextBox 45">
                <a:extLst>
                  <a:ext uri="{FF2B5EF4-FFF2-40B4-BE49-F238E27FC236}">
                    <a16:creationId xmlns:a16="http://schemas.microsoft.com/office/drawing/2014/main" id="{908EF169-143C-BAF8-B491-B49726947DD1}"/>
                  </a:ext>
                </a:extLst>
              </p:cNvPr>
              <p:cNvSpPr txBox="1">
                <a:spLocks noRot="1" noChangeAspect="1" noMove="1" noResize="1" noEditPoints="1" noAdjustHandles="1" noChangeArrowheads="1" noChangeShapeType="1" noTextEdit="1"/>
              </p:cNvSpPr>
              <p:nvPr/>
            </p:nvSpPr>
            <p:spPr>
              <a:xfrm>
                <a:off x="104557" y="4411512"/>
                <a:ext cx="3159860" cy="1754326"/>
              </a:xfrm>
              <a:prstGeom prst="rect">
                <a:avLst/>
              </a:prstGeom>
              <a:blipFill>
                <a:blip r:embed="rId6"/>
                <a:stretch>
                  <a:fillRect l="-1541" t="-1742" b="-5226"/>
                </a:stretch>
              </a:blipFill>
            </p:spPr>
            <p:txBody>
              <a:bodyPr/>
              <a:lstStyle/>
              <a:p>
                <a:r>
                  <a:rPr lang="el-GR">
                    <a:noFill/>
                  </a:rPr>
                  <a:t> </a:t>
                </a:r>
              </a:p>
            </p:txBody>
          </p:sp>
        </mc:Fallback>
      </mc:AlternateContent>
      <p:grpSp>
        <p:nvGrpSpPr>
          <p:cNvPr id="15" name="Ομάδα 14">
            <a:extLst>
              <a:ext uri="{FF2B5EF4-FFF2-40B4-BE49-F238E27FC236}">
                <a16:creationId xmlns:a16="http://schemas.microsoft.com/office/drawing/2014/main" id="{535AE8D8-C497-D672-23C9-574BC4D293DD}"/>
              </a:ext>
            </a:extLst>
          </p:cNvPr>
          <p:cNvGrpSpPr/>
          <p:nvPr/>
        </p:nvGrpSpPr>
        <p:grpSpPr>
          <a:xfrm>
            <a:off x="3995133" y="3858576"/>
            <a:ext cx="8053529" cy="2898338"/>
            <a:chOff x="3995133" y="3858576"/>
            <a:chExt cx="8053529" cy="2898338"/>
          </a:xfrm>
        </p:grpSpPr>
        <p:grpSp>
          <p:nvGrpSpPr>
            <p:cNvPr id="37" name="Ομάδα 36">
              <a:extLst>
                <a:ext uri="{FF2B5EF4-FFF2-40B4-BE49-F238E27FC236}">
                  <a16:creationId xmlns:a16="http://schemas.microsoft.com/office/drawing/2014/main" id="{DD639EB2-26E0-51E6-DD6A-E20F6B6A65FF}"/>
                </a:ext>
              </a:extLst>
            </p:cNvPr>
            <p:cNvGrpSpPr/>
            <p:nvPr/>
          </p:nvGrpSpPr>
          <p:grpSpPr>
            <a:xfrm>
              <a:off x="4043855" y="3858576"/>
              <a:ext cx="7143832" cy="2898338"/>
              <a:chOff x="3831452" y="3712521"/>
              <a:chExt cx="7143832" cy="2898338"/>
            </a:xfrm>
          </p:grpSpPr>
          <p:grpSp>
            <p:nvGrpSpPr>
              <p:cNvPr id="14" name="Ομάδα 13">
                <a:extLst>
                  <a:ext uri="{FF2B5EF4-FFF2-40B4-BE49-F238E27FC236}">
                    <a16:creationId xmlns:a16="http://schemas.microsoft.com/office/drawing/2014/main" id="{93409856-0F2A-5FF4-D1B5-59F81AFA74B5}"/>
                  </a:ext>
                </a:extLst>
              </p:cNvPr>
              <p:cNvGrpSpPr/>
              <p:nvPr/>
            </p:nvGrpSpPr>
            <p:grpSpPr>
              <a:xfrm>
                <a:off x="4419325" y="3712521"/>
                <a:ext cx="6555959" cy="2898338"/>
                <a:chOff x="7698513" y="686520"/>
                <a:chExt cx="4092447" cy="3938001"/>
              </a:xfrm>
            </p:grpSpPr>
            <p:cxnSp>
              <p:nvCxnSpPr>
                <p:cNvPr id="4" name="Ευθύγραμμο βέλος σύνδεσης 3">
                  <a:extLst>
                    <a:ext uri="{FF2B5EF4-FFF2-40B4-BE49-F238E27FC236}">
                      <a16:creationId xmlns:a16="http://schemas.microsoft.com/office/drawing/2014/main" id="{1178B437-2236-F4E9-E62C-24B0F8FDEE1E}"/>
                    </a:ext>
                  </a:extLst>
                </p:cNvPr>
                <p:cNvCxnSpPr>
                  <a:cxnSpLocks/>
                </p:cNvCxnSpPr>
                <p:nvPr/>
              </p:nvCxnSpPr>
              <p:spPr>
                <a:xfrm flipV="1">
                  <a:off x="8040914" y="1240971"/>
                  <a:ext cx="0" cy="293914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Ευθύγραμμο βέλος σύνδεσης 5">
                  <a:extLst>
                    <a:ext uri="{FF2B5EF4-FFF2-40B4-BE49-F238E27FC236}">
                      <a16:creationId xmlns:a16="http://schemas.microsoft.com/office/drawing/2014/main" id="{F2C36453-2B21-39FF-84DB-DCB21983E4E7}"/>
                    </a:ext>
                  </a:extLst>
                </p:cNvPr>
                <p:cNvCxnSpPr>
                  <a:cxnSpLocks/>
                </p:cNvCxnSpPr>
                <p:nvPr/>
              </p:nvCxnSpPr>
              <p:spPr>
                <a:xfrm>
                  <a:off x="8040914" y="4180114"/>
                  <a:ext cx="336731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Ευθεία γραμμή σύνδεσης 10">
                  <a:extLst>
                    <a:ext uri="{FF2B5EF4-FFF2-40B4-BE49-F238E27FC236}">
                      <a16:creationId xmlns:a16="http://schemas.microsoft.com/office/drawing/2014/main" id="{7CF9DEF9-BEE0-E3D1-97DA-B03F888BB1F0}"/>
                    </a:ext>
                  </a:extLst>
                </p:cNvPr>
                <p:cNvCxnSpPr/>
                <p:nvPr/>
              </p:nvCxnSpPr>
              <p:spPr>
                <a:xfrm>
                  <a:off x="8040914" y="1865086"/>
                  <a:ext cx="3040743" cy="59508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257C4608-99B7-15CD-164B-0472E8C10D22}"/>
                        </a:ext>
                      </a:extLst>
                    </p:cNvPr>
                    <p:cNvSpPr txBox="1"/>
                    <p:nvPr/>
                  </p:nvSpPr>
                  <p:spPr>
                    <a:xfrm>
                      <a:off x="11290218" y="3997252"/>
                      <a:ext cx="500742" cy="62726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l-GR" sz="2400" i="1">
                                    <a:solidFill>
                                      <a:prstClr val="black"/>
                                    </a:solidFill>
                                    <a:latin typeface="Cambria Math" panose="02040503050406030204" pitchFamily="18" charset="0"/>
                                  </a:rPr>
                                </m:ctrlPr>
                              </m:sSubPr>
                              <m:e>
                                <m:r>
                                  <a:rPr lang="el-GR" sz="2400" i="1">
                                    <a:solidFill>
                                      <a:prstClr val="black"/>
                                    </a:solidFill>
                                    <a:latin typeface="Cambria Math" panose="02040503050406030204" pitchFamily="18" charset="0"/>
                                  </a:rPr>
                                  <m:t>𝜔</m:t>
                                </m:r>
                              </m:e>
                              <m:sub>
                                <m:r>
                                  <a:rPr lang="en-US" sz="2400" i="1">
                                    <a:solidFill>
                                      <a:prstClr val="black"/>
                                    </a:solidFill>
                                    <a:latin typeface="Cambria Math" panose="02040503050406030204" pitchFamily="18" charset="0"/>
                                  </a:rPr>
                                  <m:t>𝑟</m:t>
                                </m:r>
                              </m:sub>
                            </m:sSub>
                          </m:oMath>
                        </m:oMathPara>
                      </a14:m>
                      <a:endParaRPr lang="el-GR" sz="1400" dirty="0">
                        <a:solidFill>
                          <a:srgbClr val="002060"/>
                        </a:solidFill>
                      </a:endParaRPr>
                    </a:p>
                  </p:txBody>
                </p:sp>
              </mc:Choice>
              <mc:Fallback>
                <p:sp>
                  <p:nvSpPr>
                    <p:cNvPr id="12" name="TextBox 11">
                      <a:extLst>
                        <a:ext uri="{FF2B5EF4-FFF2-40B4-BE49-F238E27FC236}">
                          <a16:creationId xmlns:a16="http://schemas.microsoft.com/office/drawing/2014/main" id="{257C4608-99B7-15CD-164B-0472E8C10D22}"/>
                        </a:ext>
                      </a:extLst>
                    </p:cNvPr>
                    <p:cNvSpPr txBox="1">
                      <a:spLocks noRot="1" noChangeAspect="1" noMove="1" noResize="1" noEditPoints="1" noAdjustHandles="1" noChangeArrowheads="1" noChangeShapeType="1" noTextEdit="1"/>
                    </p:cNvSpPr>
                    <p:nvPr/>
                  </p:nvSpPr>
                  <p:spPr>
                    <a:xfrm>
                      <a:off x="11290218" y="3997252"/>
                      <a:ext cx="500742" cy="627269"/>
                    </a:xfrm>
                    <a:prstGeom prst="rect">
                      <a:avLst/>
                    </a:prstGeom>
                    <a:blipFill>
                      <a:blip r:embed="rId7"/>
                      <a:stretch>
                        <a:fillRect/>
                      </a:stretch>
                    </a:blipFill>
                  </p:spPr>
                  <p:txBody>
                    <a:bodyPr/>
                    <a:lstStyle/>
                    <a:p>
                      <a:r>
                        <a:rPr lang="el-GR">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DE506AAF-1D65-706C-A531-1C7114811F46}"/>
                        </a:ext>
                      </a:extLst>
                    </p:cNvPr>
                    <p:cNvSpPr txBox="1"/>
                    <p:nvPr/>
                  </p:nvSpPr>
                  <p:spPr>
                    <a:xfrm>
                      <a:off x="7698513" y="686520"/>
                      <a:ext cx="500742" cy="62726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l-GR" sz="2400" i="1">
                                    <a:solidFill>
                                      <a:srgbClr val="002060"/>
                                    </a:solidFill>
                                    <a:latin typeface="Cambria Math" panose="02040503050406030204" pitchFamily="18" charset="0"/>
                                  </a:rPr>
                                </m:ctrlPr>
                              </m:sSubPr>
                              <m:e>
                                <m:r>
                                  <a:rPr lang="en-US" sz="2400" i="1">
                                    <a:solidFill>
                                      <a:srgbClr val="002060"/>
                                    </a:solidFill>
                                    <a:latin typeface="Cambria Math" panose="02040503050406030204" pitchFamily="18" charset="0"/>
                                  </a:rPr>
                                  <m:t>𝑇</m:t>
                                </m:r>
                              </m:e>
                              <m:sub>
                                <m:r>
                                  <a:rPr lang="en-US" sz="2400" i="1">
                                    <a:solidFill>
                                      <a:srgbClr val="002060"/>
                                    </a:solidFill>
                                    <a:latin typeface="Cambria Math" panose="02040503050406030204" pitchFamily="18" charset="0"/>
                                  </a:rPr>
                                  <m:t>𝑟</m:t>
                                </m:r>
                              </m:sub>
                            </m:sSub>
                          </m:oMath>
                        </m:oMathPara>
                      </a14:m>
                      <a:endParaRPr lang="el-GR" sz="1400" dirty="0">
                        <a:solidFill>
                          <a:srgbClr val="002060"/>
                        </a:solidFill>
                      </a:endParaRPr>
                    </a:p>
                  </p:txBody>
                </p:sp>
              </mc:Choice>
              <mc:Fallback>
                <p:sp>
                  <p:nvSpPr>
                    <p:cNvPr id="13" name="TextBox 12">
                      <a:extLst>
                        <a:ext uri="{FF2B5EF4-FFF2-40B4-BE49-F238E27FC236}">
                          <a16:creationId xmlns:a16="http://schemas.microsoft.com/office/drawing/2014/main" id="{DE506AAF-1D65-706C-A531-1C7114811F46}"/>
                        </a:ext>
                      </a:extLst>
                    </p:cNvPr>
                    <p:cNvSpPr txBox="1">
                      <a:spLocks noRot="1" noChangeAspect="1" noMove="1" noResize="1" noEditPoints="1" noAdjustHandles="1" noChangeArrowheads="1" noChangeShapeType="1" noTextEdit="1"/>
                    </p:cNvSpPr>
                    <p:nvPr/>
                  </p:nvSpPr>
                  <p:spPr>
                    <a:xfrm>
                      <a:off x="7698513" y="686520"/>
                      <a:ext cx="500742" cy="627269"/>
                    </a:xfrm>
                    <a:prstGeom prst="rect">
                      <a:avLst/>
                    </a:prstGeom>
                    <a:blipFill>
                      <a:blip r:embed="rId8"/>
                      <a:stretch>
                        <a:fillRect/>
                      </a:stretch>
                    </a:blipFill>
                  </p:spPr>
                  <p:txBody>
                    <a:bodyPr/>
                    <a:lstStyle/>
                    <a:p>
                      <a:r>
                        <a:rPr lang="el-GR">
                          <a:noFill/>
                        </a:rPr>
                        <a:t> </a:t>
                      </a:r>
                    </a:p>
                  </p:txBody>
                </p:sp>
              </mc:Fallback>
            </mc:AlternateContent>
          </p:grpSp>
          <p:cxnSp>
            <p:nvCxnSpPr>
              <p:cNvPr id="27" name="Ευθεία γραμμή σύνδεσης 26">
                <a:extLst>
                  <a:ext uri="{FF2B5EF4-FFF2-40B4-BE49-F238E27FC236}">
                    <a16:creationId xmlns:a16="http://schemas.microsoft.com/office/drawing/2014/main" id="{F169BFF6-6E68-51DD-0B5E-C6011CF6DDC8}"/>
                  </a:ext>
                </a:extLst>
              </p:cNvPr>
              <p:cNvCxnSpPr>
                <a:cxnSpLocks/>
              </p:cNvCxnSpPr>
              <p:nvPr/>
            </p:nvCxnSpPr>
            <p:spPr>
              <a:xfrm>
                <a:off x="4967840" y="4980840"/>
                <a:ext cx="4871167" cy="45511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28" name="Ευθεία γραμμή σύνδεσης 27">
                <a:extLst>
                  <a:ext uri="{FF2B5EF4-FFF2-40B4-BE49-F238E27FC236}">
                    <a16:creationId xmlns:a16="http://schemas.microsoft.com/office/drawing/2014/main" id="{30950FDE-9E27-AACF-FDA0-63ED0F18D464}"/>
                  </a:ext>
                </a:extLst>
              </p:cNvPr>
              <p:cNvCxnSpPr>
                <a:cxnSpLocks/>
              </p:cNvCxnSpPr>
              <p:nvPr/>
            </p:nvCxnSpPr>
            <p:spPr>
              <a:xfrm>
                <a:off x="4967839" y="5393594"/>
                <a:ext cx="4781557" cy="459343"/>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34" name="TextBox 33">
                    <a:extLst>
                      <a:ext uri="{FF2B5EF4-FFF2-40B4-BE49-F238E27FC236}">
                        <a16:creationId xmlns:a16="http://schemas.microsoft.com/office/drawing/2014/main" id="{83D63250-D965-6EFF-DAC1-DD7A548A678E}"/>
                      </a:ext>
                    </a:extLst>
                  </p:cNvPr>
                  <p:cNvSpPr txBox="1"/>
                  <p:nvPr/>
                </p:nvSpPr>
                <p:spPr>
                  <a:xfrm>
                    <a:off x="3831452" y="4307758"/>
                    <a:ext cx="1136386" cy="4862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kumimoji="0" lang="en-US" sz="1200" b="1" i="1" u="none" strike="noStrike" kern="1200" cap="none" spc="0" normalizeH="0" baseline="0" noProof="0" smtClean="0">
                                  <a:ln>
                                    <a:noFill/>
                                  </a:ln>
                                  <a:solidFill>
                                    <a:prstClr val="black"/>
                                  </a:solidFill>
                                  <a:effectLst/>
                                  <a:uLnTx/>
                                  <a:uFillTx/>
                                  <a:latin typeface="Cambria Math" panose="02040503050406030204" pitchFamily="18" charset="0"/>
                                </a:rPr>
                              </m:ctrlPr>
                            </m:fPr>
                            <m:num>
                              <m:sSub>
                                <m:sSubPr>
                                  <m:ctrlPr>
                                    <a:rPr lang="el-GR" sz="1200" b="1" i="1" smtClean="0">
                                      <a:latin typeface="Cambria Math" panose="02040503050406030204" pitchFamily="18" charset="0"/>
                                    </a:rPr>
                                  </m:ctrlPr>
                                </m:sSubPr>
                                <m:e>
                                  <m:r>
                                    <a:rPr lang="en-US" sz="1200" b="1" i="1">
                                      <a:solidFill>
                                        <a:prstClr val="black"/>
                                      </a:solidFill>
                                      <a:latin typeface="Cambria Math" panose="02040503050406030204" pitchFamily="18" charset="0"/>
                                    </a:rPr>
                                    <m:t>𝑲</m:t>
                                  </m:r>
                                  <m:r>
                                    <a:rPr lang="en-US" sz="1200" b="1" i="1">
                                      <a:solidFill>
                                        <a:prstClr val="black"/>
                                      </a:solidFill>
                                      <a:latin typeface="Cambria Math" panose="02040503050406030204" pitchFamily="18" charset="0"/>
                                    </a:rPr>
                                    <m:t>∙</m:t>
                                  </m:r>
                                  <m:r>
                                    <a:rPr lang="el-GR" sz="1200" b="1" i="1" smtClean="0">
                                      <a:solidFill>
                                        <a:prstClr val="black"/>
                                      </a:solidFill>
                                      <a:latin typeface="Cambria Math" panose="02040503050406030204" pitchFamily="18" charset="0"/>
                                    </a:rPr>
                                    <m:t>𝜱</m:t>
                                  </m:r>
                                  <m:r>
                                    <a:rPr lang="en-US" sz="1200" b="1" i="1">
                                      <a:solidFill>
                                        <a:prstClr val="black"/>
                                      </a:solidFill>
                                      <a:latin typeface="Cambria Math" panose="02040503050406030204" pitchFamily="18" charset="0"/>
                                    </a:rPr>
                                    <m:t>∙</m:t>
                                  </m:r>
                                  <m:sSub>
                                    <m:sSubPr>
                                      <m:ctrlPr>
                                        <a:rPr lang="en-US" sz="1200" b="1" i="1">
                                          <a:solidFill>
                                            <a:prstClr val="black"/>
                                          </a:solidFill>
                                          <a:latin typeface="Cambria Math" panose="02040503050406030204" pitchFamily="18" charset="0"/>
                                        </a:rPr>
                                      </m:ctrlPr>
                                    </m:sSubPr>
                                    <m:e>
                                      <m:r>
                                        <a:rPr lang="en-US" sz="1200" b="1" i="1">
                                          <a:solidFill>
                                            <a:prstClr val="black"/>
                                          </a:solidFill>
                                          <a:latin typeface="Cambria Math" panose="02040503050406030204" pitchFamily="18" charset="0"/>
                                        </a:rPr>
                                        <m:t>𝒅</m:t>
                                      </m:r>
                                    </m:e>
                                    <m:sub>
                                      <m:r>
                                        <a:rPr lang="en-US" sz="1200" b="1" i="1">
                                          <a:solidFill>
                                            <a:prstClr val="black"/>
                                          </a:solidFill>
                                          <a:latin typeface="Cambria Math" panose="02040503050406030204" pitchFamily="18" charset="0"/>
                                        </a:rPr>
                                        <m:t>𝟏</m:t>
                                      </m:r>
                                    </m:sub>
                                  </m:sSub>
                                  <m:r>
                                    <a:rPr lang="en-US" sz="1200" b="1" i="1">
                                      <a:latin typeface="Cambria Math" panose="02040503050406030204" pitchFamily="18" charset="0"/>
                                    </a:rPr>
                                    <m:t>∙</m:t>
                                  </m:r>
                                  <m:r>
                                    <a:rPr lang="en-US" sz="1200" b="1" i="1">
                                      <a:latin typeface="Cambria Math" panose="02040503050406030204" pitchFamily="18" charset="0"/>
                                    </a:rPr>
                                    <m:t>𝑽</m:t>
                                  </m:r>
                                </m:e>
                                <m:sub>
                                  <m:r>
                                    <a:rPr lang="en-US" sz="1200" b="1" i="1">
                                      <a:latin typeface="Cambria Math" panose="02040503050406030204" pitchFamily="18" charset="0"/>
                                    </a:rPr>
                                    <m:t>𝒃𝒂𝒕</m:t>
                                  </m:r>
                                </m:sub>
                              </m:sSub>
                            </m:num>
                            <m:den>
                              <m:sSub>
                                <m:sSubPr>
                                  <m:ctrlPr>
                                    <a:rPr lang="el-GR" sz="1200" b="1" i="1">
                                      <a:solidFill>
                                        <a:prstClr val="black"/>
                                      </a:solidFill>
                                      <a:latin typeface="Cambria Math" panose="02040503050406030204" pitchFamily="18" charset="0"/>
                                    </a:rPr>
                                  </m:ctrlPr>
                                </m:sSubPr>
                                <m:e>
                                  <m:r>
                                    <a:rPr lang="en-US" sz="1200" b="1" i="1">
                                      <a:solidFill>
                                        <a:prstClr val="black"/>
                                      </a:solidFill>
                                      <a:latin typeface="Cambria Math" panose="02040503050406030204" pitchFamily="18" charset="0"/>
                                    </a:rPr>
                                    <m:t>𝑹</m:t>
                                  </m:r>
                                </m:e>
                                <m:sub>
                                  <m:r>
                                    <a:rPr lang="en-US" sz="1200" b="1" i="1">
                                      <a:solidFill>
                                        <a:prstClr val="black"/>
                                      </a:solidFill>
                                      <a:latin typeface="Cambria Math" panose="02040503050406030204" pitchFamily="18" charset="0"/>
                                    </a:rPr>
                                    <m:t>𝒂</m:t>
                                  </m:r>
                                </m:sub>
                              </m:sSub>
                            </m:den>
                          </m:f>
                        </m:oMath>
                      </m:oMathPara>
                    </a14:m>
                    <a:endParaRPr lang="el-GR" b="1" i="1" dirty="0"/>
                  </a:p>
                </p:txBody>
              </p:sp>
            </mc:Choice>
            <mc:Fallback>
              <p:sp>
                <p:nvSpPr>
                  <p:cNvPr id="34" name="TextBox 33">
                    <a:extLst>
                      <a:ext uri="{FF2B5EF4-FFF2-40B4-BE49-F238E27FC236}">
                        <a16:creationId xmlns:a16="http://schemas.microsoft.com/office/drawing/2014/main" id="{83D63250-D965-6EFF-DAC1-DD7A548A678E}"/>
                      </a:ext>
                    </a:extLst>
                  </p:cNvPr>
                  <p:cNvSpPr txBox="1">
                    <a:spLocks noRot="1" noChangeAspect="1" noMove="1" noResize="1" noEditPoints="1" noAdjustHandles="1" noChangeArrowheads="1" noChangeShapeType="1" noTextEdit="1"/>
                  </p:cNvSpPr>
                  <p:nvPr/>
                </p:nvSpPr>
                <p:spPr>
                  <a:xfrm>
                    <a:off x="3831452" y="4307758"/>
                    <a:ext cx="1136386" cy="486287"/>
                  </a:xfrm>
                  <a:prstGeom prst="rect">
                    <a:avLst/>
                  </a:prstGeom>
                  <a:blipFill>
                    <a:blip r:embed="rId9"/>
                    <a:stretch>
                      <a:fillRect r="-2139"/>
                    </a:stretch>
                  </a:blipFill>
                </p:spPr>
                <p:txBody>
                  <a:bodyPr/>
                  <a:lstStyle/>
                  <a:p>
                    <a:r>
                      <a:rPr lang="el-GR">
                        <a:noFill/>
                      </a:rPr>
                      <a:t> </a:t>
                    </a:r>
                  </a:p>
                </p:txBody>
              </p:sp>
            </mc:Fallback>
          </mc:AlternateContent>
        </p:grpSp>
        <p:sp>
          <p:nvSpPr>
            <p:cNvPr id="42" name="Ελεύθερη σχεδίαση: Σχήμα 41">
              <a:extLst>
                <a:ext uri="{FF2B5EF4-FFF2-40B4-BE49-F238E27FC236}">
                  <a16:creationId xmlns:a16="http://schemas.microsoft.com/office/drawing/2014/main" id="{A596C3A6-022D-37AC-975E-6F803F3BF60B}"/>
                </a:ext>
              </a:extLst>
            </p:cNvPr>
            <p:cNvSpPr/>
            <p:nvPr/>
          </p:nvSpPr>
          <p:spPr>
            <a:xfrm rot="10800000">
              <a:off x="5192360" y="4543011"/>
              <a:ext cx="4038723" cy="1886820"/>
            </a:xfrm>
            <a:custGeom>
              <a:avLst/>
              <a:gdLst>
                <a:gd name="connsiteX0" fmla="*/ 0 w 3026229"/>
                <a:gd name="connsiteY0" fmla="*/ 1320800 h 1320800"/>
                <a:gd name="connsiteX1" fmla="*/ 645886 w 3026229"/>
                <a:gd name="connsiteY1" fmla="*/ 791029 h 1320800"/>
                <a:gd name="connsiteX2" fmla="*/ 1509486 w 3026229"/>
                <a:gd name="connsiteY2" fmla="*/ 326571 h 1320800"/>
                <a:gd name="connsiteX3" fmla="*/ 2184400 w 3026229"/>
                <a:gd name="connsiteY3" fmla="*/ 116114 h 1320800"/>
                <a:gd name="connsiteX4" fmla="*/ 3026229 w 3026229"/>
                <a:gd name="connsiteY4" fmla="*/ 0 h 132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6229" h="1320800">
                  <a:moveTo>
                    <a:pt x="0" y="1320800"/>
                  </a:moveTo>
                  <a:cubicBezTo>
                    <a:pt x="197152" y="1138767"/>
                    <a:pt x="394305" y="956734"/>
                    <a:pt x="645886" y="791029"/>
                  </a:cubicBezTo>
                  <a:cubicBezTo>
                    <a:pt x="897467" y="625324"/>
                    <a:pt x="1253067" y="439057"/>
                    <a:pt x="1509486" y="326571"/>
                  </a:cubicBezTo>
                  <a:cubicBezTo>
                    <a:pt x="1765905" y="214085"/>
                    <a:pt x="1931610" y="170542"/>
                    <a:pt x="2184400" y="116114"/>
                  </a:cubicBezTo>
                  <a:cubicBezTo>
                    <a:pt x="2437190" y="61686"/>
                    <a:pt x="2731709" y="30843"/>
                    <a:pt x="3026229" y="0"/>
                  </a:cubicBezTo>
                </a:path>
              </a:pathLst>
            </a:cu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solidFill>
                  <a:srgbClr val="00B050"/>
                </a:solidFill>
              </a:endParaRPr>
            </a:p>
          </p:txBody>
        </p:sp>
        <mc:AlternateContent xmlns:mc="http://schemas.openxmlformats.org/markup-compatibility/2006">
          <mc:Choice xmlns:a14="http://schemas.microsoft.com/office/drawing/2010/main" Requires="a14">
            <p:sp>
              <p:nvSpPr>
                <p:cNvPr id="43" name="TextBox 42">
                  <a:extLst>
                    <a:ext uri="{FF2B5EF4-FFF2-40B4-BE49-F238E27FC236}">
                      <a16:creationId xmlns:a16="http://schemas.microsoft.com/office/drawing/2014/main" id="{3A00B649-C1B0-E3C0-2668-C12AE3F878CB}"/>
                    </a:ext>
                  </a:extLst>
                </p:cNvPr>
                <p:cNvSpPr txBox="1"/>
                <p:nvPr/>
              </p:nvSpPr>
              <p:spPr>
                <a:xfrm>
                  <a:off x="7507444" y="4041589"/>
                  <a:ext cx="4541218" cy="494559"/>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m:rPr>
                            <m:nor/>
                          </m:rPr>
                          <a:rPr lang="el-GR" sz="2400" dirty="0">
                            <a:solidFill>
                              <a:srgbClr val="00B050"/>
                            </a:solidFill>
                          </a:rPr>
                          <m:t>Καμπύλη</m:t>
                        </m:r>
                        <m:r>
                          <m:rPr>
                            <m:nor/>
                          </m:rPr>
                          <a:rPr lang="el-GR" sz="2400" dirty="0">
                            <a:solidFill>
                              <a:srgbClr val="00B050"/>
                            </a:solidFill>
                          </a:rPr>
                          <m:t> </m:t>
                        </m:r>
                        <m:r>
                          <m:rPr>
                            <m:nor/>
                          </m:rPr>
                          <a:rPr lang="el-GR" sz="2400" dirty="0">
                            <a:solidFill>
                              <a:srgbClr val="00B050"/>
                            </a:solidFill>
                          </a:rPr>
                          <m:t>φορτίου</m:t>
                        </m:r>
                        <m:r>
                          <m:rPr>
                            <m:nor/>
                          </m:rPr>
                          <a:rPr lang="en-US" sz="2400" b="0" i="0" dirty="0" smtClean="0">
                            <a:solidFill>
                              <a:srgbClr val="00B050"/>
                            </a:solidFill>
                          </a:rPr>
                          <m:t>: </m:t>
                        </m:r>
                        <m:sSub>
                          <m:sSubPr>
                            <m:ctrlPr>
                              <a:rPr lang="el-GR" sz="2400" i="1">
                                <a:solidFill>
                                  <a:srgbClr val="00B050"/>
                                </a:solidFill>
                                <a:latin typeface="Cambria Math" panose="02040503050406030204" pitchFamily="18" charset="0"/>
                              </a:rPr>
                            </m:ctrlPr>
                          </m:sSubPr>
                          <m:e>
                            <m:r>
                              <a:rPr lang="en-US" sz="2400" i="1">
                                <a:solidFill>
                                  <a:srgbClr val="00B050"/>
                                </a:solidFill>
                                <a:latin typeface="Cambria Math" panose="02040503050406030204" pitchFamily="18" charset="0"/>
                              </a:rPr>
                              <m:t>𝑇</m:t>
                            </m:r>
                          </m:e>
                          <m:sub>
                            <m:r>
                              <a:rPr lang="el-GR" sz="2400" i="1">
                                <a:solidFill>
                                  <a:srgbClr val="00B050"/>
                                </a:solidFill>
                                <a:latin typeface="Cambria Math" panose="02040503050406030204" pitchFamily="18" charset="0"/>
                              </a:rPr>
                              <m:t>𝜑</m:t>
                            </m:r>
                          </m:sub>
                        </m:sSub>
                        <m:r>
                          <a:rPr lang="el-GR" sz="2400" b="0" i="1" smtClean="0">
                            <a:solidFill>
                              <a:srgbClr val="00B050"/>
                            </a:solidFill>
                            <a:latin typeface="Cambria Math" panose="02040503050406030204" pitchFamily="18" charset="0"/>
                          </a:rPr>
                          <m:t>=</m:t>
                        </m:r>
                        <m:r>
                          <a:rPr lang="en-US" sz="2400" b="0" i="1" smtClean="0">
                            <a:solidFill>
                              <a:srgbClr val="00B050"/>
                            </a:solidFill>
                            <a:latin typeface="Cambria Math" panose="02040503050406030204" pitchFamily="18" charset="0"/>
                          </a:rPr>
                          <m:t>𝑓</m:t>
                        </m:r>
                        <m:d>
                          <m:dPr>
                            <m:ctrlPr>
                              <a:rPr lang="en-US" sz="2400" b="0" i="1" smtClean="0">
                                <a:solidFill>
                                  <a:srgbClr val="00B050"/>
                                </a:solidFill>
                                <a:latin typeface="Cambria Math" panose="02040503050406030204" pitchFamily="18" charset="0"/>
                              </a:rPr>
                            </m:ctrlPr>
                          </m:dPr>
                          <m:e>
                            <m:sSub>
                              <m:sSubPr>
                                <m:ctrlPr>
                                  <a:rPr lang="el-GR" sz="2400" i="1">
                                    <a:solidFill>
                                      <a:srgbClr val="00B050"/>
                                    </a:solidFill>
                                    <a:latin typeface="Cambria Math" panose="02040503050406030204" pitchFamily="18" charset="0"/>
                                  </a:rPr>
                                </m:ctrlPr>
                              </m:sSubPr>
                              <m:e>
                                <m:r>
                                  <a:rPr lang="el-GR" sz="2400" i="1">
                                    <a:solidFill>
                                      <a:srgbClr val="00B050"/>
                                    </a:solidFill>
                                    <a:latin typeface="Cambria Math" panose="02040503050406030204" pitchFamily="18" charset="0"/>
                                  </a:rPr>
                                  <m:t>𝜔</m:t>
                                </m:r>
                              </m:e>
                              <m:sub>
                                <m:r>
                                  <a:rPr lang="en-US" sz="2400" i="1">
                                    <a:solidFill>
                                      <a:srgbClr val="00B050"/>
                                    </a:solidFill>
                                    <a:latin typeface="Cambria Math" panose="02040503050406030204" pitchFamily="18" charset="0"/>
                                  </a:rPr>
                                  <m:t>𝑟</m:t>
                                </m:r>
                              </m:sub>
                            </m:sSub>
                          </m:e>
                        </m:d>
                      </m:oMath>
                    </m:oMathPara>
                  </a14:m>
                  <a:endParaRPr lang="el-GR" sz="2400" dirty="0">
                    <a:solidFill>
                      <a:srgbClr val="00B050"/>
                    </a:solidFill>
                  </a:endParaRPr>
                </a:p>
              </p:txBody>
            </p:sp>
          </mc:Choice>
          <mc:Fallback>
            <p:sp>
              <p:nvSpPr>
                <p:cNvPr id="43" name="TextBox 42">
                  <a:extLst>
                    <a:ext uri="{FF2B5EF4-FFF2-40B4-BE49-F238E27FC236}">
                      <a16:creationId xmlns:a16="http://schemas.microsoft.com/office/drawing/2014/main" id="{3A00B649-C1B0-E3C0-2668-C12AE3F878CB}"/>
                    </a:ext>
                  </a:extLst>
                </p:cNvPr>
                <p:cNvSpPr txBox="1">
                  <a:spLocks noRot="1" noChangeAspect="1" noMove="1" noResize="1" noEditPoints="1" noAdjustHandles="1" noChangeArrowheads="1" noChangeShapeType="1" noTextEdit="1"/>
                </p:cNvSpPr>
                <p:nvPr/>
              </p:nvSpPr>
              <p:spPr>
                <a:xfrm>
                  <a:off x="7507444" y="4041589"/>
                  <a:ext cx="4541218" cy="494559"/>
                </a:xfrm>
                <a:prstGeom prst="rect">
                  <a:avLst/>
                </a:prstGeom>
                <a:blipFill>
                  <a:blip r:embed="rId10"/>
                  <a:stretch>
                    <a:fillRect b="-11111"/>
                  </a:stretch>
                </a:blipFill>
              </p:spPr>
              <p:txBody>
                <a:bodyPr/>
                <a:lstStyle/>
                <a:p>
                  <a:r>
                    <a:rPr lang="el-GR">
                      <a:noFill/>
                    </a:rPr>
                    <a:t> </a:t>
                  </a:r>
                </a:p>
              </p:txBody>
            </p:sp>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D0AEDDFA-DE65-DEA3-CF9C-3784975D06BB}"/>
                    </a:ext>
                  </a:extLst>
                </p:cNvPr>
                <p:cNvSpPr txBox="1"/>
                <p:nvPr/>
              </p:nvSpPr>
              <p:spPr>
                <a:xfrm>
                  <a:off x="4022254" y="4861954"/>
                  <a:ext cx="1136386" cy="4862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kumimoji="0" lang="en-US" sz="1200" b="1" i="1" u="none" strike="noStrike" kern="1200" cap="none" spc="0" normalizeH="0" baseline="0" noProof="0" smtClean="0">
                                <a:ln>
                                  <a:noFill/>
                                </a:ln>
                                <a:solidFill>
                                  <a:prstClr val="black"/>
                                </a:solidFill>
                                <a:effectLst/>
                                <a:uLnTx/>
                                <a:uFillTx/>
                                <a:latin typeface="Cambria Math" panose="02040503050406030204" pitchFamily="18" charset="0"/>
                              </a:rPr>
                            </m:ctrlPr>
                          </m:fPr>
                          <m:num>
                            <m:sSub>
                              <m:sSubPr>
                                <m:ctrlPr>
                                  <a:rPr lang="el-GR" sz="1200" b="1" i="1" smtClean="0">
                                    <a:latin typeface="Cambria Math" panose="02040503050406030204" pitchFamily="18" charset="0"/>
                                  </a:rPr>
                                </m:ctrlPr>
                              </m:sSubPr>
                              <m:e>
                                <m:r>
                                  <a:rPr lang="en-US" sz="1200" b="1" i="1">
                                    <a:solidFill>
                                      <a:prstClr val="black"/>
                                    </a:solidFill>
                                    <a:latin typeface="Cambria Math" panose="02040503050406030204" pitchFamily="18" charset="0"/>
                                  </a:rPr>
                                  <m:t>𝑲</m:t>
                                </m:r>
                                <m:r>
                                  <a:rPr lang="en-US" sz="1200" b="1" i="1">
                                    <a:solidFill>
                                      <a:prstClr val="black"/>
                                    </a:solidFill>
                                    <a:latin typeface="Cambria Math" panose="02040503050406030204" pitchFamily="18" charset="0"/>
                                  </a:rPr>
                                  <m:t>∙</m:t>
                                </m:r>
                                <m:r>
                                  <a:rPr lang="el-GR" sz="1200" b="1" i="1" smtClean="0">
                                    <a:solidFill>
                                      <a:prstClr val="black"/>
                                    </a:solidFill>
                                    <a:latin typeface="Cambria Math" panose="02040503050406030204" pitchFamily="18" charset="0"/>
                                  </a:rPr>
                                  <m:t>𝜱</m:t>
                                </m:r>
                                <m:r>
                                  <a:rPr lang="en-US" sz="1200" b="1" i="1">
                                    <a:solidFill>
                                      <a:prstClr val="black"/>
                                    </a:solidFill>
                                    <a:latin typeface="Cambria Math" panose="02040503050406030204" pitchFamily="18" charset="0"/>
                                  </a:rPr>
                                  <m:t>∙</m:t>
                                </m:r>
                                <m:sSub>
                                  <m:sSubPr>
                                    <m:ctrlPr>
                                      <a:rPr lang="en-US" sz="1200" b="1" i="1">
                                        <a:solidFill>
                                          <a:prstClr val="black"/>
                                        </a:solidFill>
                                        <a:latin typeface="Cambria Math" panose="02040503050406030204" pitchFamily="18" charset="0"/>
                                      </a:rPr>
                                    </m:ctrlPr>
                                  </m:sSubPr>
                                  <m:e>
                                    <m:r>
                                      <a:rPr lang="en-US" sz="1200" b="1" i="1">
                                        <a:solidFill>
                                          <a:prstClr val="black"/>
                                        </a:solidFill>
                                        <a:latin typeface="Cambria Math" panose="02040503050406030204" pitchFamily="18" charset="0"/>
                                      </a:rPr>
                                      <m:t>𝒅</m:t>
                                    </m:r>
                                  </m:e>
                                  <m:sub>
                                    <m:r>
                                      <a:rPr lang="en-US" sz="1200" b="1" i="1" smtClean="0">
                                        <a:solidFill>
                                          <a:prstClr val="black"/>
                                        </a:solidFill>
                                        <a:latin typeface="Cambria Math" panose="02040503050406030204" pitchFamily="18" charset="0"/>
                                      </a:rPr>
                                      <m:t>𝟐</m:t>
                                    </m:r>
                                  </m:sub>
                                </m:sSub>
                                <m:r>
                                  <a:rPr lang="en-US" sz="1200" b="1" i="1">
                                    <a:latin typeface="Cambria Math" panose="02040503050406030204" pitchFamily="18" charset="0"/>
                                  </a:rPr>
                                  <m:t>∙</m:t>
                                </m:r>
                                <m:r>
                                  <a:rPr lang="en-US" sz="1200" b="1" i="1">
                                    <a:latin typeface="Cambria Math" panose="02040503050406030204" pitchFamily="18" charset="0"/>
                                  </a:rPr>
                                  <m:t>𝑽</m:t>
                                </m:r>
                              </m:e>
                              <m:sub>
                                <m:r>
                                  <a:rPr lang="en-US" sz="1200" b="1" i="1">
                                    <a:latin typeface="Cambria Math" panose="02040503050406030204" pitchFamily="18" charset="0"/>
                                  </a:rPr>
                                  <m:t>𝒃𝒂𝒕</m:t>
                                </m:r>
                              </m:sub>
                            </m:sSub>
                          </m:num>
                          <m:den>
                            <m:sSub>
                              <m:sSubPr>
                                <m:ctrlPr>
                                  <a:rPr lang="el-GR" sz="1200" b="1" i="1">
                                    <a:solidFill>
                                      <a:prstClr val="black"/>
                                    </a:solidFill>
                                    <a:latin typeface="Cambria Math" panose="02040503050406030204" pitchFamily="18" charset="0"/>
                                  </a:rPr>
                                </m:ctrlPr>
                              </m:sSubPr>
                              <m:e>
                                <m:r>
                                  <a:rPr lang="en-US" sz="1200" b="1" i="1">
                                    <a:solidFill>
                                      <a:prstClr val="black"/>
                                    </a:solidFill>
                                    <a:latin typeface="Cambria Math" panose="02040503050406030204" pitchFamily="18" charset="0"/>
                                  </a:rPr>
                                  <m:t>𝑹</m:t>
                                </m:r>
                              </m:e>
                              <m:sub>
                                <m:r>
                                  <a:rPr lang="en-US" sz="1200" b="1" i="1">
                                    <a:solidFill>
                                      <a:prstClr val="black"/>
                                    </a:solidFill>
                                    <a:latin typeface="Cambria Math" panose="02040503050406030204" pitchFamily="18" charset="0"/>
                                  </a:rPr>
                                  <m:t>𝒂</m:t>
                                </m:r>
                              </m:sub>
                            </m:sSub>
                          </m:den>
                        </m:f>
                      </m:oMath>
                    </m:oMathPara>
                  </a14:m>
                  <a:endParaRPr lang="el-GR" b="1" i="1" dirty="0"/>
                </a:p>
              </p:txBody>
            </p:sp>
          </mc:Choice>
          <mc:Fallback>
            <p:sp>
              <p:nvSpPr>
                <p:cNvPr id="5" name="TextBox 4">
                  <a:extLst>
                    <a:ext uri="{FF2B5EF4-FFF2-40B4-BE49-F238E27FC236}">
                      <a16:creationId xmlns:a16="http://schemas.microsoft.com/office/drawing/2014/main" id="{D0AEDDFA-DE65-DEA3-CF9C-3784975D06BB}"/>
                    </a:ext>
                  </a:extLst>
                </p:cNvPr>
                <p:cNvSpPr txBox="1">
                  <a:spLocks noRot="1" noChangeAspect="1" noMove="1" noResize="1" noEditPoints="1" noAdjustHandles="1" noChangeArrowheads="1" noChangeShapeType="1" noTextEdit="1"/>
                </p:cNvSpPr>
                <p:nvPr/>
              </p:nvSpPr>
              <p:spPr>
                <a:xfrm>
                  <a:off x="4022254" y="4861954"/>
                  <a:ext cx="1136386" cy="486287"/>
                </a:xfrm>
                <a:prstGeom prst="rect">
                  <a:avLst/>
                </a:prstGeom>
                <a:blipFill>
                  <a:blip r:embed="rId11"/>
                  <a:stretch>
                    <a:fillRect r="-2151"/>
                  </a:stretch>
                </a:blipFill>
              </p:spPr>
              <p:txBody>
                <a:bodyPr/>
                <a:lstStyle/>
                <a:p>
                  <a:r>
                    <a:rPr lang="el-GR">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A9A0376A-CD62-9190-8DAE-03075FE4E38A}"/>
                    </a:ext>
                  </a:extLst>
                </p:cNvPr>
                <p:cNvSpPr txBox="1"/>
                <p:nvPr/>
              </p:nvSpPr>
              <p:spPr>
                <a:xfrm>
                  <a:off x="3995133" y="5303245"/>
                  <a:ext cx="1136386" cy="4862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kumimoji="0" lang="en-US" sz="1200" b="1" i="1" u="none" strike="noStrike" kern="1200" cap="none" spc="0" normalizeH="0" baseline="0" noProof="0" smtClean="0">
                                <a:ln>
                                  <a:noFill/>
                                </a:ln>
                                <a:solidFill>
                                  <a:prstClr val="black"/>
                                </a:solidFill>
                                <a:effectLst/>
                                <a:uLnTx/>
                                <a:uFillTx/>
                                <a:latin typeface="Cambria Math" panose="02040503050406030204" pitchFamily="18" charset="0"/>
                              </a:rPr>
                            </m:ctrlPr>
                          </m:fPr>
                          <m:num>
                            <m:sSub>
                              <m:sSubPr>
                                <m:ctrlPr>
                                  <a:rPr lang="el-GR" sz="1200" b="1" i="1" smtClean="0">
                                    <a:latin typeface="Cambria Math" panose="02040503050406030204" pitchFamily="18" charset="0"/>
                                  </a:rPr>
                                </m:ctrlPr>
                              </m:sSubPr>
                              <m:e>
                                <m:r>
                                  <a:rPr lang="en-US" sz="1200" b="1" i="1">
                                    <a:solidFill>
                                      <a:prstClr val="black"/>
                                    </a:solidFill>
                                    <a:latin typeface="Cambria Math" panose="02040503050406030204" pitchFamily="18" charset="0"/>
                                  </a:rPr>
                                  <m:t>𝑲</m:t>
                                </m:r>
                                <m:r>
                                  <a:rPr lang="en-US" sz="1200" b="1" i="1">
                                    <a:solidFill>
                                      <a:prstClr val="black"/>
                                    </a:solidFill>
                                    <a:latin typeface="Cambria Math" panose="02040503050406030204" pitchFamily="18" charset="0"/>
                                  </a:rPr>
                                  <m:t>∙</m:t>
                                </m:r>
                                <m:r>
                                  <a:rPr lang="el-GR" sz="1200" b="1" i="1" smtClean="0">
                                    <a:solidFill>
                                      <a:prstClr val="black"/>
                                    </a:solidFill>
                                    <a:latin typeface="Cambria Math" panose="02040503050406030204" pitchFamily="18" charset="0"/>
                                  </a:rPr>
                                  <m:t>𝜱</m:t>
                                </m:r>
                                <m:r>
                                  <a:rPr lang="en-US" sz="1200" b="1" i="1">
                                    <a:solidFill>
                                      <a:prstClr val="black"/>
                                    </a:solidFill>
                                    <a:latin typeface="Cambria Math" panose="02040503050406030204" pitchFamily="18" charset="0"/>
                                  </a:rPr>
                                  <m:t>∙</m:t>
                                </m:r>
                                <m:sSub>
                                  <m:sSubPr>
                                    <m:ctrlPr>
                                      <a:rPr lang="en-US" sz="1200" b="1" i="1">
                                        <a:solidFill>
                                          <a:prstClr val="black"/>
                                        </a:solidFill>
                                        <a:latin typeface="Cambria Math" panose="02040503050406030204" pitchFamily="18" charset="0"/>
                                      </a:rPr>
                                    </m:ctrlPr>
                                  </m:sSubPr>
                                  <m:e>
                                    <m:r>
                                      <a:rPr lang="en-US" sz="1200" b="1" i="1">
                                        <a:solidFill>
                                          <a:prstClr val="black"/>
                                        </a:solidFill>
                                        <a:latin typeface="Cambria Math" panose="02040503050406030204" pitchFamily="18" charset="0"/>
                                      </a:rPr>
                                      <m:t>𝒅</m:t>
                                    </m:r>
                                  </m:e>
                                  <m:sub>
                                    <m:r>
                                      <a:rPr lang="en-US" sz="1200" b="1" i="1" smtClean="0">
                                        <a:solidFill>
                                          <a:prstClr val="black"/>
                                        </a:solidFill>
                                        <a:latin typeface="Cambria Math" panose="02040503050406030204" pitchFamily="18" charset="0"/>
                                      </a:rPr>
                                      <m:t>𝟑</m:t>
                                    </m:r>
                                  </m:sub>
                                </m:sSub>
                                <m:r>
                                  <a:rPr lang="en-US" sz="1200" b="1" i="1">
                                    <a:latin typeface="Cambria Math" panose="02040503050406030204" pitchFamily="18" charset="0"/>
                                  </a:rPr>
                                  <m:t>∙</m:t>
                                </m:r>
                                <m:r>
                                  <a:rPr lang="en-US" sz="1200" b="1" i="1">
                                    <a:latin typeface="Cambria Math" panose="02040503050406030204" pitchFamily="18" charset="0"/>
                                  </a:rPr>
                                  <m:t>𝑽</m:t>
                                </m:r>
                              </m:e>
                              <m:sub>
                                <m:r>
                                  <a:rPr lang="en-US" sz="1200" b="1" i="1">
                                    <a:latin typeface="Cambria Math" panose="02040503050406030204" pitchFamily="18" charset="0"/>
                                  </a:rPr>
                                  <m:t>𝒃𝒂𝒕</m:t>
                                </m:r>
                              </m:sub>
                            </m:sSub>
                          </m:num>
                          <m:den>
                            <m:sSub>
                              <m:sSubPr>
                                <m:ctrlPr>
                                  <a:rPr lang="el-GR" sz="1200" b="1" i="1">
                                    <a:solidFill>
                                      <a:prstClr val="black"/>
                                    </a:solidFill>
                                    <a:latin typeface="Cambria Math" panose="02040503050406030204" pitchFamily="18" charset="0"/>
                                  </a:rPr>
                                </m:ctrlPr>
                              </m:sSubPr>
                              <m:e>
                                <m:r>
                                  <a:rPr lang="en-US" sz="1200" b="1" i="1">
                                    <a:solidFill>
                                      <a:prstClr val="black"/>
                                    </a:solidFill>
                                    <a:latin typeface="Cambria Math" panose="02040503050406030204" pitchFamily="18" charset="0"/>
                                  </a:rPr>
                                  <m:t>𝑹</m:t>
                                </m:r>
                              </m:e>
                              <m:sub>
                                <m:r>
                                  <a:rPr lang="en-US" sz="1200" b="1" i="1">
                                    <a:solidFill>
                                      <a:prstClr val="black"/>
                                    </a:solidFill>
                                    <a:latin typeface="Cambria Math" panose="02040503050406030204" pitchFamily="18" charset="0"/>
                                  </a:rPr>
                                  <m:t>𝒂</m:t>
                                </m:r>
                              </m:sub>
                            </m:sSub>
                          </m:den>
                        </m:f>
                      </m:oMath>
                    </m:oMathPara>
                  </a14:m>
                  <a:endParaRPr lang="el-GR" b="1" i="1" dirty="0"/>
                </a:p>
              </p:txBody>
            </p:sp>
          </mc:Choice>
          <mc:Fallback>
            <p:sp>
              <p:nvSpPr>
                <p:cNvPr id="8" name="TextBox 7">
                  <a:extLst>
                    <a:ext uri="{FF2B5EF4-FFF2-40B4-BE49-F238E27FC236}">
                      <a16:creationId xmlns:a16="http://schemas.microsoft.com/office/drawing/2014/main" id="{A9A0376A-CD62-9190-8DAE-03075FE4E38A}"/>
                    </a:ext>
                  </a:extLst>
                </p:cNvPr>
                <p:cNvSpPr txBox="1">
                  <a:spLocks noRot="1" noChangeAspect="1" noMove="1" noResize="1" noEditPoints="1" noAdjustHandles="1" noChangeArrowheads="1" noChangeShapeType="1" noTextEdit="1"/>
                </p:cNvSpPr>
                <p:nvPr/>
              </p:nvSpPr>
              <p:spPr>
                <a:xfrm>
                  <a:off x="3995133" y="5303245"/>
                  <a:ext cx="1136386" cy="486287"/>
                </a:xfrm>
                <a:prstGeom prst="rect">
                  <a:avLst/>
                </a:prstGeom>
                <a:blipFill>
                  <a:blip r:embed="rId12"/>
                  <a:stretch>
                    <a:fillRect r="-2139"/>
                  </a:stretch>
                </a:blipFill>
              </p:spPr>
              <p:txBody>
                <a:bodyPr/>
                <a:lstStyle/>
                <a:p>
                  <a:r>
                    <a:rPr lang="el-GR">
                      <a:noFill/>
                    </a:rPr>
                    <a:t> </a:t>
                  </a:r>
                </a:p>
              </p:txBody>
            </p:sp>
          </mc:Fallback>
        </mc:AlternateContent>
      </p:grpSp>
      <p:sp>
        <p:nvSpPr>
          <p:cNvPr id="9" name="Ορθογώνιο 8">
            <a:extLst>
              <a:ext uri="{FF2B5EF4-FFF2-40B4-BE49-F238E27FC236}">
                <a16:creationId xmlns:a16="http://schemas.microsoft.com/office/drawing/2014/main" id="{1281AD38-ACDB-D694-2909-A3E0936C976D}"/>
              </a:ext>
            </a:extLst>
          </p:cNvPr>
          <p:cNvSpPr/>
          <p:nvPr/>
        </p:nvSpPr>
        <p:spPr>
          <a:xfrm>
            <a:off x="4082576" y="2375846"/>
            <a:ext cx="5518989" cy="1068480"/>
          </a:xfrm>
          <a:prstGeom prst="rect">
            <a:avLst/>
          </a:prstGeom>
          <a:gradFill flip="none" rotWithShape="1">
            <a:gsLst>
              <a:gs pos="0">
                <a:schemeClr val="tx2">
                  <a:lumMod val="10000"/>
                  <a:lumOff val="90000"/>
                  <a:shade val="30000"/>
                  <a:satMod val="115000"/>
                </a:schemeClr>
              </a:gs>
              <a:gs pos="100000">
                <a:schemeClr val="tx2">
                  <a:lumMod val="10000"/>
                  <a:lumOff val="90000"/>
                  <a:shade val="100000"/>
                  <a:satMod val="115000"/>
                </a:schemeClr>
              </a:gs>
            </a:gsLst>
            <a:lin ang="16200000" scaled="1"/>
            <a:tileRect/>
          </a:gradFill>
          <a:effectLst>
            <a:outerShdw blurRad="50800" dist="50800" dir="5400000" algn="ctr" rotWithShape="0">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467C9389-7280-F3A7-D306-FF3942D65059}"/>
                  </a:ext>
                </a:extLst>
              </p:cNvPr>
              <p:cNvSpPr txBox="1"/>
              <p:nvPr/>
            </p:nvSpPr>
            <p:spPr>
              <a:xfrm>
                <a:off x="3995133" y="619111"/>
                <a:ext cx="5693876" cy="3095399"/>
              </a:xfrm>
              <a:prstGeom prst="rect">
                <a:avLst/>
              </a:prstGeom>
              <a:noFill/>
            </p:spPr>
            <p:txBody>
              <a:bodyPr wrap="square" rtlCol="0">
                <a:spAutoFit/>
              </a:bodyPr>
              <a:lstStyle/>
              <a:p>
                <a:pPr>
                  <a:spcAft>
                    <a:spcPts val="1200"/>
                  </a:spcAft>
                </a:pPr>
                <a14:m>
                  <m:oMathPara xmlns:m="http://schemas.openxmlformats.org/officeDocument/2006/math">
                    <m:oMathParaPr>
                      <m:jc m:val="left"/>
                    </m:oMathParaPr>
                    <m:oMath xmlns:m="http://schemas.openxmlformats.org/officeDocument/2006/math">
                      <m:sSub>
                        <m:sSubPr>
                          <m:ctrlPr>
                            <a:rPr lang="el-GR" sz="2800" i="1" smtClean="0">
                              <a:latin typeface="Cambria Math" panose="02040503050406030204" pitchFamily="18" charset="0"/>
                            </a:rPr>
                          </m:ctrlPr>
                        </m:sSubPr>
                        <m:e>
                          <m:r>
                            <a:rPr lang="en-US" sz="2800" b="0" i="1" smtClean="0">
                              <a:latin typeface="Cambria Math" panose="02040503050406030204" pitchFamily="18" charset="0"/>
                            </a:rPr>
                            <m:t>𝑑</m:t>
                          </m:r>
                          <m:r>
                            <a:rPr lang="en-US" sz="2800" b="0" i="1" smtClean="0">
                              <a:latin typeface="Cambria Math" panose="02040503050406030204" pitchFamily="18" charset="0"/>
                            </a:rPr>
                            <m:t>∙</m:t>
                          </m:r>
                          <m:r>
                            <a:rPr lang="en-US" sz="2800" b="0" i="1" smtClean="0">
                              <a:latin typeface="Cambria Math" panose="02040503050406030204" pitchFamily="18" charset="0"/>
                            </a:rPr>
                            <m:t>𝑉</m:t>
                          </m:r>
                        </m:e>
                        <m:sub>
                          <m:r>
                            <a:rPr lang="en-US" sz="2800" b="0" i="1" smtClean="0">
                              <a:latin typeface="Cambria Math" panose="02040503050406030204" pitchFamily="18" charset="0"/>
                            </a:rPr>
                            <m:t>𝑏𝑎𝑡</m:t>
                          </m:r>
                        </m:sub>
                      </m:sSub>
                      <m:r>
                        <a:rPr lang="en-US" sz="2800" b="0" i="1" smtClean="0">
                          <a:latin typeface="Cambria Math" panose="02040503050406030204" pitchFamily="18" charset="0"/>
                        </a:rPr>
                        <m:t>=</m:t>
                      </m:r>
                      <m:r>
                        <a:rPr lang="en-US" sz="2800" b="0" i="1" smtClean="0">
                          <a:solidFill>
                            <a:prstClr val="black"/>
                          </a:solidFill>
                          <a:latin typeface="Cambria Math" panose="02040503050406030204" pitchFamily="18" charset="0"/>
                        </a:rPr>
                        <m:t>𝐸</m:t>
                      </m:r>
                      <m:r>
                        <a:rPr lang="en-US" sz="2800" b="0" i="1" smtClean="0">
                          <a:solidFill>
                            <a:prstClr val="black"/>
                          </a:solidFill>
                          <a:latin typeface="Cambria Math" panose="02040503050406030204" pitchFamily="18" charset="0"/>
                        </a:rPr>
                        <m:t>+</m:t>
                      </m:r>
                      <m:sSub>
                        <m:sSubPr>
                          <m:ctrlPr>
                            <a:rPr lang="el-GR" sz="2800" i="1">
                              <a:solidFill>
                                <a:prstClr val="black"/>
                              </a:solidFill>
                              <a:latin typeface="Cambria Math" panose="02040503050406030204" pitchFamily="18" charset="0"/>
                            </a:rPr>
                          </m:ctrlPr>
                        </m:sSubPr>
                        <m:e>
                          <m:r>
                            <a:rPr lang="en-US" sz="2800" b="0" i="1" smtClean="0">
                              <a:solidFill>
                                <a:prstClr val="black"/>
                              </a:solidFill>
                              <a:latin typeface="Cambria Math" panose="02040503050406030204" pitchFamily="18" charset="0"/>
                            </a:rPr>
                            <m:t>𝑅</m:t>
                          </m:r>
                        </m:e>
                        <m:sub>
                          <m:r>
                            <a:rPr lang="en-US" sz="2800" b="0" i="1" smtClean="0">
                              <a:solidFill>
                                <a:prstClr val="black"/>
                              </a:solidFill>
                              <a:latin typeface="Cambria Math" panose="02040503050406030204" pitchFamily="18" charset="0"/>
                            </a:rPr>
                            <m:t>𝑎</m:t>
                          </m:r>
                        </m:sub>
                      </m:sSub>
                      <m:r>
                        <a:rPr lang="en-US" sz="2800" i="1">
                          <a:solidFill>
                            <a:prstClr val="black"/>
                          </a:solidFill>
                          <a:latin typeface="Cambria Math" panose="02040503050406030204" pitchFamily="18" charset="0"/>
                        </a:rPr>
                        <m:t>∙</m:t>
                      </m:r>
                      <m:sSub>
                        <m:sSubPr>
                          <m:ctrlPr>
                            <a:rPr lang="el-GR" sz="2800" i="1">
                              <a:solidFill>
                                <a:prstClr val="black"/>
                              </a:solidFill>
                              <a:latin typeface="Cambria Math" panose="02040503050406030204" pitchFamily="18" charset="0"/>
                            </a:rPr>
                          </m:ctrlPr>
                        </m:sSubPr>
                        <m:e>
                          <m:r>
                            <a:rPr lang="en-US" sz="2800" b="0" i="1" smtClean="0">
                              <a:solidFill>
                                <a:prstClr val="black"/>
                              </a:solidFill>
                              <a:latin typeface="Cambria Math" panose="02040503050406030204" pitchFamily="18" charset="0"/>
                            </a:rPr>
                            <m:t>𝐼</m:t>
                          </m:r>
                        </m:e>
                        <m:sub>
                          <m:r>
                            <a:rPr lang="en-US" sz="2800" b="0" i="1" smtClean="0">
                              <a:solidFill>
                                <a:prstClr val="black"/>
                              </a:solidFill>
                              <a:latin typeface="Cambria Math" panose="02040503050406030204" pitchFamily="18" charset="0"/>
                            </a:rPr>
                            <m:t>𝑚</m:t>
                          </m:r>
                        </m:sub>
                      </m:sSub>
                      <m:r>
                        <a:rPr lang="el-GR" sz="2800" i="1" smtClean="0">
                          <a:solidFill>
                            <a:prstClr val="black"/>
                          </a:solidFill>
                          <a:latin typeface="Cambria Math" panose="02040503050406030204" pitchFamily="18" charset="0"/>
                          <a:ea typeface="Cambria Math" panose="02040503050406030204" pitchFamily="18" charset="0"/>
                        </a:rPr>
                        <m:t>⇒</m:t>
                      </m:r>
                    </m:oMath>
                  </m:oMathPara>
                </a14:m>
                <a:endParaRPr lang="en-US" sz="2800" i="1" dirty="0">
                  <a:solidFill>
                    <a:prstClr val="black"/>
                  </a:solidFill>
                  <a:latin typeface="Cambria Math" panose="02040503050406030204" pitchFamily="18" charset="0"/>
                  <a:ea typeface="Cambria Math" panose="02040503050406030204" pitchFamily="18" charset="0"/>
                </a:endParaRPr>
              </a:p>
              <a:p>
                <a:pPr>
                  <a:spcAft>
                    <a:spcPts val="1200"/>
                  </a:spcAft>
                </a:pPr>
                <a14:m>
                  <m:oMathPara xmlns:m="http://schemas.openxmlformats.org/officeDocument/2006/math">
                    <m:oMathParaPr>
                      <m:jc m:val="left"/>
                    </m:oMathParaPr>
                    <m:oMath xmlns:m="http://schemas.openxmlformats.org/officeDocument/2006/math">
                      <m:sSub>
                        <m:sSubPr>
                          <m:ctrlPr>
                            <a:rPr lang="el-GR" sz="2800" i="1">
                              <a:latin typeface="Cambria Math" panose="02040503050406030204" pitchFamily="18" charset="0"/>
                            </a:rPr>
                          </m:ctrlPr>
                        </m:sSubPr>
                        <m:e>
                          <m:r>
                            <a:rPr lang="en-US" sz="2800" i="1">
                              <a:latin typeface="Cambria Math" panose="02040503050406030204" pitchFamily="18" charset="0"/>
                            </a:rPr>
                            <m:t>𝑑</m:t>
                          </m:r>
                          <m:r>
                            <a:rPr lang="en-US" sz="2800" i="1">
                              <a:latin typeface="Cambria Math" panose="02040503050406030204" pitchFamily="18" charset="0"/>
                            </a:rPr>
                            <m:t>∙</m:t>
                          </m:r>
                          <m:r>
                            <a:rPr lang="en-US" sz="2800" i="1">
                              <a:latin typeface="Cambria Math" panose="02040503050406030204" pitchFamily="18" charset="0"/>
                            </a:rPr>
                            <m:t>𝑉</m:t>
                          </m:r>
                        </m:e>
                        <m:sub>
                          <m:r>
                            <a:rPr lang="en-US" sz="2800" i="1">
                              <a:latin typeface="Cambria Math" panose="02040503050406030204" pitchFamily="18" charset="0"/>
                            </a:rPr>
                            <m:t>𝑏𝑎𝑡</m:t>
                          </m:r>
                        </m:sub>
                      </m:sSub>
                      <m:r>
                        <a:rPr lang="en-US" sz="2800" i="1">
                          <a:solidFill>
                            <a:prstClr val="black"/>
                          </a:solidFill>
                          <a:latin typeface="Cambria Math" panose="02040503050406030204" pitchFamily="18" charset="0"/>
                        </a:rPr>
                        <m:t>=</m:t>
                      </m:r>
                      <m:r>
                        <a:rPr lang="en-US" sz="2800" i="1">
                          <a:solidFill>
                            <a:prstClr val="black"/>
                          </a:solidFill>
                          <a:latin typeface="Cambria Math" panose="02040503050406030204" pitchFamily="18" charset="0"/>
                        </a:rPr>
                        <m:t>𝐾</m:t>
                      </m:r>
                      <m:r>
                        <a:rPr lang="en-US" sz="2800" i="1">
                          <a:solidFill>
                            <a:prstClr val="black"/>
                          </a:solidFill>
                          <a:latin typeface="Cambria Math" panose="02040503050406030204" pitchFamily="18" charset="0"/>
                        </a:rPr>
                        <m:t>∙</m:t>
                      </m:r>
                      <m:r>
                        <a:rPr lang="el-GR" sz="2800" i="1">
                          <a:solidFill>
                            <a:prstClr val="black"/>
                          </a:solidFill>
                          <a:latin typeface="Cambria Math" panose="02040503050406030204" pitchFamily="18" charset="0"/>
                        </a:rPr>
                        <m:t>𝛷</m:t>
                      </m:r>
                      <m:r>
                        <a:rPr lang="en-US" sz="2800" i="1">
                          <a:solidFill>
                            <a:prstClr val="black"/>
                          </a:solidFill>
                          <a:latin typeface="Cambria Math" panose="02040503050406030204" pitchFamily="18" charset="0"/>
                        </a:rPr>
                        <m:t>∙</m:t>
                      </m:r>
                      <m:sSub>
                        <m:sSubPr>
                          <m:ctrlPr>
                            <a:rPr lang="el-GR" sz="2800" i="1">
                              <a:solidFill>
                                <a:prstClr val="black"/>
                              </a:solidFill>
                              <a:latin typeface="Cambria Math" panose="02040503050406030204" pitchFamily="18" charset="0"/>
                            </a:rPr>
                          </m:ctrlPr>
                        </m:sSubPr>
                        <m:e>
                          <m:r>
                            <a:rPr lang="el-GR" sz="2800" i="1">
                              <a:solidFill>
                                <a:prstClr val="black"/>
                              </a:solidFill>
                              <a:latin typeface="Cambria Math" panose="02040503050406030204" pitchFamily="18" charset="0"/>
                            </a:rPr>
                            <m:t>𝜔</m:t>
                          </m:r>
                        </m:e>
                        <m:sub>
                          <m:r>
                            <a:rPr lang="en-US" sz="2800" i="1">
                              <a:solidFill>
                                <a:prstClr val="black"/>
                              </a:solidFill>
                              <a:latin typeface="Cambria Math" panose="02040503050406030204" pitchFamily="18" charset="0"/>
                            </a:rPr>
                            <m:t>𝑟</m:t>
                          </m:r>
                        </m:sub>
                      </m:sSub>
                      <m:r>
                        <a:rPr lang="en-US" sz="2800" i="1">
                          <a:solidFill>
                            <a:prstClr val="black"/>
                          </a:solidFill>
                          <a:latin typeface="Cambria Math" panose="02040503050406030204" pitchFamily="18" charset="0"/>
                        </a:rPr>
                        <m:t>+</m:t>
                      </m:r>
                      <m:sSub>
                        <m:sSubPr>
                          <m:ctrlPr>
                            <a:rPr lang="el-GR" sz="2800" i="1">
                              <a:solidFill>
                                <a:prstClr val="black"/>
                              </a:solidFill>
                              <a:latin typeface="Cambria Math" panose="02040503050406030204" pitchFamily="18" charset="0"/>
                            </a:rPr>
                          </m:ctrlPr>
                        </m:sSubPr>
                        <m:e>
                          <m:r>
                            <a:rPr lang="en-US" sz="2800" i="1">
                              <a:solidFill>
                                <a:prstClr val="black"/>
                              </a:solidFill>
                              <a:latin typeface="Cambria Math" panose="02040503050406030204" pitchFamily="18" charset="0"/>
                            </a:rPr>
                            <m:t>𝑅</m:t>
                          </m:r>
                        </m:e>
                        <m:sub>
                          <m:r>
                            <a:rPr lang="en-US" sz="2800" b="0" i="1" smtClean="0">
                              <a:solidFill>
                                <a:prstClr val="black"/>
                              </a:solidFill>
                              <a:latin typeface="Cambria Math" panose="02040503050406030204" pitchFamily="18" charset="0"/>
                            </a:rPr>
                            <m:t>𝑎</m:t>
                          </m:r>
                        </m:sub>
                      </m:sSub>
                      <m:r>
                        <a:rPr lang="en-US" sz="2800" i="1">
                          <a:solidFill>
                            <a:prstClr val="black"/>
                          </a:solidFill>
                          <a:latin typeface="Cambria Math" panose="02040503050406030204" pitchFamily="18" charset="0"/>
                        </a:rPr>
                        <m:t>∙</m:t>
                      </m:r>
                      <m:f>
                        <m:fPr>
                          <m:ctrlPr>
                            <a:rPr lang="en-US" sz="2800" i="1" smtClean="0">
                              <a:solidFill>
                                <a:prstClr val="black"/>
                              </a:solidFill>
                              <a:latin typeface="Cambria Math" panose="02040503050406030204" pitchFamily="18" charset="0"/>
                            </a:rPr>
                          </m:ctrlPr>
                        </m:fPr>
                        <m:num>
                          <m:sSub>
                            <m:sSubPr>
                              <m:ctrlPr>
                                <a:rPr lang="el-GR" sz="2800" i="1">
                                  <a:latin typeface="Cambria Math" panose="02040503050406030204" pitchFamily="18" charset="0"/>
                                </a:rPr>
                              </m:ctrlPr>
                            </m:sSubPr>
                            <m:e>
                              <m:r>
                                <a:rPr lang="el-GR" sz="2800" i="1">
                                  <a:latin typeface="Cambria Math" panose="02040503050406030204" pitchFamily="18" charset="0"/>
                                </a:rPr>
                                <m:t>𝛵</m:t>
                              </m:r>
                            </m:e>
                            <m:sub>
                              <m:r>
                                <a:rPr lang="en-US" sz="2800" i="1">
                                  <a:latin typeface="Cambria Math" panose="02040503050406030204" pitchFamily="18" charset="0"/>
                                </a:rPr>
                                <m:t>𝑟</m:t>
                              </m:r>
                            </m:sub>
                          </m:sSub>
                        </m:num>
                        <m:den>
                          <m:r>
                            <a:rPr lang="en-US" sz="2800" i="1">
                              <a:latin typeface="Cambria Math" panose="02040503050406030204" pitchFamily="18" charset="0"/>
                            </a:rPr>
                            <m:t>𝐾</m:t>
                          </m:r>
                          <m:r>
                            <a:rPr lang="en-US" sz="2800" i="1">
                              <a:latin typeface="Cambria Math" panose="02040503050406030204" pitchFamily="18" charset="0"/>
                            </a:rPr>
                            <m:t>∙</m:t>
                          </m:r>
                          <m:r>
                            <a:rPr lang="el-GR" sz="2800" i="1">
                              <a:latin typeface="Cambria Math" panose="02040503050406030204" pitchFamily="18" charset="0"/>
                            </a:rPr>
                            <m:t>𝛷</m:t>
                          </m:r>
                        </m:den>
                      </m:f>
                      <m:r>
                        <a:rPr lang="el-GR" sz="2800" i="1">
                          <a:solidFill>
                            <a:prstClr val="black"/>
                          </a:solidFill>
                          <a:latin typeface="Cambria Math" panose="02040503050406030204" pitchFamily="18" charset="0"/>
                          <a:ea typeface="Cambria Math" panose="02040503050406030204" pitchFamily="18" charset="0"/>
                        </a:rPr>
                        <m:t>⇒</m:t>
                      </m:r>
                    </m:oMath>
                  </m:oMathPara>
                </a14:m>
                <a:endParaRPr lang="el-GR" sz="2800" i="1" dirty="0"/>
              </a:p>
              <a:p>
                <a:pPr/>
                <a:endParaRPr lang="el-GR" sz="1600" i="1" dirty="0">
                  <a:latin typeface="Times New Roman" panose="02020603050405020304" pitchFamily="18" charset="0"/>
                  <a:cs typeface="Times New Roman" panose="02020603050405020304" pitchFamily="18" charset="0"/>
                </a:endParaRPr>
              </a:p>
              <a:p>
                <a14:m>
                  <m:oMathPara xmlns:m="http://schemas.openxmlformats.org/officeDocument/2006/math">
                    <m:oMathParaPr>
                      <m:jc m:val="centerGroup"/>
                    </m:oMathParaPr>
                    <m:oMath xmlns:m="http://schemas.openxmlformats.org/officeDocument/2006/math">
                      <m:sSub>
                        <m:sSubPr>
                          <m:ctrlPr>
                            <a:rPr kumimoji="0" lang="el-GR"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𝛵</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𝑟</m:t>
                          </m:r>
                        </m:sub>
                      </m:s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𝑑</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𝑉</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𝑏𝑎𝑡</m:t>
                          </m:r>
                        </m:sub>
                      </m:s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𝐾</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𝛷</m:t>
                          </m:r>
                        </m:num>
                        <m:den>
                          <m:sSub>
                            <m:sSubPr>
                              <m:ctrl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𝑅</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m:t>
                              </m:r>
                            </m:sub>
                          </m:sSub>
                        </m:den>
                      </m:f>
                      <m:r>
                        <a:rPr kumimoji="0" lang="el-GR"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sSup>
                            <m:sSup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𝐾</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𝛷</m:t>
                                  </m:r>
                                </m:e>
                              </m:d>
                            </m:e>
                            <m:sup>
                              <m: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num>
                        <m:den>
                          <m:sSub>
                            <m:sSubPr>
                              <m:ctrl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𝑅</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m:t>
                              </m:r>
                            </m:sub>
                          </m:sSub>
                        </m:den>
                      </m:f>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𝜔</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𝑟</m:t>
                          </m:r>
                        </m:sub>
                      </m:sSub>
                    </m:oMath>
                  </m:oMathPara>
                </a14:m>
                <a:endParaRPr lang="el-GR" sz="1600" i="1" dirty="0">
                  <a:latin typeface="Times New Roman" panose="02020603050405020304" pitchFamily="18" charset="0"/>
                  <a:cs typeface="Times New Roman" panose="02020603050405020304" pitchFamily="18" charset="0"/>
                </a:endParaRPr>
              </a:p>
              <a:p>
                <a:endParaRPr lang="el-GR" i="1" dirty="0">
                  <a:latin typeface="Times New Roman" panose="02020603050405020304" pitchFamily="18" charset="0"/>
                  <a:cs typeface="Times New Roman" panose="02020603050405020304" pitchFamily="18" charset="0"/>
                </a:endParaRPr>
              </a:p>
            </p:txBody>
          </p:sp>
        </mc:Choice>
        <mc:Fallback>
          <p:sp>
            <p:nvSpPr>
              <p:cNvPr id="10" name="TextBox 9">
                <a:extLst>
                  <a:ext uri="{FF2B5EF4-FFF2-40B4-BE49-F238E27FC236}">
                    <a16:creationId xmlns:a16="http://schemas.microsoft.com/office/drawing/2014/main" id="{467C9389-7280-F3A7-D306-FF3942D65059}"/>
                  </a:ext>
                </a:extLst>
              </p:cNvPr>
              <p:cNvSpPr txBox="1">
                <a:spLocks noRot="1" noChangeAspect="1" noMove="1" noResize="1" noEditPoints="1" noAdjustHandles="1" noChangeArrowheads="1" noChangeShapeType="1" noTextEdit="1"/>
              </p:cNvSpPr>
              <p:nvPr/>
            </p:nvSpPr>
            <p:spPr>
              <a:xfrm>
                <a:off x="3995133" y="619111"/>
                <a:ext cx="5693876" cy="3095399"/>
              </a:xfrm>
              <a:prstGeom prst="rect">
                <a:avLst/>
              </a:prstGeom>
              <a:blipFill>
                <a:blip r:embed="rId13"/>
                <a:stretch>
                  <a:fillRect/>
                </a:stretch>
              </a:blipFill>
            </p:spPr>
            <p:txBody>
              <a:bodyPr/>
              <a:lstStyle/>
              <a:p>
                <a:r>
                  <a:rPr lang="el-GR">
                    <a:noFill/>
                  </a:rPr>
                  <a:t> </a:t>
                </a:r>
              </a:p>
            </p:txBody>
          </p:sp>
        </mc:Fallback>
      </mc:AlternateContent>
    </p:spTree>
    <p:extLst>
      <p:ext uri="{BB962C8B-B14F-4D97-AF65-F5344CB8AC3E}">
        <p14:creationId xmlns:p14="http://schemas.microsoft.com/office/powerpoint/2010/main" val="7754068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2097E7-B62E-D738-908F-9C733A5E9D97}"/>
              </a:ext>
            </a:extLst>
          </p:cNvPr>
          <p:cNvSpPr txBox="1"/>
          <p:nvPr/>
        </p:nvSpPr>
        <p:spPr>
          <a:xfrm>
            <a:off x="3684105" y="0"/>
            <a:ext cx="478403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2800" dirty="0">
                <a:solidFill>
                  <a:prstClr val="black"/>
                </a:solidFill>
                <a:latin typeface="Aptos" panose="02110004020202020204"/>
              </a:rPr>
              <a:t>Σύστημα ελέγχου κινητήρα</a:t>
            </a:r>
            <a:endParaRPr kumimoji="0" lang="el-GR"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23" name="Εικόνα 22" descr="Εικόνα που περιέχει κείμενο, στιγμιότυπο οθόνης, διάγραμμα, γραμματοσειρά&#10;&#10;Το περιεχόμενο που δημιουργείται από τεχνολογία AI ενδέχεται να είναι εσφαλμένο.">
            <a:extLst>
              <a:ext uri="{FF2B5EF4-FFF2-40B4-BE49-F238E27FC236}">
                <a16:creationId xmlns:a16="http://schemas.microsoft.com/office/drawing/2014/main" id="{71EFBF7E-2B6B-0FCE-BDCC-AB4130E99D53}"/>
              </a:ext>
            </a:extLst>
          </p:cNvPr>
          <p:cNvPicPr>
            <a:picLocks noChangeAspect="1"/>
          </p:cNvPicPr>
          <p:nvPr/>
        </p:nvPicPr>
        <p:blipFill>
          <a:blip r:embed="rId3">
            <a:extLst>
              <a:ext uri="{28A0092B-C50C-407E-A947-70E740481C1C}">
                <a14:useLocalDpi xmlns:a14="http://schemas.microsoft.com/office/drawing/2010/main" val="0"/>
              </a:ext>
            </a:extLst>
          </a:blip>
          <a:srcRect t="24348" b="32270"/>
          <a:stretch/>
        </p:blipFill>
        <p:spPr>
          <a:xfrm>
            <a:off x="908236" y="775253"/>
            <a:ext cx="9786267" cy="6003927"/>
          </a:xfrm>
          <a:prstGeom prst="rect">
            <a:avLst/>
          </a:prstGeom>
        </p:spPr>
      </p:pic>
    </p:spTree>
    <p:extLst>
      <p:ext uri="{BB962C8B-B14F-4D97-AF65-F5344CB8AC3E}">
        <p14:creationId xmlns:p14="http://schemas.microsoft.com/office/powerpoint/2010/main" val="27892361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5007A2-129B-8410-13EF-5746B9E64AD9}"/>
              </a:ext>
            </a:extLst>
          </p:cNvPr>
          <p:cNvSpPr txBox="1"/>
          <p:nvPr/>
        </p:nvSpPr>
        <p:spPr>
          <a:xfrm>
            <a:off x="3197960" y="239883"/>
            <a:ext cx="4906210" cy="523220"/>
          </a:xfrm>
          <a:prstGeom prst="rect">
            <a:avLst/>
          </a:prstGeom>
          <a:noFill/>
        </p:spPr>
        <p:txBody>
          <a:bodyPr wrap="square" rtlCol="0">
            <a:spAutoFit/>
          </a:bodyPr>
          <a:lstStyle/>
          <a:p>
            <a:pPr algn="ctr"/>
            <a:r>
              <a:rPr lang="el-GR" sz="2800" dirty="0"/>
              <a:t>Ερωτήσεις κατανόησης</a:t>
            </a:r>
          </a:p>
        </p:txBody>
      </p:sp>
      <p:pic>
        <p:nvPicPr>
          <p:cNvPr id="18" name="Εικόνα 17" descr="Εικόνα που περιέχει καρτούν, ανθρώπινο πρόσωπο, clipart, ζωγραφιά&#10;&#10;Το περιεχόμενο που δημιουργείται από τεχνολογία AI ενδέχεται να είναι εσφαλμένο.">
            <a:extLst>
              <a:ext uri="{FF2B5EF4-FFF2-40B4-BE49-F238E27FC236}">
                <a16:creationId xmlns:a16="http://schemas.microsoft.com/office/drawing/2014/main" id="{5D5CB3B0-AA33-E0C5-B63D-92639E5AF68F}"/>
              </a:ext>
            </a:extLst>
          </p:cNvPr>
          <p:cNvPicPr>
            <a:picLocks noChangeAspect="1"/>
          </p:cNvPicPr>
          <p:nvPr/>
        </p:nvPicPr>
        <p:blipFill>
          <a:blip r:embed="rId3">
            <a:extLst>
              <a:ext uri="{28A0092B-C50C-407E-A947-70E740481C1C}">
                <a14:useLocalDpi xmlns:a14="http://schemas.microsoft.com/office/drawing/2010/main" val="0"/>
              </a:ext>
            </a:extLst>
          </a:blip>
          <a:srcRect l="12431" t="15873" r="3900" b="10688"/>
          <a:stretch/>
        </p:blipFill>
        <p:spPr>
          <a:xfrm>
            <a:off x="2579996" y="84230"/>
            <a:ext cx="762208" cy="946284"/>
          </a:xfrm>
          <a:prstGeom prst="rect">
            <a:avLst/>
          </a:prstGeom>
        </p:spPr>
      </p:pic>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86E8215A-B73C-2F55-34E8-C998CBD897FF}"/>
                  </a:ext>
                </a:extLst>
              </p:cNvPr>
              <p:cNvSpPr txBox="1"/>
              <p:nvPr/>
            </p:nvSpPr>
            <p:spPr>
              <a:xfrm>
                <a:off x="292317" y="1294766"/>
                <a:ext cx="11607366" cy="2308324"/>
              </a:xfrm>
              <a:prstGeom prst="rect">
                <a:avLst/>
              </a:prstGeom>
              <a:noFill/>
            </p:spPr>
            <p:txBody>
              <a:bodyPr wrap="square" rtlCol="0">
                <a:spAutoFit/>
              </a:bodyPr>
              <a:lstStyle/>
              <a:p>
                <a:r>
                  <a:rPr lang="el-GR" sz="2400" dirty="0"/>
                  <a:t>Χρησιμοποιώντας το παραπάνω διάγραμμα ροπής-ταχύτητας εξηγήστε</a:t>
                </a:r>
                <a:r>
                  <a:rPr lang="en-US" sz="2400" dirty="0"/>
                  <a:t> </a:t>
                </a:r>
                <a:r>
                  <a:rPr lang="el-GR" sz="2400" dirty="0"/>
                  <a:t>γραφικά</a:t>
                </a:r>
                <a:r>
                  <a:rPr lang="en-US" sz="2400" dirty="0"/>
                  <a:t>:</a:t>
                </a:r>
              </a:p>
              <a:p>
                <a:pPr marL="457200" indent="-457200">
                  <a:buAutoNum type="alphaLcParenR"/>
                </a:pPr>
                <a:r>
                  <a:rPr lang="el-GR" sz="2400" dirty="0"/>
                  <a:t>την διαδικασία εκκίνησης ενός κινητήρα από την ακινησία  έως την ταχύτητα </a:t>
                </a:r>
                <a14:m>
                  <m:oMath xmlns:m="http://schemas.openxmlformats.org/officeDocument/2006/math">
                    <m:sSub>
                      <m:sSubPr>
                        <m:ctrlPr>
                          <a:rPr kumimoji="0" lang="el-GR"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l-GR"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𝜔</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𝑟</m:t>
                        </m:r>
                        <m:r>
                          <a:rPr kumimoji="0" lang="el-GR"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oMath>
                </a14:m>
                <a:endParaRPr lang="el-GR" sz="2400" dirty="0"/>
              </a:p>
              <a:p>
                <a:pPr marL="457200" indent="-457200">
                  <a:buAutoNum type="alphaLcParenR"/>
                </a:pPr>
                <a:r>
                  <a:rPr lang="el-GR" sz="2400" dirty="0"/>
                  <a:t>από την ταχύτητα </a:t>
                </a:r>
                <a14:m>
                  <m:oMath xmlns:m="http://schemas.openxmlformats.org/officeDocument/2006/math">
                    <m:sSub>
                      <m:sSubPr>
                        <m:ctrlPr>
                          <a:rPr kumimoji="0" lang="el-GR"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l-GR"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𝜔</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𝑟</m:t>
                        </m:r>
                        <m:r>
                          <a:rPr kumimoji="0" lang="el-GR"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oMath>
                </a14:m>
                <a:r>
                  <a:rPr lang="el-GR" sz="2400" dirty="0"/>
                  <a:t> στην </a:t>
                </a:r>
                <a14:m>
                  <m:oMath xmlns:m="http://schemas.openxmlformats.org/officeDocument/2006/math">
                    <m:sSub>
                      <m:sSubPr>
                        <m:ctrlPr>
                          <a:rPr lang="el-GR" sz="2400" i="1">
                            <a:solidFill>
                              <a:prstClr val="black"/>
                            </a:solidFill>
                            <a:latin typeface="Cambria Math" panose="02040503050406030204" pitchFamily="18" charset="0"/>
                          </a:rPr>
                        </m:ctrlPr>
                      </m:sSubPr>
                      <m:e>
                        <m:r>
                          <a:rPr lang="el-GR" sz="2400" i="1">
                            <a:solidFill>
                              <a:prstClr val="black"/>
                            </a:solidFill>
                            <a:latin typeface="Cambria Math" panose="02040503050406030204" pitchFamily="18" charset="0"/>
                          </a:rPr>
                          <m:t>𝜔</m:t>
                        </m:r>
                      </m:e>
                      <m:sub>
                        <m:r>
                          <a:rPr lang="en-US" sz="2400" i="1">
                            <a:solidFill>
                              <a:prstClr val="black"/>
                            </a:solidFill>
                            <a:latin typeface="Cambria Math" panose="02040503050406030204" pitchFamily="18" charset="0"/>
                          </a:rPr>
                          <m:t>𝑟</m:t>
                        </m:r>
                        <m:r>
                          <a:rPr lang="el-GR" sz="2400" b="0" i="1" smtClean="0">
                            <a:solidFill>
                              <a:prstClr val="black"/>
                            </a:solidFill>
                            <a:latin typeface="Cambria Math" panose="02040503050406030204" pitchFamily="18" charset="0"/>
                          </a:rPr>
                          <m:t>2</m:t>
                        </m:r>
                      </m:sub>
                    </m:sSub>
                  </m:oMath>
                </a14:m>
                <a:r>
                  <a:rPr lang="el-GR" sz="2400" dirty="0"/>
                  <a:t> για </a:t>
                </a:r>
                <a14:m>
                  <m:oMath xmlns:m="http://schemas.openxmlformats.org/officeDocument/2006/math">
                    <m:sSub>
                      <m:sSubPr>
                        <m:ctrlPr>
                          <a:rPr lang="el-GR" sz="2400" i="1">
                            <a:solidFill>
                              <a:prstClr val="black"/>
                            </a:solidFill>
                            <a:latin typeface="Cambria Math" panose="02040503050406030204" pitchFamily="18" charset="0"/>
                          </a:rPr>
                        </m:ctrlPr>
                      </m:sSubPr>
                      <m:e>
                        <m:r>
                          <a:rPr lang="el-GR" sz="2400" i="1">
                            <a:solidFill>
                              <a:prstClr val="black"/>
                            </a:solidFill>
                            <a:latin typeface="Cambria Math" panose="02040503050406030204" pitchFamily="18" charset="0"/>
                          </a:rPr>
                          <m:t>𝜔</m:t>
                        </m:r>
                      </m:e>
                      <m:sub>
                        <m:r>
                          <a:rPr lang="en-US" sz="2400" i="1">
                            <a:solidFill>
                              <a:prstClr val="black"/>
                            </a:solidFill>
                            <a:latin typeface="Cambria Math" panose="02040503050406030204" pitchFamily="18" charset="0"/>
                          </a:rPr>
                          <m:t>𝑟</m:t>
                        </m:r>
                        <m:r>
                          <a:rPr lang="el-GR" sz="2400" i="1">
                            <a:solidFill>
                              <a:prstClr val="black"/>
                            </a:solidFill>
                            <a:latin typeface="Cambria Math" panose="02040503050406030204" pitchFamily="18" charset="0"/>
                          </a:rPr>
                          <m:t>1</m:t>
                        </m:r>
                      </m:sub>
                    </m:sSub>
                    <m:r>
                      <a:rPr lang="el-GR" sz="2400" b="0" i="0" smtClean="0">
                        <a:solidFill>
                          <a:prstClr val="black"/>
                        </a:solidFill>
                        <a:latin typeface="Cambria Math" panose="02040503050406030204" pitchFamily="18" charset="0"/>
                      </a:rPr>
                      <m:t>&lt;</m:t>
                    </m:r>
                    <m:sSub>
                      <m:sSubPr>
                        <m:ctrlPr>
                          <a:rPr lang="el-GR" sz="2400" i="1">
                            <a:solidFill>
                              <a:prstClr val="black"/>
                            </a:solidFill>
                            <a:latin typeface="Cambria Math" panose="02040503050406030204" pitchFamily="18" charset="0"/>
                          </a:rPr>
                        </m:ctrlPr>
                      </m:sSubPr>
                      <m:e>
                        <m:r>
                          <a:rPr lang="el-GR" sz="2400" i="1">
                            <a:solidFill>
                              <a:prstClr val="black"/>
                            </a:solidFill>
                            <a:latin typeface="Cambria Math" panose="02040503050406030204" pitchFamily="18" charset="0"/>
                          </a:rPr>
                          <m:t>𝜔</m:t>
                        </m:r>
                      </m:e>
                      <m:sub>
                        <m:r>
                          <a:rPr lang="en-US" sz="2400" i="1">
                            <a:solidFill>
                              <a:prstClr val="black"/>
                            </a:solidFill>
                            <a:latin typeface="Cambria Math" panose="02040503050406030204" pitchFamily="18" charset="0"/>
                          </a:rPr>
                          <m:t>𝑟</m:t>
                        </m:r>
                        <m:r>
                          <a:rPr lang="el-GR" sz="2400" i="1">
                            <a:solidFill>
                              <a:prstClr val="black"/>
                            </a:solidFill>
                            <a:latin typeface="Cambria Math" panose="02040503050406030204" pitchFamily="18" charset="0"/>
                          </a:rPr>
                          <m:t>2</m:t>
                        </m:r>
                      </m:sub>
                    </m:sSub>
                  </m:oMath>
                </a14:m>
                <a:r>
                  <a:rPr lang="el-GR" sz="2400" dirty="0"/>
                  <a:t> </a:t>
                </a:r>
              </a:p>
              <a:p>
                <a:pPr marL="457200" indent="-457200">
                  <a:buFontTx/>
                  <a:buAutoNum type="alphaLcParenR"/>
                </a:pPr>
                <a:r>
                  <a:rPr lang="el-GR" sz="2400" dirty="0"/>
                  <a:t>από την ταχύτητα </a:t>
                </a:r>
                <a14:m>
                  <m:oMath xmlns:m="http://schemas.openxmlformats.org/officeDocument/2006/math">
                    <m:sSub>
                      <m:sSubPr>
                        <m:ctrlPr>
                          <a:rPr kumimoji="0" lang="el-GR"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l-GR"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𝜔</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𝑟</m:t>
                        </m:r>
                        <m:r>
                          <a:rPr kumimoji="0" lang="el-GR"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oMath>
                </a14:m>
                <a:r>
                  <a:rPr lang="el-GR" sz="2400" dirty="0"/>
                  <a:t> στην ακινησία</a:t>
                </a:r>
              </a:p>
              <a:p>
                <a:endParaRPr lang="el-GR" sz="2400" dirty="0"/>
              </a:p>
              <a:p>
                <a:pPr marL="457200" indent="-457200">
                  <a:buAutoNum type="alphaLcParenR"/>
                </a:pPr>
                <a:endParaRPr lang="el-GR" sz="2400" dirty="0"/>
              </a:p>
            </p:txBody>
          </p:sp>
        </mc:Choice>
        <mc:Fallback>
          <p:sp>
            <p:nvSpPr>
              <p:cNvPr id="30" name="TextBox 29">
                <a:extLst>
                  <a:ext uri="{FF2B5EF4-FFF2-40B4-BE49-F238E27FC236}">
                    <a16:creationId xmlns:a16="http://schemas.microsoft.com/office/drawing/2014/main" id="{86E8215A-B73C-2F55-34E8-C998CBD897FF}"/>
                  </a:ext>
                </a:extLst>
              </p:cNvPr>
              <p:cNvSpPr txBox="1">
                <a:spLocks noRot="1" noChangeAspect="1" noMove="1" noResize="1" noEditPoints="1" noAdjustHandles="1" noChangeArrowheads="1" noChangeShapeType="1" noTextEdit="1"/>
              </p:cNvSpPr>
              <p:nvPr/>
            </p:nvSpPr>
            <p:spPr>
              <a:xfrm>
                <a:off x="292317" y="1294766"/>
                <a:ext cx="11607366" cy="2308324"/>
              </a:xfrm>
              <a:prstGeom prst="rect">
                <a:avLst/>
              </a:prstGeom>
              <a:blipFill>
                <a:blip r:embed="rId4"/>
                <a:stretch>
                  <a:fillRect l="-840" t="-2111"/>
                </a:stretch>
              </a:blipFill>
            </p:spPr>
            <p:txBody>
              <a:bodyPr/>
              <a:lstStyle/>
              <a:p>
                <a:r>
                  <a:rPr lang="el-GR">
                    <a:noFill/>
                  </a:rPr>
                  <a:t> </a:t>
                </a:r>
              </a:p>
            </p:txBody>
          </p:sp>
        </mc:Fallback>
      </mc:AlternateContent>
      <p:grpSp>
        <p:nvGrpSpPr>
          <p:cNvPr id="35" name="Ομάδα 34">
            <a:extLst>
              <a:ext uri="{FF2B5EF4-FFF2-40B4-BE49-F238E27FC236}">
                <a16:creationId xmlns:a16="http://schemas.microsoft.com/office/drawing/2014/main" id="{7F19076E-2124-1822-DE68-43072B882DAD}"/>
              </a:ext>
            </a:extLst>
          </p:cNvPr>
          <p:cNvGrpSpPr/>
          <p:nvPr/>
        </p:nvGrpSpPr>
        <p:grpSpPr>
          <a:xfrm>
            <a:off x="2069235" y="3390647"/>
            <a:ext cx="8053529" cy="2996807"/>
            <a:chOff x="2069235" y="1745995"/>
            <a:chExt cx="8053529" cy="2996807"/>
          </a:xfrm>
        </p:grpSpPr>
        <p:grpSp>
          <p:nvGrpSpPr>
            <p:cNvPr id="5" name="Ομάδα 4">
              <a:extLst>
                <a:ext uri="{FF2B5EF4-FFF2-40B4-BE49-F238E27FC236}">
                  <a16:creationId xmlns:a16="http://schemas.microsoft.com/office/drawing/2014/main" id="{24CC26D0-A640-1483-20BD-D0DF6B6E9341}"/>
                </a:ext>
              </a:extLst>
            </p:cNvPr>
            <p:cNvGrpSpPr/>
            <p:nvPr/>
          </p:nvGrpSpPr>
          <p:grpSpPr>
            <a:xfrm>
              <a:off x="2069235" y="1745995"/>
              <a:ext cx="8053529" cy="2898338"/>
              <a:chOff x="3995133" y="3858576"/>
              <a:chExt cx="8053529" cy="2898338"/>
            </a:xfrm>
          </p:grpSpPr>
          <p:grpSp>
            <p:nvGrpSpPr>
              <p:cNvPr id="9" name="Ομάδα 8">
                <a:extLst>
                  <a:ext uri="{FF2B5EF4-FFF2-40B4-BE49-F238E27FC236}">
                    <a16:creationId xmlns:a16="http://schemas.microsoft.com/office/drawing/2014/main" id="{440B770E-D515-7F1B-68F2-7C832A687552}"/>
                  </a:ext>
                </a:extLst>
              </p:cNvPr>
              <p:cNvGrpSpPr/>
              <p:nvPr/>
            </p:nvGrpSpPr>
            <p:grpSpPr>
              <a:xfrm>
                <a:off x="4043855" y="3858576"/>
                <a:ext cx="7143832" cy="2898338"/>
                <a:chOff x="3831452" y="3712521"/>
                <a:chExt cx="7143832" cy="2898338"/>
              </a:xfrm>
            </p:grpSpPr>
            <p:grpSp>
              <p:nvGrpSpPr>
                <p:cNvPr id="21" name="Ομάδα 20">
                  <a:extLst>
                    <a:ext uri="{FF2B5EF4-FFF2-40B4-BE49-F238E27FC236}">
                      <a16:creationId xmlns:a16="http://schemas.microsoft.com/office/drawing/2014/main" id="{A5A24D44-C724-2500-20B1-A888918FE7EE}"/>
                    </a:ext>
                  </a:extLst>
                </p:cNvPr>
                <p:cNvGrpSpPr/>
                <p:nvPr/>
              </p:nvGrpSpPr>
              <p:grpSpPr>
                <a:xfrm>
                  <a:off x="4419325" y="3712521"/>
                  <a:ext cx="6555959" cy="2898338"/>
                  <a:chOff x="7698513" y="686520"/>
                  <a:chExt cx="4092447" cy="3938001"/>
                </a:xfrm>
              </p:grpSpPr>
              <p:cxnSp>
                <p:nvCxnSpPr>
                  <p:cNvPr id="25" name="Ευθύγραμμο βέλος σύνδεσης 24">
                    <a:extLst>
                      <a:ext uri="{FF2B5EF4-FFF2-40B4-BE49-F238E27FC236}">
                        <a16:creationId xmlns:a16="http://schemas.microsoft.com/office/drawing/2014/main" id="{1CAEEF88-AE08-5FEA-CE05-939CD52C155E}"/>
                      </a:ext>
                    </a:extLst>
                  </p:cNvPr>
                  <p:cNvCxnSpPr>
                    <a:cxnSpLocks/>
                  </p:cNvCxnSpPr>
                  <p:nvPr/>
                </p:nvCxnSpPr>
                <p:spPr>
                  <a:xfrm flipV="1">
                    <a:off x="8040914" y="1240971"/>
                    <a:ext cx="0" cy="293914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Ευθύγραμμο βέλος σύνδεσης 25">
                    <a:extLst>
                      <a:ext uri="{FF2B5EF4-FFF2-40B4-BE49-F238E27FC236}">
                        <a16:creationId xmlns:a16="http://schemas.microsoft.com/office/drawing/2014/main" id="{B52EB78C-870A-F7D3-7CCD-590A7C0E6F20}"/>
                      </a:ext>
                    </a:extLst>
                  </p:cNvPr>
                  <p:cNvCxnSpPr>
                    <a:cxnSpLocks/>
                  </p:cNvCxnSpPr>
                  <p:nvPr/>
                </p:nvCxnSpPr>
                <p:spPr>
                  <a:xfrm>
                    <a:off x="8040914" y="4180114"/>
                    <a:ext cx="336731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Ευθεία γραμμή σύνδεσης 26">
                    <a:extLst>
                      <a:ext uri="{FF2B5EF4-FFF2-40B4-BE49-F238E27FC236}">
                        <a16:creationId xmlns:a16="http://schemas.microsoft.com/office/drawing/2014/main" id="{0B859B1B-0886-FDD3-A8C8-1E6FDD424564}"/>
                      </a:ext>
                    </a:extLst>
                  </p:cNvPr>
                  <p:cNvCxnSpPr/>
                  <p:nvPr/>
                </p:nvCxnSpPr>
                <p:spPr>
                  <a:xfrm>
                    <a:off x="8040914" y="1865086"/>
                    <a:ext cx="3040743" cy="59508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28" name="TextBox 27">
                        <a:extLst>
                          <a:ext uri="{FF2B5EF4-FFF2-40B4-BE49-F238E27FC236}">
                            <a16:creationId xmlns:a16="http://schemas.microsoft.com/office/drawing/2014/main" id="{831973ED-7171-4087-3BAE-DCA8F869D7AE}"/>
                          </a:ext>
                        </a:extLst>
                      </p:cNvPr>
                      <p:cNvSpPr txBox="1"/>
                      <p:nvPr/>
                    </p:nvSpPr>
                    <p:spPr>
                      <a:xfrm>
                        <a:off x="11290218" y="3997252"/>
                        <a:ext cx="500742" cy="62726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l-GR" sz="2400" i="1">
                                      <a:solidFill>
                                        <a:prstClr val="black"/>
                                      </a:solidFill>
                                      <a:latin typeface="Cambria Math" panose="02040503050406030204" pitchFamily="18" charset="0"/>
                                    </a:rPr>
                                  </m:ctrlPr>
                                </m:sSubPr>
                                <m:e>
                                  <m:r>
                                    <a:rPr lang="el-GR" sz="2400" i="1">
                                      <a:solidFill>
                                        <a:prstClr val="black"/>
                                      </a:solidFill>
                                      <a:latin typeface="Cambria Math" panose="02040503050406030204" pitchFamily="18" charset="0"/>
                                    </a:rPr>
                                    <m:t>𝜔</m:t>
                                  </m:r>
                                </m:e>
                                <m:sub>
                                  <m:r>
                                    <a:rPr lang="en-US" sz="2400" i="1">
                                      <a:solidFill>
                                        <a:prstClr val="black"/>
                                      </a:solidFill>
                                      <a:latin typeface="Cambria Math" panose="02040503050406030204" pitchFamily="18" charset="0"/>
                                    </a:rPr>
                                    <m:t>𝑟</m:t>
                                  </m:r>
                                </m:sub>
                              </m:sSub>
                            </m:oMath>
                          </m:oMathPara>
                        </a14:m>
                        <a:endParaRPr lang="el-GR" sz="1400" dirty="0">
                          <a:solidFill>
                            <a:srgbClr val="002060"/>
                          </a:solidFill>
                        </a:endParaRPr>
                      </a:p>
                    </p:txBody>
                  </p:sp>
                </mc:Choice>
                <mc:Fallback>
                  <p:sp>
                    <p:nvSpPr>
                      <p:cNvPr id="28" name="TextBox 27">
                        <a:extLst>
                          <a:ext uri="{FF2B5EF4-FFF2-40B4-BE49-F238E27FC236}">
                            <a16:creationId xmlns:a16="http://schemas.microsoft.com/office/drawing/2014/main" id="{831973ED-7171-4087-3BAE-DCA8F869D7AE}"/>
                          </a:ext>
                        </a:extLst>
                      </p:cNvPr>
                      <p:cNvSpPr txBox="1">
                        <a:spLocks noRot="1" noChangeAspect="1" noMove="1" noResize="1" noEditPoints="1" noAdjustHandles="1" noChangeArrowheads="1" noChangeShapeType="1" noTextEdit="1"/>
                      </p:cNvSpPr>
                      <p:nvPr/>
                    </p:nvSpPr>
                    <p:spPr>
                      <a:xfrm>
                        <a:off x="11290218" y="3997252"/>
                        <a:ext cx="500742" cy="627269"/>
                      </a:xfrm>
                      <a:prstGeom prst="rect">
                        <a:avLst/>
                      </a:prstGeom>
                      <a:blipFill>
                        <a:blip r:embed="rId5"/>
                        <a:stretch>
                          <a:fillRect/>
                        </a:stretch>
                      </a:blipFill>
                    </p:spPr>
                    <p:txBody>
                      <a:bodyPr/>
                      <a:lstStyle/>
                      <a:p>
                        <a:r>
                          <a:rPr lang="el-GR">
                            <a:noFill/>
                          </a:rPr>
                          <a:t> </a:t>
                        </a:r>
                      </a:p>
                    </p:txBody>
                  </p:sp>
                </mc:Fallback>
              </mc:AlternateContent>
              <mc:AlternateContent xmlns:mc="http://schemas.openxmlformats.org/markup-compatibility/2006">
                <mc:Choice xmlns:a14="http://schemas.microsoft.com/office/drawing/2010/main" Requires="a14">
                  <p:sp>
                    <p:nvSpPr>
                      <p:cNvPr id="29" name="TextBox 28">
                        <a:extLst>
                          <a:ext uri="{FF2B5EF4-FFF2-40B4-BE49-F238E27FC236}">
                            <a16:creationId xmlns:a16="http://schemas.microsoft.com/office/drawing/2014/main" id="{3A74F865-A013-1123-B64A-1D27EEB16F1F}"/>
                          </a:ext>
                        </a:extLst>
                      </p:cNvPr>
                      <p:cNvSpPr txBox="1"/>
                      <p:nvPr/>
                    </p:nvSpPr>
                    <p:spPr>
                      <a:xfrm>
                        <a:off x="7698513" y="686520"/>
                        <a:ext cx="500742" cy="62726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l-GR" sz="2400" i="1">
                                      <a:solidFill>
                                        <a:srgbClr val="002060"/>
                                      </a:solidFill>
                                      <a:latin typeface="Cambria Math" panose="02040503050406030204" pitchFamily="18" charset="0"/>
                                    </a:rPr>
                                  </m:ctrlPr>
                                </m:sSubPr>
                                <m:e>
                                  <m:r>
                                    <a:rPr lang="en-US" sz="2400" i="1">
                                      <a:solidFill>
                                        <a:srgbClr val="002060"/>
                                      </a:solidFill>
                                      <a:latin typeface="Cambria Math" panose="02040503050406030204" pitchFamily="18" charset="0"/>
                                    </a:rPr>
                                    <m:t>𝑇</m:t>
                                  </m:r>
                                </m:e>
                                <m:sub>
                                  <m:r>
                                    <a:rPr lang="en-US" sz="2400" i="1">
                                      <a:solidFill>
                                        <a:srgbClr val="002060"/>
                                      </a:solidFill>
                                      <a:latin typeface="Cambria Math" panose="02040503050406030204" pitchFamily="18" charset="0"/>
                                    </a:rPr>
                                    <m:t>𝑟</m:t>
                                  </m:r>
                                </m:sub>
                              </m:sSub>
                            </m:oMath>
                          </m:oMathPara>
                        </a14:m>
                        <a:endParaRPr lang="el-GR" sz="1400" dirty="0">
                          <a:solidFill>
                            <a:srgbClr val="002060"/>
                          </a:solidFill>
                        </a:endParaRPr>
                      </a:p>
                    </p:txBody>
                  </p:sp>
                </mc:Choice>
                <mc:Fallback>
                  <p:sp>
                    <p:nvSpPr>
                      <p:cNvPr id="29" name="TextBox 28">
                        <a:extLst>
                          <a:ext uri="{FF2B5EF4-FFF2-40B4-BE49-F238E27FC236}">
                            <a16:creationId xmlns:a16="http://schemas.microsoft.com/office/drawing/2014/main" id="{3A74F865-A013-1123-B64A-1D27EEB16F1F}"/>
                          </a:ext>
                        </a:extLst>
                      </p:cNvPr>
                      <p:cNvSpPr txBox="1">
                        <a:spLocks noRot="1" noChangeAspect="1" noMove="1" noResize="1" noEditPoints="1" noAdjustHandles="1" noChangeArrowheads="1" noChangeShapeType="1" noTextEdit="1"/>
                      </p:cNvSpPr>
                      <p:nvPr/>
                    </p:nvSpPr>
                    <p:spPr>
                      <a:xfrm>
                        <a:off x="7698513" y="686520"/>
                        <a:ext cx="500742" cy="627269"/>
                      </a:xfrm>
                      <a:prstGeom prst="rect">
                        <a:avLst/>
                      </a:prstGeom>
                      <a:blipFill>
                        <a:blip r:embed="rId6"/>
                        <a:stretch>
                          <a:fillRect/>
                        </a:stretch>
                      </a:blipFill>
                    </p:spPr>
                    <p:txBody>
                      <a:bodyPr/>
                      <a:lstStyle/>
                      <a:p>
                        <a:r>
                          <a:rPr lang="el-GR">
                            <a:noFill/>
                          </a:rPr>
                          <a:t> </a:t>
                        </a:r>
                      </a:p>
                    </p:txBody>
                  </p:sp>
                </mc:Fallback>
              </mc:AlternateContent>
            </p:grpSp>
            <p:cxnSp>
              <p:nvCxnSpPr>
                <p:cNvPr id="22" name="Ευθεία γραμμή σύνδεσης 21">
                  <a:extLst>
                    <a:ext uri="{FF2B5EF4-FFF2-40B4-BE49-F238E27FC236}">
                      <a16:creationId xmlns:a16="http://schemas.microsoft.com/office/drawing/2014/main" id="{EA0CDB32-F9E8-2E14-D8FF-A348F366556F}"/>
                    </a:ext>
                  </a:extLst>
                </p:cNvPr>
                <p:cNvCxnSpPr>
                  <a:cxnSpLocks/>
                </p:cNvCxnSpPr>
                <p:nvPr/>
              </p:nvCxnSpPr>
              <p:spPr>
                <a:xfrm>
                  <a:off x="4967840" y="4980840"/>
                  <a:ext cx="4871167" cy="45511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23" name="Ευθεία γραμμή σύνδεσης 22">
                  <a:extLst>
                    <a:ext uri="{FF2B5EF4-FFF2-40B4-BE49-F238E27FC236}">
                      <a16:creationId xmlns:a16="http://schemas.microsoft.com/office/drawing/2014/main" id="{984F6153-0D88-DA3B-C204-CCB4898F53A7}"/>
                    </a:ext>
                  </a:extLst>
                </p:cNvPr>
                <p:cNvCxnSpPr>
                  <a:cxnSpLocks/>
                </p:cNvCxnSpPr>
                <p:nvPr/>
              </p:nvCxnSpPr>
              <p:spPr>
                <a:xfrm>
                  <a:off x="4967839" y="5393594"/>
                  <a:ext cx="4781557" cy="459343"/>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67C38468-ED95-1FAF-434D-38FA31C6D76B}"/>
                        </a:ext>
                      </a:extLst>
                    </p:cNvPr>
                    <p:cNvSpPr txBox="1"/>
                    <p:nvPr/>
                  </p:nvSpPr>
                  <p:spPr>
                    <a:xfrm>
                      <a:off x="3831452" y="4307758"/>
                      <a:ext cx="1136386" cy="4862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kumimoji="0" lang="en-US" sz="1200" b="1" i="1" u="none" strike="noStrike" kern="1200" cap="none" spc="0" normalizeH="0" baseline="0" noProof="0" smtClean="0">
                                    <a:ln>
                                      <a:noFill/>
                                    </a:ln>
                                    <a:solidFill>
                                      <a:prstClr val="black"/>
                                    </a:solidFill>
                                    <a:effectLst/>
                                    <a:uLnTx/>
                                    <a:uFillTx/>
                                    <a:latin typeface="Cambria Math" panose="02040503050406030204" pitchFamily="18" charset="0"/>
                                  </a:rPr>
                                </m:ctrlPr>
                              </m:fPr>
                              <m:num>
                                <m:sSub>
                                  <m:sSubPr>
                                    <m:ctrlPr>
                                      <a:rPr lang="el-GR" sz="1200" b="1" i="1" smtClean="0">
                                        <a:latin typeface="Cambria Math" panose="02040503050406030204" pitchFamily="18" charset="0"/>
                                      </a:rPr>
                                    </m:ctrlPr>
                                  </m:sSubPr>
                                  <m:e>
                                    <m:r>
                                      <a:rPr lang="en-US" sz="1200" b="1" i="1">
                                        <a:solidFill>
                                          <a:prstClr val="black"/>
                                        </a:solidFill>
                                        <a:latin typeface="Cambria Math" panose="02040503050406030204" pitchFamily="18" charset="0"/>
                                      </a:rPr>
                                      <m:t>𝑲</m:t>
                                    </m:r>
                                    <m:r>
                                      <a:rPr lang="en-US" sz="1200" b="1" i="1">
                                        <a:solidFill>
                                          <a:prstClr val="black"/>
                                        </a:solidFill>
                                        <a:latin typeface="Cambria Math" panose="02040503050406030204" pitchFamily="18" charset="0"/>
                                      </a:rPr>
                                      <m:t>∙</m:t>
                                    </m:r>
                                    <m:r>
                                      <a:rPr lang="el-GR" sz="1200" b="1" i="1" smtClean="0">
                                        <a:solidFill>
                                          <a:prstClr val="black"/>
                                        </a:solidFill>
                                        <a:latin typeface="Cambria Math" panose="02040503050406030204" pitchFamily="18" charset="0"/>
                                      </a:rPr>
                                      <m:t>𝜱</m:t>
                                    </m:r>
                                    <m:r>
                                      <a:rPr lang="en-US" sz="1200" b="1" i="1">
                                        <a:solidFill>
                                          <a:prstClr val="black"/>
                                        </a:solidFill>
                                        <a:latin typeface="Cambria Math" panose="02040503050406030204" pitchFamily="18" charset="0"/>
                                      </a:rPr>
                                      <m:t>∙</m:t>
                                    </m:r>
                                    <m:sSub>
                                      <m:sSubPr>
                                        <m:ctrlPr>
                                          <a:rPr lang="en-US" sz="1200" b="1" i="1">
                                            <a:solidFill>
                                              <a:prstClr val="black"/>
                                            </a:solidFill>
                                            <a:latin typeface="Cambria Math" panose="02040503050406030204" pitchFamily="18" charset="0"/>
                                          </a:rPr>
                                        </m:ctrlPr>
                                      </m:sSubPr>
                                      <m:e>
                                        <m:r>
                                          <a:rPr lang="en-US" sz="1200" b="1" i="1">
                                            <a:solidFill>
                                              <a:prstClr val="black"/>
                                            </a:solidFill>
                                            <a:latin typeface="Cambria Math" panose="02040503050406030204" pitchFamily="18" charset="0"/>
                                          </a:rPr>
                                          <m:t>𝒅</m:t>
                                        </m:r>
                                      </m:e>
                                      <m:sub>
                                        <m:r>
                                          <a:rPr lang="en-US" sz="1200" b="1" i="1">
                                            <a:solidFill>
                                              <a:prstClr val="black"/>
                                            </a:solidFill>
                                            <a:latin typeface="Cambria Math" panose="02040503050406030204" pitchFamily="18" charset="0"/>
                                          </a:rPr>
                                          <m:t>𝟏</m:t>
                                        </m:r>
                                      </m:sub>
                                    </m:sSub>
                                    <m:r>
                                      <a:rPr lang="en-US" sz="1200" b="1" i="1">
                                        <a:latin typeface="Cambria Math" panose="02040503050406030204" pitchFamily="18" charset="0"/>
                                      </a:rPr>
                                      <m:t>∙</m:t>
                                    </m:r>
                                    <m:r>
                                      <a:rPr lang="en-US" sz="1200" b="1" i="1">
                                        <a:latin typeface="Cambria Math" panose="02040503050406030204" pitchFamily="18" charset="0"/>
                                      </a:rPr>
                                      <m:t>𝑽</m:t>
                                    </m:r>
                                  </m:e>
                                  <m:sub>
                                    <m:r>
                                      <a:rPr lang="en-US" sz="1200" b="1" i="1">
                                        <a:latin typeface="Cambria Math" panose="02040503050406030204" pitchFamily="18" charset="0"/>
                                      </a:rPr>
                                      <m:t>𝒃𝒂𝒕</m:t>
                                    </m:r>
                                  </m:sub>
                                </m:sSub>
                              </m:num>
                              <m:den>
                                <m:sSub>
                                  <m:sSubPr>
                                    <m:ctrlPr>
                                      <a:rPr lang="el-GR" sz="1200" b="1" i="1">
                                        <a:solidFill>
                                          <a:prstClr val="black"/>
                                        </a:solidFill>
                                        <a:latin typeface="Cambria Math" panose="02040503050406030204" pitchFamily="18" charset="0"/>
                                      </a:rPr>
                                    </m:ctrlPr>
                                  </m:sSubPr>
                                  <m:e>
                                    <m:r>
                                      <a:rPr lang="en-US" sz="1200" b="1" i="1">
                                        <a:solidFill>
                                          <a:prstClr val="black"/>
                                        </a:solidFill>
                                        <a:latin typeface="Cambria Math" panose="02040503050406030204" pitchFamily="18" charset="0"/>
                                      </a:rPr>
                                      <m:t>𝑹</m:t>
                                    </m:r>
                                  </m:e>
                                  <m:sub>
                                    <m:r>
                                      <a:rPr lang="en-US" sz="1200" b="1" i="1">
                                        <a:solidFill>
                                          <a:prstClr val="black"/>
                                        </a:solidFill>
                                        <a:latin typeface="Cambria Math" panose="02040503050406030204" pitchFamily="18" charset="0"/>
                                      </a:rPr>
                                      <m:t>𝒂</m:t>
                                    </m:r>
                                  </m:sub>
                                </m:sSub>
                              </m:den>
                            </m:f>
                          </m:oMath>
                        </m:oMathPara>
                      </a14:m>
                      <a:endParaRPr lang="el-GR" b="1" i="1" dirty="0"/>
                    </a:p>
                  </p:txBody>
                </p:sp>
              </mc:Choice>
              <mc:Fallback>
                <p:sp>
                  <p:nvSpPr>
                    <p:cNvPr id="24" name="TextBox 23">
                      <a:extLst>
                        <a:ext uri="{FF2B5EF4-FFF2-40B4-BE49-F238E27FC236}">
                          <a16:creationId xmlns:a16="http://schemas.microsoft.com/office/drawing/2014/main" id="{67C38468-ED95-1FAF-434D-38FA31C6D76B}"/>
                        </a:ext>
                      </a:extLst>
                    </p:cNvPr>
                    <p:cNvSpPr txBox="1">
                      <a:spLocks noRot="1" noChangeAspect="1" noMove="1" noResize="1" noEditPoints="1" noAdjustHandles="1" noChangeArrowheads="1" noChangeShapeType="1" noTextEdit="1"/>
                    </p:cNvSpPr>
                    <p:nvPr/>
                  </p:nvSpPr>
                  <p:spPr>
                    <a:xfrm>
                      <a:off x="3831452" y="4307758"/>
                      <a:ext cx="1136386" cy="486287"/>
                    </a:xfrm>
                    <a:prstGeom prst="rect">
                      <a:avLst/>
                    </a:prstGeom>
                    <a:blipFill>
                      <a:blip r:embed="rId7"/>
                      <a:stretch>
                        <a:fillRect r="-2139"/>
                      </a:stretch>
                    </a:blipFill>
                  </p:spPr>
                  <p:txBody>
                    <a:bodyPr/>
                    <a:lstStyle/>
                    <a:p>
                      <a:r>
                        <a:rPr lang="el-GR">
                          <a:noFill/>
                        </a:rPr>
                        <a:t> </a:t>
                      </a:r>
                    </a:p>
                  </p:txBody>
                </p:sp>
              </mc:Fallback>
            </mc:AlternateContent>
          </p:grpSp>
          <p:sp>
            <p:nvSpPr>
              <p:cNvPr id="10" name="Ελεύθερη σχεδίαση: Σχήμα 9">
                <a:extLst>
                  <a:ext uri="{FF2B5EF4-FFF2-40B4-BE49-F238E27FC236}">
                    <a16:creationId xmlns:a16="http://schemas.microsoft.com/office/drawing/2014/main" id="{846F4AC5-E947-4A95-DEE5-2E0B323512C7}"/>
                  </a:ext>
                </a:extLst>
              </p:cNvPr>
              <p:cNvSpPr/>
              <p:nvPr/>
            </p:nvSpPr>
            <p:spPr>
              <a:xfrm rot="10800000">
                <a:off x="5192360" y="4543011"/>
                <a:ext cx="4038723" cy="1886820"/>
              </a:xfrm>
              <a:custGeom>
                <a:avLst/>
                <a:gdLst>
                  <a:gd name="connsiteX0" fmla="*/ 0 w 3026229"/>
                  <a:gd name="connsiteY0" fmla="*/ 1320800 h 1320800"/>
                  <a:gd name="connsiteX1" fmla="*/ 645886 w 3026229"/>
                  <a:gd name="connsiteY1" fmla="*/ 791029 h 1320800"/>
                  <a:gd name="connsiteX2" fmla="*/ 1509486 w 3026229"/>
                  <a:gd name="connsiteY2" fmla="*/ 326571 h 1320800"/>
                  <a:gd name="connsiteX3" fmla="*/ 2184400 w 3026229"/>
                  <a:gd name="connsiteY3" fmla="*/ 116114 h 1320800"/>
                  <a:gd name="connsiteX4" fmla="*/ 3026229 w 3026229"/>
                  <a:gd name="connsiteY4" fmla="*/ 0 h 132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6229" h="1320800">
                    <a:moveTo>
                      <a:pt x="0" y="1320800"/>
                    </a:moveTo>
                    <a:cubicBezTo>
                      <a:pt x="197152" y="1138767"/>
                      <a:pt x="394305" y="956734"/>
                      <a:pt x="645886" y="791029"/>
                    </a:cubicBezTo>
                    <a:cubicBezTo>
                      <a:pt x="897467" y="625324"/>
                      <a:pt x="1253067" y="439057"/>
                      <a:pt x="1509486" y="326571"/>
                    </a:cubicBezTo>
                    <a:cubicBezTo>
                      <a:pt x="1765905" y="214085"/>
                      <a:pt x="1931610" y="170542"/>
                      <a:pt x="2184400" y="116114"/>
                    </a:cubicBezTo>
                    <a:cubicBezTo>
                      <a:pt x="2437190" y="61686"/>
                      <a:pt x="2731709" y="30843"/>
                      <a:pt x="3026229" y="0"/>
                    </a:cubicBezTo>
                  </a:path>
                </a:pathLst>
              </a:cu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solidFill>
                    <a:srgbClr val="00B050"/>
                  </a:solidFill>
                </a:endParaRPr>
              </a:p>
            </p:txBody>
          </p:sp>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C697B7AB-143A-698D-6BDA-D1B6FD3EC67A}"/>
                      </a:ext>
                    </a:extLst>
                  </p:cNvPr>
                  <p:cNvSpPr txBox="1"/>
                  <p:nvPr/>
                </p:nvSpPr>
                <p:spPr>
                  <a:xfrm>
                    <a:off x="7507444" y="4041589"/>
                    <a:ext cx="4541218" cy="494559"/>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m:rPr>
                              <m:nor/>
                            </m:rPr>
                            <a:rPr lang="el-GR" sz="2400" dirty="0">
                              <a:solidFill>
                                <a:srgbClr val="00B050"/>
                              </a:solidFill>
                            </a:rPr>
                            <m:t>Καμπύλη</m:t>
                          </m:r>
                          <m:r>
                            <m:rPr>
                              <m:nor/>
                            </m:rPr>
                            <a:rPr lang="el-GR" sz="2400" dirty="0">
                              <a:solidFill>
                                <a:srgbClr val="00B050"/>
                              </a:solidFill>
                            </a:rPr>
                            <m:t> </m:t>
                          </m:r>
                          <m:r>
                            <m:rPr>
                              <m:nor/>
                            </m:rPr>
                            <a:rPr lang="el-GR" sz="2400" dirty="0">
                              <a:solidFill>
                                <a:srgbClr val="00B050"/>
                              </a:solidFill>
                            </a:rPr>
                            <m:t>φορτίου</m:t>
                          </m:r>
                          <m:r>
                            <m:rPr>
                              <m:nor/>
                            </m:rPr>
                            <a:rPr lang="en-US" sz="2400" b="0" i="0" dirty="0" smtClean="0">
                              <a:solidFill>
                                <a:srgbClr val="00B050"/>
                              </a:solidFill>
                            </a:rPr>
                            <m:t>: </m:t>
                          </m:r>
                          <m:sSub>
                            <m:sSubPr>
                              <m:ctrlPr>
                                <a:rPr lang="el-GR" sz="2400" i="1">
                                  <a:solidFill>
                                    <a:srgbClr val="00B050"/>
                                  </a:solidFill>
                                  <a:latin typeface="Cambria Math" panose="02040503050406030204" pitchFamily="18" charset="0"/>
                                </a:rPr>
                              </m:ctrlPr>
                            </m:sSubPr>
                            <m:e>
                              <m:r>
                                <a:rPr lang="en-US" sz="2400" i="1">
                                  <a:solidFill>
                                    <a:srgbClr val="00B050"/>
                                  </a:solidFill>
                                  <a:latin typeface="Cambria Math" panose="02040503050406030204" pitchFamily="18" charset="0"/>
                                </a:rPr>
                                <m:t>𝑇</m:t>
                              </m:r>
                            </m:e>
                            <m:sub>
                              <m:r>
                                <a:rPr lang="el-GR" sz="2400" i="1">
                                  <a:solidFill>
                                    <a:srgbClr val="00B050"/>
                                  </a:solidFill>
                                  <a:latin typeface="Cambria Math" panose="02040503050406030204" pitchFamily="18" charset="0"/>
                                </a:rPr>
                                <m:t>𝜑</m:t>
                              </m:r>
                            </m:sub>
                          </m:sSub>
                          <m:r>
                            <a:rPr lang="el-GR" sz="2400" b="0" i="1" smtClean="0">
                              <a:solidFill>
                                <a:srgbClr val="00B050"/>
                              </a:solidFill>
                              <a:latin typeface="Cambria Math" panose="02040503050406030204" pitchFamily="18" charset="0"/>
                            </a:rPr>
                            <m:t>=</m:t>
                          </m:r>
                          <m:r>
                            <a:rPr lang="en-US" sz="2400" b="0" i="1" smtClean="0">
                              <a:solidFill>
                                <a:srgbClr val="00B050"/>
                              </a:solidFill>
                              <a:latin typeface="Cambria Math" panose="02040503050406030204" pitchFamily="18" charset="0"/>
                            </a:rPr>
                            <m:t>𝑓</m:t>
                          </m:r>
                          <m:d>
                            <m:dPr>
                              <m:ctrlPr>
                                <a:rPr lang="en-US" sz="2400" b="0" i="1" smtClean="0">
                                  <a:solidFill>
                                    <a:srgbClr val="00B050"/>
                                  </a:solidFill>
                                  <a:latin typeface="Cambria Math" panose="02040503050406030204" pitchFamily="18" charset="0"/>
                                </a:rPr>
                              </m:ctrlPr>
                            </m:dPr>
                            <m:e>
                              <m:sSub>
                                <m:sSubPr>
                                  <m:ctrlPr>
                                    <a:rPr lang="el-GR" sz="2400" i="1">
                                      <a:solidFill>
                                        <a:srgbClr val="00B050"/>
                                      </a:solidFill>
                                      <a:latin typeface="Cambria Math" panose="02040503050406030204" pitchFamily="18" charset="0"/>
                                    </a:rPr>
                                  </m:ctrlPr>
                                </m:sSubPr>
                                <m:e>
                                  <m:r>
                                    <a:rPr lang="el-GR" sz="2400" i="1">
                                      <a:solidFill>
                                        <a:srgbClr val="00B050"/>
                                      </a:solidFill>
                                      <a:latin typeface="Cambria Math" panose="02040503050406030204" pitchFamily="18" charset="0"/>
                                    </a:rPr>
                                    <m:t>𝜔</m:t>
                                  </m:r>
                                </m:e>
                                <m:sub>
                                  <m:r>
                                    <a:rPr lang="en-US" sz="2400" i="1">
                                      <a:solidFill>
                                        <a:srgbClr val="00B050"/>
                                      </a:solidFill>
                                      <a:latin typeface="Cambria Math" panose="02040503050406030204" pitchFamily="18" charset="0"/>
                                    </a:rPr>
                                    <m:t>𝑟</m:t>
                                  </m:r>
                                </m:sub>
                              </m:sSub>
                            </m:e>
                          </m:d>
                        </m:oMath>
                      </m:oMathPara>
                    </a14:m>
                    <a:endParaRPr lang="el-GR" sz="2400" dirty="0">
                      <a:solidFill>
                        <a:srgbClr val="00B050"/>
                      </a:solidFill>
                    </a:endParaRPr>
                  </a:p>
                </p:txBody>
              </p:sp>
            </mc:Choice>
            <mc:Fallback>
              <p:sp>
                <p:nvSpPr>
                  <p:cNvPr id="16" name="TextBox 15">
                    <a:extLst>
                      <a:ext uri="{FF2B5EF4-FFF2-40B4-BE49-F238E27FC236}">
                        <a16:creationId xmlns:a16="http://schemas.microsoft.com/office/drawing/2014/main" id="{C697B7AB-143A-698D-6BDA-D1B6FD3EC67A}"/>
                      </a:ext>
                    </a:extLst>
                  </p:cNvPr>
                  <p:cNvSpPr txBox="1">
                    <a:spLocks noRot="1" noChangeAspect="1" noMove="1" noResize="1" noEditPoints="1" noAdjustHandles="1" noChangeArrowheads="1" noChangeShapeType="1" noTextEdit="1"/>
                  </p:cNvSpPr>
                  <p:nvPr/>
                </p:nvSpPr>
                <p:spPr>
                  <a:xfrm>
                    <a:off x="7507444" y="4041589"/>
                    <a:ext cx="4541218" cy="494559"/>
                  </a:xfrm>
                  <a:prstGeom prst="rect">
                    <a:avLst/>
                  </a:prstGeom>
                  <a:blipFill>
                    <a:blip r:embed="rId8"/>
                    <a:stretch>
                      <a:fillRect b="-11111"/>
                    </a:stretch>
                  </a:blipFill>
                </p:spPr>
                <p:txBody>
                  <a:bodyPr/>
                  <a:lstStyle/>
                  <a:p>
                    <a:r>
                      <a:rPr lang="el-GR">
                        <a:noFill/>
                      </a:rPr>
                      <a:t> </a:t>
                    </a:r>
                  </a:p>
                </p:txBody>
              </p:sp>
            </mc:Fallback>
          </mc:AlternateContent>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C0675CB1-4D8D-B1FA-2D05-8FF763DB1C5B}"/>
                      </a:ext>
                    </a:extLst>
                  </p:cNvPr>
                  <p:cNvSpPr txBox="1"/>
                  <p:nvPr/>
                </p:nvSpPr>
                <p:spPr>
                  <a:xfrm>
                    <a:off x="4022254" y="4861954"/>
                    <a:ext cx="1136386" cy="4862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kumimoji="0" lang="en-US" sz="1200" b="1" i="1" u="none" strike="noStrike" kern="1200" cap="none" spc="0" normalizeH="0" baseline="0" noProof="0" smtClean="0">
                                  <a:ln>
                                    <a:noFill/>
                                  </a:ln>
                                  <a:solidFill>
                                    <a:prstClr val="black"/>
                                  </a:solidFill>
                                  <a:effectLst/>
                                  <a:uLnTx/>
                                  <a:uFillTx/>
                                  <a:latin typeface="Cambria Math" panose="02040503050406030204" pitchFamily="18" charset="0"/>
                                </a:rPr>
                              </m:ctrlPr>
                            </m:fPr>
                            <m:num>
                              <m:sSub>
                                <m:sSubPr>
                                  <m:ctrlPr>
                                    <a:rPr lang="el-GR" sz="1200" b="1" i="1" smtClean="0">
                                      <a:latin typeface="Cambria Math" panose="02040503050406030204" pitchFamily="18" charset="0"/>
                                    </a:rPr>
                                  </m:ctrlPr>
                                </m:sSubPr>
                                <m:e>
                                  <m:r>
                                    <a:rPr lang="en-US" sz="1200" b="1" i="1">
                                      <a:solidFill>
                                        <a:prstClr val="black"/>
                                      </a:solidFill>
                                      <a:latin typeface="Cambria Math" panose="02040503050406030204" pitchFamily="18" charset="0"/>
                                    </a:rPr>
                                    <m:t>𝑲</m:t>
                                  </m:r>
                                  <m:r>
                                    <a:rPr lang="en-US" sz="1200" b="1" i="1">
                                      <a:solidFill>
                                        <a:prstClr val="black"/>
                                      </a:solidFill>
                                      <a:latin typeface="Cambria Math" panose="02040503050406030204" pitchFamily="18" charset="0"/>
                                    </a:rPr>
                                    <m:t>∙</m:t>
                                  </m:r>
                                  <m:r>
                                    <a:rPr lang="el-GR" sz="1200" b="1" i="1" smtClean="0">
                                      <a:solidFill>
                                        <a:prstClr val="black"/>
                                      </a:solidFill>
                                      <a:latin typeface="Cambria Math" panose="02040503050406030204" pitchFamily="18" charset="0"/>
                                    </a:rPr>
                                    <m:t>𝜱</m:t>
                                  </m:r>
                                  <m:r>
                                    <a:rPr lang="en-US" sz="1200" b="1" i="1">
                                      <a:solidFill>
                                        <a:prstClr val="black"/>
                                      </a:solidFill>
                                      <a:latin typeface="Cambria Math" panose="02040503050406030204" pitchFamily="18" charset="0"/>
                                    </a:rPr>
                                    <m:t>∙</m:t>
                                  </m:r>
                                  <m:sSub>
                                    <m:sSubPr>
                                      <m:ctrlPr>
                                        <a:rPr lang="en-US" sz="1200" b="1" i="1">
                                          <a:solidFill>
                                            <a:prstClr val="black"/>
                                          </a:solidFill>
                                          <a:latin typeface="Cambria Math" panose="02040503050406030204" pitchFamily="18" charset="0"/>
                                        </a:rPr>
                                      </m:ctrlPr>
                                    </m:sSubPr>
                                    <m:e>
                                      <m:r>
                                        <a:rPr lang="en-US" sz="1200" b="1" i="1">
                                          <a:solidFill>
                                            <a:prstClr val="black"/>
                                          </a:solidFill>
                                          <a:latin typeface="Cambria Math" panose="02040503050406030204" pitchFamily="18" charset="0"/>
                                        </a:rPr>
                                        <m:t>𝒅</m:t>
                                      </m:r>
                                    </m:e>
                                    <m:sub>
                                      <m:r>
                                        <a:rPr lang="en-US" sz="1200" b="1" i="1" smtClean="0">
                                          <a:solidFill>
                                            <a:prstClr val="black"/>
                                          </a:solidFill>
                                          <a:latin typeface="Cambria Math" panose="02040503050406030204" pitchFamily="18" charset="0"/>
                                        </a:rPr>
                                        <m:t>𝟐</m:t>
                                      </m:r>
                                    </m:sub>
                                  </m:sSub>
                                  <m:r>
                                    <a:rPr lang="en-US" sz="1200" b="1" i="1">
                                      <a:latin typeface="Cambria Math" panose="02040503050406030204" pitchFamily="18" charset="0"/>
                                    </a:rPr>
                                    <m:t>∙</m:t>
                                  </m:r>
                                  <m:r>
                                    <a:rPr lang="en-US" sz="1200" b="1" i="1">
                                      <a:latin typeface="Cambria Math" panose="02040503050406030204" pitchFamily="18" charset="0"/>
                                    </a:rPr>
                                    <m:t>𝑽</m:t>
                                  </m:r>
                                </m:e>
                                <m:sub>
                                  <m:r>
                                    <a:rPr lang="en-US" sz="1200" b="1" i="1">
                                      <a:latin typeface="Cambria Math" panose="02040503050406030204" pitchFamily="18" charset="0"/>
                                    </a:rPr>
                                    <m:t>𝒃𝒂𝒕</m:t>
                                  </m:r>
                                </m:sub>
                              </m:sSub>
                            </m:num>
                            <m:den>
                              <m:sSub>
                                <m:sSubPr>
                                  <m:ctrlPr>
                                    <a:rPr lang="el-GR" sz="1200" b="1" i="1">
                                      <a:solidFill>
                                        <a:prstClr val="black"/>
                                      </a:solidFill>
                                      <a:latin typeface="Cambria Math" panose="02040503050406030204" pitchFamily="18" charset="0"/>
                                    </a:rPr>
                                  </m:ctrlPr>
                                </m:sSubPr>
                                <m:e>
                                  <m:r>
                                    <a:rPr lang="en-US" sz="1200" b="1" i="1">
                                      <a:solidFill>
                                        <a:prstClr val="black"/>
                                      </a:solidFill>
                                      <a:latin typeface="Cambria Math" panose="02040503050406030204" pitchFamily="18" charset="0"/>
                                    </a:rPr>
                                    <m:t>𝑹</m:t>
                                  </m:r>
                                </m:e>
                                <m:sub>
                                  <m:r>
                                    <a:rPr lang="en-US" sz="1200" b="1" i="1">
                                      <a:solidFill>
                                        <a:prstClr val="black"/>
                                      </a:solidFill>
                                      <a:latin typeface="Cambria Math" panose="02040503050406030204" pitchFamily="18" charset="0"/>
                                    </a:rPr>
                                    <m:t>𝒂</m:t>
                                  </m:r>
                                </m:sub>
                              </m:sSub>
                            </m:den>
                          </m:f>
                        </m:oMath>
                      </m:oMathPara>
                    </a14:m>
                    <a:endParaRPr lang="el-GR" b="1" i="1" dirty="0"/>
                  </a:p>
                </p:txBody>
              </p:sp>
            </mc:Choice>
            <mc:Fallback>
              <p:sp>
                <p:nvSpPr>
                  <p:cNvPr id="17" name="TextBox 16">
                    <a:extLst>
                      <a:ext uri="{FF2B5EF4-FFF2-40B4-BE49-F238E27FC236}">
                        <a16:creationId xmlns:a16="http://schemas.microsoft.com/office/drawing/2014/main" id="{C0675CB1-4D8D-B1FA-2D05-8FF763DB1C5B}"/>
                      </a:ext>
                    </a:extLst>
                  </p:cNvPr>
                  <p:cNvSpPr txBox="1">
                    <a:spLocks noRot="1" noChangeAspect="1" noMove="1" noResize="1" noEditPoints="1" noAdjustHandles="1" noChangeArrowheads="1" noChangeShapeType="1" noTextEdit="1"/>
                  </p:cNvSpPr>
                  <p:nvPr/>
                </p:nvSpPr>
                <p:spPr>
                  <a:xfrm>
                    <a:off x="4022254" y="4861954"/>
                    <a:ext cx="1136386" cy="486287"/>
                  </a:xfrm>
                  <a:prstGeom prst="rect">
                    <a:avLst/>
                  </a:prstGeom>
                  <a:blipFill>
                    <a:blip r:embed="rId9"/>
                    <a:stretch>
                      <a:fillRect r="-2151"/>
                    </a:stretch>
                  </a:blipFill>
                </p:spPr>
                <p:txBody>
                  <a:bodyPr/>
                  <a:lstStyle/>
                  <a:p>
                    <a:r>
                      <a:rPr lang="el-GR">
                        <a:noFill/>
                      </a:rPr>
                      <a:t> </a:t>
                    </a:r>
                  </a:p>
                </p:txBody>
              </p:sp>
            </mc:Fallback>
          </mc:AlternateContent>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326B8464-264D-954D-3027-8CFAA05F74BB}"/>
                      </a:ext>
                    </a:extLst>
                  </p:cNvPr>
                  <p:cNvSpPr txBox="1"/>
                  <p:nvPr/>
                </p:nvSpPr>
                <p:spPr>
                  <a:xfrm>
                    <a:off x="3995133" y="5303245"/>
                    <a:ext cx="1136386" cy="4862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kumimoji="0" lang="en-US" sz="1200" b="1" i="1" u="none" strike="noStrike" kern="1200" cap="none" spc="0" normalizeH="0" baseline="0" noProof="0" smtClean="0">
                                  <a:ln>
                                    <a:noFill/>
                                  </a:ln>
                                  <a:solidFill>
                                    <a:prstClr val="black"/>
                                  </a:solidFill>
                                  <a:effectLst/>
                                  <a:uLnTx/>
                                  <a:uFillTx/>
                                  <a:latin typeface="Cambria Math" panose="02040503050406030204" pitchFamily="18" charset="0"/>
                                </a:rPr>
                              </m:ctrlPr>
                            </m:fPr>
                            <m:num>
                              <m:sSub>
                                <m:sSubPr>
                                  <m:ctrlPr>
                                    <a:rPr lang="el-GR" sz="1200" b="1" i="1" smtClean="0">
                                      <a:latin typeface="Cambria Math" panose="02040503050406030204" pitchFamily="18" charset="0"/>
                                    </a:rPr>
                                  </m:ctrlPr>
                                </m:sSubPr>
                                <m:e>
                                  <m:r>
                                    <a:rPr lang="en-US" sz="1200" b="1" i="1">
                                      <a:solidFill>
                                        <a:prstClr val="black"/>
                                      </a:solidFill>
                                      <a:latin typeface="Cambria Math" panose="02040503050406030204" pitchFamily="18" charset="0"/>
                                    </a:rPr>
                                    <m:t>𝑲</m:t>
                                  </m:r>
                                  <m:r>
                                    <a:rPr lang="en-US" sz="1200" b="1" i="1">
                                      <a:solidFill>
                                        <a:prstClr val="black"/>
                                      </a:solidFill>
                                      <a:latin typeface="Cambria Math" panose="02040503050406030204" pitchFamily="18" charset="0"/>
                                    </a:rPr>
                                    <m:t>∙</m:t>
                                  </m:r>
                                  <m:r>
                                    <a:rPr lang="el-GR" sz="1200" b="1" i="1" smtClean="0">
                                      <a:solidFill>
                                        <a:prstClr val="black"/>
                                      </a:solidFill>
                                      <a:latin typeface="Cambria Math" panose="02040503050406030204" pitchFamily="18" charset="0"/>
                                    </a:rPr>
                                    <m:t>𝜱</m:t>
                                  </m:r>
                                  <m:r>
                                    <a:rPr lang="en-US" sz="1200" b="1" i="1">
                                      <a:solidFill>
                                        <a:prstClr val="black"/>
                                      </a:solidFill>
                                      <a:latin typeface="Cambria Math" panose="02040503050406030204" pitchFamily="18" charset="0"/>
                                    </a:rPr>
                                    <m:t>∙</m:t>
                                  </m:r>
                                  <m:sSub>
                                    <m:sSubPr>
                                      <m:ctrlPr>
                                        <a:rPr lang="en-US" sz="1200" b="1" i="1">
                                          <a:solidFill>
                                            <a:prstClr val="black"/>
                                          </a:solidFill>
                                          <a:latin typeface="Cambria Math" panose="02040503050406030204" pitchFamily="18" charset="0"/>
                                        </a:rPr>
                                      </m:ctrlPr>
                                    </m:sSubPr>
                                    <m:e>
                                      <m:r>
                                        <a:rPr lang="en-US" sz="1200" b="1" i="1">
                                          <a:solidFill>
                                            <a:prstClr val="black"/>
                                          </a:solidFill>
                                          <a:latin typeface="Cambria Math" panose="02040503050406030204" pitchFamily="18" charset="0"/>
                                        </a:rPr>
                                        <m:t>𝒅</m:t>
                                      </m:r>
                                    </m:e>
                                    <m:sub>
                                      <m:r>
                                        <a:rPr lang="en-US" sz="1200" b="1" i="1" smtClean="0">
                                          <a:solidFill>
                                            <a:prstClr val="black"/>
                                          </a:solidFill>
                                          <a:latin typeface="Cambria Math" panose="02040503050406030204" pitchFamily="18" charset="0"/>
                                        </a:rPr>
                                        <m:t>𝟑</m:t>
                                      </m:r>
                                    </m:sub>
                                  </m:sSub>
                                  <m:r>
                                    <a:rPr lang="en-US" sz="1200" b="1" i="1">
                                      <a:latin typeface="Cambria Math" panose="02040503050406030204" pitchFamily="18" charset="0"/>
                                    </a:rPr>
                                    <m:t>∙</m:t>
                                  </m:r>
                                  <m:r>
                                    <a:rPr lang="en-US" sz="1200" b="1" i="1">
                                      <a:latin typeface="Cambria Math" panose="02040503050406030204" pitchFamily="18" charset="0"/>
                                    </a:rPr>
                                    <m:t>𝑽</m:t>
                                  </m:r>
                                </m:e>
                                <m:sub>
                                  <m:r>
                                    <a:rPr lang="en-US" sz="1200" b="1" i="1">
                                      <a:latin typeface="Cambria Math" panose="02040503050406030204" pitchFamily="18" charset="0"/>
                                    </a:rPr>
                                    <m:t>𝒃𝒂𝒕</m:t>
                                  </m:r>
                                </m:sub>
                              </m:sSub>
                            </m:num>
                            <m:den>
                              <m:sSub>
                                <m:sSubPr>
                                  <m:ctrlPr>
                                    <a:rPr lang="el-GR" sz="1200" b="1" i="1">
                                      <a:solidFill>
                                        <a:prstClr val="black"/>
                                      </a:solidFill>
                                      <a:latin typeface="Cambria Math" panose="02040503050406030204" pitchFamily="18" charset="0"/>
                                    </a:rPr>
                                  </m:ctrlPr>
                                </m:sSubPr>
                                <m:e>
                                  <m:r>
                                    <a:rPr lang="en-US" sz="1200" b="1" i="1">
                                      <a:solidFill>
                                        <a:prstClr val="black"/>
                                      </a:solidFill>
                                      <a:latin typeface="Cambria Math" panose="02040503050406030204" pitchFamily="18" charset="0"/>
                                    </a:rPr>
                                    <m:t>𝑹</m:t>
                                  </m:r>
                                </m:e>
                                <m:sub>
                                  <m:r>
                                    <a:rPr lang="en-US" sz="1200" b="1" i="1">
                                      <a:solidFill>
                                        <a:prstClr val="black"/>
                                      </a:solidFill>
                                      <a:latin typeface="Cambria Math" panose="02040503050406030204" pitchFamily="18" charset="0"/>
                                    </a:rPr>
                                    <m:t>𝒂</m:t>
                                  </m:r>
                                </m:sub>
                              </m:sSub>
                            </m:den>
                          </m:f>
                        </m:oMath>
                      </m:oMathPara>
                    </a14:m>
                    <a:endParaRPr lang="el-GR" b="1" i="1" dirty="0"/>
                  </a:p>
                </p:txBody>
              </p:sp>
            </mc:Choice>
            <mc:Fallback>
              <p:sp>
                <p:nvSpPr>
                  <p:cNvPr id="20" name="TextBox 19">
                    <a:extLst>
                      <a:ext uri="{FF2B5EF4-FFF2-40B4-BE49-F238E27FC236}">
                        <a16:creationId xmlns:a16="http://schemas.microsoft.com/office/drawing/2014/main" id="{326B8464-264D-954D-3027-8CFAA05F74BB}"/>
                      </a:ext>
                    </a:extLst>
                  </p:cNvPr>
                  <p:cNvSpPr txBox="1">
                    <a:spLocks noRot="1" noChangeAspect="1" noMove="1" noResize="1" noEditPoints="1" noAdjustHandles="1" noChangeArrowheads="1" noChangeShapeType="1" noTextEdit="1"/>
                  </p:cNvSpPr>
                  <p:nvPr/>
                </p:nvSpPr>
                <p:spPr>
                  <a:xfrm>
                    <a:off x="3995133" y="5303245"/>
                    <a:ext cx="1136386" cy="486287"/>
                  </a:xfrm>
                  <a:prstGeom prst="rect">
                    <a:avLst/>
                  </a:prstGeom>
                  <a:blipFill>
                    <a:blip r:embed="rId10"/>
                    <a:stretch>
                      <a:fillRect r="-2139"/>
                    </a:stretch>
                  </a:blipFill>
                </p:spPr>
                <p:txBody>
                  <a:bodyPr/>
                  <a:lstStyle/>
                  <a:p>
                    <a:r>
                      <a:rPr lang="el-GR">
                        <a:noFill/>
                      </a:rPr>
                      <a:t> </a:t>
                    </a:r>
                  </a:p>
                </p:txBody>
              </p:sp>
            </mc:Fallback>
          </mc:AlternateContent>
        </p:grpSp>
        <p:cxnSp>
          <p:nvCxnSpPr>
            <p:cNvPr id="32" name="Ευθεία γραμμή σύνδεσης 31">
              <a:extLst>
                <a:ext uri="{FF2B5EF4-FFF2-40B4-BE49-F238E27FC236}">
                  <a16:creationId xmlns:a16="http://schemas.microsoft.com/office/drawing/2014/main" id="{7F41D333-5A84-D4BE-CAB1-449DBCCF5E12}"/>
                </a:ext>
              </a:extLst>
            </p:cNvPr>
            <p:cNvCxnSpPr/>
            <p:nvPr/>
          </p:nvCxnSpPr>
          <p:spPr>
            <a:xfrm>
              <a:off x="6791759" y="2956832"/>
              <a:ext cx="0" cy="1375232"/>
            </a:xfrm>
            <a:prstGeom prst="line">
              <a:avLst/>
            </a:prstGeom>
            <a:ln w="12700">
              <a:prstDash val="sys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34" name="TextBox 33">
                  <a:extLst>
                    <a:ext uri="{FF2B5EF4-FFF2-40B4-BE49-F238E27FC236}">
                      <a16:creationId xmlns:a16="http://schemas.microsoft.com/office/drawing/2014/main" id="{BCA9968E-58FA-A85B-AD1C-9220A979BA3D}"/>
                    </a:ext>
                  </a:extLst>
                </p:cNvPr>
                <p:cNvSpPr txBox="1"/>
                <p:nvPr/>
              </p:nvSpPr>
              <p:spPr>
                <a:xfrm>
                  <a:off x="6584477" y="4281137"/>
                  <a:ext cx="534780"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l-GR"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l-GR"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𝜔</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𝑟</m:t>
                            </m:r>
                            <m:r>
                              <a:rPr kumimoji="0" lang="el-GR"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oMath>
                    </m:oMathPara>
                  </a14:m>
                  <a:endParaRPr lang="el-GR" dirty="0"/>
                </a:p>
              </p:txBody>
            </p:sp>
          </mc:Choice>
          <mc:Fallback>
            <p:sp>
              <p:nvSpPr>
                <p:cNvPr id="34" name="TextBox 33">
                  <a:extLst>
                    <a:ext uri="{FF2B5EF4-FFF2-40B4-BE49-F238E27FC236}">
                      <a16:creationId xmlns:a16="http://schemas.microsoft.com/office/drawing/2014/main" id="{BCA9968E-58FA-A85B-AD1C-9220A979BA3D}"/>
                    </a:ext>
                  </a:extLst>
                </p:cNvPr>
                <p:cNvSpPr txBox="1">
                  <a:spLocks noRot="1" noChangeAspect="1" noMove="1" noResize="1" noEditPoints="1" noAdjustHandles="1" noChangeArrowheads="1" noChangeShapeType="1" noTextEdit="1"/>
                </p:cNvSpPr>
                <p:nvPr/>
              </p:nvSpPr>
              <p:spPr>
                <a:xfrm>
                  <a:off x="6584477" y="4281137"/>
                  <a:ext cx="534780" cy="461665"/>
                </a:xfrm>
                <a:prstGeom prst="rect">
                  <a:avLst/>
                </a:prstGeom>
                <a:blipFill>
                  <a:blip r:embed="rId11"/>
                  <a:stretch>
                    <a:fillRect r="-18182"/>
                  </a:stretch>
                </a:blipFill>
              </p:spPr>
              <p:txBody>
                <a:bodyPr/>
                <a:lstStyle/>
                <a:p>
                  <a:r>
                    <a:rPr lang="el-GR">
                      <a:noFill/>
                    </a:rPr>
                    <a:t> </a:t>
                  </a:r>
                </a:p>
              </p:txBody>
            </p:sp>
          </mc:Fallback>
        </mc:AlternateContent>
      </p:grpSp>
    </p:spTree>
    <p:extLst>
      <p:ext uri="{BB962C8B-B14F-4D97-AF65-F5344CB8AC3E}">
        <p14:creationId xmlns:p14="http://schemas.microsoft.com/office/powerpoint/2010/main" val="13402190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5007A2-129B-8410-13EF-5746B9E64AD9}"/>
              </a:ext>
            </a:extLst>
          </p:cNvPr>
          <p:cNvSpPr txBox="1"/>
          <p:nvPr/>
        </p:nvSpPr>
        <p:spPr>
          <a:xfrm>
            <a:off x="3197960" y="239883"/>
            <a:ext cx="4906210" cy="523220"/>
          </a:xfrm>
          <a:prstGeom prst="rect">
            <a:avLst/>
          </a:prstGeom>
          <a:noFill/>
        </p:spPr>
        <p:txBody>
          <a:bodyPr wrap="square" rtlCol="0">
            <a:spAutoFit/>
          </a:bodyPr>
          <a:lstStyle/>
          <a:p>
            <a:pPr algn="ctr"/>
            <a:r>
              <a:rPr lang="el-GR" sz="2800" dirty="0"/>
              <a:t>Ερωτήσεις κατανόησης</a:t>
            </a:r>
          </a:p>
        </p:txBody>
      </p:sp>
      <p:grpSp>
        <p:nvGrpSpPr>
          <p:cNvPr id="19" name="Ομάδα 18">
            <a:extLst>
              <a:ext uri="{FF2B5EF4-FFF2-40B4-BE49-F238E27FC236}">
                <a16:creationId xmlns:a16="http://schemas.microsoft.com/office/drawing/2014/main" id="{52F2A749-BEC3-BAEA-DD67-82B7A4B236AB}"/>
              </a:ext>
            </a:extLst>
          </p:cNvPr>
          <p:cNvGrpSpPr/>
          <p:nvPr/>
        </p:nvGrpSpPr>
        <p:grpSpPr>
          <a:xfrm>
            <a:off x="85023" y="1186167"/>
            <a:ext cx="12021953" cy="5921493"/>
            <a:chOff x="96155" y="1742890"/>
            <a:chExt cx="12021953" cy="5921493"/>
          </a:xfrm>
        </p:grpSpPr>
        <p:grpSp>
          <p:nvGrpSpPr>
            <p:cNvPr id="14" name="Ομάδα 13">
              <a:extLst>
                <a:ext uri="{FF2B5EF4-FFF2-40B4-BE49-F238E27FC236}">
                  <a16:creationId xmlns:a16="http://schemas.microsoft.com/office/drawing/2014/main" id="{68587E65-8BA0-F773-E27F-F88C809CE5CF}"/>
                </a:ext>
              </a:extLst>
            </p:cNvPr>
            <p:cNvGrpSpPr/>
            <p:nvPr/>
          </p:nvGrpSpPr>
          <p:grpSpPr>
            <a:xfrm>
              <a:off x="6777758" y="1935283"/>
              <a:ext cx="5340350" cy="2987433"/>
              <a:chOff x="6851650" y="873367"/>
              <a:chExt cx="5340350" cy="2987433"/>
            </a:xfrm>
          </p:grpSpPr>
          <p:grpSp>
            <p:nvGrpSpPr>
              <p:cNvPr id="12" name="Ομάδα 11">
                <a:extLst>
                  <a:ext uri="{FF2B5EF4-FFF2-40B4-BE49-F238E27FC236}">
                    <a16:creationId xmlns:a16="http://schemas.microsoft.com/office/drawing/2014/main" id="{69EA0A8D-372D-1A94-EC5E-3FB59C952DAA}"/>
                  </a:ext>
                </a:extLst>
              </p:cNvPr>
              <p:cNvGrpSpPr/>
              <p:nvPr/>
            </p:nvGrpSpPr>
            <p:grpSpPr>
              <a:xfrm>
                <a:off x="6851650" y="873367"/>
                <a:ext cx="5340350" cy="2987433"/>
                <a:chOff x="6360886" y="858535"/>
                <a:chExt cx="5765800" cy="3243762"/>
              </a:xfrm>
            </p:grpSpPr>
            <p:pic>
              <p:nvPicPr>
                <p:cNvPr id="3" name="Εικόνα 2">
                  <a:extLst>
                    <a:ext uri="{FF2B5EF4-FFF2-40B4-BE49-F238E27FC236}">
                      <a16:creationId xmlns:a16="http://schemas.microsoft.com/office/drawing/2014/main" id="{93385A92-2AB5-560F-B496-CB1D8DACCB3C}"/>
                    </a:ext>
                  </a:extLst>
                </p:cNvPr>
                <p:cNvPicPr>
                  <a:picLocks noChangeAspect="1"/>
                </p:cNvPicPr>
                <p:nvPr/>
              </p:nvPicPr>
              <p:blipFill>
                <a:blip r:embed="rId3"/>
                <a:srcRect t="39216" r="2053"/>
                <a:stretch/>
              </p:blipFill>
              <p:spPr>
                <a:xfrm>
                  <a:off x="6360886" y="858535"/>
                  <a:ext cx="5765800" cy="3171154"/>
                </a:xfrm>
                <a:prstGeom prst="rect">
                  <a:avLst/>
                </a:prstGeom>
              </p:spPr>
            </p:pic>
            <p:grpSp>
              <p:nvGrpSpPr>
                <p:cNvPr id="8" name="Ομάδα 7">
                  <a:extLst>
                    <a:ext uri="{FF2B5EF4-FFF2-40B4-BE49-F238E27FC236}">
                      <a16:creationId xmlns:a16="http://schemas.microsoft.com/office/drawing/2014/main" id="{9FDB841D-CC44-04D0-0D49-F2368EB308C0}"/>
                    </a:ext>
                  </a:extLst>
                </p:cNvPr>
                <p:cNvGrpSpPr/>
                <p:nvPr/>
              </p:nvGrpSpPr>
              <p:grpSpPr>
                <a:xfrm>
                  <a:off x="9747250" y="864203"/>
                  <a:ext cx="1755321" cy="3238094"/>
                  <a:chOff x="9747250" y="864203"/>
                  <a:chExt cx="1755321" cy="3238094"/>
                </a:xfrm>
              </p:grpSpPr>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C90D1CF-7056-503C-99F5-F0A90E978B8D}"/>
                          </a:ext>
                        </a:extLst>
                      </p:cNvPr>
                      <p:cNvSpPr txBox="1"/>
                      <p:nvPr/>
                    </p:nvSpPr>
                    <p:spPr>
                      <a:xfrm>
                        <a:off x="10181771" y="3825298"/>
                        <a:ext cx="1320800"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l-GR" sz="1200" i="1" smtClean="0">
                                      <a:latin typeface="Cambria Math" panose="02040503050406030204" pitchFamily="18" charset="0"/>
                                    </a:rPr>
                                  </m:ctrlPr>
                                </m:sSubPr>
                                <m:e>
                                  <m:r>
                                    <a:rPr lang="en-US" sz="1200" b="0" i="1" smtClean="0">
                                      <a:latin typeface="Cambria Math" panose="02040503050406030204" pitchFamily="18" charset="0"/>
                                    </a:rPr>
                                    <m:t>𝑉</m:t>
                                  </m:r>
                                </m:e>
                                <m:sub>
                                  <m:r>
                                    <a:rPr lang="en-US" sz="1200" b="0" i="1" smtClean="0">
                                      <a:latin typeface="Cambria Math" panose="02040503050406030204" pitchFamily="18" charset="0"/>
                                    </a:rPr>
                                    <m:t>𝑏𝑎𝑡</m:t>
                                  </m:r>
                                </m:sub>
                              </m:sSub>
                              <m:r>
                                <a:rPr lang="en-US" sz="1200" b="0" i="1" smtClean="0">
                                  <a:latin typeface="Cambria Math" panose="02040503050406030204" pitchFamily="18" charset="0"/>
                                </a:rPr>
                                <m:t>&gt;</m:t>
                              </m:r>
                              <m:r>
                                <a:rPr lang="en-US" sz="1200" b="0" i="1" smtClean="0">
                                  <a:latin typeface="Cambria Math" panose="02040503050406030204" pitchFamily="18" charset="0"/>
                                </a:rPr>
                                <m:t>𝐸</m:t>
                              </m:r>
                            </m:oMath>
                          </m:oMathPara>
                        </a14:m>
                        <a:endParaRPr lang="el-GR" dirty="0"/>
                      </a:p>
                    </p:txBody>
                  </p:sp>
                </mc:Choice>
                <mc:Fallback xmlns="">
                  <p:sp>
                    <p:nvSpPr>
                      <p:cNvPr id="11" name="TextBox 10">
                        <a:extLst>
                          <a:ext uri="{FF2B5EF4-FFF2-40B4-BE49-F238E27FC236}">
                            <a16:creationId xmlns:a16="http://schemas.microsoft.com/office/drawing/2014/main" id="{DC90D1CF-7056-503C-99F5-F0A90E978B8D}"/>
                          </a:ext>
                        </a:extLst>
                      </p:cNvPr>
                      <p:cNvSpPr txBox="1">
                        <a:spLocks noRot="1" noChangeAspect="1" noMove="1" noResize="1" noEditPoints="1" noAdjustHandles="1" noChangeArrowheads="1" noChangeShapeType="1" noTextEdit="1"/>
                      </p:cNvSpPr>
                      <p:nvPr/>
                    </p:nvSpPr>
                    <p:spPr>
                      <a:xfrm>
                        <a:off x="10181771" y="3825298"/>
                        <a:ext cx="1320800" cy="276999"/>
                      </a:xfrm>
                      <a:prstGeom prst="rect">
                        <a:avLst/>
                      </a:prstGeom>
                      <a:blipFill>
                        <a:blip r:embed="rId7"/>
                        <a:stretch>
                          <a:fillRect/>
                        </a:stretch>
                      </a:blipFill>
                    </p:spPr>
                    <p:txBody>
                      <a:bodyPr/>
                      <a:lstStyle/>
                      <a:p>
                        <a:r>
                          <a:rPr lang="el-GR">
                            <a:noFill/>
                          </a:rPr>
                          <a:t> </a:t>
                        </a:r>
                      </a:p>
                    </p:txBody>
                  </p:sp>
                </mc:Fallback>
              </mc:AlternateContent>
              <p:cxnSp>
                <p:nvCxnSpPr>
                  <p:cNvPr id="6" name="Ευθύγραμμο βέλος σύνδεσης 5">
                    <a:extLst>
                      <a:ext uri="{FF2B5EF4-FFF2-40B4-BE49-F238E27FC236}">
                        <a16:creationId xmlns:a16="http://schemas.microsoft.com/office/drawing/2014/main" id="{28B88B59-A043-3911-ADD2-A80E66468EB4}"/>
                      </a:ext>
                    </a:extLst>
                  </p:cNvPr>
                  <p:cNvCxnSpPr/>
                  <p:nvPr/>
                </p:nvCxnSpPr>
                <p:spPr>
                  <a:xfrm>
                    <a:off x="9747250" y="1181100"/>
                    <a:ext cx="434521" cy="0"/>
                  </a:xfrm>
                  <a:prstGeom prst="straightConnector1">
                    <a:avLst/>
                  </a:prstGeom>
                  <a:ln w="9525">
                    <a:solidFill>
                      <a:schemeClr val="tx1">
                        <a:lumMod val="65000"/>
                        <a:lumOff val="35000"/>
                      </a:schemeClr>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21D50AC-957F-6F3C-09F8-363BDE53D12E}"/>
                          </a:ext>
                        </a:extLst>
                      </p:cNvPr>
                      <p:cNvSpPr txBox="1"/>
                      <p:nvPr/>
                    </p:nvSpPr>
                    <p:spPr>
                      <a:xfrm>
                        <a:off x="9747250" y="864203"/>
                        <a:ext cx="444500" cy="3341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l-GR" sz="1400" i="1" smtClean="0">
                                      <a:solidFill>
                                        <a:schemeClr val="tx1">
                                          <a:lumMod val="65000"/>
                                          <a:lumOff val="35000"/>
                                        </a:schemeClr>
                                      </a:solidFill>
                                      <a:latin typeface="Cambria Math" panose="02040503050406030204" pitchFamily="18" charset="0"/>
                                    </a:rPr>
                                  </m:ctrlPr>
                                </m:sSubPr>
                                <m:e>
                                  <m:r>
                                    <a:rPr lang="el-GR" sz="1400" b="0" i="1" smtClean="0">
                                      <a:solidFill>
                                        <a:schemeClr val="tx1">
                                          <a:lumMod val="65000"/>
                                          <a:lumOff val="35000"/>
                                        </a:schemeClr>
                                      </a:solidFill>
                                      <a:latin typeface="Cambria Math" panose="02040503050406030204" pitchFamily="18" charset="0"/>
                                    </a:rPr>
                                    <m:t>𝛪</m:t>
                                  </m:r>
                                </m:e>
                                <m:sub>
                                  <m:r>
                                    <a:rPr lang="en-US" sz="1400" b="0" i="1" smtClean="0">
                                      <a:solidFill>
                                        <a:schemeClr val="tx1">
                                          <a:lumMod val="65000"/>
                                          <a:lumOff val="35000"/>
                                        </a:schemeClr>
                                      </a:solidFill>
                                      <a:latin typeface="Cambria Math" panose="02040503050406030204" pitchFamily="18" charset="0"/>
                                    </a:rPr>
                                    <m:t>𝑚</m:t>
                                  </m:r>
                                </m:sub>
                              </m:sSub>
                            </m:oMath>
                          </m:oMathPara>
                        </a14:m>
                        <a:endParaRPr lang="el-GR" i="1" dirty="0"/>
                      </a:p>
                    </p:txBody>
                  </p:sp>
                </mc:Choice>
                <mc:Fallback xmlns="">
                  <p:sp>
                    <p:nvSpPr>
                      <p:cNvPr id="7" name="TextBox 6">
                        <a:extLst>
                          <a:ext uri="{FF2B5EF4-FFF2-40B4-BE49-F238E27FC236}">
                            <a16:creationId xmlns:a16="http://schemas.microsoft.com/office/drawing/2014/main" id="{B21D50AC-957F-6F3C-09F8-363BDE53D12E}"/>
                          </a:ext>
                        </a:extLst>
                      </p:cNvPr>
                      <p:cNvSpPr txBox="1">
                        <a:spLocks noRot="1" noChangeAspect="1" noMove="1" noResize="1" noEditPoints="1" noAdjustHandles="1" noChangeArrowheads="1" noChangeShapeType="1" noTextEdit="1"/>
                      </p:cNvSpPr>
                      <p:nvPr/>
                    </p:nvSpPr>
                    <p:spPr>
                      <a:xfrm>
                        <a:off x="9747250" y="864203"/>
                        <a:ext cx="444500" cy="334185"/>
                      </a:xfrm>
                      <a:prstGeom prst="rect">
                        <a:avLst/>
                      </a:prstGeom>
                      <a:blipFill>
                        <a:blip r:embed="rId8"/>
                        <a:stretch>
                          <a:fillRect/>
                        </a:stretch>
                      </a:blipFill>
                    </p:spPr>
                    <p:txBody>
                      <a:bodyPr/>
                      <a:lstStyle/>
                      <a:p>
                        <a:r>
                          <a:rPr lang="el-GR">
                            <a:noFill/>
                          </a:rPr>
                          <a:t> </a:t>
                        </a:r>
                      </a:p>
                    </p:txBody>
                  </p:sp>
                </mc:Fallback>
              </mc:AlternateContent>
            </p:grpSp>
          </p:grpSp>
          <p:sp>
            <p:nvSpPr>
              <p:cNvPr id="2" name="TextBox 1">
                <a:extLst>
                  <a:ext uri="{FF2B5EF4-FFF2-40B4-BE49-F238E27FC236}">
                    <a16:creationId xmlns:a16="http://schemas.microsoft.com/office/drawing/2014/main" id="{0CA5C630-D921-572A-6EFD-9D6E1309E225}"/>
                  </a:ext>
                </a:extLst>
              </p:cNvPr>
              <p:cNvSpPr txBox="1"/>
              <p:nvPr/>
            </p:nvSpPr>
            <p:spPr>
              <a:xfrm>
                <a:off x="10360820" y="1151355"/>
                <a:ext cx="352425" cy="1200329"/>
              </a:xfrm>
              <a:prstGeom prst="rect">
                <a:avLst/>
              </a:prstGeom>
              <a:noFill/>
            </p:spPr>
            <p:txBody>
              <a:bodyPr wrap="square" rtlCol="0">
                <a:spAutoFit/>
              </a:bodyPr>
              <a:lstStyle/>
              <a:p>
                <a:r>
                  <a:rPr lang="el-GR" dirty="0"/>
                  <a:t>+</a:t>
                </a:r>
              </a:p>
              <a:p>
                <a:endParaRPr lang="el-GR" dirty="0"/>
              </a:p>
              <a:p>
                <a:endParaRPr lang="el-GR" dirty="0"/>
              </a:p>
              <a:p>
                <a:r>
                  <a:rPr lang="el-GR" dirty="0"/>
                  <a:t>-</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64EEE89-8E37-8CBC-0149-A84F78B81508}"/>
                      </a:ext>
                    </a:extLst>
                  </p:cNvPr>
                  <p:cNvSpPr txBox="1"/>
                  <p:nvPr/>
                </p:nvSpPr>
                <p:spPr>
                  <a:xfrm>
                    <a:off x="10337018" y="1517874"/>
                    <a:ext cx="352425"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l-GR" sz="1400" i="1" smtClean="0">
                                  <a:latin typeface="Cambria Math" panose="02040503050406030204" pitchFamily="18" charset="0"/>
                                </a:rPr>
                              </m:ctrlPr>
                            </m:sSubPr>
                            <m:e>
                              <m:r>
                                <a:rPr lang="en-US" sz="1400" b="0" i="1" smtClean="0">
                                  <a:latin typeface="Cambria Math" panose="02040503050406030204" pitchFamily="18" charset="0"/>
                                </a:rPr>
                                <m:t>𝑉</m:t>
                              </m:r>
                            </m:e>
                            <m:sub>
                              <m:r>
                                <a:rPr lang="en-US" sz="1400" b="0" i="1" smtClean="0">
                                  <a:latin typeface="Cambria Math" panose="02040503050406030204" pitchFamily="18" charset="0"/>
                                </a:rPr>
                                <m:t>𝑚</m:t>
                              </m:r>
                            </m:sub>
                          </m:sSub>
                        </m:oMath>
                      </m:oMathPara>
                    </a14:m>
                    <a:endParaRPr lang="el-GR" dirty="0"/>
                  </a:p>
                </p:txBody>
              </p:sp>
            </mc:Choice>
            <mc:Fallback xmlns="">
              <p:sp>
                <p:nvSpPr>
                  <p:cNvPr id="13" name="TextBox 12">
                    <a:extLst>
                      <a:ext uri="{FF2B5EF4-FFF2-40B4-BE49-F238E27FC236}">
                        <a16:creationId xmlns:a16="http://schemas.microsoft.com/office/drawing/2014/main" id="{864EEE89-8E37-8CBC-0149-A84F78B81508}"/>
                      </a:ext>
                    </a:extLst>
                  </p:cNvPr>
                  <p:cNvSpPr txBox="1">
                    <a:spLocks noRot="1" noChangeAspect="1" noMove="1" noResize="1" noEditPoints="1" noAdjustHandles="1" noChangeArrowheads="1" noChangeShapeType="1" noTextEdit="1"/>
                  </p:cNvSpPr>
                  <p:nvPr/>
                </p:nvSpPr>
                <p:spPr>
                  <a:xfrm>
                    <a:off x="10337018" y="1517874"/>
                    <a:ext cx="352425" cy="307777"/>
                  </a:xfrm>
                  <a:prstGeom prst="rect">
                    <a:avLst/>
                  </a:prstGeom>
                  <a:blipFill>
                    <a:blip r:embed="rId9"/>
                    <a:stretch>
                      <a:fillRect/>
                    </a:stretch>
                  </a:blipFill>
                </p:spPr>
                <p:txBody>
                  <a:bodyPr/>
                  <a:lstStyle/>
                  <a:p>
                    <a:r>
                      <a:rPr lang="el-GR">
                        <a:noFill/>
                      </a:rPr>
                      <a:t> </a:t>
                    </a:r>
                  </a:p>
                </p:txBody>
              </p:sp>
            </mc:Fallback>
          </mc:AlternateContent>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D0EBA7E-3B59-10FA-A8ED-AAF647D817FA}"/>
                    </a:ext>
                  </a:extLst>
                </p:cNvPr>
                <p:cNvSpPr txBox="1"/>
                <p:nvPr/>
              </p:nvSpPr>
              <p:spPr>
                <a:xfrm>
                  <a:off x="96155" y="1742890"/>
                  <a:ext cx="7021509" cy="5921493"/>
                </a:xfrm>
                <a:prstGeom prst="rect">
                  <a:avLst/>
                </a:prstGeom>
                <a:noFill/>
              </p:spPr>
              <p:txBody>
                <a:bodyPr wrap="square" rtlCol="0">
                  <a:spAutoFit/>
                </a:bodyPr>
                <a:lstStyle/>
                <a:p>
                  <a:r>
                    <a:rPr lang="el-GR" dirty="0"/>
                    <a:t>Έστω το ηλεκτρικό όχημα του σχήματος έχει κινητήρα </a:t>
                  </a:r>
                  <a:r>
                    <a:rPr lang="en-US" dirty="0"/>
                    <a:t>DC </a:t>
                  </a:r>
                  <a:r>
                    <a:rPr lang="el-GR" dirty="0"/>
                    <a:t>ελεγχόμενο από </a:t>
                  </a:r>
                  <a:r>
                    <a:rPr lang="en-US" dirty="0"/>
                    <a:t>DC/DC chopper </a:t>
                  </a:r>
                  <a:r>
                    <a:rPr lang="el-GR" dirty="0"/>
                    <a:t>τύπου </a:t>
                  </a:r>
                  <a:r>
                    <a:rPr lang="en-US" dirty="0"/>
                    <a:t>C</a:t>
                  </a:r>
                  <a:r>
                    <a:rPr lang="el-GR" dirty="0"/>
                    <a:t>. Η μπαταρία και ο κινητήρας έχουν τα εξής χαρακτηριστικά</a:t>
                  </a:r>
                  <a:r>
                    <a:rPr lang="en-US" dirty="0"/>
                    <a:t>: </a:t>
                  </a:r>
                </a:p>
                <a:p>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𝑏𝑎𝑡</m:t>
                            </m:r>
                          </m:sub>
                        </m:sSub>
                        <m:r>
                          <a:rPr lang="en-US" b="0" i="1" smtClean="0">
                            <a:latin typeface="Cambria Math" panose="02040503050406030204" pitchFamily="18" charset="0"/>
                          </a:rPr>
                          <m:t>=</m:t>
                        </m:r>
                        <m:r>
                          <a:rPr lang="en-US" b="0" i="1" smtClean="0">
                            <a:latin typeface="Cambria Math" panose="02040503050406030204" pitchFamily="18" charset="0"/>
                          </a:rPr>
                          <m:t>400</m:t>
                        </m:r>
                        <m:r>
                          <m:rPr>
                            <m:sty m:val="p"/>
                          </m:rPr>
                          <a:rPr lang="en-US" b="0" i="0" smtClean="0">
                            <a:latin typeface="Cambria Math" panose="02040503050406030204" pitchFamily="18" charset="0"/>
                          </a:rPr>
                          <m:t>V</m:t>
                        </m:r>
                        <m:r>
                          <a:rPr lang="en-US" b="0" i="0" smtClean="0">
                            <a:latin typeface="Cambria Math" panose="02040503050406030204" pitchFamily="18" charset="0"/>
                          </a:rPr>
                          <m:t>, </m:t>
                        </m:r>
                        <m:r>
                          <m:rPr>
                            <m:sty m:val="p"/>
                          </m:rPr>
                          <a:rPr lang="en-US" b="0" i="0" smtClean="0">
                            <a:latin typeface="Cambria Math" panose="02040503050406030204" pitchFamily="18" charset="0"/>
                          </a:rPr>
                          <m:t>L</m:t>
                        </m:r>
                        <m:r>
                          <a:rPr lang="en-US" b="0" i="0" smtClean="0">
                            <a:latin typeface="Cambria Math" panose="02040503050406030204" pitchFamily="18" charset="0"/>
                          </a:rPr>
                          <m:t>=</m:t>
                        </m:r>
                        <m:r>
                          <a:rPr lang="en-US" b="0" i="0" smtClean="0">
                            <a:latin typeface="Cambria Math" panose="02040503050406030204" pitchFamily="18" charset="0"/>
                          </a:rPr>
                          <m:t>1</m:t>
                        </m:r>
                        <m:r>
                          <a:rPr lang="en-US" b="0" i="0" smtClean="0">
                            <a:latin typeface="Cambria Math" panose="02040503050406030204" pitchFamily="18" charset="0"/>
                          </a:rPr>
                          <m:t> </m:t>
                        </m:r>
                        <m:r>
                          <m:rPr>
                            <m:sty m:val="p"/>
                          </m:rPr>
                          <a:rPr lang="en-US" b="0" i="0" smtClean="0">
                            <a:latin typeface="Cambria Math" panose="02040503050406030204" pitchFamily="18" charset="0"/>
                          </a:rPr>
                          <m:t>mH</m:t>
                        </m:r>
                        <m:r>
                          <a:rPr lang="en-US" b="0" i="0" smtClean="0">
                            <a:latin typeface="Cambria Math" panose="02040503050406030204" pitchFamily="18" charset="0"/>
                          </a:rPr>
                          <m:t>, </m:t>
                        </m:r>
                        <m:r>
                          <m:rPr>
                            <m:sty m:val="p"/>
                          </m:rPr>
                          <a:rPr lang="en-US" b="0" i="0" smtClean="0">
                            <a:latin typeface="Cambria Math" panose="02040503050406030204" pitchFamily="18" charset="0"/>
                          </a:rPr>
                          <m:t>R</m:t>
                        </m:r>
                        <m:r>
                          <a:rPr lang="en-US" b="0" i="1" smtClean="0">
                            <a:latin typeface="Cambria Math" panose="02040503050406030204" pitchFamily="18" charset="0"/>
                          </a:rPr>
                          <m:t>≈</m:t>
                        </m:r>
                        <m:r>
                          <a:rPr lang="en-US" b="0" i="1" smtClean="0">
                            <a:latin typeface="Cambria Math" panose="02040503050406030204" pitchFamily="18" charset="0"/>
                          </a:rPr>
                          <m:t>0</m:t>
                        </m:r>
                        <m:r>
                          <a:rPr lang="en-US" b="0" i="1" smtClean="0">
                            <a:latin typeface="Cambria Math" panose="02040503050406030204" pitchFamily="18" charset="0"/>
                          </a:rPr>
                          <m:t> </m:t>
                        </m:r>
                        <m:r>
                          <m:rPr>
                            <m:sty m:val="p"/>
                          </m:rPr>
                          <a:rPr lang="el-GR" b="0" i="0" smtClean="0">
                            <a:latin typeface="Cambria Math" panose="02040503050406030204" pitchFamily="18" charset="0"/>
                          </a:rPr>
                          <m:t>και</m:t>
                        </m:r>
                        <m:r>
                          <a:rPr lang="el-GR" b="0" i="1" smtClean="0">
                            <a:latin typeface="Cambria Math" panose="02040503050406030204" pitchFamily="18" charset="0"/>
                          </a:rPr>
                          <m:t> </m:t>
                        </m:r>
                        <m:sSub>
                          <m:sSubPr>
                            <m:ctrlPr>
                              <a:rPr lang="en-US" i="1">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𝑚</m:t>
                            </m:r>
                            <m:r>
                              <a:rPr lang="en-US" b="0" i="1" smtClean="0">
                                <a:latin typeface="Cambria Math" panose="02040503050406030204" pitchFamily="18" charset="0"/>
                              </a:rPr>
                              <m:t>,</m:t>
                            </m:r>
                            <m:r>
                              <a:rPr lang="en-US" b="0" i="1" smtClean="0">
                                <a:latin typeface="Cambria Math" panose="02040503050406030204" pitchFamily="18" charset="0"/>
                              </a:rPr>
                              <m:t>𝑚𝑎𝑥</m:t>
                            </m:r>
                          </m:sub>
                        </m:sSub>
                        <m:r>
                          <a:rPr lang="en-US" i="1">
                            <a:latin typeface="Cambria Math" panose="02040503050406030204" pitchFamily="18" charset="0"/>
                          </a:rPr>
                          <m:t>=</m:t>
                        </m:r>
                        <m:r>
                          <a:rPr lang="en-US" b="0" i="1" smtClean="0">
                            <a:latin typeface="Cambria Math" panose="02040503050406030204" pitchFamily="18" charset="0"/>
                          </a:rPr>
                          <m:t>1</m:t>
                        </m:r>
                        <m:r>
                          <a:rPr lang="en-US" i="1">
                            <a:latin typeface="Cambria Math" panose="02040503050406030204" pitchFamily="18" charset="0"/>
                          </a:rPr>
                          <m:t>00</m:t>
                        </m:r>
                        <m:r>
                          <m:rPr>
                            <m:sty m:val="p"/>
                          </m:rPr>
                          <a:rPr lang="en-US" b="0" i="0" smtClean="0">
                            <a:latin typeface="Cambria Math" panose="02040503050406030204" pitchFamily="18" charset="0"/>
                          </a:rPr>
                          <m:t>A</m:t>
                        </m:r>
                        <m:r>
                          <a:rPr lang="el-GR" b="0" i="0" smtClean="0">
                            <a:latin typeface="Cambria Math" panose="02040503050406030204" pitchFamily="18" charset="0"/>
                          </a:rPr>
                          <m:t>,</m:t>
                        </m:r>
                        <m:r>
                          <m:rPr>
                            <m:nor/>
                          </m:rPr>
                          <a:rPr lang="en-US" dirty="0">
                            <a:latin typeface="Cambria" panose="02040503050406030204" pitchFamily="18" charset="0"/>
                            <a:ea typeface="MS Mincho" panose="02020609040205080304" pitchFamily="49" charset="-128"/>
                            <a:cs typeface="Times New Roman" panose="02020603050405020304" pitchFamily="18" charset="0"/>
                          </a:rPr>
                          <m:t>K</m:t>
                        </m:r>
                        <m:r>
                          <m:rPr>
                            <m:nor/>
                          </m:rPr>
                          <a:rPr lang="en-US" dirty="0">
                            <a:latin typeface="Cambria" panose="02040503050406030204" pitchFamily="18" charset="0"/>
                            <a:ea typeface="MS Mincho" panose="02020609040205080304" pitchFamily="49" charset="-128"/>
                            <a:cs typeface="Times New Roman" panose="02020603050405020304" pitchFamily="18" charset="0"/>
                          </a:rPr>
                          <m:t> </m:t>
                        </m:r>
                        <m:r>
                          <m:rPr>
                            <m:nor/>
                          </m:rPr>
                          <a:rPr lang="el-GR" dirty="0">
                            <a:latin typeface="Cambria" panose="02040503050406030204" pitchFamily="18" charset="0"/>
                            <a:ea typeface="MS Mincho" panose="02020609040205080304" pitchFamily="49" charset="-128"/>
                            <a:cs typeface="Times New Roman" panose="02020603050405020304" pitchFamily="18" charset="0"/>
                          </a:rPr>
                          <m:t>∗</m:t>
                        </m:r>
                        <m:r>
                          <m:rPr>
                            <m:nor/>
                          </m:rPr>
                          <a:rPr lang="en-US" dirty="0">
                            <a:latin typeface="Cambria" panose="02040503050406030204" pitchFamily="18" charset="0"/>
                            <a:ea typeface="MS Mincho" panose="02020609040205080304" pitchFamily="49" charset="-128"/>
                            <a:cs typeface="Times New Roman" panose="02020603050405020304" pitchFamily="18" charset="0"/>
                          </a:rPr>
                          <m:t> </m:t>
                        </m:r>
                        <m:r>
                          <m:rPr>
                            <m:nor/>
                          </m:rPr>
                          <a:rPr lang="el-GR" dirty="0">
                            <a:latin typeface="Cambria" panose="02040503050406030204" pitchFamily="18" charset="0"/>
                            <a:ea typeface="MS Mincho" panose="02020609040205080304" pitchFamily="49" charset="-128"/>
                            <a:cs typeface="Times New Roman" panose="02020603050405020304" pitchFamily="18" charset="0"/>
                          </a:rPr>
                          <m:t>Φ</m:t>
                        </m:r>
                        <m:r>
                          <m:rPr>
                            <m:nor/>
                          </m:rPr>
                          <a:rPr lang="el-GR" dirty="0">
                            <a:latin typeface="Cambria" panose="02040503050406030204" pitchFamily="18" charset="0"/>
                            <a:ea typeface="MS Mincho" panose="02020609040205080304" pitchFamily="49" charset="-128"/>
                            <a:cs typeface="Times New Roman" panose="02020603050405020304" pitchFamily="18" charset="0"/>
                          </a:rPr>
                          <m:t> </m:t>
                        </m:r>
                        <m:r>
                          <m:rPr>
                            <m:nor/>
                          </m:rPr>
                          <a:rPr lang="el-GR" dirty="0">
                            <a:latin typeface="Cambria" panose="02040503050406030204" pitchFamily="18" charset="0"/>
                            <a:ea typeface="MS Mincho" panose="02020609040205080304" pitchFamily="49" charset="-128"/>
                            <a:cs typeface="Times New Roman" panose="02020603050405020304" pitchFamily="18" charset="0"/>
                          </a:rPr>
                          <m:t>=</m:t>
                        </m:r>
                        <m:r>
                          <m:rPr>
                            <m:nor/>
                          </m:rPr>
                          <a:rPr lang="en-US" dirty="0">
                            <a:latin typeface="Cambria" panose="02040503050406030204" pitchFamily="18" charset="0"/>
                            <a:ea typeface="MS Mincho" panose="02020609040205080304" pitchFamily="49" charset="-128"/>
                            <a:cs typeface="Times New Roman" panose="02020603050405020304" pitchFamily="18" charset="0"/>
                          </a:rPr>
                          <m:t>0</m:t>
                        </m:r>
                        <m:r>
                          <m:rPr>
                            <m:nor/>
                          </m:rPr>
                          <a:rPr lang="en-US" dirty="0">
                            <a:latin typeface="Cambria" panose="02040503050406030204" pitchFamily="18" charset="0"/>
                            <a:ea typeface="MS Mincho" panose="02020609040205080304" pitchFamily="49" charset="-128"/>
                            <a:cs typeface="Times New Roman" panose="02020603050405020304" pitchFamily="18" charset="0"/>
                          </a:rPr>
                          <m:t>.</m:t>
                        </m:r>
                        <m:r>
                          <m:rPr>
                            <m:nor/>
                          </m:rPr>
                          <a:rPr lang="en-US" dirty="0">
                            <a:latin typeface="Cambria" panose="02040503050406030204" pitchFamily="18" charset="0"/>
                            <a:ea typeface="MS Mincho" panose="02020609040205080304" pitchFamily="49" charset="-128"/>
                            <a:cs typeface="Times New Roman" panose="02020603050405020304" pitchFamily="18" charset="0"/>
                          </a:rPr>
                          <m:t>8 </m:t>
                        </m:r>
                        <m:r>
                          <m:rPr>
                            <m:nor/>
                          </m:rPr>
                          <a:rPr lang="en-US" dirty="0">
                            <a:latin typeface="Cambria" panose="02040503050406030204" pitchFamily="18" charset="0"/>
                            <a:ea typeface="MS Mincho" panose="02020609040205080304" pitchFamily="49" charset="-128"/>
                            <a:cs typeface="Times New Roman" panose="02020603050405020304" pitchFamily="18" charset="0"/>
                          </a:rPr>
                          <m:t>N</m:t>
                        </m:r>
                        <m:r>
                          <m:rPr>
                            <m:nor/>
                          </m:rPr>
                          <a:rPr lang="en-US" dirty="0">
                            <a:latin typeface="Cambria" panose="02040503050406030204" pitchFamily="18" charset="0"/>
                            <a:ea typeface="MS Mincho" panose="02020609040205080304" pitchFamily="49" charset="-128"/>
                            <a:cs typeface="Times New Roman" panose="02020603050405020304" pitchFamily="18" charset="0"/>
                          </a:rPr>
                          <m:t>·</m:t>
                        </m:r>
                        <m:r>
                          <m:rPr>
                            <m:nor/>
                          </m:rPr>
                          <a:rPr lang="en-US" dirty="0">
                            <a:latin typeface="Cambria" panose="02040503050406030204" pitchFamily="18" charset="0"/>
                            <a:ea typeface="MS Mincho" panose="02020609040205080304" pitchFamily="49" charset="-128"/>
                            <a:cs typeface="Times New Roman" panose="02020603050405020304" pitchFamily="18" charset="0"/>
                          </a:rPr>
                          <m:t>m</m:t>
                        </m:r>
                        <m:r>
                          <m:rPr>
                            <m:nor/>
                          </m:rPr>
                          <a:rPr lang="en-US" dirty="0">
                            <a:latin typeface="Cambria" panose="02040503050406030204" pitchFamily="18" charset="0"/>
                            <a:ea typeface="MS Mincho" panose="02020609040205080304" pitchFamily="49" charset="-128"/>
                            <a:cs typeface="Times New Roman" panose="02020603050405020304" pitchFamily="18" charset="0"/>
                          </a:rPr>
                          <m:t>/</m:t>
                        </m:r>
                        <m:r>
                          <m:rPr>
                            <m:nor/>
                          </m:rPr>
                          <a:rPr lang="en-US" dirty="0">
                            <a:latin typeface="Cambria" panose="02040503050406030204" pitchFamily="18" charset="0"/>
                            <a:ea typeface="MS Mincho" panose="02020609040205080304" pitchFamily="49" charset="-128"/>
                            <a:cs typeface="Times New Roman" panose="02020603050405020304" pitchFamily="18" charset="0"/>
                          </a:rPr>
                          <m:t>A</m:t>
                        </m:r>
                      </m:oMath>
                    </m:oMathPara>
                  </a14:m>
                  <a:endParaRPr lang="en-US" dirty="0"/>
                </a:p>
                <a:p>
                  <a:endParaRPr lang="el-GR" dirty="0"/>
                </a:p>
                <a:p>
                  <a:r>
                    <a:rPr lang="el-GR" dirty="0">
                      <a:solidFill>
                        <a:schemeClr val="tx2">
                          <a:lumMod val="75000"/>
                          <a:lumOff val="25000"/>
                        </a:schemeClr>
                      </a:solidFill>
                    </a:rPr>
                    <a:t>1️⃣ </a:t>
                  </a:r>
                  <a:r>
                    <a:rPr lang="el-GR" b="1" dirty="0">
                      <a:solidFill>
                        <a:schemeClr val="tx2">
                          <a:lumMod val="75000"/>
                          <a:lumOff val="25000"/>
                        </a:schemeClr>
                      </a:solidFill>
                    </a:rPr>
                    <a:t>Ροή και φορά ρεύματος</a:t>
                  </a:r>
                </a:p>
                <a:p>
                  <a:endParaRPr lang="en-US" b="1" dirty="0">
                    <a:solidFill>
                      <a:schemeClr val="tx2">
                        <a:lumMod val="75000"/>
                        <a:lumOff val="25000"/>
                      </a:schemeClr>
                    </a:solidFill>
                  </a:endParaRPr>
                </a:p>
                <a:p>
                  <a:pPr marL="342900" indent="-342900">
                    <a:buFont typeface="+mj-lt"/>
                    <a:buAutoNum type="arabicPeriod"/>
                  </a:pPr>
                  <a:r>
                    <a:rPr lang="el-GR" dirty="0">
                      <a:solidFill>
                        <a:schemeClr val="tx2">
                          <a:lumMod val="75000"/>
                          <a:lumOff val="25000"/>
                        </a:schemeClr>
                      </a:solidFill>
                    </a:rPr>
                    <a:t>Κατά τη λειτουργία </a:t>
                  </a:r>
                  <a:r>
                    <a:rPr lang="el-GR" dirty="0" err="1">
                      <a:solidFill>
                        <a:schemeClr val="tx2">
                          <a:lumMod val="75000"/>
                          <a:lumOff val="25000"/>
                        </a:schemeClr>
                      </a:solidFill>
                    </a:rPr>
                    <a:t>motoring</a:t>
                  </a:r>
                  <a:r>
                    <a:rPr lang="el-GR" dirty="0">
                      <a:solidFill>
                        <a:schemeClr val="tx2">
                          <a:lumMod val="75000"/>
                          <a:lumOff val="25000"/>
                        </a:schemeClr>
                      </a:solidFill>
                    </a:rPr>
                    <a:t> (ο κινητήρας απορροφά ενέργεια από την μπαταρία):</a:t>
                  </a:r>
                </a:p>
                <a:p>
                  <a:pPr marL="800100" lvl="1" indent="-342900">
                    <a:buFont typeface="+mj-lt"/>
                    <a:buAutoNum type="alphaLcParenR"/>
                  </a:pPr>
                  <a:r>
                    <a:rPr lang="el-GR" dirty="0">
                      <a:solidFill>
                        <a:schemeClr val="tx2">
                          <a:lumMod val="75000"/>
                          <a:lumOff val="25000"/>
                        </a:schemeClr>
                      </a:solidFill>
                    </a:rPr>
                    <a:t>Να περιγράψετε τη διαδρομή του ρεύματος όταν ο S1 είναι ON.</a:t>
                  </a:r>
                </a:p>
                <a:p>
                  <a:pPr marL="800100" lvl="1" indent="-342900">
                    <a:buFont typeface="+mj-lt"/>
                    <a:buAutoNum type="alphaLcParenR"/>
                  </a:pPr>
                  <a:r>
                    <a:rPr lang="el-GR" dirty="0">
                      <a:solidFill>
                        <a:schemeClr val="tx2">
                          <a:lumMod val="75000"/>
                          <a:lumOff val="25000"/>
                        </a:schemeClr>
                      </a:solidFill>
                    </a:rPr>
                    <a:t>Να περιγράψετε τη διαδρομή του ρεύματος κατά το OFF του S1).</a:t>
                  </a:r>
                </a:p>
                <a:p>
                  <a:pPr marL="342900" indent="-342900">
                    <a:buFont typeface="+mj-lt"/>
                    <a:buAutoNum type="arabicPeriod"/>
                  </a:pPr>
                  <a:r>
                    <a:rPr lang="el-GR" dirty="0">
                      <a:solidFill>
                        <a:schemeClr val="tx2">
                          <a:lumMod val="75000"/>
                          <a:lumOff val="25000"/>
                        </a:schemeClr>
                      </a:solidFill>
                    </a:rPr>
                    <a:t>Κατά τη λειτουργία </a:t>
                  </a:r>
                  <a:r>
                    <a:rPr lang="el-GR" dirty="0" err="1">
                      <a:solidFill>
                        <a:schemeClr val="tx2">
                          <a:lumMod val="75000"/>
                          <a:lumOff val="25000"/>
                        </a:schemeClr>
                      </a:solidFill>
                    </a:rPr>
                    <a:t>regenerative</a:t>
                  </a:r>
                  <a:r>
                    <a:rPr lang="el-GR" dirty="0">
                      <a:solidFill>
                        <a:schemeClr val="tx2">
                          <a:lumMod val="75000"/>
                          <a:lumOff val="25000"/>
                        </a:schemeClr>
                      </a:solidFill>
                    </a:rPr>
                    <a:t> </a:t>
                  </a:r>
                  <a:r>
                    <a:rPr lang="el-GR" dirty="0" err="1">
                      <a:solidFill>
                        <a:schemeClr val="tx2">
                          <a:lumMod val="75000"/>
                          <a:lumOff val="25000"/>
                        </a:schemeClr>
                      </a:solidFill>
                    </a:rPr>
                    <a:t>braking</a:t>
                  </a:r>
                  <a:r>
                    <a:rPr lang="el-GR" dirty="0">
                      <a:solidFill>
                        <a:schemeClr val="tx2">
                          <a:lumMod val="75000"/>
                          <a:lumOff val="25000"/>
                        </a:schemeClr>
                      </a:solidFill>
                    </a:rPr>
                    <a:t> (ο κινητήρας λειτουργεί ως γεννήτρια):</a:t>
                  </a:r>
                </a:p>
                <a:p>
                  <a:pPr marL="800100" lvl="1" indent="-342900">
                    <a:buFont typeface="+mj-lt"/>
                    <a:buAutoNum type="alphaLcParenR"/>
                  </a:pPr>
                  <a:r>
                    <a:rPr lang="el-GR" dirty="0">
                      <a:solidFill>
                        <a:schemeClr val="tx2">
                          <a:lumMod val="75000"/>
                          <a:lumOff val="25000"/>
                        </a:schemeClr>
                      </a:solidFill>
                    </a:rPr>
                    <a:t>Να περιγράψετε τη διαδρομή του ρεύματος όταν ο S2 είναι ON.</a:t>
                  </a:r>
                </a:p>
                <a:p>
                  <a:pPr marL="800100" lvl="1" indent="-342900">
                    <a:buFont typeface="+mj-lt"/>
                    <a:buAutoNum type="alphaLcParenR"/>
                  </a:pPr>
                  <a:r>
                    <a:rPr lang="el-GR" dirty="0">
                      <a:solidFill>
                        <a:schemeClr val="tx2">
                          <a:lumMod val="75000"/>
                          <a:lumOff val="25000"/>
                        </a:schemeClr>
                      </a:solidFill>
                    </a:rPr>
                    <a:t>Να περιγράψετε τη διαδρομή του ρεύματος κατά το OFF του S2.</a:t>
                  </a:r>
                  <a:endParaRPr lang="en-US" dirty="0">
                    <a:solidFill>
                      <a:schemeClr val="tx2">
                        <a:lumMod val="75000"/>
                        <a:lumOff val="25000"/>
                      </a:schemeClr>
                    </a:solidFill>
                  </a:endParaRPr>
                </a:p>
                <a:p>
                  <a:pPr lvl="1"/>
                  <a:endParaRPr lang="en-US" dirty="0"/>
                </a:p>
              </p:txBody>
            </p:sp>
          </mc:Choice>
          <mc:Fallback xmlns="">
            <p:sp>
              <p:nvSpPr>
                <p:cNvPr id="15" name="TextBox 14">
                  <a:extLst>
                    <a:ext uri="{FF2B5EF4-FFF2-40B4-BE49-F238E27FC236}">
                      <a16:creationId xmlns:a16="http://schemas.microsoft.com/office/drawing/2014/main" id="{9D0EBA7E-3B59-10FA-A8ED-AAF647D817FA}"/>
                    </a:ext>
                  </a:extLst>
                </p:cNvPr>
                <p:cNvSpPr txBox="1">
                  <a:spLocks noRot="1" noChangeAspect="1" noMove="1" noResize="1" noEditPoints="1" noAdjustHandles="1" noChangeArrowheads="1" noChangeShapeType="1" noTextEdit="1"/>
                </p:cNvSpPr>
                <p:nvPr/>
              </p:nvSpPr>
              <p:spPr>
                <a:xfrm>
                  <a:off x="96155" y="1742890"/>
                  <a:ext cx="7021509" cy="5921493"/>
                </a:xfrm>
                <a:prstGeom prst="rect">
                  <a:avLst/>
                </a:prstGeom>
                <a:blipFill>
                  <a:blip r:embed="rId10"/>
                  <a:stretch>
                    <a:fillRect l="-781" t="-515" r="-521"/>
                  </a:stretch>
                </a:blipFill>
              </p:spPr>
              <p:txBody>
                <a:bodyPr/>
                <a:lstStyle/>
                <a:p>
                  <a:r>
                    <a:rPr lang="el-GR">
                      <a:noFill/>
                    </a:rPr>
                    <a:t> </a:t>
                  </a:r>
                </a:p>
              </p:txBody>
            </p:sp>
          </mc:Fallback>
        </mc:AlternateContent>
      </p:grpSp>
      <p:pic>
        <p:nvPicPr>
          <p:cNvPr id="18" name="Εικόνα 17" descr="Εικόνα που περιέχει καρτούν, ανθρώπινο πρόσωπο, clipart, ζωγραφιά&#10;&#10;Το περιεχόμενο που δημιουργείται από τεχνολογία AI ενδέχεται να είναι εσφαλμένο.">
            <a:extLst>
              <a:ext uri="{FF2B5EF4-FFF2-40B4-BE49-F238E27FC236}">
                <a16:creationId xmlns:a16="http://schemas.microsoft.com/office/drawing/2014/main" id="{5D5CB3B0-AA33-E0C5-B63D-92639E5AF68F}"/>
              </a:ext>
            </a:extLst>
          </p:cNvPr>
          <p:cNvPicPr>
            <a:picLocks noChangeAspect="1"/>
          </p:cNvPicPr>
          <p:nvPr/>
        </p:nvPicPr>
        <p:blipFill>
          <a:blip r:embed="rId11">
            <a:extLst>
              <a:ext uri="{28A0092B-C50C-407E-A947-70E740481C1C}">
                <a14:useLocalDpi xmlns:a14="http://schemas.microsoft.com/office/drawing/2010/main" val="0"/>
              </a:ext>
            </a:extLst>
          </a:blip>
          <a:srcRect l="12431" t="15873" r="3900" b="10688"/>
          <a:stretch/>
        </p:blipFill>
        <p:spPr>
          <a:xfrm>
            <a:off x="2579996" y="84230"/>
            <a:ext cx="762208" cy="946284"/>
          </a:xfrm>
          <a:prstGeom prst="rect">
            <a:avLst/>
          </a:prstGeom>
        </p:spPr>
      </p:pic>
    </p:spTree>
    <p:extLst>
      <p:ext uri="{BB962C8B-B14F-4D97-AF65-F5344CB8AC3E}">
        <p14:creationId xmlns:p14="http://schemas.microsoft.com/office/powerpoint/2010/main" val="28754256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5007A2-129B-8410-13EF-5746B9E64AD9}"/>
              </a:ext>
            </a:extLst>
          </p:cNvPr>
          <p:cNvSpPr txBox="1"/>
          <p:nvPr/>
        </p:nvSpPr>
        <p:spPr>
          <a:xfrm>
            <a:off x="3197960" y="239883"/>
            <a:ext cx="4906210" cy="523220"/>
          </a:xfrm>
          <a:prstGeom prst="rect">
            <a:avLst/>
          </a:prstGeom>
          <a:noFill/>
        </p:spPr>
        <p:txBody>
          <a:bodyPr wrap="square" rtlCol="0">
            <a:spAutoFit/>
          </a:bodyPr>
          <a:lstStyle/>
          <a:p>
            <a:pPr algn="ctr"/>
            <a:r>
              <a:rPr lang="el-GR" sz="2800" dirty="0"/>
              <a:t>Ερωτήσεις κατανόησης</a:t>
            </a:r>
          </a:p>
        </p:txBody>
      </p:sp>
      <p:grpSp>
        <p:nvGrpSpPr>
          <p:cNvPr id="19" name="Ομάδα 18">
            <a:extLst>
              <a:ext uri="{FF2B5EF4-FFF2-40B4-BE49-F238E27FC236}">
                <a16:creationId xmlns:a16="http://schemas.microsoft.com/office/drawing/2014/main" id="{52F2A749-BEC3-BAEA-DD67-82B7A4B236AB}"/>
              </a:ext>
            </a:extLst>
          </p:cNvPr>
          <p:cNvGrpSpPr/>
          <p:nvPr/>
        </p:nvGrpSpPr>
        <p:grpSpPr>
          <a:xfrm>
            <a:off x="85023" y="1396164"/>
            <a:ext cx="12021953" cy="6475491"/>
            <a:chOff x="96155" y="1742890"/>
            <a:chExt cx="12021953" cy="6475491"/>
          </a:xfrm>
        </p:grpSpPr>
        <p:grpSp>
          <p:nvGrpSpPr>
            <p:cNvPr id="14" name="Ομάδα 13">
              <a:extLst>
                <a:ext uri="{FF2B5EF4-FFF2-40B4-BE49-F238E27FC236}">
                  <a16:creationId xmlns:a16="http://schemas.microsoft.com/office/drawing/2014/main" id="{68587E65-8BA0-F773-E27F-F88C809CE5CF}"/>
                </a:ext>
              </a:extLst>
            </p:cNvPr>
            <p:cNvGrpSpPr/>
            <p:nvPr/>
          </p:nvGrpSpPr>
          <p:grpSpPr>
            <a:xfrm>
              <a:off x="6777758" y="1935283"/>
              <a:ext cx="5340350" cy="2987433"/>
              <a:chOff x="6851650" y="873367"/>
              <a:chExt cx="5340350" cy="2987433"/>
            </a:xfrm>
          </p:grpSpPr>
          <p:grpSp>
            <p:nvGrpSpPr>
              <p:cNvPr id="12" name="Ομάδα 11">
                <a:extLst>
                  <a:ext uri="{FF2B5EF4-FFF2-40B4-BE49-F238E27FC236}">
                    <a16:creationId xmlns:a16="http://schemas.microsoft.com/office/drawing/2014/main" id="{69EA0A8D-372D-1A94-EC5E-3FB59C952DAA}"/>
                  </a:ext>
                </a:extLst>
              </p:cNvPr>
              <p:cNvGrpSpPr/>
              <p:nvPr/>
            </p:nvGrpSpPr>
            <p:grpSpPr>
              <a:xfrm>
                <a:off x="6851650" y="873367"/>
                <a:ext cx="5340350" cy="2987433"/>
                <a:chOff x="6360886" y="858535"/>
                <a:chExt cx="5765800" cy="3243762"/>
              </a:xfrm>
            </p:grpSpPr>
            <p:pic>
              <p:nvPicPr>
                <p:cNvPr id="3" name="Εικόνα 2">
                  <a:extLst>
                    <a:ext uri="{FF2B5EF4-FFF2-40B4-BE49-F238E27FC236}">
                      <a16:creationId xmlns:a16="http://schemas.microsoft.com/office/drawing/2014/main" id="{93385A92-2AB5-560F-B496-CB1D8DACCB3C}"/>
                    </a:ext>
                  </a:extLst>
                </p:cNvPr>
                <p:cNvPicPr>
                  <a:picLocks noChangeAspect="1"/>
                </p:cNvPicPr>
                <p:nvPr/>
              </p:nvPicPr>
              <p:blipFill>
                <a:blip r:embed="rId3"/>
                <a:srcRect t="39216" r="2053"/>
                <a:stretch/>
              </p:blipFill>
              <p:spPr>
                <a:xfrm>
                  <a:off x="6360886" y="858535"/>
                  <a:ext cx="5765800" cy="3171154"/>
                </a:xfrm>
                <a:prstGeom prst="rect">
                  <a:avLst/>
                </a:prstGeom>
              </p:spPr>
            </p:pic>
            <p:grpSp>
              <p:nvGrpSpPr>
                <p:cNvPr id="8" name="Ομάδα 7">
                  <a:extLst>
                    <a:ext uri="{FF2B5EF4-FFF2-40B4-BE49-F238E27FC236}">
                      <a16:creationId xmlns:a16="http://schemas.microsoft.com/office/drawing/2014/main" id="{9FDB841D-CC44-04D0-0D49-F2368EB308C0}"/>
                    </a:ext>
                  </a:extLst>
                </p:cNvPr>
                <p:cNvGrpSpPr/>
                <p:nvPr/>
              </p:nvGrpSpPr>
              <p:grpSpPr>
                <a:xfrm>
                  <a:off x="9747250" y="864203"/>
                  <a:ext cx="1755321" cy="3238094"/>
                  <a:chOff x="9747250" y="864203"/>
                  <a:chExt cx="1755321" cy="3238094"/>
                </a:xfrm>
              </p:grpSpPr>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C90D1CF-7056-503C-99F5-F0A90E978B8D}"/>
                          </a:ext>
                        </a:extLst>
                      </p:cNvPr>
                      <p:cNvSpPr txBox="1"/>
                      <p:nvPr/>
                    </p:nvSpPr>
                    <p:spPr>
                      <a:xfrm>
                        <a:off x="10181771" y="3825298"/>
                        <a:ext cx="1320800"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l-GR" sz="1200" i="1" smtClean="0">
                                      <a:latin typeface="Cambria Math" panose="02040503050406030204" pitchFamily="18" charset="0"/>
                                    </a:rPr>
                                  </m:ctrlPr>
                                </m:sSubPr>
                                <m:e>
                                  <m:r>
                                    <a:rPr lang="en-US" sz="1200" b="0" i="1" smtClean="0">
                                      <a:latin typeface="Cambria Math" panose="02040503050406030204" pitchFamily="18" charset="0"/>
                                    </a:rPr>
                                    <m:t>𝑉</m:t>
                                  </m:r>
                                </m:e>
                                <m:sub>
                                  <m:r>
                                    <a:rPr lang="en-US" sz="1200" b="0" i="1" smtClean="0">
                                      <a:latin typeface="Cambria Math" panose="02040503050406030204" pitchFamily="18" charset="0"/>
                                    </a:rPr>
                                    <m:t>𝑏𝑎𝑡</m:t>
                                  </m:r>
                                </m:sub>
                              </m:sSub>
                              <m:r>
                                <a:rPr lang="en-US" sz="1200" b="0" i="1" smtClean="0">
                                  <a:latin typeface="Cambria Math" panose="02040503050406030204" pitchFamily="18" charset="0"/>
                                </a:rPr>
                                <m:t>&gt;</m:t>
                              </m:r>
                              <m:r>
                                <a:rPr lang="en-US" sz="1200" b="0" i="1" smtClean="0">
                                  <a:latin typeface="Cambria Math" panose="02040503050406030204" pitchFamily="18" charset="0"/>
                                </a:rPr>
                                <m:t>𝐸</m:t>
                              </m:r>
                            </m:oMath>
                          </m:oMathPara>
                        </a14:m>
                        <a:endParaRPr lang="el-GR" dirty="0"/>
                      </a:p>
                    </p:txBody>
                  </p:sp>
                </mc:Choice>
                <mc:Fallback xmlns="">
                  <p:sp>
                    <p:nvSpPr>
                      <p:cNvPr id="11" name="TextBox 10">
                        <a:extLst>
                          <a:ext uri="{FF2B5EF4-FFF2-40B4-BE49-F238E27FC236}">
                            <a16:creationId xmlns:a16="http://schemas.microsoft.com/office/drawing/2014/main" id="{DC90D1CF-7056-503C-99F5-F0A90E978B8D}"/>
                          </a:ext>
                        </a:extLst>
                      </p:cNvPr>
                      <p:cNvSpPr txBox="1">
                        <a:spLocks noRot="1" noChangeAspect="1" noMove="1" noResize="1" noEditPoints="1" noAdjustHandles="1" noChangeArrowheads="1" noChangeShapeType="1" noTextEdit="1"/>
                      </p:cNvSpPr>
                      <p:nvPr/>
                    </p:nvSpPr>
                    <p:spPr>
                      <a:xfrm>
                        <a:off x="10181771" y="3825298"/>
                        <a:ext cx="1320800" cy="276999"/>
                      </a:xfrm>
                      <a:prstGeom prst="rect">
                        <a:avLst/>
                      </a:prstGeom>
                      <a:blipFill>
                        <a:blip r:embed="rId7"/>
                        <a:stretch>
                          <a:fillRect/>
                        </a:stretch>
                      </a:blipFill>
                    </p:spPr>
                    <p:txBody>
                      <a:bodyPr/>
                      <a:lstStyle/>
                      <a:p>
                        <a:r>
                          <a:rPr lang="el-GR">
                            <a:noFill/>
                          </a:rPr>
                          <a:t> </a:t>
                        </a:r>
                      </a:p>
                    </p:txBody>
                  </p:sp>
                </mc:Fallback>
              </mc:AlternateContent>
              <p:cxnSp>
                <p:nvCxnSpPr>
                  <p:cNvPr id="6" name="Ευθύγραμμο βέλος σύνδεσης 5">
                    <a:extLst>
                      <a:ext uri="{FF2B5EF4-FFF2-40B4-BE49-F238E27FC236}">
                        <a16:creationId xmlns:a16="http://schemas.microsoft.com/office/drawing/2014/main" id="{28B88B59-A043-3911-ADD2-A80E66468EB4}"/>
                      </a:ext>
                    </a:extLst>
                  </p:cNvPr>
                  <p:cNvCxnSpPr/>
                  <p:nvPr/>
                </p:nvCxnSpPr>
                <p:spPr>
                  <a:xfrm>
                    <a:off x="9747250" y="1181100"/>
                    <a:ext cx="434521" cy="0"/>
                  </a:xfrm>
                  <a:prstGeom prst="straightConnector1">
                    <a:avLst/>
                  </a:prstGeom>
                  <a:ln w="9525">
                    <a:solidFill>
                      <a:schemeClr val="tx1">
                        <a:lumMod val="65000"/>
                        <a:lumOff val="35000"/>
                      </a:schemeClr>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21D50AC-957F-6F3C-09F8-363BDE53D12E}"/>
                          </a:ext>
                        </a:extLst>
                      </p:cNvPr>
                      <p:cNvSpPr txBox="1"/>
                      <p:nvPr/>
                    </p:nvSpPr>
                    <p:spPr>
                      <a:xfrm>
                        <a:off x="9747250" y="864203"/>
                        <a:ext cx="444500" cy="3341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l-GR" sz="1400" i="1" smtClean="0">
                                      <a:solidFill>
                                        <a:schemeClr val="tx1">
                                          <a:lumMod val="65000"/>
                                          <a:lumOff val="35000"/>
                                        </a:schemeClr>
                                      </a:solidFill>
                                      <a:latin typeface="Cambria Math" panose="02040503050406030204" pitchFamily="18" charset="0"/>
                                    </a:rPr>
                                  </m:ctrlPr>
                                </m:sSubPr>
                                <m:e>
                                  <m:r>
                                    <a:rPr lang="el-GR" sz="1400" b="0" i="1" smtClean="0">
                                      <a:solidFill>
                                        <a:schemeClr val="tx1">
                                          <a:lumMod val="65000"/>
                                          <a:lumOff val="35000"/>
                                        </a:schemeClr>
                                      </a:solidFill>
                                      <a:latin typeface="Cambria Math" panose="02040503050406030204" pitchFamily="18" charset="0"/>
                                    </a:rPr>
                                    <m:t>𝛪</m:t>
                                  </m:r>
                                </m:e>
                                <m:sub>
                                  <m:r>
                                    <a:rPr lang="en-US" sz="1400" b="0" i="1" smtClean="0">
                                      <a:solidFill>
                                        <a:schemeClr val="tx1">
                                          <a:lumMod val="65000"/>
                                          <a:lumOff val="35000"/>
                                        </a:schemeClr>
                                      </a:solidFill>
                                      <a:latin typeface="Cambria Math" panose="02040503050406030204" pitchFamily="18" charset="0"/>
                                    </a:rPr>
                                    <m:t>𝑚</m:t>
                                  </m:r>
                                </m:sub>
                              </m:sSub>
                            </m:oMath>
                          </m:oMathPara>
                        </a14:m>
                        <a:endParaRPr lang="el-GR" i="1" dirty="0"/>
                      </a:p>
                    </p:txBody>
                  </p:sp>
                </mc:Choice>
                <mc:Fallback xmlns="">
                  <p:sp>
                    <p:nvSpPr>
                      <p:cNvPr id="7" name="TextBox 6">
                        <a:extLst>
                          <a:ext uri="{FF2B5EF4-FFF2-40B4-BE49-F238E27FC236}">
                            <a16:creationId xmlns:a16="http://schemas.microsoft.com/office/drawing/2014/main" id="{B21D50AC-957F-6F3C-09F8-363BDE53D12E}"/>
                          </a:ext>
                        </a:extLst>
                      </p:cNvPr>
                      <p:cNvSpPr txBox="1">
                        <a:spLocks noRot="1" noChangeAspect="1" noMove="1" noResize="1" noEditPoints="1" noAdjustHandles="1" noChangeArrowheads="1" noChangeShapeType="1" noTextEdit="1"/>
                      </p:cNvSpPr>
                      <p:nvPr/>
                    </p:nvSpPr>
                    <p:spPr>
                      <a:xfrm>
                        <a:off x="9747250" y="864203"/>
                        <a:ext cx="444500" cy="334185"/>
                      </a:xfrm>
                      <a:prstGeom prst="rect">
                        <a:avLst/>
                      </a:prstGeom>
                      <a:blipFill>
                        <a:blip r:embed="rId8"/>
                        <a:stretch>
                          <a:fillRect/>
                        </a:stretch>
                      </a:blipFill>
                    </p:spPr>
                    <p:txBody>
                      <a:bodyPr/>
                      <a:lstStyle/>
                      <a:p>
                        <a:r>
                          <a:rPr lang="el-GR">
                            <a:noFill/>
                          </a:rPr>
                          <a:t> </a:t>
                        </a:r>
                      </a:p>
                    </p:txBody>
                  </p:sp>
                </mc:Fallback>
              </mc:AlternateContent>
            </p:grpSp>
          </p:grpSp>
          <p:sp>
            <p:nvSpPr>
              <p:cNvPr id="2" name="TextBox 1">
                <a:extLst>
                  <a:ext uri="{FF2B5EF4-FFF2-40B4-BE49-F238E27FC236}">
                    <a16:creationId xmlns:a16="http://schemas.microsoft.com/office/drawing/2014/main" id="{0CA5C630-D921-572A-6EFD-9D6E1309E225}"/>
                  </a:ext>
                </a:extLst>
              </p:cNvPr>
              <p:cNvSpPr txBox="1"/>
              <p:nvPr/>
            </p:nvSpPr>
            <p:spPr>
              <a:xfrm>
                <a:off x="10360820" y="1151355"/>
                <a:ext cx="352425" cy="1200329"/>
              </a:xfrm>
              <a:prstGeom prst="rect">
                <a:avLst/>
              </a:prstGeom>
              <a:noFill/>
            </p:spPr>
            <p:txBody>
              <a:bodyPr wrap="square" rtlCol="0">
                <a:spAutoFit/>
              </a:bodyPr>
              <a:lstStyle/>
              <a:p>
                <a:r>
                  <a:rPr lang="el-GR" dirty="0"/>
                  <a:t>+</a:t>
                </a:r>
              </a:p>
              <a:p>
                <a:endParaRPr lang="el-GR" dirty="0"/>
              </a:p>
              <a:p>
                <a:endParaRPr lang="el-GR" dirty="0"/>
              </a:p>
              <a:p>
                <a:r>
                  <a:rPr lang="el-GR" dirty="0"/>
                  <a:t>-</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64EEE89-8E37-8CBC-0149-A84F78B81508}"/>
                      </a:ext>
                    </a:extLst>
                  </p:cNvPr>
                  <p:cNvSpPr txBox="1"/>
                  <p:nvPr/>
                </p:nvSpPr>
                <p:spPr>
                  <a:xfrm>
                    <a:off x="10337018" y="1517874"/>
                    <a:ext cx="352425"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l-GR" sz="1400" i="1" smtClean="0">
                                  <a:latin typeface="Cambria Math" panose="02040503050406030204" pitchFamily="18" charset="0"/>
                                </a:rPr>
                              </m:ctrlPr>
                            </m:sSubPr>
                            <m:e>
                              <m:r>
                                <a:rPr lang="en-US" sz="1400" b="0" i="1" smtClean="0">
                                  <a:latin typeface="Cambria Math" panose="02040503050406030204" pitchFamily="18" charset="0"/>
                                </a:rPr>
                                <m:t>𝑉</m:t>
                              </m:r>
                            </m:e>
                            <m:sub>
                              <m:r>
                                <a:rPr lang="en-US" sz="1400" b="0" i="1" smtClean="0">
                                  <a:latin typeface="Cambria Math" panose="02040503050406030204" pitchFamily="18" charset="0"/>
                                </a:rPr>
                                <m:t>𝑚</m:t>
                              </m:r>
                            </m:sub>
                          </m:sSub>
                        </m:oMath>
                      </m:oMathPara>
                    </a14:m>
                    <a:endParaRPr lang="el-GR" dirty="0"/>
                  </a:p>
                </p:txBody>
              </p:sp>
            </mc:Choice>
            <mc:Fallback xmlns="">
              <p:sp>
                <p:nvSpPr>
                  <p:cNvPr id="13" name="TextBox 12">
                    <a:extLst>
                      <a:ext uri="{FF2B5EF4-FFF2-40B4-BE49-F238E27FC236}">
                        <a16:creationId xmlns:a16="http://schemas.microsoft.com/office/drawing/2014/main" id="{864EEE89-8E37-8CBC-0149-A84F78B81508}"/>
                      </a:ext>
                    </a:extLst>
                  </p:cNvPr>
                  <p:cNvSpPr txBox="1">
                    <a:spLocks noRot="1" noChangeAspect="1" noMove="1" noResize="1" noEditPoints="1" noAdjustHandles="1" noChangeArrowheads="1" noChangeShapeType="1" noTextEdit="1"/>
                  </p:cNvSpPr>
                  <p:nvPr/>
                </p:nvSpPr>
                <p:spPr>
                  <a:xfrm>
                    <a:off x="10337018" y="1517874"/>
                    <a:ext cx="352425" cy="307777"/>
                  </a:xfrm>
                  <a:prstGeom prst="rect">
                    <a:avLst/>
                  </a:prstGeom>
                  <a:blipFill>
                    <a:blip r:embed="rId9"/>
                    <a:stretch>
                      <a:fillRect/>
                    </a:stretch>
                  </a:blipFill>
                </p:spPr>
                <p:txBody>
                  <a:bodyPr/>
                  <a:lstStyle/>
                  <a:p>
                    <a:r>
                      <a:rPr lang="el-GR">
                        <a:noFill/>
                      </a:rPr>
                      <a:t> </a:t>
                    </a:r>
                  </a:p>
                </p:txBody>
              </p:sp>
            </mc:Fallback>
          </mc:AlternateContent>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D0EBA7E-3B59-10FA-A8ED-AAF647D817FA}"/>
                    </a:ext>
                  </a:extLst>
                </p:cNvPr>
                <p:cNvSpPr txBox="1"/>
                <p:nvPr/>
              </p:nvSpPr>
              <p:spPr>
                <a:xfrm>
                  <a:off x="96155" y="1742890"/>
                  <a:ext cx="7021509" cy="6475491"/>
                </a:xfrm>
                <a:prstGeom prst="rect">
                  <a:avLst/>
                </a:prstGeom>
                <a:noFill/>
              </p:spPr>
              <p:txBody>
                <a:bodyPr wrap="square" rtlCol="0">
                  <a:spAutoFit/>
                </a:bodyPr>
                <a:lstStyle/>
                <a:p>
                  <a:r>
                    <a:rPr lang="el-GR" dirty="0"/>
                    <a:t>Έστω το ηλεκτρικό όχημα του σχήματος έχει κινητήρα </a:t>
                  </a:r>
                  <a:r>
                    <a:rPr lang="en-US" dirty="0"/>
                    <a:t>DC </a:t>
                  </a:r>
                  <a:r>
                    <a:rPr lang="el-GR" dirty="0"/>
                    <a:t>ελεγχόμενο από </a:t>
                  </a:r>
                  <a:r>
                    <a:rPr lang="en-US" dirty="0"/>
                    <a:t>DC/DC chopper </a:t>
                  </a:r>
                  <a:r>
                    <a:rPr lang="el-GR" dirty="0"/>
                    <a:t>τύπου </a:t>
                  </a:r>
                  <a:r>
                    <a:rPr lang="en-US" dirty="0"/>
                    <a:t>C</a:t>
                  </a:r>
                  <a:r>
                    <a:rPr lang="el-GR" dirty="0"/>
                    <a:t>. Η μπαταρία και ο κινητήρας έχουν τα εξής χαρακτηριστικά</a:t>
                  </a:r>
                  <a:r>
                    <a:rPr lang="en-US" dirty="0"/>
                    <a:t>:</a:t>
                  </a:r>
                </a:p>
                <a:p>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𝑏𝑎𝑡</m:t>
                            </m:r>
                          </m:sub>
                        </m:sSub>
                        <m:r>
                          <a:rPr lang="en-US" b="0" i="1" smtClean="0">
                            <a:latin typeface="Cambria Math" panose="02040503050406030204" pitchFamily="18" charset="0"/>
                          </a:rPr>
                          <m:t>=400</m:t>
                        </m:r>
                        <m:r>
                          <m:rPr>
                            <m:sty m:val="p"/>
                          </m:rPr>
                          <a:rPr lang="en-US" b="0" i="0" smtClean="0">
                            <a:latin typeface="Cambria Math" panose="02040503050406030204" pitchFamily="18" charset="0"/>
                          </a:rPr>
                          <m:t>V</m:t>
                        </m:r>
                        <m:r>
                          <a:rPr lang="en-US" b="0" i="0"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𝑎</m:t>
                            </m:r>
                          </m:sub>
                        </m:sSub>
                        <m:r>
                          <a:rPr lang="en-US" b="0" i="0" smtClean="0">
                            <a:latin typeface="Cambria Math" panose="02040503050406030204" pitchFamily="18" charset="0"/>
                          </a:rPr>
                          <m:t>=1 </m:t>
                        </m:r>
                        <m:r>
                          <m:rPr>
                            <m:sty m:val="p"/>
                          </m:rPr>
                          <a:rPr lang="en-US" b="0" i="0" smtClean="0">
                            <a:latin typeface="Cambria Math" panose="02040503050406030204" pitchFamily="18" charset="0"/>
                          </a:rPr>
                          <m:t>mH</m:t>
                        </m:r>
                        <m:r>
                          <a:rPr lang="en-US" b="0" i="0" smtClean="0">
                            <a:latin typeface="Cambria Math" panose="02040503050406030204" pitchFamily="18" charset="0"/>
                          </a:rPr>
                          <m:t>, </m:t>
                        </m:r>
                        <m:r>
                          <m:rPr>
                            <m:sty m:val="p"/>
                          </m:rPr>
                          <a:rPr lang="en-US" b="0" i="0" smtClean="0">
                            <a:latin typeface="Cambria Math" panose="02040503050406030204" pitchFamily="18" charset="0"/>
                          </a:rPr>
                          <m:t>R</m:t>
                        </m:r>
                        <m:r>
                          <a:rPr lang="en-US" b="0" i="1" smtClean="0">
                            <a:latin typeface="Cambria Math" panose="02040503050406030204" pitchFamily="18" charset="0"/>
                          </a:rPr>
                          <m:t>≈0 </m:t>
                        </m:r>
                        <m:r>
                          <m:rPr>
                            <m:sty m:val="p"/>
                          </m:rPr>
                          <a:rPr lang="el-GR" b="0" i="0" smtClean="0">
                            <a:latin typeface="Cambria Math" panose="02040503050406030204" pitchFamily="18" charset="0"/>
                          </a:rPr>
                          <m:t>και</m:t>
                        </m:r>
                        <m:r>
                          <a:rPr lang="el-GR" b="0" i="1" smtClean="0">
                            <a:latin typeface="Cambria Math" panose="02040503050406030204" pitchFamily="18" charset="0"/>
                          </a:rPr>
                          <m:t> </m:t>
                        </m:r>
                        <m:sSub>
                          <m:sSubPr>
                            <m:ctrlPr>
                              <a:rPr lang="en-US" i="1">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𝑚</m:t>
                            </m:r>
                            <m:r>
                              <a:rPr lang="en-US" b="0" i="1" smtClean="0">
                                <a:latin typeface="Cambria Math" panose="02040503050406030204" pitchFamily="18" charset="0"/>
                              </a:rPr>
                              <m:t>,</m:t>
                            </m:r>
                            <m:r>
                              <a:rPr lang="en-US" b="0" i="1" smtClean="0">
                                <a:latin typeface="Cambria Math" panose="02040503050406030204" pitchFamily="18" charset="0"/>
                              </a:rPr>
                              <m:t>𝑚𝑎𝑥</m:t>
                            </m:r>
                          </m:sub>
                        </m:sSub>
                        <m:r>
                          <a:rPr lang="en-US" i="1">
                            <a:latin typeface="Cambria Math" panose="02040503050406030204" pitchFamily="18" charset="0"/>
                          </a:rPr>
                          <m:t>=</m:t>
                        </m:r>
                        <m:r>
                          <a:rPr lang="en-US" b="0" i="1" smtClean="0">
                            <a:latin typeface="Cambria Math" panose="02040503050406030204" pitchFamily="18" charset="0"/>
                          </a:rPr>
                          <m:t>1</m:t>
                        </m:r>
                        <m:r>
                          <a:rPr lang="en-US" i="1">
                            <a:latin typeface="Cambria Math" panose="02040503050406030204" pitchFamily="18" charset="0"/>
                          </a:rPr>
                          <m:t>00</m:t>
                        </m:r>
                        <m:r>
                          <m:rPr>
                            <m:sty m:val="p"/>
                          </m:rPr>
                          <a:rPr lang="en-US" b="0" i="0" smtClean="0">
                            <a:latin typeface="Cambria Math" panose="02040503050406030204" pitchFamily="18" charset="0"/>
                          </a:rPr>
                          <m:t>A</m:t>
                        </m:r>
                        <m:r>
                          <a:rPr lang="el-GR" b="0" i="0" smtClean="0">
                            <a:latin typeface="Cambria Math" panose="02040503050406030204" pitchFamily="18" charset="0"/>
                          </a:rPr>
                          <m:t>,</m:t>
                        </m:r>
                        <m:r>
                          <m:rPr>
                            <m:nor/>
                          </m:rPr>
                          <a:rPr lang="en-US" dirty="0">
                            <a:latin typeface="Cambria" panose="02040503050406030204" pitchFamily="18" charset="0"/>
                            <a:ea typeface="MS Mincho" panose="02020609040205080304" pitchFamily="49" charset="-128"/>
                            <a:cs typeface="Times New Roman" panose="02020603050405020304" pitchFamily="18" charset="0"/>
                          </a:rPr>
                          <m:t>K</m:t>
                        </m:r>
                        <m:r>
                          <m:rPr>
                            <m:nor/>
                          </m:rPr>
                          <a:rPr lang="en-US" dirty="0">
                            <a:latin typeface="Cambria" panose="02040503050406030204" pitchFamily="18" charset="0"/>
                            <a:ea typeface="MS Mincho" panose="02020609040205080304" pitchFamily="49" charset="-128"/>
                            <a:cs typeface="Times New Roman" panose="02020603050405020304" pitchFamily="18" charset="0"/>
                          </a:rPr>
                          <m:t> </m:t>
                        </m:r>
                        <m:r>
                          <m:rPr>
                            <m:nor/>
                          </m:rPr>
                          <a:rPr lang="el-GR" dirty="0">
                            <a:latin typeface="Cambria" panose="02040503050406030204" pitchFamily="18" charset="0"/>
                            <a:ea typeface="MS Mincho" panose="02020609040205080304" pitchFamily="49" charset="-128"/>
                            <a:cs typeface="Times New Roman" panose="02020603050405020304" pitchFamily="18" charset="0"/>
                          </a:rPr>
                          <m:t>∗</m:t>
                        </m:r>
                        <m:r>
                          <m:rPr>
                            <m:nor/>
                          </m:rPr>
                          <a:rPr lang="en-US" dirty="0">
                            <a:latin typeface="Cambria" panose="02040503050406030204" pitchFamily="18" charset="0"/>
                            <a:ea typeface="MS Mincho" panose="02020609040205080304" pitchFamily="49" charset="-128"/>
                            <a:cs typeface="Times New Roman" panose="02020603050405020304" pitchFamily="18" charset="0"/>
                          </a:rPr>
                          <m:t> </m:t>
                        </m:r>
                        <m:r>
                          <m:rPr>
                            <m:nor/>
                          </m:rPr>
                          <a:rPr lang="el-GR" dirty="0">
                            <a:latin typeface="Cambria" panose="02040503050406030204" pitchFamily="18" charset="0"/>
                            <a:ea typeface="MS Mincho" panose="02020609040205080304" pitchFamily="49" charset="-128"/>
                            <a:cs typeface="Times New Roman" panose="02020603050405020304" pitchFamily="18" charset="0"/>
                          </a:rPr>
                          <m:t>Φ</m:t>
                        </m:r>
                        <m:r>
                          <m:rPr>
                            <m:nor/>
                          </m:rPr>
                          <a:rPr lang="el-GR" dirty="0">
                            <a:latin typeface="Cambria" panose="02040503050406030204" pitchFamily="18" charset="0"/>
                            <a:ea typeface="MS Mincho" panose="02020609040205080304" pitchFamily="49" charset="-128"/>
                            <a:cs typeface="Times New Roman" panose="02020603050405020304" pitchFamily="18" charset="0"/>
                          </a:rPr>
                          <m:t> =</m:t>
                        </m:r>
                        <m:r>
                          <m:rPr>
                            <m:nor/>
                          </m:rPr>
                          <a:rPr lang="en-US" dirty="0">
                            <a:latin typeface="Cambria" panose="02040503050406030204" pitchFamily="18" charset="0"/>
                            <a:ea typeface="MS Mincho" panose="02020609040205080304" pitchFamily="49" charset="-128"/>
                            <a:cs typeface="Times New Roman" panose="02020603050405020304" pitchFamily="18" charset="0"/>
                          </a:rPr>
                          <m:t>0.8 </m:t>
                        </m:r>
                        <m:r>
                          <m:rPr>
                            <m:nor/>
                          </m:rPr>
                          <a:rPr lang="en-US" dirty="0">
                            <a:latin typeface="Cambria" panose="02040503050406030204" pitchFamily="18" charset="0"/>
                            <a:ea typeface="MS Mincho" panose="02020609040205080304" pitchFamily="49" charset="-128"/>
                            <a:cs typeface="Times New Roman" panose="02020603050405020304" pitchFamily="18" charset="0"/>
                          </a:rPr>
                          <m:t>N</m:t>
                        </m:r>
                        <m:r>
                          <m:rPr>
                            <m:nor/>
                          </m:rPr>
                          <a:rPr lang="en-US" dirty="0">
                            <a:latin typeface="Cambria" panose="02040503050406030204" pitchFamily="18" charset="0"/>
                            <a:ea typeface="MS Mincho" panose="02020609040205080304" pitchFamily="49" charset="-128"/>
                            <a:cs typeface="Times New Roman" panose="02020603050405020304" pitchFamily="18" charset="0"/>
                          </a:rPr>
                          <m:t>·</m:t>
                        </m:r>
                        <m:r>
                          <m:rPr>
                            <m:nor/>
                          </m:rPr>
                          <a:rPr lang="en-US" dirty="0">
                            <a:latin typeface="Cambria" panose="02040503050406030204" pitchFamily="18" charset="0"/>
                            <a:ea typeface="MS Mincho" panose="02020609040205080304" pitchFamily="49" charset="-128"/>
                            <a:cs typeface="Times New Roman" panose="02020603050405020304" pitchFamily="18" charset="0"/>
                          </a:rPr>
                          <m:t>m</m:t>
                        </m:r>
                        <m:r>
                          <m:rPr>
                            <m:nor/>
                          </m:rPr>
                          <a:rPr lang="en-US" dirty="0">
                            <a:latin typeface="Cambria" panose="02040503050406030204" pitchFamily="18" charset="0"/>
                            <a:ea typeface="MS Mincho" panose="02020609040205080304" pitchFamily="49" charset="-128"/>
                            <a:cs typeface="Times New Roman" panose="02020603050405020304" pitchFamily="18" charset="0"/>
                          </a:rPr>
                          <m:t>/</m:t>
                        </m:r>
                        <m:r>
                          <m:rPr>
                            <m:nor/>
                          </m:rPr>
                          <a:rPr lang="en-US" dirty="0">
                            <a:latin typeface="Cambria" panose="02040503050406030204" pitchFamily="18" charset="0"/>
                            <a:ea typeface="MS Mincho" panose="02020609040205080304" pitchFamily="49" charset="-128"/>
                            <a:cs typeface="Times New Roman" panose="02020603050405020304" pitchFamily="18" charset="0"/>
                          </a:rPr>
                          <m:t>A</m:t>
                        </m:r>
                      </m:oMath>
                    </m:oMathPara>
                  </a14:m>
                  <a:endParaRPr lang="en-US" dirty="0"/>
                </a:p>
                <a:p>
                  <a:endParaRPr lang="el-GR" dirty="0"/>
                </a:p>
                <a:p>
                  <a:r>
                    <a:rPr lang="el-GR" dirty="0">
                      <a:solidFill>
                        <a:schemeClr val="tx2">
                          <a:lumMod val="75000"/>
                          <a:lumOff val="25000"/>
                        </a:schemeClr>
                      </a:solidFill>
                    </a:rPr>
                    <a:t>2️⃣ </a:t>
                  </a:r>
                  <a:r>
                    <a:rPr lang="el-GR" b="1" dirty="0">
                      <a:solidFill>
                        <a:schemeClr val="tx2">
                          <a:lumMod val="75000"/>
                          <a:lumOff val="25000"/>
                        </a:schemeClr>
                      </a:solidFill>
                    </a:rPr>
                    <a:t>Κυμάτωση ρεύματος (</a:t>
                  </a:r>
                  <a:r>
                    <a:rPr lang="en-US" b="1" dirty="0">
                      <a:solidFill>
                        <a:schemeClr val="tx2">
                          <a:lumMod val="75000"/>
                          <a:lumOff val="25000"/>
                        </a:schemeClr>
                      </a:solidFill>
                    </a:rPr>
                    <a:t>Current ripple)</a:t>
                  </a:r>
                  <a:r>
                    <a:rPr lang="el-GR" b="1" dirty="0">
                      <a:solidFill>
                        <a:schemeClr val="tx2">
                          <a:lumMod val="75000"/>
                          <a:lumOff val="25000"/>
                        </a:schemeClr>
                      </a:solidFill>
                    </a:rPr>
                    <a:t>\</a:t>
                  </a:r>
                </a:p>
                <a:p>
                  <a:endParaRPr lang="el-GR" b="1" dirty="0">
                    <a:solidFill>
                      <a:schemeClr val="tx2">
                        <a:lumMod val="75000"/>
                        <a:lumOff val="25000"/>
                      </a:schemeClr>
                    </a:solidFill>
                  </a:endParaRPr>
                </a:p>
                <a:p>
                  <a:pPr marL="342900" indent="-342900">
                    <a:buFont typeface="+mj-lt"/>
                    <a:buAutoNum type="arabicPeriod"/>
                  </a:pPr>
                  <a:r>
                    <a:rPr lang="el-GR" dirty="0">
                      <a:solidFill>
                        <a:schemeClr val="tx2">
                          <a:lumMod val="75000"/>
                          <a:lumOff val="25000"/>
                        </a:schemeClr>
                      </a:solidFill>
                    </a:rPr>
                    <a:t>Να σχεδιάσετε ποιοτικά τη μορφή του ρεύματος </a:t>
                  </a:r>
                  <a14:m>
                    <m:oMath xmlns:m="http://schemas.openxmlformats.org/officeDocument/2006/math">
                      <m:sSub>
                        <m:sSubPr>
                          <m:ctrlPr>
                            <a:rPr lang="en-US" i="1" smtClean="0">
                              <a:solidFill>
                                <a:schemeClr val="tx2">
                                  <a:lumMod val="75000"/>
                                  <a:lumOff val="25000"/>
                                </a:schemeClr>
                              </a:solidFill>
                              <a:latin typeface="Cambria Math" panose="02040503050406030204" pitchFamily="18" charset="0"/>
                            </a:rPr>
                          </m:ctrlPr>
                        </m:sSubPr>
                        <m:e>
                          <m:r>
                            <a:rPr lang="en-US" b="0" i="1" smtClean="0">
                              <a:solidFill>
                                <a:schemeClr val="tx2">
                                  <a:lumMod val="75000"/>
                                  <a:lumOff val="25000"/>
                                </a:schemeClr>
                              </a:solidFill>
                              <a:latin typeface="Cambria Math" panose="02040503050406030204" pitchFamily="18" charset="0"/>
                            </a:rPr>
                            <m:t>𝐼</m:t>
                          </m:r>
                        </m:e>
                        <m:sub>
                          <m:r>
                            <a:rPr lang="en-US" b="0" i="1" smtClean="0">
                              <a:solidFill>
                                <a:schemeClr val="tx2">
                                  <a:lumMod val="75000"/>
                                  <a:lumOff val="25000"/>
                                </a:schemeClr>
                              </a:solidFill>
                              <a:latin typeface="Cambria Math" panose="02040503050406030204" pitchFamily="18" charset="0"/>
                            </a:rPr>
                            <m:t>𝑚</m:t>
                          </m:r>
                          <m:r>
                            <a:rPr lang="el-GR" b="0" i="1" smtClean="0">
                              <a:solidFill>
                                <a:schemeClr val="tx2">
                                  <a:lumMod val="75000"/>
                                  <a:lumOff val="25000"/>
                                </a:schemeClr>
                              </a:solidFill>
                              <a:latin typeface="Cambria Math" panose="02040503050406030204" pitchFamily="18" charset="0"/>
                            </a:rPr>
                            <m:t> </m:t>
                          </m:r>
                        </m:sub>
                      </m:sSub>
                      <m:r>
                        <a:rPr lang="el-GR" b="0" i="1" smtClean="0">
                          <a:solidFill>
                            <a:schemeClr val="tx2">
                              <a:lumMod val="75000"/>
                              <a:lumOff val="25000"/>
                            </a:schemeClr>
                          </a:solidFill>
                          <a:latin typeface="Cambria Math" panose="02040503050406030204" pitchFamily="18" charset="0"/>
                        </a:rPr>
                        <m:t>(</m:t>
                      </m:r>
                      <m:r>
                        <m:rPr>
                          <m:sty m:val="p"/>
                        </m:rPr>
                        <a:rPr lang="en-US" b="0" i="0" smtClean="0">
                          <a:solidFill>
                            <a:schemeClr val="tx2">
                              <a:lumMod val="75000"/>
                              <a:lumOff val="25000"/>
                            </a:schemeClr>
                          </a:solidFill>
                          <a:latin typeface="Cambria Math" panose="02040503050406030204" pitchFamily="18" charset="0"/>
                        </a:rPr>
                        <m:t>t</m:t>
                      </m:r>
                      <m:r>
                        <a:rPr lang="el-GR" b="0" i="1" smtClean="0">
                          <a:solidFill>
                            <a:schemeClr val="tx2">
                              <a:lumMod val="75000"/>
                              <a:lumOff val="25000"/>
                            </a:schemeClr>
                          </a:solidFill>
                          <a:latin typeface="Cambria Math" panose="02040503050406030204" pitchFamily="18" charset="0"/>
                        </a:rPr>
                        <m:t>)</m:t>
                      </m:r>
                      <m:r>
                        <a:rPr lang="en-US" b="0" i="1" smtClean="0">
                          <a:solidFill>
                            <a:schemeClr val="tx2">
                              <a:lumMod val="75000"/>
                              <a:lumOff val="25000"/>
                            </a:schemeClr>
                          </a:solidFill>
                          <a:latin typeface="Cambria Math" panose="02040503050406030204" pitchFamily="18" charset="0"/>
                        </a:rPr>
                        <m:t> </m:t>
                      </m:r>
                    </m:oMath>
                  </a14:m>
                  <a:r>
                    <a:rPr lang="el-GR" dirty="0">
                      <a:solidFill>
                        <a:schemeClr val="tx2">
                          <a:lumMod val="75000"/>
                          <a:lumOff val="25000"/>
                        </a:schemeClr>
                      </a:solidFill>
                    </a:rPr>
                    <a:t> κατά</a:t>
                  </a:r>
                  <a:r>
                    <a:rPr lang="en-US" dirty="0">
                      <a:solidFill>
                        <a:schemeClr val="tx2">
                          <a:lumMod val="75000"/>
                          <a:lumOff val="25000"/>
                        </a:schemeClr>
                      </a:solidFill>
                    </a:rPr>
                    <a:t> </a:t>
                  </a:r>
                  <a:r>
                    <a:rPr lang="el-GR" dirty="0">
                      <a:solidFill>
                        <a:schemeClr val="tx2">
                          <a:lumMod val="75000"/>
                          <a:lumOff val="25000"/>
                        </a:schemeClr>
                      </a:solidFill>
                    </a:rPr>
                    <a:t>την λειτουργία</a:t>
                  </a:r>
                  <a:r>
                    <a:rPr lang="en-US" dirty="0">
                      <a:solidFill>
                        <a:schemeClr val="tx2">
                          <a:lumMod val="75000"/>
                          <a:lumOff val="25000"/>
                        </a:schemeClr>
                      </a:solidFill>
                    </a:rPr>
                    <a:t> </a:t>
                  </a:r>
                  <a:r>
                    <a:rPr lang="el-GR" dirty="0">
                      <a:solidFill>
                        <a:schemeClr val="tx2">
                          <a:lumMod val="75000"/>
                          <a:lumOff val="25000"/>
                        </a:schemeClr>
                      </a:solidFill>
                    </a:rPr>
                    <a:t>κινητήρα</a:t>
                  </a:r>
                  <a:r>
                    <a:rPr lang="en-US" dirty="0">
                      <a:solidFill>
                        <a:schemeClr val="tx2">
                          <a:lumMod val="75000"/>
                          <a:lumOff val="25000"/>
                        </a:schemeClr>
                      </a:solidFill>
                    </a:rPr>
                    <a:t>, </a:t>
                  </a:r>
                  <a:r>
                    <a:rPr lang="el-GR" dirty="0">
                      <a:solidFill>
                        <a:schemeClr val="tx2">
                          <a:lumMod val="75000"/>
                          <a:lumOff val="25000"/>
                        </a:schemeClr>
                      </a:solidFill>
                    </a:rPr>
                    <a:t>και γεννήτριας (πέδηση), και να υποδείξετε τα διαστήματα ON και OFF των διακοπτών.</a:t>
                  </a:r>
                </a:p>
                <a:p>
                  <a:pPr marL="342900" indent="-342900">
                    <a:buFont typeface="+mj-lt"/>
                    <a:buAutoNum type="arabicPeriod"/>
                  </a:pPr>
                  <a:r>
                    <a:rPr lang="el-GR" dirty="0">
                      <a:solidFill>
                        <a:schemeClr val="tx2">
                          <a:lumMod val="75000"/>
                          <a:lumOff val="25000"/>
                        </a:schemeClr>
                      </a:solidFill>
                    </a:rPr>
                    <a:t>Να εξηγήσετε γιατί το ρεύμα του κινητήρα παρουσιάζει κυμάτωση (ripple), παρόλο που η τάση της μπαταρίας είναι σταθερή.</a:t>
                  </a:r>
                </a:p>
                <a:p>
                  <a:pPr marL="342900" indent="-342900">
                    <a:buFont typeface="+mj-lt"/>
                    <a:buAutoNum type="arabicPeriod"/>
                  </a:pPr>
                  <a:r>
                    <a:rPr lang="el-GR" dirty="0">
                      <a:solidFill>
                        <a:schemeClr val="tx2">
                          <a:lumMod val="75000"/>
                          <a:lumOff val="25000"/>
                        </a:schemeClr>
                      </a:solidFill>
                    </a:rPr>
                    <a:t>Πώς επηρεάζεται το πλάτος της κυμάτωσης από</a:t>
                  </a:r>
                </a:p>
                <a:p>
                  <a:pPr marL="800100" lvl="1" indent="-342900">
                    <a:buFont typeface="Arial" panose="020B0604020202020204" pitchFamily="34" charset="0"/>
                    <a:buChar char="•"/>
                  </a:pPr>
                  <a:r>
                    <a:rPr lang="el-GR" dirty="0">
                      <a:solidFill>
                        <a:schemeClr val="tx2">
                          <a:lumMod val="75000"/>
                          <a:lumOff val="25000"/>
                        </a:schemeClr>
                      </a:solidFill>
                    </a:rPr>
                    <a:t>την αυτεπαγωγή </a:t>
                  </a:r>
                  <a14:m>
                    <m:oMath xmlns:m="http://schemas.openxmlformats.org/officeDocument/2006/math">
                      <m:sSub>
                        <m:sSubPr>
                          <m:ctrlPr>
                            <a:rPr lang="en-US" b="0" i="1" smtClean="0">
                              <a:solidFill>
                                <a:schemeClr val="tx2">
                                  <a:lumMod val="75000"/>
                                  <a:lumOff val="25000"/>
                                </a:schemeClr>
                              </a:solidFill>
                              <a:latin typeface="Cambria Math" panose="02040503050406030204" pitchFamily="18" charset="0"/>
                            </a:rPr>
                          </m:ctrlPr>
                        </m:sSubPr>
                        <m:e>
                          <m:r>
                            <a:rPr lang="en-US" b="0" i="1" smtClean="0">
                              <a:solidFill>
                                <a:schemeClr val="tx2">
                                  <a:lumMod val="75000"/>
                                  <a:lumOff val="25000"/>
                                </a:schemeClr>
                              </a:solidFill>
                              <a:latin typeface="Cambria Math" panose="02040503050406030204" pitchFamily="18" charset="0"/>
                            </a:rPr>
                            <m:t>𝐿</m:t>
                          </m:r>
                        </m:e>
                        <m:sub>
                          <m:r>
                            <a:rPr lang="en-US" b="0" i="1" smtClean="0">
                              <a:solidFill>
                                <a:schemeClr val="tx2">
                                  <a:lumMod val="75000"/>
                                  <a:lumOff val="25000"/>
                                </a:schemeClr>
                              </a:solidFill>
                              <a:latin typeface="Cambria Math" panose="02040503050406030204" pitchFamily="18" charset="0"/>
                            </a:rPr>
                            <m:t>𝑎</m:t>
                          </m:r>
                        </m:sub>
                      </m:sSub>
                    </m:oMath>
                  </a14:m>
                  <a:endParaRPr lang="en-US" dirty="0">
                    <a:solidFill>
                      <a:schemeClr val="tx2">
                        <a:lumMod val="75000"/>
                        <a:lumOff val="25000"/>
                      </a:schemeClr>
                    </a:solidFill>
                  </a:endParaRPr>
                </a:p>
                <a:p>
                  <a:pPr marL="800100" lvl="1" indent="-342900">
                    <a:buFont typeface="Arial" panose="020B0604020202020204" pitchFamily="34" charset="0"/>
                    <a:buChar char="•"/>
                  </a:pPr>
                  <a:r>
                    <a:rPr lang="el-GR" dirty="0">
                      <a:solidFill>
                        <a:schemeClr val="tx2">
                          <a:lumMod val="75000"/>
                          <a:lumOff val="25000"/>
                        </a:schemeClr>
                      </a:solidFill>
                    </a:rPr>
                    <a:t>​τη διακοπτική συχνότητα </a:t>
                  </a:r>
                  <a:endParaRPr lang="en-US" dirty="0">
                    <a:solidFill>
                      <a:schemeClr val="tx2">
                        <a:lumMod val="75000"/>
                        <a:lumOff val="25000"/>
                      </a:schemeClr>
                    </a:solidFill>
                  </a:endParaRPr>
                </a:p>
                <a:p>
                  <a:pPr marL="800100" lvl="1" indent="-342900">
                    <a:buFont typeface="Arial" panose="020B0604020202020204" pitchFamily="34" charset="0"/>
                    <a:buChar char="•"/>
                  </a:pPr>
                  <a:r>
                    <a:rPr lang="el-GR" dirty="0">
                      <a:solidFill>
                        <a:schemeClr val="tx2">
                          <a:lumMod val="75000"/>
                          <a:lumOff val="25000"/>
                        </a:schemeClr>
                      </a:solidFill>
                    </a:rPr>
                    <a:t>την ταχύτητα περιστροφής του κινητήρα</a:t>
                  </a:r>
                  <a:endParaRPr lang="en-US" dirty="0">
                    <a:solidFill>
                      <a:schemeClr val="tx2">
                        <a:lumMod val="75000"/>
                        <a:lumOff val="25000"/>
                      </a:schemeClr>
                    </a:solidFill>
                  </a:endParaRPr>
                </a:p>
                <a:p>
                  <a:pPr marL="342900" indent="-342900">
                    <a:buFont typeface="+mj-lt"/>
                    <a:buAutoNum type="arabicPeriod"/>
                  </a:pPr>
                  <a:r>
                    <a:rPr lang="el-GR" dirty="0">
                      <a:solidFill>
                        <a:schemeClr val="tx2">
                          <a:lumMod val="75000"/>
                          <a:lumOff val="25000"/>
                        </a:schemeClr>
                      </a:solidFill>
                    </a:rPr>
                    <a:t>Πόση είναι η κυμάτωση του ρεύματος  για ω=</a:t>
                  </a:r>
                  <a:r>
                    <a:rPr lang="en-US" dirty="0">
                      <a:solidFill>
                        <a:schemeClr val="tx2">
                          <a:lumMod val="75000"/>
                          <a:lumOff val="25000"/>
                        </a:schemeClr>
                      </a:solidFill>
                    </a:rPr>
                    <a:t>200</a:t>
                  </a:r>
                  <a:r>
                    <a:rPr lang="el-GR" dirty="0">
                      <a:solidFill>
                        <a:schemeClr val="tx2">
                          <a:lumMod val="75000"/>
                          <a:lumOff val="25000"/>
                        </a:schemeClr>
                      </a:solidFill>
                    </a:rPr>
                    <a:t> </a:t>
                  </a:r>
                  <a:r>
                    <a:rPr lang="en-US" dirty="0">
                      <a:solidFill>
                        <a:schemeClr val="tx2">
                          <a:lumMod val="75000"/>
                          <a:lumOff val="25000"/>
                        </a:schemeClr>
                      </a:solidFill>
                    </a:rPr>
                    <a:t>rads/s</a:t>
                  </a:r>
                  <a:r>
                    <a:rPr lang="el-GR" dirty="0">
                      <a:solidFill>
                        <a:schemeClr val="tx2">
                          <a:lumMod val="75000"/>
                          <a:lumOff val="25000"/>
                        </a:schemeClr>
                      </a:solidFill>
                    </a:rPr>
                    <a:t> και διακοπτική συχνότητα </a:t>
                  </a:r>
                  <a14:m>
                    <m:oMath xmlns:m="http://schemas.openxmlformats.org/officeDocument/2006/math">
                      <m:sSub>
                        <m:sSubPr>
                          <m:ctrlPr>
                            <a:rPr lang="en-US" b="0" i="1" smtClean="0">
                              <a:solidFill>
                                <a:schemeClr val="tx2">
                                  <a:lumMod val="75000"/>
                                  <a:lumOff val="25000"/>
                                </a:schemeClr>
                              </a:solidFill>
                              <a:latin typeface="Cambria Math" panose="02040503050406030204" pitchFamily="18" charset="0"/>
                            </a:rPr>
                          </m:ctrlPr>
                        </m:sSubPr>
                        <m:e>
                          <m:r>
                            <a:rPr lang="en-US" b="0" i="1" smtClean="0">
                              <a:solidFill>
                                <a:schemeClr val="tx2">
                                  <a:lumMod val="75000"/>
                                  <a:lumOff val="25000"/>
                                </a:schemeClr>
                              </a:solidFill>
                              <a:latin typeface="Cambria Math" panose="02040503050406030204" pitchFamily="18" charset="0"/>
                            </a:rPr>
                            <m:t>𝑓</m:t>
                          </m:r>
                        </m:e>
                        <m:sub>
                          <m:r>
                            <a:rPr lang="en-US" b="0" i="1" smtClean="0">
                              <a:solidFill>
                                <a:schemeClr val="tx2">
                                  <a:lumMod val="75000"/>
                                  <a:lumOff val="25000"/>
                                </a:schemeClr>
                              </a:solidFill>
                              <a:latin typeface="Cambria Math" panose="02040503050406030204" pitchFamily="18" charset="0"/>
                            </a:rPr>
                            <m:t>𝑠</m:t>
                          </m:r>
                        </m:sub>
                      </m:sSub>
                      <m:r>
                        <a:rPr lang="en-US" b="0" i="0" smtClean="0">
                          <a:solidFill>
                            <a:schemeClr val="tx2">
                              <a:lumMod val="75000"/>
                              <a:lumOff val="25000"/>
                            </a:schemeClr>
                          </a:solidFill>
                          <a:latin typeface="Cambria Math" panose="02040503050406030204" pitchFamily="18" charset="0"/>
                        </a:rPr>
                        <m:t>=10 </m:t>
                      </m:r>
                      <m:r>
                        <m:rPr>
                          <m:sty m:val="p"/>
                        </m:rPr>
                        <a:rPr lang="en-US" b="0" i="0" smtClean="0">
                          <a:solidFill>
                            <a:schemeClr val="tx2">
                              <a:lumMod val="75000"/>
                              <a:lumOff val="25000"/>
                            </a:schemeClr>
                          </a:solidFill>
                          <a:latin typeface="Cambria Math" panose="02040503050406030204" pitchFamily="18" charset="0"/>
                        </a:rPr>
                        <m:t>kHz</m:t>
                      </m:r>
                    </m:oMath>
                  </a14:m>
                  <a:endParaRPr lang="el-GR" dirty="0">
                    <a:solidFill>
                      <a:schemeClr val="tx2">
                        <a:lumMod val="75000"/>
                        <a:lumOff val="25000"/>
                      </a:schemeClr>
                    </a:solidFill>
                  </a:endParaRPr>
                </a:p>
                <a:p>
                  <a:endParaRPr lang="el-GR" dirty="0">
                    <a:solidFill>
                      <a:schemeClr val="tx2">
                        <a:lumMod val="75000"/>
                        <a:lumOff val="25000"/>
                      </a:schemeClr>
                    </a:solidFill>
                  </a:endParaRPr>
                </a:p>
                <a:p>
                  <a:pPr marL="342900" indent="-342900">
                    <a:buFont typeface="+mj-lt"/>
                    <a:buAutoNum type="arabicPeriod"/>
                  </a:pPr>
                  <a:endParaRPr lang="el-GR" dirty="0"/>
                </a:p>
                <a:p>
                  <a:pPr marL="342900" indent="-342900">
                    <a:buFont typeface="+mj-lt"/>
                    <a:buAutoNum type="arabicPeriod"/>
                  </a:pPr>
                  <a:endParaRPr lang="en-US" dirty="0"/>
                </a:p>
                <a:p>
                  <a:pPr lvl="1"/>
                  <a:endParaRPr lang="en-US" dirty="0"/>
                </a:p>
              </p:txBody>
            </p:sp>
          </mc:Choice>
          <mc:Fallback xmlns="">
            <p:sp>
              <p:nvSpPr>
                <p:cNvPr id="15" name="TextBox 14">
                  <a:extLst>
                    <a:ext uri="{FF2B5EF4-FFF2-40B4-BE49-F238E27FC236}">
                      <a16:creationId xmlns:a16="http://schemas.microsoft.com/office/drawing/2014/main" id="{9D0EBA7E-3B59-10FA-A8ED-AAF647D817FA}"/>
                    </a:ext>
                  </a:extLst>
                </p:cNvPr>
                <p:cNvSpPr txBox="1">
                  <a:spLocks noRot="1" noChangeAspect="1" noMove="1" noResize="1" noEditPoints="1" noAdjustHandles="1" noChangeArrowheads="1" noChangeShapeType="1" noTextEdit="1"/>
                </p:cNvSpPr>
                <p:nvPr/>
              </p:nvSpPr>
              <p:spPr>
                <a:xfrm>
                  <a:off x="96155" y="1742890"/>
                  <a:ext cx="7021509" cy="6475491"/>
                </a:xfrm>
                <a:prstGeom prst="rect">
                  <a:avLst/>
                </a:prstGeom>
                <a:blipFill>
                  <a:blip r:embed="rId10"/>
                  <a:stretch>
                    <a:fillRect l="-781" t="-377" r="-1128"/>
                  </a:stretch>
                </a:blipFill>
              </p:spPr>
              <p:txBody>
                <a:bodyPr/>
                <a:lstStyle/>
                <a:p>
                  <a:r>
                    <a:rPr lang="el-GR">
                      <a:noFill/>
                    </a:rPr>
                    <a:t> </a:t>
                  </a:r>
                </a:p>
              </p:txBody>
            </p:sp>
          </mc:Fallback>
        </mc:AlternateContent>
      </p:grpSp>
      <p:pic>
        <p:nvPicPr>
          <p:cNvPr id="18" name="Εικόνα 17" descr="Εικόνα που περιέχει καρτούν, ανθρώπινο πρόσωπο, clipart, ζωγραφιά&#10;&#10;Το περιεχόμενο που δημιουργείται από τεχνολογία AI ενδέχεται να είναι εσφαλμένο.">
            <a:extLst>
              <a:ext uri="{FF2B5EF4-FFF2-40B4-BE49-F238E27FC236}">
                <a16:creationId xmlns:a16="http://schemas.microsoft.com/office/drawing/2014/main" id="{5D5CB3B0-AA33-E0C5-B63D-92639E5AF68F}"/>
              </a:ext>
            </a:extLst>
          </p:cNvPr>
          <p:cNvPicPr>
            <a:picLocks noChangeAspect="1"/>
          </p:cNvPicPr>
          <p:nvPr/>
        </p:nvPicPr>
        <p:blipFill>
          <a:blip r:embed="rId11">
            <a:extLst>
              <a:ext uri="{28A0092B-C50C-407E-A947-70E740481C1C}">
                <a14:useLocalDpi xmlns:a14="http://schemas.microsoft.com/office/drawing/2010/main" val="0"/>
              </a:ext>
            </a:extLst>
          </a:blip>
          <a:srcRect l="12431" t="15873" r="3900" b="10688"/>
          <a:stretch/>
        </p:blipFill>
        <p:spPr>
          <a:xfrm>
            <a:off x="2579996" y="84230"/>
            <a:ext cx="762208" cy="946284"/>
          </a:xfrm>
          <a:prstGeom prst="rect">
            <a:avLst/>
          </a:prstGeom>
        </p:spPr>
      </p:pic>
    </p:spTree>
    <p:extLst>
      <p:ext uri="{BB962C8B-B14F-4D97-AF65-F5344CB8AC3E}">
        <p14:creationId xmlns:p14="http://schemas.microsoft.com/office/powerpoint/2010/main" val="38321966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5007A2-129B-8410-13EF-5746B9E64AD9}"/>
              </a:ext>
            </a:extLst>
          </p:cNvPr>
          <p:cNvSpPr txBox="1"/>
          <p:nvPr/>
        </p:nvSpPr>
        <p:spPr>
          <a:xfrm>
            <a:off x="3197960" y="239883"/>
            <a:ext cx="4906210" cy="523220"/>
          </a:xfrm>
          <a:prstGeom prst="rect">
            <a:avLst/>
          </a:prstGeom>
          <a:noFill/>
        </p:spPr>
        <p:txBody>
          <a:bodyPr wrap="square" rtlCol="0">
            <a:spAutoFit/>
          </a:bodyPr>
          <a:lstStyle/>
          <a:p>
            <a:pPr algn="ctr"/>
            <a:r>
              <a:rPr lang="el-GR" sz="2800" dirty="0"/>
              <a:t>Ερωτήσεις κατανόησης</a:t>
            </a:r>
          </a:p>
        </p:txBody>
      </p:sp>
      <p:grpSp>
        <p:nvGrpSpPr>
          <p:cNvPr id="19" name="Ομάδα 18">
            <a:extLst>
              <a:ext uri="{FF2B5EF4-FFF2-40B4-BE49-F238E27FC236}">
                <a16:creationId xmlns:a16="http://schemas.microsoft.com/office/drawing/2014/main" id="{52F2A749-BEC3-BAEA-DD67-82B7A4B236AB}"/>
              </a:ext>
            </a:extLst>
          </p:cNvPr>
          <p:cNvGrpSpPr/>
          <p:nvPr/>
        </p:nvGrpSpPr>
        <p:grpSpPr>
          <a:xfrm>
            <a:off x="85023" y="1396164"/>
            <a:ext cx="12021953" cy="4536498"/>
            <a:chOff x="96155" y="1742890"/>
            <a:chExt cx="12021953" cy="4536498"/>
          </a:xfrm>
        </p:grpSpPr>
        <p:grpSp>
          <p:nvGrpSpPr>
            <p:cNvPr id="14" name="Ομάδα 13">
              <a:extLst>
                <a:ext uri="{FF2B5EF4-FFF2-40B4-BE49-F238E27FC236}">
                  <a16:creationId xmlns:a16="http://schemas.microsoft.com/office/drawing/2014/main" id="{68587E65-8BA0-F773-E27F-F88C809CE5CF}"/>
                </a:ext>
              </a:extLst>
            </p:cNvPr>
            <p:cNvGrpSpPr/>
            <p:nvPr/>
          </p:nvGrpSpPr>
          <p:grpSpPr>
            <a:xfrm>
              <a:off x="6777758" y="1935283"/>
              <a:ext cx="5340350" cy="2987433"/>
              <a:chOff x="6851650" y="873367"/>
              <a:chExt cx="5340350" cy="2987433"/>
            </a:xfrm>
          </p:grpSpPr>
          <p:grpSp>
            <p:nvGrpSpPr>
              <p:cNvPr id="12" name="Ομάδα 11">
                <a:extLst>
                  <a:ext uri="{FF2B5EF4-FFF2-40B4-BE49-F238E27FC236}">
                    <a16:creationId xmlns:a16="http://schemas.microsoft.com/office/drawing/2014/main" id="{69EA0A8D-372D-1A94-EC5E-3FB59C952DAA}"/>
                  </a:ext>
                </a:extLst>
              </p:cNvPr>
              <p:cNvGrpSpPr/>
              <p:nvPr/>
            </p:nvGrpSpPr>
            <p:grpSpPr>
              <a:xfrm>
                <a:off x="6851650" y="873367"/>
                <a:ext cx="5340350" cy="2987433"/>
                <a:chOff x="6360886" y="858535"/>
                <a:chExt cx="5765800" cy="3243762"/>
              </a:xfrm>
            </p:grpSpPr>
            <p:pic>
              <p:nvPicPr>
                <p:cNvPr id="3" name="Εικόνα 2">
                  <a:extLst>
                    <a:ext uri="{FF2B5EF4-FFF2-40B4-BE49-F238E27FC236}">
                      <a16:creationId xmlns:a16="http://schemas.microsoft.com/office/drawing/2014/main" id="{93385A92-2AB5-560F-B496-CB1D8DACCB3C}"/>
                    </a:ext>
                  </a:extLst>
                </p:cNvPr>
                <p:cNvPicPr>
                  <a:picLocks noChangeAspect="1"/>
                </p:cNvPicPr>
                <p:nvPr/>
              </p:nvPicPr>
              <p:blipFill>
                <a:blip r:embed="rId3"/>
                <a:srcRect t="39216" r="2053"/>
                <a:stretch/>
              </p:blipFill>
              <p:spPr>
                <a:xfrm>
                  <a:off x="6360886" y="858535"/>
                  <a:ext cx="5765800" cy="3171154"/>
                </a:xfrm>
                <a:prstGeom prst="rect">
                  <a:avLst/>
                </a:prstGeom>
              </p:spPr>
            </p:pic>
            <p:grpSp>
              <p:nvGrpSpPr>
                <p:cNvPr id="8" name="Ομάδα 7">
                  <a:extLst>
                    <a:ext uri="{FF2B5EF4-FFF2-40B4-BE49-F238E27FC236}">
                      <a16:creationId xmlns:a16="http://schemas.microsoft.com/office/drawing/2014/main" id="{9FDB841D-CC44-04D0-0D49-F2368EB308C0}"/>
                    </a:ext>
                  </a:extLst>
                </p:cNvPr>
                <p:cNvGrpSpPr/>
                <p:nvPr/>
              </p:nvGrpSpPr>
              <p:grpSpPr>
                <a:xfrm>
                  <a:off x="9747250" y="864203"/>
                  <a:ext cx="1755321" cy="3238094"/>
                  <a:chOff x="9747250" y="864203"/>
                  <a:chExt cx="1755321" cy="3238094"/>
                </a:xfrm>
              </p:grpSpPr>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C90D1CF-7056-503C-99F5-F0A90E978B8D}"/>
                          </a:ext>
                        </a:extLst>
                      </p:cNvPr>
                      <p:cNvSpPr txBox="1"/>
                      <p:nvPr/>
                    </p:nvSpPr>
                    <p:spPr>
                      <a:xfrm>
                        <a:off x="10181771" y="3825298"/>
                        <a:ext cx="1320800"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l-GR" sz="1200" i="1" smtClean="0">
                                      <a:latin typeface="Cambria Math" panose="02040503050406030204" pitchFamily="18" charset="0"/>
                                    </a:rPr>
                                  </m:ctrlPr>
                                </m:sSubPr>
                                <m:e>
                                  <m:r>
                                    <a:rPr lang="en-US" sz="1200" b="0" i="1" smtClean="0">
                                      <a:latin typeface="Cambria Math" panose="02040503050406030204" pitchFamily="18" charset="0"/>
                                    </a:rPr>
                                    <m:t>𝑉</m:t>
                                  </m:r>
                                </m:e>
                                <m:sub>
                                  <m:r>
                                    <a:rPr lang="en-US" sz="1200" b="0" i="1" smtClean="0">
                                      <a:latin typeface="Cambria Math" panose="02040503050406030204" pitchFamily="18" charset="0"/>
                                    </a:rPr>
                                    <m:t>𝑏𝑎𝑡</m:t>
                                  </m:r>
                                </m:sub>
                              </m:sSub>
                              <m:r>
                                <a:rPr lang="en-US" sz="1200" b="0" i="1" smtClean="0">
                                  <a:latin typeface="Cambria Math" panose="02040503050406030204" pitchFamily="18" charset="0"/>
                                </a:rPr>
                                <m:t>&gt;</m:t>
                              </m:r>
                              <m:r>
                                <a:rPr lang="en-US" sz="1200" b="0" i="1" smtClean="0">
                                  <a:latin typeface="Cambria Math" panose="02040503050406030204" pitchFamily="18" charset="0"/>
                                </a:rPr>
                                <m:t>𝐸</m:t>
                              </m:r>
                            </m:oMath>
                          </m:oMathPara>
                        </a14:m>
                        <a:endParaRPr lang="el-GR" dirty="0"/>
                      </a:p>
                    </p:txBody>
                  </p:sp>
                </mc:Choice>
                <mc:Fallback xmlns="">
                  <p:sp>
                    <p:nvSpPr>
                      <p:cNvPr id="11" name="TextBox 10">
                        <a:extLst>
                          <a:ext uri="{FF2B5EF4-FFF2-40B4-BE49-F238E27FC236}">
                            <a16:creationId xmlns:a16="http://schemas.microsoft.com/office/drawing/2014/main" id="{DC90D1CF-7056-503C-99F5-F0A90E978B8D}"/>
                          </a:ext>
                        </a:extLst>
                      </p:cNvPr>
                      <p:cNvSpPr txBox="1">
                        <a:spLocks noRot="1" noChangeAspect="1" noMove="1" noResize="1" noEditPoints="1" noAdjustHandles="1" noChangeArrowheads="1" noChangeShapeType="1" noTextEdit="1"/>
                      </p:cNvSpPr>
                      <p:nvPr/>
                    </p:nvSpPr>
                    <p:spPr>
                      <a:xfrm>
                        <a:off x="10181771" y="3825298"/>
                        <a:ext cx="1320800" cy="276999"/>
                      </a:xfrm>
                      <a:prstGeom prst="rect">
                        <a:avLst/>
                      </a:prstGeom>
                      <a:blipFill>
                        <a:blip r:embed="rId7"/>
                        <a:stretch>
                          <a:fillRect/>
                        </a:stretch>
                      </a:blipFill>
                    </p:spPr>
                    <p:txBody>
                      <a:bodyPr/>
                      <a:lstStyle/>
                      <a:p>
                        <a:r>
                          <a:rPr lang="el-GR">
                            <a:noFill/>
                          </a:rPr>
                          <a:t> </a:t>
                        </a:r>
                      </a:p>
                    </p:txBody>
                  </p:sp>
                </mc:Fallback>
              </mc:AlternateContent>
              <p:cxnSp>
                <p:nvCxnSpPr>
                  <p:cNvPr id="6" name="Ευθύγραμμο βέλος σύνδεσης 5">
                    <a:extLst>
                      <a:ext uri="{FF2B5EF4-FFF2-40B4-BE49-F238E27FC236}">
                        <a16:creationId xmlns:a16="http://schemas.microsoft.com/office/drawing/2014/main" id="{28B88B59-A043-3911-ADD2-A80E66468EB4}"/>
                      </a:ext>
                    </a:extLst>
                  </p:cNvPr>
                  <p:cNvCxnSpPr/>
                  <p:nvPr/>
                </p:nvCxnSpPr>
                <p:spPr>
                  <a:xfrm>
                    <a:off x="9747250" y="1181100"/>
                    <a:ext cx="434521" cy="0"/>
                  </a:xfrm>
                  <a:prstGeom prst="straightConnector1">
                    <a:avLst/>
                  </a:prstGeom>
                  <a:ln w="9525">
                    <a:solidFill>
                      <a:schemeClr val="tx1">
                        <a:lumMod val="65000"/>
                        <a:lumOff val="35000"/>
                      </a:schemeClr>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21D50AC-957F-6F3C-09F8-363BDE53D12E}"/>
                          </a:ext>
                        </a:extLst>
                      </p:cNvPr>
                      <p:cNvSpPr txBox="1"/>
                      <p:nvPr/>
                    </p:nvSpPr>
                    <p:spPr>
                      <a:xfrm>
                        <a:off x="9747250" y="864203"/>
                        <a:ext cx="444500" cy="3341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l-GR" sz="1400" i="1" smtClean="0">
                                      <a:solidFill>
                                        <a:schemeClr val="tx1">
                                          <a:lumMod val="65000"/>
                                          <a:lumOff val="35000"/>
                                        </a:schemeClr>
                                      </a:solidFill>
                                      <a:latin typeface="Cambria Math" panose="02040503050406030204" pitchFamily="18" charset="0"/>
                                    </a:rPr>
                                  </m:ctrlPr>
                                </m:sSubPr>
                                <m:e>
                                  <m:r>
                                    <a:rPr lang="el-GR" sz="1400" b="0" i="1" smtClean="0">
                                      <a:solidFill>
                                        <a:schemeClr val="tx1">
                                          <a:lumMod val="65000"/>
                                          <a:lumOff val="35000"/>
                                        </a:schemeClr>
                                      </a:solidFill>
                                      <a:latin typeface="Cambria Math" panose="02040503050406030204" pitchFamily="18" charset="0"/>
                                    </a:rPr>
                                    <m:t>𝛪</m:t>
                                  </m:r>
                                </m:e>
                                <m:sub>
                                  <m:r>
                                    <a:rPr lang="en-US" sz="1400" b="0" i="1" smtClean="0">
                                      <a:solidFill>
                                        <a:schemeClr val="tx1">
                                          <a:lumMod val="65000"/>
                                          <a:lumOff val="35000"/>
                                        </a:schemeClr>
                                      </a:solidFill>
                                      <a:latin typeface="Cambria Math" panose="02040503050406030204" pitchFamily="18" charset="0"/>
                                    </a:rPr>
                                    <m:t>𝑚</m:t>
                                  </m:r>
                                </m:sub>
                              </m:sSub>
                            </m:oMath>
                          </m:oMathPara>
                        </a14:m>
                        <a:endParaRPr lang="el-GR" i="1" dirty="0"/>
                      </a:p>
                    </p:txBody>
                  </p:sp>
                </mc:Choice>
                <mc:Fallback xmlns="">
                  <p:sp>
                    <p:nvSpPr>
                      <p:cNvPr id="7" name="TextBox 6">
                        <a:extLst>
                          <a:ext uri="{FF2B5EF4-FFF2-40B4-BE49-F238E27FC236}">
                            <a16:creationId xmlns:a16="http://schemas.microsoft.com/office/drawing/2014/main" id="{B21D50AC-957F-6F3C-09F8-363BDE53D12E}"/>
                          </a:ext>
                        </a:extLst>
                      </p:cNvPr>
                      <p:cNvSpPr txBox="1">
                        <a:spLocks noRot="1" noChangeAspect="1" noMove="1" noResize="1" noEditPoints="1" noAdjustHandles="1" noChangeArrowheads="1" noChangeShapeType="1" noTextEdit="1"/>
                      </p:cNvSpPr>
                      <p:nvPr/>
                    </p:nvSpPr>
                    <p:spPr>
                      <a:xfrm>
                        <a:off x="9747250" y="864203"/>
                        <a:ext cx="444500" cy="334185"/>
                      </a:xfrm>
                      <a:prstGeom prst="rect">
                        <a:avLst/>
                      </a:prstGeom>
                      <a:blipFill>
                        <a:blip r:embed="rId8"/>
                        <a:stretch>
                          <a:fillRect/>
                        </a:stretch>
                      </a:blipFill>
                    </p:spPr>
                    <p:txBody>
                      <a:bodyPr/>
                      <a:lstStyle/>
                      <a:p>
                        <a:r>
                          <a:rPr lang="el-GR">
                            <a:noFill/>
                          </a:rPr>
                          <a:t> </a:t>
                        </a:r>
                      </a:p>
                    </p:txBody>
                  </p:sp>
                </mc:Fallback>
              </mc:AlternateContent>
            </p:grpSp>
          </p:grpSp>
          <p:sp>
            <p:nvSpPr>
              <p:cNvPr id="2" name="TextBox 1">
                <a:extLst>
                  <a:ext uri="{FF2B5EF4-FFF2-40B4-BE49-F238E27FC236}">
                    <a16:creationId xmlns:a16="http://schemas.microsoft.com/office/drawing/2014/main" id="{0CA5C630-D921-572A-6EFD-9D6E1309E225}"/>
                  </a:ext>
                </a:extLst>
              </p:cNvPr>
              <p:cNvSpPr txBox="1"/>
              <p:nvPr/>
            </p:nvSpPr>
            <p:spPr>
              <a:xfrm>
                <a:off x="10360820" y="1151355"/>
                <a:ext cx="352425" cy="1200329"/>
              </a:xfrm>
              <a:prstGeom prst="rect">
                <a:avLst/>
              </a:prstGeom>
              <a:noFill/>
            </p:spPr>
            <p:txBody>
              <a:bodyPr wrap="square" rtlCol="0">
                <a:spAutoFit/>
              </a:bodyPr>
              <a:lstStyle/>
              <a:p>
                <a:r>
                  <a:rPr lang="el-GR" dirty="0"/>
                  <a:t>+</a:t>
                </a:r>
              </a:p>
              <a:p>
                <a:endParaRPr lang="el-GR" dirty="0"/>
              </a:p>
              <a:p>
                <a:endParaRPr lang="el-GR" dirty="0"/>
              </a:p>
              <a:p>
                <a:r>
                  <a:rPr lang="el-GR" dirty="0"/>
                  <a:t>-</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64EEE89-8E37-8CBC-0149-A84F78B81508}"/>
                      </a:ext>
                    </a:extLst>
                  </p:cNvPr>
                  <p:cNvSpPr txBox="1"/>
                  <p:nvPr/>
                </p:nvSpPr>
                <p:spPr>
                  <a:xfrm>
                    <a:off x="10337018" y="1517874"/>
                    <a:ext cx="352425"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l-GR" sz="1400" i="1" smtClean="0">
                                  <a:latin typeface="Cambria Math" panose="02040503050406030204" pitchFamily="18" charset="0"/>
                                </a:rPr>
                              </m:ctrlPr>
                            </m:sSubPr>
                            <m:e>
                              <m:r>
                                <a:rPr lang="en-US" sz="1400" b="0" i="1" smtClean="0">
                                  <a:latin typeface="Cambria Math" panose="02040503050406030204" pitchFamily="18" charset="0"/>
                                </a:rPr>
                                <m:t>𝑉</m:t>
                              </m:r>
                            </m:e>
                            <m:sub>
                              <m:r>
                                <a:rPr lang="en-US" sz="1400" b="0" i="1" smtClean="0">
                                  <a:latin typeface="Cambria Math" panose="02040503050406030204" pitchFamily="18" charset="0"/>
                                </a:rPr>
                                <m:t>𝑚</m:t>
                              </m:r>
                            </m:sub>
                          </m:sSub>
                        </m:oMath>
                      </m:oMathPara>
                    </a14:m>
                    <a:endParaRPr lang="el-GR" dirty="0"/>
                  </a:p>
                </p:txBody>
              </p:sp>
            </mc:Choice>
            <mc:Fallback xmlns="">
              <p:sp>
                <p:nvSpPr>
                  <p:cNvPr id="13" name="TextBox 12">
                    <a:extLst>
                      <a:ext uri="{FF2B5EF4-FFF2-40B4-BE49-F238E27FC236}">
                        <a16:creationId xmlns:a16="http://schemas.microsoft.com/office/drawing/2014/main" id="{864EEE89-8E37-8CBC-0149-A84F78B81508}"/>
                      </a:ext>
                    </a:extLst>
                  </p:cNvPr>
                  <p:cNvSpPr txBox="1">
                    <a:spLocks noRot="1" noChangeAspect="1" noMove="1" noResize="1" noEditPoints="1" noAdjustHandles="1" noChangeArrowheads="1" noChangeShapeType="1" noTextEdit="1"/>
                  </p:cNvSpPr>
                  <p:nvPr/>
                </p:nvSpPr>
                <p:spPr>
                  <a:xfrm>
                    <a:off x="10337018" y="1517874"/>
                    <a:ext cx="352425" cy="307777"/>
                  </a:xfrm>
                  <a:prstGeom prst="rect">
                    <a:avLst/>
                  </a:prstGeom>
                  <a:blipFill>
                    <a:blip r:embed="rId9"/>
                    <a:stretch>
                      <a:fillRect/>
                    </a:stretch>
                  </a:blipFill>
                </p:spPr>
                <p:txBody>
                  <a:bodyPr/>
                  <a:lstStyle/>
                  <a:p>
                    <a:r>
                      <a:rPr lang="el-GR">
                        <a:noFill/>
                      </a:rPr>
                      <a:t> </a:t>
                    </a:r>
                  </a:p>
                </p:txBody>
              </p:sp>
            </mc:Fallback>
          </mc:AlternateContent>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D0EBA7E-3B59-10FA-A8ED-AAF647D817FA}"/>
                    </a:ext>
                  </a:extLst>
                </p:cNvPr>
                <p:cNvSpPr txBox="1"/>
                <p:nvPr/>
              </p:nvSpPr>
              <p:spPr>
                <a:xfrm>
                  <a:off x="96155" y="1742890"/>
                  <a:ext cx="7021509" cy="4536498"/>
                </a:xfrm>
                <a:prstGeom prst="rect">
                  <a:avLst/>
                </a:prstGeom>
                <a:noFill/>
              </p:spPr>
              <p:txBody>
                <a:bodyPr wrap="square" rtlCol="0">
                  <a:spAutoFit/>
                </a:bodyPr>
                <a:lstStyle/>
                <a:p>
                  <a:r>
                    <a:rPr lang="el-GR" dirty="0"/>
                    <a:t>Έστω το ηλεκτρικό όχημα του σχήματος έχει κινητήρα </a:t>
                  </a:r>
                  <a:r>
                    <a:rPr lang="en-US" dirty="0"/>
                    <a:t>DC </a:t>
                  </a:r>
                  <a:r>
                    <a:rPr lang="el-GR" dirty="0"/>
                    <a:t>ελεγχόμενο από </a:t>
                  </a:r>
                  <a:r>
                    <a:rPr lang="en-US" dirty="0"/>
                    <a:t>DC/DC chopper </a:t>
                  </a:r>
                  <a:r>
                    <a:rPr lang="el-GR" dirty="0"/>
                    <a:t>τύπου </a:t>
                  </a:r>
                  <a:r>
                    <a:rPr lang="en-US" dirty="0"/>
                    <a:t>C</a:t>
                  </a:r>
                  <a:r>
                    <a:rPr lang="el-GR" dirty="0"/>
                    <a:t>. Η μπαταρία και ο κινητήρας έχουν τα εξής χαρακτηριστικά</a:t>
                  </a:r>
                  <a:r>
                    <a:rPr lang="en-US" dirty="0"/>
                    <a:t>:</a:t>
                  </a:r>
                </a:p>
                <a:p>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𝑏𝑎𝑡</m:t>
                            </m:r>
                          </m:sub>
                        </m:sSub>
                        <m:r>
                          <a:rPr lang="en-US" b="0" i="1" smtClean="0">
                            <a:latin typeface="Cambria Math" panose="02040503050406030204" pitchFamily="18" charset="0"/>
                          </a:rPr>
                          <m:t>=400</m:t>
                        </m:r>
                        <m:r>
                          <m:rPr>
                            <m:sty m:val="p"/>
                          </m:rPr>
                          <a:rPr lang="en-US" b="0" i="0" smtClean="0">
                            <a:latin typeface="Cambria Math" panose="02040503050406030204" pitchFamily="18" charset="0"/>
                          </a:rPr>
                          <m:t>V</m:t>
                        </m:r>
                        <m:r>
                          <a:rPr lang="en-US" b="0" i="0"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𝑎</m:t>
                            </m:r>
                          </m:sub>
                        </m:sSub>
                        <m:r>
                          <a:rPr lang="en-US" b="0" i="0" smtClean="0">
                            <a:latin typeface="Cambria Math" panose="02040503050406030204" pitchFamily="18" charset="0"/>
                          </a:rPr>
                          <m:t>=1 </m:t>
                        </m:r>
                        <m:r>
                          <m:rPr>
                            <m:sty m:val="p"/>
                          </m:rPr>
                          <a:rPr lang="en-US" b="0" i="0" smtClean="0">
                            <a:latin typeface="Cambria Math" panose="02040503050406030204" pitchFamily="18" charset="0"/>
                          </a:rPr>
                          <m:t>mH</m:t>
                        </m:r>
                        <m:r>
                          <a:rPr lang="en-US" b="0" i="0" smtClean="0">
                            <a:latin typeface="Cambria Math" panose="02040503050406030204" pitchFamily="18" charset="0"/>
                          </a:rPr>
                          <m:t>, </m:t>
                        </m:r>
                        <m:r>
                          <m:rPr>
                            <m:sty m:val="p"/>
                          </m:rPr>
                          <a:rPr lang="en-US" b="0" i="0" smtClean="0">
                            <a:latin typeface="Cambria Math" panose="02040503050406030204" pitchFamily="18" charset="0"/>
                          </a:rPr>
                          <m:t>R</m:t>
                        </m:r>
                        <m:r>
                          <a:rPr lang="en-US" b="0" i="1" smtClean="0">
                            <a:latin typeface="Cambria Math" panose="02040503050406030204" pitchFamily="18" charset="0"/>
                          </a:rPr>
                          <m:t>≈0 </m:t>
                        </m:r>
                        <m:r>
                          <m:rPr>
                            <m:sty m:val="p"/>
                          </m:rPr>
                          <a:rPr lang="el-GR" b="0" i="0" smtClean="0">
                            <a:latin typeface="Cambria Math" panose="02040503050406030204" pitchFamily="18" charset="0"/>
                          </a:rPr>
                          <m:t>και</m:t>
                        </m:r>
                        <m:r>
                          <a:rPr lang="el-GR" b="0" i="1" smtClean="0">
                            <a:latin typeface="Cambria Math" panose="02040503050406030204" pitchFamily="18" charset="0"/>
                          </a:rPr>
                          <m:t> </m:t>
                        </m:r>
                        <m:sSub>
                          <m:sSubPr>
                            <m:ctrlPr>
                              <a:rPr lang="en-US" i="1">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𝑚</m:t>
                            </m:r>
                            <m:r>
                              <a:rPr lang="en-US" b="0" i="1" smtClean="0">
                                <a:latin typeface="Cambria Math" panose="02040503050406030204" pitchFamily="18" charset="0"/>
                              </a:rPr>
                              <m:t>,</m:t>
                            </m:r>
                            <m:r>
                              <a:rPr lang="en-US" b="0" i="1" smtClean="0">
                                <a:latin typeface="Cambria Math" panose="02040503050406030204" pitchFamily="18" charset="0"/>
                              </a:rPr>
                              <m:t>𝑚𝑎𝑥</m:t>
                            </m:r>
                          </m:sub>
                        </m:sSub>
                        <m:r>
                          <a:rPr lang="en-US" i="1">
                            <a:latin typeface="Cambria Math" panose="02040503050406030204" pitchFamily="18" charset="0"/>
                          </a:rPr>
                          <m:t>=</m:t>
                        </m:r>
                        <m:r>
                          <a:rPr lang="en-US" b="0" i="1" smtClean="0">
                            <a:latin typeface="Cambria Math" panose="02040503050406030204" pitchFamily="18" charset="0"/>
                          </a:rPr>
                          <m:t>1</m:t>
                        </m:r>
                        <m:r>
                          <a:rPr lang="en-US" i="1">
                            <a:latin typeface="Cambria Math" panose="02040503050406030204" pitchFamily="18" charset="0"/>
                          </a:rPr>
                          <m:t>00</m:t>
                        </m:r>
                        <m:r>
                          <m:rPr>
                            <m:sty m:val="p"/>
                          </m:rPr>
                          <a:rPr lang="en-US" b="0" i="0" smtClean="0">
                            <a:latin typeface="Cambria Math" panose="02040503050406030204" pitchFamily="18" charset="0"/>
                          </a:rPr>
                          <m:t>A</m:t>
                        </m:r>
                        <m:r>
                          <a:rPr lang="el-GR" b="0" i="0" smtClean="0">
                            <a:latin typeface="Cambria Math" panose="02040503050406030204" pitchFamily="18" charset="0"/>
                          </a:rPr>
                          <m:t>,</m:t>
                        </m:r>
                        <m:r>
                          <m:rPr>
                            <m:nor/>
                          </m:rPr>
                          <a:rPr lang="en-US" dirty="0">
                            <a:latin typeface="Cambria" panose="02040503050406030204" pitchFamily="18" charset="0"/>
                            <a:ea typeface="MS Mincho" panose="02020609040205080304" pitchFamily="49" charset="-128"/>
                            <a:cs typeface="Times New Roman" panose="02020603050405020304" pitchFamily="18" charset="0"/>
                          </a:rPr>
                          <m:t>K</m:t>
                        </m:r>
                        <m:r>
                          <m:rPr>
                            <m:nor/>
                          </m:rPr>
                          <a:rPr lang="en-US" dirty="0">
                            <a:latin typeface="Cambria" panose="02040503050406030204" pitchFamily="18" charset="0"/>
                            <a:ea typeface="MS Mincho" panose="02020609040205080304" pitchFamily="49" charset="-128"/>
                            <a:cs typeface="Times New Roman" panose="02020603050405020304" pitchFamily="18" charset="0"/>
                          </a:rPr>
                          <m:t> </m:t>
                        </m:r>
                        <m:r>
                          <m:rPr>
                            <m:nor/>
                          </m:rPr>
                          <a:rPr lang="el-GR" dirty="0">
                            <a:latin typeface="Cambria" panose="02040503050406030204" pitchFamily="18" charset="0"/>
                            <a:ea typeface="MS Mincho" panose="02020609040205080304" pitchFamily="49" charset="-128"/>
                            <a:cs typeface="Times New Roman" panose="02020603050405020304" pitchFamily="18" charset="0"/>
                          </a:rPr>
                          <m:t>∗</m:t>
                        </m:r>
                        <m:r>
                          <m:rPr>
                            <m:nor/>
                          </m:rPr>
                          <a:rPr lang="en-US" dirty="0">
                            <a:latin typeface="Cambria" panose="02040503050406030204" pitchFamily="18" charset="0"/>
                            <a:ea typeface="MS Mincho" panose="02020609040205080304" pitchFamily="49" charset="-128"/>
                            <a:cs typeface="Times New Roman" panose="02020603050405020304" pitchFamily="18" charset="0"/>
                          </a:rPr>
                          <m:t> </m:t>
                        </m:r>
                        <m:r>
                          <m:rPr>
                            <m:nor/>
                          </m:rPr>
                          <a:rPr lang="el-GR" dirty="0">
                            <a:latin typeface="Cambria" panose="02040503050406030204" pitchFamily="18" charset="0"/>
                            <a:ea typeface="MS Mincho" panose="02020609040205080304" pitchFamily="49" charset="-128"/>
                            <a:cs typeface="Times New Roman" panose="02020603050405020304" pitchFamily="18" charset="0"/>
                          </a:rPr>
                          <m:t>Φ</m:t>
                        </m:r>
                        <m:r>
                          <m:rPr>
                            <m:nor/>
                          </m:rPr>
                          <a:rPr lang="el-GR" dirty="0">
                            <a:latin typeface="Cambria" panose="02040503050406030204" pitchFamily="18" charset="0"/>
                            <a:ea typeface="MS Mincho" panose="02020609040205080304" pitchFamily="49" charset="-128"/>
                            <a:cs typeface="Times New Roman" panose="02020603050405020304" pitchFamily="18" charset="0"/>
                          </a:rPr>
                          <m:t> =</m:t>
                        </m:r>
                        <m:r>
                          <m:rPr>
                            <m:nor/>
                          </m:rPr>
                          <a:rPr lang="en-US" dirty="0">
                            <a:latin typeface="Cambria" panose="02040503050406030204" pitchFamily="18" charset="0"/>
                            <a:ea typeface="MS Mincho" panose="02020609040205080304" pitchFamily="49" charset="-128"/>
                            <a:cs typeface="Times New Roman" panose="02020603050405020304" pitchFamily="18" charset="0"/>
                          </a:rPr>
                          <m:t>0.8 </m:t>
                        </m:r>
                        <m:r>
                          <m:rPr>
                            <m:nor/>
                          </m:rPr>
                          <a:rPr lang="en-US" dirty="0">
                            <a:latin typeface="Cambria" panose="02040503050406030204" pitchFamily="18" charset="0"/>
                            <a:ea typeface="MS Mincho" panose="02020609040205080304" pitchFamily="49" charset="-128"/>
                            <a:cs typeface="Times New Roman" panose="02020603050405020304" pitchFamily="18" charset="0"/>
                          </a:rPr>
                          <m:t>N</m:t>
                        </m:r>
                        <m:r>
                          <m:rPr>
                            <m:nor/>
                          </m:rPr>
                          <a:rPr lang="en-US" dirty="0">
                            <a:latin typeface="Cambria" panose="02040503050406030204" pitchFamily="18" charset="0"/>
                            <a:ea typeface="MS Mincho" panose="02020609040205080304" pitchFamily="49" charset="-128"/>
                            <a:cs typeface="Times New Roman" panose="02020603050405020304" pitchFamily="18" charset="0"/>
                          </a:rPr>
                          <m:t>·</m:t>
                        </m:r>
                        <m:r>
                          <m:rPr>
                            <m:nor/>
                          </m:rPr>
                          <a:rPr lang="en-US" dirty="0">
                            <a:latin typeface="Cambria" panose="02040503050406030204" pitchFamily="18" charset="0"/>
                            <a:ea typeface="MS Mincho" panose="02020609040205080304" pitchFamily="49" charset="-128"/>
                            <a:cs typeface="Times New Roman" panose="02020603050405020304" pitchFamily="18" charset="0"/>
                          </a:rPr>
                          <m:t>m</m:t>
                        </m:r>
                        <m:r>
                          <m:rPr>
                            <m:nor/>
                          </m:rPr>
                          <a:rPr lang="en-US" dirty="0">
                            <a:latin typeface="Cambria" panose="02040503050406030204" pitchFamily="18" charset="0"/>
                            <a:ea typeface="MS Mincho" panose="02020609040205080304" pitchFamily="49" charset="-128"/>
                            <a:cs typeface="Times New Roman" panose="02020603050405020304" pitchFamily="18" charset="0"/>
                          </a:rPr>
                          <m:t>/</m:t>
                        </m:r>
                        <m:r>
                          <m:rPr>
                            <m:nor/>
                          </m:rPr>
                          <a:rPr lang="en-US" dirty="0">
                            <a:latin typeface="Cambria" panose="02040503050406030204" pitchFamily="18" charset="0"/>
                            <a:ea typeface="MS Mincho" panose="02020609040205080304" pitchFamily="49" charset="-128"/>
                            <a:cs typeface="Times New Roman" panose="02020603050405020304" pitchFamily="18" charset="0"/>
                          </a:rPr>
                          <m:t>A</m:t>
                        </m:r>
                      </m:oMath>
                    </m:oMathPara>
                  </a14:m>
                  <a:endParaRPr lang="en-US" dirty="0"/>
                </a:p>
                <a:p>
                  <a:endParaRPr lang="el-GR" dirty="0"/>
                </a:p>
                <a:p>
                  <a:r>
                    <a:rPr lang="el-GR" dirty="0"/>
                    <a:t>3️⃣</a:t>
                  </a:r>
                  <a:r>
                    <a:rPr lang="el-GR" dirty="0">
                      <a:solidFill>
                        <a:schemeClr val="tx2">
                          <a:lumMod val="75000"/>
                          <a:lumOff val="25000"/>
                        </a:schemeClr>
                      </a:solidFill>
                    </a:rPr>
                    <a:t> </a:t>
                  </a:r>
                  <a:r>
                    <a:rPr lang="el-GR" b="1" dirty="0">
                      <a:solidFill>
                        <a:schemeClr val="tx2">
                          <a:lumMod val="75000"/>
                          <a:lumOff val="25000"/>
                        </a:schemeClr>
                      </a:solidFill>
                    </a:rPr>
                    <a:t>Ρυθμός μεταβολής του ρεύματος </a:t>
                  </a:r>
                  <a14:m>
                    <m:oMath xmlns:m="http://schemas.openxmlformats.org/officeDocument/2006/math">
                      <m:sSub>
                        <m:sSubPr>
                          <m:ctrlPr>
                            <a:rPr lang="en-US" i="1" smtClean="0">
                              <a:solidFill>
                                <a:schemeClr val="tx2">
                                  <a:lumMod val="75000"/>
                                  <a:lumOff val="25000"/>
                                </a:schemeClr>
                              </a:solidFill>
                              <a:latin typeface="Cambria Math" panose="02040503050406030204" pitchFamily="18" charset="0"/>
                            </a:rPr>
                          </m:ctrlPr>
                        </m:sSubPr>
                        <m:e>
                          <m:r>
                            <a:rPr lang="en-US" b="0" i="1" smtClean="0">
                              <a:solidFill>
                                <a:schemeClr val="tx2">
                                  <a:lumMod val="75000"/>
                                  <a:lumOff val="25000"/>
                                </a:schemeClr>
                              </a:solidFill>
                              <a:latin typeface="Cambria Math" panose="02040503050406030204" pitchFamily="18" charset="0"/>
                            </a:rPr>
                            <m:t>𝑑𝐼</m:t>
                          </m:r>
                        </m:e>
                        <m:sub>
                          <m:r>
                            <a:rPr lang="en-US" b="0" i="1" smtClean="0">
                              <a:solidFill>
                                <a:schemeClr val="tx2">
                                  <a:lumMod val="75000"/>
                                  <a:lumOff val="25000"/>
                                </a:schemeClr>
                              </a:solidFill>
                              <a:latin typeface="Cambria Math" panose="02040503050406030204" pitchFamily="18" charset="0"/>
                            </a:rPr>
                            <m:t>𝑚</m:t>
                          </m:r>
                        </m:sub>
                      </m:sSub>
                    </m:oMath>
                  </a14:m>
                  <a:r>
                    <a:rPr lang="el-GR" b="1" dirty="0">
                      <a:solidFill>
                        <a:schemeClr val="tx2">
                          <a:lumMod val="75000"/>
                          <a:lumOff val="25000"/>
                        </a:schemeClr>
                      </a:solidFill>
                    </a:rPr>
                    <a:t>/</a:t>
                  </a:r>
                  <a14:m>
                    <m:oMath xmlns:m="http://schemas.openxmlformats.org/officeDocument/2006/math">
                      <m:r>
                        <a:rPr lang="en-US" b="0" i="1" smtClean="0">
                          <a:solidFill>
                            <a:schemeClr val="tx2">
                              <a:lumMod val="75000"/>
                              <a:lumOff val="25000"/>
                            </a:schemeClr>
                          </a:solidFill>
                          <a:latin typeface="Cambria Math" panose="02040503050406030204" pitchFamily="18" charset="0"/>
                        </a:rPr>
                        <m:t>𝑑𝑡</m:t>
                      </m:r>
                      <m:r>
                        <a:rPr lang="en-US" i="1">
                          <a:solidFill>
                            <a:schemeClr val="tx2">
                              <a:lumMod val="75000"/>
                              <a:lumOff val="25000"/>
                            </a:schemeClr>
                          </a:solidFill>
                          <a:latin typeface="Cambria Math" panose="02040503050406030204" pitchFamily="18" charset="0"/>
                        </a:rPr>
                        <m:t> </m:t>
                      </m:r>
                    </m:oMath>
                  </a14:m>
                  <a:endParaRPr lang="el-GR" b="1" dirty="0">
                    <a:solidFill>
                      <a:schemeClr val="tx2">
                        <a:lumMod val="75000"/>
                        <a:lumOff val="25000"/>
                      </a:schemeClr>
                    </a:solidFill>
                  </a:endParaRPr>
                </a:p>
                <a:p>
                  <a:endParaRPr lang="el-GR" dirty="0">
                    <a:solidFill>
                      <a:schemeClr val="tx2">
                        <a:lumMod val="75000"/>
                        <a:lumOff val="25000"/>
                      </a:schemeClr>
                    </a:solidFill>
                  </a:endParaRPr>
                </a:p>
                <a:p>
                  <a:pPr marL="342900" indent="-342900">
                    <a:buFont typeface="+mj-lt"/>
                    <a:buAutoNum type="arabicPeriod"/>
                  </a:pPr>
                  <a:r>
                    <a:rPr lang="el-GR" dirty="0">
                      <a:solidFill>
                        <a:schemeClr val="tx2">
                          <a:lumMod val="75000"/>
                          <a:lumOff val="25000"/>
                        </a:schemeClr>
                      </a:solidFill>
                    </a:rPr>
                    <a:t>Πότε είναι μεγαλύτερος ο ρυθμός αύξησης της ροπής, όταν ο κινητήρας είναι ακίνητος ή όταν ω ≫ 0 </a:t>
                  </a:r>
                  <a:r>
                    <a:rPr lang="en-US" dirty="0">
                      <a:solidFill>
                        <a:schemeClr val="tx2">
                          <a:lumMod val="75000"/>
                          <a:lumOff val="25000"/>
                        </a:schemeClr>
                      </a:solidFill>
                    </a:rPr>
                    <a:t>;</a:t>
                  </a:r>
                </a:p>
                <a:p>
                  <a:pPr marL="342900" indent="-342900">
                    <a:buFont typeface="+mj-lt"/>
                    <a:buAutoNum type="arabicPeriod"/>
                  </a:pPr>
                  <a:r>
                    <a:rPr lang="el-GR" dirty="0">
                      <a:solidFill>
                        <a:schemeClr val="tx2">
                          <a:lumMod val="75000"/>
                          <a:lumOff val="25000"/>
                        </a:schemeClr>
                      </a:solidFill>
                    </a:rPr>
                    <a:t>Σε πόσο χρόνο ο κινητήρας του παραδείγματος πιάνει μέγιστη ροπή για τις παρακάτω δυο περιπτώσεις</a:t>
                  </a:r>
                  <a:r>
                    <a:rPr lang="en-US" dirty="0">
                      <a:solidFill>
                        <a:schemeClr val="tx2">
                          <a:lumMod val="75000"/>
                          <a:lumOff val="25000"/>
                        </a:schemeClr>
                      </a:solidFill>
                    </a:rPr>
                    <a:t>:</a:t>
                  </a:r>
                  <a:r>
                    <a:rPr lang="el-GR" dirty="0">
                      <a:solidFill>
                        <a:schemeClr val="tx2">
                          <a:lumMod val="75000"/>
                          <a:lumOff val="25000"/>
                        </a:schemeClr>
                      </a:solidFill>
                    </a:rPr>
                    <a:t> </a:t>
                  </a:r>
                  <a:endParaRPr lang="en-US" dirty="0">
                    <a:solidFill>
                      <a:schemeClr val="tx2">
                        <a:lumMod val="75000"/>
                        <a:lumOff val="25000"/>
                      </a:schemeClr>
                    </a:solidFill>
                  </a:endParaRPr>
                </a:p>
                <a:p>
                  <a:pPr marL="800100" lvl="1" indent="-342900">
                    <a:buFont typeface="+mj-lt"/>
                    <a:buAutoNum type="alphaLcParenR"/>
                  </a:pPr>
                  <a:r>
                    <a:rPr lang="el-GR" dirty="0">
                      <a:solidFill>
                        <a:schemeClr val="tx2">
                          <a:lumMod val="75000"/>
                          <a:lumOff val="25000"/>
                        </a:schemeClr>
                      </a:solidFill>
                    </a:rPr>
                    <a:t>ω</a:t>
                  </a:r>
                  <a:r>
                    <a:rPr lang="en-US" dirty="0">
                      <a:solidFill>
                        <a:schemeClr val="tx2">
                          <a:lumMod val="75000"/>
                          <a:lumOff val="25000"/>
                        </a:schemeClr>
                      </a:solidFill>
                    </a:rPr>
                    <a:t>=0 rads/s</a:t>
                  </a:r>
                </a:p>
                <a:p>
                  <a:pPr marL="800100" lvl="1" indent="-342900">
                    <a:buFont typeface="+mj-lt"/>
                    <a:buAutoNum type="alphaLcParenR"/>
                  </a:pPr>
                  <a:r>
                    <a:rPr lang="el-GR" dirty="0">
                      <a:solidFill>
                        <a:schemeClr val="tx2">
                          <a:lumMod val="75000"/>
                          <a:lumOff val="25000"/>
                        </a:schemeClr>
                      </a:solidFill>
                    </a:rPr>
                    <a:t>ω=</a:t>
                  </a:r>
                  <a:r>
                    <a:rPr lang="en-US" dirty="0">
                      <a:solidFill>
                        <a:schemeClr val="tx2">
                          <a:lumMod val="75000"/>
                          <a:lumOff val="25000"/>
                        </a:schemeClr>
                      </a:solidFill>
                    </a:rPr>
                    <a:t>200</a:t>
                  </a:r>
                  <a:r>
                    <a:rPr lang="el-GR" dirty="0">
                      <a:solidFill>
                        <a:schemeClr val="tx2">
                          <a:lumMod val="75000"/>
                          <a:lumOff val="25000"/>
                        </a:schemeClr>
                      </a:solidFill>
                    </a:rPr>
                    <a:t> </a:t>
                  </a:r>
                  <a:r>
                    <a:rPr lang="en-US" dirty="0">
                      <a:solidFill>
                        <a:schemeClr val="tx2">
                          <a:lumMod val="75000"/>
                          <a:lumOff val="25000"/>
                        </a:schemeClr>
                      </a:solidFill>
                    </a:rPr>
                    <a:t>rads/s ;</a:t>
                  </a:r>
                  <a:endParaRPr lang="el-GR" dirty="0">
                    <a:solidFill>
                      <a:schemeClr val="tx2">
                        <a:lumMod val="75000"/>
                        <a:lumOff val="25000"/>
                      </a:schemeClr>
                    </a:solidFill>
                  </a:endParaRPr>
                </a:p>
                <a:p>
                  <a:pPr marL="342900" indent="-342900">
                    <a:buFont typeface="+mj-lt"/>
                    <a:buAutoNum type="arabicPeriod"/>
                  </a:pPr>
                  <a:endParaRPr lang="en-US" dirty="0"/>
                </a:p>
                <a:p>
                  <a:pPr lvl="1"/>
                  <a:endParaRPr lang="en-US" dirty="0"/>
                </a:p>
              </p:txBody>
            </p:sp>
          </mc:Choice>
          <mc:Fallback xmlns="">
            <p:sp>
              <p:nvSpPr>
                <p:cNvPr id="15" name="TextBox 14">
                  <a:extLst>
                    <a:ext uri="{FF2B5EF4-FFF2-40B4-BE49-F238E27FC236}">
                      <a16:creationId xmlns:a16="http://schemas.microsoft.com/office/drawing/2014/main" id="{9D0EBA7E-3B59-10FA-A8ED-AAF647D817FA}"/>
                    </a:ext>
                  </a:extLst>
                </p:cNvPr>
                <p:cNvSpPr txBox="1">
                  <a:spLocks noRot="1" noChangeAspect="1" noMove="1" noResize="1" noEditPoints="1" noAdjustHandles="1" noChangeArrowheads="1" noChangeShapeType="1" noTextEdit="1"/>
                </p:cNvSpPr>
                <p:nvPr/>
              </p:nvSpPr>
              <p:spPr>
                <a:xfrm>
                  <a:off x="96155" y="1742890"/>
                  <a:ext cx="7021509" cy="4536498"/>
                </a:xfrm>
                <a:prstGeom prst="rect">
                  <a:avLst/>
                </a:prstGeom>
                <a:blipFill>
                  <a:blip r:embed="rId10"/>
                  <a:stretch>
                    <a:fillRect l="-781" t="-538"/>
                  </a:stretch>
                </a:blipFill>
              </p:spPr>
              <p:txBody>
                <a:bodyPr/>
                <a:lstStyle/>
                <a:p>
                  <a:r>
                    <a:rPr lang="el-GR">
                      <a:noFill/>
                    </a:rPr>
                    <a:t> </a:t>
                  </a:r>
                </a:p>
              </p:txBody>
            </p:sp>
          </mc:Fallback>
        </mc:AlternateContent>
      </p:grpSp>
    </p:spTree>
    <p:extLst>
      <p:ext uri="{BB962C8B-B14F-4D97-AF65-F5344CB8AC3E}">
        <p14:creationId xmlns:p14="http://schemas.microsoft.com/office/powerpoint/2010/main" val="39407779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F38653-71A0-1DD0-A9C5-7DAA5981E65A}"/>
              </a:ext>
            </a:extLst>
          </p:cNvPr>
          <p:cNvSpPr txBox="1"/>
          <p:nvPr/>
        </p:nvSpPr>
        <p:spPr>
          <a:xfrm>
            <a:off x="5275943" y="116114"/>
            <a:ext cx="2612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Aptos" panose="02110004020202020204"/>
                <a:ea typeface="+mn-ea"/>
                <a:cs typeface="+mn-cs"/>
              </a:rPr>
              <a:t>Άσκηση 1</a:t>
            </a:r>
          </a:p>
        </p:txBody>
      </p:sp>
      <p:sp>
        <p:nvSpPr>
          <p:cNvPr id="6" name="TextBox 5">
            <a:extLst>
              <a:ext uri="{FF2B5EF4-FFF2-40B4-BE49-F238E27FC236}">
                <a16:creationId xmlns:a16="http://schemas.microsoft.com/office/drawing/2014/main" id="{18F513CD-823A-D369-A17D-27DD87EB8386}"/>
              </a:ext>
            </a:extLst>
          </p:cNvPr>
          <p:cNvSpPr txBox="1"/>
          <p:nvPr/>
        </p:nvSpPr>
        <p:spPr>
          <a:xfrm>
            <a:off x="257628" y="703391"/>
            <a:ext cx="11676743"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b="0" i="0" u="none" strike="noStrike" kern="1200" cap="none" spc="0" normalizeH="0" baseline="0" noProof="0" dirty="0">
                <a:ln>
                  <a:noFill/>
                </a:ln>
                <a:solidFill>
                  <a:prstClr val="black"/>
                </a:solidFill>
                <a:effectLst/>
                <a:uLnTx/>
                <a:uFillTx/>
                <a:latin typeface="Aptos" panose="02110004020202020204"/>
                <a:ea typeface="+mn-ea"/>
                <a:cs typeface="+mn-cs"/>
              </a:rPr>
              <a:t>Ηλεκτρικό όχημα με </a:t>
            </a: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DC </a:t>
            </a:r>
            <a:r>
              <a:rPr kumimoji="0" lang="el-GR" b="0" i="0" u="none" strike="noStrike" kern="1200" cap="none" spc="0" normalizeH="0" baseline="0" noProof="0" dirty="0">
                <a:ln>
                  <a:noFill/>
                </a:ln>
                <a:solidFill>
                  <a:prstClr val="black"/>
                </a:solidFill>
                <a:effectLst/>
                <a:uLnTx/>
                <a:uFillTx/>
                <a:latin typeface="Aptos" panose="02110004020202020204"/>
                <a:ea typeface="+mn-ea"/>
                <a:cs typeface="+mn-cs"/>
              </a:rPr>
              <a:t>κινητήρα, έχει το προφίλ ρεύματος του παρακάτω σχήματος. Υποθέστε ότι το αυτοκίνητο κινείται με σταθερή ταχύτητα 80</a:t>
            </a: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km/h </a:t>
            </a:r>
            <a:r>
              <a:rPr kumimoji="0" lang="el-GR" b="0" i="0" u="none" strike="noStrike" kern="1200" cap="none" spc="0" normalizeH="0" baseline="0" noProof="0" dirty="0" err="1">
                <a:ln>
                  <a:noFill/>
                </a:ln>
                <a:solidFill>
                  <a:prstClr val="black"/>
                </a:solidFill>
                <a:effectLst/>
                <a:uLnTx/>
                <a:uFillTx/>
                <a:latin typeface="Aptos" panose="02110004020202020204"/>
                <a:ea typeface="+mn-ea"/>
                <a:cs typeface="+mn-cs"/>
              </a:rPr>
              <a:t>καθόλη</a:t>
            </a:r>
            <a:r>
              <a:rPr kumimoji="0" lang="el-GR" b="0" i="0" u="none" strike="noStrike" kern="1200" cap="none" spc="0" normalizeH="0" baseline="0" noProof="0" dirty="0">
                <a:ln>
                  <a:noFill/>
                </a:ln>
                <a:solidFill>
                  <a:prstClr val="black"/>
                </a:solidFill>
                <a:effectLst/>
                <a:uLnTx/>
                <a:uFillTx/>
                <a:latin typeface="Aptos" panose="02110004020202020204"/>
                <a:ea typeface="+mn-ea"/>
                <a:cs typeface="+mn-cs"/>
              </a:rPr>
              <a:t> τη διάρκεια της διαδρομής.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800100" lvl="1" indent="-342900">
              <a:buFont typeface="+mj-lt"/>
              <a:buAutoNum type="arabicPeriod"/>
              <a:defRPr/>
            </a:pPr>
            <a:r>
              <a:rPr lang="el-GR" dirty="0">
                <a:solidFill>
                  <a:prstClr val="black"/>
                </a:solidFill>
                <a:latin typeface="Aptos" panose="02110004020202020204"/>
              </a:rPr>
              <a:t>Εξηγήστε πως γίνεται, ενώ η ταχύτητα είναι σταθερή, το ρεύμα να αλλάζει συνεχώς? Τι μπορεί να αλλάζει στο οδόστρωμα</a:t>
            </a:r>
            <a:r>
              <a:rPr lang="en-US" dirty="0">
                <a:solidFill>
                  <a:prstClr val="black"/>
                </a:solidFill>
                <a:latin typeface="Aptos" panose="02110004020202020204"/>
              </a:rPr>
              <a:t>;</a:t>
            </a:r>
            <a:endParaRPr lang="el-GR" dirty="0">
              <a:solidFill>
                <a:prstClr val="black"/>
              </a:solidFill>
              <a:latin typeface="Aptos" panose="02110004020202020204"/>
            </a:endParaRPr>
          </a:p>
          <a:p>
            <a:pPr marL="800100" lvl="1" indent="-342900">
              <a:buFont typeface="+mj-lt"/>
              <a:buAutoNum type="arabicPeriod"/>
              <a:defRPr/>
            </a:pPr>
            <a:endParaRPr lang="en-US" dirty="0">
              <a:solidFill>
                <a:prstClr val="black"/>
              </a:solidFill>
              <a:latin typeface="Aptos" panose="02110004020202020204"/>
            </a:endParaRPr>
          </a:p>
          <a:p>
            <a:pPr marL="800100" lvl="1" indent="-342900">
              <a:buFont typeface="+mj-lt"/>
              <a:buAutoNum type="arabicPeriod"/>
              <a:defRPr/>
            </a:pPr>
            <a:r>
              <a:rPr lang="el-GR" dirty="0">
                <a:solidFill>
                  <a:prstClr val="black"/>
                </a:solidFill>
                <a:latin typeface="Aptos" panose="02110004020202020204"/>
              </a:rPr>
              <a:t>Υπολογίστε την κλίση του οδοστρώματος κάθε χρονική περίοδο.</a:t>
            </a:r>
          </a:p>
        </p:txBody>
      </p:sp>
      <mc:AlternateContent xmlns:mc="http://schemas.openxmlformats.org/markup-compatibility/2006" xmlns:a14="http://schemas.microsoft.com/office/drawing/2010/main">
        <mc:Choice Requires="a14">
          <p:graphicFrame>
            <p:nvGraphicFramePr>
              <p:cNvPr id="5" name="Πίνακας 4">
                <a:extLst>
                  <a:ext uri="{FF2B5EF4-FFF2-40B4-BE49-F238E27FC236}">
                    <a16:creationId xmlns:a16="http://schemas.microsoft.com/office/drawing/2014/main" id="{62931C55-1B5C-461A-F8E3-149679396188}"/>
                  </a:ext>
                </a:extLst>
              </p:cNvPr>
              <p:cNvGraphicFramePr>
                <a:graphicFrameLocks noGrp="1"/>
              </p:cNvGraphicFramePr>
              <p:nvPr>
                <p:extLst>
                  <p:ext uri="{D42A27DB-BD31-4B8C-83A1-F6EECF244321}">
                    <p14:modId xmlns:p14="http://schemas.microsoft.com/office/powerpoint/2010/main" val="3599281247"/>
                  </p:ext>
                </p:extLst>
              </p:nvPr>
            </p:nvGraphicFramePr>
            <p:xfrm>
              <a:off x="125905" y="3317702"/>
              <a:ext cx="3415580" cy="2818959"/>
            </p:xfrm>
            <a:graphic>
              <a:graphicData uri="http://schemas.openxmlformats.org/drawingml/2006/table">
                <a:tbl>
                  <a:tblPr firstRow="1" firstCol="1" bandRow="1"/>
                  <a:tblGrid>
                    <a:gridCol w="1428023">
                      <a:extLst>
                        <a:ext uri="{9D8B030D-6E8A-4147-A177-3AD203B41FA5}">
                          <a16:colId xmlns:a16="http://schemas.microsoft.com/office/drawing/2014/main" val="251086933"/>
                        </a:ext>
                      </a:extLst>
                    </a:gridCol>
                    <a:gridCol w="884472">
                      <a:extLst>
                        <a:ext uri="{9D8B030D-6E8A-4147-A177-3AD203B41FA5}">
                          <a16:colId xmlns:a16="http://schemas.microsoft.com/office/drawing/2014/main" val="338279756"/>
                        </a:ext>
                      </a:extLst>
                    </a:gridCol>
                    <a:gridCol w="1103085">
                      <a:extLst>
                        <a:ext uri="{9D8B030D-6E8A-4147-A177-3AD203B41FA5}">
                          <a16:colId xmlns:a16="http://schemas.microsoft.com/office/drawing/2014/main" val="1061424435"/>
                        </a:ext>
                      </a:extLst>
                    </a:gridCol>
                  </a:tblGrid>
                  <a:tr h="0">
                    <a:tc>
                      <a:txBody>
                        <a:bodyPr/>
                        <a:lstStyle/>
                        <a:p>
                          <a:pPr>
                            <a:lnSpc>
                              <a:spcPct val="115000"/>
                            </a:lnSpc>
                            <a:spcAft>
                              <a:spcPts val="1000"/>
                            </a:spcAft>
                          </a:pPr>
                          <a:r>
                            <a:rPr lang="en-US" sz="1400" b="1" dirty="0">
                              <a:effectLst/>
                              <a:latin typeface="Cambria" panose="02040503050406030204" pitchFamily="18" charset="0"/>
                              <a:ea typeface="MS Mincho" panose="02020609040205080304" pitchFamily="49" charset="-128"/>
                              <a:cs typeface="Times New Roman" panose="02020603050405020304" pitchFamily="18" charset="0"/>
                            </a:rPr>
                            <a:t>Πα</a:t>
                          </a:r>
                          <a:r>
                            <a:rPr lang="en-US" sz="1400" b="1" dirty="0" err="1">
                              <a:effectLst/>
                              <a:latin typeface="Cambria" panose="02040503050406030204" pitchFamily="18" charset="0"/>
                              <a:ea typeface="MS Mincho" panose="02020609040205080304" pitchFamily="49" charset="-128"/>
                              <a:cs typeface="Times New Roman" panose="02020603050405020304" pitchFamily="18" charset="0"/>
                            </a:rPr>
                            <a:t>ράμετρος</a:t>
                          </a:r>
                          <a:endParaRPr lang="el-GR" sz="14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a:noFill/>
                        </a:lnT>
                        <a:lnB>
                          <a:noFill/>
                        </a:lnB>
                        <a:solidFill>
                          <a:schemeClr val="bg2"/>
                        </a:solidFill>
                      </a:tcPr>
                    </a:tc>
                    <a:tc>
                      <a:txBody>
                        <a:bodyPr/>
                        <a:lstStyle/>
                        <a:p>
                          <a:pPr>
                            <a:lnSpc>
                              <a:spcPct val="115000"/>
                            </a:lnSpc>
                            <a:spcAft>
                              <a:spcPts val="1000"/>
                            </a:spcAft>
                          </a:pPr>
                          <a:r>
                            <a:rPr lang="en-US" sz="1400" b="1" dirty="0" err="1">
                              <a:effectLst/>
                              <a:latin typeface="Cambria" panose="02040503050406030204" pitchFamily="18" charset="0"/>
                              <a:ea typeface="MS Mincho" panose="02020609040205080304" pitchFamily="49" charset="-128"/>
                              <a:cs typeface="Times New Roman" panose="02020603050405020304" pitchFamily="18" charset="0"/>
                            </a:rPr>
                            <a:t>Σύμ</a:t>
                          </a:r>
                          <a:r>
                            <a:rPr lang="en-US" sz="1400" b="1" dirty="0">
                              <a:effectLst/>
                              <a:latin typeface="Cambria" panose="02040503050406030204" pitchFamily="18" charset="0"/>
                              <a:ea typeface="MS Mincho" panose="02020609040205080304" pitchFamily="49" charset="-128"/>
                              <a:cs typeface="Times New Roman" panose="02020603050405020304" pitchFamily="18" charset="0"/>
                            </a:rPr>
                            <a:t>βολο</a:t>
                          </a:r>
                          <a:endParaRPr lang="el-GR" sz="14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a:noFill/>
                        </a:lnT>
                        <a:lnB>
                          <a:noFill/>
                        </a:lnB>
                        <a:solidFill>
                          <a:schemeClr val="tx2">
                            <a:lumMod val="10000"/>
                            <a:lumOff val="90000"/>
                          </a:schemeClr>
                        </a:solidFill>
                      </a:tcPr>
                    </a:tc>
                    <a:tc>
                      <a:txBody>
                        <a:bodyPr/>
                        <a:lstStyle/>
                        <a:p>
                          <a:pPr>
                            <a:lnSpc>
                              <a:spcPct val="115000"/>
                            </a:lnSpc>
                            <a:spcAft>
                              <a:spcPts val="1000"/>
                            </a:spcAft>
                          </a:pPr>
                          <a:r>
                            <a:rPr lang="en-US" sz="1400" b="1" dirty="0" err="1">
                              <a:effectLst/>
                              <a:latin typeface="Cambria" panose="02040503050406030204" pitchFamily="18" charset="0"/>
                              <a:ea typeface="MS Mincho" panose="02020609040205080304" pitchFamily="49" charset="-128"/>
                              <a:cs typeface="Times New Roman" panose="02020603050405020304" pitchFamily="18" charset="0"/>
                            </a:rPr>
                            <a:t>Τιμή</a:t>
                          </a:r>
                          <a:endParaRPr lang="el-GR" sz="14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a:noFill/>
                        </a:lnT>
                        <a:lnB>
                          <a:noFill/>
                        </a:lnB>
                        <a:solidFill>
                          <a:schemeClr val="accent2">
                            <a:lumMod val="20000"/>
                            <a:lumOff val="80000"/>
                          </a:schemeClr>
                        </a:solidFill>
                      </a:tcPr>
                    </a:tc>
                    <a:extLst>
                      <a:ext uri="{0D108BD9-81ED-4DB2-BD59-A6C34878D82A}">
                        <a16:rowId xmlns:a16="http://schemas.microsoft.com/office/drawing/2014/main" val="3486138980"/>
                      </a:ext>
                    </a:extLst>
                  </a:tr>
                  <a:tr h="271598">
                    <a:tc>
                      <a:txBody>
                        <a:bodyPr/>
                        <a:lstStyle/>
                        <a:p>
                          <a:pPr>
                            <a:lnSpc>
                              <a:spcPct val="115000"/>
                            </a:lnSpc>
                            <a:spcAft>
                              <a:spcPts val="1000"/>
                            </a:spcAft>
                          </a:pPr>
                          <a:r>
                            <a:rPr lang="en-US" sz="1400" dirty="0" err="1">
                              <a:effectLst/>
                              <a:latin typeface="Cambria" panose="02040503050406030204" pitchFamily="18" charset="0"/>
                              <a:ea typeface="MS Mincho" panose="02020609040205080304" pitchFamily="49" charset="-128"/>
                              <a:cs typeface="Times New Roman" panose="02020603050405020304" pitchFamily="18" charset="0"/>
                            </a:rPr>
                            <a:t>Μάζ</a:t>
                          </a:r>
                          <a:r>
                            <a:rPr lang="en-US" sz="1400" dirty="0">
                              <a:effectLst/>
                              <a:latin typeface="Cambria" panose="02040503050406030204" pitchFamily="18" charset="0"/>
                              <a:ea typeface="MS Mincho" panose="02020609040205080304" pitchFamily="49" charset="-128"/>
                              <a:cs typeface="Times New Roman" panose="02020603050405020304" pitchFamily="18" charset="0"/>
                            </a:rPr>
                            <a:t>α οχήματος</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a:noFill/>
                        </a:lnT>
                        <a:lnB>
                          <a:noFill/>
                        </a:lnB>
                        <a:solidFill>
                          <a:schemeClr val="bg2"/>
                        </a:solidFill>
                      </a:tcPr>
                    </a:tc>
                    <a:tc>
                      <a:txBody>
                        <a:bodyPr/>
                        <a:lstStyle/>
                        <a:p>
                          <a:pPr>
                            <a:lnSpc>
                              <a:spcPct val="115000"/>
                            </a:lnSpc>
                            <a:spcAft>
                              <a:spcPts val="1000"/>
                            </a:spcAft>
                          </a:pPr>
                          <a:r>
                            <a:rPr lang="en-US" sz="1400" dirty="0">
                              <a:effectLst/>
                              <a:latin typeface="Cambria" panose="02040503050406030204" pitchFamily="18" charset="0"/>
                              <a:ea typeface="MS Mincho" panose="02020609040205080304" pitchFamily="49" charset="-128"/>
                              <a:cs typeface="Times New Roman" panose="02020603050405020304" pitchFamily="18" charset="0"/>
                            </a:rPr>
                            <a:t>m</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a:noFill/>
                        </a:lnT>
                        <a:lnB>
                          <a:noFill/>
                        </a:lnB>
                        <a:solidFill>
                          <a:schemeClr val="tx2">
                            <a:lumMod val="10000"/>
                            <a:lumOff val="90000"/>
                          </a:schemeClr>
                        </a:solidFill>
                      </a:tcPr>
                    </a:tc>
                    <a:tc>
                      <a:txBody>
                        <a:bodyPr/>
                        <a:lstStyle/>
                        <a:p>
                          <a:pPr>
                            <a:lnSpc>
                              <a:spcPct val="115000"/>
                            </a:lnSpc>
                            <a:spcAft>
                              <a:spcPts val="1000"/>
                            </a:spcAft>
                          </a:pPr>
                          <a:r>
                            <a:rPr lang="en-US" sz="1400" dirty="0">
                              <a:effectLst/>
                              <a:latin typeface="Cambria" panose="02040503050406030204" pitchFamily="18" charset="0"/>
                              <a:ea typeface="MS Mincho" panose="02020609040205080304" pitchFamily="49" charset="-128"/>
                              <a:cs typeface="Times New Roman" panose="02020603050405020304" pitchFamily="18" charset="0"/>
                            </a:rPr>
                            <a:t>1200 kg</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a:noFill/>
                        </a:lnT>
                        <a:lnB>
                          <a:noFill/>
                        </a:lnB>
                        <a:solidFill>
                          <a:schemeClr val="accent2">
                            <a:lumMod val="20000"/>
                            <a:lumOff val="80000"/>
                          </a:schemeClr>
                        </a:solidFill>
                      </a:tcPr>
                    </a:tc>
                    <a:extLst>
                      <a:ext uri="{0D108BD9-81ED-4DB2-BD59-A6C34878D82A}">
                        <a16:rowId xmlns:a16="http://schemas.microsoft.com/office/drawing/2014/main" val="3491608102"/>
                      </a:ext>
                    </a:extLst>
                  </a:tr>
                  <a:tr h="271598">
                    <a:tc>
                      <a:txBody>
                        <a:bodyPr/>
                        <a:lstStyle/>
                        <a:p>
                          <a:pPr>
                            <a:lnSpc>
                              <a:spcPct val="115000"/>
                            </a:lnSpc>
                            <a:spcAft>
                              <a:spcPts val="1000"/>
                            </a:spcAft>
                          </a:pPr>
                          <a:r>
                            <a:rPr lang="en-US" sz="1400" dirty="0" err="1">
                              <a:effectLst/>
                              <a:latin typeface="Cambria" panose="02040503050406030204" pitchFamily="18" charset="0"/>
                              <a:ea typeface="MS Mincho" panose="02020609040205080304" pitchFamily="49" charset="-128"/>
                              <a:cs typeface="Times New Roman" panose="02020603050405020304" pitchFamily="18" charset="0"/>
                            </a:rPr>
                            <a:t>Ακτίν</a:t>
                          </a:r>
                          <a:r>
                            <a:rPr lang="en-US" sz="1400" dirty="0">
                              <a:effectLst/>
                              <a:latin typeface="Cambria" panose="02040503050406030204" pitchFamily="18" charset="0"/>
                              <a:ea typeface="MS Mincho" panose="02020609040205080304" pitchFamily="49" charset="-128"/>
                              <a:cs typeface="Times New Roman" panose="02020603050405020304" pitchFamily="18" charset="0"/>
                            </a:rPr>
                            <a:t>α τροχού</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a:noFill/>
                        </a:lnT>
                        <a:lnB>
                          <a:noFill/>
                        </a:lnB>
                        <a:solidFill>
                          <a:schemeClr val="bg2"/>
                        </a:solidFill>
                      </a:tcPr>
                    </a:tc>
                    <a:tc>
                      <a:txBody>
                        <a:bodyPr/>
                        <a:lstStyle/>
                        <a:p>
                          <a:pPr>
                            <a:lnSpc>
                              <a:spcPct val="115000"/>
                            </a:lnSpc>
                            <a:spcAft>
                              <a:spcPts val="1000"/>
                            </a:spcAft>
                          </a:pPr>
                          <a14:m>
                            <m:oMath xmlns:m="http://schemas.openxmlformats.org/officeDocument/2006/math">
                              <m:sSub>
                                <m:sSubPr>
                                  <m:ctrlPr>
                                    <a:rPr lang="en-US" sz="1400" b="1"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a:rPr lang="en-US" sz="1400"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𝒓</m:t>
                                  </m:r>
                                </m:e>
                                <m:sub>
                                  <m:r>
                                    <a:rPr lang="en-US" sz="1400"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𝒘</m:t>
                                  </m:r>
                                </m:sub>
                              </m:sSub>
                            </m:oMath>
                          </a14:m>
                          <a:r>
                            <a:rPr lang="el-GR" sz="1400" b="1" dirty="0"/>
                            <a:t> </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a:noFill/>
                        </a:lnT>
                        <a:lnB>
                          <a:noFill/>
                        </a:lnB>
                        <a:solidFill>
                          <a:schemeClr val="tx2">
                            <a:lumMod val="10000"/>
                            <a:lumOff val="90000"/>
                          </a:schemeClr>
                        </a:solidFill>
                      </a:tcPr>
                    </a:tc>
                    <a:tc>
                      <a:txBody>
                        <a:bodyPr/>
                        <a:lstStyle/>
                        <a:p>
                          <a:pPr>
                            <a:lnSpc>
                              <a:spcPct val="115000"/>
                            </a:lnSpc>
                            <a:spcAft>
                              <a:spcPts val="1000"/>
                            </a:spcAft>
                          </a:pPr>
                          <a:r>
                            <a:rPr lang="en-US" sz="1400" dirty="0">
                              <a:effectLst/>
                              <a:latin typeface="Cambria" panose="02040503050406030204" pitchFamily="18" charset="0"/>
                              <a:ea typeface="MS Mincho" panose="02020609040205080304" pitchFamily="49" charset="-128"/>
                              <a:cs typeface="Times New Roman" panose="02020603050405020304" pitchFamily="18" charset="0"/>
                            </a:rPr>
                            <a:t>0.3 m</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a:noFill/>
                        </a:lnT>
                        <a:lnB>
                          <a:noFill/>
                        </a:lnB>
                        <a:solidFill>
                          <a:schemeClr val="accent2">
                            <a:lumMod val="20000"/>
                            <a:lumOff val="80000"/>
                          </a:schemeClr>
                        </a:solidFill>
                      </a:tcPr>
                    </a:tc>
                    <a:extLst>
                      <a:ext uri="{0D108BD9-81ED-4DB2-BD59-A6C34878D82A}">
                        <a16:rowId xmlns:a16="http://schemas.microsoft.com/office/drawing/2014/main" val="138498374"/>
                      </a:ext>
                    </a:extLst>
                  </a:tr>
                  <a:tr h="271598">
                    <a:tc>
                      <a:txBody>
                        <a:bodyPr/>
                        <a:lstStyle/>
                        <a:p>
                          <a:pPr>
                            <a:lnSpc>
                              <a:spcPct val="115000"/>
                            </a:lnSpc>
                            <a:spcAft>
                              <a:spcPts val="1000"/>
                            </a:spcAft>
                          </a:pPr>
                          <a:r>
                            <a:rPr lang="en-US" sz="1400" dirty="0" err="1">
                              <a:effectLst/>
                              <a:latin typeface="Cambria" panose="02040503050406030204" pitchFamily="18" charset="0"/>
                              <a:ea typeface="MS Mincho" panose="02020609040205080304" pitchFamily="49" charset="-128"/>
                              <a:cs typeface="Times New Roman" panose="02020603050405020304" pitchFamily="18" charset="0"/>
                            </a:rPr>
                            <a:t>Συντελεστής</a:t>
                          </a:r>
                          <a:r>
                            <a:rPr lang="en-US" sz="1400" dirty="0">
                              <a:effectLst/>
                              <a:latin typeface="Cambria" panose="02040503050406030204" pitchFamily="18" charset="0"/>
                              <a:ea typeface="MS Mincho" panose="02020609040205080304" pitchFamily="49" charset="-128"/>
                              <a:cs typeface="Times New Roman" panose="02020603050405020304" pitchFamily="18" charset="0"/>
                            </a:rPr>
                            <a:t> </a:t>
                          </a:r>
                          <a:r>
                            <a:rPr lang="en-US" sz="1400" dirty="0" err="1">
                              <a:effectLst/>
                              <a:latin typeface="Cambria" panose="02040503050406030204" pitchFamily="18" charset="0"/>
                              <a:ea typeface="MS Mincho" panose="02020609040205080304" pitchFamily="49" charset="-128"/>
                              <a:cs typeface="Times New Roman" panose="02020603050405020304" pitchFamily="18" charset="0"/>
                            </a:rPr>
                            <a:t>κύλισης</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a:noFill/>
                        </a:lnT>
                        <a:lnB>
                          <a:noFill/>
                        </a:lnB>
                        <a:solidFill>
                          <a:schemeClr val="bg2"/>
                        </a:solidFill>
                      </a:tcPr>
                    </a:tc>
                    <a:tc>
                      <a:txBody>
                        <a:bodyPr/>
                        <a:lstStyle/>
                        <a:p>
                          <a:pPr>
                            <a:lnSpc>
                              <a:spcPct val="115000"/>
                            </a:lnSpc>
                            <a:spcAft>
                              <a:spcPts val="1000"/>
                            </a:spcAft>
                          </a:pPr>
                          <a:r>
                            <a:rPr lang="en-US" sz="1400" dirty="0">
                              <a:effectLst/>
                              <a:latin typeface="Cambria" panose="02040503050406030204" pitchFamily="18" charset="0"/>
                              <a:ea typeface="MS Mincho" panose="02020609040205080304" pitchFamily="49" charset="-128"/>
                              <a:cs typeface="Times New Roman" panose="02020603050405020304" pitchFamily="18" charset="0"/>
                            </a:rPr>
                            <a:t>C₀</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a:noFill/>
                        </a:lnT>
                        <a:lnB>
                          <a:noFill/>
                        </a:lnB>
                        <a:solidFill>
                          <a:schemeClr val="tx2">
                            <a:lumMod val="10000"/>
                            <a:lumOff val="90000"/>
                          </a:schemeClr>
                        </a:solidFill>
                      </a:tcPr>
                    </a:tc>
                    <a:tc>
                      <a:txBody>
                        <a:bodyPr/>
                        <a:lstStyle/>
                        <a:p>
                          <a:pPr>
                            <a:lnSpc>
                              <a:spcPct val="115000"/>
                            </a:lnSpc>
                            <a:spcAft>
                              <a:spcPts val="1000"/>
                            </a:spcAft>
                          </a:pPr>
                          <a:r>
                            <a:rPr lang="en-US" sz="1400" dirty="0">
                              <a:effectLst/>
                              <a:latin typeface="Cambria" panose="02040503050406030204" pitchFamily="18" charset="0"/>
                              <a:ea typeface="MS Mincho" panose="02020609040205080304" pitchFamily="49" charset="-128"/>
                              <a:cs typeface="Times New Roman" panose="02020603050405020304" pitchFamily="18" charset="0"/>
                            </a:rPr>
                            <a:t>0.01</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a:noFill/>
                        </a:lnT>
                        <a:lnB>
                          <a:noFill/>
                        </a:lnB>
                        <a:solidFill>
                          <a:schemeClr val="accent2">
                            <a:lumMod val="20000"/>
                            <a:lumOff val="80000"/>
                          </a:schemeClr>
                        </a:solidFill>
                      </a:tcPr>
                    </a:tc>
                    <a:extLst>
                      <a:ext uri="{0D108BD9-81ED-4DB2-BD59-A6C34878D82A}">
                        <a16:rowId xmlns:a16="http://schemas.microsoft.com/office/drawing/2014/main" val="3861367827"/>
                      </a:ext>
                    </a:extLst>
                  </a:tr>
                  <a:tr h="568420">
                    <a:tc>
                      <a:txBody>
                        <a:bodyPr/>
                        <a:lstStyle/>
                        <a:p>
                          <a:pPr>
                            <a:lnSpc>
                              <a:spcPct val="115000"/>
                            </a:lnSpc>
                            <a:spcAft>
                              <a:spcPts val="1000"/>
                            </a:spcAft>
                          </a:pPr>
                          <a:r>
                            <a:rPr lang="en-US" sz="1400" dirty="0" err="1">
                              <a:effectLst/>
                              <a:latin typeface="Cambria" panose="02040503050406030204" pitchFamily="18" charset="0"/>
                              <a:ea typeface="MS Mincho" panose="02020609040205080304" pitchFamily="49" charset="-128"/>
                              <a:cs typeface="Times New Roman" panose="02020603050405020304" pitchFamily="18" charset="0"/>
                            </a:rPr>
                            <a:t>Συντελεστής</a:t>
                          </a:r>
                          <a:r>
                            <a:rPr lang="en-US" sz="1400" dirty="0">
                              <a:effectLst/>
                              <a:latin typeface="Cambria" panose="02040503050406030204" pitchFamily="18" charset="0"/>
                              <a:ea typeface="MS Mincho" panose="02020609040205080304" pitchFamily="49" charset="-128"/>
                              <a:cs typeface="Times New Roman" panose="02020603050405020304" pitchFamily="18" charset="0"/>
                            </a:rPr>
                            <a:t> οπ</a:t>
                          </a:r>
                          <a:r>
                            <a:rPr lang="en-US" sz="1400" dirty="0" err="1">
                              <a:effectLst/>
                              <a:latin typeface="Cambria" panose="02040503050406030204" pitchFamily="18" charset="0"/>
                              <a:ea typeface="MS Mincho" panose="02020609040205080304" pitchFamily="49" charset="-128"/>
                              <a:cs typeface="Times New Roman" panose="02020603050405020304" pitchFamily="18" charset="0"/>
                            </a:rPr>
                            <a:t>ισθέλκουσ</a:t>
                          </a:r>
                          <a:r>
                            <a:rPr lang="en-US" sz="1400" dirty="0">
                              <a:effectLst/>
                              <a:latin typeface="Cambria" panose="02040503050406030204" pitchFamily="18" charset="0"/>
                              <a:ea typeface="MS Mincho" panose="02020609040205080304" pitchFamily="49" charset="-128"/>
                              <a:cs typeface="Times New Roman" panose="02020603050405020304" pitchFamily="18" charset="0"/>
                            </a:rPr>
                            <a:t>ας</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a:noFill/>
                        </a:lnT>
                        <a:lnB>
                          <a:noFill/>
                        </a:lnB>
                        <a:solidFill>
                          <a:schemeClr val="bg2"/>
                        </a:solidFill>
                      </a:tcPr>
                    </a:tc>
                    <a:tc>
                      <a:txBody>
                        <a:bodyPr/>
                        <a:lstStyle/>
                        <a:p>
                          <a:pPr>
                            <a:lnSpc>
                              <a:spcPct val="115000"/>
                            </a:lnSpc>
                            <a:spcAft>
                              <a:spcPts val="1000"/>
                            </a:spcAft>
                          </a:pPr>
                          <a14:m>
                            <m:oMath xmlns:m="http://schemas.openxmlformats.org/officeDocument/2006/math">
                              <m:sSub>
                                <m:sSubPr>
                                  <m:ctrlP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𝑪</m:t>
                                  </m:r>
                                </m:e>
                                <m:sub>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𝑫</m:t>
                                  </m:r>
                                </m:sub>
                              </m:sSub>
                            </m:oMath>
                          </a14:m>
                          <a:r>
                            <a:rPr kumimoji="0" lang="en-US" sz="1400" b="1" i="1"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 </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a:noFill/>
                        </a:lnT>
                        <a:lnB>
                          <a:noFill/>
                        </a:lnB>
                        <a:solidFill>
                          <a:schemeClr val="tx2">
                            <a:lumMod val="10000"/>
                            <a:lumOff val="90000"/>
                          </a:schemeClr>
                        </a:solidFill>
                      </a:tcPr>
                    </a:tc>
                    <a:tc>
                      <a:txBody>
                        <a:bodyPr/>
                        <a:lstStyle/>
                        <a:p>
                          <a:pPr>
                            <a:lnSpc>
                              <a:spcPct val="115000"/>
                            </a:lnSpc>
                            <a:spcAft>
                              <a:spcPts val="1000"/>
                            </a:spcAft>
                          </a:pPr>
                          <a:r>
                            <a:rPr lang="en-US" sz="1400" dirty="0">
                              <a:effectLst/>
                              <a:latin typeface="Cambria" panose="02040503050406030204" pitchFamily="18" charset="0"/>
                              <a:ea typeface="MS Mincho" panose="02020609040205080304" pitchFamily="49" charset="-128"/>
                              <a:cs typeface="Times New Roman" panose="02020603050405020304" pitchFamily="18" charset="0"/>
                            </a:rPr>
                            <a:t>0.3</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a:noFill/>
                        </a:lnT>
                        <a:lnB>
                          <a:noFill/>
                        </a:lnB>
                        <a:solidFill>
                          <a:schemeClr val="accent2">
                            <a:lumMod val="20000"/>
                            <a:lumOff val="80000"/>
                          </a:schemeClr>
                        </a:solidFill>
                      </a:tcPr>
                    </a:tc>
                    <a:extLst>
                      <a:ext uri="{0D108BD9-81ED-4DB2-BD59-A6C34878D82A}">
                        <a16:rowId xmlns:a16="http://schemas.microsoft.com/office/drawing/2014/main" val="1557724210"/>
                      </a:ext>
                    </a:extLst>
                  </a:tr>
                  <a:tr h="271598">
                    <a:tc>
                      <a:txBody>
                        <a:bodyPr/>
                        <a:lstStyle/>
                        <a:p>
                          <a:pPr>
                            <a:lnSpc>
                              <a:spcPct val="115000"/>
                            </a:lnSpc>
                            <a:spcAft>
                              <a:spcPts val="1000"/>
                            </a:spcAft>
                          </a:pPr>
                          <a:r>
                            <a:rPr lang="en-US" sz="1400" dirty="0" err="1">
                              <a:effectLst/>
                              <a:latin typeface="Cambria" panose="02040503050406030204" pitchFamily="18" charset="0"/>
                              <a:ea typeface="MS Mincho" panose="02020609040205080304" pitchFamily="49" charset="-128"/>
                              <a:cs typeface="Times New Roman" panose="02020603050405020304" pitchFamily="18" charset="0"/>
                            </a:rPr>
                            <a:t>Μετω</a:t>
                          </a:r>
                          <a:r>
                            <a:rPr lang="en-US" sz="1400" dirty="0">
                              <a:effectLst/>
                              <a:latin typeface="Cambria" panose="02040503050406030204" pitchFamily="18" charset="0"/>
                              <a:ea typeface="MS Mincho" panose="02020609040205080304" pitchFamily="49" charset="-128"/>
                              <a:cs typeface="Times New Roman" panose="02020603050405020304" pitchFamily="18" charset="0"/>
                            </a:rPr>
                            <a:t>πική επιφάνεια</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a:noFill/>
                        </a:lnT>
                        <a:lnB>
                          <a:noFill/>
                        </a:lnB>
                        <a:solidFill>
                          <a:schemeClr val="bg2"/>
                        </a:solidFill>
                      </a:tcPr>
                    </a:tc>
                    <a:tc>
                      <a:txBody>
                        <a:bodyPr/>
                        <a:lstStyle/>
                        <a:p>
                          <a:pPr>
                            <a:lnSpc>
                              <a:spcPct val="115000"/>
                            </a:lnSpc>
                            <a:spcAft>
                              <a:spcPts val="1000"/>
                            </a:spcAft>
                          </a:pPr>
                          <a14:m>
                            <m:oMath xmlns:m="http://schemas.openxmlformats.org/officeDocument/2006/math">
                              <m:sSub>
                                <m:sSubPr>
                                  <m:ctrlP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𝑨</m:t>
                                  </m:r>
                                </m:e>
                                <m:sub>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𝑭</m:t>
                                  </m:r>
                                </m:sub>
                              </m:sSub>
                            </m:oMath>
                          </a14:m>
                          <a:r>
                            <a:rPr kumimoji="0" lang="en-US" sz="1400" b="1" i="1"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 </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a:noFill/>
                        </a:lnT>
                        <a:lnB>
                          <a:noFill/>
                        </a:lnB>
                        <a:solidFill>
                          <a:schemeClr val="tx2">
                            <a:lumMod val="10000"/>
                            <a:lumOff val="90000"/>
                          </a:schemeClr>
                        </a:solidFill>
                      </a:tcPr>
                    </a:tc>
                    <a:tc>
                      <a:txBody>
                        <a:bodyPr/>
                        <a:lstStyle/>
                        <a:p>
                          <a:pPr>
                            <a:lnSpc>
                              <a:spcPct val="115000"/>
                            </a:lnSpc>
                            <a:spcAft>
                              <a:spcPts val="1000"/>
                            </a:spcAft>
                          </a:pPr>
                          <a:r>
                            <a:rPr lang="en-US" sz="1400" dirty="0">
                              <a:effectLst/>
                              <a:latin typeface="Cambria" panose="02040503050406030204" pitchFamily="18" charset="0"/>
                              <a:ea typeface="MS Mincho" panose="02020609040205080304" pitchFamily="49" charset="-128"/>
                              <a:cs typeface="Times New Roman" panose="02020603050405020304" pitchFamily="18" charset="0"/>
                            </a:rPr>
                            <a:t>2.2 m²</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a:noFill/>
                        </a:lnT>
                        <a:lnB>
                          <a:noFill/>
                        </a:lnB>
                        <a:solidFill>
                          <a:schemeClr val="accent2">
                            <a:lumMod val="20000"/>
                            <a:lumOff val="80000"/>
                          </a:schemeClr>
                        </a:solidFill>
                      </a:tcPr>
                    </a:tc>
                    <a:extLst>
                      <a:ext uri="{0D108BD9-81ED-4DB2-BD59-A6C34878D82A}">
                        <a16:rowId xmlns:a16="http://schemas.microsoft.com/office/drawing/2014/main" val="3055734384"/>
                      </a:ext>
                    </a:extLst>
                  </a:tr>
                  <a:tr h="271598">
                    <a:tc>
                      <a:txBody>
                        <a:bodyPr/>
                        <a:lstStyle/>
                        <a:p>
                          <a:pPr>
                            <a:lnSpc>
                              <a:spcPct val="115000"/>
                            </a:lnSpc>
                            <a:spcAft>
                              <a:spcPts val="1000"/>
                            </a:spcAft>
                          </a:pPr>
                          <a:r>
                            <a:rPr lang="en-US" sz="1400">
                              <a:effectLst/>
                              <a:latin typeface="Cambria" panose="02040503050406030204" pitchFamily="18" charset="0"/>
                              <a:ea typeface="MS Mincho" panose="02020609040205080304" pitchFamily="49" charset="-128"/>
                              <a:cs typeface="Times New Roman" panose="02020603050405020304" pitchFamily="18" charset="0"/>
                            </a:rPr>
                            <a:t>Πυκνότητα αέρα</a:t>
                          </a:r>
                          <a:endParaRPr lang="el-GR" sz="14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a:noFill/>
                        </a:lnT>
                        <a:lnB>
                          <a:noFill/>
                        </a:lnB>
                        <a:solidFill>
                          <a:schemeClr val="bg2"/>
                        </a:solidFill>
                      </a:tcPr>
                    </a:tc>
                    <a:tc>
                      <a:txBody>
                        <a:bodyPr/>
                        <a:lstStyle/>
                        <a:p>
                          <a:pPr>
                            <a:lnSpc>
                              <a:spcPct val="115000"/>
                            </a:lnSpc>
                            <a:spcAft>
                              <a:spcPts val="1000"/>
                            </a:spcAft>
                          </a:pPr>
                          <a:r>
                            <a:rPr lang="en-US" sz="1400" dirty="0">
                              <a:effectLst/>
                              <a:latin typeface="Cambria" panose="02040503050406030204" pitchFamily="18" charset="0"/>
                              <a:ea typeface="MS Mincho" panose="02020609040205080304" pitchFamily="49" charset="-128"/>
                              <a:cs typeface="Times New Roman" panose="02020603050405020304" pitchFamily="18" charset="0"/>
                            </a:rPr>
                            <a:t>ρ</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a:noFill/>
                        </a:lnT>
                        <a:lnB>
                          <a:noFill/>
                        </a:lnB>
                        <a:solidFill>
                          <a:schemeClr val="tx2">
                            <a:lumMod val="10000"/>
                            <a:lumOff val="90000"/>
                          </a:schemeClr>
                        </a:solidFill>
                      </a:tcPr>
                    </a:tc>
                    <a:tc>
                      <a:txBody>
                        <a:bodyPr/>
                        <a:lstStyle/>
                        <a:p>
                          <a:pPr>
                            <a:lnSpc>
                              <a:spcPct val="115000"/>
                            </a:lnSpc>
                            <a:spcAft>
                              <a:spcPts val="1000"/>
                            </a:spcAft>
                          </a:pPr>
                          <a:r>
                            <a:rPr lang="en-US" sz="1400" dirty="0">
                              <a:effectLst/>
                              <a:latin typeface="Cambria" panose="02040503050406030204" pitchFamily="18" charset="0"/>
                              <a:ea typeface="MS Mincho" panose="02020609040205080304" pitchFamily="49" charset="-128"/>
                              <a:cs typeface="Times New Roman" panose="02020603050405020304" pitchFamily="18" charset="0"/>
                            </a:rPr>
                            <a:t>1.2 kg/m³</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a:noFill/>
                        </a:lnT>
                        <a:lnB>
                          <a:noFill/>
                        </a:lnB>
                        <a:solidFill>
                          <a:schemeClr val="accent2">
                            <a:lumMod val="20000"/>
                            <a:lumOff val="80000"/>
                          </a:schemeClr>
                        </a:solidFill>
                      </a:tcPr>
                    </a:tc>
                    <a:extLst>
                      <a:ext uri="{0D108BD9-81ED-4DB2-BD59-A6C34878D82A}">
                        <a16:rowId xmlns:a16="http://schemas.microsoft.com/office/drawing/2014/main" val="2822881835"/>
                      </a:ext>
                    </a:extLst>
                  </a:tr>
                  <a:tr h="271598">
                    <a:tc>
                      <a:txBody>
                        <a:bodyPr/>
                        <a:lstStyle/>
                        <a:p>
                          <a:pPr>
                            <a:lnSpc>
                              <a:spcPct val="115000"/>
                            </a:lnSpc>
                            <a:spcAft>
                              <a:spcPts val="1000"/>
                            </a:spcAft>
                          </a:pPr>
                          <a:r>
                            <a:rPr lang="en-US" sz="1400" dirty="0" err="1">
                              <a:effectLst/>
                              <a:latin typeface="Cambria" panose="02040503050406030204" pitchFamily="18" charset="0"/>
                              <a:ea typeface="MS Mincho" panose="02020609040205080304" pitchFamily="49" charset="-128"/>
                              <a:cs typeface="Times New Roman" panose="02020603050405020304" pitchFamily="18" charset="0"/>
                            </a:rPr>
                            <a:t>Στ</a:t>
                          </a:r>
                          <a:r>
                            <a:rPr lang="en-US" sz="1400" dirty="0">
                              <a:effectLst/>
                              <a:latin typeface="Cambria" panose="02040503050406030204" pitchFamily="18" charset="0"/>
                              <a:ea typeface="MS Mincho" panose="02020609040205080304" pitchFamily="49" charset="-128"/>
                              <a:cs typeface="Times New Roman" panose="02020603050405020304" pitchFamily="18" charset="0"/>
                            </a:rPr>
                            <a:t>αθερά ροπής</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a:noFill/>
                        </a:lnT>
                        <a:lnB>
                          <a:noFill/>
                        </a:lnB>
                        <a:solidFill>
                          <a:schemeClr val="bg2"/>
                        </a:solidFill>
                      </a:tcPr>
                    </a:tc>
                    <a:tc>
                      <a:txBody>
                        <a:bodyPr/>
                        <a:lstStyle/>
                        <a:p>
                          <a:pPr>
                            <a:lnSpc>
                              <a:spcPct val="115000"/>
                            </a:lnSpc>
                            <a:spcAft>
                              <a:spcPts val="1000"/>
                            </a:spcAft>
                          </a:pPr>
                          <a:r>
                            <a:rPr lang="en-US" sz="1400" dirty="0">
                              <a:effectLst/>
                              <a:latin typeface="Cambria" panose="02040503050406030204" pitchFamily="18" charset="0"/>
                              <a:ea typeface="MS Mincho" panose="02020609040205080304" pitchFamily="49" charset="-128"/>
                              <a:cs typeface="Times New Roman" panose="02020603050405020304" pitchFamily="18" charset="0"/>
                            </a:rPr>
                            <a:t>K</a:t>
                          </a:r>
                          <a:r>
                            <a:rPr lang="el-GR" sz="1400" dirty="0">
                              <a:effectLst/>
                              <a:latin typeface="Cambria" panose="02040503050406030204" pitchFamily="18" charset="0"/>
                              <a:ea typeface="MS Mincho" panose="02020609040205080304" pitchFamily="49" charset="-128"/>
                              <a:cs typeface="Times New Roman" panose="02020603050405020304" pitchFamily="18" charset="0"/>
                            </a:rPr>
                            <a:t>*Φ</a:t>
                          </a:r>
                        </a:p>
                      </a:txBody>
                      <a:tcPr marL="68580" marR="68580" marT="0" marB="0">
                        <a:lnL>
                          <a:noFill/>
                        </a:lnL>
                        <a:lnR>
                          <a:noFill/>
                        </a:lnR>
                        <a:lnT>
                          <a:noFill/>
                        </a:lnT>
                        <a:lnB>
                          <a:noFill/>
                        </a:lnB>
                        <a:solidFill>
                          <a:schemeClr val="tx2">
                            <a:lumMod val="10000"/>
                            <a:lumOff val="90000"/>
                          </a:schemeClr>
                        </a:solidFill>
                      </a:tcPr>
                    </a:tc>
                    <a:tc>
                      <a:txBody>
                        <a:bodyPr/>
                        <a:lstStyle/>
                        <a:p>
                          <a:pPr>
                            <a:lnSpc>
                              <a:spcPct val="115000"/>
                            </a:lnSpc>
                            <a:spcAft>
                              <a:spcPts val="1000"/>
                            </a:spcAft>
                          </a:pPr>
                          <a:r>
                            <a:rPr lang="en-US" sz="1400" dirty="0">
                              <a:effectLst/>
                              <a:latin typeface="Cambria" panose="02040503050406030204" pitchFamily="18" charset="0"/>
                              <a:ea typeface="MS Mincho" panose="02020609040205080304" pitchFamily="49" charset="-128"/>
                              <a:cs typeface="Times New Roman" panose="02020603050405020304" pitchFamily="18" charset="0"/>
                            </a:rPr>
                            <a:t>0.8 </a:t>
                          </a:r>
                          <a:r>
                            <a:rPr lang="en-US" sz="1400" dirty="0" err="1">
                              <a:effectLst/>
                              <a:latin typeface="Cambria" panose="02040503050406030204" pitchFamily="18" charset="0"/>
                              <a:ea typeface="MS Mincho" panose="02020609040205080304" pitchFamily="49" charset="-128"/>
                              <a:cs typeface="Times New Roman" panose="02020603050405020304" pitchFamily="18" charset="0"/>
                            </a:rPr>
                            <a:t>N·m</a:t>
                          </a:r>
                          <a:r>
                            <a:rPr lang="en-US" sz="1400" dirty="0">
                              <a:effectLst/>
                              <a:latin typeface="Cambria" panose="02040503050406030204" pitchFamily="18" charset="0"/>
                              <a:ea typeface="MS Mincho" panose="02020609040205080304" pitchFamily="49" charset="-128"/>
                              <a:cs typeface="Times New Roman" panose="02020603050405020304" pitchFamily="18" charset="0"/>
                            </a:rPr>
                            <a:t>/A</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a:noFill/>
                        </a:lnT>
                        <a:lnB>
                          <a:noFill/>
                        </a:lnB>
                        <a:solidFill>
                          <a:schemeClr val="accent2">
                            <a:lumMod val="20000"/>
                            <a:lumOff val="80000"/>
                          </a:schemeClr>
                        </a:solidFill>
                      </a:tcPr>
                    </a:tc>
                    <a:extLst>
                      <a:ext uri="{0D108BD9-81ED-4DB2-BD59-A6C34878D82A}">
                        <a16:rowId xmlns:a16="http://schemas.microsoft.com/office/drawing/2014/main" val="2182549292"/>
                      </a:ext>
                    </a:extLst>
                  </a:tr>
                </a:tbl>
              </a:graphicData>
            </a:graphic>
          </p:graphicFrame>
        </mc:Choice>
        <mc:Fallback xmlns="">
          <p:graphicFrame>
            <p:nvGraphicFramePr>
              <p:cNvPr id="5" name="Πίνακας 4">
                <a:extLst>
                  <a:ext uri="{FF2B5EF4-FFF2-40B4-BE49-F238E27FC236}">
                    <a16:creationId xmlns:a16="http://schemas.microsoft.com/office/drawing/2014/main" id="{62931C55-1B5C-461A-F8E3-149679396188}"/>
                  </a:ext>
                </a:extLst>
              </p:cNvPr>
              <p:cNvGraphicFramePr>
                <a:graphicFrameLocks noGrp="1"/>
              </p:cNvGraphicFramePr>
              <p:nvPr>
                <p:extLst>
                  <p:ext uri="{D42A27DB-BD31-4B8C-83A1-F6EECF244321}">
                    <p14:modId xmlns:p14="http://schemas.microsoft.com/office/powerpoint/2010/main" val="3599281247"/>
                  </p:ext>
                </p:extLst>
              </p:nvPr>
            </p:nvGraphicFramePr>
            <p:xfrm>
              <a:off x="125905" y="3317702"/>
              <a:ext cx="3415580" cy="2818959"/>
            </p:xfrm>
            <a:graphic>
              <a:graphicData uri="http://schemas.openxmlformats.org/drawingml/2006/table">
                <a:tbl>
                  <a:tblPr firstRow="1" firstCol="1" bandRow="1"/>
                  <a:tblGrid>
                    <a:gridCol w="1428023">
                      <a:extLst>
                        <a:ext uri="{9D8B030D-6E8A-4147-A177-3AD203B41FA5}">
                          <a16:colId xmlns:a16="http://schemas.microsoft.com/office/drawing/2014/main" val="251086933"/>
                        </a:ext>
                      </a:extLst>
                    </a:gridCol>
                    <a:gridCol w="884472">
                      <a:extLst>
                        <a:ext uri="{9D8B030D-6E8A-4147-A177-3AD203B41FA5}">
                          <a16:colId xmlns:a16="http://schemas.microsoft.com/office/drawing/2014/main" val="338279756"/>
                        </a:ext>
                      </a:extLst>
                    </a:gridCol>
                    <a:gridCol w="1103085">
                      <a:extLst>
                        <a:ext uri="{9D8B030D-6E8A-4147-A177-3AD203B41FA5}">
                          <a16:colId xmlns:a16="http://schemas.microsoft.com/office/drawing/2014/main" val="1061424435"/>
                        </a:ext>
                      </a:extLst>
                    </a:gridCol>
                  </a:tblGrid>
                  <a:tr h="224473">
                    <a:tc>
                      <a:txBody>
                        <a:bodyPr/>
                        <a:lstStyle/>
                        <a:p>
                          <a:pPr>
                            <a:lnSpc>
                              <a:spcPct val="115000"/>
                            </a:lnSpc>
                            <a:spcAft>
                              <a:spcPts val="1000"/>
                            </a:spcAft>
                          </a:pPr>
                          <a:r>
                            <a:rPr lang="en-US" sz="1400" b="1" dirty="0">
                              <a:effectLst/>
                              <a:latin typeface="Cambria" panose="02040503050406030204" pitchFamily="18" charset="0"/>
                              <a:ea typeface="MS Mincho" panose="02020609040205080304" pitchFamily="49" charset="-128"/>
                              <a:cs typeface="Times New Roman" panose="02020603050405020304" pitchFamily="18" charset="0"/>
                            </a:rPr>
                            <a:t>Πα</a:t>
                          </a:r>
                          <a:r>
                            <a:rPr lang="en-US" sz="1400" b="1" dirty="0" err="1">
                              <a:effectLst/>
                              <a:latin typeface="Cambria" panose="02040503050406030204" pitchFamily="18" charset="0"/>
                              <a:ea typeface="MS Mincho" panose="02020609040205080304" pitchFamily="49" charset="-128"/>
                              <a:cs typeface="Times New Roman" panose="02020603050405020304" pitchFamily="18" charset="0"/>
                            </a:rPr>
                            <a:t>ράμετρος</a:t>
                          </a:r>
                          <a:endParaRPr lang="el-GR" sz="14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a:noFill/>
                        </a:lnT>
                        <a:lnB>
                          <a:noFill/>
                        </a:lnB>
                        <a:solidFill>
                          <a:schemeClr val="bg2"/>
                        </a:solidFill>
                      </a:tcPr>
                    </a:tc>
                    <a:tc>
                      <a:txBody>
                        <a:bodyPr/>
                        <a:lstStyle/>
                        <a:p>
                          <a:pPr>
                            <a:lnSpc>
                              <a:spcPct val="115000"/>
                            </a:lnSpc>
                            <a:spcAft>
                              <a:spcPts val="1000"/>
                            </a:spcAft>
                          </a:pPr>
                          <a:r>
                            <a:rPr lang="en-US" sz="1400" b="1" dirty="0" err="1">
                              <a:effectLst/>
                              <a:latin typeface="Cambria" panose="02040503050406030204" pitchFamily="18" charset="0"/>
                              <a:ea typeface="MS Mincho" panose="02020609040205080304" pitchFamily="49" charset="-128"/>
                              <a:cs typeface="Times New Roman" panose="02020603050405020304" pitchFamily="18" charset="0"/>
                            </a:rPr>
                            <a:t>Σύμ</a:t>
                          </a:r>
                          <a:r>
                            <a:rPr lang="en-US" sz="1400" b="1" dirty="0">
                              <a:effectLst/>
                              <a:latin typeface="Cambria" panose="02040503050406030204" pitchFamily="18" charset="0"/>
                              <a:ea typeface="MS Mincho" panose="02020609040205080304" pitchFamily="49" charset="-128"/>
                              <a:cs typeface="Times New Roman" panose="02020603050405020304" pitchFamily="18" charset="0"/>
                            </a:rPr>
                            <a:t>βολο</a:t>
                          </a:r>
                          <a:endParaRPr lang="el-GR" sz="14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a:noFill/>
                        </a:lnT>
                        <a:lnB>
                          <a:noFill/>
                        </a:lnB>
                        <a:solidFill>
                          <a:schemeClr val="tx2">
                            <a:lumMod val="10000"/>
                            <a:lumOff val="90000"/>
                          </a:schemeClr>
                        </a:solidFill>
                      </a:tcPr>
                    </a:tc>
                    <a:tc>
                      <a:txBody>
                        <a:bodyPr/>
                        <a:lstStyle/>
                        <a:p>
                          <a:pPr>
                            <a:lnSpc>
                              <a:spcPct val="115000"/>
                            </a:lnSpc>
                            <a:spcAft>
                              <a:spcPts val="1000"/>
                            </a:spcAft>
                          </a:pPr>
                          <a:r>
                            <a:rPr lang="en-US" sz="1400" b="1" dirty="0" err="1">
                              <a:effectLst/>
                              <a:latin typeface="Cambria" panose="02040503050406030204" pitchFamily="18" charset="0"/>
                              <a:ea typeface="MS Mincho" panose="02020609040205080304" pitchFamily="49" charset="-128"/>
                              <a:cs typeface="Times New Roman" panose="02020603050405020304" pitchFamily="18" charset="0"/>
                            </a:rPr>
                            <a:t>Τιμή</a:t>
                          </a:r>
                          <a:endParaRPr lang="el-GR" sz="14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a:noFill/>
                        </a:lnT>
                        <a:lnB>
                          <a:noFill/>
                        </a:lnB>
                        <a:solidFill>
                          <a:schemeClr val="accent2">
                            <a:lumMod val="20000"/>
                            <a:lumOff val="80000"/>
                          </a:schemeClr>
                        </a:solidFill>
                      </a:tcPr>
                    </a:tc>
                    <a:extLst>
                      <a:ext uri="{0D108BD9-81ED-4DB2-BD59-A6C34878D82A}">
                        <a16:rowId xmlns:a16="http://schemas.microsoft.com/office/drawing/2014/main" val="3486138980"/>
                      </a:ext>
                    </a:extLst>
                  </a:tr>
                  <a:tr h="271598">
                    <a:tc>
                      <a:txBody>
                        <a:bodyPr/>
                        <a:lstStyle/>
                        <a:p>
                          <a:pPr>
                            <a:lnSpc>
                              <a:spcPct val="115000"/>
                            </a:lnSpc>
                            <a:spcAft>
                              <a:spcPts val="1000"/>
                            </a:spcAft>
                          </a:pPr>
                          <a:r>
                            <a:rPr lang="en-US" sz="1400" dirty="0" err="1">
                              <a:effectLst/>
                              <a:latin typeface="Cambria" panose="02040503050406030204" pitchFamily="18" charset="0"/>
                              <a:ea typeface="MS Mincho" panose="02020609040205080304" pitchFamily="49" charset="-128"/>
                              <a:cs typeface="Times New Roman" panose="02020603050405020304" pitchFamily="18" charset="0"/>
                            </a:rPr>
                            <a:t>Μάζ</a:t>
                          </a:r>
                          <a:r>
                            <a:rPr lang="en-US" sz="1400" dirty="0">
                              <a:effectLst/>
                              <a:latin typeface="Cambria" panose="02040503050406030204" pitchFamily="18" charset="0"/>
                              <a:ea typeface="MS Mincho" panose="02020609040205080304" pitchFamily="49" charset="-128"/>
                              <a:cs typeface="Times New Roman" panose="02020603050405020304" pitchFamily="18" charset="0"/>
                            </a:rPr>
                            <a:t>α οχήματος</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a:noFill/>
                        </a:lnT>
                        <a:lnB>
                          <a:noFill/>
                        </a:lnB>
                        <a:solidFill>
                          <a:schemeClr val="bg2"/>
                        </a:solidFill>
                      </a:tcPr>
                    </a:tc>
                    <a:tc>
                      <a:txBody>
                        <a:bodyPr/>
                        <a:lstStyle/>
                        <a:p>
                          <a:pPr>
                            <a:lnSpc>
                              <a:spcPct val="115000"/>
                            </a:lnSpc>
                            <a:spcAft>
                              <a:spcPts val="1000"/>
                            </a:spcAft>
                          </a:pPr>
                          <a:r>
                            <a:rPr lang="en-US" sz="1400" dirty="0">
                              <a:effectLst/>
                              <a:latin typeface="Cambria" panose="02040503050406030204" pitchFamily="18" charset="0"/>
                              <a:ea typeface="MS Mincho" panose="02020609040205080304" pitchFamily="49" charset="-128"/>
                              <a:cs typeface="Times New Roman" panose="02020603050405020304" pitchFamily="18" charset="0"/>
                            </a:rPr>
                            <a:t>m</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a:noFill/>
                        </a:lnT>
                        <a:lnB>
                          <a:noFill/>
                        </a:lnB>
                        <a:solidFill>
                          <a:schemeClr val="tx2">
                            <a:lumMod val="10000"/>
                            <a:lumOff val="90000"/>
                          </a:schemeClr>
                        </a:solidFill>
                      </a:tcPr>
                    </a:tc>
                    <a:tc>
                      <a:txBody>
                        <a:bodyPr/>
                        <a:lstStyle/>
                        <a:p>
                          <a:pPr>
                            <a:lnSpc>
                              <a:spcPct val="115000"/>
                            </a:lnSpc>
                            <a:spcAft>
                              <a:spcPts val="1000"/>
                            </a:spcAft>
                          </a:pPr>
                          <a:r>
                            <a:rPr lang="en-US" sz="1400" dirty="0">
                              <a:effectLst/>
                              <a:latin typeface="Cambria" panose="02040503050406030204" pitchFamily="18" charset="0"/>
                              <a:ea typeface="MS Mincho" panose="02020609040205080304" pitchFamily="49" charset="-128"/>
                              <a:cs typeface="Times New Roman" panose="02020603050405020304" pitchFamily="18" charset="0"/>
                            </a:rPr>
                            <a:t>1200 kg</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a:noFill/>
                        </a:lnT>
                        <a:lnB>
                          <a:noFill/>
                        </a:lnB>
                        <a:solidFill>
                          <a:schemeClr val="accent2">
                            <a:lumMod val="20000"/>
                            <a:lumOff val="80000"/>
                          </a:schemeClr>
                        </a:solidFill>
                      </a:tcPr>
                    </a:tc>
                    <a:extLst>
                      <a:ext uri="{0D108BD9-81ED-4DB2-BD59-A6C34878D82A}">
                        <a16:rowId xmlns:a16="http://schemas.microsoft.com/office/drawing/2014/main" val="3491608102"/>
                      </a:ext>
                    </a:extLst>
                  </a:tr>
                  <a:tr h="271598">
                    <a:tc>
                      <a:txBody>
                        <a:bodyPr/>
                        <a:lstStyle/>
                        <a:p>
                          <a:pPr>
                            <a:lnSpc>
                              <a:spcPct val="115000"/>
                            </a:lnSpc>
                            <a:spcAft>
                              <a:spcPts val="1000"/>
                            </a:spcAft>
                          </a:pPr>
                          <a:r>
                            <a:rPr lang="en-US" sz="1400" dirty="0" err="1">
                              <a:effectLst/>
                              <a:latin typeface="Cambria" panose="02040503050406030204" pitchFamily="18" charset="0"/>
                              <a:ea typeface="MS Mincho" panose="02020609040205080304" pitchFamily="49" charset="-128"/>
                              <a:cs typeface="Times New Roman" panose="02020603050405020304" pitchFamily="18" charset="0"/>
                            </a:rPr>
                            <a:t>Ακτίν</a:t>
                          </a:r>
                          <a:r>
                            <a:rPr lang="en-US" sz="1400" dirty="0">
                              <a:effectLst/>
                              <a:latin typeface="Cambria" panose="02040503050406030204" pitchFamily="18" charset="0"/>
                              <a:ea typeface="MS Mincho" panose="02020609040205080304" pitchFamily="49" charset="-128"/>
                              <a:cs typeface="Times New Roman" panose="02020603050405020304" pitchFamily="18" charset="0"/>
                            </a:rPr>
                            <a:t>α τροχού</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a:noFill/>
                        </a:lnT>
                        <a:lnB>
                          <a:noFill/>
                        </a:lnB>
                        <a:solidFill>
                          <a:schemeClr val="bg2"/>
                        </a:solidFill>
                      </a:tcPr>
                    </a:tc>
                    <a:tc>
                      <a:txBody>
                        <a:bodyPr/>
                        <a:lstStyle/>
                        <a:p>
                          <a:endParaRPr lang="el-GR"/>
                        </a:p>
                      </a:txBody>
                      <a:tcPr marL="68580" marR="68580" marT="0" marB="0">
                        <a:lnL>
                          <a:noFill/>
                        </a:lnL>
                        <a:lnR>
                          <a:noFill/>
                        </a:lnR>
                        <a:lnT>
                          <a:noFill/>
                        </a:lnT>
                        <a:lnB>
                          <a:noFill/>
                        </a:lnB>
                        <a:blipFill>
                          <a:blip r:embed="rId3"/>
                          <a:stretch>
                            <a:fillRect l="-162069" t="-197778" r="-124828" b="-768889"/>
                          </a:stretch>
                        </a:blipFill>
                      </a:tcPr>
                    </a:tc>
                    <a:tc>
                      <a:txBody>
                        <a:bodyPr/>
                        <a:lstStyle/>
                        <a:p>
                          <a:pPr>
                            <a:lnSpc>
                              <a:spcPct val="115000"/>
                            </a:lnSpc>
                            <a:spcAft>
                              <a:spcPts val="1000"/>
                            </a:spcAft>
                          </a:pPr>
                          <a:r>
                            <a:rPr lang="en-US" sz="1400" dirty="0">
                              <a:effectLst/>
                              <a:latin typeface="Cambria" panose="02040503050406030204" pitchFamily="18" charset="0"/>
                              <a:ea typeface="MS Mincho" panose="02020609040205080304" pitchFamily="49" charset="-128"/>
                              <a:cs typeface="Times New Roman" panose="02020603050405020304" pitchFamily="18" charset="0"/>
                            </a:rPr>
                            <a:t>0.3 m</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a:noFill/>
                        </a:lnT>
                        <a:lnB>
                          <a:noFill/>
                        </a:lnB>
                        <a:solidFill>
                          <a:schemeClr val="accent2">
                            <a:lumMod val="20000"/>
                            <a:lumOff val="80000"/>
                          </a:schemeClr>
                        </a:solidFill>
                      </a:tcPr>
                    </a:tc>
                    <a:extLst>
                      <a:ext uri="{0D108BD9-81ED-4DB2-BD59-A6C34878D82A}">
                        <a16:rowId xmlns:a16="http://schemas.microsoft.com/office/drawing/2014/main" val="138498374"/>
                      </a:ext>
                    </a:extLst>
                  </a:tr>
                  <a:tr h="469837">
                    <a:tc>
                      <a:txBody>
                        <a:bodyPr/>
                        <a:lstStyle/>
                        <a:p>
                          <a:pPr>
                            <a:lnSpc>
                              <a:spcPct val="115000"/>
                            </a:lnSpc>
                            <a:spcAft>
                              <a:spcPts val="1000"/>
                            </a:spcAft>
                          </a:pPr>
                          <a:r>
                            <a:rPr lang="en-US" sz="1400" dirty="0" err="1">
                              <a:effectLst/>
                              <a:latin typeface="Cambria" panose="02040503050406030204" pitchFamily="18" charset="0"/>
                              <a:ea typeface="MS Mincho" panose="02020609040205080304" pitchFamily="49" charset="-128"/>
                              <a:cs typeface="Times New Roman" panose="02020603050405020304" pitchFamily="18" charset="0"/>
                            </a:rPr>
                            <a:t>Συντελεστής</a:t>
                          </a:r>
                          <a:r>
                            <a:rPr lang="en-US" sz="1400" dirty="0">
                              <a:effectLst/>
                              <a:latin typeface="Cambria" panose="02040503050406030204" pitchFamily="18" charset="0"/>
                              <a:ea typeface="MS Mincho" panose="02020609040205080304" pitchFamily="49" charset="-128"/>
                              <a:cs typeface="Times New Roman" panose="02020603050405020304" pitchFamily="18" charset="0"/>
                            </a:rPr>
                            <a:t> </a:t>
                          </a:r>
                          <a:r>
                            <a:rPr lang="en-US" sz="1400" dirty="0" err="1">
                              <a:effectLst/>
                              <a:latin typeface="Cambria" panose="02040503050406030204" pitchFamily="18" charset="0"/>
                              <a:ea typeface="MS Mincho" panose="02020609040205080304" pitchFamily="49" charset="-128"/>
                              <a:cs typeface="Times New Roman" panose="02020603050405020304" pitchFamily="18" charset="0"/>
                            </a:rPr>
                            <a:t>κύλισης</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a:noFill/>
                        </a:lnT>
                        <a:lnB>
                          <a:noFill/>
                        </a:lnB>
                        <a:solidFill>
                          <a:schemeClr val="bg2"/>
                        </a:solidFill>
                      </a:tcPr>
                    </a:tc>
                    <a:tc>
                      <a:txBody>
                        <a:bodyPr/>
                        <a:lstStyle/>
                        <a:p>
                          <a:pPr>
                            <a:lnSpc>
                              <a:spcPct val="115000"/>
                            </a:lnSpc>
                            <a:spcAft>
                              <a:spcPts val="1000"/>
                            </a:spcAft>
                          </a:pPr>
                          <a:r>
                            <a:rPr lang="en-US" sz="1400" dirty="0">
                              <a:effectLst/>
                              <a:latin typeface="Cambria" panose="02040503050406030204" pitchFamily="18" charset="0"/>
                              <a:ea typeface="MS Mincho" panose="02020609040205080304" pitchFamily="49" charset="-128"/>
                              <a:cs typeface="Times New Roman" panose="02020603050405020304" pitchFamily="18" charset="0"/>
                            </a:rPr>
                            <a:t>C₀</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a:noFill/>
                        </a:lnT>
                        <a:lnB>
                          <a:noFill/>
                        </a:lnB>
                        <a:solidFill>
                          <a:schemeClr val="tx2">
                            <a:lumMod val="10000"/>
                            <a:lumOff val="90000"/>
                          </a:schemeClr>
                        </a:solidFill>
                      </a:tcPr>
                    </a:tc>
                    <a:tc>
                      <a:txBody>
                        <a:bodyPr/>
                        <a:lstStyle/>
                        <a:p>
                          <a:pPr>
                            <a:lnSpc>
                              <a:spcPct val="115000"/>
                            </a:lnSpc>
                            <a:spcAft>
                              <a:spcPts val="1000"/>
                            </a:spcAft>
                          </a:pPr>
                          <a:r>
                            <a:rPr lang="en-US" sz="1400" dirty="0">
                              <a:effectLst/>
                              <a:latin typeface="Cambria" panose="02040503050406030204" pitchFamily="18" charset="0"/>
                              <a:ea typeface="MS Mincho" panose="02020609040205080304" pitchFamily="49" charset="-128"/>
                              <a:cs typeface="Times New Roman" panose="02020603050405020304" pitchFamily="18" charset="0"/>
                            </a:rPr>
                            <a:t>0.01</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a:noFill/>
                        </a:lnT>
                        <a:lnB>
                          <a:noFill/>
                        </a:lnB>
                        <a:solidFill>
                          <a:schemeClr val="accent2">
                            <a:lumMod val="20000"/>
                            <a:lumOff val="80000"/>
                          </a:schemeClr>
                        </a:solidFill>
                      </a:tcPr>
                    </a:tc>
                    <a:extLst>
                      <a:ext uri="{0D108BD9-81ED-4DB2-BD59-A6C34878D82A}">
                        <a16:rowId xmlns:a16="http://schemas.microsoft.com/office/drawing/2014/main" val="3861367827"/>
                      </a:ext>
                    </a:extLst>
                  </a:tr>
                  <a:tr h="568420">
                    <a:tc>
                      <a:txBody>
                        <a:bodyPr/>
                        <a:lstStyle/>
                        <a:p>
                          <a:pPr>
                            <a:lnSpc>
                              <a:spcPct val="115000"/>
                            </a:lnSpc>
                            <a:spcAft>
                              <a:spcPts val="1000"/>
                            </a:spcAft>
                          </a:pPr>
                          <a:r>
                            <a:rPr lang="en-US" sz="1400" dirty="0" err="1">
                              <a:effectLst/>
                              <a:latin typeface="Cambria" panose="02040503050406030204" pitchFamily="18" charset="0"/>
                              <a:ea typeface="MS Mincho" panose="02020609040205080304" pitchFamily="49" charset="-128"/>
                              <a:cs typeface="Times New Roman" panose="02020603050405020304" pitchFamily="18" charset="0"/>
                            </a:rPr>
                            <a:t>Συντελεστής</a:t>
                          </a:r>
                          <a:r>
                            <a:rPr lang="en-US" sz="1400" dirty="0">
                              <a:effectLst/>
                              <a:latin typeface="Cambria" panose="02040503050406030204" pitchFamily="18" charset="0"/>
                              <a:ea typeface="MS Mincho" panose="02020609040205080304" pitchFamily="49" charset="-128"/>
                              <a:cs typeface="Times New Roman" panose="02020603050405020304" pitchFamily="18" charset="0"/>
                            </a:rPr>
                            <a:t> οπ</a:t>
                          </a:r>
                          <a:r>
                            <a:rPr lang="en-US" sz="1400" dirty="0" err="1">
                              <a:effectLst/>
                              <a:latin typeface="Cambria" panose="02040503050406030204" pitchFamily="18" charset="0"/>
                              <a:ea typeface="MS Mincho" panose="02020609040205080304" pitchFamily="49" charset="-128"/>
                              <a:cs typeface="Times New Roman" panose="02020603050405020304" pitchFamily="18" charset="0"/>
                            </a:rPr>
                            <a:t>ισθέλκουσ</a:t>
                          </a:r>
                          <a:r>
                            <a:rPr lang="en-US" sz="1400" dirty="0">
                              <a:effectLst/>
                              <a:latin typeface="Cambria" panose="02040503050406030204" pitchFamily="18" charset="0"/>
                              <a:ea typeface="MS Mincho" panose="02020609040205080304" pitchFamily="49" charset="-128"/>
                              <a:cs typeface="Times New Roman" panose="02020603050405020304" pitchFamily="18" charset="0"/>
                            </a:rPr>
                            <a:t>ας</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a:noFill/>
                        </a:lnT>
                        <a:lnB>
                          <a:noFill/>
                        </a:lnB>
                        <a:solidFill>
                          <a:schemeClr val="bg2"/>
                        </a:solidFill>
                      </a:tcPr>
                    </a:tc>
                    <a:tc>
                      <a:txBody>
                        <a:bodyPr/>
                        <a:lstStyle/>
                        <a:p>
                          <a:endParaRPr lang="el-GR"/>
                        </a:p>
                      </a:txBody>
                      <a:tcPr marL="68580" marR="68580" marT="0" marB="0">
                        <a:lnL>
                          <a:noFill/>
                        </a:lnL>
                        <a:lnR>
                          <a:noFill/>
                        </a:lnR>
                        <a:lnT>
                          <a:noFill/>
                        </a:lnT>
                        <a:lnB>
                          <a:noFill/>
                        </a:lnB>
                        <a:blipFill>
                          <a:blip r:embed="rId3"/>
                          <a:stretch>
                            <a:fillRect l="-162069" t="-224468" r="-124828" b="-186170"/>
                          </a:stretch>
                        </a:blipFill>
                      </a:tcPr>
                    </a:tc>
                    <a:tc>
                      <a:txBody>
                        <a:bodyPr/>
                        <a:lstStyle/>
                        <a:p>
                          <a:pPr>
                            <a:lnSpc>
                              <a:spcPct val="115000"/>
                            </a:lnSpc>
                            <a:spcAft>
                              <a:spcPts val="1000"/>
                            </a:spcAft>
                          </a:pPr>
                          <a:r>
                            <a:rPr lang="en-US" sz="1400" dirty="0">
                              <a:effectLst/>
                              <a:latin typeface="Cambria" panose="02040503050406030204" pitchFamily="18" charset="0"/>
                              <a:ea typeface="MS Mincho" panose="02020609040205080304" pitchFamily="49" charset="-128"/>
                              <a:cs typeface="Times New Roman" panose="02020603050405020304" pitchFamily="18" charset="0"/>
                            </a:rPr>
                            <a:t>0.3</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a:noFill/>
                        </a:lnT>
                        <a:lnB>
                          <a:noFill/>
                        </a:lnB>
                        <a:solidFill>
                          <a:schemeClr val="accent2">
                            <a:lumMod val="20000"/>
                            <a:lumOff val="80000"/>
                          </a:schemeClr>
                        </a:solidFill>
                      </a:tcPr>
                    </a:tc>
                    <a:extLst>
                      <a:ext uri="{0D108BD9-81ED-4DB2-BD59-A6C34878D82A}">
                        <a16:rowId xmlns:a16="http://schemas.microsoft.com/office/drawing/2014/main" val="1557724210"/>
                      </a:ext>
                    </a:extLst>
                  </a:tr>
                  <a:tr h="469837">
                    <a:tc>
                      <a:txBody>
                        <a:bodyPr/>
                        <a:lstStyle/>
                        <a:p>
                          <a:pPr>
                            <a:lnSpc>
                              <a:spcPct val="115000"/>
                            </a:lnSpc>
                            <a:spcAft>
                              <a:spcPts val="1000"/>
                            </a:spcAft>
                          </a:pPr>
                          <a:r>
                            <a:rPr lang="en-US" sz="1400" dirty="0" err="1">
                              <a:effectLst/>
                              <a:latin typeface="Cambria" panose="02040503050406030204" pitchFamily="18" charset="0"/>
                              <a:ea typeface="MS Mincho" panose="02020609040205080304" pitchFamily="49" charset="-128"/>
                              <a:cs typeface="Times New Roman" panose="02020603050405020304" pitchFamily="18" charset="0"/>
                            </a:rPr>
                            <a:t>Μετω</a:t>
                          </a:r>
                          <a:r>
                            <a:rPr lang="en-US" sz="1400" dirty="0">
                              <a:effectLst/>
                              <a:latin typeface="Cambria" panose="02040503050406030204" pitchFamily="18" charset="0"/>
                              <a:ea typeface="MS Mincho" panose="02020609040205080304" pitchFamily="49" charset="-128"/>
                              <a:cs typeface="Times New Roman" panose="02020603050405020304" pitchFamily="18" charset="0"/>
                            </a:rPr>
                            <a:t>πική επιφάνεια</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a:noFill/>
                        </a:lnT>
                        <a:lnB>
                          <a:noFill/>
                        </a:lnB>
                        <a:solidFill>
                          <a:schemeClr val="bg2"/>
                        </a:solidFill>
                      </a:tcPr>
                    </a:tc>
                    <a:tc>
                      <a:txBody>
                        <a:bodyPr/>
                        <a:lstStyle/>
                        <a:p>
                          <a:endParaRPr lang="el-GR"/>
                        </a:p>
                      </a:txBody>
                      <a:tcPr marL="68580" marR="68580" marT="0" marB="0">
                        <a:lnL>
                          <a:noFill/>
                        </a:lnL>
                        <a:lnR>
                          <a:noFill/>
                        </a:lnR>
                        <a:lnT>
                          <a:noFill/>
                        </a:lnT>
                        <a:lnB>
                          <a:noFill/>
                        </a:lnB>
                        <a:blipFill>
                          <a:blip r:embed="rId3"/>
                          <a:stretch>
                            <a:fillRect l="-162069" t="-396104" r="-124828" b="-127273"/>
                          </a:stretch>
                        </a:blipFill>
                      </a:tcPr>
                    </a:tc>
                    <a:tc>
                      <a:txBody>
                        <a:bodyPr/>
                        <a:lstStyle/>
                        <a:p>
                          <a:pPr>
                            <a:lnSpc>
                              <a:spcPct val="115000"/>
                            </a:lnSpc>
                            <a:spcAft>
                              <a:spcPts val="1000"/>
                            </a:spcAft>
                          </a:pPr>
                          <a:r>
                            <a:rPr lang="en-US" sz="1400" dirty="0">
                              <a:effectLst/>
                              <a:latin typeface="Cambria" panose="02040503050406030204" pitchFamily="18" charset="0"/>
                              <a:ea typeface="MS Mincho" panose="02020609040205080304" pitchFamily="49" charset="-128"/>
                              <a:cs typeface="Times New Roman" panose="02020603050405020304" pitchFamily="18" charset="0"/>
                            </a:rPr>
                            <a:t>2.2 m²</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a:noFill/>
                        </a:lnT>
                        <a:lnB>
                          <a:noFill/>
                        </a:lnB>
                        <a:solidFill>
                          <a:schemeClr val="accent2">
                            <a:lumMod val="20000"/>
                            <a:lumOff val="80000"/>
                          </a:schemeClr>
                        </a:solidFill>
                      </a:tcPr>
                    </a:tc>
                    <a:extLst>
                      <a:ext uri="{0D108BD9-81ED-4DB2-BD59-A6C34878D82A}">
                        <a16:rowId xmlns:a16="http://schemas.microsoft.com/office/drawing/2014/main" val="3055734384"/>
                      </a:ext>
                    </a:extLst>
                  </a:tr>
                  <a:tr h="271598">
                    <a:tc>
                      <a:txBody>
                        <a:bodyPr/>
                        <a:lstStyle/>
                        <a:p>
                          <a:pPr>
                            <a:lnSpc>
                              <a:spcPct val="115000"/>
                            </a:lnSpc>
                            <a:spcAft>
                              <a:spcPts val="1000"/>
                            </a:spcAft>
                          </a:pPr>
                          <a:r>
                            <a:rPr lang="en-US" sz="1400">
                              <a:effectLst/>
                              <a:latin typeface="Cambria" panose="02040503050406030204" pitchFamily="18" charset="0"/>
                              <a:ea typeface="MS Mincho" panose="02020609040205080304" pitchFamily="49" charset="-128"/>
                              <a:cs typeface="Times New Roman" panose="02020603050405020304" pitchFamily="18" charset="0"/>
                            </a:rPr>
                            <a:t>Πυκνότητα αέρα</a:t>
                          </a:r>
                          <a:endParaRPr lang="el-GR" sz="14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a:noFill/>
                        </a:lnT>
                        <a:lnB>
                          <a:noFill/>
                        </a:lnB>
                        <a:solidFill>
                          <a:schemeClr val="bg2"/>
                        </a:solidFill>
                      </a:tcPr>
                    </a:tc>
                    <a:tc>
                      <a:txBody>
                        <a:bodyPr/>
                        <a:lstStyle/>
                        <a:p>
                          <a:pPr>
                            <a:lnSpc>
                              <a:spcPct val="115000"/>
                            </a:lnSpc>
                            <a:spcAft>
                              <a:spcPts val="1000"/>
                            </a:spcAft>
                          </a:pPr>
                          <a:r>
                            <a:rPr lang="en-US" sz="1400" dirty="0">
                              <a:effectLst/>
                              <a:latin typeface="Cambria" panose="02040503050406030204" pitchFamily="18" charset="0"/>
                              <a:ea typeface="MS Mincho" panose="02020609040205080304" pitchFamily="49" charset="-128"/>
                              <a:cs typeface="Times New Roman" panose="02020603050405020304" pitchFamily="18" charset="0"/>
                            </a:rPr>
                            <a:t>ρ</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a:noFill/>
                        </a:lnT>
                        <a:lnB>
                          <a:noFill/>
                        </a:lnB>
                        <a:solidFill>
                          <a:schemeClr val="tx2">
                            <a:lumMod val="10000"/>
                            <a:lumOff val="90000"/>
                          </a:schemeClr>
                        </a:solidFill>
                      </a:tcPr>
                    </a:tc>
                    <a:tc>
                      <a:txBody>
                        <a:bodyPr/>
                        <a:lstStyle/>
                        <a:p>
                          <a:pPr>
                            <a:lnSpc>
                              <a:spcPct val="115000"/>
                            </a:lnSpc>
                            <a:spcAft>
                              <a:spcPts val="1000"/>
                            </a:spcAft>
                          </a:pPr>
                          <a:r>
                            <a:rPr lang="en-US" sz="1400" dirty="0">
                              <a:effectLst/>
                              <a:latin typeface="Cambria" panose="02040503050406030204" pitchFamily="18" charset="0"/>
                              <a:ea typeface="MS Mincho" panose="02020609040205080304" pitchFamily="49" charset="-128"/>
                              <a:cs typeface="Times New Roman" panose="02020603050405020304" pitchFamily="18" charset="0"/>
                            </a:rPr>
                            <a:t>1.2 kg/m³</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a:noFill/>
                        </a:lnT>
                        <a:lnB>
                          <a:noFill/>
                        </a:lnB>
                        <a:solidFill>
                          <a:schemeClr val="accent2">
                            <a:lumMod val="20000"/>
                            <a:lumOff val="80000"/>
                          </a:schemeClr>
                        </a:solidFill>
                      </a:tcPr>
                    </a:tc>
                    <a:extLst>
                      <a:ext uri="{0D108BD9-81ED-4DB2-BD59-A6C34878D82A}">
                        <a16:rowId xmlns:a16="http://schemas.microsoft.com/office/drawing/2014/main" val="2822881835"/>
                      </a:ext>
                    </a:extLst>
                  </a:tr>
                  <a:tr h="271598">
                    <a:tc>
                      <a:txBody>
                        <a:bodyPr/>
                        <a:lstStyle/>
                        <a:p>
                          <a:pPr>
                            <a:lnSpc>
                              <a:spcPct val="115000"/>
                            </a:lnSpc>
                            <a:spcAft>
                              <a:spcPts val="1000"/>
                            </a:spcAft>
                          </a:pPr>
                          <a:r>
                            <a:rPr lang="en-US" sz="1400" dirty="0" err="1">
                              <a:effectLst/>
                              <a:latin typeface="Cambria" panose="02040503050406030204" pitchFamily="18" charset="0"/>
                              <a:ea typeface="MS Mincho" panose="02020609040205080304" pitchFamily="49" charset="-128"/>
                              <a:cs typeface="Times New Roman" panose="02020603050405020304" pitchFamily="18" charset="0"/>
                            </a:rPr>
                            <a:t>Στ</a:t>
                          </a:r>
                          <a:r>
                            <a:rPr lang="en-US" sz="1400" dirty="0">
                              <a:effectLst/>
                              <a:latin typeface="Cambria" panose="02040503050406030204" pitchFamily="18" charset="0"/>
                              <a:ea typeface="MS Mincho" panose="02020609040205080304" pitchFamily="49" charset="-128"/>
                              <a:cs typeface="Times New Roman" panose="02020603050405020304" pitchFamily="18" charset="0"/>
                            </a:rPr>
                            <a:t>αθερά ροπής</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a:noFill/>
                        </a:lnT>
                        <a:lnB>
                          <a:noFill/>
                        </a:lnB>
                        <a:solidFill>
                          <a:schemeClr val="bg2"/>
                        </a:solidFill>
                      </a:tcPr>
                    </a:tc>
                    <a:tc>
                      <a:txBody>
                        <a:bodyPr/>
                        <a:lstStyle/>
                        <a:p>
                          <a:pPr>
                            <a:lnSpc>
                              <a:spcPct val="115000"/>
                            </a:lnSpc>
                            <a:spcAft>
                              <a:spcPts val="1000"/>
                            </a:spcAft>
                          </a:pPr>
                          <a:r>
                            <a:rPr lang="en-US" sz="1400" dirty="0">
                              <a:effectLst/>
                              <a:latin typeface="Cambria" panose="02040503050406030204" pitchFamily="18" charset="0"/>
                              <a:ea typeface="MS Mincho" panose="02020609040205080304" pitchFamily="49" charset="-128"/>
                              <a:cs typeface="Times New Roman" panose="02020603050405020304" pitchFamily="18" charset="0"/>
                            </a:rPr>
                            <a:t>K</a:t>
                          </a:r>
                          <a:r>
                            <a:rPr lang="el-GR" sz="1400" dirty="0">
                              <a:effectLst/>
                              <a:latin typeface="Cambria" panose="02040503050406030204" pitchFamily="18" charset="0"/>
                              <a:ea typeface="MS Mincho" panose="02020609040205080304" pitchFamily="49" charset="-128"/>
                              <a:cs typeface="Times New Roman" panose="02020603050405020304" pitchFamily="18" charset="0"/>
                            </a:rPr>
                            <a:t>*Φ</a:t>
                          </a:r>
                        </a:p>
                      </a:txBody>
                      <a:tcPr marL="68580" marR="68580" marT="0" marB="0">
                        <a:lnL>
                          <a:noFill/>
                        </a:lnL>
                        <a:lnR>
                          <a:noFill/>
                        </a:lnR>
                        <a:lnT>
                          <a:noFill/>
                        </a:lnT>
                        <a:lnB>
                          <a:noFill/>
                        </a:lnB>
                        <a:solidFill>
                          <a:schemeClr val="tx2">
                            <a:lumMod val="10000"/>
                            <a:lumOff val="90000"/>
                          </a:schemeClr>
                        </a:solidFill>
                      </a:tcPr>
                    </a:tc>
                    <a:tc>
                      <a:txBody>
                        <a:bodyPr/>
                        <a:lstStyle/>
                        <a:p>
                          <a:pPr>
                            <a:lnSpc>
                              <a:spcPct val="115000"/>
                            </a:lnSpc>
                            <a:spcAft>
                              <a:spcPts val="1000"/>
                            </a:spcAft>
                          </a:pPr>
                          <a:r>
                            <a:rPr lang="en-US" sz="1400" dirty="0">
                              <a:effectLst/>
                              <a:latin typeface="Cambria" panose="02040503050406030204" pitchFamily="18" charset="0"/>
                              <a:ea typeface="MS Mincho" panose="02020609040205080304" pitchFamily="49" charset="-128"/>
                              <a:cs typeface="Times New Roman" panose="02020603050405020304" pitchFamily="18" charset="0"/>
                            </a:rPr>
                            <a:t>0.8 </a:t>
                          </a:r>
                          <a:r>
                            <a:rPr lang="en-US" sz="1400" dirty="0" err="1">
                              <a:effectLst/>
                              <a:latin typeface="Cambria" panose="02040503050406030204" pitchFamily="18" charset="0"/>
                              <a:ea typeface="MS Mincho" panose="02020609040205080304" pitchFamily="49" charset="-128"/>
                              <a:cs typeface="Times New Roman" panose="02020603050405020304" pitchFamily="18" charset="0"/>
                            </a:rPr>
                            <a:t>N·m</a:t>
                          </a:r>
                          <a:r>
                            <a:rPr lang="en-US" sz="1400" dirty="0">
                              <a:effectLst/>
                              <a:latin typeface="Cambria" panose="02040503050406030204" pitchFamily="18" charset="0"/>
                              <a:ea typeface="MS Mincho" panose="02020609040205080304" pitchFamily="49" charset="-128"/>
                              <a:cs typeface="Times New Roman" panose="02020603050405020304" pitchFamily="18" charset="0"/>
                            </a:rPr>
                            <a:t>/A</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a:noFill/>
                        </a:lnT>
                        <a:lnB>
                          <a:noFill/>
                        </a:lnB>
                        <a:solidFill>
                          <a:schemeClr val="accent2">
                            <a:lumMod val="20000"/>
                            <a:lumOff val="80000"/>
                          </a:schemeClr>
                        </a:solidFill>
                      </a:tcPr>
                    </a:tc>
                    <a:extLst>
                      <a:ext uri="{0D108BD9-81ED-4DB2-BD59-A6C34878D82A}">
                        <a16:rowId xmlns:a16="http://schemas.microsoft.com/office/drawing/2014/main" val="2182549292"/>
                      </a:ext>
                    </a:extLst>
                  </a:tr>
                </a:tbl>
              </a:graphicData>
            </a:graphic>
          </p:graphicFrame>
        </mc:Fallback>
      </mc:AlternateContent>
      <p:pic>
        <p:nvPicPr>
          <p:cNvPr id="13" name="Εικόνα 12" descr="Εικόνα που περιέχει κείμενο, στιγμιότυπο οθόνης, διάγραμμα, γραμμή&#10;&#10;Το περιεχόμενο που δημιουργείται από τεχνολογία AI ενδέχεται να είναι εσφαλμένο.">
            <a:extLst>
              <a:ext uri="{FF2B5EF4-FFF2-40B4-BE49-F238E27FC236}">
                <a16:creationId xmlns:a16="http://schemas.microsoft.com/office/drawing/2014/main" id="{E56F5322-06CD-0891-FE86-FF2DF45AB74C}"/>
              </a:ext>
            </a:extLst>
          </p:cNvPr>
          <p:cNvPicPr>
            <a:picLocks noChangeAspect="1"/>
          </p:cNvPicPr>
          <p:nvPr/>
        </p:nvPicPr>
        <p:blipFill>
          <a:blip r:embed="rId4">
            <a:extLst>
              <a:ext uri="{28A0092B-C50C-407E-A947-70E740481C1C}">
                <a14:useLocalDpi xmlns:a14="http://schemas.microsoft.com/office/drawing/2010/main" val="0"/>
              </a:ext>
            </a:extLst>
          </a:blip>
          <a:srcRect l="3607" t="77143"/>
          <a:stretch/>
        </p:blipFill>
        <p:spPr>
          <a:xfrm>
            <a:off x="3918855" y="3428999"/>
            <a:ext cx="8147239" cy="2715041"/>
          </a:xfrm>
          <a:prstGeom prst="rect">
            <a:avLst/>
          </a:prstGeom>
        </p:spPr>
      </p:pic>
    </p:spTree>
    <p:extLst>
      <p:ext uri="{BB962C8B-B14F-4D97-AF65-F5344CB8AC3E}">
        <p14:creationId xmlns:p14="http://schemas.microsoft.com/office/powerpoint/2010/main" val="35167697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F38653-71A0-1DD0-A9C5-7DAA5981E65A}"/>
              </a:ext>
            </a:extLst>
          </p:cNvPr>
          <p:cNvSpPr txBox="1"/>
          <p:nvPr/>
        </p:nvSpPr>
        <p:spPr>
          <a:xfrm>
            <a:off x="4550228" y="79828"/>
            <a:ext cx="2423886" cy="461665"/>
          </a:xfrm>
          <a:prstGeom prst="rect">
            <a:avLst/>
          </a:prstGeom>
          <a:noFill/>
        </p:spPr>
        <p:txBody>
          <a:bodyPr wrap="square" rtlCol="0">
            <a:spAutoFit/>
          </a:bodyPr>
          <a:lstStyle/>
          <a:p>
            <a:r>
              <a:rPr lang="el-GR" sz="2400" dirty="0"/>
              <a:t>Άσκηση 1 </a:t>
            </a:r>
            <a:r>
              <a:rPr lang="en-US" sz="2400" dirty="0">
                <a:solidFill>
                  <a:prstClr val="black"/>
                </a:solidFill>
                <a:latin typeface="Aptos" panose="02110004020202020204"/>
              </a:rPr>
              <a:t>– </a:t>
            </a:r>
            <a:r>
              <a:rPr lang="el-GR" sz="2400" dirty="0">
                <a:solidFill>
                  <a:prstClr val="black"/>
                </a:solidFill>
                <a:latin typeface="Aptos" panose="02110004020202020204"/>
              </a:rPr>
              <a:t>Λύση</a:t>
            </a:r>
            <a:endParaRPr lang="el-GR" sz="2400"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2559286-34DE-0608-215E-F4BED0CE3A72}"/>
                  </a:ext>
                </a:extLst>
              </p:cNvPr>
              <p:cNvSpPr txBox="1"/>
              <p:nvPr/>
            </p:nvSpPr>
            <p:spPr>
              <a:xfrm>
                <a:off x="159657" y="621322"/>
                <a:ext cx="12279086" cy="6076087"/>
              </a:xfrm>
              <a:prstGeom prst="rect">
                <a:avLst/>
              </a:prstGeom>
              <a:noFill/>
            </p:spPr>
            <p:txBody>
              <a:bodyPr wrap="square" rtlCol="0">
                <a:spAutoFit/>
              </a:bodyPr>
              <a:lstStyle/>
              <a:p>
                <a:r>
                  <a:rPr lang="el-GR" dirty="0"/>
                  <a:t>Εφόσον η ταχύτητα του οχήματος είναι σταθερή και γνωστή (από δεδομένα άσκησης), υπολογίζουμε αρχικά την αεροδυναμική αντίσταση</a:t>
                </a:r>
                <a:r>
                  <a:rPr lang="en-US" dirty="0"/>
                  <a:t> </a:t>
                </a:r>
                <a14:m>
                  <m:oMath xmlns:m="http://schemas.openxmlformats.org/officeDocument/2006/math">
                    <m:sSub>
                      <m:sSubPr>
                        <m:ctrlP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800" b="1"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𝑭</m:t>
                        </m:r>
                      </m:e>
                      <m:sub>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𝑨𝑫</m:t>
                        </m:r>
                      </m:sub>
                    </m:sSub>
                  </m:oMath>
                </a14:m>
                <a:r>
                  <a:rPr kumimoji="0" lang="en-US" sz="1800" b="1" i="1"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 0.5 * ρ * </a:t>
                </a:r>
                <a14:m>
                  <m:oMath xmlns:m="http://schemas.openxmlformats.org/officeDocument/2006/math">
                    <m:sSub>
                      <m:sSubPr>
                        <m:ctrlPr>
                          <a:rPr kumimoji="0" lang="en-US" sz="1800" b="1"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800" b="1"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𝑪</m:t>
                        </m:r>
                      </m:e>
                      <m:sub>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𝑫</m:t>
                        </m:r>
                      </m:sub>
                    </m:sSub>
                  </m:oMath>
                </a14:m>
                <a:r>
                  <a:rPr kumimoji="0" lang="en-US" sz="1800" b="1" i="1"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 * </a:t>
                </a:r>
                <a14:m>
                  <m:oMath xmlns:m="http://schemas.openxmlformats.org/officeDocument/2006/math">
                    <m:sSub>
                      <m:sSubPr>
                        <m:ctrlPr>
                          <a:rPr kumimoji="0" lang="en-US" sz="1800" b="1"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𝑨</m:t>
                        </m:r>
                      </m:e>
                      <m:sub>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𝑭</m:t>
                        </m:r>
                      </m:sub>
                    </m:sSub>
                  </m:oMath>
                </a14:m>
                <a:r>
                  <a:rPr kumimoji="0" lang="en-US" sz="1800" b="1" i="1"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 *</a:t>
                </a:r>
                <a14:m>
                  <m:oMath xmlns:m="http://schemas.openxmlformats.org/officeDocument/2006/math">
                    <m:sSup>
                      <m:sSupPr>
                        <m:ctrlPr>
                          <a:rPr kumimoji="0" lang="en-US" sz="1800" b="1" i="1" u="none" strike="noStrike" kern="1200" cap="none" spc="0" normalizeH="0" baseline="0" noProof="0" dirty="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pPr>
                      <m:e>
                        <m:d>
                          <m:dPr>
                            <m:ctrlPr>
                              <a:rPr kumimoji="0" lang="en-US" sz="1800" b="1" i="1" u="none" strike="noStrike" kern="1200" cap="none" spc="0" normalizeH="0" baseline="0" noProof="0" dirty="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dPr>
                          <m:e>
                            <m:sSub>
                              <m:sSubPr>
                                <m:ctrlPr>
                                  <a:rPr kumimoji="0" lang="en-US" sz="1800" b="1"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800" b="1"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𝒗</m:t>
                                </m:r>
                              </m:e>
                              <m:sub>
                                <m:r>
                                  <a:rPr kumimoji="0" lang="en-US" sz="1800" b="1"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𝒗</m:t>
                                </m:r>
                              </m:sub>
                            </m:sSub>
                          </m:e>
                        </m:d>
                      </m:e>
                      <m:sup>
                        <m:r>
                          <a:rPr kumimoji="0" lang="el-GR" sz="1800" b="1" i="1" u="none" strike="noStrike" kern="1200" cap="none" spc="0" normalizeH="0" baseline="0" noProof="0" dirty="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𝟐</m:t>
                        </m:r>
                      </m:sup>
                    </m:sSup>
                  </m:oMath>
                </a14:m>
                <a:r>
                  <a:rPr lang="el-GR" b="1" dirty="0"/>
                  <a:t> </a:t>
                </a:r>
                <a:r>
                  <a:rPr lang="en-US" b="1" dirty="0"/>
                  <a:t>=0.5*1.2*0.3*2.2*</a:t>
                </a:r>
                <a:r>
                  <a:rPr lang="en-US" b="1" dirty="0">
                    <a:solidFill>
                      <a:prstClr val="black"/>
                    </a:solidFill>
                    <a:ea typeface="MS Mincho" panose="02020609040205080304" pitchFamily="49" charset="-128"/>
                    <a:cs typeface="Times New Roman" panose="02020603050405020304" pitchFamily="18" charset="0"/>
                  </a:rPr>
                  <a:t> </a:t>
                </a:r>
                <a14:m>
                  <m:oMath xmlns:m="http://schemas.openxmlformats.org/officeDocument/2006/math">
                    <m:sSup>
                      <m:sSupPr>
                        <m:ctrlPr>
                          <a:rPr lang="en-US" b="1" i="1" dirty="0">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pPr>
                      <m:e>
                        <m:d>
                          <m:dPr>
                            <m:ctrlPr>
                              <a:rPr lang="en-US" b="1" i="1" dirty="0">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dPr>
                          <m:e>
                            <m:r>
                              <a:rPr lang="en-US" b="1"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𝟐𝟐</m:t>
                            </m:r>
                            <m:r>
                              <a:rPr lang="en-US" b="1"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m:t>
                            </m:r>
                            <m:r>
                              <a:rPr lang="en-US" b="1"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𝟐𝟐</m:t>
                            </m:r>
                          </m:e>
                        </m:d>
                      </m:e>
                      <m:sup>
                        <m:r>
                          <a:rPr lang="el-GR" b="1" i="1" dirty="0">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𝟐</m:t>
                        </m:r>
                      </m:sup>
                    </m:sSup>
                  </m:oMath>
                </a14:m>
                <a:r>
                  <a:rPr lang="en-US" b="1" dirty="0"/>
                  <a:t>=195.51 N</a:t>
                </a:r>
              </a:p>
              <a:p>
                <a:endParaRPr lang="en-US" b="1" dirty="0"/>
              </a:p>
              <a:p>
                <a:r>
                  <a:rPr lang="el-GR" dirty="0"/>
                  <a:t>Έπειτα, υπολογίζουμε την τριβή κύλισης ως εξής</a:t>
                </a:r>
                <a:r>
                  <a:rPr lang="en-US" dirty="0"/>
                  <a:t>: </a:t>
                </a:r>
                <a14:m>
                  <m:oMath xmlns:m="http://schemas.openxmlformats.org/officeDocument/2006/math">
                    <m:sSub>
                      <m:sSubPr>
                        <m:ctrlP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800" b="1"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𝑭</m:t>
                        </m:r>
                      </m:e>
                      <m:sub>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𝒓𝒐𝒍𝒍</m:t>
                        </m:r>
                      </m:sub>
                    </m:sSub>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 </m:t>
                    </m:r>
                  </m:oMath>
                </a14:m>
                <a:r>
                  <a:rPr kumimoji="0" lang="en-US" sz="1800" b="1" i="1"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 m * g * cos(β) * (</a:t>
                </a:r>
                <a14:m>
                  <m:oMath xmlns:m="http://schemas.openxmlformats.org/officeDocument/2006/math">
                    <m:sSub>
                      <m:sSubPr>
                        <m:ctrlPr>
                          <a:rPr kumimoji="0" lang="en-US" sz="1800" b="1"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𝑪</m:t>
                        </m:r>
                      </m:e>
                      <m:sub>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𝟎</m:t>
                        </m:r>
                      </m:sub>
                    </m:sSub>
                  </m:oMath>
                </a14:m>
                <a:r>
                  <a:rPr kumimoji="0" lang="en-US" sz="1800" b="1" i="1"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a:t>
                </a:r>
                <a:r>
                  <a:rPr kumimoji="0" lang="en-US" sz="1800" b="1"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1200*9.89*1*0.01=118.68 N</a:t>
                </a:r>
              </a:p>
              <a:p>
                <a:endParaRPr lang="en-US" b="1" dirty="0"/>
              </a:p>
              <a:p>
                <a:r>
                  <a:rPr lang="el-GR" dirty="0"/>
                  <a:t> Η συνολική δύναμη φορτιού είναι </a:t>
                </a:r>
                <a14:m>
                  <m:oMath xmlns:m="http://schemas.openxmlformats.org/officeDocument/2006/math">
                    <m:sSub>
                      <m:sSubPr>
                        <m:ctrlP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𝑭</m:t>
                        </m:r>
                      </m:e>
                      <m:sub>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𝑹𝑳</m:t>
                        </m:r>
                      </m:sub>
                    </m:sSub>
                  </m:oMath>
                </a14:m>
                <a:r>
                  <a:rPr kumimoji="0" lang="en-US" sz="1800" b="1" i="1"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 = </a:t>
                </a:r>
                <a14:m>
                  <m:oMath xmlns:m="http://schemas.openxmlformats.org/officeDocument/2006/math">
                    <m:sSub>
                      <m:sSubPr>
                        <m:ctrlPr>
                          <a:rPr kumimoji="0" lang="en-US" sz="1800" b="1"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800" b="1"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𝑭</m:t>
                        </m:r>
                      </m:e>
                      <m:sub>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𝒈𝒙𝑻</m:t>
                        </m:r>
                      </m:sub>
                    </m:sSub>
                  </m:oMath>
                </a14:m>
                <a:r>
                  <a:rPr kumimoji="0" lang="en-US" sz="1800" b="1" i="1"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 + </a:t>
                </a:r>
                <a14:m>
                  <m:oMath xmlns:m="http://schemas.openxmlformats.org/officeDocument/2006/math">
                    <m:sSub>
                      <m:sSubPr>
                        <m:ctrlPr>
                          <a:rPr kumimoji="0" lang="en-US" sz="1800" b="1"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800" b="1"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𝑭</m:t>
                        </m:r>
                      </m:e>
                      <m:sub>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𝒓𝒐𝒍𝒍</m:t>
                        </m:r>
                      </m:sub>
                    </m:sSub>
                  </m:oMath>
                </a14:m>
                <a:r>
                  <a:rPr kumimoji="0" lang="en-US" sz="1800" b="1" i="1"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 + </a:t>
                </a:r>
                <a14:m>
                  <m:oMath xmlns:m="http://schemas.openxmlformats.org/officeDocument/2006/math">
                    <m:sSub>
                      <m:sSubPr>
                        <m:ctrlPr>
                          <a:rPr kumimoji="0" lang="en-US" sz="1800" b="1"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800" b="1"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𝑭</m:t>
                        </m:r>
                      </m:e>
                      <m:sub>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𝑨𝑫</m:t>
                        </m:r>
                      </m:sub>
                    </m:sSub>
                    <m:r>
                      <a:rPr kumimoji="0" lang="el-GR" sz="1800" b="0" i="0"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 </m:t>
                    </m:r>
                    <m: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a14:m>
                <a:r>
                  <a:rPr lang="en-US" b="1" dirty="0">
                    <a:solidFill>
                      <a:prstClr val="black"/>
                    </a:solidFill>
                    <a:ea typeface="MS Mincho" panose="02020609040205080304" pitchFamily="49" charset="-128"/>
                    <a:cs typeface="Times New Roman" panose="02020603050405020304" pitchFamily="18" charset="0"/>
                  </a:rPr>
                  <a:t> </a:t>
                </a:r>
                <a14:m>
                  <m:oMath xmlns:m="http://schemas.openxmlformats.org/officeDocument/2006/math">
                    <m:sSub>
                      <m:sSubPr>
                        <m:ctrlPr>
                          <a:rPr lang="en-US"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a:rPr lang="en-US"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𝑭</m:t>
                        </m:r>
                      </m:e>
                      <m:sub>
                        <m:r>
                          <a:rPr lang="en-US"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𝑹𝑳</m:t>
                        </m:r>
                      </m:sub>
                    </m:sSub>
                  </m:oMath>
                </a14:m>
                <a:r>
                  <a:rPr lang="en-US" b="1" i="1"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 = </a:t>
                </a:r>
                <a14:m>
                  <m:oMath xmlns:m="http://schemas.openxmlformats.org/officeDocument/2006/math">
                    <m:sSub>
                      <m:sSubPr>
                        <m:ctrlPr>
                          <a:rPr lang="en-US"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a:rPr lang="en-US"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𝑭</m:t>
                        </m:r>
                      </m:e>
                      <m:sub>
                        <m:r>
                          <a:rPr lang="en-US"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𝒈𝒙𝑻</m:t>
                        </m:r>
                      </m:sub>
                    </m:sSub>
                  </m:oMath>
                </a14:m>
                <a:r>
                  <a:rPr lang="el-GR" dirty="0"/>
                  <a:t> + 195.51+118.68</a:t>
                </a:r>
              </a:p>
              <a:p>
                <a:r>
                  <a:rPr lang="el-GR" dirty="0"/>
                  <a:t> </a:t>
                </a:r>
                <a14:m>
                  <m:oMath xmlns:m="http://schemas.openxmlformats.org/officeDocument/2006/math">
                    <m:r>
                      <a:rPr lang="el-GR"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b="1" dirty="0">
                    <a:solidFill>
                      <a:prstClr val="black"/>
                    </a:solidFill>
                    <a:ea typeface="MS Mincho" panose="02020609040205080304" pitchFamily="49" charset="-128"/>
                    <a:cs typeface="Times New Roman" panose="02020603050405020304" pitchFamily="18" charset="0"/>
                  </a:rPr>
                  <a:t> </a:t>
                </a:r>
                <a14:m>
                  <m:oMath xmlns:m="http://schemas.openxmlformats.org/officeDocument/2006/math">
                    <m:sSub>
                      <m:sSubPr>
                        <m:ctrlPr>
                          <a:rPr lang="en-US"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a:rPr lang="en-US"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𝑭</m:t>
                        </m:r>
                      </m:e>
                      <m:sub>
                        <m:r>
                          <a:rPr lang="en-US"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𝑹𝑳</m:t>
                        </m:r>
                      </m:sub>
                    </m:sSub>
                  </m:oMath>
                </a14:m>
                <a:r>
                  <a:rPr lang="en-US" b="1" i="1"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 = </a:t>
                </a:r>
                <a14:m>
                  <m:oMath xmlns:m="http://schemas.openxmlformats.org/officeDocument/2006/math">
                    <m:sSub>
                      <m:sSubPr>
                        <m:ctrlPr>
                          <a:rPr lang="en-US"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a:rPr lang="en-US"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𝑭</m:t>
                        </m:r>
                      </m:e>
                      <m:sub>
                        <m:r>
                          <a:rPr lang="en-US"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𝒈𝒙𝑻</m:t>
                        </m:r>
                      </m:sub>
                    </m:sSub>
                  </m:oMath>
                </a14:m>
                <a:r>
                  <a:rPr lang="el-GR" dirty="0"/>
                  <a:t> + 314.19 </a:t>
                </a:r>
              </a:p>
              <a:p>
                <a:endParaRPr lang="el-GR" dirty="0"/>
              </a:p>
              <a:p>
                <a:r>
                  <a:rPr lang="el-GR" dirty="0"/>
                  <a:t>Γνωρίζουμε ότι </a:t>
                </a:r>
                <a14:m>
                  <m:oMath xmlns:m="http://schemas.openxmlformats.org/officeDocument/2006/math">
                    <m:sSub>
                      <m:sSubPr>
                        <m:ctrlPr>
                          <a:rPr lang="en-US" sz="1800" b="1"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a:rPr lang="el-GR" sz="1800"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𝜯</m:t>
                        </m:r>
                      </m:e>
                      <m:sub>
                        <m:r>
                          <a:rPr lang="en-US" sz="1800"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𝑹𝑳</m:t>
                        </m:r>
                      </m:sub>
                    </m:sSub>
                  </m:oMath>
                </a14:m>
                <a:r>
                  <a:rPr kumimoji="0" lang="el-GR" sz="1800" b="1"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a:t>
                </a:r>
                <a:r>
                  <a:rPr lang="en-US" sz="1800" b="1" dirty="0">
                    <a:solidFill>
                      <a:prstClr val="black"/>
                    </a:solidFill>
                    <a:ea typeface="MS Mincho" panose="02020609040205080304" pitchFamily="49" charset="-128"/>
                    <a:cs typeface="Times New Roman" panose="02020603050405020304" pitchFamily="18" charset="0"/>
                  </a:rPr>
                  <a:t> </a:t>
                </a:r>
                <a14:m>
                  <m:oMath xmlns:m="http://schemas.openxmlformats.org/officeDocument/2006/math">
                    <m:sSub>
                      <m:sSubPr>
                        <m:ctrlPr>
                          <a:rPr lang="en-US" sz="1800"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a:rPr lang="en-US" sz="1800"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𝑭</m:t>
                        </m:r>
                      </m:e>
                      <m:sub>
                        <m:r>
                          <a:rPr lang="en-US" sz="1800"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𝑹𝑳</m:t>
                        </m:r>
                      </m:sub>
                    </m:sSub>
                  </m:oMath>
                </a14:m>
                <a:r>
                  <a:rPr lang="el-GR" sz="1800" b="1"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a:t>
                </a:r>
                <a:r>
                  <a:rPr lang="en-US" b="1" dirty="0">
                    <a:solidFill>
                      <a:prstClr val="black"/>
                    </a:solidFill>
                    <a:ea typeface="MS Mincho" panose="02020609040205080304" pitchFamily="49" charset="-128"/>
                    <a:cs typeface="Times New Roman" panose="02020603050405020304" pitchFamily="18" charset="0"/>
                  </a:rPr>
                  <a:t> </a:t>
                </a:r>
                <a14:m>
                  <m:oMath xmlns:m="http://schemas.openxmlformats.org/officeDocument/2006/math">
                    <m:sSub>
                      <m:sSubPr>
                        <m:ctrlPr>
                          <a:rPr lang="en-US"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a:rPr lang="en-US"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𝒓</m:t>
                        </m:r>
                      </m:e>
                      <m:sub>
                        <m:r>
                          <a:rPr lang="en-US"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𝒘</m:t>
                        </m:r>
                      </m:sub>
                    </m:sSub>
                  </m:oMath>
                </a14:m>
                <a:r>
                  <a:rPr lang="el-GR" sz="1800" b="1" dirty="0">
                    <a:solidFill>
                      <a:prstClr val="black"/>
                    </a:solidFill>
                    <a:ea typeface="MS Mincho" panose="02020609040205080304" pitchFamily="49" charset="-128"/>
                    <a:cs typeface="Times New Roman" panose="02020603050405020304" pitchFamily="18" charset="0"/>
                  </a:rPr>
                  <a:t> </a:t>
                </a:r>
                <a14:m>
                  <m:oMath xmlns:m="http://schemas.openxmlformats.org/officeDocument/2006/math">
                    <m:r>
                      <a:rPr lang="el-GR"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1800" b="1" dirty="0">
                    <a:solidFill>
                      <a:prstClr val="black"/>
                    </a:solidFill>
                    <a:ea typeface="MS Mincho" panose="02020609040205080304" pitchFamily="49" charset="-128"/>
                    <a:cs typeface="Times New Roman" panose="02020603050405020304" pitchFamily="18" charset="0"/>
                  </a:rPr>
                  <a:t> </a:t>
                </a:r>
                <a14:m>
                  <m:oMath xmlns:m="http://schemas.openxmlformats.org/officeDocument/2006/math">
                    <m:sSub>
                      <m:sSubPr>
                        <m:ctrlPr>
                          <a:rPr lang="en-US"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a:rPr lang="el-GR"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𝜯</m:t>
                        </m:r>
                      </m:e>
                      <m:sub>
                        <m:r>
                          <a:rPr lang="en-US"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𝑹𝑳</m:t>
                        </m:r>
                      </m:sub>
                    </m:sSub>
                  </m:oMath>
                </a14:m>
                <a:r>
                  <a:rPr lang="el-GR" b="1"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a:t>
                </a:r>
                <a:r>
                  <a:rPr lang="en-US" b="1" dirty="0">
                    <a:solidFill>
                      <a:prstClr val="black"/>
                    </a:solidFill>
                    <a:ea typeface="MS Mincho" panose="02020609040205080304" pitchFamily="49" charset="-128"/>
                    <a:cs typeface="Times New Roman" panose="02020603050405020304" pitchFamily="18" charset="0"/>
                  </a:rPr>
                  <a:t> </a:t>
                </a:r>
                <a14:m>
                  <m:oMath xmlns:m="http://schemas.openxmlformats.org/officeDocument/2006/math">
                    <m:d>
                      <m:dPr>
                        <m:ctrlPr>
                          <a:rPr lang="en-US" b="1"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dPr>
                      <m:e>
                        <m:sSub>
                          <m:sSubPr>
                            <m:ctrlPr>
                              <a:rPr lang="en-US"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a:rPr lang="en-US"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𝑭</m:t>
                            </m:r>
                          </m:e>
                          <m:sub>
                            <m:r>
                              <a:rPr lang="en-US"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𝒈𝒙𝑻</m:t>
                            </m:r>
                          </m:sub>
                        </m:sSub>
                        <m:r>
                          <m:rPr>
                            <m:nor/>
                          </m:rPr>
                          <a:rPr lang="el-GR" dirty="0"/>
                          <m:t> + 314.19</m:t>
                        </m:r>
                      </m:e>
                    </m:d>
                  </m:oMath>
                </a14:m>
                <a:r>
                  <a:rPr lang="el-GR" b="1"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a:t>
                </a:r>
                <a:r>
                  <a:rPr lang="en-US" b="1" dirty="0">
                    <a:solidFill>
                      <a:prstClr val="black"/>
                    </a:solidFill>
                    <a:ea typeface="MS Mincho" panose="02020609040205080304" pitchFamily="49" charset="-128"/>
                    <a:cs typeface="Times New Roman" panose="02020603050405020304" pitchFamily="18" charset="0"/>
                  </a:rPr>
                  <a:t> </a:t>
                </a:r>
                <a14:m>
                  <m:oMath xmlns:m="http://schemas.openxmlformats.org/officeDocument/2006/math">
                    <m:sSub>
                      <m:sSubPr>
                        <m:ctrlPr>
                          <a:rPr lang="en-US"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a:rPr lang="en-US"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𝒓</m:t>
                        </m:r>
                      </m:e>
                      <m:sub>
                        <m:r>
                          <a:rPr lang="en-US"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𝒘</m:t>
                        </m:r>
                      </m:sub>
                    </m:sSub>
                  </m:oMath>
                </a14:m>
                <a:r>
                  <a:rPr lang="el-GR" b="1" dirty="0"/>
                  <a:t> </a:t>
                </a:r>
                <a14:m>
                  <m:oMath xmlns:m="http://schemas.openxmlformats.org/officeDocument/2006/math">
                    <m:r>
                      <a:rPr lang="el-GR"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l-GR"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oMath>
                </a14:m>
                <a:r>
                  <a:rPr lang="en-US" b="1" dirty="0">
                    <a:latin typeface="Cambria" panose="02040503050406030204" pitchFamily="18" charset="0"/>
                    <a:ea typeface="MS Mincho" panose="02020609040205080304" pitchFamily="49" charset="-128"/>
                    <a:cs typeface="Times New Roman" panose="02020603050405020304" pitchFamily="18" charset="0"/>
                  </a:rPr>
                  <a:t>K </a:t>
                </a:r>
                <a:r>
                  <a:rPr lang="el-GR" b="1" dirty="0">
                    <a:latin typeface="Cambria" panose="02040503050406030204" pitchFamily="18" charset="0"/>
                    <a:ea typeface="MS Mincho" panose="02020609040205080304" pitchFamily="49" charset="-128"/>
                    <a:cs typeface="Times New Roman" panose="02020603050405020304" pitchFamily="18" charset="0"/>
                  </a:rPr>
                  <a:t>*</a:t>
                </a:r>
                <a:r>
                  <a:rPr lang="en-US" b="1" dirty="0">
                    <a:latin typeface="Cambria" panose="02040503050406030204" pitchFamily="18" charset="0"/>
                    <a:ea typeface="MS Mincho" panose="02020609040205080304" pitchFamily="49" charset="-128"/>
                    <a:cs typeface="Times New Roman" panose="02020603050405020304" pitchFamily="18" charset="0"/>
                  </a:rPr>
                  <a:t> </a:t>
                </a:r>
                <a:r>
                  <a:rPr lang="el-GR" b="1" dirty="0">
                    <a:latin typeface="Cambria" panose="02040503050406030204" pitchFamily="18" charset="0"/>
                    <a:ea typeface="MS Mincho" panose="02020609040205080304" pitchFamily="49" charset="-128"/>
                    <a:cs typeface="Times New Roman" panose="02020603050405020304" pitchFamily="18" charset="0"/>
                  </a:rPr>
                  <a:t>Φ</a:t>
                </a:r>
                <a:r>
                  <a:rPr lang="en-US" b="1" dirty="0">
                    <a:latin typeface="Cambria" panose="02040503050406030204" pitchFamily="18" charset="0"/>
                    <a:ea typeface="MS Mincho" panose="02020609040205080304" pitchFamily="49" charset="-128"/>
                    <a:cs typeface="Times New Roman" panose="02020603050405020304" pitchFamily="18" charset="0"/>
                  </a:rPr>
                  <a:t> </a:t>
                </a:r>
                <a:r>
                  <a:rPr lang="el-GR" b="1" dirty="0">
                    <a:latin typeface="Cambria" panose="02040503050406030204" pitchFamily="18" charset="0"/>
                    <a:ea typeface="MS Mincho" panose="02020609040205080304" pitchFamily="49" charset="-128"/>
                    <a:cs typeface="Times New Roman" panose="02020603050405020304" pitchFamily="18" charset="0"/>
                  </a:rPr>
                  <a:t>*</a:t>
                </a:r>
                <a:r>
                  <a:rPr lang="en-US" b="1" dirty="0">
                    <a:latin typeface="Cambria" panose="02040503050406030204" pitchFamily="18" charset="0"/>
                    <a:ea typeface="MS Mincho" panose="02020609040205080304" pitchFamily="49" charset="-128"/>
                    <a:cs typeface="Times New Roman" panose="02020603050405020304" pitchFamily="18" charset="0"/>
                  </a:rPr>
                  <a:t> </a:t>
                </a:r>
                <a14:m>
                  <m:oMath xmlns:m="http://schemas.openxmlformats.org/officeDocument/2006/math">
                    <m:sSub>
                      <m:sSubPr>
                        <m:ctrlPr>
                          <a:rPr lang="en-US"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a:rPr lang="el-GR" b="1" i="0"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𝚰</m:t>
                        </m:r>
                      </m:e>
                      <m:sub>
                        <m:r>
                          <a:rPr lang="en-US" b="1"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𝒎</m:t>
                        </m:r>
                      </m:sub>
                    </m:sSub>
                    <m:r>
                      <a:rPr lang="en-US"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 </m:t>
                    </m:r>
                  </m:oMath>
                </a14:m>
                <a:r>
                  <a:rPr lang="el-GR" b="1"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a:t>
                </a:r>
                <a:r>
                  <a:rPr lang="en-US" b="1" dirty="0">
                    <a:solidFill>
                      <a:prstClr val="black"/>
                    </a:solidFill>
                    <a:ea typeface="MS Mincho" panose="02020609040205080304" pitchFamily="49" charset="-128"/>
                    <a:cs typeface="Times New Roman" panose="02020603050405020304" pitchFamily="18" charset="0"/>
                  </a:rPr>
                  <a:t> </a:t>
                </a:r>
                <a14:m>
                  <m:oMath xmlns:m="http://schemas.openxmlformats.org/officeDocument/2006/math">
                    <m:d>
                      <m:dPr>
                        <m:ctrlPr>
                          <a:rPr lang="en-US"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dPr>
                      <m:e>
                        <m:sSub>
                          <m:sSubPr>
                            <m:ctrlPr>
                              <a:rPr lang="en-US"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a:rPr lang="en-US"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𝑭</m:t>
                            </m:r>
                          </m:e>
                          <m:sub>
                            <m:r>
                              <a:rPr lang="en-US"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𝒈𝒙𝑻</m:t>
                            </m:r>
                          </m:sub>
                        </m:sSub>
                        <m:r>
                          <m:rPr>
                            <m:nor/>
                          </m:rPr>
                          <a:rPr lang="el-GR" b="1" dirty="0"/>
                          <m:t> + 314.19</m:t>
                        </m:r>
                      </m:e>
                    </m:d>
                  </m:oMath>
                </a14:m>
                <a:r>
                  <a:rPr lang="el-GR" b="1"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a:t>
                </a:r>
                <a:r>
                  <a:rPr lang="en-US" b="1" dirty="0">
                    <a:solidFill>
                      <a:prstClr val="black"/>
                    </a:solidFill>
                    <a:ea typeface="MS Mincho" panose="02020609040205080304" pitchFamily="49" charset="-128"/>
                    <a:cs typeface="Times New Roman" panose="02020603050405020304" pitchFamily="18" charset="0"/>
                  </a:rPr>
                  <a:t> </a:t>
                </a:r>
                <a14:m>
                  <m:oMath xmlns:m="http://schemas.openxmlformats.org/officeDocument/2006/math">
                    <m:sSub>
                      <m:sSubPr>
                        <m:ctrlPr>
                          <a:rPr lang="en-US"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a:rPr lang="en-US"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𝒓</m:t>
                        </m:r>
                      </m:e>
                      <m:sub>
                        <m:r>
                          <a:rPr lang="en-US"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𝒘</m:t>
                        </m:r>
                      </m:sub>
                    </m:sSub>
                  </m:oMath>
                </a14:m>
                <a:r>
                  <a:rPr lang="el-GR" b="1" dirty="0"/>
                  <a:t> </a:t>
                </a:r>
                <a:endParaRPr lang="en-US"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endParaRPr>
              </a:p>
              <a:p>
                <a14:m>
                  <m:oMath xmlns:m="http://schemas.openxmlformats.org/officeDocument/2006/math">
                    <m:r>
                      <a:rPr lang="el-GR"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sSub>
                      <m:sSubPr>
                        <m:ctrlPr>
                          <a:rPr lang="en-US"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a:rPr lang="en-US"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𝑭</m:t>
                        </m:r>
                      </m:e>
                      <m:sub>
                        <m:r>
                          <a:rPr lang="en-US"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𝒈𝒙𝑻</m:t>
                        </m:r>
                      </m:sub>
                    </m:sSub>
                    <m:r>
                      <a:rPr lang="en-US" b="1"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m:t>
                    </m:r>
                  </m:oMath>
                </a14:m>
                <a:r>
                  <a:rPr lang="en-US" b="1" dirty="0">
                    <a:latin typeface="Cambria" panose="02040503050406030204" pitchFamily="18" charset="0"/>
                    <a:ea typeface="MS Mincho" panose="02020609040205080304" pitchFamily="49" charset="-128"/>
                    <a:cs typeface="Times New Roman" panose="02020603050405020304" pitchFamily="18" charset="0"/>
                  </a:rPr>
                  <a:t> K </a:t>
                </a:r>
                <a:r>
                  <a:rPr lang="el-GR" b="1" dirty="0">
                    <a:latin typeface="Cambria" panose="02040503050406030204" pitchFamily="18" charset="0"/>
                    <a:ea typeface="MS Mincho" panose="02020609040205080304" pitchFamily="49" charset="-128"/>
                    <a:cs typeface="Times New Roman" panose="02020603050405020304" pitchFamily="18" charset="0"/>
                  </a:rPr>
                  <a:t>*</a:t>
                </a:r>
                <a:r>
                  <a:rPr lang="en-US" b="1" dirty="0">
                    <a:latin typeface="Cambria" panose="02040503050406030204" pitchFamily="18" charset="0"/>
                    <a:ea typeface="MS Mincho" panose="02020609040205080304" pitchFamily="49" charset="-128"/>
                    <a:cs typeface="Times New Roman" panose="02020603050405020304" pitchFamily="18" charset="0"/>
                  </a:rPr>
                  <a:t> </a:t>
                </a:r>
                <a:r>
                  <a:rPr lang="el-GR" b="1" dirty="0">
                    <a:latin typeface="Cambria" panose="02040503050406030204" pitchFamily="18" charset="0"/>
                    <a:ea typeface="MS Mincho" panose="02020609040205080304" pitchFamily="49" charset="-128"/>
                    <a:cs typeface="Times New Roman" panose="02020603050405020304" pitchFamily="18" charset="0"/>
                  </a:rPr>
                  <a:t>Φ</a:t>
                </a:r>
                <a:r>
                  <a:rPr lang="en-US" b="1" dirty="0">
                    <a:latin typeface="Cambria" panose="02040503050406030204" pitchFamily="18" charset="0"/>
                    <a:ea typeface="MS Mincho" panose="02020609040205080304" pitchFamily="49" charset="-128"/>
                    <a:cs typeface="Times New Roman" panose="02020603050405020304" pitchFamily="18" charset="0"/>
                  </a:rPr>
                  <a:t> </a:t>
                </a:r>
                <a:r>
                  <a:rPr lang="el-GR" b="1" dirty="0">
                    <a:latin typeface="Cambria" panose="02040503050406030204" pitchFamily="18" charset="0"/>
                    <a:ea typeface="MS Mincho" panose="02020609040205080304" pitchFamily="49" charset="-128"/>
                    <a:cs typeface="Times New Roman" panose="02020603050405020304" pitchFamily="18" charset="0"/>
                  </a:rPr>
                  <a:t>*</a:t>
                </a:r>
                <a:r>
                  <a:rPr lang="en-US" b="1" dirty="0">
                    <a:latin typeface="Cambria" panose="02040503050406030204" pitchFamily="18" charset="0"/>
                    <a:ea typeface="MS Mincho" panose="02020609040205080304" pitchFamily="49" charset="-128"/>
                    <a:cs typeface="Times New Roman" panose="02020603050405020304" pitchFamily="18" charset="0"/>
                  </a:rPr>
                  <a:t> </a:t>
                </a:r>
                <a14:m>
                  <m:oMath xmlns:m="http://schemas.openxmlformats.org/officeDocument/2006/math">
                    <m:sSub>
                      <m:sSubPr>
                        <m:ctrlPr>
                          <a:rPr lang="en-US"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a:rPr lang="el-GR" b="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𝚰</m:t>
                        </m:r>
                      </m:e>
                      <m:sub>
                        <m:r>
                          <a:rPr lang="en-US"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𝒎</m:t>
                        </m:r>
                      </m:sub>
                    </m:sSub>
                    <m:r>
                      <a:rPr lang="en-US"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 </m:t>
                    </m:r>
                  </m:oMath>
                </a14:m>
                <a:r>
                  <a:rPr lang="en-US" b="1" dirty="0"/>
                  <a:t>/</a:t>
                </a:r>
                <a:r>
                  <a:rPr lang="en-US" b="1" dirty="0">
                    <a:solidFill>
                      <a:prstClr val="black"/>
                    </a:solidFill>
                    <a:ea typeface="MS Mincho" panose="02020609040205080304" pitchFamily="49" charset="-128"/>
                    <a:cs typeface="Times New Roman" panose="02020603050405020304" pitchFamily="18" charset="0"/>
                  </a:rPr>
                  <a:t> </a:t>
                </a:r>
                <a14:m>
                  <m:oMath xmlns:m="http://schemas.openxmlformats.org/officeDocument/2006/math">
                    <m:sSub>
                      <m:sSubPr>
                        <m:ctrlPr>
                          <a:rPr lang="en-US"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a:rPr lang="en-US"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𝒓</m:t>
                        </m:r>
                      </m:e>
                      <m:sub>
                        <m:r>
                          <a:rPr lang="en-US"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𝒘</m:t>
                        </m:r>
                      </m:sub>
                    </m:sSub>
                  </m:oMath>
                </a14:m>
                <a:r>
                  <a:rPr lang="el-GR" b="1" dirty="0"/>
                  <a:t> </a:t>
                </a:r>
                <a:r>
                  <a:rPr lang="en-US" b="1" dirty="0"/>
                  <a:t>- 314.19 </a:t>
                </a:r>
                <a14:m>
                  <m:oMath xmlns:m="http://schemas.openxmlformats.org/officeDocument/2006/math">
                    <m:r>
                      <a:rPr lang="el-GR"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oMath>
                </a14:m>
                <a:r>
                  <a:rPr lang="en-US" i="1"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 m * g *</a:t>
                </a:r>
                <a14:m>
                  <m:oMath xmlns:m="http://schemas.openxmlformats.org/officeDocument/2006/math">
                    <m:func>
                      <m:funcPr>
                        <m:ctrlP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funcPr>
                      <m:fName>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𝑠𝑖𝑛</m:t>
                        </m:r>
                      </m:fName>
                      <m:e>
                        <m:d>
                          <m:dPr>
                            <m:ctrlP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dPr>
                          <m:e>
                            <m:r>
                              <a:rPr lang="el-GR"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𝛽</m:t>
                            </m:r>
                          </m:e>
                        </m:d>
                      </m:e>
                    </m:func>
                  </m:oMath>
                </a14:m>
                <a:r>
                  <a:rPr lang="en-US" b="1" dirty="0"/>
                  <a:t>=0.8*</a:t>
                </a:r>
                <a:r>
                  <a:rPr lang="en-US" b="1" dirty="0">
                    <a:solidFill>
                      <a:prstClr val="black"/>
                    </a:solidFill>
                    <a:ea typeface="MS Mincho" panose="02020609040205080304" pitchFamily="49" charset="-128"/>
                    <a:cs typeface="Times New Roman" panose="02020603050405020304" pitchFamily="18" charset="0"/>
                  </a:rPr>
                  <a:t> </a:t>
                </a:r>
                <a14:m>
                  <m:oMath xmlns:m="http://schemas.openxmlformats.org/officeDocument/2006/math">
                    <m:sSub>
                      <m:sSubPr>
                        <m:ctrlPr>
                          <a:rPr lang="en-US"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a:rPr lang="el-GR" b="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𝚰</m:t>
                        </m:r>
                      </m:e>
                      <m:sub>
                        <m:r>
                          <a:rPr lang="en-US" b="1"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𝒎</m:t>
                        </m:r>
                      </m:sub>
                    </m:sSub>
                  </m:oMath>
                </a14:m>
                <a:r>
                  <a:rPr lang="en-US" b="1" dirty="0"/>
                  <a:t>/0.3 -314.19 </a:t>
                </a:r>
                <a14:m>
                  <m:oMath xmlns:m="http://schemas.openxmlformats.org/officeDocument/2006/math">
                    <m:r>
                      <a:rPr lang="el-GR"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unc>
                      <m:funcPr>
                        <m:ctrlP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funcPr>
                      <m:fName>
                        <m:r>
                          <a:rPr lang="en-US" b="0"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𝑠𝑖𝑛</m:t>
                        </m:r>
                      </m:fName>
                      <m:e>
                        <m:d>
                          <m:dPr>
                            <m:ctrlP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dPr>
                          <m:e>
                            <m:r>
                              <a:rPr lang="el-GR" b="0"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𝛽</m:t>
                            </m:r>
                          </m:e>
                        </m:d>
                      </m:e>
                    </m:func>
                  </m:oMath>
                </a14:m>
                <a:r>
                  <a:rPr lang="en-US" dirty="0"/>
                  <a:t>=</a:t>
                </a:r>
                <a14:m>
                  <m:oMath xmlns:m="http://schemas.openxmlformats.org/officeDocument/2006/math">
                    <m:sSup>
                      <m:sSupPr>
                        <m:ctrlPr>
                          <a:rPr lang="en-US" i="1" smtClean="0">
                            <a:latin typeface="Cambria Math" panose="02040503050406030204" pitchFamily="18" charset="0"/>
                          </a:rPr>
                        </m:ctrlPr>
                      </m:sSupPr>
                      <m:e>
                        <m:r>
                          <m:rPr>
                            <m:nor/>
                          </m:rPr>
                          <a:rPr lang="en-US" dirty="0"/>
                          <m:t>2.26∙</m:t>
                        </m:r>
                        <m:r>
                          <a:rPr lang="en-US" b="0" i="1" smtClean="0">
                            <a:latin typeface="Cambria Math" panose="02040503050406030204" pitchFamily="18" charset="0"/>
                          </a:rPr>
                          <m:t>10</m:t>
                        </m:r>
                      </m:e>
                      <m:sup>
                        <m:r>
                          <a:rPr lang="en-US" b="0" i="1" smtClean="0">
                            <a:latin typeface="Cambria Math" panose="02040503050406030204" pitchFamily="18" charset="0"/>
                          </a:rPr>
                          <m:t>−4</m:t>
                        </m:r>
                      </m:sup>
                    </m:sSup>
                    <m:sSub>
                      <m:sSubPr>
                        <m:ctrlP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m:rPr>
                            <m:nor/>
                          </m:rPr>
                          <a:rPr lang="en-US" dirty="0"/>
                          <m:t>∙</m:t>
                        </m:r>
                        <m:r>
                          <m:rPr>
                            <m:sty m:val="p"/>
                          </m:rPr>
                          <a:rPr lang="el-GR" b="0"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Ι</m:t>
                        </m:r>
                      </m:e>
                      <m:sub>
                        <m:r>
                          <a:rPr lang="en-US" b="0"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𝑚</m:t>
                        </m:r>
                      </m:sub>
                    </m:sSub>
                  </m:oMath>
                </a14:m>
                <a:r>
                  <a:rPr lang="en-US" dirty="0"/>
                  <a:t> - 0.0267 </a:t>
                </a:r>
                <a:br>
                  <a:rPr lang="el-GR"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a:br>
                <a14:m>
                  <m:oMath xmlns:m="http://schemas.openxmlformats.org/officeDocument/2006/math">
                    <m:r>
                      <a:rPr lang="el-GR"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b="1" dirty="0">
                    <a:solidFill>
                      <a:srgbClr val="FF0000"/>
                    </a:solidFill>
                  </a:rPr>
                  <a:t> </a:t>
                </a:r>
                <a14:m>
                  <m:oMath xmlns:m="http://schemas.openxmlformats.org/officeDocument/2006/math">
                    <m:func>
                      <m:funcPr>
                        <m:ctrlPr>
                          <a:rPr lang="en-US" b="1" i="1" dirty="0" smtClean="0">
                            <a:solidFill>
                              <a:srgbClr val="FF0000"/>
                            </a:solidFill>
                            <a:latin typeface="Cambria Math" panose="02040503050406030204" pitchFamily="18" charset="0"/>
                          </a:rPr>
                        </m:ctrlPr>
                      </m:funcPr>
                      <m:fName>
                        <m:sSup>
                          <m:sSupPr>
                            <m:ctrlPr>
                              <a:rPr lang="en-US" b="1" i="1" dirty="0" smtClean="0">
                                <a:solidFill>
                                  <a:srgbClr val="FF0000"/>
                                </a:solidFill>
                                <a:latin typeface="Cambria Math" panose="02040503050406030204" pitchFamily="18" charset="0"/>
                              </a:rPr>
                            </m:ctrlPr>
                          </m:sSupPr>
                          <m:e>
                            <m:r>
                              <a:rPr lang="el-GR" b="1" i="0" dirty="0" smtClean="0">
                                <a:solidFill>
                                  <a:srgbClr val="FF0000"/>
                                </a:solidFill>
                                <a:latin typeface="Cambria Math" panose="02040503050406030204" pitchFamily="18" charset="0"/>
                              </a:rPr>
                              <m:t>𝛃</m:t>
                            </m:r>
                            <m:r>
                              <a:rPr lang="el-GR" b="1" i="0" dirty="0" smtClean="0">
                                <a:solidFill>
                                  <a:srgbClr val="FF0000"/>
                                </a:solidFill>
                                <a:latin typeface="Cambria Math" panose="02040503050406030204" pitchFamily="18" charset="0"/>
                              </a:rPr>
                              <m:t>=</m:t>
                            </m:r>
                            <m:r>
                              <a:rPr lang="en-US" b="1" i="0" dirty="0" smtClean="0">
                                <a:solidFill>
                                  <a:srgbClr val="FF0000"/>
                                </a:solidFill>
                                <a:latin typeface="Cambria Math" panose="02040503050406030204" pitchFamily="18" charset="0"/>
                              </a:rPr>
                              <m:t>𝐬𝐢𝐧</m:t>
                            </m:r>
                          </m:e>
                          <m:sup>
                            <m:r>
                              <a:rPr lang="en-US" b="1" i="1" dirty="0" smtClean="0">
                                <a:solidFill>
                                  <a:srgbClr val="FF0000"/>
                                </a:solidFill>
                                <a:latin typeface="Cambria Math" panose="02040503050406030204" pitchFamily="18" charset="0"/>
                              </a:rPr>
                              <m:t>−</m:t>
                            </m:r>
                            <m:r>
                              <a:rPr lang="en-US" b="1" i="1" dirty="0" smtClean="0">
                                <a:solidFill>
                                  <a:srgbClr val="FF0000"/>
                                </a:solidFill>
                                <a:latin typeface="Cambria Math" panose="02040503050406030204" pitchFamily="18" charset="0"/>
                              </a:rPr>
                              <m:t>𝟏</m:t>
                            </m:r>
                          </m:sup>
                        </m:sSup>
                      </m:fName>
                      <m:e>
                        <m:d>
                          <m:dPr>
                            <m:ctrlPr>
                              <a:rPr lang="en-US" b="1" i="1" dirty="0" smtClean="0">
                                <a:solidFill>
                                  <a:srgbClr val="FF0000"/>
                                </a:solidFill>
                                <a:latin typeface="Cambria Math" panose="02040503050406030204" pitchFamily="18" charset="0"/>
                              </a:rPr>
                            </m:ctrlPr>
                          </m:dPr>
                          <m:e>
                            <m:sSup>
                              <m:sSupPr>
                                <m:ctrlPr>
                                  <a:rPr lang="en-US" b="1" i="1">
                                    <a:solidFill>
                                      <a:srgbClr val="FF0000"/>
                                    </a:solidFill>
                                    <a:latin typeface="Cambria Math" panose="02040503050406030204" pitchFamily="18" charset="0"/>
                                  </a:rPr>
                                </m:ctrlPr>
                              </m:sSupPr>
                              <m:e>
                                <m:r>
                                  <m:rPr>
                                    <m:nor/>
                                  </m:rPr>
                                  <a:rPr lang="en-US" b="1" dirty="0">
                                    <a:solidFill>
                                      <a:srgbClr val="FF0000"/>
                                    </a:solidFill>
                                  </a:rPr>
                                  <m:t>2.26∙</m:t>
                                </m:r>
                                <m:r>
                                  <a:rPr lang="en-US" b="1" i="1">
                                    <a:solidFill>
                                      <a:srgbClr val="FF0000"/>
                                    </a:solidFill>
                                    <a:latin typeface="Cambria Math" panose="02040503050406030204" pitchFamily="18" charset="0"/>
                                  </a:rPr>
                                  <m:t>𝟏𝟎</m:t>
                                </m:r>
                              </m:e>
                              <m:sup>
                                <m:r>
                                  <a:rPr lang="en-US" b="1" i="1">
                                    <a:solidFill>
                                      <a:srgbClr val="FF0000"/>
                                    </a:solidFill>
                                    <a:latin typeface="Cambria Math" panose="02040503050406030204" pitchFamily="18" charset="0"/>
                                  </a:rPr>
                                  <m:t>−</m:t>
                                </m:r>
                                <m:r>
                                  <a:rPr lang="en-US" b="1" i="1">
                                    <a:solidFill>
                                      <a:srgbClr val="FF0000"/>
                                    </a:solidFill>
                                    <a:latin typeface="Cambria Math" panose="02040503050406030204" pitchFamily="18" charset="0"/>
                                  </a:rPr>
                                  <m:t>𝟒</m:t>
                                </m:r>
                              </m:sup>
                            </m:sSup>
                            <m:sSub>
                              <m:sSubPr>
                                <m:ctrlPr>
                                  <a:rPr lang="en-US" b="1" i="1">
                                    <a:solidFill>
                                      <a:srgbClr val="FF0000"/>
                                    </a:solidFill>
                                    <a:latin typeface="Cambria Math" panose="02040503050406030204" pitchFamily="18" charset="0"/>
                                    <a:ea typeface="MS Mincho" panose="02020609040205080304" pitchFamily="49" charset="-128"/>
                                    <a:cs typeface="Times New Roman" panose="02020603050405020304" pitchFamily="18" charset="0"/>
                                  </a:rPr>
                                </m:ctrlPr>
                              </m:sSubPr>
                              <m:e>
                                <m:r>
                                  <m:rPr>
                                    <m:nor/>
                                  </m:rPr>
                                  <a:rPr lang="en-US" b="1" dirty="0">
                                    <a:solidFill>
                                      <a:srgbClr val="FF0000"/>
                                    </a:solidFill>
                                  </a:rPr>
                                  <m:t>∙</m:t>
                                </m:r>
                                <m:r>
                                  <a:rPr lang="el-GR" b="1" i="1">
                                    <a:solidFill>
                                      <a:srgbClr val="FF0000"/>
                                    </a:solidFill>
                                    <a:latin typeface="Cambria Math" panose="02040503050406030204" pitchFamily="18" charset="0"/>
                                    <a:ea typeface="MS Mincho" panose="02020609040205080304" pitchFamily="49" charset="-128"/>
                                    <a:cs typeface="Times New Roman" panose="02020603050405020304" pitchFamily="18" charset="0"/>
                                  </a:rPr>
                                  <m:t>𝜤</m:t>
                                </m:r>
                              </m:e>
                              <m:sub>
                                <m:r>
                                  <a:rPr lang="en-US" b="1" i="1">
                                    <a:solidFill>
                                      <a:srgbClr val="FF0000"/>
                                    </a:solidFill>
                                    <a:latin typeface="Cambria Math" panose="02040503050406030204" pitchFamily="18" charset="0"/>
                                    <a:ea typeface="MS Mincho" panose="02020609040205080304" pitchFamily="49" charset="-128"/>
                                    <a:cs typeface="Times New Roman" panose="02020603050405020304" pitchFamily="18" charset="0"/>
                                  </a:rPr>
                                  <m:t>𝒎</m:t>
                                </m:r>
                              </m:sub>
                            </m:sSub>
                            <m:r>
                              <m:rPr>
                                <m:nor/>
                              </m:rPr>
                              <a:rPr lang="en-US" b="1" dirty="0">
                                <a:solidFill>
                                  <a:srgbClr val="FF0000"/>
                                </a:solidFill>
                              </a:rPr>
                              <m:t>− 0.0267</m:t>
                            </m:r>
                          </m:e>
                        </m:d>
                      </m:e>
                    </m:func>
                  </m:oMath>
                </a14:m>
                <a:endParaRPr lang="el-GR" b="1" dirty="0"/>
              </a:p>
              <a:p>
                <a:endParaRPr lang="el-GR" b="1" dirty="0"/>
              </a:p>
              <a:p>
                <a:pPr marL="342900" indent="-342900">
                  <a:buAutoNum type="alphaUcPeriod"/>
                </a:pPr>
                <a:r>
                  <a:rPr lang="el-GR" b="1" dirty="0"/>
                  <a:t>Χρονική περίοδος </a:t>
                </a:r>
                <a14:m>
                  <m:oMath xmlns:m="http://schemas.openxmlformats.org/officeDocument/2006/math">
                    <m:sSub>
                      <m:sSubPr>
                        <m:ctrlPr>
                          <a:rPr lang="el-GR" b="1" i="1" smtClean="0">
                            <a:solidFill>
                              <a:schemeClr val="tx1"/>
                            </a:solidFill>
                            <a:latin typeface="Cambria Math" panose="02040503050406030204" pitchFamily="18" charset="0"/>
                          </a:rPr>
                        </m:ctrlPr>
                      </m:sSubPr>
                      <m:e>
                        <m:r>
                          <a:rPr lang="en-US" b="1" i="1" smtClean="0">
                            <a:solidFill>
                              <a:schemeClr val="tx1"/>
                            </a:solidFill>
                            <a:latin typeface="Cambria Math" panose="02040503050406030204" pitchFamily="18" charset="0"/>
                          </a:rPr>
                          <m:t>𝟎</m:t>
                        </m:r>
                        <m:r>
                          <a:rPr lang="en-US" b="1" i="1" smtClean="0">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𝒕</m:t>
                        </m:r>
                      </m:e>
                      <m:sub>
                        <m:r>
                          <a:rPr lang="el-GR" b="1" i="1" smtClean="0">
                            <a:solidFill>
                              <a:schemeClr val="tx1"/>
                            </a:solidFill>
                            <a:latin typeface="Cambria Math" panose="02040503050406030204" pitchFamily="18" charset="0"/>
                          </a:rPr>
                          <m:t>𝟏</m:t>
                        </m:r>
                      </m:sub>
                    </m:sSub>
                  </m:oMath>
                </a14:m>
                <a:r>
                  <a:rPr lang="en-US" b="1" dirty="0">
                    <a:solidFill>
                      <a:schemeClr val="tx1"/>
                    </a:solidFill>
                  </a:rPr>
                  <a:t> </a:t>
                </a:r>
                <a:r>
                  <a:rPr lang="el-GR" b="1" dirty="0">
                    <a:solidFill>
                      <a:schemeClr val="tx1"/>
                    </a:solidFill>
                  </a:rPr>
                  <a:t>για </a:t>
                </a:r>
                <a14:m>
                  <m:oMath xmlns:m="http://schemas.openxmlformats.org/officeDocument/2006/math">
                    <m:sSub>
                      <m:sSubPr>
                        <m:ctrlPr>
                          <a:rPr lang="en-US" b="1" i="1">
                            <a:solidFill>
                              <a:schemeClr val="tx1"/>
                            </a:solidFill>
                            <a:latin typeface="Cambria Math" panose="02040503050406030204" pitchFamily="18" charset="0"/>
                            <a:ea typeface="MS Mincho" panose="02020609040205080304" pitchFamily="49" charset="-128"/>
                            <a:cs typeface="Times New Roman" panose="02020603050405020304" pitchFamily="18" charset="0"/>
                          </a:rPr>
                        </m:ctrlPr>
                      </m:sSubPr>
                      <m:e>
                        <m:r>
                          <a:rPr lang="el-GR" b="1">
                            <a:solidFill>
                              <a:schemeClr val="tx1"/>
                            </a:solidFill>
                            <a:latin typeface="Cambria Math" panose="02040503050406030204" pitchFamily="18" charset="0"/>
                            <a:ea typeface="MS Mincho" panose="02020609040205080304" pitchFamily="49" charset="-128"/>
                            <a:cs typeface="Times New Roman" panose="02020603050405020304" pitchFamily="18" charset="0"/>
                          </a:rPr>
                          <m:t>𝚰</m:t>
                        </m:r>
                      </m:e>
                      <m:sub>
                        <m:r>
                          <a:rPr lang="en-US" b="1" i="1">
                            <a:solidFill>
                              <a:schemeClr val="tx1"/>
                            </a:solidFill>
                            <a:latin typeface="Cambria Math" panose="02040503050406030204" pitchFamily="18" charset="0"/>
                            <a:ea typeface="MS Mincho" panose="02020609040205080304" pitchFamily="49" charset="-128"/>
                            <a:cs typeface="Times New Roman" panose="02020603050405020304" pitchFamily="18" charset="0"/>
                          </a:rPr>
                          <m:t>𝒎</m:t>
                        </m:r>
                      </m:sub>
                    </m:sSub>
                    <m:r>
                      <a:rPr lang="el-GR" b="1" i="1" smtClean="0">
                        <a:solidFill>
                          <a:schemeClr val="tx1"/>
                        </a:solidFill>
                        <a:latin typeface="Cambria Math" panose="02040503050406030204" pitchFamily="18" charset="0"/>
                        <a:ea typeface="MS Mincho" panose="02020609040205080304" pitchFamily="49" charset="-128"/>
                        <a:cs typeface="Times New Roman" panose="02020603050405020304" pitchFamily="18" charset="0"/>
                      </a:rPr>
                      <m:t>=</m:t>
                    </m:r>
                    <m:r>
                      <a:rPr lang="el-GR" b="1" i="1" smtClean="0">
                        <a:solidFill>
                          <a:schemeClr val="tx1"/>
                        </a:solidFill>
                        <a:latin typeface="Cambria Math" panose="02040503050406030204" pitchFamily="18" charset="0"/>
                        <a:ea typeface="MS Mincho" panose="02020609040205080304" pitchFamily="49" charset="-128"/>
                        <a:cs typeface="Times New Roman" panose="02020603050405020304" pitchFamily="18" charset="0"/>
                      </a:rPr>
                      <m:t>𝟏𝟎𝟎</m:t>
                    </m:r>
                    <m:r>
                      <a:rPr lang="el-GR" b="1" i="0" smtClean="0">
                        <a:solidFill>
                          <a:schemeClr val="tx1"/>
                        </a:solidFill>
                        <a:latin typeface="Cambria Math" panose="02040503050406030204" pitchFamily="18" charset="0"/>
                        <a:ea typeface="MS Mincho" panose="02020609040205080304" pitchFamily="49" charset="-128"/>
                        <a:cs typeface="Times New Roman" panose="02020603050405020304" pitchFamily="18" charset="0"/>
                      </a:rPr>
                      <m:t>𝚨</m:t>
                    </m:r>
                  </m:oMath>
                </a14:m>
                <a:endParaRPr lang="en-US" b="1" dirty="0">
                  <a:solidFill>
                    <a:schemeClr val="tx1"/>
                  </a:solidFill>
                </a:endParaRPr>
              </a:p>
              <a:p>
                <a:pPr marL="342900" indent="-342900">
                  <a:buAutoNum type="alphaUcPeriod"/>
                </a:pPr>
                <a:endParaRPr lang="en-US" b="1" u="sng" dirty="0"/>
              </a:p>
              <a:p>
                <a14:m>
                  <m:oMath xmlns:m="http://schemas.openxmlformats.org/officeDocument/2006/math">
                    <m:func>
                      <m:funcPr>
                        <m:ctrlPr>
                          <a:rPr lang="en-US" i="1" dirty="0" smtClean="0">
                            <a:solidFill>
                              <a:schemeClr val="tx1"/>
                            </a:solidFill>
                            <a:latin typeface="Cambria Math" panose="02040503050406030204" pitchFamily="18" charset="0"/>
                          </a:rPr>
                        </m:ctrlPr>
                      </m:funcPr>
                      <m:fName>
                        <m:sSup>
                          <m:sSupPr>
                            <m:ctrlPr>
                              <a:rPr lang="en-US" i="1" dirty="0" smtClean="0">
                                <a:solidFill>
                                  <a:schemeClr val="tx1"/>
                                </a:solidFill>
                                <a:latin typeface="Cambria Math" panose="02040503050406030204" pitchFamily="18" charset="0"/>
                              </a:rPr>
                            </m:ctrlPr>
                          </m:sSupPr>
                          <m:e>
                            <m:r>
                              <a:rPr lang="el-GR" b="0" i="0" dirty="0" smtClean="0">
                                <a:solidFill>
                                  <a:schemeClr val="tx1"/>
                                </a:solidFill>
                                <a:latin typeface="Cambria Math" panose="02040503050406030204" pitchFamily="18" charset="0"/>
                              </a:rPr>
                              <m:t>        </m:t>
                            </m:r>
                            <m:r>
                              <m:rPr>
                                <m:sty m:val="p"/>
                              </m:rPr>
                              <a:rPr lang="el-GR" b="0" i="0" dirty="0" smtClean="0">
                                <a:solidFill>
                                  <a:schemeClr val="tx1"/>
                                </a:solidFill>
                                <a:latin typeface="Cambria Math" panose="02040503050406030204" pitchFamily="18" charset="0"/>
                              </a:rPr>
                              <m:t>β</m:t>
                            </m:r>
                            <m:r>
                              <a:rPr lang="el-GR" b="0" i="0" dirty="0" smtClean="0">
                                <a:solidFill>
                                  <a:schemeClr val="tx1"/>
                                </a:solidFill>
                                <a:latin typeface="Cambria Math" panose="02040503050406030204" pitchFamily="18" charset="0"/>
                              </a:rPr>
                              <m:t>=</m:t>
                            </m:r>
                            <m:r>
                              <m:rPr>
                                <m:sty m:val="p"/>
                              </m:rPr>
                              <a:rPr lang="en-US" b="0" i="0" dirty="0" smtClean="0">
                                <a:solidFill>
                                  <a:schemeClr val="tx1"/>
                                </a:solidFill>
                                <a:latin typeface="Cambria Math" panose="02040503050406030204" pitchFamily="18" charset="0"/>
                              </a:rPr>
                              <m:t>sin</m:t>
                            </m:r>
                          </m:e>
                          <m:sup>
                            <m:r>
                              <a:rPr lang="en-US" b="0" i="1" dirty="0" smtClean="0">
                                <a:solidFill>
                                  <a:schemeClr val="tx1"/>
                                </a:solidFill>
                                <a:latin typeface="Cambria Math" panose="02040503050406030204" pitchFamily="18" charset="0"/>
                              </a:rPr>
                              <m:t>−1</m:t>
                            </m:r>
                          </m:sup>
                        </m:sSup>
                      </m:fName>
                      <m:e>
                        <m:d>
                          <m:dPr>
                            <m:ctrlPr>
                              <a:rPr lang="en-US" i="1" dirty="0" smtClean="0">
                                <a:solidFill>
                                  <a:schemeClr val="tx1"/>
                                </a:solidFill>
                                <a:latin typeface="Cambria Math" panose="02040503050406030204" pitchFamily="18" charset="0"/>
                              </a:rPr>
                            </m:ctrlPr>
                          </m:dPr>
                          <m:e>
                            <m:sSup>
                              <m:sSupPr>
                                <m:ctrlPr>
                                  <a:rPr lang="en-US" i="1">
                                    <a:solidFill>
                                      <a:schemeClr val="tx1"/>
                                    </a:solidFill>
                                    <a:latin typeface="Cambria Math" panose="02040503050406030204" pitchFamily="18" charset="0"/>
                                  </a:rPr>
                                </m:ctrlPr>
                              </m:sSupPr>
                              <m:e>
                                <m:r>
                                  <m:rPr>
                                    <m:nor/>
                                  </m:rPr>
                                  <a:rPr lang="en-US" dirty="0">
                                    <a:solidFill>
                                      <a:schemeClr val="tx1"/>
                                    </a:solidFill>
                                  </a:rPr>
                                  <m:t>2.26∙</m:t>
                                </m:r>
                                <m:r>
                                  <a:rPr lang="en-US" b="0" i="1">
                                    <a:solidFill>
                                      <a:schemeClr val="tx1"/>
                                    </a:solidFill>
                                    <a:latin typeface="Cambria Math" panose="02040503050406030204" pitchFamily="18" charset="0"/>
                                  </a:rPr>
                                  <m:t>10</m:t>
                                </m:r>
                              </m:e>
                              <m:sup>
                                <m:r>
                                  <a:rPr lang="en-US" b="0" i="1">
                                    <a:solidFill>
                                      <a:schemeClr val="tx1"/>
                                    </a:solidFill>
                                    <a:latin typeface="Cambria Math" panose="02040503050406030204" pitchFamily="18" charset="0"/>
                                  </a:rPr>
                                  <m:t>−4</m:t>
                                </m:r>
                              </m:sup>
                            </m:sSup>
                            <m:r>
                              <a:rPr lang="en-US" b="0" i="1" smtClean="0">
                                <a:solidFill>
                                  <a:schemeClr val="tx1"/>
                                </a:solidFill>
                                <a:latin typeface="Cambria Math" panose="02040503050406030204" pitchFamily="18" charset="0"/>
                                <a:ea typeface="MS Mincho" panose="02020609040205080304" pitchFamily="49" charset="-128"/>
                                <a:cs typeface="Times New Roman" panose="02020603050405020304" pitchFamily="18" charset="0"/>
                              </a:rPr>
                              <m:t>∗100−0.0267</m:t>
                            </m:r>
                          </m:e>
                        </m:d>
                      </m:e>
                    </m:func>
                    <m:r>
                      <a:rPr lang="el-GR" b="0" dirty="0">
                        <a:solidFill>
                          <a:schemeClr val="tx1"/>
                        </a:solidFill>
                        <a:latin typeface="Cambria Math" panose="02040503050406030204" pitchFamily="18" charset="0"/>
                      </a:rPr>
                      <m:t>⇒</m:t>
                    </m:r>
                  </m:oMath>
                </a14:m>
                <a:r>
                  <a:rPr lang="el-GR" dirty="0">
                    <a:solidFill>
                      <a:schemeClr val="tx1"/>
                    </a:solidFill>
                  </a:rPr>
                  <a:t> </a:t>
                </a:r>
                <a14:m>
                  <m:oMath xmlns:m="http://schemas.openxmlformats.org/officeDocument/2006/math">
                    <m:r>
                      <m:rPr>
                        <m:sty m:val="p"/>
                      </m:rPr>
                      <a:rPr lang="el-GR" b="0" dirty="0">
                        <a:solidFill>
                          <a:schemeClr val="tx1"/>
                        </a:solidFill>
                        <a:latin typeface="Cambria Math" panose="02040503050406030204" pitchFamily="18" charset="0"/>
                      </a:rPr>
                      <m:t>β</m:t>
                    </m:r>
                    <m:r>
                      <a:rPr lang="el-GR" b="0" dirty="0">
                        <a:solidFill>
                          <a:schemeClr val="tx1"/>
                        </a:solidFill>
                        <a:latin typeface="Cambria Math" panose="02040503050406030204" pitchFamily="18" charset="0"/>
                      </a:rPr>
                      <m:t>=</m:t>
                    </m:r>
                    <m:sSup>
                      <m:sSupPr>
                        <m:ctrlPr>
                          <a:rPr lang="el-GR" b="0" i="1" dirty="0" smtClean="0">
                            <a:solidFill>
                              <a:schemeClr val="tx1"/>
                            </a:solidFill>
                            <a:latin typeface="Cambria Math" panose="02040503050406030204" pitchFamily="18" charset="0"/>
                          </a:rPr>
                        </m:ctrlPr>
                      </m:sSupPr>
                      <m:e>
                        <m:r>
                          <a:rPr lang="en-US" b="0" i="1" dirty="0" smtClean="0">
                            <a:solidFill>
                              <a:schemeClr val="tx1"/>
                            </a:solidFill>
                            <a:latin typeface="Cambria Math" panose="02040503050406030204" pitchFamily="18" charset="0"/>
                          </a:rPr>
                          <m:t>−0.2349</m:t>
                        </m:r>
                      </m:e>
                      <m:sup>
                        <m:r>
                          <a:rPr lang="en-US" b="0" i="1" dirty="0" smtClean="0">
                            <a:solidFill>
                              <a:schemeClr val="tx1"/>
                            </a:solidFill>
                            <a:latin typeface="Cambria Math" panose="02040503050406030204" pitchFamily="18" charset="0"/>
                          </a:rPr>
                          <m:t>𝑜</m:t>
                        </m:r>
                      </m:sup>
                    </m:sSup>
                  </m:oMath>
                </a14:m>
                <a:r>
                  <a:rPr lang="en-US" dirty="0">
                    <a:solidFill>
                      <a:schemeClr val="tx1"/>
                    </a:solidFill>
                  </a:rPr>
                  <a:t>, </a:t>
                </a:r>
                <a:r>
                  <a:rPr lang="el-GR" dirty="0">
                    <a:solidFill>
                      <a:schemeClr val="tx1"/>
                    </a:solidFill>
                  </a:rPr>
                  <a:t>άρα έχουμε ήπια κατηφόρα</a:t>
                </a:r>
                <a:endParaRPr lang="en-US" dirty="0">
                  <a:solidFill>
                    <a:schemeClr val="tx1"/>
                  </a:solidFill>
                </a:endParaRPr>
              </a:p>
              <a:p>
                <a:endParaRPr lang="el-GR" b="1" u="sng" dirty="0"/>
              </a:p>
              <a:p>
                <a:r>
                  <a:rPr lang="el-GR" b="1" dirty="0"/>
                  <a:t>Β.   Χρονική περίοδος </a:t>
                </a:r>
                <a14:m>
                  <m:oMath xmlns:m="http://schemas.openxmlformats.org/officeDocument/2006/math">
                    <m:sSub>
                      <m:sSubPr>
                        <m:ctrlPr>
                          <a:rPr lang="el-GR" b="1" i="1" smtClean="0">
                            <a:solidFill>
                              <a:schemeClr val="tx1"/>
                            </a:solidFill>
                            <a:latin typeface="Cambria Math" panose="02040503050406030204" pitchFamily="18" charset="0"/>
                          </a:rPr>
                        </m:ctrlPr>
                      </m:sSubPr>
                      <m:e>
                        <m:r>
                          <a:rPr lang="en-US" b="1" i="1" smtClean="0">
                            <a:solidFill>
                              <a:schemeClr val="tx1"/>
                            </a:solidFill>
                            <a:latin typeface="Cambria Math" panose="02040503050406030204" pitchFamily="18" charset="0"/>
                          </a:rPr>
                          <m:t>𝒕</m:t>
                        </m:r>
                      </m:e>
                      <m:sub>
                        <m:r>
                          <a:rPr lang="el-GR" b="1" i="1" smtClean="0">
                            <a:solidFill>
                              <a:schemeClr val="tx1"/>
                            </a:solidFill>
                            <a:latin typeface="Cambria Math" panose="02040503050406030204" pitchFamily="18" charset="0"/>
                          </a:rPr>
                          <m:t>𝟏</m:t>
                        </m:r>
                      </m:sub>
                    </m:sSub>
                    <m:r>
                      <a:rPr lang="el-GR" b="1" i="1" smtClean="0">
                        <a:solidFill>
                          <a:schemeClr val="tx1"/>
                        </a:solidFill>
                        <a:latin typeface="Cambria Math" panose="02040503050406030204" pitchFamily="18" charset="0"/>
                      </a:rPr>
                      <m:t>−</m:t>
                    </m:r>
                    <m:sSub>
                      <m:sSubPr>
                        <m:ctrlPr>
                          <a:rPr lang="el-GR" b="1" i="1">
                            <a:latin typeface="Cambria Math" panose="02040503050406030204" pitchFamily="18" charset="0"/>
                          </a:rPr>
                        </m:ctrlPr>
                      </m:sSubPr>
                      <m:e>
                        <m:r>
                          <a:rPr lang="en-US" b="1" i="1">
                            <a:latin typeface="Cambria Math" panose="02040503050406030204" pitchFamily="18" charset="0"/>
                          </a:rPr>
                          <m:t>𝒕</m:t>
                        </m:r>
                      </m:e>
                      <m:sub>
                        <m:r>
                          <a:rPr lang="el-GR" b="1" i="1" smtClean="0">
                            <a:latin typeface="Cambria Math" panose="02040503050406030204" pitchFamily="18" charset="0"/>
                          </a:rPr>
                          <m:t>𝟑</m:t>
                        </m:r>
                      </m:sub>
                    </m:sSub>
                    <m:r>
                      <a:rPr lang="el-GR" b="1" i="1" smtClean="0">
                        <a:latin typeface="Cambria Math" panose="02040503050406030204" pitchFamily="18" charset="0"/>
                      </a:rPr>
                      <m:t> </m:t>
                    </m:r>
                  </m:oMath>
                </a14:m>
                <a:r>
                  <a:rPr lang="el-GR" b="1" dirty="0">
                    <a:solidFill>
                      <a:schemeClr val="tx1"/>
                    </a:solidFill>
                  </a:rPr>
                  <a:t>για </a:t>
                </a:r>
                <a14:m>
                  <m:oMath xmlns:m="http://schemas.openxmlformats.org/officeDocument/2006/math">
                    <m:sSub>
                      <m:sSubPr>
                        <m:ctrlPr>
                          <a:rPr lang="en-US" b="1" i="1">
                            <a:solidFill>
                              <a:schemeClr val="tx1"/>
                            </a:solidFill>
                            <a:latin typeface="Cambria Math" panose="02040503050406030204" pitchFamily="18" charset="0"/>
                            <a:ea typeface="MS Mincho" panose="02020609040205080304" pitchFamily="49" charset="-128"/>
                            <a:cs typeface="Times New Roman" panose="02020603050405020304" pitchFamily="18" charset="0"/>
                          </a:rPr>
                        </m:ctrlPr>
                      </m:sSubPr>
                      <m:e>
                        <m:r>
                          <a:rPr lang="el-GR" b="1">
                            <a:solidFill>
                              <a:schemeClr val="tx1"/>
                            </a:solidFill>
                            <a:latin typeface="Cambria Math" panose="02040503050406030204" pitchFamily="18" charset="0"/>
                            <a:ea typeface="MS Mincho" panose="02020609040205080304" pitchFamily="49" charset="-128"/>
                            <a:cs typeface="Times New Roman" panose="02020603050405020304" pitchFamily="18" charset="0"/>
                          </a:rPr>
                          <m:t>𝚰</m:t>
                        </m:r>
                      </m:e>
                      <m:sub>
                        <m:r>
                          <a:rPr lang="en-US" b="1" i="1">
                            <a:solidFill>
                              <a:schemeClr val="tx1"/>
                            </a:solidFill>
                            <a:latin typeface="Cambria Math" panose="02040503050406030204" pitchFamily="18" charset="0"/>
                            <a:ea typeface="MS Mincho" panose="02020609040205080304" pitchFamily="49" charset="-128"/>
                            <a:cs typeface="Times New Roman" panose="02020603050405020304" pitchFamily="18" charset="0"/>
                          </a:rPr>
                          <m:t>𝒎</m:t>
                        </m:r>
                      </m:sub>
                    </m:sSub>
                    <m:r>
                      <a:rPr lang="el-GR" b="1" i="1" smtClean="0">
                        <a:solidFill>
                          <a:schemeClr val="tx1"/>
                        </a:solidFill>
                        <a:latin typeface="Cambria Math" panose="02040503050406030204" pitchFamily="18" charset="0"/>
                        <a:ea typeface="MS Mincho" panose="02020609040205080304" pitchFamily="49" charset="-128"/>
                        <a:cs typeface="Times New Roman" panose="02020603050405020304" pitchFamily="18" charset="0"/>
                      </a:rPr>
                      <m:t>=−</m:t>
                    </m:r>
                    <m:r>
                      <a:rPr lang="el-GR" b="1" i="1" smtClean="0">
                        <a:solidFill>
                          <a:schemeClr val="tx1"/>
                        </a:solidFill>
                        <a:latin typeface="Cambria Math" panose="02040503050406030204" pitchFamily="18" charset="0"/>
                        <a:ea typeface="MS Mincho" panose="02020609040205080304" pitchFamily="49" charset="-128"/>
                        <a:cs typeface="Times New Roman" panose="02020603050405020304" pitchFamily="18" charset="0"/>
                      </a:rPr>
                      <m:t>𝟓𝟎</m:t>
                    </m:r>
                    <m:r>
                      <a:rPr lang="el-GR" b="1" i="0" smtClean="0">
                        <a:solidFill>
                          <a:schemeClr val="tx1"/>
                        </a:solidFill>
                        <a:latin typeface="Cambria Math" panose="02040503050406030204" pitchFamily="18" charset="0"/>
                        <a:ea typeface="MS Mincho" panose="02020609040205080304" pitchFamily="49" charset="-128"/>
                        <a:cs typeface="Times New Roman" panose="02020603050405020304" pitchFamily="18" charset="0"/>
                      </a:rPr>
                      <m:t>𝚨</m:t>
                    </m:r>
                  </m:oMath>
                </a14:m>
                <a:endParaRPr lang="en-US" b="1" dirty="0">
                  <a:solidFill>
                    <a:schemeClr val="tx1"/>
                  </a:solidFill>
                </a:endParaRPr>
              </a:p>
              <a:p>
                <a:pPr marL="342900" indent="-342900">
                  <a:buAutoNum type="alphaUcPeriod"/>
                </a:pPr>
                <a:endParaRPr lang="en-US" b="1" u="sng" dirty="0"/>
              </a:p>
              <a:p>
                <a14:m>
                  <m:oMath xmlns:m="http://schemas.openxmlformats.org/officeDocument/2006/math">
                    <m:func>
                      <m:funcPr>
                        <m:ctrlPr>
                          <a:rPr lang="en-US" i="1" dirty="0" smtClean="0">
                            <a:solidFill>
                              <a:schemeClr val="tx1"/>
                            </a:solidFill>
                            <a:latin typeface="Cambria Math" panose="02040503050406030204" pitchFamily="18" charset="0"/>
                          </a:rPr>
                        </m:ctrlPr>
                      </m:funcPr>
                      <m:fName>
                        <m:sSup>
                          <m:sSupPr>
                            <m:ctrlPr>
                              <a:rPr lang="en-US" i="1" dirty="0" smtClean="0">
                                <a:solidFill>
                                  <a:schemeClr val="tx1"/>
                                </a:solidFill>
                                <a:latin typeface="Cambria Math" panose="02040503050406030204" pitchFamily="18" charset="0"/>
                              </a:rPr>
                            </m:ctrlPr>
                          </m:sSupPr>
                          <m:e>
                            <m:r>
                              <a:rPr lang="el-GR" b="0" i="0" dirty="0" smtClean="0">
                                <a:solidFill>
                                  <a:schemeClr val="tx1"/>
                                </a:solidFill>
                                <a:latin typeface="Cambria Math" panose="02040503050406030204" pitchFamily="18" charset="0"/>
                              </a:rPr>
                              <m:t>        </m:t>
                            </m:r>
                            <m:r>
                              <m:rPr>
                                <m:sty m:val="p"/>
                              </m:rPr>
                              <a:rPr lang="el-GR" b="0" i="0" dirty="0" smtClean="0">
                                <a:solidFill>
                                  <a:schemeClr val="tx1"/>
                                </a:solidFill>
                                <a:latin typeface="Cambria Math" panose="02040503050406030204" pitchFamily="18" charset="0"/>
                              </a:rPr>
                              <m:t>β</m:t>
                            </m:r>
                            <m:r>
                              <a:rPr lang="el-GR" b="0" i="0" dirty="0" smtClean="0">
                                <a:solidFill>
                                  <a:schemeClr val="tx1"/>
                                </a:solidFill>
                                <a:latin typeface="Cambria Math" panose="02040503050406030204" pitchFamily="18" charset="0"/>
                              </a:rPr>
                              <m:t>=</m:t>
                            </m:r>
                            <m:r>
                              <m:rPr>
                                <m:sty m:val="p"/>
                              </m:rPr>
                              <a:rPr lang="en-US" b="0" i="0" dirty="0" smtClean="0">
                                <a:solidFill>
                                  <a:schemeClr val="tx1"/>
                                </a:solidFill>
                                <a:latin typeface="Cambria Math" panose="02040503050406030204" pitchFamily="18" charset="0"/>
                              </a:rPr>
                              <m:t>sin</m:t>
                            </m:r>
                          </m:e>
                          <m:sup>
                            <m:r>
                              <a:rPr lang="en-US" b="0" i="1" dirty="0" smtClean="0">
                                <a:solidFill>
                                  <a:schemeClr val="tx1"/>
                                </a:solidFill>
                                <a:latin typeface="Cambria Math" panose="02040503050406030204" pitchFamily="18" charset="0"/>
                              </a:rPr>
                              <m:t>−1</m:t>
                            </m:r>
                          </m:sup>
                        </m:sSup>
                      </m:fName>
                      <m:e>
                        <m:d>
                          <m:dPr>
                            <m:ctrlPr>
                              <a:rPr lang="en-US" i="1" dirty="0" smtClean="0">
                                <a:solidFill>
                                  <a:schemeClr val="tx1"/>
                                </a:solidFill>
                                <a:latin typeface="Cambria Math" panose="02040503050406030204" pitchFamily="18" charset="0"/>
                              </a:rPr>
                            </m:ctrlPr>
                          </m:dPr>
                          <m:e>
                            <m:r>
                              <a:rPr lang="el-GR" b="0" i="1" dirty="0" smtClean="0">
                                <a:solidFill>
                                  <a:schemeClr val="tx1"/>
                                </a:solidFill>
                                <a:latin typeface="Cambria Math" panose="02040503050406030204" pitchFamily="18" charset="0"/>
                              </a:rPr>
                              <m:t>−</m:t>
                            </m:r>
                            <m:sSup>
                              <m:sSupPr>
                                <m:ctrlPr>
                                  <a:rPr lang="en-US" i="1">
                                    <a:solidFill>
                                      <a:schemeClr val="tx1"/>
                                    </a:solidFill>
                                    <a:latin typeface="Cambria Math" panose="02040503050406030204" pitchFamily="18" charset="0"/>
                                  </a:rPr>
                                </m:ctrlPr>
                              </m:sSupPr>
                              <m:e>
                                <m:r>
                                  <m:rPr>
                                    <m:nor/>
                                  </m:rPr>
                                  <a:rPr lang="en-US" dirty="0">
                                    <a:solidFill>
                                      <a:schemeClr val="tx1"/>
                                    </a:solidFill>
                                  </a:rPr>
                                  <m:t>2.26∙</m:t>
                                </m:r>
                                <m:r>
                                  <a:rPr lang="en-US" b="0" i="1">
                                    <a:solidFill>
                                      <a:schemeClr val="tx1"/>
                                    </a:solidFill>
                                    <a:latin typeface="Cambria Math" panose="02040503050406030204" pitchFamily="18" charset="0"/>
                                  </a:rPr>
                                  <m:t>10</m:t>
                                </m:r>
                              </m:e>
                              <m:sup>
                                <m:r>
                                  <a:rPr lang="en-US" b="0" i="1">
                                    <a:solidFill>
                                      <a:schemeClr val="tx1"/>
                                    </a:solidFill>
                                    <a:latin typeface="Cambria Math" panose="02040503050406030204" pitchFamily="18" charset="0"/>
                                  </a:rPr>
                                  <m:t>−4</m:t>
                                </m:r>
                              </m:sup>
                            </m:sSup>
                            <m:r>
                              <a:rPr lang="en-US" b="0" i="1" smtClean="0">
                                <a:solidFill>
                                  <a:schemeClr val="tx1"/>
                                </a:solidFill>
                                <a:latin typeface="Cambria Math" panose="02040503050406030204" pitchFamily="18" charset="0"/>
                                <a:ea typeface="MS Mincho" panose="02020609040205080304" pitchFamily="49" charset="-128"/>
                                <a:cs typeface="Times New Roman" panose="02020603050405020304" pitchFamily="18" charset="0"/>
                              </a:rPr>
                              <m:t>∗</m:t>
                            </m:r>
                            <m:r>
                              <a:rPr lang="el-GR" b="0" i="1" smtClean="0">
                                <a:solidFill>
                                  <a:schemeClr val="tx1"/>
                                </a:solidFill>
                                <a:latin typeface="Cambria Math" panose="02040503050406030204" pitchFamily="18" charset="0"/>
                                <a:ea typeface="MS Mincho" panose="02020609040205080304" pitchFamily="49" charset="-128"/>
                                <a:cs typeface="Times New Roman" panose="02020603050405020304" pitchFamily="18" charset="0"/>
                              </a:rPr>
                              <m:t>50</m:t>
                            </m:r>
                            <m:r>
                              <a:rPr lang="en-US" b="0" i="1" smtClean="0">
                                <a:solidFill>
                                  <a:schemeClr val="tx1"/>
                                </a:solidFill>
                                <a:latin typeface="Cambria Math" panose="02040503050406030204" pitchFamily="18" charset="0"/>
                                <a:ea typeface="MS Mincho" panose="02020609040205080304" pitchFamily="49" charset="-128"/>
                                <a:cs typeface="Times New Roman" panose="02020603050405020304" pitchFamily="18" charset="0"/>
                              </a:rPr>
                              <m:t>−0.0267</m:t>
                            </m:r>
                          </m:e>
                        </m:d>
                      </m:e>
                    </m:func>
                    <m:r>
                      <a:rPr lang="el-GR" b="0" dirty="0">
                        <a:solidFill>
                          <a:schemeClr val="tx1"/>
                        </a:solidFill>
                        <a:latin typeface="Cambria Math" panose="02040503050406030204" pitchFamily="18" charset="0"/>
                      </a:rPr>
                      <m:t>⇒</m:t>
                    </m:r>
                  </m:oMath>
                </a14:m>
                <a:r>
                  <a:rPr lang="el-GR" dirty="0">
                    <a:solidFill>
                      <a:schemeClr val="tx1"/>
                    </a:solidFill>
                  </a:rPr>
                  <a:t> </a:t>
                </a:r>
                <a14:m>
                  <m:oMath xmlns:m="http://schemas.openxmlformats.org/officeDocument/2006/math">
                    <m:r>
                      <m:rPr>
                        <m:sty m:val="p"/>
                      </m:rPr>
                      <a:rPr lang="el-GR" b="0" dirty="0">
                        <a:solidFill>
                          <a:schemeClr val="tx1"/>
                        </a:solidFill>
                        <a:latin typeface="Cambria Math" panose="02040503050406030204" pitchFamily="18" charset="0"/>
                      </a:rPr>
                      <m:t>β</m:t>
                    </m:r>
                    <m:r>
                      <a:rPr lang="el-GR" b="0" dirty="0">
                        <a:solidFill>
                          <a:schemeClr val="tx1"/>
                        </a:solidFill>
                        <a:latin typeface="Cambria Math" panose="02040503050406030204" pitchFamily="18" charset="0"/>
                      </a:rPr>
                      <m:t>=</m:t>
                    </m:r>
                    <m:sSup>
                      <m:sSupPr>
                        <m:ctrlPr>
                          <a:rPr lang="el-GR" b="0" i="1" dirty="0" smtClean="0">
                            <a:solidFill>
                              <a:schemeClr val="tx1"/>
                            </a:solidFill>
                            <a:latin typeface="Cambria Math" panose="02040503050406030204" pitchFamily="18" charset="0"/>
                          </a:rPr>
                        </m:ctrlPr>
                      </m:sSupPr>
                      <m:e>
                        <m:r>
                          <a:rPr lang="en-US" b="0" i="1" dirty="0" smtClean="0">
                            <a:solidFill>
                              <a:schemeClr val="tx1"/>
                            </a:solidFill>
                            <a:latin typeface="Cambria Math" panose="02040503050406030204" pitchFamily="18" charset="0"/>
                          </a:rPr>
                          <m:t>−</m:t>
                        </m:r>
                        <m:r>
                          <a:rPr lang="el-GR" b="0" i="1" dirty="0" smtClean="0">
                            <a:solidFill>
                              <a:schemeClr val="tx1"/>
                            </a:solidFill>
                            <a:latin typeface="Cambria Math" panose="02040503050406030204" pitchFamily="18" charset="0"/>
                          </a:rPr>
                          <m:t>2</m:t>
                        </m:r>
                        <m:r>
                          <a:rPr lang="en-US" b="0" i="1" dirty="0" smtClean="0">
                            <a:solidFill>
                              <a:schemeClr val="tx1"/>
                            </a:solidFill>
                            <a:latin typeface="Cambria Math" panose="02040503050406030204" pitchFamily="18" charset="0"/>
                          </a:rPr>
                          <m:t>.</m:t>
                        </m:r>
                        <m:r>
                          <a:rPr lang="el-GR" b="0" i="1" dirty="0" smtClean="0">
                            <a:solidFill>
                              <a:schemeClr val="tx1"/>
                            </a:solidFill>
                            <a:latin typeface="Cambria Math" panose="02040503050406030204" pitchFamily="18" charset="0"/>
                          </a:rPr>
                          <m:t>1778</m:t>
                        </m:r>
                      </m:e>
                      <m:sup>
                        <m:r>
                          <a:rPr lang="en-US" b="0" i="1" dirty="0" smtClean="0">
                            <a:solidFill>
                              <a:schemeClr val="tx1"/>
                            </a:solidFill>
                            <a:latin typeface="Cambria Math" panose="02040503050406030204" pitchFamily="18" charset="0"/>
                          </a:rPr>
                          <m:t>𝑜</m:t>
                        </m:r>
                      </m:sup>
                    </m:sSup>
                  </m:oMath>
                </a14:m>
                <a:r>
                  <a:rPr lang="en-US" dirty="0">
                    <a:solidFill>
                      <a:schemeClr val="tx1"/>
                    </a:solidFill>
                  </a:rPr>
                  <a:t>, </a:t>
                </a:r>
                <a:r>
                  <a:rPr lang="el-GR" dirty="0">
                    <a:solidFill>
                      <a:schemeClr val="tx1"/>
                    </a:solidFill>
                  </a:rPr>
                  <a:t>άρα έχουμε μεγαλύτερη κατηφόρα</a:t>
                </a:r>
                <a:endParaRPr lang="en-US" dirty="0">
                  <a:solidFill>
                    <a:schemeClr val="tx1"/>
                  </a:solidFill>
                </a:endParaRPr>
              </a:p>
              <a:p>
                <a:endParaRPr lang="el-GR" b="1" u="sng" dirty="0"/>
              </a:p>
              <a:p>
                <a:endParaRPr lang="el-GR" b="1" u="sng" dirty="0"/>
              </a:p>
            </p:txBody>
          </p:sp>
        </mc:Choice>
        <mc:Fallback xmlns="">
          <p:sp>
            <p:nvSpPr>
              <p:cNvPr id="3" name="TextBox 2">
                <a:extLst>
                  <a:ext uri="{FF2B5EF4-FFF2-40B4-BE49-F238E27FC236}">
                    <a16:creationId xmlns:a16="http://schemas.microsoft.com/office/drawing/2014/main" id="{F2559286-34DE-0608-215E-F4BED0CE3A72}"/>
                  </a:ext>
                </a:extLst>
              </p:cNvPr>
              <p:cNvSpPr txBox="1">
                <a:spLocks noRot="1" noChangeAspect="1" noMove="1" noResize="1" noEditPoints="1" noAdjustHandles="1" noChangeArrowheads="1" noChangeShapeType="1" noTextEdit="1"/>
              </p:cNvSpPr>
              <p:nvPr/>
            </p:nvSpPr>
            <p:spPr>
              <a:xfrm>
                <a:off x="159657" y="621322"/>
                <a:ext cx="12279086" cy="6076087"/>
              </a:xfrm>
              <a:prstGeom prst="rect">
                <a:avLst/>
              </a:prstGeom>
              <a:blipFill>
                <a:blip r:embed="rId2"/>
                <a:stretch>
                  <a:fillRect l="-447" t="-502"/>
                </a:stretch>
              </a:blipFill>
            </p:spPr>
            <p:txBody>
              <a:bodyPr/>
              <a:lstStyle/>
              <a:p>
                <a:r>
                  <a:rPr lang="el-GR">
                    <a:noFill/>
                  </a:rPr>
                  <a:t> </a:t>
                </a:r>
              </a:p>
            </p:txBody>
          </p:sp>
        </mc:Fallback>
      </mc:AlternateContent>
    </p:spTree>
    <p:extLst>
      <p:ext uri="{BB962C8B-B14F-4D97-AF65-F5344CB8AC3E}">
        <p14:creationId xmlns:p14="http://schemas.microsoft.com/office/powerpoint/2010/main" val="893455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F38653-71A0-1DD0-A9C5-7DAA5981E65A}"/>
              </a:ext>
            </a:extLst>
          </p:cNvPr>
          <p:cNvSpPr txBox="1"/>
          <p:nvPr/>
        </p:nvSpPr>
        <p:spPr>
          <a:xfrm>
            <a:off x="4528456" y="0"/>
            <a:ext cx="2423886" cy="461665"/>
          </a:xfrm>
          <a:prstGeom prst="rect">
            <a:avLst/>
          </a:prstGeom>
          <a:noFill/>
        </p:spPr>
        <p:txBody>
          <a:bodyPr wrap="square" rtlCol="0">
            <a:spAutoFit/>
          </a:bodyPr>
          <a:lstStyle/>
          <a:p>
            <a:r>
              <a:rPr lang="el-GR" sz="2400" dirty="0"/>
              <a:t>Άσκηση 1 </a:t>
            </a:r>
            <a:r>
              <a:rPr lang="en-US" sz="2400" dirty="0">
                <a:solidFill>
                  <a:prstClr val="black"/>
                </a:solidFill>
                <a:latin typeface="Aptos" panose="02110004020202020204"/>
              </a:rPr>
              <a:t>– </a:t>
            </a:r>
            <a:r>
              <a:rPr lang="el-GR" sz="2400" dirty="0">
                <a:solidFill>
                  <a:prstClr val="black"/>
                </a:solidFill>
                <a:latin typeface="Aptos" panose="02110004020202020204"/>
              </a:rPr>
              <a:t>Λύση</a:t>
            </a:r>
            <a:endParaRPr lang="el-GR" sz="2400"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2559286-34DE-0608-215E-F4BED0CE3A72}"/>
                  </a:ext>
                </a:extLst>
              </p:cNvPr>
              <p:cNvSpPr txBox="1"/>
              <p:nvPr/>
            </p:nvSpPr>
            <p:spPr>
              <a:xfrm>
                <a:off x="159657" y="461665"/>
                <a:ext cx="12279086" cy="2862322"/>
              </a:xfrm>
              <a:prstGeom prst="rect">
                <a:avLst/>
              </a:prstGeom>
              <a:noFill/>
            </p:spPr>
            <p:txBody>
              <a:bodyPr wrap="square" rtlCol="0">
                <a:spAutoFit/>
              </a:bodyPr>
              <a:lstStyle/>
              <a:p>
                <a:endParaRPr lang="el-GR" b="1" u="sng" dirty="0"/>
              </a:p>
              <a:p>
                <a:r>
                  <a:rPr lang="el-GR" b="1" dirty="0"/>
                  <a:t>Γ.   Χρονική περίοδος </a:t>
                </a:r>
                <a14:m>
                  <m:oMath xmlns:m="http://schemas.openxmlformats.org/officeDocument/2006/math">
                    <m:sSub>
                      <m:sSubPr>
                        <m:ctrlPr>
                          <a:rPr lang="el-GR" b="1" i="1" smtClean="0">
                            <a:solidFill>
                              <a:schemeClr val="tx1"/>
                            </a:solidFill>
                            <a:latin typeface="Cambria Math" panose="02040503050406030204" pitchFamily="18" charset="0"/>
                          </a:rPr>
                        </m:ctrlPr>
                      </m:sSubPr>
                      <m:e>
                        <m:r>
                          <a:rPr lang="en-US" b="1" i="1" smtClean="0">
                            <a:solidFill>
                              <a:schemeClr val="tx1"/>
                            </a:solidFill>
                            <a:latin typeface="Cambria Math" panose="02040503050406030204" pitchFamily="18" charset="0"/>
                          </a:rPr>
                          <m:t>𝒕</m:t>
                        </m:r>
                      </m:e>
                      <m:sub>
                        <m:r>
                          <a:rPr lang="el-GR" b="1" i="1" smtClean="0">
                            <a:solidFill>
                              <a:schemeClr val="tx1"/>
                            </a:solidFill>
                            <a:latin typeface="Cambria Math" panose="02040503050406030204" pitchFamily="18" charset="0"/>
                          </a:rPr>
                          <m:t>𝟑</m:t>
                        </m:r>
                      </m:sub>
                    </m:sSub>
                    <m:r>
                      <a:rPr lang="el-GR" b="1" i="1" smtClean="0">
                        <a:solidFill>
                          <a:schemeClr val="tx1"/>
                        </a:solidFill>
                        <a:latin typeface="Cambria Math" panose="02040503050406030204" pitchFamily="18" charset="0"/>
                      </a:rPr>
                      <m:t>−</m:t>
                    </m:r>
                    <m:sSub>
                      <m:sSubPr>
                        <m:ctrlPr>
                          <a:rPr lang="el-GR" b="1" i="1">
                            <a:latin typeface="Cambria Math" panose="02040503050406030204" pitchFamily="18" charset="0"/>
                          </a:rPr>
                        </m:ctrlPr>
                      </m:sSubPr>
                      <m:e>
                        <m:r>
                          <a:rPr lang="en-US" b="1" i="1">
                            <a:latin typeface="Cambria Math" panose="02040503050406030204" pitchFamily="18" charset="0"/>
                          </a:rPr>
                          <m:t>𝒕</m:t>
                        </m:r>
                      </m:e>
                      <m:sub>
                        <m:r>
                          <a:rPr lang="el-GR" b="1" i="1" smtClean="0">
                            <a:latin typeface="Cambria Math" panose="02040503050406030204" pitchFamily="18" charset="0"/>
                          </a:rPr>
                          <m:t>𝟓</m:t>
                        </m:r>
                      </m:sub>
                    </m:sSub>
                    <m:r>
                      <a:rPr lang="el-GR" b="1" i="1" smtClean="0">
                        <a:latin typeface="Cambria Math" panose="02040503050406030204" pitchFamily="18" charset="0"/>
                      </a:rPr>
                      <m:t> </m:t>
                    </m:r>
                  </m:oMath>
                </a14:m>
                <a:r>
                  <a:rPr lang="el-GR" b="1" dirty="0">
                    <a:solidFill>
                      <a:schemeClr val="tx1"/>
                    </a:solidFill>
                  </a:rPr>
                  <a:t>για </a:t>
                </a:r>
                <a14:m>
                  <m:oMath xmlns:m="http://schemas.openxmlformats.org/officeDocument/2006/math">
                    <m:sSub>
                      <m:sSubPr>
                        <m:ctrlPr>
                          <a:rPr lang="en-US" b="1" i="1">
                            <a:solidFill>
                              <a:schemeClr val="tx1"/>
                            </a:solidFill>
                            <a:latin typeface="Cambria Math" panose="02040503050406030204" pitchFamily="18" charset="0"/>
                            <a:ea typeface="MS Mincho" panose="02020609040205080304" pitchFamily="49" charset="-128"/>
                            <a:cs typeface="Times New Roman" panose="02020603050405020304" pitchFamily="18" charset="0"/>
                          </a:rPr>
                        </m:ctrlPr>
                      </m:sSubPr>
                      <m:e>
                        <m:r>
                          <a:rPr lang="el-GR" b="1">
                            <a:solidFill>
                              <a:schemeClr val="tx1"/>
                            </a:solidFill>
                            <a:latin typeface="Cambria Math" panose="02040503050406030204" pitchFamily="18" charset="0"/>
                            <a:ea typeface="MS Mincho" panose="02020609040205080304" pitchFamily="49" charset="-128"/>
                            <a:cs typeface="Times New Roman" panose="02020603050405020304" pitchFamily="18" charset="0"/>
                          </a:rPr>
                          <m:t>𝚰</m:t>
                        </m:r>
                      </m:e>
                      <m:sub>
                        <m:r>
                          <a:rPr lang="en-US" b="1" i="1">
                            <a:solidFill>
                              <a:schemeClr val="tx1"/>
                            </a:solidFill>
                            <a:latin typeface="Cambria Math" panose="02040503050406030204" pitchFamily="18" charset="0"/>
                            <a:ea typeface="MS Mincho" panose="02020609040205080304" pitchFamily="49" charset="-128"/>
                            <a:cs typeface="Times New Roman" panose="02020603050405020304" pitchFamily="18" charset="0"/>
                          </a:rPr>
                          <m:t>𝒎</m:t>
                        </m:r>
                      </m:sub>
                    </m:sSub>
                    <m:r>
                      <a:rPr lang="el-GR" b="1" i="1" smtClean="0">
                        <a:solidFill>
                          <a:schemeClr val="tx1"/>
                        </a:solidFill>
                        <a:latin typeface="Cambria Math" panose="02040503050406030204" pitchFamily="18" charset="0"/>
                        <a:ea typeface="MS Mincho" panose="02020609040205080304" pitchFamily="49" charset="-128"/>
                        <a:cs typeface="Times New Roman" panose="02020603050405020304" pitchFamily="18" charset="0"/>
                      </a:rPr>
                      <m:t>=</m:t>
                    </m:r>
                    <m:r>
                      <a:rPr lang="el-GR" b="1" i="1" smtClean="0">
                        <a:solidFill>
                          <a:schemeClr val="tx1"/>
                        </a:solidFill>
                        <a:latin typeface="Cambria Math" panose="02040503050406030204" pitchFamily="18" charset="0"/>
                        <a:ea typeface="MS Mincho" panose="02020609040205080304" pitchFamily="49" charset="-128"/>
                        <a:cs typeface="Times New Roman" panose="02020603050405020304" pitchFamily="18" charset="0"/>
                      </a:rPr>
                      <m:t>𝟏𝟎𝟎</m:t>
                    </m:r>
                    <m:r>
                      <a:rPr lang="el-GR" b="1" i="0" smtClean="0">
                        <a:solidFill>
                          <a:schemeClr val="tx1"/>
                        </a:solidFill>
                        <a:latin typeface="Cambria Math" panose="02040503050406030204" pitchFamily="18" charset="0"/>
                        <a:ea typeface="MS Mincho" panose="02020609040205080304" pitchFamily="49" charset="-128"/>
                        <a:cs typeface="Times New Roman" panose="02020603050405020304" pitchFamily="18" charset="0"/>
                      </a:rPr>
                      <m:t>𝚨</m:t>
                    </m:r>
                  </m:oMath>
                </a14:m>
                <a:endParaRPr lang="en-US" b="1" dirty="0">
                  <a:solidFill>
                    <a:schemeClr val="tx1"/>
                  </a:solidFill>
                </a:endParaRPr>
              </a:p>
              <a:p>
                <a:pPr marL="342900" indent="-342900">
                  <a:buAutoNum type="alphaUcPeriod"/>
                </a:pPr>
                <a:endParaRPr lang="en-US" b="1" u="sng" dirty="0"/>
              </a:p>
              <a:p>
                <a14:m>
                  <m:oMath xmlns:m="http://schemas.openxmlformats.org/officeDocument/2006/math">
                    <m:func>
                      <m:funcPr>
                        <m:ctrlPr>
                          <a:rPr lang="en-US" i="1" dirty="0" smtClean="0">
                            <a:solidFill>
                              <a:schemeClr val="tx1"/>
                            </a:solidFill>
                            <a:latin typeface="Cambria Math" panose="02040503050406030204" pitchFamily="18" charset="0"/>
                          </a:rPr>
                        </m:ctrlPr>
                      </m:funcPr>
                      <m:fName>
                        <m:sSup>
                          <m:sSupPr>
                            <m:ctrlPr>
                              <a:rPr lang="en-US" i="1" dirty="0" smtClean="0">
                                <a:solidFill>
                                  <a:schemeClr val="tx1"/>
                                </a:solidFill>
                                <a:latin typeface="Cambria Math" panose="02040503050406030204" pitchFamily="18" charset="0"/>
                              </a:rPr>
                            </m:ctrlPr>
                          </m:sSupPr>
                          <m:e>
                            <m:r>
                              <a:rPr lang="el-GR" b="0" i="0" dirty="0" smtClean="0">
                                <a:solidFill>
                                  <a:schemeClr val="tx1"/>
                                </a:solidFill>
                                <a:latin typeface="Cambria Math" panose="02040503050406030204" pitchFamily="18" charset="0"/>
                              </a:rPr>
                              <m:t>      </m:t>
                            </m:r>
                            <m:r>
                              <m:rPr>
                                <m:sty m:val="p"/>
                              </m:rPr>
                              <a:rPr lang="el-GR" b="0" i="0" dirty="0" smtClean="0">
                                <a:solidFill>
                                  <a:schemeClr val="tx1"/>
                                </a:solidFill>
                                <a:latin typeface="Cambria Math" panose="02040503050406030204" pitchFamily="18" charset="0"/>
                              </a:rPr>
                              <m:t>β</m:t>
                            </m:r>
                            <m:r>
                              <a:rPr lang="el-GR" b="0" i="0" dirty="0" smtClean="0">
                                <a:solidFill>
                                  <a:schemeClr val="tx1"/>
                                </a:solidFill>
                                <a:latin typeface="Cambria Math" panose="02040503050406030204" pitchFamily="18" charset="0"/>
                              </a:rPr>
                              <m:t>=</m:t>
                            </m:r>
                            <m:r>
                              <m:rPr>
                                <m:sty m:val="p"/>
                              </m:rPr>
                              <a:rPr lang="en-US" b="0" i="0" dirty="0" smtClean="0">
                                <a:solidFill>
                                  <a:schemeClr val="tx1"/>
                                </a:solidFill>
                                <a:latin typeface="Cambria Math" panose="02040503050406030204" pitchFamily="18" charset="0"/>
                              </a:rPr>
                              <m:t>sin</m:t>
                            </m:r>
                          </m:e>
                          <m:sup>
                            <m:r>
                              <a:rPr lang="en-US" b="0" i="1" dirty="0" smtClean="0">
                                <a:solidFill>
                                  <a:schemeClr val="tx1"/>
                                </a:solidFill>
                                <a:latin typeface="Cambria Math" panose="02040503050406030204" pitchFamily="18" charset="0"/>
                              </a:rPr>
                              <m:t>−1</m:t>
                            </m:r>
                          </m:sup>
                        </m:sSup>
                      </m:fName>
                      <m:e>
                        <m:d>
                          <m:dPr>
                            <m:ctrlPr>
                              <a:rPr lang="en-US" i="1" dirty="0" smtClean="0">
                                <a:solidFill>
                                  <a:schemeClr val="tx1"/>
                                </a:solidFill>
                                <a:latin typeface="Cambria Math" panose="02040503050406030204" pitchFamily="18" charset="0"/>
                              </a:rPr>
                            </m:ctrlPr>
                          </m:dPr>
                          <m:e>
                            <m:sSup>
                              <m:sSupPr>
                                <m:ctrlPr>
                                  <a:rPr lang="en-US" i="1">
                                    <a:solidFill>
                                      <a:schemeClr val="tx1"/>
                                    </a:solidFill>
                                    <a:latin typeface="Cambria Math" panose="02040503050406030204" pitchFamily="18" charset="0"/>
                                  </a:rPr>
                                </m:ctrlPr>
                              </m:sSupPr>
                              <m:e>
                                <m:r>
                                  <m:rPr>
                                    <m:nor/>
                                  </m:rPr>
                                  <a:rPr lang="en-US" dirty="0">
                                    <a:solidFill>
                                      <a:schemeClr val="tx1"/>
                                    </a:solidFill>
                                  </a:rPr>
                                  <m:t>2.26∙</m:t>
                                </m:r>
                                <m:r>
                                  <a:rPr lang="en-US" b="0" i="1">
                                    <a:solidFill>
                                      <a:schemeClr val="tx1"/>
                                    </a:solidFill>
                                    <a:latin typeface="Cambria Math" panose="02040503050406030204" pitchFamily="18" charset="0"/>
                                  </a:rPr>
                                  <m:t>10</m:t>
                                </m:r>
                              </m:e>
                              <m:sup>
                                <m:r>
                                  <a:rPr lang="en-US" b="0" i="1">
                                    <a:solidFill>
                                      <a:schemeClr val="tx1"/>
                                    </a:solidFill>
                                    <a:latin typeface="Cambria Math" panose="02040503050406030204" pitchFamily="18" charset="0"/>
                                  </a:rPr>
                                  <m:t>−4</m:t>
                                </m:r>
                              </m:sup>
                            </m:sSup>
                            <m:r>
                              <a:rPr lang="en-US" b="0" i="1" smtClean="0">
                                <a:solidFill>
                                  <a:schemeClr val="tx1"/>
                                </a:solidFill>
                                <a:latin typeface="Cambria Math" panose="02040503050406030204" pitchFamily="18" charset="0"/>
                                <a:ea typeface="MS Mincho" panose="02020609040205080304" pitchFamily="49" charset="-128"/>
                                <a:cs typeface="Times New Roman" panose="02020603050405020304" pitchFamily="18" charset="0"/>
                              </a:rPr>
                              <m:t>∗</m:t>
                            </m:r>
                            <m:r>
                              <a:rPr lang="el-GR" b="0" i="1" smtClean="0">
                                <a:solidFill>
                                  <a:schemeClr val="tx1"/>
                                </a:solidFill>
                                <a:latin typeface="Cambria Math" panose="02040503050406030204" pitchFamily="18" charset="0"/>
                                <a:ea typeface="MS Mincho" panose="02020609040205080304" pitchFamily="49" charset="-128"/>
                                <a:cs typeface="Times New Roman" panose="02020603050405020304" pitchFamily="18" charset="0"/>
                              </a:rPr>
                              <m:t>100</m:t>
                            </m:r>
                            <m:r>
                              <a:rPr lang="en-US" b="0" i="1" smtClean="0">
                                <a:solidFill>
                                  <a:schemeClr val="tx1"/>
                                </a:solidFill>
                                <a:latin typeface="Cambria Math" panose="02040503050406030204" pitchFamily="18" charset="0"/>
                                <a:ea typeface="MS Mincho" panose="02020609040205080304" pitchFamily="49" charset="-128"/>
                                <a:cs typeface="Times New Roman" panose="02020603050405020304" pitchFamily="18" charset="0"/>
                              </a:rPr>
                              <m:t>−0.0267</m:t>
                            </m:r>
                          </m:e>
                        </m:d>
                      </m:e>
                    </m:func>
                    <m:r>
                      <a:rPr lang="el-GR" b="0" dirty="0">
                        <a:solidFill>
                          <a:schemeClr val="tx1"/>
                        </a:solidFill>
                        <a:latin typeface="Cambria Math" panose="02040503050406030204" pitchFamily="18" charset="0"/>
                      </a:rPr>
                      <m:t>⇒</m:t>
                    </m:r>
                  </m:oMath>
                </a14:m>
                <a:r>
                  <a:rPr lang="el-GR" dirty="0">
                    <a:solidFill>
                      <a:schemeClr val="tx1"/>
                    </a:solidFill>
                  </a:rPr>
                  <a:t> </a:t>
                </a:r>
                <a14:m>
                  <m:oMath xmlns:m="http://schemas.openxmlformats.org/officeDocument/2006/math">
                    <m:r>
                      <m:rPr>
                        <m:sty m:val="p"/>
                      </m:rPr>
                      <a:rPr lang="el-GR" dirty="0">
                        <a:latin typeface="Cambria Math" panose="02040503050406030204" pitchFamily="18" charset="0"/>
                      </a:rPr>
                      <m:t>β</m:t>
                    </m:r>
                    <m:r>
                      <a:rPr lang="el-GR" dirty="0">
                        <a:latin typeface="Cambria Math" panose="02040503050406030204" pitchFamily="18" charset="0"/>
                      </a:rPr>
                      <m:t>=</m:t>
                    </m:r>
                    <m:sSup>
                      <m:sSupPr>
                        <m:ctrlPr>
                          <a:rPr lang="el-GR" i="1" dirty="0">
                            <a:latin typeface="Cambria Math" panose="02040503050406030204" pitchFamily="18" charset="0"/>
                          </a:rPr>
                        </m:ctrlPr>
                      </m:sSupPr>
                      <m:e>
                        <m:r>
                          <a:rPr lang="en-US" i="1" dirty="0">
                            <a:latin typeface="Cambria Math" panose="02040503050406030204" pitchFamily="18" charset="0"/>
                          </a:rPr>
                          <m:t>−0.2349</m:t>
                        </m:r>
                      </m:e>
                      <m:sup>
                        <m:r>
                          <a:rPr lang="en-US" i="1" dirty="0">
                            <a:latin typeface="Cambria Math" panose="02040503050406030204" pitchFamily="18" charset="0"/>
                          </a:rPr>
                          <m:t>𝑜</m:t>
                        </m:r>
                      </m:sup>
                    </m:sSup>
                  </m:oMath>
                </a14:m>
                <a:r>
                  <a:rPr lang="en-US" dirty="0"/>
                  <a:t>, </a:t>
                </a:r>
                <a:r>
                  <a:rPr lang="el-GR" dirty="0"/>
                  <a:t>άρα έχουμε ξανά ήπια κατηφόρα</a:t>
                </a:r>
                <a:endParaRPr lang="en-US" dirty="0"/>
              </a:p>
              <a:p>
                <a:endParaRPr lang="en-US" dirty="0">
                  <a:solidFill>
                    <a:schemeClr val="tx1"/>
                  </a:solidFill>
                </a:endParaRPr>
              </a:p>
              <a:p>
                <a:endParaRPr lang="el-GR" b="1" u="sng" dirty="0"/>
              </a:p>
              <a:p>
                <a:r>
                  <a:rPr lang="el-GR" b="1" dirty="0"/>
                  <a:t>Δ.   Χρονική περίοδος </a:t>
                </a:r>
                <a14:m>
                  <m:oMath xmlns:m="http://schemas.openxmlformats.org/officeDocument/2006/math">
                    <m:sSub>
                      <m:sSubPr>
                        <m:ctrlPr>
                          <a:rPr lang="el-GR" b="1" i="1" smtClean="0">
                            <a:solidFill>
                              <a:schemeClr val="tx1"/>
                            </a:solidFill>
                            <a:latin typeface="Cambria Math" panose="02040503050406030204" pitchFamily="18" charset="0"/>
                          </a:rPr>
                        </m:ctrlPr>
                      </m:sSubPr>
                      <m:e>
                        <m:r>
                          <a:rPr lang="en-US" b="1" i="1" smtClean="0">
                            <a:solidFill>
                              <a:schemeClr val="tx1"/>
                            </a:solidFill>
                            <a:latin typeface="Cambria Math" panose="02040503050406030204" pitchFamily="18" charset="0"/>
                          </a:rPr>
                          <m:t>𝒕</m:t>
                        </m:r>
                      </m:e>
                      <m:sub>
                        <m:r>
                          <a:rPr lang="el-GR" b="1" i="1" smtClean="0">
                            <a:solidFill>
                              <a:schemeClr val="tx1"/>
                            </a:solidFill>
                            <a:latin typeface="Cambria Math" panose="02040503050406030204" pitchFamily="18" charset="0"/>
                          </a:rPr>
                          <m:t>𝟑</m:t>
                        </m:r>
                      </m:sub>
                    </m:sSub>
                    <m:r>
                      <a:rPr lang="el-GR" b="1" i="1" smtClean="0">
                        <a:solidFill>
                          <a:schemeClr val="tx1"/>
                        </a:solidFill>
                        <a:latin typeface="Cambria Math" panose="02040503050406030204" pitchFamily="18" charset="0"/>
                      </a:rPr>
                      <m:t>−</m:t>
                    </m:r>
                    <m:sSub>
                      <m:sSubPr>
                        <m:ctrlPr>
                          <a:rPr lang="el-GR" b="1" i="1">
                            <a:latin typeface="Cambria Math" panose="02040503050406030204" pitchFamily="18" charset="0"/>
                          </a:rPr>
                        </m:ctrlPr>
                      </m:sSubPr>
                      <m:e>
                        <m:r>
                          <a:rPr lang="en-US" b="1" i="1">
                            <a:latin typeface="Cambria Math" panose="02040503050406030204" pitchFamily="18" charset="0"/>
                          </a:rPr>
                          <m:t>𝒕</m:t>
                        </m:r>
                      </m:e>
                      <m:sub>
                        <m:r>
                          <a:rPr lang="el-GR" b="1" i="1" smtClean="0">
                            <a:latin typeface="Cambria Math" panose="02040503050406030204" pitchFamily="18" charset="0"/>
                          </a:rPr>
                          <m:t>𝟓</m:t>
                        </m:r>
                      </m:sub>
                    </m:sSub>
                    <m:r>
                      <a:rPr lang="el-GR" b="1" i="1" smtClean="0">
                        <a:latin typeface="Cambria Math" panose="02040503050406030204" pitchFamily="18" charset="0"/>
                      </a:rPr>
                      <m:t> </m:t>
                    </m:r>
                  </m:oMath>
                </a14:m>
                <a:r>
                  <a:rPr lang="el-GR" b="1" dirty="0">
                    <a:solidFill>
                      <a:schemeClr val="tx1"/>
                    </a:solidFill>
                  </a:rPr>
                  <a:t>για </a:t>
                </a:r>
                <a14:m>
                  <m:oMath xmlns:m="http://schemas.openxmlformats.org/officeDocument/2006/math">
                    <m:sSub>
                      <m:sSubPr>
                        <m:ctrlPr>
                          <a:rPr lang="en-US" b="1" i="1">
                            <a:solidFill>
                              <a:schemeClr val="tx1"/>
                            </a:solidFill>
                            <a:latin typeface="Cambria Math" panose="02040503050406030204" pitchFamily="18" charset="0"/>
                            <a:ea typeface="MS Mincho" panose="02020609040205080304" pitchFamily="49" charset="-128"/>
                            <a:cs typeface="Times New Roman" panose="02020603050405020304" pitchFamily="18" charset="0"/>
                          </a:rPr>
                        </m:ctrlPr>
                      </m:sSubPr>
                      <m:e>
                        <m:r>
                          <a:rPr lang="el-GR" b="1">
                            <a:solidFill>
                              <a:schemeClr val="tx1"/>
                            </a:solidFill>
                            <a:latin typeface="Cambria Math" panose="02040503050406030204" pitchFamily="18" charset="0"/>
                            <a:ea typeface="MS Mincho" panose="02020609040205080304" pitchFamily="49" charset="-128"/>
                            <a:cs typeface="Times New Roman" panose="02020603050405020304" pitchFamily="18" charset="0"/>
                          </a:rPr>
                          <m:t>𝚰</m:t>
                        </m:r>
                      </m:e>
                      <m:sub>
                        <m:r>
                          <a:rPr lang="en-US" b="1" i="1">
                            <a:solidFill>
                              <a:schemeClr val="tx1"/>
                            </a:solidFill>
                            <a:latin typeface="Cambria Math" panose="02040503050406030204" pitchFamily="18" charset="0"/>
                            <a:ea typeface="MS Mincho" panose="02020609040205080304" pitchFamily="49" charset="-128"/>
                            <a:cs typeface="Times New Roman" panose="02020603050405020304" pitchFamily="18" charset="0"/>
                          </a:rPr>
                          <m:t>𝒎</m:t>
                        </m:r>
                      </m:sub>
                    </m:sSub>
                    <m:r>
                      <a:rPr lang="el-GR" b="1" i="1" smtClean="0">
                        <a:solidFill>
                          <a:schemeClr val="tx1"/>
                        </a:solidFill>
                        <a:latin typeface="Cambria Math" panose="02040503050406030204" pitchFamily="18" charset="0"/>
                        <a:ea typeface="MS Mincho" panose="02020609040205080304" pitchFamily="49" charset="-128"/>
                        <a:cs typeface="Times New Roman" panose="02020603050405020304" pitchFamily="18" charset="0"/>
                      </a:rPr>
                      <m:t>=</m:t>
                    </m:r>
                    <m:r>
                      <a:rPr lang="el-GR" b="1" i="1" smtClean="0">
                        <a:solidFill>
                          <a:schemeClr val="tx1"/>
                        </a:solidFill>
                        <a:latin typeface="Cambria Math" panose="02040503050406030204" pitchFamily="18" charset="0"/>
                        <a:ea typeface="MS Mincho" panose="02020609040205080304" pitchFamily="49" charset="-128"/>
                        <a:cs typeface="Times New Roman" panose="02020603050405020304" pitchFamily="18" charset="0"/>
                      </a:rPr>
                      <m:t>𝟏𝟐𝟎</m:t>
                    </m:r>
                    <m:r>
                      <a:rPr lang="el-GR" b="1" i="0" smtClean="0">
                        <a:solidFill>
                          <a:schemeClr val="tx1"/>
                        </a:solidFill>
                        <a:latin typeface="Cambria Math" panose="02040503050406030204" pitchFamily="18" charset="0"/>
                        <a:ea typeface="MS Mincho" panose="02020609040205080304" pitchFamily="49" charset="-128"/>
                        <a:cs typeface="Times New Roman" panose="02020603050405020304" pitchFamily="18" charset="0"/>
                      </a:rPr>
                      <m:t>𝚨</m:t>
                    </m:r>
                  </m:oMath>
                </a14:m>
                <a:endParaRPr lang="en-US" b="1" dirty="0">
                  <a:solidFill>
                    <a:schemeClr val="tx1"/>
                  </a:solidFill>
                </a:endParaRPr>
              </a:p>
              <a:p>
                <a:pPr marL="342900" indent="-342900">
                  <a:buAutoNum type="alphaUcPeriod"/>
                </a:pPr>
                <a:endParaRPr lang="en-US" b="1" u="sng" dirty="0"/>
              </a:p>
              <a:p>
                <a14:m>
                  <m:oMath xmlns:m="http://schemas.openxmlformats.org/officeDocument/2006/math">
                    <m:func>
                      <m:funcPr>
                        <m:ctrlPr>
                          <a:rPr lang="en-US" i="1" dirty="0" smtClean="0">
                            <a:solidFill>
                              <a:schemeClr val="tx1"/>
                            </a:solidFill>
                            <a:latin typeface="Cambria Math" panose="02040503050406030204" pitchFamily="18" charset="0"/>
                          </a:rPr>
                        </m:ctrlPr>
                      </m:funcPr>
                      <m:fName>
                        <m:sSup>
                          <m:sSupPr>
                            <m:ctrlPr>
                              <a:rPr lang="en-US" i="1" dirty="0" smtClean="0">
                                <a:solidFill>
                                  <a:schemeClr val="tx1"/>
                                </a:solidFill>
                                <a:latin typeface="Cambria Math" panose="02040503050406030204" pitchFamily="18" charset="0"/>
                              </a:rPr>
                            </m:ctrlPr>
                          </m:sSupPr>
                          <m:e>
                            <m:r>
                              <a:rPr lang="el-GR" b="0" i="0" dirty="0" smtClean="0">
                                <a:solidFill>
                                  <a:schemeClr val="tx1"/>
                                </a:solidFill>
                                <a:latin typeface="Cambria Math" panose="02040503050406030204" pitchFamily="18" charset="0"/>
                              </a:rPr>
                              <m:t>      </m:t>
                            </m:r>
                            <m:r>
                              <m:rPr>
                                <m:sty m:val="p"/>
                              </m:rPr>
                              <a:rPr lang="el-GR" b="0" i="0" dirty="0" smtClean="0">
                                <a:solidFill>
                                  <a:schemeClr val="tx1"/>
                                </a:solidFill>
                                <a:latin typeface="Cambria Math" panose="02040503050406030204" pitchFamily="18" charset="0"/>
                              </a:rPr>
                              <m:t>β</m:t>
                            </m:r>
                            <m:r>
                              <a:rPr lang="el-GR" b="0" i="0" dirty="0" smtClean="0">
                                <a:solidFill>
                                  <a:schemeClr val="tx1"/>
                                </a:solidFill>
                                <a:latin typeface="Cambria Math" panose="02040503050406030204" pitchFamily="18" charset="0"/>
                              </a:rPr>
                              <m:t>=</m:t>
                            </m:r>
                            <m:r>
                              <m:rPr>
                                <m:sty m:val="p"/>
                              </m:rPr>
                              <a:rPr lang="en-US" b="0" i="0" dirty="0" smtClean="0">
                                <a:solidFill>
                                  <a:schemeClr val="tx1"/>
                                </a:solidFill>
                                <a:latin typeface="Cambria Math" panose="02040503050406030204" pitchFamily="18" charset="0"/>
                              </a:rPr>
                              <m:t>sin</m:t>
                            </m:r>
                          </m:e>
                          <m:sup>
                            <m:r>
                              <a:rPr lang="en-US" b="0" i="1" dirty="0" smtClean="0">
                                <a:solidFill>
                                  <a:schemeClr val="tx1"/>
                                </a:solidFill>
                                <a:latin typeface="Cambria Math" panose="02040503050406030204" pitchFamily="18" charset="0"/>
                              </a:rPr>
                              <m:t>−1</m:t>
                            </m:r>
                          </m:sup>
                        </m:sSup>
                      </m:fName>
                      <m:e>
                        <m:d>
                          <m:dPr>
                            <m:ctrlPr>
                              <a:rPr lang="en-US" i="1" dirty="0" smtClean="0">
                                <a:solidFill>
                                  <a:schemeClr val="tx1"/>
                                </a:solidFill>
                                <a:latin typeface="Cambria Math" panose="02040503050406030204" pitchFamily="18" charset="0"/>
                              </a:rPr>
                            </m:ctrlPr>
                          </m:dPr>
                          <m:e>
                            <m:sSup>
                              <m:sSupPr>
                                <m:ctrlPr>
                                  <a:rPr lang="en-US" i="1">
                                    <a:solidFill>
                                      <a:schemeClr val="tx1"/>
                                    </a:solidFill>
                                    <a:latin typeface="Cambria Math" panose="02040503050406030204" pitchFamily="18" charset="0"/>
                                  </a:rPr>
                                </m:ctrlPr>
                              </m:sSupPr>
                              <m:e>
                                <m:r>
                                  <m:rPr>
                                    <m:nor/>
                                  </m:rPr>
                                  <a:rPr lang="en-US" dirty="0">
                                    <a:solidFill>
                                      <a:schemeClr val="tx1"/>
                                    </a:solidFill>
                                  </a:rPr>
                                  <m:t>2.26∙</m:t>
                                </m:r>
                                <m:r>
                                  <a:rPr lang="en-US" b="0" i="1">
                                    <a:solidFill>
                                      <a:schemeClr val="tx1"/>
                                    </a:solidFill>
                                    <a:latin typeface="Cambria Math" panose="02040503050406030204" pitchFamily="18" charset="0"/>
                                  </a:rPr>
                                  <m:t>10</m:t>
                                </m:r>
                              </m:e>
                              <m:sup>
                                <m:r>
                                  <a:rPr lang="en-US" b="0" i="1">
                                    <a:solidFill>
                                      <a:schemeClr val="tx1"/>
                                    </a:solidFill>
                                    <a:latin typeface="Cambria Math" panose="02040503050406030204" pitchFamily="18" charset="0"/>
                                  </a:rPr>
                                  <m:t>−4</m:t>
                                </m:r>
                              </m:sup>
                            </m:sSup>
                            <m:r>
                              <a:rPr lang="en-US" b="0" i="1" smtClean="0">
                                <a:solidFill>
                                  <a:schemeClr val="tx1"/>
                                </a:solidFill>
                                <a:latin typeface="Cambria Math" panose="02040503050406030204" pitchFamily="18" charset="0"/>
                                <a:ea typeface="MS Mincho" panose="02020609040205080304" pitchFamily="49" charset="-128"/>
                                <a:cs typeface="Times New Roman" panose="02020603050405020304" pitchFamily="18" charset="0"/>
                              </a:rPr>
                              <m:t>∗</m:t>
                            </m:r>
                            <m:r>
                              <a:rPr lang="el-GR" b="0" i="1" smtClean="0">
                                <a:solidFill>
                                  <a:schemeClr val="tx1"/>
                                </a:solidFill>
                                <a:latin typeface="Cambria Math" panose="02040503050406030204" pitchFamily="18" charset="0"/>
                                <a:ea typeface="MS Mincho" panose="02020609040205080304" pitchFamily="49" charset="-128"/>
                                <a:cs typeface="Times New Roman" panose="02020603050405020304" pitchFamily="18" charset="0"/>
                              </a:rPr>
                              <m:t>120</m:t>
                            </m:r>
                            <m:r>
                              <a:rPr lang="en-US" b="0" i="1" smtClean="0">
                                <a:solidFill>
                                  <a:schemeClr val="tx1"/>
                                </a:solidFill>
                                <a:latin typeface="Cambria Math" panose="02040503050406030204" pitchFamily="18" charset="0"/>
                                <a:ea typeface="MS Mincho" panose="02020609040205080304" pitchFamily="49" charset="-128"/>
                                <a:cs typeface="Times New Roman" panose="02020603050405020304" pitchFamily="18" charset="0"/>
                              </a:rPr>
                              <m:t>−0.0267</m:t>
                            </m:r>
                          </m:e>
                        </m:d>
                      </m:e>
                    </m:func>
                    <m:r>
                      <a:rPr lang="el-GR" b="0" dirty="0">
                        <a:solidFill>
                          <a:schemeClr val="tx1"/>
                        </a:solidFill>
                        <a:latin typeface="Cambria Math" panose="02040503050406030204" pitchFamily="18" charset="0"/>
                      </a:rPr>
                      <m:t>⇒</m:t>
                    </m:r>
                  </m:oMath>
                </a14:m>
                <a:r>
                  <a:rPr lang="el-GR" dirty="0">
                    <a:solidFill>
                      <a:schemeClr val="tx1"/>
                    </a:solidFill>
                  </a:rPr>
                  <a:t> </a:t>
                </a:r>
                <a14:m>
                  <m:oMath xmlns:m="http://schemas.openxmlformats.org/officeDocument/2006/math">
                    <m:r>
                      <m:rPr>
                        <m:sty m:val="p"/>
                      </m:rPr>
                      <a:rPr lang="el-GR" dirty="0">
                        <a:latin typeface="Cambria Math" panose="02040503050406030204" pitchFamily="18" charset="0"/>
                      </a:rPr>
                      <m:t>β</m:t>
                    </m:r>
                    <m:r>
                      <a:rPr lang="el-GR" dirty="0">
                        <a:latin typeface="Cambria Math" panose="02040503050406030204" pitchFamily="18" charset="0"/>
                      </a:rPr>
                      <m:t>=</m:t>
                    </m:r>
                    <m:sSup>
                      <m:sSupPr>
                        <m:ctrlPr>
                          <a:rPr lang="el-GR" i="1" dirty="0">
                            <a:latin typeface="Cambria Math" panose="02040503050406030204" pitchFamily="18" charset="0"/>
                          </a:rPr>
                        </m:ctrlPr>
                      </m:sSupPr>
                      <m:e>
                        <m:r>
                          <a:rPr lang="en-US" i="1" dirty="0">
                            <a:latin typeface="Cambria Math" panose="02040503050406030204" pitchFamily="18" charset="0"/>
                          </a:rPr>
                          <m:t>0.</m:t>
                        </m:r>
                        <m:r>
                          <a:rPr lang="el-GR" b="0" i="1" dirty="0" smtClean="0">
                            <a:latin typeface="Cambria Math" panose="02040503050406030204" pitchFamily="18" charset="0"/>
                          </a:rPr>
                          <m:t>0</m:t>
                        </m:r>
                        <m:r>
                          <a:rPr lang="en-US" i="1" dirty="0">
                            <a:latin typeface="Cambria Math" panose="02040503050406030204" pitchFamily="18" charset="0"/>
                          </a:rPr>
                          <m:t>2</m:t>
                        </m:r>
                        <m:r>
                          <a:rPr lang="el-GR" b="0" i="1" dirty="0" smtClean="0">
                            <a:latin typeface="Cambria Math" panose="02040503050406030204" pitchFamily="18" charset="0"/>
                          </a:rPr>
                          <m:t>41</m:t>
                        </m:r>
                      </m:e>
                      <m:sup>
                        <m:r>
                          <a:rPr lang="en-US" i="1" dirty="0">
                            <a:latin typeface="Cambria Math" panose="02040503050406030204" pitchFamily="18" charset="0"/>
                          </a:rPr>
                          <m:t>𝑜</m:t>
                        </m:r>
                      </m:sup>
                    </m:sSup>
                  </m:oMath>
                </a14:m>
                <a:r>
                  <a:rPr lang="en-US" dirty="0"/>
                  <a:t>, </a:t>
                </a:r>
                <a:r>
                  <a:rPr lang="el-GR" dirty="0"/>
                  <a:t>άρα έχουμε ήπια ανηφόρα</a:t>
                </a:r>
                <a:endParaRPr lang="en-US" dirty="0"/>
              </a:p>
              <a:p>
                <a:endParaRPr lang="el-GR" b="1" u="sng" dirty="0"/>
              </a:p>
            </p:txBody>
          </p:sp>
        </mc:Choice>
        <mc:Fallback xmlns="">
          <p:sp>
            <p:nvSpPr>
              <p:cNvPr id="3" name="TextBox 2">
                <a:extLst>
                  <a:ext uri="{FF2B5EF4-FFF2-40B4-BE49-F238E27FC236}">
                    <a16:creationId xmlns:a16="http://schemas.microsoft.com/office/drawing/2014/main" id="{F2559286-34DE-0608-215E-F4BED0CE3A72}"/>
                  </a:ext>
                </a:extLst>
              </p:cNvPr>
              <p:cNvSpPr txBox="1">
                <a:spLocks noRot="1" noChangeAspect="1" noMove="1" noResize="1" noEditPoints="1" noAdjustHandles="1" noChangeArrowheads="1" noChangeShapeType="1" noTextEdit="1"/>
              </p:cNvSpPr>
              <p:nvPr/>
            </p:nvSpPr>
            <p:spPr>
              <a:xfrm>
                <a:off x="159657" y="461665"/>
                <a:ext cx="12279086" cy="2862322"/>
              </a:xfrm>
              <a:prstGeom prst="rect">
                <a:avLst/>
              </a:prstGeom>
              <a:blipFill>
                <a:blip r:embed="rId2"/>
                <a:stretch>
                  <a:fillRect l="-397"/>
                </a:stretch>
              </a:blipFill>
            </p:spPr>
            <p:txBody>
              <a:bodyPr/>
              <a:lstStyle/>
              <a:p>
                <a:r>
                  <a:rPr lang="el-GR">
                    <a:noFill/>
                  </a:rPr>
                  <a:t> </a:t>
                </a:r>
              </a:p>
            </p:txBody>
          </p:sp>
        </mc:Fallback>
      </mc:AlternateContent>
      <p:grpSp>
        <p:nvGrpSpPr>
          <p:cNvPr id="15" name="Ομάδα 14">
            <a:extLst>
              <a:ext uri="{FF2B5EF4-FFF2-40B4-BE49-F238E27FC236}">
                <a16:creationId xmlns:a16="http://schemas.microsoft.com/office/drawing/2014/main" id="{7E3D090C-AEC4-7761-B4D2-E94856A48B20}"/>
              </a:ext>
            </a:extLst>
          </p:cNvPr>
          <p:cNvGrpSpPr/>
          <p:nvPr/>
        </p:nvGrpSpPr>
        <p:grpSpPr>
          <a:xfrm>
            <a:off x="0" y="3651350"/>
            <a:ext cx="11908971" cy="3156604"/>
            <a:chOff x="0" y="3651350"/>
            <a:chExt cx="11908971" cy="3156604"/>
          </a:xfrm>
        </p:grpSpPr>
        <p:grpSp>
          <p:nvGrpSpPr>
            <p:cNvPr id="9" name="Ομάδα 8">
              <a:extLst>
                <a:ext uri="{FF2B5EF4-FFF2-40B4-BE49-F238E27FC236}">
                  <a16:creationId xmlns:a16="http://schemas.microsoft.com/office/drawing/2014/main" id="{71AB7E2D-F5A5-50C7-0268-06A99D30DC8E}"/>
                </a:ext>
              </a:extLst>
            </p:cNvPr>
            <p:cNvGrpSpPr/>
            <p:nvPr/>
          </p:nvGrpSpPr>
          <p:grpSpPr>
            <a:xfrm>
              <a:off x="0" y="3651350"/>
              <a:ext cx="11908971" cy="3054250"/>
              <a:chOff x="2362625" y="3683483"/>
              <a:chExt cx="7466750" cy="2685897"/>
            </a:xfrm>
          </p:grpSpPr>
          <p:pic>
            <p:nvPicPr>
              <p:cNvPr id="5" name="Εικόνα 4" descr="Εικόνα που περιέχει καρτούν&#10;&#10;Το περιεχόμενο που δημιουργείται από τεχνολογία AI ενδέχεται να είναι εσφαλμένο.">
                <a:extLst>
                  <a:ext uri="{FF2B5EF4-FFF2-40B4-BE49-F238E27FC236}">
                    <a16:creationId xmlns:a16="http://schemas.microsoft.com/office/drawing/2014/main" id="{8AEDD954-EC03-7906-6BBD-BB974ECB3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625" y="3858222"/>
                <a:ext cx="7466750" cy="2511158"/>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062E09E-AE04-10D6-4C6E-8D92A054BBCC}"/>
                      </a:ext>
                    </a:extLst>
                  </p:cNvPr>
                  <p:cNvSpPr txBox="1"/>
                  <p:nvPr/>
                </p:nvSpPr>
                <p:spPr>
                  <a:xfrm rot="508347">
                    <a:off x="2545392" y="3683483"/>
                    <a:ext cx="215900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sz="180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𝑣</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𝑣</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=22.22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𝑚</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𝑠</m:t>
                          </m:r>
                        </m:oMath>
                      </m:oMathPara>
                    </a14:m>
                    <a:endParaRPr lang="el-GR" dirty="0"/>
                  </a:p>
                </p:txBody>
              </p:sp>
            </mc:Choice>
            <mc:Fallback xmlns="">
              <p:sp>
                <p:nvSpPr>
                  <p:cNvPr id="8" name="TextBox 7">
                    <a:extLst>
                      <a:ext uri="{FF2B5EF4-FFF2-40B4-BE49-F238E27FC236}">
                        <a16:creationId xmlns:a16="http://schemas.microsoft.com/office/drawing/2014/main" id="{0062E09E-AE04-10D6-4C6E-8D92A054BBCC}"/>
                      </a:ext>
                    </a:extLst>
                  </p:cNvPr>
                  <p:cNvSpPr txBox="1">
                    <a:spLocks noRot="1" noChangeAspect="1" noMove="1" noResize="1" noEditPoints="1" noAdjustHandles="1" noChangeArrowheads="1" noChangeShapeType="1" noTextEdit="1"/>
                  </p:cNvSpPr>
                  <p:nvPr/>
                </p:nvSpPr>
                <p:spPr>
                  <a:xfrm rot="508347">
                    <a:off x="2545392" y="3683483"/>
                    <a:ext cx="2159000" cy="369332"/>
                  </a:xfrm>
                  <a:prstGeom prst="rect">
                    <a:avLst/>
                  </a:prstGeom>
                  <a:blipFill>
                    <a:blip r:embed="rId4"/>
                    <a:stretch>
                      <a:fillRect/>
                    </a:stretch>
                  </a:blipFill>
                </p:spPr>
                <p:txBody>
                  <a:bodyPr/>
                  <a:lstStyle/>
                  <a:p>
                    <a:r>
                      <a:rPr lang="el-GR">
                        <a:noFill/>
                      </a:rPr>
                      <a:t> </a:t>
                    </a:r>
                  </a:p>
                </p:txBody>
              </p:sp>
            </mc:Fallback>
          </mc:AlternateContent>
        </p:grpSp>
        <p:sp>
          <p:nvSpPr>
            <p:cNvPr id="11" name="Ορθογώνιο 10">
              <a:extLst>
                <a:ext uri="{FF2B5EF4-FFF2-40B4-BE49-F238E27FC236}">
                  <a16:creationId xmlns:a16="http://schemas.microsoft.com/office/drawing/2014/main" id="{D4CEEE0F-728B-F3F9-6A72-18346C338972}"/>
                </a:ext>
              </a:extLst>
            </p:cNvPr>
            <p:cNvSpPr/>
            <p:nvPr/>
          </p:nvSpPr>
          <p:spPr>
            <a:xfrm rot="20892410">
              <a:off x="8531066" y="6315119"/>
              <a:ext cx="695325" cy="4928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Ορθογώνιο 11">
              <a:extLst>
                <a:ext uri="{FF2B5EF4-FFF2-40B4-BE49-F238E27FC236}">
                  <a16:creationId xmlns:a16="http://schemas.microsoft.com/office/drawing/2014/main" id="{D55E988D-A4D3-1B72-D9B3-656FA7E83579}"/>
                </a:ext>
              </a:extLst>
            </p:cNvPr>
            <p:cNvSpPr/>
            <p:nvPr/>
          </p:nvSpPr>
          <p:spPr>
            <a:xfrm rot="1105276">
              <a:off x="5083582" y="5865507"/>
              <a:ext cx="695325" cy="4928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Ορθογώνιο 12">
              <a:extLst>
                <a:ext uri="{FF2B5EF4-FFF2-40B4-BE49-F238E27FC236}">
                  <a16:creationId xmlns:a16="http://schemas.microsoft.com/office/drawing/2014/main" id="{EDD0BDB6-307A-EFD9-5073-901739CDD49F}"/>
                </a:ext>
              </a:extLst>
            </p:cNvPr>
            <p:cNvSpPr/>
            <p:nvPr/>
          </p:nvSpPr>
          <p:spPr>
            <a:xfrm rot="686220">
              <a:off x="5609677" y="5995134"/>
              <a:ext cx="695325" cy="4928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Ορθογώνιο 13">
              <a:extLst>
                <a:ext uri="{FF2B5EF4-FFF2-40B4-BE49-F238E27FC236}">
                  <a16:creationId xmlns:a16="http://schemas.microsoft.com/office/drawing/2014/main" id="{85B42CFF-3C07-01E7-9E41-9D1E340FC402}"/>
                </a:ext>
              </a:extLst>
            </p:cNvPr>
            <p:cNvSpPr/>
            <p:nvPr/>
          </p:nvSpPr>
          <p:spPr>
            <a:xfrm>
              <a:off x="8132603" y="6297126"/>
              <a:ext cx="695325" cy="2453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extLst>
      <p:ext uri="{BB962C8B-B14F-4D97-AF65-F5344CB8AC3E}">
        <p14:creationId xmlns:p14="http://schemas.microsoft.com/office/powerpoint/2010/main" val="37096732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F38653-71A0-1DD0-A9C5-7DAA5981E65A}"/>
              </a:ext>
            </a:extLst>
          </p:cNvPr>
          <p:cNvSpPr txBox="1"/>
          <p:nvPr/>
        </p:nvSpPr>
        <p:spPr>
          <a:xfrm>
            <a:off x="4953000" y="0"/>
            <a:ext cx="2612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Aptos" panose="02110004020202020204"/>
                <a:ea typeface="+mn-ea"/>
                <a:cs typeface="+mn-cs"/>
              </a:rPr>
              <a:t>Άσκηση </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2</a:t>
            </a:r>
            <a:endParaRPr kumimoji="0" lang="el-GR"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8F513CD-823A-D369-A17D-27DD87EB8386}"/>
                  </a:ext>
                </a:extLst>
              </p:cNvPr>
              <p:cNvSpPr txBox="1"/>
              <p:nvPr/>
            </p:nvSpPr>
            <p:spPr>
              <a:xfrm>
                <a:off x="112484" y="307954"/>
                <a:ext cx="6250215" cy="4294189"/>
              </a:xfrm>
              <a:prstGeom prst="rect">
                <a:avLst/>
              </a:prstGeom>
              <a:noFill/>
            </p:spPr>
            <p:txBody>
              <a:bodyPr wrap="square" rtlCol="0">
                <a:spAutoFit/>
              </a:bodyPr>
              <a:lstStyle/>
              <a:p>
                <a:pPr lvl="0">
                  <a:defRPr/>
                </a:pP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Στην προηγούμενη άσκηση, θεωρήστε </a:t>
                </a:r>
                <a:r>
                  <a:rPr lang="el-GR" dirty="0">
                    <a:solidFill>
                      <a:prstClr val="black"/>
                    </a:solidFill>
                    <a:latin typeface="Aptos" panose="02110004020202020204"/>
                  </a:rPr>
                  <a:t>ότι η τάση της μπαταρίας είναι </a:t>
                </a:r>
                <a14:m>
                  <m:oMath xmlns:m="http://schemas.openxmlformats.org/officeDocument/2006/math">
                    <m:sSub>
                      <m:sSubPr>
                        <m:ctrlPr>
                          <a:rPr lang="el-GR" i="1" smtClean="0">
                            <a:solidFill>
                              <a:prstClr val="black"/>
                            </a:solidFill>
                            <a:latin typeface="Cambria Math" panose="02040503050406030204" pitchFamily="18" charset="0"/>
                          </a:rPr>
                        </m:ctrlPr>
                      </m:sSubPr>
                      <m:e>
                        <m:r>
                          <a:rPr lang="en-US" b="0" i="1" smtClean="0">
                            <a:solidFill>
                              <a:prstClr val="black"/>
                            </a:solidFill>
                            <a:latin typeface="Cambria Math" panose="02040503050406030204" pitchFamily="18" charset="0"/>
                          </a:rPr>
                          <m:t>𝑉</m:t>
                        </m:r>
                      </m:e>
                      <m:sub>
                        <m:r>
                          <a:rPr lang="en-US" b="0" i="1" smtClean="0">
                            <a:solidFill>
                              <a:prstClr val="black"/>
                            </a:solidFill>
                            <a:latin typeface="Cambria Math" panose="02040503050406030204" pitchFamily="18" charset="0"/>
                          </a:rPr>
                          <m:t>𝑏𝑎𝑡</m:t>
                        </m:r>
                      </m:sub>
                    </m:sSub>
                    <m:r>
                      <a:rPr lang="en-US" b="0" i="1" smtClean="0">
                        <a:solidFill>
                          <a:prstClr val="black"/>
                        </a:solidFill>
                        <a:latin typeface="Cambria Math" panose="02040503050406030204" pitchFamily="18" charset="0"/>
                      </a:rPr>
                      <m:t>=200</m:t>
                    </m:r>
                    <m:r>
                      <a:rPr lang="en-US" b="0" i="1" smtClean="0">
                        <a:solidFill>
                          <a:prstClr val="black"/>
                        </a:solidFill>
                        <a:latin typeface="Cambria Math" panose="02040503050406030204" pitchFamily="18" charset="0"/>
                      </a:rPr>
                      <m:t>𝑉</m:t>
                    </m:r>
                  </m:oMath>
                </a14:m>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 και η αντίσταση του κινητήρα </a:t>
                </a:r>
                <a14:m>
                  <m:oMath xmlns:m="http://schemas.openxmlformats.org/officeDocument/2006/math">
                    <m:sSub>
                      <m:sSubPr>
                        <m:ctrlPr>
                          <a:rPr lang="el-GR"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𝑅</m:t>
                        </m:r>
                      </m:e>
                      <m:sub>
                        <m:r>
                          <a:rPr lang="en-US" i="1">
                            <a:solidFill>
                              <a:prstClr val="black"/>
                            </a:solidFill>
                            <a:latin typeface="Cambria Math" panose="02040503050406030204" pitchFamily="18" charset="0"/>
                          </a:rPr>
                          <m:t>𝑎</m:t>
                        </m:r>
                      </m:sub>
                    </m:sSub>
                    <m:r>
                      <a:rPr lang="en-US" i="1">
                        <a:solidFill>
                          <a:prstClr val="black"/>
                        </a:solidFill>
                        <a:latin typeface="Cambria Math" panose="02040503050406030204" pitchFamily="18" charset="0"/>
                      </a:rPr>
                      <m:t>=0.1</m:t>
                    </m:r>
                    <m:r>
                      <m:rPr>
                        <m:sty m:val="p"/>
                      </m:rPr>
                      <a:rPr lang="el-GR">
                        <a:solidFill>
                          <a:prstClr val="black"/>
                        </a:solidFill>
                        <a:latin typeface="Cambria Math" panose="02040503050406030204" pitchFamily="18" charset="0"/>
                      </a:rPr>
                      <m:t>Ω</m:t>
                    </m:r>
                  </m:oMath>
                </a14:m>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 Επίσης η διακοπτική</a:t>
                </a:r>
                <a:r>
                  <a:rPr kumimoji="0" lang="el-GR" sz="1800" b="0" i="0" u="none" strike="noStrike" kern="1200" cap="none" spc="0" normalizeH="0" noProof="0" dirty="0">
                    <a:ln>
                      <a:noFill/>
                    </a:ln>
                    <a:solidFill>
                      <a:prstClr val="black"/>
                    </a:solidFill>
                    <a:effectLst/>
                    <a:uLnTx/>
                    <a:uFillTx/>
                    <a:latin typeface="Aptos" panose="02110004020202020204"/>
                    <a:ea typeface="+mn-ea"/>
                    <a:cs typeface="+mn-cs"/>
                  </a:rPr>
                  <a:t> συχνότητα των </a:t>
                </a:r>
                <a:r>
                  <a:rPr lang="el-GR" dirty="0">
                    <a:solidFill>
                      <a:prstClr val="black"/>
                    </a:solidFill>
                    <a:latin typeface="Aptos" panose="02110004020202020204"/>
                  </a:rPr>
                  <a:t>διακοπτών </a:t>
                </a:r>
                <a:r>
                  <a:rPr lang="en-US" dirty="0">
                    <a:solidFill>
                      <a:prstClr val="black"/>
                    </a:solidFill>
                    <a:latin typeface="Aptos" panose="02110004020202020204"/>
                  </a:rPr>
                  <a:t>Q</a:t>
                </a:r>
                <a:r>
                  <a:rPr lang="el-GR" dirty="0">
                    <a:solidFill>
                      <a:prstClr val="black"/>
                    </a:solidFill>
                    <a:latin typeface="Aptos" panose="02110004020202020204"/>
                  </a:rPr>
                  <a:t>1 και </a:t>
                </a:r>
                <a:r>
                  <a:rPr lang="en-US" dirty="0">
                    <a:solidFill>
                      <a:prstClr val="black"/>
                    </a:solidFill>
                    <a:latin typeface="Aptos" panose="02110004020202020204"/>
                  </a:rPr>
                  <a:t>Q</a:t>
                </a:r>
                <a:r>
                  <a:rPr lang="el-GR" dirty="0">
                    <a:solidFill>
                      <a:prstClr val="black"/>
                    </a:solidFill>
                    <a:latin typeface="Aptos" panose="02110004020202020204"/>
                  </a:rPr>
                  <a:t>2 είναι </a:t>
                </a:r>
                <a:r>
                  <a:rPr lang="en-US" dirty="0">
                    <a:solidFill>
                      <a:prstClr val="black"/>
                    </a:solidFill>
                    <a:latin typeface="Aptos" panose="02110004020202020204"/>
                  </a:rPr>
                  <a:t> 1 kHz. </a:t>
                </a:r>
                <a:r>
                  <a:rPr lang="el-GR" dirty="0">
                    <a:solidFill>
                      <a:prstClr val="black"/>
                    </a:solidFill>
                    <a:latin typeface="Aptos" panose="02110004020202020204"/>
                  </a:rPr>
                  <a:t>Δηλαδή, εάν </a:t>
                </a:r>
                <a14:m>
                  <m:oMath xmlns:m="http://schemas.openxmlformats.org/officeDocument/2006/math">
                    <m:sSub>
                      <m:sSubPr>
                        <m:ctrlPr>
                          <a:rPr lang="el-GR" i="1" smtClean="0">
                            <a:solidFill>
                              <a:prstClr val="black"/>
                            </a:solidFill>
                            <a:latin typeface="Cambria Math" panose="02040503050406030204" pitchFamily="18" charset="0"/>
                          </a:rPr>
                        </m:ctrlPr>
                      </m:sSubPr>
                      <m:e>
                        <m:r>
                          <a:rPr lang="en-US" b="0" i="1" smtClean="0">
                            <a:solidFill>
                              <a:prstClr val="black"/>
                            </a:solidFill>
                            <a:latin typeface="Cambria Math" panose="02040503050406030204" pitchFamily="18" charset="0"/>
                          </a:rPr>
                          <m:t>𝑇</m:t>
                        </m:r>
                      </m:e>
                      <m:sub>
                        <m:r>
                          <a:rPr lang="en-US" b="0" i="1" smtClean="0">
                            <a:solidFill>
                              <a:prstClr val="black"/>
                            </a:solidFill>
                            <a:latin typeface="Cambria Math" panose="02040503050406030204" pitchFamily="18" charset="0"/>
                          </a:rPr>
                          <m:t>1, </m:t>
                        </m:r>
                        <m:r>
                          <a:rPr lang="en-US" b="0" i="1" smtClean="0">
                            <a:solidFill>
                              <a:prstClr val="black"/>
                            </a:solidFill>
                            <a:latin typeface="Cambria Math" panose="02040503050406030204" pitchFamily="18" charset="0"/>
                          </a:rPr>
                          <m:t>𝑜𝑛</m:t>
                        </m:r>
                      </m:sub>
                    </m:sSub>
                    <m:r>
                      <a:rPr lang="en-US" b="0" i="0" smtClean="0">
                        <a:solidFill>
                          <a:prstClr val="black"/>
                        </a:solidFill>
                        <a:latin typeface="Cambria Math" panose="02040503050406030204" pitchFamily="18" charset="0"/>
                      </a:rPr>
                      <m:t>,</m:t>
                    </m:r>
                    <m:r>
                      <a:rPr lang="el-GR" b="0" i="0" smtClean="0">
                        <a:solidFill>
                          <a:prstClr val="black"/>
                        </a:solidFill>
                        <a:latin typeface="Cambria Math" panose="02040503050406030204" pitchFamily="18" charset="0"/>
                      </a:rPr>
                      <m:t>  </m:t>
                    </m:r>
                    <m:sSub>
                      <m:sSubPr>
                        <m:ctrlPr>
                          <a:rPr lang="el-GR"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𝑇</m:t>
                        </m:r>
                      </m:e>
                      <m:sub>
                        <m:r>
                          <a:rPr lang="en-US" i="1">
                            <a:solidFill>
                              <a:prstClr val="black"/>
                            </a:solidFill>
                            <a:latin typeface="Cambria Math" panose="02040503050406030204" pitchFamily="18" charset="0"/>
                          </a:rPr>
                          <m:t>2, </m:t>
                        </m:r>
                        <m:r>
                          <a:rPr lang="en-US" i="1">
                            <a:solidFill>
                              <a:prstClr val="black"/>
                            </a:solidFill>
                            <a:latin typeface="Cambria Math" panose="02040503050406030204" pitchFamily="18" charset="0"/>
                          </a:rPr>
                          <m:t>𝑜𝑛</m:t>
                        </m:r>
                      </m:sub>
                    </m:sSub>
                    <m:r>
                      <a:rPr lang="en-US" i="1">
                        <a:solidFill>
                          <a:prstClr val="black"/>
                        </a:solidFill>
                        <a:latin typeface="Cambria Math" panose="02040503050406030204" pitchFamily="18" charset="0"/>
                      </a:rPr>
                      <m:t> </m:t>
                    </m:r>
                    <m:sSub>
                      <m:sSubPr>
                        <m:ctrlPr>
                          <a:rPr lang="el-GR"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𝑇</m:t>
                        </m:r>
                      </m:e>
                      <m:sub>
                        <m:r>
                          <a:rPr lang="en-US" i="1">
                            <a:solidFill>
                              <a:prstClr val="black"/>
                            </a:solidFill>
                            <a:latin typeface="Cambria Math" panose="02040503050406030204" pitchFamily="18" charset="0"/>
                          </a:rPr>
                          <m:t>1, </m:t>
                        </m:r>
                        <m:r>
                          <a:rPr lang="en-US" i="1">
                            <a:solidFill>
                              <a:prstClr val="black"/>
                            </a:solidFill>
                            <a:latin typeface="Cambria Math" panose="02040503050406030204" pitchFamily="18" charset="0"/>
                          </a:rPr>
                          <m:t>𝑜𝑓𝑓</m:t>
                        </m:r>
                      </m:sub>
                    </m:sSub>
                    <m:r>
                      <a:rPr lang="en-US" i="1">
                        <a:solidFill>
                          <a:prstClr val="black"/>
                        </a:solidFill>
                        <a:latin typeface="Cambria Math" panose="02040503050406030204" pitchFamily="18" charset="0"/>
                      </a:rPr>
                      <m:t>,</m:t>
                    </m:r>
                    <m:sSub>
                      <m:sSubPr>
                        <m:ctrlPr>
                          <a:rPr lang="el-GR"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𝑇</m:t>
                        </m:r>
                      </m:e>
                      <m:sub>
                        <m:r>
                          <a:rPr lang="en-US" i="1">
                            <a:solidFill>
                              <a:prstClr val="black"/>
                            </a:solidFill>
                            <a:latin typeface="Cambria Math" panose="02040503050406030204" pitchFamily="18" charset="0"/>
                          </a:rPr>
                          <m:t>2, </m:t>
                        </m:r>
                        <m:r>
                          <a:rPr lang="en-US" i="1">
                            <a:solidFill>
                              <a:prstClr val="black"/>
                            </a:solidFill>
                            <a:latin typeface="Cambria Math" panose="02040503050406030204" pitchFamily="18" charset="0"/>
                          </a:rPr>
                          <m:t>𝑜𝑓𝑓</m:t>
                        </m:r>
                      </m:sub>
                    </m:sSub>
                    <m:r>
                      <a:rPr lang="en-US" i="1">
                        <a:solidFill>
                          <a:prstClr val="black"/>
                        </a:solidFill>
                        <a:latin typeface="Cambria Math" panose="02040503050406030204" pitchFamily="18" charset="0"/>
                      </a:rPr>
                      <m:t> </m:t>
                    </m:r>
                  </m:oMath>
                </a14:m>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είναι</a:t>
                </a:r>
                <a:r>
                  <a:rPr kumimoji="0" lang="el-GR" sz="1800" b="0" i="0" u="none" strike="noStrike" kern="1200" cap="none" spc="0" normalizeH="0" noProof="0" dirty="0">
                    <a:ln>
                      <a:noFill/>
                    </a:ln>
                    <a:solidFill>
                      <a:prstClr val="black"/>
                    </a:solidFill>
                    <a:effectLst/>
                    <a:uLnTx/>
                    <a:uFillTx/>
                    <a:latin typeface="Aptos" panose="02110004020202020204"/>
                    <a:ea typeface="+mn-ea"/>
                    <a:cs typeface="+mn-cs"/>
                  </a:rPr>
                  <a:t> ο χρόνοι όπου οι διακόπτες είναι στο </a:t>
                </a:r>
                <a:r>
                  <a:rPr kumimoji="0" lang="en-US" sz="1800" b="0" i="0" u="none" strike="noStrike" kern="1200" cap="none" spc="0" normalizeH="0" noProof="0" dirty="0">
                    <a:ln>
                      <a:noFill/>
                    </a:ln>
                    <a:solidFill>
                      <a:prstClr val="black"/>
                    </a:solidFill>
                    <a:effectLst/>
                    <a:uLnTx/>
                    <a:uFillTx/>
                    <a:latin typeface="Aptos" panose="02110004020202020204"/>
                    <a:ea typeface="+mn-ea"/>
                    <a:cs typeface="+mn-cs"/>
                  </a:rPr>
                  <a:t>ON</a:t>
                </a:r>
                <a:r>
                  <a:rPr kumimoji="0" lang="el-GR" sz="1800" b="0" i="0" u="none" strike="noStrike" kern="1200" cap="none" spc="0" normalizeH="0" noProof="0" dirty="0">
                    <a:ln>
                      <a:noFill/>
                    </a:ln>
                    <a:solidFill>
                      <a:prstClr val="black"/>
                    </a:solidFill>
                    <a:effectLst/>
                    <a:uLnTx/>
                    <a:uFillTx/>
                    <a:latin typeface="Aptos" panose="02110004020202020204"/>
                    <a:ea typeface="+mn-ea"/>
                    <a:cs typeface="+mn-cs"/>
                  </a:rPr>
                  <a:t> και </a:t>
                </a:r>
                <a:r>
                  <a:rPr kumimoji="0" lang="en-US" sz="1800" b="0" i="0" u="none" strike="noStrike" kern="1200" cap="none" spc="0" normalizeH="0" noProof="0" dirty="0">
                    <a:ln>
                      <a:noFill/>
                    </a:ln>
                    <a:solidFill>
                      <a:prstClr val="black"/>
                    </a:solidFill>
                    <a:effectLst/>
                    <a:uLnTx/>
                    <a:uFillTx/>
                    <a:latin typeface="Aptos" panose="02110004020202020204"/>
                    <a:ea typeface="+mn-ea"/>
                    <a:cs typeface="+mn-cs"/>
                  </a:rPr>
                  <a:t>OFF state, </a:t>
                </a:r>
                <a:r>
                  <a:rPr kumimoji="0" lang="el-GR" sz="1800" b="0" i="0" u="none" strike="noStrike" kern="1200" cap="none" spc="0" normalizeH="0" noProof="0" dirty="0">
                    <a:ln>
                      <a:noFill/>
                    </a:ln>
                    <a:solidFill>
                      <a:prstClr val="black"/>
                    </a:solidFill>
                    <a:effectLst/>
                    <a:uLnTx/>
                    <a:uFillTx/>
                    <a:latin typeface="Aptos" panose="02110004020202020204"/>
                    <a:ea typeface="+mn-ea"/>
                    <a:cs typeface="+mn-cs"/>
                  </a:rPr>
                  <a:t>αντίστοιχα, τότε</a:t>
                </a:r>
                <a:endParaRPr kumimoji="0" lang="en-US" sz="1800" b="0" i="0" u="none" strike="noStrike" kern="1200" cap="none" spc="0" normalizeH="0" noProof="0" dirty="0">
                  <a:ln>
                    <a:noFill/>
                  </a:ln>
                  <a:solidFill>
                    <a:prstClr val="black"/>
                  </a:solidFill>
                  <a:effectLst/>
                  <a:uLnTx/>
                  <a:uFillTx/>
                  <a:latin typeface="Aptos" panose="02110004020202020204"/>
                  <a:ea typeface="+mn-ea"/>
                  <a:cs typeface="+mn-cs"/>
                </a:endParaRPr>
              </a:p>
              <a:p>
                <a:pPr lvl="0">
                  <a:defRPr/>
                </a:pPr>
                <a:r>
                  <a:rPr kumimoji="0" lang="el-GR" sz="1800" b="0" i="0" u="none" strike="noStrike" kern="1200" cap="none" spc="0" normalizeH="0" noProof="0" dirty="0">
                    <a:ln>
                      <a:noFill/>
                    </a:ln>
                    <a:solidFill>
                      <a:prstClr val="black"/>
                    </a:solidFill>
                    <a:effectLst/>
                    <a:uLnTx/>
                    <a:uFillTx/>
                    <a:latin typeface="Aptos" panose="02110004020202020204"/>
                    <a:ea typeface="+mn-ea"/>
                    <a:cs typeface="+mn-cs"/>
                  </a:rPr>
                  <a:t> </a:t>
                </a:r>
                <a14:m>
                  <m:oMath xmlns:m="http://schemas.openxmlformats.org/officeDocument/2006/math">
                    <m:sSub>
                      <m:sSubPr>
                        <m:ctrlPr>
                          <a:rPr lang="el-GR" i="1">
                            <a:solidFill>
                              <a:prstClr val="black"/>
                            </a:solidFill>
                            <a:latin typeface="Cambria Math" panose="02040503050406030204" pitchFamily="18" charset="0"/>
                          </a:rPr>
                        </m:ctrlPr>
                      </m:sSubPr>
                      <m:e>
                        <m:sSub>
                          <m:sSubPr>
                            <m:ctrlPr>
                              <a:rPr lang="el-GR"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𝑇</m:t>
                            </m:r>
                          </m:e>
                          <m:sub>
                            <m:r>
                              <a:rPr lang="en-US" b="0" i="1" smtClean="0">
                                <a:solidFill>
                                  <a:prstClr val="black"/>
                                </a:solidFill>
                                <a:latin typeface="Cambria Math" panose="02040503050406030204" pitchFamily="18" charset="0"/>
                              </a:rPr>
                              <m:t>𝑝𝑒𝑟𝑖𝑜𝑑</m:t>
                            </m:r>
                          </m:sub>
                        </m:sSub>
                        <m:r>
                          <a:rPr lang="en-US" b="0" i="1" smtClean="0">
                            <a:solidFill>
                              <a:prstClr val="black"/>
                            </a:solidFill>
                            <a:latin typeface="Cambria Math" panose="02040503050406030204" pitchFamily="18" charset="0"/>
                          </a:rPr>
                          <m:t>=</m:t>
                        </m:r>
                        <m:r>
                          <a:rPr lang="en-US" i="1">
                            <a:solidFill>
                              <a:prstClr val="black"/>
                            </a:solidFill>
                            <a:latin typeface="Cambria Math" panose="02040503050406030204" pitchFamily="18" charset="0"/>
                          </a:rPr>
                          <m:t>𝑇</m:t>
                        </m:r>
                      </m:e>
                      <m:sub>
                        <m:r>
                          <a:rPr lang="en-US" i="1">
                            <a:solidFill>
                              <a:prstClr val="black"/>
                            </a:solidFill>
                            <a:latin typeface="Cambria Math" panose="02040503050406030204" pitchFamily="18" charset="0"/>
                          </a:rPr>
                          <m:t>1, </m:t>
                        </m:r>
                        <m:r>
                          <a:rPr lang="en-US" i="1">
                            <a:solidFill>
                              <a:prstClr val="black"/>
                            </a:solidFill>
                            <a:latin typeface="Cambria Math" panose="02040503050406030204" pitchFamily="18" charset="0"/>
                          </a:rPr>
                          <m:t>𝑜𝑛</m:t>
                        </m:r>
                      </m:sub>
                    </m:sSub>
                    <m:r>
                      <a:rPr lang="el-GR" b="0" i="1" smtClean="0">
                        <a:solidFill>
                          <a:prstClr val="black"/>
                        </a:solidFill>
                        <a:latin typeface="Cambria Math" panose="02040503050406030204" pitchFamily="18" charset="0"/>
                      </a:rPr>
                      <m:t>+</m:t>
                    </m:r>
                    <m:sSub>
                      <m:sSubPr>
                        <m:ctrlPr>
                          <a:rPr lang="el-GR"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𝑇</m:t>
                        </m:r>
                      </m:e>
                      <m:sub>
                        <m:r>
                          <a:rPr lang="en-US" i="1">
                            <a:solidFill>
                              <a:prstClr val="black"/>
                            </a:solidFill>
                            <a:latin typeface="Cambria Math" panose="02040503050406030204" pitchFamily="18" charset="0"/>
                          </a:rPr>
                          <m:t>1, </m:t>
                        </m:r>
                        <m:r>
                          <a:rPr lang="en-US" i="1">
                            <a:solidFill>
                              <a:prstClr val="black"/>
                            </a:solidFill>
                            <a:latin typeface="Cambria Math" panose="02040503050406030204" pitchFamily="18" charset="0"/>
                          </a:rPr>
                          <m:t>𝑜𝑓𝑓</m:t>
                        </m:r>
                      </m:sub>
                    </m:sSub>
                    <m:r>
                      <a:rPr lang="el-GR" b="0" i="1" smtClean="0">
                        <a:solidFill>
                          <a:prstClr val="black"/>
                        </a:solidFill>
                        <a:latin typeface="Cambria Math" panose="02040503050406030204" pitchFamily="18" charset="0"/>
                      </a:rPr>
                      <m:t>=</m:t>
                    </m:r>
                    <m:sSub>
                      <m:sSubPr>
                        <m:ctrlPr>
                          <a:rPr lang="el-GR"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𝑇</m:t>
                        </m:r>
                      </m:e>
                      <m:sub>
                        <m:r>
                          <a:rPr lang="en-US" b="0" i="1" smtClean="0">
                            <a:solidFill>
                              <a:prstClr val="black"/>
                            </a:solidFill>
                            <a:latin typeface="Cambria Math" panose="02040503050406030204" pitchFamily="18" charset="0"/>
                          </a:rPr>
                          <m:t>2</m:t>
                        </m:r>
                        <m:r>
                          <a:rPr lang="en-US" i="1">
                            <a:solidFill>
                              <a:prstClr val="black"/>
                            </a:solidFill>
                            <a:latin typeface="Cambria Math" panose="02040503050406030204" pitchFamily="18" charset="0"/>
                          </a:rPr>
                          <m:t>, </m:t>
                        </m:r>
                        <m:r>
                          <a:rPr lang="en-US" i="1">
                            <a:solidFill>
                              <a:prstClr val="black"/>
                            </a:solidFill>
                            <a:latin typeface="Cambria Math" panose="02040503050406030204" pitchFamily="18" charset="0"/>
                          </a:rPr>
                          <m:t>𝑜𝑛</m:t>
                        </m:r>
                      </m:sub>
                    </m:sSub>
                    <m:r>
                      <a:rPr lang="el-GR" i="1">
                        <a:solidFill>
                          <a:prstClr val="black"/>
                        </a:solidFill>
                        <a:latin typeface="Cambria Math" panose="02040503050406030204" pitchFamily="18" charset="0"/>
                      </a:rPr>
                      <m:t>+</m:t>
                    </m:r>
                    <m:sSub>
                      <m:sSubPr>
                        <m:ctrlPr>
                          <a:rPr lang="el-GR"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𝑇</m:t>
                        </m:r>
                      </m:e>
                      <m:sub>
                        <m:r>
                          <a:rPr lang="en-US" b="0" i="1" smtClean="0">
                            <a:solidFill>
                              <a:prstClr val="black"/>
                            </a:solidFill>
                            <a:latin typeface="Cambria Math" panose="02040503050406030204" pitchFamily="18" charset="0"/>
                          </a:rPr>
                          <m:t>2</m:t>
                        </m:r>
                        <m:r>
                          <a:rPr lang="en-US" i="1">
                            <a:solidFill>
                              <a:prstClr val="black"/>
                            </a:solidFill>
                            <a:latin typeface="Cambria Math" panose="02040503050406030204" pitchFamily="18" charset="0"/>
                          </a:rPr>
                          <m:t> </m:t>
                        </m:r>
                        <m:r>
                          <a:rPr lang="en-US" i="1">
                            <a:solidFill>
                              <a:prstClr val="black"/>
                            </a:solidFill>
                            <a:latin typeface="Cambria Math" panose="02040503050406030204" pitchFamily="18" charset="0"/>
                          </a:rPr>
                          <m:t>𝑜𝑓𝑓</m:t>
                        </m:r>
                      </m:sub>
                    </m:sSub>
                    <m:r>
                      <a:rPr lang="en-US" b="0" i="1" smtClean="0">
                        <a:solidFill>
                          <a:prstClr val="black"/>
                        </a:solidFill>
                        <a:latin typeface="Cambria Math" panose="02040503050406030204" pitchFamily="18" charset="0"/>
                      </a:rPr>
                      <m:t>=</m:t>
                    </m:r>
                    <m:f>
                      <m:fPr>
                        <m:ctrlPr>
                          <a:rPr lang="el-GR" b="0" i="1" smtClean="0">
                            <a:solidFill>
                              <a:prstClr val="black"/>
                            </a:solidFill>
                            <a:latin typeface="Cambria Math" panose="02040503050406030204" pitchFamily="18" charset="0"/>
                          </a:rPr>
                        </m:ctrlPr>
                      </m:fPr>
                      <m:num>
                        <m:r>
                          <a:rPr lang="el-GR" b="0" i="1" smtClean="0">
                            <a:solidFill>
                              <a:prstClr val="black"/>
                            </a:solidFill>
                            <a:latin typeface="Cambria Math" panose="02040503050406030204" pitchFamily="18" charset="0"/>
                          </a:rPr>
                          <m:t>1</m:t>
                        </m:r>
                      </m:num>
                      <m:den>
                        <m:r>
                          <a:rPr lang="el-GR" b="0" i="1" smtClean="0">
                            <a:solidFill>
                              <a:prstClr val="black"/>
                            </a:solidFill>
                            <a:latin typeface="Cambria Math" panose="02040503050406030204" pitchFamily="18" charset="0"/>
                          </a:rPr>
                          <m:t>1</m:t>
                        </m:r>
                        <m:r>
                          <a:rPr lang="en-US" b="0" i="1" smtClean="0">
                            <a:solidFill>
                              <a:prstClr val="black"/>
                            </a:solidFill>
                            <a:latin typeface="Cambria Math" panose="02040503050406030204" pitchFamily="18" charset="0"/>
                          </a:rPr>
                          <m:t>𝑘𝐻𝑧</m:t>
                        </m:r>
                      </m:den>
                    </m:f>
                    <m:r>
                      <a:rPr lang="en-US" b="0" i="1" smtClean="0">
                        <a:solidFill>
                          <a:prstClr val="black"/>
                        </a:solidFill>
                        <a:latin typeface="Cambria Math" panose="02040503050406030204" pitchFamily="18" charset="0"/>
                      </a:rPr>
                      <m:t>=1 </m:t>
                    </m:r>
                    <m:r>
                      <a:rPr lang="en-US" b="0" i="1" smtClean="0">
                        <a:solidFill>
                          <a:prstClr val="black"/>
                        </a:solidFill>
                        <a:latin typeface="Cambria Math" panose="02040503050406030204" pitchFamily="18" charset="0"/>
                      </a:rPr>
                      <m:t>𝑚𝑠</m:t>
                    </m:r>
                    <m:r>
                      <a:rPr lang="en-US" b="0" i="1" smtClean="0">
                        <a:solidFill>
                          <a:prstClr val="black"/>
                        </a:solidFill>
                        <a:latin typeface="Cambria Math" panose="02040503050406030204" pitchFamily="18" charset="0"/>
                      </a:rPr>
                      <m:t>.</m:t>
                    </m:r>
                  </m:oMath>
                </a14:m>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lvl="0">
                  <a:defRPr/>
                </a:pPr>
                <a:endParaRPr lang="en-US" dirty="0">
                  <a:solidFill>
                    <a:prstClr val="black"/>
                  </a:solidFill>
                  <a:latin typeface="Aptos" panose="02110004020202020204"/>
                </a:endParaRPr>
              </a:p>
              <a:p>
                <a:pPr marL="342900" lvl="0" indent="-342900">
                  <a:buAutoNum type="alphaUcPeriod"/>
                  <a:defRPr/>
                </a:pPr>
                <a:r>
                  <a:rPr lang="el-GR" dirty="0">
                    <a:solidFill>
                      <a:prstClr val="black"/>
                    </a:solidFill>
                    <a:latin typeface="Aptos" panose="02110004020202020204"/>
                  </a:rPr>
                  <a:t>Υπολογίστε το λόγο </a:t>
                </a:r>
                <a14:m>
                  <m:oMath xmlns:m="http://schemas.openxmlformats.org/officeDocument/2006/math">
                    <m:sSub>
                      <m:sSubPr>
                        <m:ctrlPr>
                          <a:rPr lang="en-US" b="0" i="1" smtClean="0">
                            <a:solidFill>
                              <a:prstClr val="black"/>
                            </a:solidFill>
                            <a:latin typeface="Cambria Math" panose="02040503050406030204" pitchFamily="18" charset="0"/>
                          </a:rPr>
                        </m:ctrlPr>
                      </m:sSubPr>
                      <m:e>
                        <m:r>
                          <a:rPr lang="en-US" b="0" i="1" smtClean="0">
                            <a:solidFill>
                              <a:prstClr val="black"/>
                            </a:solidFill>
                            <a:latin typeface="Cambria Math" panose="02040503050406030204" pitchFamily="18" charset="0"/>
                          </a:rPr>
                          <m:t>𝑑</m:t>
                        </m:r>
                      </m:e>
                      <m:sub>
                        <m:r>
                          <a:rPr lang="en-US" b="0" i="1" smtClean="0">
                            <a:solidFill>
                              <a:prstClr val="black"/>
                            </a:solidFill>
                            <a:latin typeface="Cambria Math" panose="02040503050406030204" pitchFamily="18" charset="0"/>
                          </a:rPr>
                          <m:t>1</m:t>
                        </m:r>
                      </m:sub>
                    </m:sSub>
                    <m:r>
                      <a:rPr lang="en-US" b="0" i="1" smtClean="0">
                        <a:solidFill>
                          <a:prstClr val="black"/>
                        </a:solidFill>
                        <a:latin typeface="Cambria Math" panose="02040503050406030204" pitchFamily="18" charset="0"/>
                      </a:rPr>
                      <m:t>=</m:t>
                    </m:r>
                    <m:f>
                      <m:fPr>
                        <m:ctrlPr>
                          <a:rPr lang="en-US" b="0" i="1" smtClean="0">
                            <a:solidFill>
                              <a:prstClr val="black"/>
                            </a:solidFill>
                            <a:latin typeface="Cambria Math" panose="02040503050406030204" pitchFamily="18" charset="0"/>
                          </a:rPr>
                        </m:ctrlPr>
                      </m:fPr>
                      <m:num>
                        <m:sSub>
                          <m:sSubPr>
                            <m:ctrlPr>
                              <a:rPr lang="el-GR"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𝑇</m:t>
                            </m:r>
                          </m:e>
                          <m:sub>
                            <m:r>
                              <a:rPr lang="en-US" i="1">
                                <a:solidFill>
                                  <a:prstClr val="black"/>
                                </a:solidFill>
                                <a:latin typeface="Cambria Math" panose="02040503050406030204" pitchFamily="18" charset="0"/>
                              </a:rPr>
                              <m:t>1, </m:t>
                            </m:r>
                            <m:r>
                              <a:rPr lang="en-US" i="1">
                                <a:solidFill>
                                  <a:prstClr val="black"/>
                                </a:solidFill>
                                <a:latin typeface="Cambria Math" panose="02040503050406030204" pitchFamily="18" charset="0"/>
                              </a:rPr>
                              <m:t>𝑜𝑛</m:t>
                            </m:r>
                          </m:sub>
                        </m:sSub>
                      </m:num>
                      <m:den>
                        <m:sSub>
                          <m:sSubPr>
                            <m:ctrlPr>
                              <a:rPr lang="el-GR"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𝑇</m:t>
                            </m:r>
                          </m:e>
                          <m:sub>
                            <m:r>
                              <a:rPr lang="en-US" i="1">
                                <a:solidFill>
                                  <a:prstClr val="black"/>
                                </a:solidFill>
                                <a:latin typeface="Cambria Math" panose="02040503050406030204" pitchFamily="18" charset="0"/>
                              </a:rPr>
                              <m:t>𝑝𝑒𝑟𝑖𝑜𝑑</m:t>
                            </m:r>
                          </m:sub>
                        </m:sSub>
                      </m:den>
                    </m:f>
                  </m:oMath>
                </a14:m>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για</a:t>
                </a:r>
                <a:r>
                  <a:rPr kumimoji="0" lang="el-GR" sz="1800" b="0" i="0" u="none" strike="noStrike" kern="1200" cap="none" spc="0" normalizeH="0" noProof="0" dirty="0">
                    <a:ln>
                      <a:noFill/>
                    </a:ln>
                    <a:solidFill>
                      <a:prstClr val="black"/>
                    </a:solidFill>
                    <a:effectLst/>
                    <a:uLnTx/>
                    <a:uFillTx/>
                    <a:latin typeface="Aptos" panose="02110004020202020204"/>
                    <a:ea typeface="+mn-ea"/>
                    <a:cs typeface="+mn-cs"/>
                  </a:rPr>
                  <a:t> κάθε χρονική περίοδο, για το ρεύμα που φαίνεται στο παρακάτω σχήμα.</a:t>
                </a:r>
                <a:endParaRPr kumimoji="0" lang="en-US" sz="1800" b="0" i="0" u="none" strike="noStrike" kern="1200" cap="none" spc="0" normalizeH="0" noProof="0" dirty="0">
                  <a:ln>
                    <a:noFill/>
                  </a:ln>
                  <a:solidFill>
                    <a:prstClr val="black"/>
                  </a:solidFill>
                  <a:effectLst/>
                  <a:uLnTx/>
                  <a:uFillTx/>
                  <a:latin typeface="Aptos" panose="02110004020202020204"/>
                  <a:ea typeface="+mn-ea"/>
                  <a:cs typeface="+mn-cs"/>
                </a:endParaRPr>
              </a:p>
              <a:p>
                <a:pPr lvl="0">
                  <a:defRPr/>
                </a:pPr>
                <a:endParaRPr lang="en-US" baseline="0" dirty="0">
                  <a:solidFill>
                    <a:prstClr val="black"/>
                  </a:solidFill>
                  <a:latin typeface="Aptos" panose="02110004020202020204"/>
                </a:endParaRPr>
              </a:p>
              <a:p>
                <a:pPr>
                  <a:defRPr/>
                </a:pPr>
                <a:r>
                  <a:rPr lang="el-GR" baseline="0" dirty="0">
                    <a:solidFill>
                      <a:prstClr val="black"/>
                    </a:solidFill>
                    <a:latin typeface="Aptos" panose="02110004020202020204"/>
                  </a:rPr>
                  <a:t>Δίνον</a:t>
                </a:r>
                <a:r>
                  <a:rPr lang="el-GR" dirty="0">
                    <a:solidFill>
                      <a:prstClr val="black"/>
                    </a:solidFill>
                    <a:latin typeface="Aptos" panose="02110004020202020204"/>
                  </a:rPr>
                  <a:t>ται </a:t>
                </a:r>
                <a:r>
                  <a:rPr lang="en-US" dirty="0">
                    <a:latin typeface="Cambria" panose="02040503050406030204" pitchFamily="18" charset="0"/>
                    <a:ea typeface="MS Mincho" panose="02020609040205080304" pitchFamily="49" charset="-128"/>
                    <a:cs typeface="Times New Roman" panose="02020603050405020304" pitchFamily="18" charset="0"/>
                  </a:rPr>
                  <a:t>K </a:t>
                </a:r>
                <a:r>
                  <a:rPr lang="el-GR" dirty="0">
                    <a:latin typeface="Cambria" panose="02040503050406030204" pitchFamily="18" charset="0"/>
                    <a:ea typeface="MS Mincho" panose="02020609040205080304" pitchFamily="49" charset="-128"/>
                    <a:cs typeface="Times New Roman" panose="02020603050405020304" pitchFamily="18" charset="0"/>
                  </a:rPr>
                  <a:t>*</a:t>
                </a:r>
                <a:r>
                  <a:rPr lang="en-US" dirty="0">
                    <a:latin typeface="Cambria" panose="02040503050406030204" pitchFamily="18" charset="0"/>
                    <a:ea typeface="MS Mincho" panose="02020609040205080304" pitchFamily="49" charset="-128"/>
                    <a:cs typeface="Times New Roman" panose="02020603050405020304" pitchFamily="18" charset="0"/>
                  </a:rPr>
                  <a:t> </a:t>
                </a:r>
                <a:r>
                  <a:rPr lang="el-GR" dirty="0">
                    <a:latin typeface="Cambria" panose="02040503050406030204" pitchFamily="18" charset="0"/>
                    <a:ea typeface="MS Mincho" panose="02020609040205080304" pitchFamily="49" charset="-128"/>
                    <a:cs typeface="Times New Roman" panose="02020603050405020304" pitchFamily="18" charset="0"/>
                  </a:rPr>
                  <a:t>Φ =</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0.8 N·m/A</a:t>
                </a:r>
                <a:r>
                  <a:rPr lang="el-GR" sz="1800" dirty="0">
                    <a:effectLst/>
                    <a:latin typeface="Cambria" panose="02040503050406030204" pitchFamily="18" charset="0"/>
                    <a:ea typeface="MS Mincho" panose="02020609040205080304" pitchFamily="49" charset="-128"/>
                    <a:cs typeface="Times New Roman" panose="02020603050405020304" pitchFamily="18" charset="0"/>
                  </a:rPr>
                  <a:t>, </a:t>
                </a:r>
                <a14:m>
                  <m:oMath xmlns:m="http://schemas.openxmlformats.org/officeDocument/2006/math">
                    <m:sSub>
                      <m:sSubPr>
                        <m:ctrlPr>
                          <a:rPr lang="en-US" sz="180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a:rPr lang="en-US" sz="1800" b="0"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𝑣</m:t>
                        </m:r>
                      </m:e>
                      <m:sub>
                        <m:r>
                          <a:rPr lang="en-US" sz="1800" b="0"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𝑣</m:t>
                        </m:r>
                      </m:sub>
                    </m:sSub>
                    <m:r>
                      <a:rPr lang="en-US" sz="1800" b="0" i="0"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=80 </m:t>
                    </m:r>
                    <m:r>
                      <m:rPr>
                        <m:sty m:val="p"/>
                      </m:rPr>
                      <a:rPr lang="en-US" sz="1800" b="0" i="0"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km</m:t>
                    </m:r>
                    <m:r>
                      <a:rPr lang="en-US" sz="1800" b="0" i="0"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m:t>
                    </m:r>
                    <m:r>
                      <m:rPr>
                        <m:sty m:val="p"/>
                      </m:rPr>
                      <a:rPr lang="en-US" sz="1800" b="0" i="0"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h</m:t>
                    </m:r>
                  </m:oMath>
                </a14:m>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r>
                <a:r>
                  <a:rPr lang="el-GR" sz="1800" dirty="0">
                    <a:effectLst/>
                    <a:latin typeface="Cambria" panose="02040503050406030204" pitchFamily="18" charset="0"/>
                    <a:ea typeface="MS Mincho" panose="02020609040205080304" pitchFamily="49" charset="-128"/>
                    <a:cs typeface="Times New Roman" panose="02020603050405020304" pitchFamily="18" charset="0"/>
                  </a:rPr>
                  <a:t>σταθερή ταχύτητα, </a:t>
                </a:r>
                <a14:m>
                  <m:oMath xmlns:m="http://schemas.openxmlformats.org/officeDocument/2006/math">
                    <m:sSub>
                      <m:sSubPr>
                        <m:ctrlP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a:rPr lang="en-US" b="0"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𝑟</m:t>
                        </m:r>
                      </m:e>
                      <m:sub>
                        <m:r>
                          <a:rPr lang="en-US" b="0"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𝑤</m:t>
                        </m:r>
                      </m:sub>
                    </m:sSub>
                    <m:r>
                      <a:rPr lang="el-GR"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=0.3 </m:t>
                    </m:r>
                    <m:r>
                      <a:rPr lang="en-US" b="0" i="1" smtClean="0">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𝑚</m:t>
                    </m:r>
                  </m:oMath>
                </a14:m>
                <a:r>
                  <a:rPr lang="el-GR" dirty="0"/>
                  <a:t> </a:t>
                </a:r>
                <a:endParaRPr lang="el-GR" sz="1800" dirty="0">
                  <a:effectLst/>
                  <a:latin typeface="Cambria" panose="02040503050406030204" pitchFamily="18" charset="0"/>
                  <a:ea typeface="MS Mincho" panose="02020609040205080304" pitchFamily="49" charset="-128"/>
                  <a:cs typeface="Times New Roman" panose="02020603050405020304" pitchFamily="18" charset="0"/>
                </a:endParaRPr>
              </a:p>
              <a:p>
                <a:pPr lvl="0">
                  <a:defRPr/>
                </a:pPr>
                <a:endPar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6" name="TextBox 5">
                <a:extLst>
                  <a:ext uri="{FF2B5EF4-FFF2-40B4-BE49-F238E27FC236}">
                    <a16:creationId xmlns:a16="http://schemas.microsoft.com/office/drawing/2014/main" id="{18F513CD-823A-D369-A17D-27DD87EB8386}"/>
                  </a:ext>
                </a:extLst>
              </p:cNvPr>
              <p:cNvSpPr txBox="1">
                <a:spLocks noRot="1" noChangeAspect="1" noMove="1" noResize="1" noEditPoints="1" noAdjustHandles="1" noChangeArrowheads="1" noChangeShapeType="1" noTextEdit="1"/>
              </p:cNvSpPr>
              <p:nvPr/>
            </p:nvSpPr>
            <p:spPr>
              <a:xfrm>
                <a:off x="112484" y="307954"/>
                <a:ext cx="6250215" cy="4294189"/>
              </a:xfrm>
              <a:prstGeom prst="rect">
                <a:avLst/>
              </a:prstGeom>
              <a:blipFill>
                <a:blip r:embed="rId3"/>
                <a:stretch>
                  <a:fillRect l="-877" t="-710" r="-1462"/>
                </a:stretch>
              </a:blipFill>
            </p:spPr>
            <p:txBody>
              <a:bodyPr/>
              <a:lstStyle/>
              <a:p>
                <a:r>
                  <a:rPr lang="el-GR">
                    <a:noFill/>
                  </a:rPr>
                  <a:t> </a:t>
                </a:r>
              </a:p>
            </p:txBody>
          </p:sp>
        </mc:Fallback>
      </mc:AlternateContent>
      <p:pic>
        <p:nvPicPr>
          <p:cNvPr id="11" name="Εικόνα 10">
            <a:extLst>
              <a:ext uri="{FF2B5EF4-FFF2-40B4-BE49-F238E27FC236}">
                <a16:creationId xmlns:a16="http://schemas.microsoft.com/office/drawing/2014/main" id="{DC4F3A15-92D2-2BF9-9103-ADA5F652B702}"/>
              </a:ext>
            </a:extLst>
          </p:cNvPr>
          <p:cNvPicPr>
            <a:picLocks noChangeAspect="1"/>
          </p:cNvPicPr>
          <p:nvPr/>
        </p:nvPicPr>
        <p:blipFill>
          <a:blip r:embed="rId4"/>
          <a:srcRect t="39216" r="2053"/>
          <a:stretch/>
        </p:blipFill>
        <p:spPr>
          <a:xfrm>
            <a:off x="6259285" y="737064"/>
            <a:ext cx="5765800" cy="3171154"/>
          </a:xfrm>
          <a:prstGeom prst="rect">
            <a:avLst/>
          </a:prstGeom>
        </p:spPr>
      </p:pic>
      <p:pic>
        <p:nvPicPr>
          <p:cNvPr id="14" name="Εικόνα 13" descr="Εικόνα που περιέχει κείμενο, στιγμιότυπο οθόνης, διάγραμμα, γραμμή&#10;&#10;Το περιεχόμενο που δημιουργείται από τεχνολογία AI ενδέχεται να είναι εσφαλμένο.">
            <a:extLst>
              <a:ext uri="{FF2B5EF4-FFF2-40B4-BE49-F238E27FC236}">
                <a16:creationId xmlns:a16="http://schemas.microsoft.com/office/drawing/2014/main" id="{4B4C878F-AB78-FA32-82F3-7E052E9210AD}"/>
              </a:ext>
            </a:extLst>
          </p:cNvPr>
          <p:cNvPicPr>
            <a:picLocks noChangeAspect="1"/>
          </p:cNvPicPr>
          <p:nvPr/>
        </p:nvPicPr>
        <p:blipFill>
          <a:blip r:embed="rId5">
            <a:extLst>
              <a:ext uri="{28A0092B-C50C-407E-A947-70E740481C1C}">
                <a14:useLocalDpi xmlns:a14="http://schemas.microsoft.com/office/drawing/2010/main" val="0"/>
              </a:ext>
            </a:extLst>
          </a:blip>
          <a:srcRect l="3607" t="77143"/>
          <a:stretch/>
        </p:blipFill>
        <p:spPr>
          <a:xfrm>
            <a:off x="170543" y="4426856"/>
            <a:ext cx="6881560" cy="2293258"/>
          </a:xfrm>
          <a:prstGeom prst="rect">
            <a:avLst/>
          </a:prstGeom>
        </p:spPr>
      </p:pic>
    </p:spTree>
    <p:extLst>
      <p:ext uri="{BB962C8B-B14F-4D97-AF65-F5344CB8AC3E}">
        <p14:creationId xmlns:p14="http://schemas.microsoft.com/office/powerpoint/2010/main" val="2483204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45F3F4-C09D-770F-346F-9659FC3AD4F7}"/>
              </a:ext>
            </a:extLst>
          </p:cNvPr>
          <p:cNvSpPr>
            <a:spLocks noGrp="1"/>
          </p:cNvSpPr>
          <p:nvPr>
            <p:ph type="ctrTitle"/>
          </p:nvPr>
        </p:nvSpPr>
        <p:spPr>
          <a:xfrm>
            <a:off x="1172817" y="0"/>
            <a:ext cx="9667462" cy="609600"/>
          </a:xfrm>
        </p:spPr>
        <p:txBody>
          <a:bodyPr>
            <a:normAutofit/>
          </a:bodyPr>
          <a:lstStyle/>
          <a:p>
            <a:r>
              <a:rPr lang="el-GR" sz="3000" dirty="0"/>
              <a:t>Παγκόσμιος στόλος Ηλεκτρικών οχημάτων 2013-2023</a:t>
            </a:r>
          </a:p>
        </p:txBody>
      </p:sp>
      <p:pic>
        <p:nvPicPr>
          <p:cNvPr id="6" name="Εικόνα 5">
            <a:extLst>
              <a:ext uri="{FF2B5EF4-FFF2-40B4-BE49-F238E27FC236}">
                <a16:creationId xmlns:a16="http://schemas.microsoft.com/office/drawing/2014/main" id="{7ACB0D86-404C-E910-4323-8F97E9C21FCC}"/>
              </a:ext>
            </a:extLst>
          </p:cNvPr>
          <p:cNvPicPr>
            <a:picLocks noChangeAspect="1"/>
          </p:cNvPicPr>
          <p:nvPr/>
        </p:nvPicPr>
        <p:blipFill>
          <a:blip r:embed="rId2"/>
          <a:stretch>
            <a:fillRect/>
          </a:stretch>
        </p:blipFill>
        <p:spPr>
          <a:xfrm>
            <a:off x="36944" y="1"/>
            <a:ext cx="1195510" cy="1153446"/>
          </a:xfrm>
          <a:prstGeom prst="rect">
            <a:avLst/>
          </a:prstGeom>
        </p:spPr>
      </p:pic>
      <p:sp>
        <p:nvSpPr>
          <p:cNvPr id="3" name="TextBox 2">
            <a:extLst>
              <a:ext uri="{FF2B5EF4-FFF2-40B4-BE49-F238E27FC236}">
                <a16:creationId xmlns:a16="http://schemas.microsoft.com/office/drawing/2014/main" id="{739CDA59-8900-4BBB-152A-133F943E52FA}"/>
              </a:ext>
            </a:extLst>
          </p:cNvPr>
          <p:cNvSpPr txBox="1"/>
          <p:nvPr/>
        </p:nvSpPr>
        <p:spPr>
          <a:xfrm>
            <a:off x="3896140" y="6581001"/>
            <a:ext cx="564542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solidFill>
                <a:effectLst/>
                <a:uLnTx/>
                <a:uFillTx/>
                <a:latin typeface="Aptos" panose="02110004020202020204"/>
                <a:ea typeface="+mn-ea"/>
                <a:cs typeface="+mn-cs"/>
              </a:rPr>
              <a:t>Πηγή</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hlinkClick r:id="rId3"/>
              </a:rPr>
              <a:t>https://www.iea.org/reports/global-ev-outlook-2024/trends-in-electric-cars</a:t>
            </a:r>
            <a:r>
              <a:rPr kumimoji="0" lang="el-GR" sz="12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pic>
        <p:nvPicPr>
          <p:cNvPr id="7" name="Εικόνα 6">
            <a:extLst>
              <a:ext uri="{FF2B5EF4-FFF2-40B4-BE49-F238E27FC236}">
                <a16:creationId xmlns:a16="http://schemas.microsoft.com/office/drawing/2014/main" id="{1F70B481-3F61-5CFF-B424-B798229BC6AA}"/>
              </a:ext>
            </a:extLst>
          </p:cNvPr>
          <p:cNvPicPr>
            <a:picLocks noChangeAspect="1"/>
          </p:cNvPicPr>
          <p:nvPr/>
        </p:nvPicPr>
        <p:blipFill>
          <a:blip r:embed="rId4"/>
          <a:srcRect r="10085"/>
          <a:stretch/>
        </p:blipFill>
        <p:spPr>
          <a:xfrm>
            <a:off x="1815548" y="804682"/>
            <a:ext cx="9157252" cy="5475219"/>
          </a:xfrm>
          <a:prstGeom prst="rect">
            <a:avLst/>
          </a:prstGeom>
        </p:spPr>
      </p:pic>
    </p:spTree>
    <p:extLst>
      <p:ext uri="{BB962C8B-B14F-4D97-AF65-F5344CB8AC3E}">
        <p14:creationId xmlns:p14="http://schemas.microsoft.com/office/powerpoint/2010/main" val="46874583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F38653-71A0-1DD0-A9C5-7DAA5981E65A}"/>
              </a:ext>
            </a:extLst>
          </p:cNvPr>
          <p:cNvSpPr txBox="1"/>
          <p:nvPr/>
        </p:nvSpPr>
        <p:spPr>
          <a:xfrm>
            <a:off x="4953000" y="0"/>
            <a:ext cx="2612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Aptos" panose="02110004020202020204"/>
                <a:ea typeface="+mn-ea"/>
                <a:cs typeface="+mn-cs"/>
              </a:rPr>
              <a:t>Άσκηση </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2</a:t>
            </a:r>
            <a:endParaRPr kumimoji="0" lang="el-GR"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8F513CD-823A-D369-A17D-27DD87EB8386}"/>
                  </a:ext>
                </a:extLst>
              </p:cNvPr>
              <p:cNvSpPr txBox="1"/>
              <p:nvPr/>
            </p:nvSpPr>
            <p:spPr>
              <a:xfrm>
                <a:off x="97065" y="743824"/>
                <a:ext cx="11506201" cy="455842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lphaUcPeriod"/>
                  <a:tabLst/>
                  <a:defRPr/>
                </a:pPr>
                <a:r>
                  <a:rPr lang="el-GR" b="1" dirty="0">
                    <a:solidFill>
                      <a:prstClr val="black"/>
                    </a:solidFill>
                    <a:latin typeface="Aptos" panose="02110004020202020204"/>
                  </a:rPr>
                  <a:t>Χρονική περίοδος 0-</a:t>
                </a:r>
                <a14:m>
                  <m:oMath xmlns:m="http://schemas.openxmlformats.org/officeDocument/2006/math">
                    <m:sSub>
                      <m:sSubPr>
                        <m:ctrlPr>
                          <a:rPr lang="el-GR" b="1" i="1" smtClean="0">
                            <a:solidFill>
                              <a:prstClr val="black"/>
                            </a:solidFill>
                            <a:latin typeface="Cambria Math" panose="02040503050406030204" pitchFamily="18" charset="0"/>
                          </a:rPr>
                        </m:ctrlPr>
                      </m:sSubPr>
                      <m:e>
                        <m:r>
                          <a:rPr lang="en-US" b="1" i="1" smtClean="0">
                            <a:solidFill>
                              <a:prstClr val="black"/>
                            </a:solidFill>
                            <a:latin typeface="Cambria Math" panose="02040503050406030204" pitchFamily="18" charset="0"/>
                          </a:rPr>
                          <m:t>𝒕</m:t>
                        </m:r>
                      </m:e>
                      <m:sub>
                        <m:r>
                          <a:rPr lang="en-US" b="1" i="1" smtClean="0">
                            <a:solidFill>
                              <a:prstClr val="black"/>
                            </a:solidFill>
                            <a:latin typeface="Cambria Math" panose="02040503050406030204" pitchFamily="18" charset="0"/>
                          </a:rPr>
                          <m:t>𝟏</m:t>
                        </m:r>
                      </m:sub>
                    </m:sSub>
                  </m:oMath>
                </a14:m>
                <a:endParaRPr kumimoji="0" lang="el-GR" sz="1800" b="1" i="0" u="none" strike="noStrike" kern="1200" cap="none" spc="0" normalizeH="0" baseline="0" noProof="0" dirty="0">
                  <a:ln>
                    <a:noFill/>
                  </a:ln>
                  <a:solidFill>
                    <a:prstClr val="black"/>
                  </a:solidFill>
                  <a:effectLst/>
                  <a:uLnTx/>
                  <a:uFillTx/>
                  <a:latin typeface="Aptos" panose="02110004020202020204"/>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UcPeriod"/>
                  <a:tabLst/>
                  <a:defRPr/>
                </a:pPr>
                <a:endParaRPr lang="el-GR" b="1" dirty="0">
                  <a:solidFill>
                    <a:prstClr val="black"/>
                  </a:solidFill>
                  <a:latin typeface="Aptos" panose="02110004020202020204"/>
                </a:endParaRPr>
              </a:p>
              <a:p>
                <a:pPr>
                  <a:defRPr/>
                </a:pPr>
                <a:r>
                  <a:rPr kumimoji="0" lang="el-GR" sz="1800" i="0" u="none" strike="noStrike" kern="1200" cap="none" spc="0" normalizeH="0" baseline="0" noProof="0" dirty="0">
                    <a:ln>
                      <a:noFill/>
                    </a:ln>
                    <a:solidFill>
                      <a:prstClr val="black"/>
                    </a:solidFill>
                    <a:effectLst/>
                    <a:uLnTx/>
                    <a:uFillTx/>
                    <a:latin typeface="Aptos" panose="02110004020202020204"/>
                  </a:rPr>
                  <a:t>Ισχύουν </a:t>
                </a:r>
                <a:r>
                  <a:rPr lang="el-GR" dirty="0">
                    <a:solidFill>
                      <a:prstClr val="black"/>
                    </a:solidFill>
                    <a:latin typeface="Aptos" panose="02110004020202020204"/>
                  </a:rPr>
                  <a:t>οι παρακάτω σχέσεις</a:t>
                </a:r>
              </a:p>
              <a:p>
                <a:pPr>
                  <a:defRPr/>
                </a:pPr>
                <a:r>
                  <a:rPr kumimoji="0" lang="el-GR" sz="1800" b="1" i="0" u="none" strike="noStrike" kern="1200" cap="none" spc="0" normalizeH="0" baseline="0" noProof="0" dirty="0">
                    <a:ln>
                      <a:noFill/>
                    </a:ln>
                    <a:solidFill>
                      <a:prstClr val="black"/>
                    </a:solidFill>
                    <a:effectLst/>
                    <a:uLnTx/>
                    <a:uFillTx/>
                    <a:latin typeface="Aptos" panose="02110004020202020204"/>
                  </a:rPr>
                  <a:t> </a:t>
                </a:r>
                <a14:m>
                  <m:oMath xmlns:m="http://schemas.openxmlformats.org/officeDocument/2006/math">
                    <m:sSub>
                      <m:sSubPr>
                        <m:ctrlPr>
                          <a:rPr lang="el-GR" sz="1800" i="1" smtClean="0">
                            <a:latin typeface="Cambria Math" panose="02040503050406030204" pitchFamily="18" charset="0"/>
                          </a:rPr>
                        </m:ctrlPr>
                      </m:sSubPr>
                      <m:e>
                        <m:r>
                          <a:rPr lang="en-US" sz="1800" b="0" i="1" smtClean="0">
                            <a:latin typeface="Cambria Math" panose="02040503050406030204" pitchFamily="18" charset="0"/>
                          </a:rPr>
                          <m:t>𝑈</m:t>
                        </m:r>
                      </m:e>
                      <m:sub>
                        <m:r>
                          <a:rPr lang="en-US" sz="1800" b="0" i="1" smtClean="0">
                            <a:latin typeface="Cambria Math" panose="02040503050406030204" pitchFamily="18" charset="0"/>
                          </a:rPr>
                          <m:t>𝑚𝑜𝑡𝑜𝑟</m:t>
                        </m:r>
                      </m:sub>
                    </m:sSub>
                    <m:r>
                      <a:rPr lang="en-US" sz="1800" b="0" i="1" smtClean="0">
                        <a:latin typeface="Cambria Math" panose="02040503050406030204" pitchFamily="18" charset="0"/>
                      </a:rPr>
                      <m:t>=</m:t>
                    </m:r>
                    <m:sSub>
                      <m:sSubPr>
                        <m:ctrlPr>
                          <a:rPr lang="en-US"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𝑑</m:t>
                        </m:r>
                      </m:e>
                      <m:sub>
                        <m:r>
                          <a:rPr lang="en-US" i="1">
                            <a:solidFill>
                              <a:prstClr val="black"/>
                            </a:solidFill>
                            <a:latin typeface="Cambria Math" panose="02040503050406030204" pitchFamily="18" charset="0"/>
                          </a:rPr>
                          <m:t>1</m:t>
                        </m:r>
                      </m:sub>
                    </m:sSub>
                  </m:oMath>
                </a14:m>
                <a:r>
                  <a:rPr lang="el-GR" sz="1800" i="1" dirty="0"/>
                  <a:t>∙</a:t>
                </a:r>
                <a:r>
                  <a:rPr lang="el-GR" dirty="0"/>
                  <a:t> </a:t>
                </a:r>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𝑈</m:t>
                        </m:r>
                      </m:e>
                      <m:sub>
                        <m:r>
                          <a:rPr lang="en-US" b="0" i="1" smtClean="0">
                            <a:latin typeface="Cambria Math" panose="02040503050406030204" pitchFamily="18" charset="0"/>
                          </a:rPr>
                          <m:t>𝑏𝑎𝑡</m:t>
                        </m:r>
                      </m:sub>
                    </m:sSub>
                    <m:r>
                      <a:rPr lang="el-GR" b="0" i="1" smtClean="0">
                        <a:latin typeface="Cambria Math" panose="02040503050406030204" pitchFamily="18" charset="0"/>
                      </a:rPr>
                      <m:t>             </m:t>
                    </m:r>
                    <m:r>
                      <a:rPr lang="en-US" b="0" i="1" smtClean="0">
                        <a:latin typeface="Cambria Math" panose="02040503050406030204" pitchFamily="18" charset="0"/>
                      </a:rPr>
                      <m:t>                </m:t>
                    </m:r>
                    <m:r>
                      <a:rPr lang="el-GR" b="0" i="1" smtClean="0">
                        <a:latin typeface="Cambria Math" panose="02040503050406030204" pitchFamily="18" charset="0"/>
                      </a:rPr>
                      <m:t>  (</m:t>
                    </m:r>
                    <m:r>
                      <a:rPr lang="el-GR" b="0" i="1" smtClean="0">
                        <a:latin typeface="Cambria Math" panose="02040503050406030204" pitchFamily="18" charset="0"/>
                      </a:rPr>
                      <m:t>1</m:t>
                    </m:r>
                    <m:r>
                      <a:rPr lang="el-GR" b="0" i="1" smtClean="0">
                        <a:latin typeface="Cambria Math" panose="02040503050406030204" pitchFamily="18" charset="0"/>
                      </a:rPr>
                      <m:t>)</m:t>
                    </m:r>
                  </m:oMath>
                </a14:m>
                <a:endParaRPr lang="el-GR" sz="1800" i="1" dirty="0"/>
              </a:p>
              <a:p>
                <a:pPr>
                  <a:defRPr/>
                </a:pPr>
                <a:r>
                  <a:rPr kumimoji="0" lang="el-GR" sz="1800" b="1" i="0" u="none" strike="noStrike" kern="1200" cap="none" spc="0" normalizeH="0" baseline="0" noProof="0" dirty="0">
                    <a:ln>
                      <a:noFill/>
                    </a:ln>
                    <a:solidFill>
                      <a:prstClr val="black"/>
                    </a:solidFill>
                    <a:effectLst/>
                    <a:uLnTx/>
                    <a:uFillTx/>
                    <a:latin typeface="Aptos" panose="02110004020202020204"/>
                  </a:rPr>
                  <a:t> </a:t>
                </a:r>
                <a14:m>
                  <m:oMath xmlns:m="http://schemas.openxmlformats.org/officeDocument/2006/math">
                    <m:sSub>
                      <m:sSubPr>
                        <m:ctrlPr>
                          <a:rPr lang="el-GR" sz="1800" i="1" smtClean="0">
                            <a:latin typeface="Cambria Math" panose="02040503050406030204" pitchFamily="18" charset="0"/>
                          </a:rPr>
                        </m:ctrlPr>
                      </m:sSubPr>
                      <m:e>
                        <m:r>
                          <a:rPr lang="en-US" sz="1800" b="0" i="1" smtClean="0">
                            <a:latin typeface="Cambria Math" panose="02040503050406030204" pitchFamily="18" charset="0"/>
                          </a:rPr>
                          <m:t>𝑈</m:t>
                        </m:r>
                      </m:e>
                      <m:sub>
                        <m:r>
                          <a:rPr lang="en-US" sz="1800" b="0" i="1" smtClean="0">
                            <a:latin typeface="Cambria Math" panose="02040503050406030204" pitchFamily="18" charset="0"/>
                          </a:rPr>
                          <m:t>𝑚𝑜𝑡𝑜𝑟</m:t>
                        </m:r>
                      </m:sub>
                    </m:sSub>
                    <m:r>
                      <a:rPr lang="en-US" sz="1800" b="0" i="1" smtClean="0">
                        <a:latin typeface="Cambria Math" panose="02040503050406030204" pitchFamily="18" charset="0"/>
                      </a:rPr>
                      <m:t>=</m:t>
                    </m:r>
                    <m:sSub>
                      <m:sSubPr>
                        <m:ctrlPr>
                          <a:rPr lang="en-US" i="1">
                            <a:solidFill>
                              <a:prstClr val="black"/>
                            </a:solidFill>
                            <a:latin typeface="Cambria Math" panose="02040503050406030204" pitchFamily="18" charset="0"/>
                          </a:rPr>
                        </m:ctrlPr>
                      </m:sSubPr>
                      <m:e>
                        <m:r>
                          <a:rPr lang="el-GR" b="0" i="1" smtClean="0">
                            <a:solidFill>
                              <a:prstClr val="black"/>
                            </a:solidFill>
                            <a:latin typeface="Cambria Math" panose="02040503050406030204" pitchFamily="18" charset="0"/>
                          </a:rPr>
                          <m:t>𝛪</m:t>
                        </m:r>
                      </m:e>
                      <m:sub>
                        <m:r>
                          <a:rPr lang="en-US" b="0" i="1" smtClean="0">
                            <a:solidFill>
                              <a:prstClr val="black"/>
                            </a:solidFill>
                            <a:latin typeface="Cambria Math" panose="02040503050406030204" pitchFamily="18" charset="0"/>
                          </a:rPr>
                          <m:t>𝑚</m:t>
                        </m:r>
                      </m:sub>
                    </m:sSub>
                  </m:oMath>
                </a14:m>
                <a:r>
                  <a:rPr lang="el-GR" sz="1800" i="1" dirty="0"/>
                  <a:t>∙</a:t>
                </a:r>
                <a14:m>
                  <m:oMath xmlns:m="http://schemas.openxmlformats.org/officeDocument/2006/math">
                    <m:sSub>
                      <m:sSubPr>
                        <m:ctrlPr>
                          <a:rPr lang="en-US" i="1">
                            <a:solidFill>
                              <a:prstClr val="black"/>
                            </a:solidFill>
                            <a:latin typeface="Cambria Math" panose="02040503050406030204" pitchFamily="18" charset="0"/>
                          </a:rPr>
                        </m:ctrlPr>
                      </m:sSubPr>
                      <m:e>
                        <m:r>
                          <a:rPr lang="en-US" b="0" i="1" smtClean="0">
                            <a:solidFill>
                              <a:prstClr val="black"/>
                            </a:solidFill>
                            <a:latin typeface="Cambria Math" panose="02040503050406030204" pitchFamily="18" charset="0"/>
                          </a:rPr>
                          <m:t>𝑅</m:t>
                        </m:r>
                      </m:e>
                      <m:sub>
                        <m:r>
                          <a:rPr lang="en-US" b="0" i="1" smtClean="0">
                            <a:solidFill>
                              <a:prstClr val="black"/>
                            </a:solidFill>
                            <a:latin typeface="Cambria Math" panose="02040503050406030204" pitchFamily="18" charset="0"/>
                          </a:rPr>
                          <m:t>𝑎</m:t>
                        </m:r>
                      </m:sub>
                    </m:sSub>
                    <m:r>
                      <a:rPr lang="en-US" b="0" i="1" smtClean="0">
                        <a:solidFill>
                          <a:prstClr val="black"/>
                        </a:solidFill>
                        <a:latin typeface="Cambria Math" panose="02040503050406030204" pitchFamily="18" charset="0"/>
                      </a:rPr>
                      <m:t> +</m:t>
                    </m:r>
                    <m:sSub>
                      <m:sSubPr>
                        <m:ctrlPr>
                          <a:rPr lang="en-US" i="1">
                            <a:solidFill>
                              <a:prstClr val="black"/>
                            </a:solidFill>
                            <a:latin typeface="Cambria Math" panose="02040503050406030204" pitchFamily="18" charset="0"/>
                          </a:rPr>
                        </m:ctrlPr>
                      </m:sSubPr>
                      <m:e>
                        <m:r>
                          <a:rPr lang="en-US" b="0" i="1" smtClean="0">
                            <a:solidFill>
                              <a:prstClr val="black"/>
                            </a:solidFill>
                            <a:latin typeface="Cambria Math" panose="02040503050406030204" pitchFamily="18" charset="0"/>
                          </a:rPr>
                          <m:t>𝐿</m:t>
                        </m:r>
                      </m:e>
                      <m:sub>
                        <m:r>
                          <a:rPr lang="en-US" i="1">
                            <a:solidFill>
                              <a:prstClr val="black"/>
                            </a:solidFill>
                            <a:latin typeface="Cambria Math" panose="02040503050406030204" pitchFamily="18" charset="0"/>
                          </a:rPr>
                          <m:t>𝑎</m:t>
                        </m:r>
                      </m:sub>
                    </m:sSub>
                    <m:f>
                      <m:fPr>
                        <m:ctrlPr>
                          <a:rPr lang="en-US" i="1" smtClean="0">
                            <a:solidFill>
                              <a:prstClr val="black"/>
                            </a:solidFill>
                            <a:latin typeface="Cambria Math" panose="02040503050406030204" pitchFamily="18" charset="0"/>
                          </a:rPr>
                        </m:ctrlPr>
                      </m:fPr>
                      <m:num>
                        <m:r>
                          <a:rPr lang="en-US" b="0" i="1" smtClean="0">
                            <a:solidFill>
                              <a:prstClr val="black"/>
                            </a:solidFill>
                            <a:latin typeface="Cambria Math" panose="02040503050406030204" pitchFamily="18" charset="0"/>
                          </a:rPr>
                          <m:t>𝑑</m:t>
                        </m:r>
                        <m:sSub>
                          <m:sSubPr>
                            <m:ctrlPr>
                              <a:rPr lang="en-US" i="1">
                                <a:solidFill>
                                  <a:prstClr val="black"/>
                                </a:solidFill>
                                <a:latin typeface="Cambria Math" panose="02040503050406030204" pitchFamily="18" charset="0"/>
                              </a:rPr>
                            </m:ctrlPr>
                          </m:sSubPr>
                          <m:e>
                            <m:r>
                              <a:rPr lang="el-GR" i="1">
                                <a:solidFill>
                                  <a:prstClr val="black"/>
                                </a:solidFill>
                                <a:latin typeface="Cambria Math" panose="02040503050406030204" pitchFamily="18" charset="0"/>
                              </a:rPr>
                              <m:t>𝛪</m:t>
                            </m:r>
                          </m:e>
                          <m:sub>
                            <m:r>
                              <a:rPr lang="en-US" i="1">
                                <a:solidFill>
                                  <a:prstClr val="black"/>
                                </a:solidFill>
                                <a:latin typeface="Cambria Math" panose="02040503050406030204" pitchFamily="18" charset="0"/>
                              </a:rPr>
                              <m:t>𝑚</m:t>
                            </m:r>
                          </m:sub>
                        </m:sSub>
                      </m:num>
                      <m:den>
                        <m:r>
                          <a:rPr lang="en-US" b="0" i="1" smtClean="0">
                            <a:solidFill>
                              <a:prstClr val="black"/>
                            </a:solidFill>
                            <a:latin typeface="Cambria Math" panose="02040503050406030204" pitchFamily="18" charset="0"/>
                          </a:rPr>
                          <m:t>𝑑𝑡</m:t>
                        </m:r>
                      </m:den>
                    </m:f>
                    <m:r>
                      <a:rPr lang="en-US" b="0" i="1" smtClean="0">
                        <a:solidFill>
                          <a:prstClr val="black"/>
                        </a:solidFill>
                        <a:latin typeface="Cambria Math" panose="02040503050406030204" pitchFamily="18" charset="0"/>
                      </a:rPr>
                      <m:t>+</m:t>
                    </m:r>
                    <m:r>
                      <a:rPr lang="en-US" b="0" i="1" smtClean="0">
                        <a:solidFill>
                          <a:prstClr val="black"/>
                        </a:solidFill>
                        <a:latin typeface="Cambria Math" panose="02040503050406030204" pitchFamily="18" charset="0"/>
                      </a:rPr>
                      <m:t>𝐸</m:t>
                    </m:r>
                    <m:r>
                      <a:rPr lang="en-US" b="0" i="1" smtClean="0">
                        <a:solidFill>
                          <a:prstClr val="black"/>
                        </a:solidFill>
                        <a:latin typeface="Cambria Math" panose="02040503050406030204" pitchFamily="18" charset="0"/>
                      </a:rPr>
                      <m:t>         </m:t>
                    </m:r>
                    <m:d>
                      <m:dPr>
                        <m:ctrlPr>
                          <a:rPr lang="el-GR" b="0" i="1" smtClean="0">
                            <a:latin typeface="Cambria Math" panose="02040503050406030204" pitchFamily="18" charset="0"/>
                          </a:rPr>
                        </m:ctrlPr>
                      </m:dPr>
                      <m:e>
                        <m:r>
                          <a:rPr lang="el-GR" b="0" i="1" smtClean="0">
                            <a:latin typeface="Cambria Math" panose="02040503050406030204" pitchFamily="18" charset="0"/>
                          </a:rPr>
                          <m:t>2</m:t>
                        </m:r>
                      </m:e>
                    </m:d>
                  </m:oMath>
                </a14:m>
                <a:endParaRPr lang="en-US" b="0" i="1" dirty="0"/>
              </a:p>
              <a:p>
                <a:pPr>
                  <a:defRPr/>
                </a:pPr>
                <a:endParaRPr lang="en-US" sz="1800" i="1" dirty="0"/>
              </a:p>
              <a:p>
                <a:pPr>
                  <a:defRPr/>
                </a:pPr>
                <a:r>
                  <a:rPr lang="el-GR" sz="1800" dirty="0"/>
                  <a:t>Θεωρώντας ότι τη χρονική στιγμή </a:t>
                </a:r>
                <a:r>
                  <a:rPr lang="el-GR" i="1" dirty="0">
                    <a:solidFill>
                      <a:prstClr val="black"/>
                    </a:solidFill>
                    <a:latin typeface="Aptos" panose="02110004020202020204"/>
                  </a:rPr>
                  <a:t>0-</a:t>
                </a:r>
                <a14:m>
                  <m:oMath xmlns:m="http://schemas.openxmlformats.org/officeDocument/2006/math">
                    <m:sSub>
                      <m:sSubPr>
                        <m:ctrlPr>
                          <a:rPr lang="el-GR" i="1" smtClean="0">
                            <a:solidFill>
                              <a:prstClr val="black"/>
                            </a:solidFill>
                            <a:latin typeface="Cambria Math" panose="02040503050406030204" pitchFamily="18" charset="0"/>
                          </a:rPr>
                        </m:ctrlPr>
                      </m:sSubPr>
                      <m:e>
                        <m:r>
                          <a:rPr lang="en-US" b="0" i="1" smtClean="0">
                            <a:solidFill>
                              <a:prstClr val="black"/>
                            </a:solidFill>
                            <a:latin typeface="Cambria Math" panose="02040503050406030204" pitchFamily="18" charset="0"/>
                          </a:rPr>
                          <m:t>𝑡</m:t>
                        </m:r>
                      </m:e>
                      <m:sub>
                        <m:r>
                          <a:rPr lang="en-US" b="0" i="1" smtClean="0">
                            <a:solidFill>
                              <a:prstClr val="black"/>
                            </a:solidFill>
                            <a:latin typeface="Cambria Math" panose="02040503050406030204" pitchFamily="18" charset="0"/>
                          </a:rPr>
                          <m:t>1</m:t>
                        </m:r>
                      </m:sub>
                    </m:sSub>
                  </m:oMath>
                </a14:m>
                <a:r>
                  <a:rPr lang="el-GR" sz="1800" i="1" dirty="0"/>
                  <a:t> </a:t>
                </a:r>
                <a:r>
                  <a:rPr lang="el-GR" sz="1800" dirty="0"/>
                  <a:t>η μεταβολή του ρεύματος είναι 0, από (1)-(2) έχουμε</a:t>
                </a:r>
                <a:r>
                  <a:rPr lang="en-US" sz="1800" dirty="0"/>
                  <a:t>:</a:t>
                </a:r>
              </a:p>
              <a:p>
                <a:pPr>
                  <a:defRPr/>
                </a:pPr>
                <a:endParaRPr lang="el-GR" sz="1800" i="1" dirty="0"/>
              </a:p>
              <a:p>
                <a:pPr lvl="0">
                  <a:defRPr/>
                </a:pPr>
                <a14:m>
                  <m:oMath xmlns:m="http://schemas.openxmlformats.org/officeDocument/2006/math">
                    <m:sSub>
                      <m:sSubPr>
                        <m:ctrlPr>
                          <a:rPr lang="en-US" i="1" smtClean="0">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𝑑</m:t>
                        </m:r>
                      </m:e>
                      <m:sub>
                        <m:r>
                          <a:rPr lang="en-US" i="1">
                            <a:solidFill>
                              <a:prstClr val="black"/>
                            </a:solidFill>
                            <a:latin typeface="Cambria Math" panose="02040503050406030204" pitchFamily="18" charset="0"/>
                          </a:rPr>
                          <m:t>1</m:t>
                        </m:r>
                      </m:sub>
                    </m:sSub>
                  </m:oMath>
                </a14:m>
                <a:r>
                  <a:rPr lang="el-GR" sz="1800" i="1" dirty="0"/>
                  <a:t>∙</a:t>
                </a:r>
                <a:r>
                  <a:rPr lang="el-GR" dirty="0"/>
                  <a:t> </a:t>
                </a:r>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𝑈</m:t>
                        </m:r>
                      </m:e>
                      <m:sub>
                        <m:r>
                          <a:rPr lang="en-US" b="0" i="1" smtClean="0">
                            <a:latin typeface="Cambria Math" panose="02040503050406030204" pitchFamily="18" charset="0"/>
                          </a:rPr>
                          <m:t>𝑏𝑎𝑡</m:t>
                        </m:r>
                      </m:sub>
                    </m:sSub>
                    <m:r>
                      <a:rPr lang="en-US" b="1" i="0" smtClean="0">
                        <a:latin typeface="Cambria Math" panose="02040503050406030204" pitchFamily="18" charset="0"/>
                      </a:rPr>
                      <m:t>=</m:t>
                    </m:r>
                    <m:sSub>
                      <m:sSubPr>
                        <m:ctrlPr>
                          <a:rPr lang="en-US" i="1">
                            <a:solidFill>
                              <a:prstClr val="black"/>
                            </a:solidFill>
                            <a:latin typeface="Cambria Math" panose="02040503050406030204" pitchFamily="18" charset="0"/>
                          </a:rPr>
                        </m:ctrlPr>
                      </m:sSubPr>
                      <m:e>
                        <m:r>
                          <a:rPr lang="el-GR" i="1">
                            <a:solidFill>
                              <a:prstClr val="black"/>
                            </a:solidFill>
                            <a:latin typeface="Cambria Math" panose="02040503050406030204" pitchFamily="18" charset="0"/>
                          </a:rPr>
                          <m:t>𝛪</m:t>
                        </m:r>
                      </m:e>
                      <m:sub>
                        <m:r>
                          <a:rPr lang="en-US" i="1">
                            <a:solidFill>
                              <a:prstClr val="black"/>
                            </a:solidFill>
                            <a:latin typeface="Cambria Math" panose="02040503050406030204" pitchFamily="18" charset="0"/>
                          </a:rPr>
                          <m:t>𝑚</m:t>
                        </m:r>
                      </m:sub>
                    </m:sSub>
                    <m:r>
                      <m:rPr>
                        <m:nor/>
                      </m:rPr>
                      <a:rPr lang="el-GR" i="1" dirty="0"/>
                      <m:t>∙</m:t>
                    </m:r>
                    <m:sSub>
                      <m:sSubPr>
                        <m:ctrlPr>
                          <a:rPr lang="en-US"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𝑅</m:t>
                        </m:r>
                      </m:e>
                      <m:sub>
                        <m:r>
                          <a:rPr lang="en-US" i="1">
                            <a:solidFill>
                              <a:prstClr val="black"/>
                            </a:solidFill>
                            <a:latin typeface="Cambria Math" panose="02040503050406030204" pitchFamily="18" charset="0"/>
                          </a:rPr>
                          <m:t>𝑎</m:t>
                        </m:r>
                      </m:sub>
                    </m:sSub>
                    <m:r>
                      <a:rPr lang="en-US" i="1">
                        <a:solidFill>
                          <a:prstClr val="black"/>
                        </a:solidFill>
                        <a:latin typeface="Cambria Math" panose="02040503050406030204" pitchFamily="18" charset="0"/>
                      </a:rPr>
                      <m:t> +</m:t>
                    </m:r>
                    <m:r>
                      <a:rPr lang="en-US" i="1">
                        <a:solidFill>
                          <a:prstClr val="black"/>
                        </a:solidFill>
                        <a:latin typeface="Cambria Math" panose="02040503050406030204" pitchFamily="18" charset="0"/>
                      </a:rPr>
                      <m:t>𝐸</m:t>
                    </m:r>
                    <m:r>
                      <a:rPr lang="en-US" b="0" i="1" smtClean="0">
                        <a:solidFill>
                          <a:prstClr val="black"/>
                        </a:solidFill>
                        <a:latin typeface="Cambria Math" panose="02040503050406030204" pitchFamily="18" charset="0"/>
                      </a:rPr>
                      <m:t> </m:t>
                    </m:r>
                    <m:r>
                      <a:rPr lang="en-US" b="0" i="1" smtClean="0">
                        <a:solidFill>
                          <a:prstClr val="black"/>
                        </a:solidFill>
                        <a:latin typeface="Cambria Math" panose="02040503050406030204" pitchFamily="18" charset="0"/>
                        <a:ea typeface="Cambria Math" panose="02040503050406030204" pitchFamily="18" charset="0"/>
                      </a:rPr>
                      <m:t>⇒</m:t>
                    </m:r>
                  </m:oMath>
                </a14:m>
                <a:r>
                  <a:rPr kumimoji="0" lang="en-US" sz="1800" b="1" i="0" u="none" strike="noStrike" kern="1200" cap="none" spc="0" normalizeH="0" baseline="0" noProof="0" dirty="0">
                    <a:ln>
                      <a:noFill/>
                    </a:ln>
                    <a:solidFill>
                      <a:prstClr val="black"/>
                    </a:solidFill>
                    <a:effectLst/>
                    <a:uLnTx/>
                    <a:uFillTx/>
                    <a:latin typeface="Aptos" panose="02110004020202020204"/>
                  </a:rPr>
                  <a:t> </a:t>
                </a:r>
                <a14:m>
                  <m:oMath xmlns:m="http://schemas.openxmlformats.org/officeDocument/2006/math">
                    <m:sSub>
                      <m:sSubPr>
                        <m:ctrlPr>
                          <a:rPr lang="en-US"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𝑑</m:t>
                        </m:r>
                      </m:e>
                      <m:sub>
                        <m:r>
                          <a:rPr lang="en-US" i="1">
                            <a:solidFill>
                              <a:prstClr val="black"/>
                            </a:solidFill>
                            <a:latin typeface="Cambria Math" panose="02040503050406030204" pitchFamily="18" charset="0"/>
                          </a:rPr>
                          <m:t>1</m:t>
                        </m:r>
                      </m:sub>
                    </m:sSub>
                    <m:r>
                      <a:rPr lang="en-US" b="0" i="1" smtClean="0">
                        <a:solidFill>
                          <a:prstClr val="black"/>
                        </a:solidFill>
                        <a:latin typeface="Cambria Math" panose="02040503050406030204" pitchFamily="18" charset="0"/>
                      </a:rPr>
                      <m:t>=</m:t>
                    </m:r>
                    <m:f>
                      <m:fPr>
                        <m:ctrlPr>
                          <a:rPr lang="en-US" b="0" i="1" smtClean="0">
                            <a:solidFill>
                              <a:prstClr val="black"/>
                            </a:solidFill>
                            <a:latin typeface="Cambria Math" panose="02040503050406030204" pitchFamily="18" charset="0"/>
                          </a:rPr>
                        </m:ctrlPr>
                      </m:fPr>
                      <m:num>
                        <m:sSub>
                          <m:sSubPr>
                            <m:ctrlPr>
                              <a:rPr lang="en-US" i="1">
                                <a:solidFill>
                                  <a:prstClr val="black"/>
                                </a:solidFill>
                                <a:latin typeface="Cambria Math" panose="02040503050406030204" pitchFamily="18" charset="0"/>
                              </a:rPr>
                            </m:ctrlPr>
                          </m:sSubPr>
                          <m:e>
                            <m:r>
                              <a:rPr lang="el-GR" i="1">
                                <a:solidFill>
                                  <a:prstClr val="black"/>
                                </a:solidFill>
                                <a:latin typeface="Cambria Math" panose="02040503050406030204" pitchFamily="18" charset="0"/>
                              </a:rPr>
                              <m:t>𝛪</m:t>
                            </m:r>
                          </m:e>
                          <m:sub>
                            <m:r>
                              <a:rPr lang="en-US" i="1">
                                <a:solidFill>
                                  <a:prstClr val="black"/>
                                </a:solidFill>
                                <a:latin typeface="Cambria Math" panose="02040503050406030204" pitchFamily="18" charset="0"/>
                              </a:rPr>
                              <m:t>𝑚</m:t>
                            </m:r>
                          </m:sub>
                        </m:sSub>
                        <m:r>
                          <m:rPr>
                            <m:nor/>
                          </m:rPr>
                          <a:rPr lang="el-GR" i="1" dirty="0"/>
                          <m:t>∙</m:t>
                        </m:r>
                        <m:sSub>
                          <m:sSubPr>
                            <m:ctrlPr>
                              <a:rPr lang="en-US"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𝑅</m:t>
                            </m:r>
                          </m:e>
                          <m:sub>
                            <m:r>
                              <a:rPr lang="en-US" i="1">
                                <a:solidFill>
                                  <a:prstClr val="black"/>
                                </a:solidFill>
                                <a:latin typeface="Cambria Math" panose="02040503050406030204" pitchFamily="18" charset="0"/>
                              </a:rPr>
                              <m:t>𝑎</m:t>
                            </m:r>
                          </m:sub>
                        </m:sSub>
                        <m:r>
                          <a:rPr lang="en-US" i="1">
                            <a:solidFill>
                              <a:prstClr val="black"/>
                            </a:solidFill>
                            <a:latin typeface="Cambria Math" panose="02040503050406030204" pitchFamily="18" charset="0"/>
                          </a:rPr>
                          <m:t> +</m:t>
                        </m:r>
                        <m:r>
                          <a:rPr lang="en-US" i="1">
                            <a:solidFill>
                              <a:prstClr val="black"/>
                            </a:solidFill>
                            <a:latin typeface="Cambria Math" panose="02040503050406030204" pitchFamily="18" charset="0"/>
                          </a:rPr>
                          <m:t>𝐸</m:t>
                        </m:r>
                      </m:num>
                      <m:den>
                        <m:sSub>
                          <m:sSubPr>
                            <m:ctrlPr>
                              <a:rPr lang="el-GR" i="1">
                                <a:latin typeface="Cambria Math" panose="02040503050406030204" pitchFamily="18" charset="0"/>
                              </a:rPr>
                            </m:ctrlPr>
                          </m:sSubPr>
                          <m:e>
                            <m:r>
                              <a:rPr lang="en-US" i="1">
                                <a:latin typeface="Cambria Math" panose="02040503050406030204" pitchFamily="18" charset="0"/>
                              </a:rPr>
                              <m:t>𝑈</m:t>
                            </m:r>
                          </m:e>
                          <m:sub>
                            <m:r>
                              <a:rPr lang="en-US" i="1">
                                <a:latin typeface="Cambria Math" panose="02040503050406030204" pitchFamily="18" charset="0"/>
                              </a:rPr>
                              <m:t>𝑏𝑎𝑡</m:t>
                            </m:r>
                          </m:sub>
                        </m:sSub>
                      </m:den>
                    </m:f>
                    <m:r>
                      <a:rPr lang="en-US" b="0" i="1" smtClean="0">
                        <a:solidFill>
                          <a:prstClr val="black"/>
                        </a:solidFill>
                        <a:latin typeface="Cambria Math" panose="02040503050406030204" pitchFamily="18" charset="0"/>
                      </a:rPr>
                      <m:t>         (</m:t>
                    </m:r>
                    <m:r>
                      <a:rPr lang="en-US" b="0" i="1" smtClean="0">
                        <a:solidFill>
                          <a:prstClr val="black"/>
                        </a:solidFill>
                        <a:latin typeface="Cambria Math" panose="02040503050406030204" pitchFamily="18" charset="0"/>
                      </a:rPr>
                      <m:t>3</m:t>
                    </m:r>
                    <m:r>
                      <a:rPr lang="en-US" b="0" i="1" smtClean="0">
                        <a:solidFill>
                          <a:prstClr val="black"/>
                        </a:solidFill>
                        <a:latin typeface="Cambria Math" panose="02040503050406030204" pitchFamily="18" charset="0"/>
                      </a:rPr>
                      <m:t>)</m:t>
                    </m:r>
                  </m:oMath>
                </a14:m>
                <a:endParaRPr kumimoji="0" lang="en-US" sz="1800" b="1" i="0" u="none" strike="noStrike" kern="1200" cap="none" spc="0" normalizeH="0" baseline="0" noProof="0" dirty="0">
                  <a:ln>
                    <a:noFill/>
                  </a:ln>
                  <a:solidFill>
                    <a:prstClr val="black"/>
                  </a:solidFill>
                  <a:effectLst/>
                  <a:uLnTx/>
                  <a:uFillTx/>
                  <a:latin typeface="Aptos" panose="02110004020202020204"/>
                </a:endParaRPr>
              </a:p>
              <a:p>
                <a:pPr lvl="0">
                  <a:defRPr/>
                </a:pPr>
                <a:endParaRPr lang="en-US" b="1" dirty="0">
                  <a:solidFill>
                    <a:prstClr val="black"/>
                  </a:solidFill>
                  <a:latin typeface="Aptos" panose="02110004020202020204"/>
                </a:endParaRPr>
              </a:p>
              <a:p>
                <a:pPr lvl="0">
                  <a:defRPr/>
                </a:pPr>
                <a:r>
                  <a:rPr lang="el-GR" dirty="0">
                    <a:solidFill>
                      <a:prstClr val="black"/>
                    </a:solidFill>
                    <a:latin typeface="Aptos" panose="02110004020202020204"/>
                  </a:rPr>
                  <a:t>Από θεωρία ηλεκτρικών μηχανών, ξέρουμε ότι </a:t>
                </a:r>
                <a14:m>
                  <m:oMath xmlns:m="http://schemas.openxmlformats.org/officeDocument/2006/math">
                    <m:r>
                      <a:rPr lang="en-US" i="1" smtClean="0">
                        <a:solidFill>
                          <a:prstClr val="black"/>
                        </a:solidFill>
                        <a:latin typeface="Cambria Math" panose="02040503050406030204" pitchFamily="18" charset="0"/>
                      </a:rPr>
                      <m:t>𝐸</m:t>
                    </m:r>
                    <m:r>
                      <a:rPr lang="el-GR" b="0" i="0" smtClean="0">
                        <a:solidFill>
                          <a:prstClr val="black"/>
                        </a:solidFill>
                        <a:latin typeface="Cambria Math" panose="02040503050406030204" pitchFamily="18" charset="0"/>
                      </a:rPr>
                      <m:t>=</m:t>
                    </m:r>
                    <m:r>
                      <m:rPr>
                        <m:nor/>
                      </m:rPr>
                      <a:rPr lang="en-US" dirty="0">
                        <a:latin typeface="Cambria" panose="02040503050406030204" pitchFamily="18" charset="0"/>
                        <a:ea typeface="MS Mincho" panose="02020609040205080304" pitchFamily="49" charset="-128"/>
                        <a:cs typeface="Times New Roman" panose="02020603050405020304" pitchFamily="18" charset="0"/>
                      </a:rPr>
                      <m:t> </m:t>
                    </m:r>
                    <m:r>
                      <m:rPr>
                        <m:nor/>
                      </m:rPr>
                      <a:rPr lang="en-US" dirty="0">
                        <a:latin typeface="Cambria" panose="02040503050406030204" pitchFamily="18" charset="0"/>
                        <a:ea typeface="MS Mincho" panose="02020609040205080304" pitchFamily="49" charset="-128"/>
                        <a:cs typeface="Times New Roman" panose="02020603050405020304" pitchFamily="18" charset="0"/>
                      </a:rPr>
                      <m:t>K</m:t>
                    </m:r>
                    <m:r>
                      <m:rPr>
                        <m:nor/>
                      </m:rPr>
                      <a:rPr lang="en-US" dirty="0">
                        <a:latin typeface="Cambria" panose="02040503050406030204" pitchFamily="18" charset="0"/>
                        <a:ea typeface="MS Mincho" panose="02020609040205080304" pitchFamily="49" charset="-128"/>
                        <a:cs typeface="Times New Roman" panose="02020603050405020304" pitchFamily="18" charset="0"/>
                      </a:rPr>
                      <m:t> </m:t>
                    </m:r>
                    <m:r>
                      <m:rPr>
                        <m:nor/>
                      </m:rPr>
                      <a:rPr lang="el-GR" dirty="0">
                        <a:latin typeface="Cambria" panose="02040503050406030204" pitchFamily="18" charset="0"/>
                        <a:ea typeface="MS Mincho" panose="02020609040205080304" pitchFamily="49" charset="-128"/>
                        <a:cs typeface="Times New Roman" panose="02020603050405020304" pitchFamily="18" charset="0"/>
                      </a:rPr>
                      <m:t>∗</m:t>
                    </m:r>
                    <m:r>
                      <m:rPr>
                        <m:nor/>
                      </m:rPr>
                      <a:rPr lang="en-US" dirty="0">
                        <a:latin typeface="Cambria" panose="02040503050406030204" pitchFamily="18" charset="0"/>
                        <a:ea typeface="MS Mincho" panose="02020609040205080304" pitchFamily="49" charset="-128"/>
                        <a:cs typeface="Times New Roman" panose="02020603050405020304" pitchFamily="18" charset="0"/>
                      </a:rPr>
                      <m:t> </m:t>
                    </m:r>
                    <m:r>
                      <m:rPr>
                        <m:nor/>
                      </m:rPr>
                      <a:rPr lang="el-GR" dirty="0">
                        <a:latin typeface="Cambria" panose="02040503050406030204" pitchFamily="18" charset="0"/>
                        <a:ea typeface="MS Mincho" panose="02020609040205080304" pitchFamily="49" charset="-128"/>
                        <a:cs typeface="Times New Roman" panose="02020603050405020304" pitchFamily="18" charset="0"/>
                      </a:rPr>
                      <m:t>Φ</m:t>
                    </m:r>
                    <m:r>
                      <m:rPr>
                        <m:nor/>
                      </m:rPr>
                      <a:rPr lang="en-US" dirty="0">
                        <a:latin typeface="Cambria" panose="02040503050406030204" pitchFamily="18" charset="0"/>
                        <a:ea typeface="MS Mincho" panose="02020609040205080304" pitchFamily="49" charset="-128"/>
                        <a:cs typeface="Times New Roman" panose="02020603050405020304" pitchFamily="18" charset="0"/>
                      </a:rPr>
                      <m:t> </m:t>
                    </m:r>
                    <m:r>
                      <m:rPr>
                        <m:nor/>
                      </m:rPr>
                      <a:rPr lang="el-GR" dirty="0">
                        <a:latin typeface="Cambria" panose="02040503050406030204" pitchFamily="18" charset="0"/>
                        <a:ea typeface="MS Mincho" panose="02020609040205080304" pitchFamily="49" charset="-128"/>
                        <a:cs typeface="Times New Roman" panose="02020603050405020304" pitchFamily="18" charset="0"/>
                      </a:rPr>
                      <m:t>∗</m:t>
                    </m:r>
                    <m:sSub>
                      <m:sSubPr>
                        <m:ctrlPr>
                          <a:rPr lang="en-US" i="1">
                            <a:solidFill>
                              <a:prstClr val="black"/>
                            </a:solidFill>
                            <a:latin typeface="Cambria Math" panose="02040503050406030204" pitchFamily="18" charset="0"/>
                          </a:rPr>
                        </m:ctrlPr>
                      </m:sSubPr>
                      <m:e>
                        <m:r>
                          <a:rPr lang="el-GR" b="0" i="1" smtClean="0">
                            <a:solidFill>
                              <a:prstClr val="black"/>
                            </a:solidFill>
                            <a:latin typeface="Cambria Math" panose="02040503050406030204" pitchFamily="18" charset="0"/>
                          </a:rPr>
                          <m:t>𝜔</m:t>
                        </m:r>
                      </m:e>
                      <m:sub>
                        <m:r>
                          <a:rPr lang="en-US" b="0" i="1" smtClean="0">
                            <a:solidFill>
                              <a:prstClr val="black"/>
                            </a:solidFill>
                            <a:latin typeface="Cambria Math" panose="02040503050406030204" pitchFamily="18" charset="0"/>
                          </a:rPr>
                          <m:t>𝑚</m:t>
                        </m:r>
                      </m:sub>
                    </m:sSub>
                  </m:oMath>
                </a14:m>
                <a:r>
                  <a:rPr kumimoji="0" lang="el-GR" sz="1800" i="0" u="none" strike="noStrike" kern="1200" cap="none" spc="0" normalizeH="0" baseline="0" noProof="0" dirty="0">
                    <a:ln>
                      <a:noFill/>
                    </a:ln>
                    <a:solidFill>
                      <a:prstClr val="black"/>
                    </a:solidFill>
                    <a:effectLst/>
                    <a:uLnTx/>
                    <a:uFillTx/>
                    <a:latin typeface="Aptos" panose="02110004020202020204"/>
                  </a:rPr>
                  <a:t>. Επίσης </a:t>
                </a:r>
                <a14:m>
                  <m:oMath xmlns:m="http://schemas.openxmlformats.org/officeDocument/2006/math">
                    <m:sSub>
                      <m:sSubPr>
                        <m:ctrlPr>
                          <a:rPr lang="en-US" i="1">
                            <a:solidFill>
                              <a:prstClr val="black"/>
                            </a:solidFill>
                            <a:latin typeface="Cambria Math" panose="02040503050406030204" pitchFamily="18" charset="0"/>
                          </a:rPr>
                        </m:ctrlPr>
                      </m:sSubPr>
                      <m:e>
                        <m:r>
                          <a:rPr lang="el-GR" i="1">
                            <a:solidFill>
                              <a:prstClr val="black"/>
                            </a:solidFill>
                            <a:latin typeface="Cambria Math" panose="02040503050406030204" pitchFamily="18" charset="0"/>
                          </a:rPr>
                          <m:t>𝜔</m:t>
                        </m:r>
                      </m:e>
                      <m:sub>
                        <m:r>
                          <a:rPr lang="en-US" i="1">
                            <a:solidFill>
                              <a:prstClr val="black"/>
                            </a:solidFill>
                            <a:latin typeface="Cambria Math" panose="02040503050406030204" pitchFamily="18" charset="0"/>
                          </a:rPr>
                          <m:t>𝑚</m:t>
                        </m:r>
                      </m:sub>
                    </m:sSub>
                    <m:r>
                      <a:rPr lang="en-US" b="0" i="1" smtClean="0">
                        <a:solidFill>
                          <a:prstClr val="black"/>
                        </a:solidFill>
                        <a:latin typeface="Cambria Math" panose="02040503050406030204" pitchFamily="18" charset="0"/>
                      </a:rPr>
                      <m:t>=</m:t>
                    </m:r>
                    <m:f>
                      <m:fPr>
                        <m:ctrlPr>
                          <a:rPr lang="en-US" i="1">
                            <a:solidFill>
                              <a:prstClr val="black"/>
                            </a:solidFill>
                            <a:latin typeface="Cambria Math" panose="02040503050406030204" pitchFamily="18" charset="0"/>
                          </a:rPr>
                        </m:ctrlPr>
                      </m:fPr>
                      <m:num>
                        <m:sSub>
                          <m:sSubPr>
                            <m:ctrlPr>
                              <a:rPr lang="el-GR" i="1">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𝑣</m:t>
                            </m:r>
                          </m:sub>
                        </m:sSub>
                      </m:num>
                      <m:den>
                        <m:sSub>
                          <m:sSubPr>
                            <m:ctrlPr>
                              <a:rPr lang="el-GR" i="1">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𝑤</m:t>
                            </m:r>
                          </m:sub>
                        </m:sSub>
                      </m:den>
                    </m:f>
                    <m:r>
                      <a:rPr lang="en-US" b="0" i="1" smtClean="0">
                        <a:latin typeface="Cambria Math" panose="02040503050406030204" pitchFamily="18" charset="0"/>
                      </a:rPr>
                      <m:t>=</m:t>
                    </m:r>
                    <m:f>
                      <m:fPr>
                        <m:ctrlPr>
                          <a:rPr lang="en-US" i="1">
                            <a:solidFill>
                              <a:prstClr val="black"/>
                            </a:solidFill>
                            <a:latin typeface="Cambria Math" panose="02040503050406030204" pitchFamily="18" charset="0"/>
                          </a:rPr>
                        </m:ctrlPr>
                      </m:fPr>
                      <m:num>
                        <m:r>
                          <a:rPr lang="en-US" b="0" i="1" smtClean="0">
                            <a:latin typeface="Cambria Math" panose="02040503050406030204" pitchFamily="18" charset="0"/>
                          </a:rPr>
                          <m:t>22</m:t>
                        </m:r>
                        <m:r>
                          <a:rPr lang="en-US" b="0" i="1" smtClean="0">
                            <a:latin typeface="Cambria Math" panose="02040503050406030204" pitchFamily="18" charset="0"/>
                          </a:rPr>
                          <m:t>.</m:t>
                        </m:r>
                        <m:r>
                          <a:rPr lang="en-US" b="0" i="1" smtClean="0">
                            <a:latin typeface="Cambria Math" panose="02040503050406030204" pitchFamily="18" charset="0"/>
                          </a:rPr>
                          <m:t>22</m:t>
                        </m:r>
                        <m:r>
                          <a:rPr lang="en-US" b="0" i="1" smtClean="0">
                            <a:latin typeface="Cambria Math" panose="02040503050406030204" pitchFamily="18" charset="0"/>
                          </a:rPr>
                          <m:t> </m:t>
                        </m:r>
                        <m:r>
                          <a:rPr lang="en-US" b="0" i="1" smtClean="0">
                            <a:latin typeface="Cambria Math" panose="02040503050406030204" pitchFamily="18" charset="0"/>
                          </a:rPr>
                          <m:t>𝑚</m:t>
                        </m:r>
                        <m:r>
                          <a:rPr lang="en-US" b="0" i="1" smtClean="0">
                            <a:latin typeface="Cambria Math" panose="02040503050406030204" pitchFamily="18" charset="0"/>
                          </a:rPr>
                          <m:t>/</m:t>
                        </m:r>
                        <m:r>
                          <a:rPr lang="en-US" b="0" i="1" smtClean="0">
                            <a:latin typeface="Cambria Math" panose="02040503050406030204" pitchFamily="18" charset="0"/>
                          </a:rPr>
                          <m:t>𝑠</m:t>
                        </m:r>
                      </m:num>
                      <m:den>
                        <m:r>
                          <a:rPr lang="en-US" b="0" i="1" smtClean="0">
                            <a:latin typeface="Cambria Math" panose="02040503050406030204" pitchFamily="18" charset="0"/>
                          </a:rPr>
                          <m:t>0</m:t>
                        </m:r>
                        <m:r>
                          <a:rPr lang="en-US" b="0" i="1" smtClean="0">
                            <a:latin typeface="Cambria Math" panose="02040503050406030204" pitchFamily="18" charset="0"/>
                          </a:rPr>
                          <m:t>.</m:t>
                        </m:r>
                        <m:r>
                          <a:rPr lang="en-US" b="0" i="1" smtClean="0">
                            <a:latin typeface="Cambria Math" panose="02040503050406030204" pitchFamily="18" charset="0"/>
                          </a:rPr>
                          <m:t>3</m:t>
                        </m:r>
                        <m:r>
                          <a:rPr lang="en-US" b="0" i="1" smtClean="0">
                            <a:latin typeface="Cambria Math" panose="02040503050406030204" pitchFamily="18" charset="0"/>
                          </a:rPr>
                          <m:t> </m:t>
                        </m:r>
                        <m:r>
                          <a:rPr lang="en-US" b="0" i="1" smtClean="0">
                            <a:latin typeface="Cambria Math" panose="02040503050406030204" pitchFamily="18" charset="0"/>
                          </a:rPr>
                          <m:t>𝑚</m:t>
                        </m:r>
                      </m:den>
                    </m:f>
                    <m:r>
                      <a:rPr lang="el-GR" b="0" i="1" smtClean="0">
                        <a:latin typeface="Cambria Math" panose="02040503050406030204" pitchFamily="18" charset="0"/>
                      </a:rPr>
                      <m:t>=</m:t>
                    </m:r>
                    <m:r>
                      <a:rPr lang="el-GR" b="0" i="1" smtClean="0">
                        <a:latin typeface="Cambria Math" panose="02040503050406030204" pitchFamily="18" charset="0"/>
                      </a:rPr>
                      <m:t>74</m:t>
                    </m:r>
                    <m:f>
                      <m:fPr>
                        <m:ctrlPr>
                          <a:rPr lang="en-US" b="0" i="1" smtClean="0">
                            <a:latin typeface="Cambria Math" panose="02040503050406030204" pitchFamily="18" charset="0"/>
                          </a:rPr>
                        </m:ctrlPr>
                      </m:fPr>
                      <m:num>
                        <m:r>
                          <m:rPr>
                            <m:sty m:val="p"/>
                          </m:rPr>
                          <a:rPr lang="en-US" b="0" i="0" smtClean="0">
                            <a:latin typeface="Cambria Math" panose="02040503050406030204" pitchFamily="18" charset="0"/>
                          </a:rPr>
                          <m:t>rads</m:t>
                        </m:r>
                      </m:num>
                      <m:den>
                        <m:r>
                          <m:rPr>
                            <m:sty m:val="p"/>
                          </m:rPr>
                          <a:rPr lang="en-US" b="0" i="0" smtClean="0">
                            <a:latin typeface="Cambria Math" panose="02040503050406030204" pitchFamily="18" charset="0"/>
                          </a:rPr>
                          <m:t>s</m:t>
                        </m:r>
                      </m:den>
                    </m:f>
                    <m:r>
                      <a:rPr lang="el-GR" b="0" i="0" smtClean="0">
                        <a:latin typeface="Cambria Math" panose="02040503050406030204" pitchFamily="18" charset="0"/>
                      </a:rPr>
                      <m:t> </m:t>
                    </m:r>
                  </m:oMath>
                </a14:m>
                <a:endParaRPr lang="en-US" b="0" i="0" dirty="0">
                  <a:latin typeface="Cambria Math" panose="02040503050406030204" pitchFamily="18" charset="0"/>
                </a:endParaRPr>
              </a:p>
              <a:p>
                <a:pPr lvl="0">
                  <a:defRPr/>
                </a:pPr>
                <a14:m>
                  <m:oMathPara xmlns:m="http://schemas.openxmlformats.org/officeDocument/2006/math">
                    <m:oMathParaPr>
                      <m:jc m:val="centerGroup"/>
                    </m:oMathParaPr>
                    <m:oMath xmlns:m="http://schemas.openxmlformats.org/officeDocument/2006/math">
                      <m:r>
                        <a:rPr lang="el-GR" b="0" i="1" smtClean="0">
                          <a:latin typeface="Cambria Math" panose="02040503050406030204" pitchFamily="18" charset="0"/>
                          <a:ea typeface="Cambria Math" panose="02040503050406030204" pitchFamily="18" charset="0"/>
                        </a:rPr>
                        <m:t>⇒</m:t>
                      </m:r>
                      <m:r>
                        <a:rPr lang="en-US" i="1">
                          <a:solidFill>
                            <a:prstClr val="black"/>
                          </a:solidFill>
                          <a:latin typeface="Cambria Math" panose="02040503050406030204" pitchFamily="18" charset="0"/>
                        </a:rPr>
                        <m:t>𝐸</m:t>
                      </m:r>
                      <m:r>
                        <a:rPr lang="el-GR">
                          <a:solidFill>
                            <a:prstClr val="black"/>
                          </a:solidFill>
                          <a:latin typeface="Cambria Math" panose="02040503050406030204" pitchFamily="18" charset="0"/>
                        </a:rPr>
                        <m:t>=</m:t>
                      </m:r>
                      <m:r>
                        <m:rPr>
                          <m:nor/>
                        </m:rPr>
                        <a:rPr lang="en-US" dirty="0">
                          <a:latin typeface="Cambria" panose="02040503050406030204" pitchFamily="18" charset="0"/>
                          <a:ea typeface="MS Mincho" panose="02020609040205080304" pitchFamily="49" charset="-128"/>
                          <a:cs typeface="Times New Roman" panose="02020603050405020304" pitchFamily="18" charset="0"/>
                        </a:rPr>
                        <m:t> </m:t>
                      </m:r>
                      <m:r>
                        <m:rPr>
                          <m:nor/>
                        </m:rPr>
                        <a:rPr lang="el-GR" b="0" i="0" dirty="0" smtClean="0">
                          <a:latin typeface="Cambria" panose="02040503050406030204" pitchFamily="18" charset="0"/>
                          <a:ea typeface="MS Mincho" panose="02020609040205080304" pitchFamily="49" charset="-128"/>
                          <a:cs typeface="Times New Roman" panose="02020603050405020304" pitchFamily="18" charset="0"/>
                        </a:rPr>
                        <m:t>0</m:t>
                      </m:r>
                      <m:r>
                        <m:rPr>
                          <m:nor/>
                        </m:rPr>
                        <a:rPr lang="el-GR" b="0" i="0" dirty="0" smtClean="0">
                          <a:latin typeface="Cambria" panose="02040503050406030204" pitchFamily="18" charset="0"/>
                          <a:ea typeface="MS Mincho" panose="02020609040205080304" pitchFamily="49" charset="-128"/>
                          <a:cs typeface="Times New Roman" panose="02020603050405020304" pitchFamily="18" charset="0"/>
                        </a:rPr>
                        <m:t>.</m:t>
                      </m:r>
                      <m:r>
                        <m:rPr>
                          <m:nor/>
                        </m:rPr>
                        <a:rPr lang="el-GR" b="0" i="0" dirty="0" smtClean="0">
                          <a:latin typeface="Cambria" panose="02040503050406030204" pitchFamily="18" charset="0"/>
                          <a:ea typeface="MS Mincho" panose="02020609040205080304" pitchFamily="49" charset="-128"/>
                          <a:cs typeface="Times New Roman" panose="02020603050405020304" pitchFamily="18" charset="0"/>
                        </a:rPr>
                        <m:t>8</m:t>
                      </m:r>
                      <m:r>
                        <m:rPr>
                          <m:nor/>
                        </m:rPr>
                        <a:rPr lang="en-US" dirty="0">
                          <a:latin typeface="Cambria" panose="02040503050406030204" pitchFamily="18" charset="0"/>
                          <a:ea typeface="MS Mincho" panose="02020609040205080304" pitchFamily="49" charset="-128"/>
                          <a:cs typeface="Times New Roman" panose="02020603050405020304" pitchFamily="18" charset="0"/>
                        </a:rPr>
                        <m:t> </m:t>
                      </m:r>
                      <m:r>
                        <m:rPr>
                          <m:nor/>
                        </m:rPr>
                        <a:rPr lang="el-GR" dirty="0">
                          <a:latin typeface="Cambria" panose="02040503050406030204" pitchFamily="18" charset="0"/>
                          <a:ea typeface="MS Mincho" panose="02020609040205080304" pitchFamily="49" charset="-128"/>
                          <a:cs typeface="Times New Roman" panose="02020603050405020304" pitchFamily="18" charset="0"/>
                        </a:rPr>
                        <m:t>∗</m:t>
                      </m:r>
                      <m:r>
                        <a:rPr lang="el-GR" b="0" i="1" smtClean="0">
                          <a:solidFill>
                            <a:prstClr val="black"/>
                          </a:solidFill>
                          <a:latin typeface="Cambria Math" panose="02040503050406030204" pitchFamily="18" charset="0"/>
                        </a:rPr>
                        <m:t>74</m:t>
                      </m:r>
                      <m:r>
                        <a:rPr lang="el-GR" b="0" i="1" smtClean="0">
                          <a:solidFill>
                            <a:prstClr val="black"/>
                          </a:solidFill>
                          <a:latin typeface="Cambria Math" panose="02040503050406030204" pitchFamily="18" charset="0"/>
                        </a:rPr>
                        <m:t>=</m:t>
                      </m:r>
                      <m:r>
                        <a:rPr lang="el-GR" b="0" i="1" smtClean="0">
                          <a:solidFill>
                            <a:prstClr val="black"/>
                          </a:solidFill>
                          <a:latin typeface="Cambria Math" panose="02040503050406030204" pitchFamily="18" charset="0"/>
                        </a:rPr>
                        <m:t>59</m:t>
                      </m:r>
                      <m:r>
                        <a:rPr lang="el-GR" b="0" i="1" smtClean="0">
                          <a:solidFill>
                            <a:prstClr val="black"/>
                          </a:solidFill>
                          <a:latin typeface="Cambria Math" panose="02040503050406030204" pitchFamily="18" charset="0"/>
                        </a:rPr>
                        <m:t>.</m:t>
                      </m:r>
                      <m:r>
                        <a:rPr lang="el-GR" b="0" i="1" smtClean="0">
                          <a:solidFill>
                            <a:prstClr val="black"/>
                          </a:solidFill>
                          <a:latin typeface="Cambria Math" panose="02040503050406030204" pitchFamily="18" charset="0"/>
                        </a:rPr>
                        <m:t>2</m:t>
                      </m:r>
                      <m:r>
                        <a:rPr lang="el-GR" b="0" i="1" smtClean="0">
                          <a:solidFill>
                            <a:prstClr val="black"/>
                          </a:solidFill>
                          <a:latin typeface="Cambria Math" panose="02040503050406030204" pitchFamily="18" charset="0"/>
                        </a:rPr>
                        <m:t> </m:t>
                      </m:r>
                      <m:r>
                        <m:rPr>
                          <m:sty m:val="p"/>
                        </m:rPr>
                        <a:rPr lang="en-US" b="0" i="0" smtClean="0">
                          <a:solidFill>
                            <a:prstClr val="black"/>
                          </a:solidFill>
                          <a:latin typeface="Cambria Math" panose="02040503050406030204" pitchFamily="18" charset="0"/>
                        </a:rPr>
                        <m:t>V</m:t>
                      </m:r>
                    </m:oMath>
                  </m:oMathPara>
                </a14:m>
                <a:endParaRPr kumimoji="0" lang="en-US" sz="1800" i="0" u="none" strike="noStrike" kern="1200" cap="none" spc="0" normalizeH="0" baseline="0" noProof="0" dirty="0">
                  <a:ln>
                    <a:noFill/>
                  </a:ln>
                  <a:solidFill>
                    <a:prstClr val="black"/>
                  </a:solidFill>
                  <a:effectLst/>
                  <a:uLnTx/>
                  <a:uFillTx/>
                  <a:latin typeface="Aptos" panose="02110004020202020204"/>
                </a:endParaRPr>
              </a:p>
              <a:p>
                <a:pPr lvl="0">
                  <a:defRPr/>
                </a:pPr>
                <a:endParaRPr lang="en-US" dirty="0">
                  <a:solidFill>
                    <a:prstClr val="black"/>
                  </a:solidFill>
                  <a:latin typeface="Aptos" panose="02110004020202020204"/>
                </a:endParaRPr>
              </a:p>
              <a:p>
                <a:pPr lvl="0">
                  <a:defRPr/>
                </a:pPr>
                <a:r>
                  <a:rPr lang="el-GR" dirty="0">
                    <a:solidFill>
                      <a:prstClr val="black"/>
                    </a:solidFill>
                    <a:latin typeface="Aptos" panose="02110004020202020204"/>
                  </a:rPr>
                  <a:t>Από (3), έχουμε </a:t>
                </a:r>
                <a14:m>
                  <m:oMath xmlns:m="http://schemas.openxmlformats.org/officeDocument/2006/math">
                    <m:sSub>
                      <m:sSubPr>
                        <m:ctrlPr>
                          <a:rPr lang="en-US" i="1" smtClean="0">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𝑑</m:t>
                        </m:r>
                      </m:e>
                      <m:sub>
                        <m:r>
                          <a:rPr lang="en-US" i="1">
                            <a:solidFill>
                              <a:prstClr val="black"/>
                            </a:solidFill>
                            <a:latin typeface="Cambria Math" panose="02040503050406030204" pitchFamily="18" charset="0"/>
                          </a:rPr>
                          <m:t>1</m:t>
                        </m:r>
                      </m:sub>
                    </m:sSub>
                    <m:r>
                      <a:rPr lang="en-US" b="0" i="1" smtClean="0">
                        <a:solidFill>
                          <a:prstClr val="black"/>
                        </a:solidFill>
                        <a:latin typeface="Cambria Math" panose="02040503050406030204" pitchFamily="18" charset="0"/>
                      </a:rPr>
                      <m:t>=</m:t>
                    </m:r>
                    <m:f>
                      <m:fPr>
                        <m:ctrlPr>
                          <a:rPr lang="en-US" b="0" i="1" smtClean="0">
                            <a:solidFill>
                              <a:prstClr val="black"/>
                            </a:solidFill>
                            <a:latin typeface="Cambria Math" panose="02040503050406030204" pitchFamily="18" charset="0"/>
                          </a:rPr>
                        </m:ctrlPr>
                      </m:fPr>
                      <m:num>
                        <m:r>
                          <a:rPr lang="el-GR" b="0" i="1" smtClean="0">
                            <a:solidFill>
                              <a:prstClr val="black"/>
                            </a:solidFill>
                            <a:latin typeface="Cambria Math" panose="02040503050406030204" pitchFamily="18" charset="0"/>
                          </a:rPr>
                          <m:t>100</m:t>
                        </m:r>
                        <m:r>
                          <m:rPr>
                            <m:nor/>
                          </m:rPr>
                          <a:rPr lang="el-GR" i="1" dirty="0"/>
                          <m:t>∙</m:t>
                        </m:r>
                        <m:r>
                          <a:rPr lang="el-GR" b="0" i="1" smtClean="0">
                            <a:solidFill>
                              <a:prstClr val="black"/>
                            </a:solidFill>
                            <a:latin typeface="Cambria Math" panose="02040503050406030204" pitchFamily="18" charset="0"/>
                          </a:rPr>
                          <m:t>0</m:t>
                        </m:r>
                        <m:r>
                          <a:rPr lang="el-GR" b="0" i="1" smtClean="0">
                            <a:solidFill>
                              <a:prstClr val="black"/>
                            </a:solidFill>
                            <a:latin typeface="Cambria Math" panose="02040503050406030204" pitchFamily="18" charset="0"/>
                          </a:rPr>
                          <m:t>.</m:t>
                        </m:r>
                        <m:r>
                          <a:rPr lang="el-GR" b="0" i="1" smtClean="0">
                            <a:solidFill>
                              <a:prstClr val="black"/>
                            </a:solidFill>
                            <a:latin typeface="Cambria Math" panose="02040503050406030204" pitchFamily="18" charset="0"/>
                          </a:rPr>
                          <m:t>1</m:t>
                        </m:r>
                        <m:r>
                          <a:rPr lang="en-US" i="1">
                            <a:solidFill>
                              <a:prstClr val="black"/>
                            </a:solidFill>
                            <a:latin typeface="Cambria Math" panose="02040503050406030204" pitchFamily="18" charset="0"/>
                          </a:rPr>
                          <m:t> +</m:t>
                        </m:r>
                        <m:r>
                          <a:rPr lang="el-GR" b="0" i="1" smtClean="0">
                            <a:solidFill>
                              <a:prstClr val="black"/>
                            </a:solidFill>
                            <a:latin typeface="Cambria Math" panose="02040503050406030204" pitchFamily="18" charset="0"/>
                          </a:rPr>
                          <m:t>59</m:t>
                        </m:r>
                        <m:r>
                          <a:rPr lang="el-GR" b="0" i="1" smtClean="0">
                            <a:solidFill>
                              <a:prstClr val="black"/>
                            </a:solidFill>
                            <a:latin typeface="Cambria Math" panose="02040503050406030204" pitchFamily="18" charset="0"/>
                          </a:rPr>
                          <m:t>.</m:t>
                        </m:r>
                        <m:r>
                          <a:rPr lang="el-GR" b="0" i="1" smtClean="0">
                            <a:solidFill>
                              <a:prstClr val="black"/>
                            </a:solidFill>
                            <a:latin typeface="Cambria Math" panose="02040503050406030204" pitchFamily="18" charset="0"/>
                          </a:rPr>
                          <m:t>2</m:t>
                        </m:r>
                      </m:num>
                      <m:den>
                        <m:r>
                          <a:rPr lang="el-GR" b="0" i="1" smtClean="0">
                            <a:solidFill>
                              <a:prstClr val="black"/>
                            </a:solidFill>
                            <a:latin typeface="Cambria Math" panose="02040503050406030204" pitchFamily="18" charset="0"/>
                          </a:rPr>
                          <m:t>200</m:t>
                        </m:r>
                      </m:den>
                    </m:f>
                    <m:r>
                      <a:rPr lang="el-GR" b="0" i="1" smtClean="0">
                        <a:latin typeface="Cambria Math" panose="02040503050406030204" pitchFamily="18" charset="0"/>
                      </a:rPr>
                      <m:t>=</m:t>
                    </m:r>
                    <m:r>
                      <a:rPr lang="en-US" b="0" i="1" smtClean="0">
                        <a:latin typeface="Cambria Math" panose="02040503050406030204" pitchFamily="18" charset="0"/>
                      </a:rPr>
                      <m:t>0</m:t>
                    </m:r>
                    <m:r>
                      <a:rPr lang="en-US" b="0" i="1" smtClean="0">
                        <a:latin typeface="Cambria Math" panose="02040503050406030204" pitchFamily="18" charset="0"/>
                      </a:rPr>
                      <m:t>.</m:t>
                    </m:r>
                    <m:r>
                      <a:rPr lang="en-US" b="0" i="1" smtClean="0">
                        <a:latin typeface="Cambria Math" panose="02040503050406030204" pitchFamily="18" charset="0"/>
                      </a:rPr>
                      <m:t>3461</m:t>
                    </m:r>
                  </m:oMath>
                </a14:m>
                <a:r>
                  <a:rPr kumimoji="0" lang="en-US" sz="1800" i="0" u="none" strike="noStrike" kern="1200" cap="none" spc="0" normalizeH="0" baseline="0" noProof="0" dirty="0">
                    <a:ln>
                      <a:noFill/>
                    </a:ln>
                    <a:solidFill>
                      <a:prstClr val="black"/>
                    </a:solidFill>
                    <a:effectLst/>
                    <a:uLnTx/>
                    <a:uFillTx/>
                    <a:latin typeface="Aptos" panose="02110004020202020204"/>
                  </a:rPr>
                  <a:t> </a:t>
                </a:r>
                <a:r>
                  <a:rPr lang="el-GR" dirty="0">
                    <a:solidFill>
                      <a:prstClr val="black"/>
                    </a:solidFill>
                  </a:rPr>
                  <a:t>και </a:t>
                </a:r>
                <a14:m>
                  <m:oMath xmlns:m="http://schemas.openxmlformats.org/officeDocument/2006/math">
                    <m:sSub>
                      <m:sSubPr>
                        <m:ctrlPr>
                          <a:rPr lang="en-US"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𝑑</m:t>
                        </m:r>
                      </m:e>
                      <m:sub>
                        <m:r>
                          <a:rPr lang="el-GR" i="1">
                            <a:solidFill>
                              <a:prstClr val="black"/>
                            </a:solidFill>
                            <a:latin typeface="Cambria Math" panose="02040503050406030204" pitchFamily="18" charset="0"/>
                          </a:rPr>
                          <m:t>2</m:t>
                        </m:r>
                      </m:sub>
                    </m:sSub>
                    <m:r>
                      <a:rPr lang="el-GR" i="1">
                        <a:solidFill>
                          <a:prstClr val="black"/>
                        </a:solidFill>
                        <a:latin typeface="Cambria Math" panose="02040503050406030204" pitchFamily="18" charset="0"/>
                      </a:rPr>
                      <m:t>=</m:t>
                    </m:r>
                    <m:r>
                      <a:rPr lang="el-GR" i="1">
                        <a:solidFill>
                          <a:prstClr val="black"/>
                        </a:solidFill>
                        <a:latin typeface="Cambria Math" panose="02040503050406030204" pitchFamily="18" charset="0"/>
                      </a:rPr>
                      <m:t>1</m:t>
                    </m:r>
                    <m:r>
                      <a:rPr lang="el-GR" i="1">
                        <a:solidFill>
                          <a:prstClr val="black"/>
                        </a:solidFill>
                        <a:latin typeface="Cambria Math" panose="02040503050406030204" pitchFamily="18" charset="0"/>
                      </a:rPr>
                      <m:t>−</m:t>
                    </m:r>
                    <m:sSub>
                      <m:sSubPr>
                        <m:ctrlPr>
                          <a:rPr lang="en-US"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𝑑</m:t>
                        </m:r>
                      </m:e>
                      <m:sub>
                        <m:r>
                          <a:rPr lang="en-US" i="1">
                            <a:solidFill>
                              <a:prstClr val="black"/>
                            </a:solidFill>
                            <a:latin typeface="Cambria Math" panose="02040503050406030204" pitchFamily="18" charset="0"/>
                          </a:rPr>
                          <m:t>1</m:t>
                        </m:r>
                      </m:sub>
                    </m:sSub>
                    <m:r>
                      <a:rPr lang="el-GR" i="1">
                        <a:solidFill>
                          <a:prstClr val="black"/>
                        </a:solidFill>
                        <a:latin typeface="Cambria Math" panose="02040503050406030204" pitchFamily="18" charset="0"/>
                      </a:rPr>
                      <m:t>=</m:t>
                    </m:r>
                    <m:r>
                      <a:rPr lang="en-US" b="0" i="1" smtClean="0">
                        <a:solidFill>
                          <a:prstClr val="black"/>
                        </a:solidFill>
                        <a:latin typeface="Cambria Math" panose="02040503050406030204" pitchFamily="18" charset="0"/>
                      </a:rPr>
                      <m:t>0</m:t>
                    </m:r>
                    <m:r>
                      <a:rPr lang="en-US" b="0" i="1" smtClean="0">
                        <a:solidFill>
                          <a:prstClr val="black"/>
                        </a:solidFill>
                        <a:latin typeface="Cambria Math" panose="02040503050406030204" pitchFamily="18" charset="0"/>
                      </a:rPr>
                      <m:t>.</m:t>
                    </m:r>
                    <m:r>
                      <a:rPr lang="en-US" b="0" i="1" smtClean="0">
                        <a:solidFill>
                          <a:prstClr val="black"/>
                        </a:solidFill>
                        <a:latin typeface="Cambria Math" panose="02040503050406030204" pitchFamily="18" charset="0"/>
                      </a:rPr>
                      <m:t>6539</m:t>
                    </m:r>
                  </m:oMath>
                </a14:m>
                <a:endParaRPr kumimoji="0" lang="el-GR" sz="1800" i="0" u="none" strike="noStrike" kern="1200" cap="none" spc="0" normalizeH="0" baseline="0" noProof="0" dirty="0">
                  <a:ln>
                    <a:noFill/>
                  </a:ln>
                  <a:solidFill>
                    <a:prstClr val="black"/>
                  </a:solidFill>
                  <a:effectLst/>
                  <a:uLnTx/>
                  <a:uFillTx/>
                  <a:latin typeface="Aptos" panose="02110004020202020204"/>
                </a:endParaRPr>
              </a:p>
            </p:txBody>
          </p:sp>
        </mc:Choice>
        <mc:Fallback xmlns="">
          <p:sp>
            <p:nvSpPr>
              <p:cNvPr id="6" name="TextBox 5">
                <a:extLst>
                  <a:ext uri="{FF2B5EF4-FFF2-40B4-BE49-F238E27FC236}">
                    <a16:creationId xmlns:a16="http://schemas.microsoft.com/office/drawing/2014/main" id="{18F513CD-823A-D369-A17D-27DD87EB8386}"/>
                  </a:ext>
                </a:extLst>
              </p:cNvPr>
              <p:cNvSpPr txBox="1">
                <a:spLocks noRot="1" noChangeAspect="1" noMove="1" noResize="1" noEditPoints="1" noAdjustHandles="1" noChangeArrowheads="1" noChangeShapeType="1" noTextEdit="1"/>
              </p:cNvSpPr>
              <p:nvPr/>
            </p:nvSpPr>
            <p:spPr>
              <a:xfrm>
                <a:off x="97065" y="743824"/>
                <a:ext cx="11506201" cy="4558427"/>
              </a:xfrm>
              <a:prstGeom prst="rect">
                <a:avLst/>
              </a:prstGeom>
              <a:blipFill>
                <a:blip r:embed="rId3"/>
                <a:stretch>
                  <a:fillRect l="-477" t="-802"/>
                </a:stretch>
              </a:blipFill>
            </p:spPr>
            <p:txBody>
              <a:bodyPr/>
              <a:lstStyle/>
              <a:p>
                <a:r>
                  <a:rPr lang="el-GR">
                    <a:noFill/>
                  </a:rPr>
                  <a:t> </a:t>
                </a:r>
              </a:p>
            </p:txBody>
          </p:sp>
        </mc:Fallback>
      </mc:AlternateContent>
      <p:grpSp>
        <p:nvGrpSpPr>
          <p:cNvPr id="7" name="Ομάδα 6">
            <a:extLst>
              <a:ext uri="{FF2B5EF4-FFF2-40B4-BE49-F238E27FC236}">
                <a16:creationId xmlns:a16="http://schemas.microsoft.com/office/drawing/2014/main" id="{938B6BC8-9C94-052A-B05C-474F631543AC}"/>
              </a:ext>
            </a:extLst>
          </p:cNvPr>
          <p:cNvGrpSpPr/>
          <p:nvPr/>
        </p:nvGrpSpPr>
        <p:grpSpPr>
          <a:xfrm>
            <a:off x="5605235" y="598272"/>
            <a:ext cx="5765800" cy="1710906"/>
            <a:chOff x="6096000" y="896722"/>
            <a:chExt cx="5765800" cy="1710906"/>
          </a:xfrm>
        </p:grpSpPr>
        <p:pic>
          <p:nvPicPr>
            <p:cNvPr id="11" name="Εικόνα 10">
              <a:extLst>
                <a:ext uri="{FF2B5EF4-FFF2-40B4-BE49-F238E27FC236}">
                  <a16:creationId xmlns:a16="http://schemas.microsoft.com/office/drawing/2014/main" id="{DC4F3A15-92D2-2BF9-9103-ADA5F652B702}"/>
                </a:ext>
              </a:extLst>
            </p:cNvPr>
            <p:cNvPicPr>
              <a:picLocks noChangeAspect="1"/>
            </p:cNvPicPr>
            <p:nvPr/>
          </p:nvPicPr>
          <p:blipFill>
            <a:blip r:embed="rId4"/>
            <a:srcRect t="39216" r="2053" b="29008"/>
            <a:stretch/>
          </p:blipFill>
          <p:spPr>
            <a:xfrm>
              <a:off x="6096000" y="896722"/>
              <a:ext cx="5765800" cy="1657793"/>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B75DAF6-0194-4A51-FD7E-0D04EC3D6E9A}"/>
                    </a:ext>
                  </a:extLst>
                </p:cNvPr>
                <p:cNvSpPr txBox="1"/>
                <p:nvPr/>
              </p:nvSpPr>
              <p:spPr>
                <a:xfrm>
                  <a:off x="9848850" y="1663700"/>
                  <a:ext cx="781050"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l-GR" sz="1400" i="1" smtClean="0">
                                <a:latin typeface="Cambria Math" panose="02040503050406030204" pitchFamily="18" charset="0"/>
                              </a:rPr>
                            </m:ctrlPr>
                          </m:sSubPr>
                          <m:e>
                            <m:r>
                              <a:rPr lang="en-US" sz="1400" b="0" i="1" smtClean="0">
                                <a:latin typeface="Cambria Math" panose="02040503050406030204" pitchFamily="18" charset="0"/>
                              </a:rPr>
                              <m:t>𝑈</m:t>
                            </m:r>
                          </m:e>
                          <m:sub>
                            <m:r>
                              <a:rPr lang="en-US" sz="1400" b="0" i="1" smtClean="0">
                                <a:latin typeface="Cambria Math" panose="02040503050406030204" pitchFamily="18" charset="0"/>
                              </a:rPr>
                              <m:t>𝑚𝑜𝑡𝑜𝑟</m:t>
                            </m:r>
                          </m:sub>
                        </m:sSub>
                      </m:oMath>
                    </m:oMathPara>
                  </a14:m>
                  <a:endParaRPr lang="el-GR" sz="1400" i="1" dirty="0"/>
                </a:p>
              </p:txBody>
            </p:sp>
          </mc:Choice>
          <mc:Fallback xmlns="">
            <p:sp>
              <p:nvSpPr>
                <p:cNvPr id="4" name="TextBox 3">
                  <a:extLst>
                    <a:ext uri="{FF2B5EF4-FFF2-40B4-BE49-F238E27FC236}">
                      <a16:creationId xmlns:a16="http://schemas.microsoft.com/office/drawing/2014/main" id="{6B75DAF6-0194-4A51-FD7E-0D04EC3D6E9A}"/>
                    </a:ext>
                  </a:extLst>
                </p:cNvPr>
                <p:cNvSpPr txBox="1">
                  <a:spLocks noRot="1" noChangeAspect="1" noMove="1" noResize="1" noEditPoints="1" noAdjustHandles="1" noChangeArrowheads="1" noChangeShapeType="1" noTextEdit="1"/>
                </p:cNvSpPr>
                <p:nvPr/>
              </p:nvSpPr>
              <p:spPr>
                <a:xfrm>
                  <a:off x="9848850" y="1663700"/>
                  <a:ext cx="781050" cy="307777"/>
                </a:xfrm>
                <a:prstGeom prst="rect">
                  <a:avLst/>
                </a:prstGeom>
                <a:blipFill>
                  <a:blip r:embed="rId5"/>
                  <a:stretch>
                    <a:fillRect/>
                  </a:stretch>
                </a:blipFill>
              </p:spPr>
              <p:txBody>
                <a:bodyPr/>
                <a:lstStyle/>
                <a:p>
                  <a:r>
                    <a:rPr lang="el-GR">
                      <a:noFill/>
                    </a:rPr>
                    <a:t> </a:t>
                  </a:r>
                </a:p>
              </p:txBody>
            </p:sp>
          </mc:Fallback>
        </mc:AlternateContent>
        <p:sp>
          <p:nvSpPr>
            <p:cNvPr id="5" name="TextBox 4">
              <a:extLst>
                <a:ext uri="{FF2B5EF4-FFF2-40B4-BE49-F238E27FC236}">
                  <a16:creationId xmlns:a16="http://schemas.microsoft.com/office/drawing/2014/main" id="{A4A6AE84-0845-494A-7A23-49931D7B4AFD}"/>
                </a:ext>
              </a:extLst>
            </p:cNvPr>
            <p:cNvSpPr txBox="1"/>
            <p:nvPr/>
          </p:nvSpPr>
          <p:spPr>
            <a:xfrm>
              <a:off x="9871075" y="1130300"/>
              <a:ext cx="273050" cy="1477328"/>
            </a:xfrm>
            <a:prstGeom prst="rect">
              <a:avLst/>
            </a:prstGeom>
            <a:noFill/>
          </p:spPr>
          <p:txBody>
            <a:bodyPr wrap="square" rtlCol="0">
              <a:spAutoFit/>
            </a:bodyPr>
            <a:lstStyle/>
            <a:p>
              <a:r>
                <a:rPr lang="en-US" dirty="0"/>
                <a:t>+</a:t>
              </a:r>
            </a:p>
            <a:p>
              <a:endParaRPr lang="en-US" dirty="0"/>
            </a:p>
            <a:p>
              <a:endParaRPr lang="en-US" dirty="0"/>
            </a:p>
            <a:p>
              <a:endParaRPr lang="en-US" dirty="0"/>
            </a:p>
            <a:p>
              <a:r>
                <a:rPr lang="en-US" dirty="0"/>
                <a:t>-</a:t>
              </a:r>
              <a:endParaRPr lang="el-GR" dirty="0"/>
            </a:p>
          </p:txBody>
        </p:sp>
      </p:grpSp>
    </p:spTree>
    <p:extLst>
      <p:ext uri="{BB962C8B-B14F-4D97-AF65-F5344CB8AC3E}">
        <p14:creationId xmlns:p14="http://schemas.microsoft.com/office/powerpoint/2010/main" val="39111502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F38653-71A0-1DD0-A9C5-7DAA5981E65A}"/>
              </a:ext>
            </a:extLst>
          </p:cNvPr>
          <p:cNvSpPr txBox="1"/>
          <p:nvPr/>
        </p:nvSpPr>
        <p:spPr>
          <a:xfrm>
            <a:off x="4953000" y="0"/>
            <a:ext cx="2612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Aptos" panose="02110004020202020204"/>
                <a:ea typeface="+mn-ea"/>
                <a:cs typeface="+mn-cs"/>
              </a:rPr>
              <a:t>Άσκηση </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2</a:t>
            </a:r>
            <a:endParaRPr kumimoji="0" lang="el-GR"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8F513CD-823A-D369-A17D-27DD87EB8386}"/>
                  </a:ext>
                </a:extLst>
              </p:cNvPr>
              <p:cNvSpPr txBox="1"/>
              <p:nvPr/>
            </p:nvSpPr>
            <p:spPr>
              <a:xfrm>
                <a:off x="135165" y="743824"/>
                <a:ext cx="11506201" cy="5198667"/>
              </a:xfrm>
              <a:prstGeom prst="rect">
                <a:avLst/>
              </a:prstGeom>
              <a:noFill/>
            </p:spPr>
            <p:txBody>
              <a:bodyPr wrap="square" rtlCol="0">
                <a:spAutoFit/>
              </a:bodyPr>
              <a:lstStyle/>
              <a:p>
                <a:pPr lvl="0">
                  <a:defRPr/>
                </a:pPr>
                <a:r>
                  <a:rPr lang="en-US" b="1" dirty="0">
                    <a:solidFill>
                      <a:prstClr val="black"/>
                    </a:solidFill>
                    <a:latin typeface="Aptos" panose="02110004020202020204"/>
                  </a:rPr>
                  <a:t>B.   </a:t>
                </a:r>
                <a:r>
                  <a:rPr lang="el-GR" b="1" dirty="0">
                    <a:solidFill>
                      <a:prstClr val="black"/>
                    </a:solidFill>
                    <a:latin typeface="Aptos" panose="02110004020202020204"/>
                  </a:rPr>
                  <a:t>Χρονική περίοδος </a:t>
                </a:r>
                <a14:m>
                  <m:oMath xmlns:m="http://schemas.openxmlformats.org/officeDocument/2006/math">
                    <m:sSub>
                      <m:sSubPr>
                        <m:ctrlPr>
                          <a:rPr lang="el-GR" b="1" i="1">
                            <a:solidFill>
                              <a:prstClr val="black"/>
                            </a:solidFill>
                            <a:latin typeface="Cambria Math" panose="02040503050406030204" pitchFamily="18" charset="0"/>
                          </a:rPr>
                        </m:ctrlPr>
                      </m:sSubPr>
                      <m:e>
                        <m:r>
                          <a:rPr lang="en-US" b="1" i="1">
                            <a:solidFill>
                              <a:prstClr val="black"/>
                            </a:solidFill>
                            <a:latin typeface="Cambria Math" panose="02040503050406030204" pitchFamily="18" charset="0"/>
                          </a:rPr>
                          <m:t>𝒕</m:t>
                        </m:r>
                      </m:e>
                      <m:sub>
                        <m:r>
                          <a:rPr lang="en-US" b="1" i="1">
                            <a:solidFill>
                              <a:prstClr val="black"/>
                            </a:solidFill>
                            <a:latin typeface="Cambria Math" panose="02040503050406030204" pitchFamily="18" charset="0"/>
                          </a:rPr>
                          <m:t>𝟏</m:t>
                        </m:r>
                      </m:sub>
                    </m:sSub>
                    <m:r>
                      <a:rPr lang="en-US" b="1" i="1">
                        <a:solidFill>
                          <a:prstClr val="black"/>
                        </a:solidFill>
                        <a:latin typeface="Cambria Math" panose="02040503050406030204" pitchFamily="18" charset="0"/>
                      </a:rPr>
                      <m:t> </m:t>
                    </m:r>
                  </m:oMath>
                </a14:m>
                <a:r>
                  <a:rPr lang="el-GR" b="1" dirty="0">
                    <a:solidFill>
                      <a:prstClr val="black"/>
                    </a:solidFill>
                    <a:latin typeface="Aptos" panose="02110004020202020204"/>
                  </a:rPr>
                  <a:t>-</a:t>
                </a:r>
                <a14:m>
                  <m:oMath xmlns:m="http://schemas.openxmlformats.org/officeDocument/2006/math">
                    <m:sSub>
                      <m:sSubPr>
                        <m:ctrlPr>
                          <a:rPr lang="el-GR" b="1" i="1" smtClean="0">
                            <a:solidFill>
                              <a:prstClr val="black"/>
                            </a:solidFill>
                            <a:latin typeface="Cambria Math" panose="02040503050406030204" pitchFamily="18" charset="0"/>
                          </a:rPr>
                        </m:ctrlPr>
                      </m:sSubPr>
                      <m:e>
                        <m:r>
                          <a:rPr lang="en-US" b="1" i="1" smtClean="0">
                            <a:solidFill>
                              <a:prstClr val="black"/>
                            </a:solidFill>
                            <a:latin typeface="Cambria Math" panose="02040503050406030204" pitchFamily="18" charset="0"/>
                          </a:rPr>
                          <m:t>𝒕</m:t>
                        </m:r>
                      </m:e>
                      <m:sub>
                        <m:r>
                          <a:rPr lang="en-US" b="1" i="1" smtClean="0">
                            <a:solidFill>
                              <a:prstClr val="black"/>
                            </a:solidFill>
                            <a:latin typeface="Cambria Math" panose="02040503050406030204" pitchFamily="18" charset="0"/>
                          </a:rPr>
                          <m:t>𝟐</m:t>
                        </m:r>
                      </m:sub>
                    </m:sSub>
                  </m:oMath>
                </a14:m>
                <a:endParaRPr kumimoji="0" lang="el-GR" sz="1800" b="1" i="0" u="none" strike="noStrike" kern="1200" cap="none" spc="0" normalizeH="0" baseline="0" noProof="0" dirty="0">
                  <a:ln>
                    <a:noFill/>
                  </a:ln>
                  <a:solidFill>
                    <a:prstClr val="black"/>
                  </a:solidFill>
                  <a:effectLst/>
                  <a:uLnTx/>
                  <a:uFillTx/>
                  <a:latin typeface="Aptos" panose="02110004020202020204"/>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UcPeriod"/>
                  <a:tabLst/>
                  <a:defRPr/>
                </a:pPr>
                <a:endParaRPr lang="el-GR" b="1" dirty="0">
                  <a:solidFill>
                    <a:prstClr val="black"/>
                  </a:solidFill>
                  <a:latin typeface="Aptos" panose="02110004020202020204"/>
                </a:endParaRPr>
              </a:p>
              <a:p>
                <a:pPr>
                  <a:defRPr/>
                </a:pPr>
                <a:r>
                  <a:rPr lang="el-GR" dirty="0">
                    <a:solidFill>
                      <a:prstClr val="black"/>
                    </a:solidFill>
                    <a:latin typeface="Aptos" panose="02110004020202020204"/>
                  </a:rPr>
                  <a:t>Την περίοδο αυτή το ρεύμα μειώνεται συνεχώς, επομένως το </a:t>
                </a:r>
                <a:endParaRPr lang="en-US" dirty="0">
                  <a:solidFill>
                    <a:prstClr val="black"/>
                  </a:solidFill>
                  <a:latin typeface="Aptos" panose="02110004020202020204"/>
                </a:endParaRPr>
              </a:p>
              <a:p>
                <a:pPr>
                  <a:defRPr/>
                </a:pPr>
                <a:r>
                  <a:rPr lang="en-US" dirty="0">
                    <a:solidFill>
                      <a:prstClr val="black"/>
                    </a:solidFill>
                    <a:latin typeface="Aptos" panose="02110004020202020204"/>
                  </a:rPr>
                  <a:t>Q2 </a:t>
                </a:r>
                <a:r>
                  <a:rPr lang="el-GR" dirty="0">
                    <a:solidFill>
                      <a:prstClr val="black"/>
                    </a:solidFill>
                    <a:latin typeface="Aptos" panose="02110004020202020204"/>
                  </a:rPr>
                  <a:t>είναι συνεχώς ΟΝ και το </a:t>
                </a:r>
                <a:r>
                  <a:rPr lang="en-US" dirty="0">
                    <a:solidFill>
                      <a:prstClr val="black"/>
                    </a:solidFill>
                    <a:latin typeface="Aptos" panose="02110004020202020204"/>
                  </a:rPr>
                  <a:t>Q1 </a:t>
                </a:r>
                <a:r>
                  <a:rPr lang="el-GR" dirty="0">
                    <a:solidFill>
                      <a:prstClr val="black"/>
                    </a:solidFill>
                    <a:latin typeface="Aptos" panose="02110004020202020204"/>
                  </a:rPr>
                  <a:t>ΟΝ. </a:t>
                </a:r>
              </a:p>
              <a:p>
                <a:pPr>
                  <a:defRPr/>
                </a:pPr>
                <a:r>
                  <a:rPr lang="el-GR" dirty="0">
                    <a:solidFill>
                      <a:prstClr val="black"/>
                    </a:solidFill>
                    <a:latin typeface="Aptos" panose="02110004020202020204"/>
                  </a:rPr>
                  <a:t>Επομένως </a:t>
                </a:r>
                <a14:m>
                  <m:oMath xmlns:m="http://schemas.openxmlformats.org/officeDocument/2006/math">
                    <m:sSub>
                      <m:sSubPr>
                        <m:ctrlPr>
                          <a:rPr lang="en-US" i="1" smtClean="0">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𝑑</m:t>
                        </m:r>
                      </m:e>
                      <m:sub>
                        <m:r>
                          <a:rPr lang="en-US" i="1">
                            <a:solidFill>
                              <a:prstClr val="black"/>
                            </a:solidFill>
                            <a:latin typeface="Cambria Math" panose="02040503050406030204" pitchFamily="18" charset="0"/>
                          </a:rPr>
                          <m:t>1</m:t>
                        </m:r>
                      </m:sub>
                    </m:sSub>
                    <m:r>
                      <a:rPr lang="en-US" b="0" i="1" smtClean="0">
                        <a:solidFill>
                          <a:prstClr val="black"/>
                        </a:solidFill>
                        <a:latin typeface="Cambria Math" panose="02040503050406030204" pitchFamily="18" charset="0"/>
                      </a:rPr>
                      <m:t>=</m:t>
                    </m:r>
                  </m:oMath>
                </a14:m>
                <a:r>
                  <a:rPr lang="el-GR" dirty="0">
                    <a:solidFill>
                      <a:prstClr val="black"/>
                    </a:solidFill>
                    <a:latin typeface="Aptos" panose="02110004020202020204"/>
                  </a:rPr>
                  <a:t>0, </a:t>
                </a:r>
                <a14:m>
                  <m:oMath xmlns:m="http://schemas.openxmlformats.org/officeDocument/2006/math">
                    <m:sSub>
                      <m:sSubPr>
                        <m:ctrlPr>
                          <a:rPr lang="en-US"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𝑑</m:t>
                        </m:r>
                      </m:e>
                      <m:sub>
                        <m:r>
                          <a:rPr lang="el-GR" b="0" i="1" smtClean="0">
                            <a:solidFill>
                              <a:prstClr val="black"/>
                            </a:solidFill>
                            <a:latin typeface="Cambria Math" panose="02040503050406030204" pitchFamily="18" charset="0"/>
                          </a:rPr>
                          <m:t>2</m:t>
                        </m:r>
                      </m:sub>
                    </m:sSub>
                    <m:r>
                      <a:rPr lang="en-US" i="1">
                        <a:solidFill>
                          <a:prstClr val="black"/>
                        </a:solidFill>
                        <a:latin typeface="Cambria Math" panose="02040503050406030204" pitchFamily="18" charset="0"/>
                      </a:rPr>
                      <m:t>=</m:t>
                    </m:r>
                    <m:r>
                      <a:rPr lang="el-GR" b="0" i="1" smtClean="0">
                        <a:solidFill>
                          <a:prstClr val="black"/>
                        </a:solidFill>
                        <a:latin typeface="Cambria Math" panose="02040503050406030204" pitchFamily="18" charset="0"/>
                      </a:rPr>
                      <m:t>1</m:t>
                    </m:r>
                  </m:oMath>
                </a14:m>
                <a:endParaRPr lang="el-GR" dirty="0">
                  <a:solidFill>
                    <a:prstClr val="black"/>
                  </a:solidFill>
                  <a:latin typeface="Aptos" panose="02110004020202020204"/>
                </a:endParaRPr>
              </a:p>
              <a:p>
                <a:pPr>
                  <a:defRPr/>
                </a:pPr>
                <a:endParaRPr lang="el-GR" dirty="0">
                  <a:solidFill>
                    <a:prstClr val="black"/>
                  </a:solidFill>
                  <a:latin typeface="Aptos" panose="02110004020202020204"/>
                </a:endParaRPr>
              </a:p>
              <a:p>
                <a:pPr>
                  <a:defRPr/>
                </a:pPr>
                <a:endParaRPr lang="el-GR" dirty="0">
                  <a:solidFill>
                    <a:prstClr val="black"/>
                  </a:solidFill>
                  <a:latin typeface="Aptos" panose="02110004020202020204"/>
                </a:endParaRPr>
              </a:p>
              <a:p>
                <a:pPr>
                  <a:defRPr/>
                </a:pPr>
                <a:r>
                  <a:rPr lang="el-GR" b="1" dirty="0">
                    <a:solidFill>
                      <a:prstClr val="black"/>
                    </a:solidFill>
                    <a:latin typeface="Aptos" panose="02110004020202020204"/>
                  </a:rPr>
                  <a:t>Γ</a:t>
                </a:r>
                <a:r>
                  <a:rPr lang="en-US" b="1" dirty="0">
                    <a:solidFill>
                      <a:prstClr val="black"/>
                    </a:solidFill>
                    <a:latin typeface="Aptos" panose="02110004020202020204"/>
                  </a:rPr>
                  <a:t>.   </a:t>
                </a:r>
                <a:r>
                  <a:rPr lang="el-GR" b="1" dirty="0">
                    <a:solidFill>
                      <a:prstClr val="black"/>
                    </a:solidFill>
                    <a:latin typeface="Aptos" panose="02110004020202020204"/>
                  </a:rPr>
                  <a:t>Χρονική περίοδος </a:t>
                </a:r>
                <a14:m>
                  <m:oMath xmlns:m="http://schemas.openxmlformats.org/officeDocument/2006/math">
                    <m:sSub>
                      <m:sSubPr>
                        <m:ctrlPr>
                          <a:rPr lang="el-GR" b="1" i="1">
                            <a:solidFill>
                              <a:prstClr val="black"/>
                            </a:solidFill>
                            <a:latin typeface="Cambria Math" panose="02040503050406030204" pitchFamily="18" charset="0"/>
                          </a:rPr>
                        </m:ctrlPr>
                      </m:sSubPr>
                      <m:e>
                        <m:r>
                          <a:rPr lang="en-US" b="1" i="1">
                            <a:solidFill>
                              <a:prstClr val="black"/>
                            </a:solidFill>
                            <a:latin typeface="Cambria Math" panose="02040503050406030204" pitchFamily="18" charset="0"/>
                          </a:rPr>
                          <m:t>𝒕</m:t>
                        </m:r>
                      </m:e>
                      <m:sub>
                        <m:r>
                          <a:rPr lang="el-GR" b="1" i="1" smtClean="0">
                            <a:solidFill>
                              <a:prstClr val="black"/>
                            </a:solidFill>
                            <a:latin typeface="Cambria Math" panose="02040503050406030204" pitchFamily="18" charset="0"/>
                          </a:rPr>
                          <m:t>𝟐</m:t>
                        </m:r>
                      </m:sub>
                    </m:sSub>
                    <m:r>
                      <a:rPr lang="en-US" b="1" i="1">
                        <a:solidFill>
                          <a:prstClr val="black"/>
                        </a:solidFill>
                        <a:latin typeface="Cambria Math" panose="02040503050406030204" pitchFamily="18" charset="0"/>
                      </a:rPr>
                      <m:t> </m:t>
                    </m:r>
                  </m:oMath>
                </a14:m>
                <a:r>
                  <a:rPr lang="el-GR" b="1" dirty="0">
                    <a:solidFill>
                      <a:prstClr val="black"/>
                    </a:solidFill>
                    <a:latin typeface="Aptos" panose="02110004020202020204"/>
                  </a:rPr>
                  <a:t>-</a:t>
                </a:r>
                <a14:m>
                  <m:oMath xmlns:m="http://schemas.openxmlformats.org/officeDocument/2006/math">
                    <m:sSub>
                      <m:sSubPr>
                        <m:ctrlPr>
                          <a:rPr lang="el-GR" b="1" i="1" smtClean="0">
                            <a:solidFill>
                              <a:prstClr val="black"/>
                            </a:solidFill>
                            <a:latin typeface="Cambria Math" panose="02040503050406030204" pitchFamily="18" charset="0"/>
                          </a:rPr>
                        </m:ctrlPr>
                      </m:sSubPr>
                      <m:e>
                        <m:r>
                          <a:rPr lang="en-US" b="1" i="1" smtClean="0">
                            <a:solidFill>
                              <a:prstClr val="black"/>
                            </a:solidFill>
                            <a:latin typeface="Cambria Math" panose="02040503050406030204" pitchFamily="18" charset="0"/>
                          </a:rPr>
                          <m:t>𝒕</m:t>
                        </m:r>
                      </m:e>
                      <m:sub>
                        <m:r>
                          <a:rPr lang="el-GR" b="1" i="1" smtClean="0">
                            <a:solidFill>
                              <a:prstClr val="black"/>
                            </a:solidFill>
                            <a:latin typeface="Cambria Math" panose="02040503050406030204" pitchFamily="18" charset="0"/>
                          </a:rPr>
                          <m:t>𝟑</m:t>
                        </m:r>
                      </m:sub>
                    </m:sSub>
                  </m:oMath>
                </a14:m>
                <a:endParaRPr kumimoji="0" lang="el-GR" sz="1800" b="1" i="0" u="none" strike="noStrike" kern="1200" cap="none" spc="0" normalizeH="0" baseline="0" noProof="0" dirty="0">
                  <a:ln>
                    <a:noFill/>
                  </a:ln>
                  <a:solidFill>
                    <a:prstClr val="black"/>
                  </a:solidFill>
                  <a:effectLst/>
                  <a:uLnTx/>
                  <a:uFillTx/>
                  <a:latin typeface="Aptos" panose="02110004020202020204"/>
                </a:endParaRPr>
              </a:p>
              <a:p>
                <a:pPr>
                  <a:defRPr/>
                </a:pPr>
                <a:endParaRPr lang="el-GR" dirty="0">
                  <a:solidFill>
                    <a:prstClr val="black"/>
                  </a:solidFill>
                  <a:latin typeface="Aptos" panose="02110004020202020204"/>
                </a:endParaRPr>
              </a:p>
              <a:p>
                <a:pPr>
                  <a:defRPr/>
                </a:pPr>
                <a:r>
                  <a:rPr lang="el-GR" dirty="0">
                    <a:solidFill>
                      <a:prstClr val="black"/>
                    </a:solidFill>
                    <a:latin typeface="Aptos" panose="02110004020202020204"/>
                  </a:rPr>
                  <a:t>Και πάλι ισχύει η σχέση (3) αλλά τώρα </a:t>
                </a:r>
                <a14:m>
                  <m:oMath xmlns:m="http://schemas.openxmlformats.org/officeDocument/2006/math">
                    <m:sSub>
                      <m:sSubPr>
                        <m:ctrlPr>
                          <a:rPr lang="en-US" i="1" smtClean="0">
                            <a:solidFill>
                              <a:prstClr val="black"/>
                            </a:solidFill>
                            <a:latin typeface="Cambria Math" panose="02040503050406030204" pitchFamily="18" charset="0"/>
                          </a:rPr>
                        </m:ctrlPr>
                      </m:sSubPr>
                      <m:e>
                        <m:r>
                          <a:rPr lang="el-GR" i="1">
                            <a:solidFill>
                              <a:prstClr val="black"/>
                            </a:solidFill>
                            <a:latin typeface="Cambria Math" panose="02040503050406030204" pitchFamily="18" charset="0"/>
                          </a:rPr>
                          <m:t>𝛪</m:t>
                        </m:r>
                      </m:e>
                      <m:sub>
                        <m:r>
                          <a:rPr lang="en-US" i="1">
                            <a:solidFill>
                              <a:prstClr val="black"/>
                            </a:solidFill>
                            <a:latin typeface="Cambria Math" panose="02040503050406030204" pitchFamily="18" charset="0"/>
                          </a:rPr>
                          <m:t>𝑚</m:t>
                        </m:r>
                      </m:sub>
                    </m:sSub>
                    <m:r>
                      <a:rPr lang="el-GR" b="0" i="0" smtClean="0">
                        <a:solidFill>
                          <a:prstClr val="black"/>
                        </a:solidFill>
                        <a:latin typeface="Cambria Math" panose="02040503050406030204" pitchFamily="18" charset="0"/>
                      </a:rPr>
                      <m:t>=</m:t>
                    </m:r>
                    <m:r>
                      <a:rPr lang="el-GR" b="0" i="0" smtClean="0">
                        <a:solidFill>
                          <a:prstClr val="black"/>
                        </a:solidFill>
                        <a:latin typeface="Cambria Math" panose="02040503050406030204" pitchFamily="18" charset="0"/>
                      </a:rPr>
                      <m:t>50</m:t>
                    </m:r>
                  </m:oMath>
                </a14:m>
                <a:r>
                  <a:rPr lang="el-GR" dirty="0">
                    <a:solidFill>
                      <a:prstClr val="black"/>
                    </a:solidFill>
                    <a:latin typeface="Aptos" panose="02110004020202020204"/>
                  </a:rPr>
                  <a:t> </a:t>
                </a:r>
                <a:r>
                  <a:rPr lang="el-GR" dirty="0" err="1">
                    <a:solidFill>
                      <a:prstClr val="black"/>
                    </a:solidFill>
                    <a:latin typeface="Aptos" panose="02110004020202020204"/>
                  </a:rPr>
                  <a:t>καθως</a:t>
                </a:r>
                <a:r>
                  <a:rPr lang="el-GR" dirty="0">
                    <a:solidFill>
                      <a:prstClr val="black"/>
                    </a:solidFill>
                    <a:latin typeface="Aptos" panose="02110004020202020204"/>
                  </a:rPr>
                  <a:t> το ρεύμα έχει αλλάξει φορά και η μηχανή λειτουργεί ως γεννήτρια. </a:t>
                </a:r>
              </a:p>
              <a:p>
                <a:pPr>
                  <a:defRPr/>
                </a:pPr>
                <a:r>
                  <a:rPr lang="el-GR" dirty="0">
                    <a:solidFill>
                      <a:prstClr val="black"/>
                    </a:solidFill>
                    <a:latin typeface="Aptos" panose="02110004020202020204"/>
                  </a:rPr>
                  <a:t>Επομένως </a:t>
                </a:r>
                <a14:m>
                  <m:oMath xmlns:m="http://schemas.openxmlformats.org/officeDocument/2006/math">
                    <m:sSub>
                      <m:sSubPr>
                        <m:ctrlPr>
                          <a:rPr lang="en-US" i="1" smtClean="0">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𝑑</m:t>
                        </m:r>
                      </m:e>
                      <m:sub>
                        <m:r>
                          <a:rPr lang="en-US" i="1">
                            <a:solidFill>
                              <a:prstClr val="black"/>
                            </a:solidFill>
                            <a:latin typeface="Cambria Math" panose="02040503050406030204" pitchFamily="18" charset="0"/>
                          </a:rPr>
                          <m:t>1</m:t>
                        </m:r>
                      </m:sub>
                    </m:sSub>
                    <m:r>
                      <a:rPr lang="en-US" b="0" i="1" smtClean="0">
                        <a:solidFill>
                          <a:prstClr val="black"/>
                        </a:solidFill>
                        <a:latin typeface="Cambria Math" panose="02040503050406030204" pitchFamily="18" charset="0"/>
                      </a:rPr>
                      <m:t>=</m:t>
                    </m:r>
                    <m:f>
                      <m:fPr>
                        <m:ctrlPr>
                          <a:rPr lang="en-US" b="0" i="1" smtClean="0">
                            <a:solidFill>
                              <a:prstClr val="black"/>
                            </a:solidFill>
                            <a:latin typeface="Cambria Math" panose="02040503050406030204" pitchFamily="18" charset="0"/>
                          </a:rPr>
                        </m:ctrlPr>
                      </m:fPr>
                      <m:num>
                        <m:r>
                          <a:rPr lang="el-GR" b="0" i="1" smtClean="0">
                            <a:solidFill>
                              <a:prstClr val="black"/>
                            </a:solidFill>
                            <a:latin typeface="Cambria Math" panose="02040503050406030204" pitchFamily="18" charset="0"/>
                          </a:rPr>
                          <m:t>−</m:t>
                        </m:r>
                        <m:r>
                          <a:rPr lang="el-GR" b="0" i="1" smtClean="0">
                            <a:solidFill>
                              <a:prstClr val="black"/>
                            </a:solidFill>
                            <a:latin typeface="Cambria Math" panose="02040503050406030204" pitchFamily="18" charset="0"/>
                          </a:rPr>
                          <m:t>50</m:t>
                        </m:r>
                        <m:r>
                          <m:rPr>
                            <m:nor/>
                          </m:rPr>
                          <a:rPr lang="el-GR" i="1" dirty="0"/>
                          <m:t>∙</m:t>
                        </m:r>
                        <m:r>
                          <a:rPr lang="el-GR" b="0" i="1" smtClean="0">
                            <a:solidFill>
                              <a:prstClr val="black"/>
                            </a:solidFill>
                            <a:latin typeface="Cambria Math" panose="02040503050406030204" pitchFamily="18" charset="0"/>
                          </a:rPr>
                          <m:t>0</m:t>
                        </m:r>
                        <m:r>
                          <a:rPr lang="el-GR" b="0" i="1" smtClean="0">
                            <a:solidFill>
                              <a:prstClr val="black"/>
                            </a:solidFill>
                            <a:latin typeface="Cambria Math" panose="02040503050406030204" pitchFamily="18" charset="0"/>
                          </a:rPr>
                          <m:t>.</m:t>
                        </m:r>
                        <m:r>
                          <a:rPr lang="el-GR" b="0" i="1" smtClean="0">
                            <a:solidFill>
                              <a:prstClr val="black"/>
                            </a:solidFill>
                            <a:latin typeface="Cambria Math" panose="02040503050406030204" pitchFamily="18" charset="0"/>
                          </a:rPr>
                          <m:t>1</m:t>
                        </m:r>
                        <m:r>
                          <a:rPr lang="en-US" i="1">
                            <a:solidFill>
                              <a:prstClr val="black"/>
                            </a:solidFill>
                            <a:latin typeface="Cambria Math" panose="02040503050406030204" pitchFamily="18" charset="0"/>
                          </a:rPr>
                          <m:t> +</m:t>
                        </m:r>
                        <m:r>
                          <a:rPr lang="el-GR" b="0" i="1" smtClean="0">
                            <a:solidFill>
                              <a:prstClr val="black"/>
                            </a:solidFill>
                            <a:latin typeface="Cambria Math" panose="02040503050406030204" pitchFamily="18" charset="0"/>
                          </a:rPr>
                          <m:t>59</m:t>
                        </m:r>
                        <m:r>
                          <a:rPr lang="el-GR" b="0" i="1" smtClean="0">
                            <a:solidFill>
                              <a:prstClr val="black"/>
                            </a:solidFill>
                            <a:latin typeface="Cambria Math" panose="02040503050406030204" pitchFamily="18" charset="0"/>
                          </a:rPr>
                          <m:t>.</m:t>
                        </m:r>
                        <m:r>
                          <a:rPr lang="el-GR" b="0" i="1" smtClean="0">
                            <a:solidFill>
                              <a:prstClr val="black"/>
                            </a:solidFill>
                            <a:latin typeface="Cambria Math" panose="02040503050406030204" pitchFamily="18" charset="0"/>
                          </a:rPr>
                          <m:t>2</m:t>
                        </m:r>
                      </m:num>
                      <m:den>
                        <m:r>
                          <a:rPr lang="el-GR" b="0" i="1" smtClean="0">
                            <a:solidFill>
                              <a:prstClr val="black"/>
                            </a:solidFill>
                            <a:latin typeface="Cambria Math" panose="02040503050406030204" pitchFamily="18" charset="0"/>
                          </a:rPr>
                          <m:t>200</m:t>
                        </m:r>
                      </m:den>
                    </m:f>
                    <m:r>
                      <a:rPr lang="el-GR" b="0" i="1" smtClean="0">
                        <a:latin typeface="Cambria Math" panose="02040503050406030204" pitchFamily="18" charset="0"/>
                      </a:rPr>
                      <m:t>=</m:t>
                    </m:r>
                    <m:r>
                      <a:rPr lang="en-US" b="0" i="1" smtClean="0">
                        <a:latin typeface="Cambria Math" panose="02040503050406030204" pitchFamily="18" charset="0"/>
                      </a:rPr>
                      <m:t>0</m:t>
                    </m:r>
                    <m:r>
                      <a:rPr lang="en-US" b="0" i="1" smtClean="0">
                        <a:latin typeface="Cambria Math" panose="02040503050406030204" pitchFamily="18" charset="0"/>
                      </a:rPr>
                      <m:t>.</m:t>
                    </m:r>
                    <m:r>
                      <a:rPr lang="en-US" b="0" i="1" smtClean="0">
                        <a:latin typeface="Cambria Math" panose="02040503050406030204" pitchFamily="18" charset="0"/>
                      </a:rPr>
                      <m:t>2710</m:t>
                    </m:r>
                  </m:oMath>
                </a14:m>
                <a:r>
                  <a:rPr lang="el-GR" dirty="0">
                    <a:solidFill>
                      <a:prstClr val="black"/>
                    </a:solidFill>
                    <a:latin typeface="Aptos" panose="02110004020202020204"/>
                  </a:rPr>
                  <a:t> και </a:t>
                </a:r>
                <a14:m>
                  <m:oMath xmlns:m="http://schemas.openxmlformats.org/officeDocument/2006/math">
                    <m:sSub>
                      <m:sSubPr>
                        <m:ctrlPr>
                          <a:rPr lang="en-US"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𝑑</m:t>
                        </m:r>
                      </m:e>
                      <m:sub>
                        <m:r>
                          <a:rPr lang="el-GR" b="0" i="1" smtClean="0">
                            <a:solidFill>
                              <a:prstClr val="black"/>
                            </a:solidFill>
                            <a:latin typeface="Cambria Math" panose="02040503050406030204" pitchFamily="18" charset="0"/>
                          </a:rPr>
                          <m:t>2</m:t>
                        </m:r>
                      </m:sub>
                    </m:sSub>
                    <m:r>
                      <a:rPr lang="el-GR" b="0" i="1" smtClean="0">
                        <a:solidFill>
                          <a:prstClr val="black"/>
                        </a:solidFill>
                        <a:latin typeface="Cambria Math" panose="02040503050406030204" pitchFamily="18" charset="0"/>
                      </a:rPr>
                      <m:t>=</m:t>
                    </m:r>
                    <m:r>
                      <a:rPr lang="el-GR" b="0" i="1" smtClean="0">
                        <a:solidFill>
                          <a:prstClr val="black"/>
                        </a:solidFill>
                        <a:latin typeface="Cambria Math" panose="02040503050406030204" pitchFamily="18" charset="0"/>
                      </a:rPr>
                      <m:t>1</m:t>
                    </m:r>
                    <m:r>
                      <a:rPr lang="el-GR" b="0" i="1" smtClean="0">
                        <a:solidFill>
                          <a:prstClr val="black"/>
                        </a:solidFill>
                        <a:latin typeface="Cambria Math" panose="02040503050406030204" pitchFamily="18" charset="0"/>
                      </a:rPr>
                      <m:t>−</m:t>
                    </m:r>
                    <m:sSub>
                      <m:sSubPr>
                        <m:ctrlPr>
                          <a:rPr lang="en-US"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𝑑</m:t>
                        </m:r>
                      </m:e>
                      <m:sub>
                        <m:r>
                          <a:rPr lang="en-US" i="1">
                            <a:solidFill>
                              <a:prstClr val="black"/>
                            </a:solidFill>
                            <a:latin typeface="Cambria Math" panose="02040503050406030204" pitchFamily="18" charset="0"/>
                          </a:rPr>
                          <m:t>1</m:t>
                        </m:r>
                      </m:sub>
                    </m:sSub>
                    <m:r>
                      <a:rPr lang="el-GR" b="0" i="1" smtClean="0">
                        <a:solidFill>
                          <a:prstClr val="black"/>
                        </a:solidFill>
                        <a:latin typeface="Cambria Math" panose="02040503050406030204" pitchFamily="18" charset="0"/>
                      </a:rPr>
                      <m:t>=</m:t>
                    </m:r>
                    <m:r>
                      <a:rPr lang="en-US" b="0" i="1" smtClean="0">
                        <a:solidFill>
                          <a:prstClr val="black"/>
                        </a:solidFill>
                        <a:latin typeface="Cambria Math" panose="02040503050406030204" pitchFamily="18" charset="0"/>
                      </a:rPr>
                      <m:t>0</m:t>
                    </m:r>
                    <m:r>
                      <a:rPr lang="en-US" b="0" i="1" smtClean="0">
                        <a:solidFill>
                          <a:prstClr val="black"/>
                        </a:solidFill>
                        <a:latin typeface="Cambria Math" panose="02040503050406030204" pitchFamily="18" charset="0"/>
                      </a:rPr>
                      <m:t>.</m:t>
                    </m:r>
                    <m:r>
                      <a:rPr lang="en-US" b="0" i="1" smtClean="0">
                        <a:solidFill>
                          <a:prstClr val="black"/>
                        </a:solidFill>
                        <a:latin typeface="Cambria Math" panose="02040503050406030204" pitchFamily="18" charset="0"/>
                      </a:rPr>
                      <m:t>7290</m:t>
                    </m:r>
                  </m:oMath>
                </a14:m>
                <a:endParaRPr lang="el-GR" dirty="0">
                  <a:solidFill>
                    <a:prstClr val="black"/>
                  </a:solidFill>
                  <a:latin typeface="Aptos" panose="02110004020202020204"/>
                </a:endParaRPr>
              </a:p>
              <a:p>
                <a:pPr>
                  <a:defRPr/>
                </a:pPr>
                <a:endParaRPr lang="el-GR" dirty="0">
                  <a:solidFill>
                    <a:prstClr val="black"/>
                  </a:solidFill>
                  <a:latin typeface="Aptos" panose="02110004020202020204"/>
                </a:endParaRPr>
              </a:p>
              <a:p>
                <a:pPr>
                  <a:defRPr/>
                </a:pPr>
                <a:r>
                  <a:rPr lang="el-GR" b="1" dirty="0">
                    <a:solidFill>
                      <a:prstClr val="black"/>
                    </a:solidFill>
                    <a:latin typeface="Aptos" panose="02110004020202020204"/>
                  </a:rPr>
                  <a:t>Δ</a:t>
                </a:r>
                <a:r>
                  <a:rPr lang="en-US" b="1" dirty="0">
                    <a:solidFill>
                      <a:prstClr val="black"/>
                    </a:solidFill>
                    <a:latin typeface="Aptos" panose="02110004020202020204"/>
                  </a:rPr>
                  <a:t>.   </a:t>
                </a:r>
                <a:r>
                  <a:rPr lang="el-GR" b="1" dirty="0">
                    <a:solidFill>
                      <a:prstClr val="black"/>
                    </a:solidFill>
                    <a:latin typeface="Aptos" panose="02110004020202020204"/>
                  </a:rPr>
                  <a:t>Χρονική περίοδος </a:t>
                </a:r>
                <a14:m>
                  <m:oMath xmlns:m="http://schemas.openxmlformats.org/officeDocument/2006/math">
                    <m:sSub>
                      <m:sSubPr>
                        <m:ctrlPr>
                          <a:rPr lang="el-GR" b="1" i="1">
                            <a:solidFill>
                              <a:prstClr val="black"/>
                            </a:solidFill>
                            <a:latin typeface="Cambria Math" panose="02040503050406030204" pitchFamily="18" charset="0"/>
                          </a:rPr>
                        </m:ctrlPr>
                      </m:sSubPr>
                      <m:e>
                        <m:r>
                          <a:rPr lang="en-US" b="1" i="1">
                            <a:solidFill>
                              <a:prstClr val="black"/>
                            </a:solidFill>
                            <a:latin typeface="Cambria Math" panose="02040503050406030204" pitchFamily="18" charset="0"/>
                          </a:rPr>
                          <m:t>𝒕</m:t>
                        </m:r>
                      </m:e>
                      <m:sub>
                        <m:r>
                          <a:rPr lang="en-US" b="1" i="1" smtClean="0">
                            <a:solidFill>
                              <a:prstClr val="black"/>
                            </a:solidFill>
                            <a:latin typeface="Cambria Math" panose="02040503050406030204" pitchFamily="18" charset="0"/>
                          </a:rPr>
                          <m:t>𝟑</m:t>
                        </m:r>
                      </m:sub>
                    </m:sSub>
                    <m:r>
                      <a:rPr lang="en-US" b="1" i="1">
                        <a:solidFill>
                          <a:prstClr val="black"/>
                        </a:solidFill>
                        <a:latin typeface="Cambria Math" panose="02040503050406030204" pitchFamily="18" charset="0"/>
                      </a:rPr>
                      <m:t> </m:t>
                    </m:r>
                  </m:oMath>
                </a14:m>
                <a:r>
                  <a:rPr lang="el-GR" b="1" dirty="0">
                    <a:solidFill>
                      <a:prstClr val="black"/>
                    </a:solidFill>
                    <a:latin typeface="Aptos" panose="02110004020202020204"/>
                  </a:rPr>
                  <a:t>-</a:t>
                </a:r>
                <a14:m>
                  <m:oMath xmlns:m="http://schemas.openxmlformats.org/officeDocument/2006/math">
                    <m:sSub>
                      <m:sSubPr>
                        <m:ctrlPr>
                          <a:rPr lang="el-GR" b="1" i="1" smtClean="0">
                            <a:solidFill>
                              <a:prstClr val="black"/>
                            </a:solidFill>
                            <a:latin typeface="Cambria Math" panose="02040503050406030204" pitchFamily="18" charset="0"/>
                          </a:rPr>
                        </m:ctrlPr>
                      </m:sSubPr>
                      <m:e>
                        <m:r>
                          <a:rPr lang="en-US" b="1" i="1" smtClean="0">
                            <a:solidFill>
                              <a:prstClr val="black"/>
                            </a:solidFill>
                            <a:latin typeface="Cambria Math" panose="02040503050406030204" pitchFamily="18" charset="0"/>
                          </a:rPr>
                          <m:t>𝒕</m:t>
                        </m:r>
                      </m:e>
                      <m:sub>
                        <m:r>
                          <a:rPr lang="en-US" b="1" i="1" smtClean="0">
                            <a:solidFill>
                              <a:prstClr val="black"/>
                            </a:solidFill>
                            <a:latin typeface="Cambria Math" panose="02040503050406030204" pitchFamily="18" charset="0"/>
                          </a:rPr>
                          <m:t>𝟒</m:t>
                        </m:r>
                      </m:sub>
                    </m:sSub>
                  </m:oMath>
                </a14:m>
                <a:endParaRPr kumimoji="0" lang="el-GR" sz="1800" b="1" i="0" u="none" strike="noStrike" kern="1200" cap="none" spc="0" normalizeH="0" baseline="0" noProof="0" dirty="0">
                  <a:ln>
                    <a:noFill/>
                  </a:ln>
                  <a:solidFill>
                    <a:prstClr val="black"/>
                  </a:solidFill>
                  <a:effectLst/>
                  <a:uLnTx/>
                  <a:uFillTx/>
                  <a:latin typeface="Aptos" panose="02110004020202020204"/>
                </a:endParaRPr>
              </a:p>
              <a:p>
                <a:pPr>
                  <a:defRPr/>
                </a:pPr>
                <a:endParaRPr lang="el-GR" dirty="0">
                  <a:solidFill>
                    <a:prstClr val="black"/>
                  </a:solidFill>
                  <a:latin typeface="Aptos" panose="02110004020202020204"/>
                </a:endParaRPr>
              </a:p>
              <a:p>
                <a:pPr>
                  <a:defRPr/>
                </a:pPr>
                <a:r>
                  <a:rPr lang="el-GR" dirty="0">
                    <a:solidFill>
                      <a:prstClr val="black"/>
                    </a:solidFill>
                    <a:latin typeface="Aptos" panose="02110004020202020204"/>
                  </a:rPr>
                  <a:t>Την περίοδο αυτή το ρεύμα αυξάνεται συνεχώς, επομένως το </a:t>
                </a:r>
                <a:r>
                  <a:rPr lang="en-US" dirty="0">
                    <a:solidFill>
                      <a:prstClr val="black"/>
                    </a:solidFill>
                    <a:latin typeface="Aptos" panose="02110004020202020204"/>
                  </a:rPr>
                  <a:t>Q</a:t>
                </a:r>
                <a:r>
                  <a:rPr lang="el-GR" dirty="0">
                    <a:solidFill>
                      <a:prstClr val="black"/>
                    </a:solidFill>
                    <a:latin typeface="Aptos" panose="02110004020202020204"/>
                  </a:rPr>
                  <a:t>1</a:t>
                </a:r>
                <a:r>
                  <a:rPr lang="en-US" dirty="0">
                    <a:solidFill>
                      <a:prstClr val="black"/>
                    </a:solidFill>
                    <a:latin typeface="Aptos" panose="02110004020202020204"/>
                  </a:rPr>
                  <a:t> </a:t>
                </a:r>
                <a:r>
                  <a:rPr lang="el-GR" dirty="0">
                    <a:solidFill>
                      <a:prstClr val="black"/>
                    </a:solidFill>
                    <a:latin typeface="Aptos" panose="02110004020202020204"/>
                  </a:rPr>
                  <a:t>είναι συνεχώς ΟΝ και το </a:t>
                </a:r>
                <a:r>
                  <a:rPr lang="en-US" dirty="0">
                    <a:solidFill>
                      <a:prstClr val="black"/>
                    </a:solidFill>
                    <a:latin typeface="Aptos" panose="02110004020202020204"/>
                  </a:rPr>
                  <a:t>Q</a:t>
                </a:r>
                <a:r>
                  <a:rPr lang="el-GR" dirty="0">
                    <a:solidFill>
                      <a:prstClr val="black"/>
                    </a:solidFill>
                    <a:latin typeface="Aptos" panose="02110004020202020204"/>
                  </a:rPr>
                  <a:t>2</a:t>
                </a:r>
                <a:r>
                  <a:rPr lang="en-US" dirty="0">
                    <a:solidFill>
                      <a:prstClr val="black"/>
                    </a:solidFill>
                    <a:latin typeface="Aptos" panose="02110004020202020204"/>
                  </a:rPr>
                  <a:t> </a:t>
                </a:r>
                <a:r>
                  <a:rPr lang="el-GR" dirty="0">
                    <a:solidFill>
                      <a:prstClr val="black"/>
                    </a:solidFill>
                    <a:latin typeface="Aptos" panose="02110004020202020204"/>
                  </a:rPr>
                  <a:t>Ο</a:t>
                </a:r>
                <a:r>
                  <a:rPr lang="en-US" dirty="0">
                    <a:solidFill>
                      <a:prstClr val="black"/>
                    </a:solidFill>
                    <a:latin typeface="Aptos" panose="02110004020202020204"/>
                  </a:rPr>
                  <a:t>FF</a:t>
                </a:r>
                <a:r>
                  <a:rPr lang="el-GR" dirty="0">
                    <a:solidFill>
                      <a:prstClr val="black"/>
                    </a:solidFill>
                    <a:latin typeface="Aptos" panose="02110004020202020204"/>
                  </a:rPr>
                  <a:t>. </a:t>
                </a:r>
              </a:p>
              <a:p>
                <a:pPr>
                  <a:defRPr/>
                </a:pPr>
                <a:r>
                  <a:rPr lang="el-GR" dirty="0">
                    <a:solidFill>
                      <a:prstClr val="black"/>
                    </a:solidFill>
                    <a:latin typeface="Aptos" panose="02110004020202020204"/>
                  </a:rPr>
                  <a:t>Επομένως </a:t>
                </a:r>
                <a14:m>
                  <m:oMath xmlns:m="http://schemas.openxmlformats.org/officeDocument/2006/math">
                    <m:sSub>
                      <m:sSubPr>
                        <m:ctrlPr>
                          <a:rPr lang="en-US" i="1" smtClean="0">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𝑑</m:t>
                        </m:r>
                      </m:e>
                      <m:sub>
                        <m:r>
                          <a:rPr lang="en-US" i="1">
                            <a:solidFill>
                              <a:prstClr val="black"/>
                            </a:solidFill>
                            <a:latin typeface="Cambria Math" panose="02040503050406030204" pitchFamily="18" charset="0"/>
                          </a:rPr>
                          <m:t>1</m:t>
                        </m:r>
                      </m:sub>
                    </m:sSub>
                    <m:r>
                      <a:rPr lang="en-US" b="0" i="1" smtClean="0">
                        <a:solidFill>
                          <a:prstClr val="black"/>
                        </a:solidFill>
                        <a:latin typeface="Cambria Math" panose="02040503050406030204" pitchFamily="18" charset="0"/>
                      </a:rPr>
                      <m:t>=</m:t>
                    </m:r>
                  </m:oMath>
                </a14:m>
                <a:r>
                  <a:rPr lang="en-US" dirty="0">
                    <a:solidFill>
                      <a:prstClr val="black"/>
                    </a:solidFill>
                    <a:latin typeface="Aptos" panose="02110004020202020204"/>
                  </a:rPr>
                  <a:t>1</a:t>
                </a:r>
                <a:r>
                  <a:rPr lang="el-GR" dirty="0">
                    <a:solidFill>
                      <a:prstClr val="black"/>
                    </a:solidFill>
                    <a:latin typeface="Aptos" panose="02110004020202020204"/>
                  </a:rPr>
                  <a:t>, </a:t>
                </a:r>
                <a14:m>
                  <m:oMath xmlns:m="http://schemas.openxmlformats.org/officeDocument/2006/math">
                    <m:sSub>
                      <m:sSubPr>
                        <m:ctrlPr>
                          <a:rPr lang="en-US"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𝑑</m:t>
                        </m:r>
                      </m:e>
                      <m:sub>
                        <m:r>
                          <a:rPr lang="el-GR" b="0" i="1" smtClean="0">
                            <a:solidFill>
                              <a:prstClr val="black"/>
                            </a:solidFill>
                            <a:latin typeface="Cambria Math" panose="02040503050406030204" pitchFamily="18" charset="0"/>
                          </a:rPr>
                          <m:t>2</m:t>
                        </m:r>
                      </m:sub>
                    </m:sSub>
                    <m:r>
                      <a:rPr lang="en-US" i="1">
                        <a:solidFill>
                          <a:prstClr val="black"/>
                        </a:solidFill>
                        <a:latin typeface="Cambria Math" panose="02040503050406030204" pitchFamily="18" charset="0"/>
                      </a:rPr>
                      <m:t>=</m:t>
                    </m:r>
                    <m:r>
                      <a:rPr lang="en-US" b="0" i="1" smtClean="0">
                        <a:solidFill>
                          <a:prstClr val="black"/>
                        </a:solidFill>
                        <a:latin typeface="Cambria Math" panose="02040503050406030204" pitchFamily="18" charset="0"/>
                      </a:rPr>
                      <m:t>0</m:t>
                    </m:r>
                  </m:oMath>
                </a14:m>
                <a:endParaRPr lang="el-GR" dirty="0">
                  <a:solidFill>
                    <a:prstClr val="black"/>
                  </a:solidFill>
                  <a:latin typeface="Aptos" panose="02110004020202020204"/>
                </a:endParaRPr>
              </a:p>
              <a:p>
                <a:pPr>
                  <a:defRPr/>
                </a:pPr>
                <a:endParaRPr lang="el-GR" dirty="0">
                  <a:solidFill>
                    <a:prstClr val="black"/>
                  </a:solidFill>
                  <a:latin typeface="Aptos" panose="02110004020202020204"/>
                </a:endParaRPr>
              </a:p>
            </p:txBody>
          </p:sp>
        </mc:Choice>
        <mc:Fallback xmlns="">
          <p:sp>
            <p:nvSpPr>
              <p:cNvPr id="6" name="TextBox 5">
                <a:extLst>
                  <a:ext uri="{FF2B5EF4-FFF2-40B4-BE49-F238E27FC236}">
                    <a16:creationId xmlns:a16="http://schemas.microsoft.com/office/drawing/2014/main" id="{18F513CD-823A-D369-A17D-27DD87EB8386}"/>
                  </a:ext>
                </a:extLst>
              </p:cNvPr>
              <p:cNvSpPr txBox="1">
                <a:spLocks noRot="1" noChangeAspect="1" noMove="1" noResize="1" noEditPoints="1" noAdjustHandles="1" noChangeArrowheads="1" noChangeShapeType="1" noTextEdit="1"/>
              </p:cNvSpPr>
              <p:nvPr/>
            </p:nvSpPr>
            <p:spPr>
              <a:xfrm>
                <a:off x="135165" y="743824"/>
                <a:ext cx="11506201" cy="5198667"/>
              </a:xfrm>
              <a:prstGeom prst="rect">
                <a:avLst/>
              </a:prstGeom>
              <a:blipFill>
                <a:blip r:embed="rId3"/>
                <a:stretch>
                  <a:fillRect l="-424" t="-469"/>
                </a:stretch>
              </a:blipFill>
            </p:spPr>
            <p:txBody>
              <a:bodyPr/>
              <a:lstStyle/>
              <a:p>
                <a:r>
                  <a:rPr lang="el-GR">
                    <a:noFill/>
                  </a:rPr>
                  <a:t> </a:t>
                </a:r>
              </a:p>
            </p:txBody>
          </p:sp>
        </mc:Fallback>
      </mc:AlternateContent>
      <p:grpSp>
        <p:nvGrpSpPr>
          <p:cNvPr id="7" name="Ομάδα 6">
            <a:extLst>
              <a:ext uri="{FF2B5EF4-FFF2-40B4-BE49-F238E27FC236}">
                <a16:creationId xmlns:a16="http://schemas.microsoft.com/office/drawing/2014/main" id="{938B6BC8-9C94-052A-B05C-474F631543AC}"/>
              </a:ext>
            </a:extLst>
          </p:cNvPr>
          <p:cNvGrpSpPr/>
          <p:nvPr/>
        </p:nvGrpSpPr>
        <p:grpSpPr>
          <a:xfrm>
            <a:off x="6202135" y="598272"/>
            <a:ext cx="5765800" cy="1710906"/>
            <a:chOff x="6096000" y="896722"/>
            <a:chExt cx="5765800" cy="1710906"/>
          </a:xfrm>
        </p:grpSpPr>
        <p:pic>
          <p:nvPicPr>
            <p:cNvPr id="11" name="Εικόνα 10">
              <a:extLst>
                <a:ext uri="{FF2B5EF4-FFF2-40B4-BE49-F238E27FC236}">
                  <a16:creationId xmlns:a16="http://schemas.microsoft.com/office/drawing/2014/main" id="{DC4F3A15-92D2-2BF9-9103-ADA5F652B702}"/>
                </a:ext>
              </a:extLst>
            </p:cNvPr>
            <p:cNvPicPr>
              <a:picLocks noChangeAspect="1"/>
            </p:cNvPicPr>
            <p:nvPr/>
          </p:nvPicPr>
          <p:blipFill>
            <a:blip r:embed="rId4"/>
            <a:srcRect t="39216" r="2053" b="29008"/>
            <a:stretch/>
          </p:blipFill>
          <p:spPr>
            <a:xfrm>
              <a:off x="6096000" y="896722"/>
              <a:ext cx="5765800" cy="1657793"/>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B75DAF6-0194-4A51-FD7E-0D04EC3D6E9A}"/>
                    </a:ext>
                  </a:extLst>
                </p:cNvPr>
                <p:cNvSpPr txBox="1"/>
                <p:nvPr/>
              </p:nvSpPr>
              <p:spPr>
                <a:xfrm>
                  <a:off x="9848850" y="1663700"/>
                  <a:ext cx="781050"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l-GR" sz="1400" i="1" smtClean="0">
                                <a:latin typeface="Cambria Math" panose="02040503050406030204" pitchFamily="18" charset="0"/>
                              </a:rPr>
                            </m:ctrlPr>
                          </m:sSubPr>
                          <m:e>
                            <m:r>
                              <a:rPr lang="en-US" sz="1400" b="0" i="1" smtClean="0">
                                <a:latin typeface="Cambria Math" panose="02040503050406030204" pitchFamily="18" charset="0"/>
                              </a:rPr>
                              <m:t>𝑈</m:t>
                            </m:r>
                          </m:e>
                          <m:sub>
                            <m:r>
                              <a:rPr lang="en-US" sz="1400" b="0" i="1" smtClean="0">
                                <a:latin typeface="Cambria Math" panose="02040503050406030204" pitchFamily="18" charset="0"/>
                              </a:rPr>
                              <m:t>𝑚𝑜𝑡𝑜𝑟</m:t>
                            </m:r>
                          </m:sub>
                        </m:sSub>
                      </m:oMath>
                    </m:oMathPara>
                  </a14:m>
                  <a:endParaRPr lang="el-GR" sz="1400" i="1" dirty="0"/>
                </a:p>
              </p:txBody>
            </p:sp>
          </mc:Choice>
          <mc:Fallback xmlns="">
            <p:sp>
              <p:nvSpPr>
                <p:cNvPr id="4" name="TextBox 3">
                  <a:extLst>
                    <a:ext uri="{FF2B5EF4-FFF2-40B4-BE49-F238E27FC236}">
                      <a16:creationId xmlns:a16="http://schemas.microsoft.com/office/drawing/2014/main" id="{6B75DAF6-0194-4A51-FD7E-0D04EC3D6E9A}"/>
                    </a:ext>
                  </a:extLst>
                </p:cNvPr>
                <p:cNvSpPr txBox="1">
                  <a:spLocks noRot="1" noChangeAspect="1" noMove="1" noResize="1" noEditPoints="1" noAdjustHandles="1" noChangeArrowheads="1" noChangeShapeType="1" noTextEdit="1"/>
                </p:cNvSpPr>
                <p:nvPr/>
              </p:nvSpPr>
              <p:spPr>
                <a:xfrm>
                  <a:off x="9848850" y="1663700"/>
                  <a:ext cx="781050" cy="307777"/>
                </a:xfrm>
                <a:prstGeom prst="rect">
                  <a:avLst/>
                </a:prstGeom>
                <a:blipFill>
                  <a:blip r:embed="rId5"/>
                  <a:stretch>
                    <a:fillRect/>
                  </a:stretch>
                </a:blipFill>
              </p:spPr>
              <p:txBody>
                <a:bodyPr/>
                <a:lstStyle/>
                <a:p>
                  <a:r>
                    <a:rPr lang="el-GR">
                      <a:noFill/>
                    </a:rPr>
                    <a:t> </a:t>
                  </a:r>
                </a:p>
              </p:txBody>
            </p:sp>
          </mc:Fallback>
        </mc:AlternateContent>
        <p:sp>
          <p:nvSpPr>
            <p:cNvPr id="5" name="TextBox 4">
              <a:extLst>
                <a:ext uri="{FF2B5EF4-FFF2-40B4-BE49-F238E27FC236}">
                  <a16:creationId xmlns:a16="http://schemas.microsoft.com/office/drawing/2014/main" id="{A4A6AE84-0845-494A-7A23-49931D7B4AFD}"/>
                </a:ext>
              </a:extLst>
            </p:cNvPr>
            <p:cNvSpPr txBox="1"/>
            <p:nvPr/>
          </p:nvSpPr>
          <p:spPr>
            <a:xfrm>
              <a:off x="9871075" y="1130300"/>
              <a:ext cx="273050" cy="1477328"/>
            </a:xfrm>
            <a:prstGeom prst="rect">
              <a:avLst/>
            </a:prstGeom>
            <a:noFill/>
          </p:spPr>
          <p:txBody>
            <a:bodyPr wrap="square" rtlCol="0">
              <a:spAutoFit/>
            </a:bodyPr>
            <a:lstStyle/>
            <a:p>
              <a:r>
                <a:rPr lang="en-US" dirty="0"/>
                <a:t>+</a:t>
              </a:r>
            </a:p>
            <a:p>
              <a:endParaRPr lang="en-US" dirty="0"/>
            </a:p>
            <a:p>
              <a:endParaRPr lang="en-US" dirty="0"/>
            </a:p>
            <a:p>
              <a:endParaRPr lang="en-US" dirty="0"/>
            </a:p>
            <a:p>
              <a:r>
                <a:rPr lang="en-US" dirty="0"/>
                <a:t>-</a:t>
              </a:r>
              <a:endParaRPr lang="el-GR" dirty="0"/>
            </a:p>
          </p:txBody>
        </p:sp>
      </p:grpSp>
    </p:spTree>
    <p:extLst>
      <p:ext uri="{BB962C8B-B14F-4D97-AF65-F5344CB8AC3E}">
        <p14:creationId xmlns:p14="http://schemas.microsoft.com/office/powerpoint/2010/main" val="236041740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F38653-71A0-1DD0-A9C5-7DAA5981E65A}"/>
              </a:ext>
            </a:extLst>
          </p:cNvPr>
          <p:cNvSpPr txBox="1"/>
          <p:nvPr/>
        </p:nvSpPr>
        <p:spPr>
          <a:xfrm>
            <a:off x="4953000" y="0"/>
            <a:ext cx="2612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Aptos" panose="02110004020202020204"/>
                <a:ea typeface="+mn-ea"/>
                <a:cs typeface="+mn-cs"/>
              </a:rPr>
              <a:t>Άσκηση </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2</a:t>
            </a:r>
            <a:endParaRPr kumimoji="0" lang="el-GR"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8F513CD-823A-D369-A17D-27DD87EB8386}"/>
                  </a:ext>
                </a:extLst>
              </p:cNvPr>
              <p:cNvSpPr txBox="1"/>
              <p:nvPr/>
            </p:nvSpPr>
            <p:spPr>
              <a:xfrm>
                <a:off x="135165" y="743824"/>
                <a:ext cx="11506201" cy="3813673"/>
              </a:xfrm>
              <a:prstGeom prst="rect">
                <a:avLst/>
              </a:prstGeom>
              <a:noFill/>
            </p:spPr>
            <p:txBody>
              <a:bodyPr wrap="square" rtlCol="0">
                <a:spAutoFit/>
              </a:bodyPr>
              <a:lstStyle/>
              <a:p>
                <a:pPr lvl="0">
                  <a:defRPr/>
                </a:pPr>
                <a:r>
                  <a:rPr lang="en-US" b="1" dirty="0">
                    <a:solidFill>
                      <a:prstClr val="black"/>
                    </a:solidFill>
                    <a:latin typeface="Aptos" panose="02110004020202020204"/>
                  </a:rPr>
                  <a:t>E.   </a:t>
                </a:r>
                <a:r>
                  <a:rPr lang="el-GR" b="1" dirty="0">
                    <a:solidFill>
                      <a:prstClr val="black"/>
                    </a:solidFill>
                    <a:latin typeface="Aptos" panose="02110004020202020204"/>
                  </a:rPr>
                  <a:t>Χρονική περίοδος </a:t>
                </a:r>
                <a14:m>
                  <m:oMath xmlns:m="http://schemas.openxmlformats.org/officeDocument/2006/math">
                    <m:sSub>
                      <m:sSubPr>
                        <m:ctrlPr>
                          <a:rPr lang="el-GR" b="1" i="1">
                            <a:solidFill>
                              <a:prstClr val="black"/>
                            </a:solidFill>
                            <a:latin typeface="Cambria Math" panose="02040503050406030204" pitchFamily="18" charset="0"/>
                          </a:rPr>
                        </m:ctrlPr>
                      </m:sSubPr>
                      <m:e>
                        <m:r>
                          <a:rPr lang="en-US" b="1" i="1">
                            <a:solidFill>
                              <a:prstClr val="black"/>
                            </a:solidFill>
                            <a:latin typeface="Cambria Math" panose="02040503050406030204" pitchFamily="18" charset="0"/>
                          </a:rPr>
                          <m:t>𝒕</m:t>
                        </m:r>
                      </m:e>
                      <m:sub>
                        <m:r>
                          <a:rPr lang="en-US" b="1" i="1" smtClean="0">
                            <a:solidFill>
                              <a:prstClr val="black"/>
                            </a:solidFill>
                            <a:latin typeface="Cambria Math" panose="02040503050406030204" pitchFamily="18" charset="0"/>
                          </a:rPr>
                          <m:t>𝟒</m:t>
                        </m:r>
                      </m:sub>
                    </m:sSub>
                    <m:r>
                      <a:rPr lang="en-US" b="1" i="1">
                        <a:solidFill>
                          <a:prstClr val="black"/>
                        </a:solidFill>
                        <a:latin typeface="Cambria Math" panose="02040503050406030204" pitchFamily="18" charset="0"/>
                      </a:rPr>
                      <m:t> </m:t>
                    </m:r>
                  </m:oMath>
                </a14:m>
                <a:r>
                  <a:rPr lang="el-GR" b="1" dirty="0">
                    <a:solidFill>
                      <a:prstClr val="black"/>
                    </a:solidFill>
                    <a:latin typeface="Aptos" panose="02110004020202020204"/>
                  </a:rPr>
                  <a:t>-</a:t>
                </a:r>
                <a14:m>
                  <m:oMath xmlns:m="http://schemas.openxmlformats.org/officeDocument/2006/math">
                    <m:sSub>
                      <m:sSubPr>
                        <m:ctrlPr>
                          <a:rPr lang="el-GR" b="1" i="1" smtClean="0">
                            <a:solidFill>
                              <a:prstClr val="black"/>
                            </a:solidFill>
                            <a:latin typeface="Cambria Math" panose="02040503050406030204" pitchFamily="18" charset="0"/>
                          </a:rPr>
                        </m:ctrlPr>
                      </m:sSubPr>
                      <m:e>
                        <m:r>
                          <a:rPr lang="en-US" b="1" i="1" smtClean="0">
                            <a:solidFill>
                              <a:prstClr val="black"/>
                            </a:solidFill>
                            <a:latin typeface="Cambria Math" panose="02040503050406030204" pitchFamily="18" charset="0"/>
                          </a:rPr>
                          <m:t>𝒕</m:t>
                        </m:r>
                      </m:e>
                      <m:sub>
                        <m:r>
                          <a:rPr lang="en-US" b="1" i="1" smtClean="0">
                            <a:solidFill>
                              <a:prstClr val="black"/>
                            </a:solidFill>
                            <a:latin typeface="Cambria Math" panose="02040503050406030204" pitchFamily="18" charset="0"/>
                          </a:rPr>
                          <m:t>𝟓</m:t>
                        </m:r>
                      </m:sub>
                    </m:sSub>
                  </m:oMath>
                </a14:m>
                <a:endParaRPr kumimoji="0" lang="el-GR" sz="1800" b="1" i="0" u="none" strike="noStrike" kern="1200" cap="none" spc="0" normalizeH="0" baseline="0" noProof="0" dirty="0">
                  <a:ln>
                    <a:noFill/>
                  </a:ln>
                  <a:solidFill>
                    <a:prstClr val="black"/>
                  </a:solidFill>
                  <a:effectLst/>
                  <a:uLnTx/>
                  <a:uFillTx/>
                  <a:latin typeface="Aptos" panose="02110004020202020204"/>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UcPeriod"/>
                  <a:tabLst/>
                  <a:defRPr/>
                </a:pPr>
                <a:endParaRPr lang="el-GR" b="1" dirty="0">
                  <a:solidFill>
                    <a:prstClr val="black"/>
                  </a:solidFill>
                  <a:latin typeface="Aptos" panose="02110004020202020204"/>
                </a:endParaRPr>
              </a:p>
              <a:p>
                <a:pPr>
                  <a:defRPr/>
                </a:pPr>
                <a:r>
                  <a:rPr lang="el-GR" dirty="0">
                    <a:solidFill>
                      <a:prstClr val="black"/>
                    </a:solidFill>
                    <a:latin typeface="Aptos" panose="02110004020202020204"/>
                  </a:rPr>
                  <a:t>Ομοίως όπως και στην περίοδο </a:t>
                </a:r>
                <a:r>
                  <a:rPr lang="el-GR" i="1" dirty="0">
                    <a:solidFill>
                      <a:prstClr val="black"/>
                    </a:solidFill>
                    <a:latin typeface="Aptos" panose="02110004020202020204"/>
                  </a:rPr>
                  <a:t>0-</a:t>
                </a:r>
                <a14:m>
                  <m:oMath xmlns:m="http://schemas.openxmlformats.org/officeDocument/2006/math">
                    <m:sSub>
                      <m:sSubPr>
                        <m:ctrlPr>
                          <a:rPr lang="el-GR" i="1" smtClean="0">
                            <a:solidFill>
                              <a:prstClr val="black"/>
                            </a:solidFill>
                            <a:latin typeface="Cambria Math" panose="02040503050406030204" pitchFamily="18" charset="0"/>
                          </a:rPr>
                        </m:ctrlPr>
                      </m:sSubPr>
                      <m:e>
                        <m:r>
                          <a:rPr lang="en-US" b="0" i="1" smtClean="0">
                            <a:solidFill>
                              <a:prstClr val="black"/>
                            </a:solidFill>
                            <a:latin typeface="Cambria Math" panose="02040503050406030204" pitchFamily="18" charset="0"/>
                          </a:rPr>
                          <m:t>𝑡</m:t>
                        </m:r>
                      </m:e>
                      <m:sub>
                        <m:r>
                          <a:rPr lang="el-GR" b="0" i="1" smtClean="0">
                            <a:solidFill>
                              <a:prstClr val="black"/>
                            </a:solidFill>
                            <a:latin typeface="Cambria Math" panose="02040503050406030204" pitchFamily="18" charset="0"/>
                          </a:rPr>
                          <m:t>1</m:t>
                        </m:r>
                      </m:sub>
                    </m:sSub>
                  </m:oMath>
                </a14:m>
                <a:endParaRPr lang="el-GR" dirty="0">
                  <a:solidFill>
                    <a:prstClr val="black"/>
                  </a:solidFill>
                  <a:latin typeface="Aptos" panose="02110004020202020204"/>
                </a:endParaRPr>
              </a:p>
              <a:p>
                <a:pPr>
                  <a:defRPr/>
                </a:pPr>
                <a:endParaRPr lang="el-GR" dirty="0">
                  <a:solidFill>
                    <a:prstClr val="black"/>
                  </a:solidFill>
                  <a:latin typeface="Aptos" panose="02110004020202020204"/>
                </a:endParaRPr>
              </a:p>
              <a:p>
                <a:pPr>
                  <a:defRPr/>
                </a:pPr>
                <a:r>
                  <a:rPr lang="en-US" b="1" dirty="0">
                    <a:solidFill>
                      <a:prstClr val="black"/>
                    </a:solidFill>
                    <a:latin typeface="Aptos" panose="02110004020202020204"/>
                  </a:rPr>
                  <a:t>Z.   </a:t>
                </a:r>
                <a:r>
                  <a:rPr lang="el-GR" b="1" dirty="0">
                    <a:solidFill>
                      <a:prstClr val="black"/>
                    </a:solidFill>
                    <a:latin typeface="Aptos" panose="02110004020202020204"/>
                  </a:rPr>
                  <a:t>Χρονική περίοδος </a:t>
                </a:r>
                <a14:m>
                  <m:oMath xmlns:m="http://schemas.openxmlformats.org/officeDocument/2006/math">
                    <m:sSub>
                      <m:sSubPr>
                        <m:ctrlPr>
                          <a:rPr lang="el-GR" b="1" i="1">
                            <a:solidFill>
                              <a:prstClr val="black"/>
                            </a:solidFill>
                            <a:latin typeface="Cambria Math" panose="02040503050406030204" pitchFamily="18" charset="0"/>
                          </a:rPr>
                        </m:ctrlPr>
                      </m:sSubPr>
                      <m:e>
                        <m:r>
                          <a:rPr lang="en-US" b="1" i="1">
                            <a:solidFill>
                              <a:prstClr val="black"/>
                            </a:solidFill>
                            <a:latin typeface="Cambria Math" panose="02040503050406030204" pitchFamily="18" charset="0"/>
                          </a:rPr>
                          <m:t>𝒕</m:t>
                        </m:r>
                      </m:e>
                      <m:sub>
                        <m:r>
                          <a:rPr lang="el-GR" b="1" i="1" smtClean="0">
                            <a:solidFill>
                              <a:prstClr val="black"/>
                            </a:solidFill>
                            <a:latin typeface="Cambria Math" panose="02040503050406030204" pitchFamily="18" charset="0"/>
                          </a:rPr>
                          <m:t>𝟓</m:t>
                        </m:r>
                      </m:sub>
                    </m:sSub>
                    <m:r>
                      <a:rPr lang="en-US" b="1" i="1">
                        <a:solidFill>
                          <a:prstClr val="black"/>
                        </a:solidFill>
                        <a:latin typeface="Cambria Math" panose="02040503050406030204" pitchFamily="18" charset="0"/>
                      </a:rPr>
                      <m:t> </m:t>
                    </m:r>
                  </m:oMath>
                </a14:m>
                <a:r>
                  <a:rPr lang="el-GR" b="1" dirty="0">
                    <a:solidFill>
                      <a:prstClr val="black"/>
                    </a:solidFill>
                    <a:latin typeface="Aptos" panose="02110004020202020204"/>
                  </a:rPr>
                  <a:t>-</a:t>
                </a:r>
                <a14:m>
                  <m:oMath xmlns:m="http://schemas.openxmlformats.org/officeDocument/2006/math">
                    <m:sSub>
                      <m:sSubPr>
                        <m:ctrlPr>
                          <a:rPr lang="el-GR" b="1" i="1" smtClean="0">
                            <a:solidFill>
                              <a:prstClr val="black"/>
                            </a:solidFill>
                            <a:latin typeface="Cambria Math" panose="02040503050406030204" pitchFamily="18" charset="0"/>
                          </a:rPr>
                        </m:ctrlPr>
                      </m:sSubPr>
                      <m:e>
                        <m:r>
                          <a:rPr lang="en-US" b="1" i="1" smtClean="0">
                            <a:solidFill>
                              <a:prstClr val="black"/>
                            </a:solidFill>
                            <a:latin typeface="Cambria Math" panose="02040503050406030204" pitchFamily="18" charset="0"/>
                          </a:rPr>
                          <m:t>𝒕</m:t>
                        </m:r>
                      </m:e>
                      <m:sub>
                        <m:r>
                          <a:rPr lang="en-US" b="1" i="1" smtClean="0">
                            <a:solidFill>
                              <a:prstClr val="black"/>
                            </a:solidFill>
                            <a:latin typeface="Cambria Math" panose="02040503050406030204" pitchFamily="18" charset="0"/>
                          </a:rPr>
                          <m:t>𝟔</m:t>
                        </m:r>
                      </m:sub>
                    </m:sSub>
                  </m:oMath>
                </a14:m>
                <a:endParaRPr kumimoji="0" lang="el-GR" sz="1800" b="1" i="0" u="none" strike="noStrike" kern="1200" cap="none" spc="0" normalizeH="0" baseline="0" noProof="0" dirty="0">
                  <a:ln>
                    <a:noFill/>
                  </a:ln>
                  <a:solidFill>
                    <a:prstClr val="black"/>
                  </a:solidFill>
                  <a:effectLst/>
                  <a:uLnTx/>
                  <a:uFillTx/>
                  <a:latin typeface="Aptos" panose="02110004020202020204"/>
                </a:endParaRPr>
              </a:p>
              <a:p>
                <a:pPr>
                  <a:defRPr/>
                </a:pPr>
                <a:endParaRPr lang="el-GR" dirty="0">
                  <a:solidFill>
                    <a:prstClr val="black"/>
                  </a:solidFill>
                  <a:latin typeface="Aptos" panose="02110004020202020204"/>
                </a:endParaRPr>
              </a:p>
              <a:p>
                <a:pPr>
                  <a:defRPr/>
                </a:pPr>
                <a:r>
                  <a:rPr lang="el-GR" dirty="0">
                    <a:solidFill>
                      <a:prstClr val="black"/>
                    </a:solidFill>
                    <a:latin typeface="Aptos" panose="02110004020202020204"/>
                  </a:rPr>
                  <a:t>Ομοίως όπως και στην περίοδο </a:t>
                </a:r>
                <a14:m>
                  <m:oMath xmlns:m="http://schemas.openxmlformats.org/officeDocument/2006/math">
                    <m:sSub>
                      <m:sSubPr>
                        <m:ctrlPr>
                          <a:rPr lang="el-GR"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𝑡</m:t>
                        </m:r>
                      </m:e>
                      <m:sub>
                        <m:r>
                          <a:rPr lang="el-GR" b="0" i="1" smtClean="0">
                            <a:solidFill>
                              <a:prstClr val="black"/>
                            </a:solidFill>
                            <a:latin typeface="Cambria Math" panose="02040503050406030204" pitchFamily="18" charset="0"/>
                          </a:rPr>
                          <m:t>3</m:t>
                        </m:r>
                      </m:sub>
                    </m:sSub>
                    <m:r>
                      <a:rPr lang="el-GR" i="1">
                        <a:solidFill>
                          <a:prstClr val="black"/>
                        </a:solidFill>
                        <a:latin typeface="Cambria Math" panose="02040503050406030204" pitchFamily="18" charset="0"/>
                      </a:rPr>
                      <m:t> </m:t>
                    </m:r>
                  </m:oMath>
                </a14:m>
                <a:r>
                  <a:rPr lang="el-GR" i="1" dirty="0">
                    <a:solidFill>
                      <a:prstClr val="black"/>
                    </a:solidFill>
                    <a:latin typeface="Aptos" panose="02110004020202020204"/>
                  </a:rPr>
                  <a:t>-</a:t>
                </a:r>
                <a14:m>
                  <m:oMath xmlns:m="http://schemas.openxmlformats.org/officeDocument/2006/math">
                    <m:sSub>
                      <m:sSubPr>
                        <m:ctrlPr>
                          <a:rPr lang="el-GR" i="1" smtClean="0">
                            <a:solidFill>
                              <a:prstClr val="black"/>
                            </a:solidFill>
                            <a:latin typeface="Cambria Math" panose="02040503050406030204" pitchFamily="18" charset="0"/>
                          </a:rPr>
                        </m:ctrlPr>
                      </m:sSubPr>
                      <m:e>
                        <m:r>
                          <a:rPr lang="en-US" b="0" i="1" smtClean="0">
                            <a:solidFill>
                              <a:prstClr val="black"/>
                            </a:solidFill>
                            <a:latin typeface="Cambria Math" panose="02040503050406030204" pitchFamily="18" charset="0"/>
                          </a:rPr>
                          <m:t>𝑡</m:t>
                        </m:r>
                      </m:e>
                      <m:sub>
                        <m:r>
                          <a:rPr lang="el-GR" b="0" i="1" smtClean="0">
                            <a:solidFill>
                              <a:prstClr val="black"/>
                            </a:solidFill>
                            <a:latin typeface="Cambria Math" panose="02040503050406030204" pitchFamily="18" charset="0"/>
                          </a:rPr>
                          <m:t>4</m:t>
                        </m:r>
                      </m:sub>
                    </m:sSub>
                  </m:oMath>
                </a14:m>
                <a:endParaRPr lang="el-GR" i="1" dirty="0">
                  <a:solidFill>
                    <a:prstClr val="black"/>
                  </a:solidFill>
                  <a:latin typeface="Aptos" panose="02110004020202020204"/>
                </a:endParaRPr>
              </a:p>
              <a:p>
                <a:pPr>
                  <a:defRPr/>
                </a:pPr>
                <a:endParaRPr lang="el-GR" dirty="0">
                  <a:solidFill>
                    <a:prstClr val="black"/>
                  </a:solidFill>
                  <a:latin typeface="Aptos" panose="02110004020202020204"/>
                </a:endParaRPr>
              </a:p>
              <a:p>
                <a:pPr>
                  <a:defRPr/>
                </a:pPr>
                <a:r>
                  <a:rPr lang="en-US" b="1" dirty="0">
                    <a:solidFill>
                      <a:prstClr val="black"/>
                    </a:solidFill>
                    <a:latin typeface="Aptos" panose="02110004020202020204"/>
                  </a:rPr>
                  <a:t>H.   </a:t>
                </a:r>
                <a:r>
                  <a:rPr lang="el-GR" b="1" dirty="0">
                    <a:solidFill>
                      <a:prstClr val="black"/>
                    </a:solidFill>
                    <a:latin typeface="Aptos" panose="02110004020202020204"/>
                  </a:rPr>
                  <a:t>Χρονική περίοδος </a:t>
                </a:r>
                <a14:m>
                  <m:oMath xmlns:m="http://schemas.openxmlformats.org/officeDocument/2006/math">
                    <m:sSub>
                      <m:sSubPr>
                        <m:ctrlPr>
                          <a:rPr lang="el-GR" b="1" i="1">
                            <a:solidFill>
                              <a:prstClr val="black"/>
                            </a:solidFill>
                            <a:latin typeface="Cambria Math" panose="02040503050406030204" pitchFamily="18" charset="0"/>
                          </a:rPr>
                        </m:ctrlPr>
                      </m:sSubPr>
                      <m:e>
                        <m:r>
                          <a:rPr lang="en-US" b="1" i="1">
                            <a:solidFill>
                              <a:prstClr val="black"/>
                            </a:solidFill>
                            <a:latin typeface="Cambria Math" panose="02040503050406030204" pitchFamily="18" charset="0"/>
                          </a:rPr>
                          <m:t>𝒕</m:t>
                        </m:r>
                      </m:e>
                      <m:sub>
                        <m:r>
                          <a:rPr lang="en-US" b="1" i="1" smtClean="0">
                            <a:solidFill>
                              <a:prstClr val="black"/>
                            </a:solidFill>
                            <a:latin typeface="Cambria Math" panose="02040503050406030204" pitchFamily="18" charset="0"/>
                          </a:rPr>
                          <m:t>𝟔</m:t>
                        </m:r>
                      </m:sub>
                    </m:sSub>
                    <m:r>
                      <a:rPr lang="en-US" b="1" i="1">
                        <a:solidFill>
                          <a:prstClr val="black"/>
                        </a:solidFill>
                        <a:latin typeface="Cambria Math" panose="02040503050406030204" pitchFamily="18" charset="0"/>
                      </a:rPr>
                      <m:t> </m:t>
                    </m:r>
                  </m:oMath>
                </a14:m>
                <a:r>
                  <a:rPr lang="el-GR" b="1" dirty="0">
                    <a:solidFill>
                      <a:prstClr val="black"/>
                    </a:solidFill>
                    <a:latin typeface="Aptos" panose="02110004020202020204"/>
                  </a:rPr>
                  <a:t>-</a:t>
                </a:r>
                <a14:m>
                  <m:oMath xmlns:m="http://schemas.openxmlformats.org/officeDocument/2006/math">
                    <m:sSub>
                      <m:sSubPr>
                        <m:ctrlPr>
                          <a:rPr lang="el-GR" b="1" i="1" smtClean="0">
                            <a:solidFill>
                              <a:prstClr val="black"/>
                            </a:solidFill>
                            <a:latin typeface="Cambria Math" panose="02040503050406030204" pitchFamily="18" charset="0"/>
                          </a:rPr>
                        </m:ctrlPr>
                      </m:sSubPr>
                      <m:e>
                        <m:r>
                          <a:rPr lang="en-US" b="1" i="1" smtClean="0">
                            <a:solidFill>
                              <a:prstClr val="black"/>
                            </a:solidFill>
                            <a:latin typeface="Cambria Math" panose="02040503050406030204" pitchFamily="18" charset="0"/>
                          </a:rPr>
                          <m:t>𝒕</m:t>
                        </m:r>
                      </m:e>
                      <m:sub>
                        <m:r>
                          <a:rPr lang="en-US" b="1" i="1" smtClean="0">
                            <a:solidFill>
                              <a:prstClr val="black"/>
                            </a:solidFill>
                            <a:latin typeface="Cambria Math" panose="02040503050406030204" pitchFamily="18" charset="0"/>
                          </a:rPr>
                          <m:t>𝟕</m:t>
                        </m:r>
                      </m:sub>
                    </m:sSub>
                  </m:oMath>
                </a14:m>
                <a:endParaRPr kumimoji="0" lang="el-GR" sz="1800" b="1" i="0" u="none" strike="noStrike" kern="1200" cap="none" spc="0" normalizeH="0" baseline="0" noProof="0" dirty="0">
                  <a:ln>
                    <a:noFill/>
                  </a:ln>
                  <a:solidFill>
                    <a:prstClr val="black"/>
                  </a:solidFill>
                  <a:effectLst/>
                  <a:uLnTx/>
                  <a:uFillTx/>
                  <a:latin typeface="Aptos" panose="02110004020202020204"/>
                </a:endParaRPr>
              </a:p>
              <a:p>
                <a:pPr>
                  <a:defRPr/>
                </a:pPr>
                <a:endParaRPr lang="el-GR" dirty="0">
                  <a:solidFill>
                    <a:prstClr val="black"/>
                  </a:solidFill>
                  <a:latin typeface="Aptos" panose="02110004020202020204"/>
                </a:endParaRPr>
              </a:p>
              <a:p>
                <a:pPr>
                  <a:defRPr/>
                </a:pPr>
                <a:r>
                  <a:rPr lang="el-GR" dirty="0">
                    <a:solidFill>
                      <a:prstClr val="black"/>
                    </a:solidFill>
                    <a:latin typeface="Aptos" panose="02110004020202020204"/>
                  </a:rPr>
                  <a:t>Και πάλι ισχύει η σχέση (3) αλλά τώρα </a:t>
                </a:r>
                <a14:m>
                  <m:oMath xmlns:m="http://schemas.openxmlformats.org/officeDocument/2006/math">
                    <m:sSub>
                      <m:sSubPr>
                        <m:ctrlPr>
                          <a:rPr lang="en-US" i="1" smtClean="0">
                            <a:solidFill>
                              <a:prstClr val="black"/>
                            </a:solidFill>
                            <a:latin typeface="Cambria Math" panose="02040503050406030204" pitchFamily="18" charset="0"/>
                          </a:rPr>
                        </m:ctrlPr>
                      </m:sSubPr>
                      <m:e>
                        <m:r>
                          <a:rPr lang="el-GR" i="1">
                            <a:solidFill>
                              <a:prstClr val="black"/>
                            </a:solidFill>
                            <a:latin typeface="Cambria Math" panose="02040503050406030204" pitchFamily="18" charset="0"/>
                          </a:rPr>
                          <m:t>𝛪</m:t>
                        </m:r>
                      </m:e>
                      <m:sub>
                        <m:r>
                          <a:rPr lang="en-US" i="1">
                            <a:solidFill>
                              <a:prstClr val="black"/>
                            </a:solidFill>
                            <a:latin typeface="Cambria Math" panose="02040503050406030204" pitchFamily="18" charset="0"/>
                          </a:rPr>
                          <m:t>𝑚</m:t>
                        </m:r>
                      </m:sub>
                    </m:sSub>
                    <m:r>
                      <a:rPr lang="el-GR" b="0" i="0" smtClean="0">
                        <a:solidFill>
                          <a:prstClr val="black"/>
                        </a:solidFill>
                        <a:latin typeface="Cambria Math" panose="02040503050406030204" pitchFamily="18" charset="0"/>
                      </a:rPr>
                      <m:t>=</m:t>
                    </m:r>
                    <m:r>
                      <a:rPr lang="el-GR" b="0" i="0" smtClean="0">
                        <a:solidFill>
                          <a:prstClr val="black"/>
                        </a:solidFill>
                        <a:latin typeface="Cambria Math" panose="02040503050406030204" pitchFamily="18" charset="0"/>
                      </a:rPr>
                      <m:t>120</m:t>
                    </m:r>
                  </m:oMath>
                </a14:m>
                <a:r>
                  <a:rPr lang="el-GR" dirty="0">
                    <a:solidFill>
                      <a:prstClr val="black"/>
                    </a:solidFill>
                    <a:latin typeface="Aptos" panose="02110004020202020204"/>
                  </a:rPr>
                  <a:t>. </a:t>
                </a:r>
              </a:p>
              <a:p>
                <a:pPr>
                  <a:defRPr/>
                </a:pPr>
                <a:r>
                  <a:rPr lang="el-GR" dirty="0">
                    <a:solidFill>
                      <a:prstClr val="black"/>
                    </a:solidFill>
                    <a:latin typeface="Aptos" panose="02110004020202020204"/>
                  </a:rPr>
                  <a:t>Επομένως </a:t>
                </a:r>
                <a14:m>
                  <m:oMath xmlns:m="http://schemas.openxmlformats.org/officeDocument/2006/math">
                    <m:sSub>
                      <m:sSubPr>
                        <m:ctrlPr>
                          <a:rPr lang="en-US" i="1" smtClean="0">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𝑑</m:t>
                        </m:r>
                      </m:e>
                      <m:sub>
                        <m:r>
                          <a:rPr lang="en-US" i="1">
                            <a:solidFill>
                              <a:prstClr val="black"/>
                            </a:solidFill>
                            <a:latin typeface="Cambria Math" panose="02040503050406030204" pitchFamily="18" charset="0"/>
                          </a:rPr>
                          <m:t>1</m:t>
                        </m:r>
                      </m:sub>
                    </m:sSub>
                    <m:r>
                      <a:rPr lang="en-US" b="0" i="1" smtClean="0">
                        <a:solidFill>
                          <a:prstClr val="black"/>
                        </a:solidFill>
                        <a:latin typeface="Cambria Math" panose="02040503050406030204" pitchFamily="18" charset="0"/>
                      </a:rPr>
                      <m:t>=</m:t>
                    </m:r>
                    <m:f>
                      <m:fPr>
                        <m:ctrlPr>
                          <a:rPr lang="en-US" b="0" i="1" smtClean="0">
                            <a:solidFill>
                              <a:prstClr val="black"/>
                            </a:solidFill>
                            <a:latin typeface="Cambria Math" panose="02040503050406030204" pitchFamily="18" charset="0"/>
                          </a:rPr>
                        </m:ctrlPr>
                      </m:fPr>
                      <m:num>
                        <m:r>
                          <a:rPr lang="el-GR" b="0" i="1" smtClean="0">
                            <a:solidFill>
                              <a:prstClr val="black"/>
                            </a:solidFill>
                            <a:latin typeface="Cambria Math" panose="02040503050406030204" pitchFamily="18" charset="0"/>
                          </a:rPr>
                          <m:t>120</m:t>
                        </m:r>
                        <m:r>
                          <m:rPr>
                            <m:nor/>
                          </m:rPr>
                          <a:rPr lang="el-GR" i="1" dirty="0"/>
                          <m:t>∙</m:t>
                        </m:r>
                        <m:r>
                          <a:rPr lang="el-GR" b="0" i="1" smtClean="0">
                            <a:solidFill>
                              <a:prstClr val="black"/>
                            </a:solidFill>
                            <a:latin typeface="Cambria Math" panose="02040503050406030204" pitchFamily="18" charset="0"/>
                          </a:rPr>
                          <m:t>0</m:t>
                        </m:r>
                        <m:r>
                          <a:rPr lang="el-GR" b="0" i="1" smtClean="0">
                            <a:solidFill>
                              <a:prstClr val="black"/>
                            </a:solidFill>
                            <a:latin typeface="Cambria Math" panose="02040503050406030204" pitchFamily="18" charset="0"/>
                          </a:rPr>
                          <m:t>.</m:t>
                        </m:r>
                        <m:r>
                          <a:rPr lang="el-GR" b="0" i="1" smtClean="0">
                            <a:solidFill>
                              <a:prstClr val="black"/>
                            </a:solidFill>
                            <a:latin typeface="Cambria Math" panose="02040503050406030204" pitchFamily="18" charset="0"/>
                          </a:rPr>
                          <m:t>1</m:t>
                        </m:r>
                        <m:r>
                          <a:rPr lang="en-US" i="1">
                            <a:solidFill>
                              <a:prstClr val="black"/>
                            </a:solidFill>
                            <a:latin typeface="Cambria Math" panose="02040503050406030204" pitchFamily="18" charset="0"/>
                          </a:rPr>
                          <m:t> +</m:t>
                        </m:r>
                        <m:r>
                          <a:rPr lang="el-GR" b="0" i="1" smtClean="0">
                            <a:solidFill>
                              <a:prstClr val="black"/>
                            </a:solidFill>
                            <a:latin typeface="Cambria Math" panose="02040503050406030204" pitchFamily="18" charset="0"/>
                          </a:rPr>
                          <m:t>59</m:t>
                        </m:r>
                        <m:r>
                          <a:rPr lang="el-GR" b="0" i="1" smtClean="0">
                            <a:solidFill>
                              <a:prstClr val="black"/>
                            </a:solidFill>
                            <a:latin typeface="Cambria Math" panose="02040503050406030204" pitchFamily="18" charset="0"/>
                          </a:rPr>
                          <m:t>.</m:t>
                        </m:r>
                        <m:r>
                          <a:rPr lang="el-GR" b="0" i="1" smtClean="0">
                            <a:solidFill>
                              <a:prstClr val="black"/>
                            </a:solidFill>
                            <a:latin typeface="Cambria Math" panose="02040503050406030204" pitchFamily="18" charset="0"/>
                          </a:rPr>
                          <m:t>2</m:t>
                        </m:r>
                      </m:num>
                      <m:den>
                        <m:r>
                          <a:rPr lang="el-GR" b="0" i="1" smtClean="0">
                            <a:solidFill>
                              <a:prstClr val="black"/>
                            </a:solidFill>
                            <a:latin typeface="Cambria Math" panose="02040503050406030204" pitchFamily="18" charset="0"/>
                          </a:rPr>
                          <m:t>200</m:t>
                        </m:r>
                      </m:den>
                    </m:f>
                    <m:r>
                      <a:rPr lang="el-GR" b="0" i="1" smtClean="0">
                        <a:latin typeface="Cambria Math" panose="02040503050406030204" pitchFamily="18" charset="0"/>
                      </a:rPr>
                      <m:t>=</m:t>
                    </m:r>
                    <m:r>
                      <a:rPr lang="en-US" b="0" i="1" smtClean="0">
                        <a:latin typeface="Cambria Math" panose="02040503050406030204" pitchFamily="18" charset="0"/>
                      </a:rPr>
                      <m:t>0</m:t>
                    </m:r>
                    <m:r>
                      <a:rPr lang="en-US" b="0" i="1" smtClean="0">
                        <a:latin typeface="Cambria Math" panose="02040503050406030204" pitchFamily="18" charset="0"/>
                      </a:rPr>
                      <m:t>.</m:t>
                    </m:r>
                    <m:r>
                      <a:rPr lang="en-US" b="0" i="1" smtClean="0">
                        <a:latin typeface="Cambria Math" panose="02040503050406030204" pitchFamily="18" charset="0"/>
                      </a:rPr>
                      <m:t>3560</m:t>
                    </m:r>
                  </m:oMath>
                </a14:m>
                <a:r>
                  <a:rPr lang="el-GR" dirty="0">
                    <a:solidFill>
                      <a:prstClr val="black"/>
                    </a:solidFill>
                    <a:latin typeface="Aptos" panose="02110004020202020204"/>
                  </a:rPr>
                  <a:t> και </a:t>
                </a:r>
                <a14:m>
                  <m:oMath xmlns:m="http://schemas.openxmlformats.org/officeDocument/2006/math">
                    <m:sSub>
                      <m:sSubPr>
                        <m:ctrlPr>
                          <a:rPr lang="en-US"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𝑑</m:t>
                        </m:r>
                      </m:e>
                      <m:sub>
                        <m:r>
                          <a:rPr lang="el-GR" b="0" i="1" smtClean="0">
                            <a:solidFill>
                              <a:prstClr val="black"/>
                            </a:solidFill>
                            <a:latin typeface="Cambria Math" panose="02040503050406030204" pitchFamily="18" charset="0"/>
                          </a:rPr>
                          <m:t>2</m:t>
                        </m:r>
                      </m:sub>
                    </m:sSub>
                    <m:r>
                      <a:rPr lang="el-GR" b="0" i="1" smtClean="0">
                        <a:solidFill>
                          <a:prstClr val="black"/>
                        </a:solidFill>
                        <a:latin typeface="Cambria Math" panose="02040503050406030204" pitchFamily="18" charset="0"/>
                      </a:rPr>
                      <m:t>=</m:t>
                    </m:r>
                    <m:r>
                      <a:rPr lang="el-GR" b="0" i="1" smtClean="0">
                        <a:solidFill>
                          <a:prstClr val="black"/>
                        </a:solidFill>
                        <a:latin typeface="Cambria Math" panose="02040503050406030204" pitchFamily="18" charset="0"/>
                      </a:rPr>
                      <m:t>1</m:t>
                    </m:r>
                    <m:r>
                      <a:rPr lang="el-GR" b="0" i="1" smtClean="0">
                        <a:solidFill>
                          <a:prstClr val="black"/>
                        </a:solidFill>
                        <a:latin typeface="Cambria Math" panose="02040503050406030204" pitchFamily="18" charset="0"/>
                      </a:rPr>
                      <m:t>−</m:t>
                    </m:r>
                    <m:sSub>
                      <m:sSubPr>
                        <m:ctrlPr>
                          <a:rPr lang="en-US"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𝑑</m:t>
                        </m:r>
                      </m:e>
                      <m:sub>
                        <m:r>
                          <a:rPr lang="en-US" i="1">
                            <a:solidFill>
                              <a:prstClr val="black"/>
                            </a:solidFill>
                            <a:latin typeface="Cambria Math" panose="02040503050406030204" pitchFamily="18" charset="0"/>
                          </a:rPr>
                          <m:t>1</m:t>
                        </m:r>
                      </m:sub>
                    </m:sSub>
                    <m:r>
                      <a:rPr lang="el-GR" b="0" i="1" smtClean="0">
                        <a:solidFill>
                          <a:prstClr val="black"/>
                        </a:solidFill>
                        <a:latin typeface="Cambria Math" panose="02040503050406030204" pitchFamily="18" charset="0"/>
                      </a:rPr>
                      <m:t>=</m:t>
                    </m:r>
                    <m:r>
                      <a:rPr lang="en-US" b="0" i="1" smtClean="0">
                        <a:solidFill>
                          <a:prstClr val="black"/>
                        </a:solidFill>
                        <a:latin typeface="Cambria Math" panose="02040503050406030204" pitchFamily="18" charset="0"/>
                      </a:rPr>
                      <m:t>0</m:t>
                    </m:r>
                    <m:r>
                      <a:rPr lang="en-US" b="0" i="1" smtClean="0">
                        <a:solidFill>
                          <a:prstClr val="black"/>
                        </a:solidFill>
                        <a:latin typeface="Cambria Math" panose="02040503050406030204" pitchFamily="18" charset="0"/>
                      </a:rPr>
                      <m:t>.</m:t>
                    </m:r>
                    <m:r>
                      <a:rPr lang="en-US" b="0" i="1" smtClean="0">
                        <a:solidFill>
                          <a:prstClr val="black"/>
                        </a:solidFill>
                        <a:latin typeface="Cambria Math" panose="02040503050406030204" pitchFamily="18" charset="0"/>
                      </a:rPr>
                      <m:t>6440</m:t>
                    </m:r>
                  </m:oMath>
                </a14:m>
                <a:endParaRPr lang="en-US" dirty="0">
                  <a:solidFill>
                    <a:prstClr val="black"/>
                  </a:solidFill>
                  <a:latin typeface="Aptos" panose="02110004020202020204"/>
                </a:endParaRPr>
              </a:p>
              <a:p>
                <a:pPr>
                  <a:defRPr/>
                </a:pPr>
                <a:endParaRPr lang="el-GR" dirty="0">
                  <a:solidFill>
                    <a:prstClr val="black"/>
                  </a:solidFill>
                  <a:latin typeface="Aptos" panose="02110004020202020204"/>
                </a:endParaRPr>
              </a:p>
            </p:txBody>
          </p:sp>
        </mc:Choice>
        <mc:Fallback xmlns="">
          <p:sp>
            <p:nvSpPr>
              <p:cNvPr id="6" name="TextBox 5">
                <a:extLst>
                  <a:ext uri="{FF2B5EF4-FFF2-40B4-BE49-F238E27FC236}">
                    <a16:creationId xmlns:a16="http://schemas.microsoft.com/office/drawing/2014/main" id="{18F513CD-823A-D369-A17D-27DD87EB8386}"/>
                  </a:ext>
                </a:extLst>
              </p:cNvPr>
              <p:cNvSpPr txBox="1">
                <a:spLocks noRot="1" noChangeAspect="1" noMove="1" noResize="1" noEditPoints="1" noAdjustHandles="1" noChangeArrowheads="1" noChangeShapeType="1" noTextEdit="1"/>
              </p:cNvSpPr>
              <p:nvPr/>
            </p:nvSpPr>
            <p:spPr>
              <a:xfrm>
                <a:off x="135165" y="743824"/>
                <a:ext cx="11506201" cy="3813673"/>
              </a:xfrm>
              <a:prstGeom prst="rect">
                <a:avLst/>
              </a:prstGeom>
              <a:blipFill>
                <a:blip r:embed="rId3"/>
                <a:stretch>
                  <a:fillRect l="-424" t="-639"/>
                </a:stretch>
              </a:blipFill>
            </p:spPr>
            <p:txBody>
              <a:bodyPr/>
              <a:lstStyle/>
              <a:p>
                <a:r>
                  <a:rPr lang="el-GR">
                    <a:noFill/>
                  </a:rPr>
                  <a:t> </a:t>
                </a:r>
              </a:p>
            </p:txBody>
          </p:sp>
        </mc:Fallback>
      </mc:AlternateContent>
      <p:grpSp>
        <p:nvGrpSpPr>
          <p:cNvPr id="7" name="Ομάδα 6">
            <a:extLst>
              <a:ext uri="{FF2B5EF4-FFF2-40B4-BE49-F238E27FC236}">
                <a16:creationId xmlns:a16="http://schemas.microsoft.com/office/drawing/2014/main" id="{938B6BC8-9C94-052A-B05C-474F631543AC}"/>
              </a:ext>
            </a:extLst>
          </p:cNvPr>
          <p:cNvGrpSpPr/>
          <p:nvPr/>
        </p:nvGrpSpPr>
        <p:grpSpPr>
          <a:xfrm>
            <a:off x="6202135" y="598272"/>
            <a:ext cx="5765800" cy="1710906"/>
            <a:chOff x="6096000" y="896722"/>
            <a:chExt cx="5765800" cy="1710906"/>
          </a:xfrm>
        </p:grpSpPr>
        <p:pic>
          <p:nvPicPr>
            <p:cNvPr id="11" name="Εικόνα 10">
              <a:extLst>
                <a:ext uri="{FF2B5EF4-FFF2-40B4-BE49-F238E27FC236}">
                  <a16:creationId xmlns:a16="http://schemas.microsoft.com/office/drawing/2014/main" id="{DC4F3A15-92D2-2BF9-9103-ADA5F652B702}"/>
                </a:ext>
              </a:extLst>
            </p:cNvPr>
            <p:cNvPicPr>
              <a:picLocks noChangeAspect="1"/>
            </p:cNvPicPr>
            <p:nvPr/>
          </p:nvPicPr>
          <p:blipFill>
            <a:blip r:embed="rId4"/>
            <a:srcRect t="39216" r="2053" b="29008"/>
            <a:stretch/>
          </p:blipFill>
          <p:spPr>
            <a:xfrm>
              <a:off x="6096000" y="896722"/>
              <a:ext cx="5765800" cy="1657793"/>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B75DAF6-0194-4A51-FD7E-0D04EC3D6E9A}"/>
                    </a:ext>
                  </a:extLst>
                </p:cNvPr>
                <p:cNvSpPr txBox="1"/>
                <p:nvPr/>
              </p:nvSpPr>
              <p:spPr>
                <a:xfrm>
                  <a:off x="9848850" y="1663700"/>
                  <a:ext cx="781050"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l-GR" sz="1400" i="1" smtClean="0">
                                <a:latin typeface="Cambria Math" panose="02040503050406030204" pitchFamily="18" charset="0"/>
                              </a:rPr>
                            </m:ctrlPr>
                          </m:sSubPr>
                          <m:e>
                            <m:r>
                              <a:rPr lang="en-US" sz="1400" b="0" i="1" smtClean="0">
                                <a:latin typeface="Cambria Math" panose="02040503050406030204" pitchFamily="18" charset="0"/>
                              </a:rPr>
                              <m:t>𝑈</m:t>
                            </m:r>
                          </m:e>
                          <m:sub>
                            <m:r>
                              <a:rPr lang="en-US" sz="1400" b="0" i="1" smtClean="0">
                                <a:latin typeface="Cambria Math" panose="02040503050406030204" pitchFamily="18" charset="0"/>
                              </a:rPr>
                              <m:t>𝑚𝑜𝑡𝑜𝑟</m:t>
                            </m:r>
                          </m:sub>
                        </m:sSub>
                      </m:oMath>
                    </m:oMathPara>
                  </a14:m>
                  <a:endParaRPr lang="el-GR" sz="1400" i="1" dirty="0"/>
                </a:p>
              </p:txBody>
            </p:sp>
          </mc:Choice>
          <mc:Fallback xmlns="">
            <p:sp>
              <p:nvSpPr>
                <p:cNvPr id="4" name="TextBox 3">
                  <a:extLst>
                    <a:ext uri="{FF2B5EF4-FFF2-40B4-BE49-F238E27FC236}">
                      <a16:creationId xmlns:a16="http://schemas.microsoft.com/office/drawing/2014/main" id="{6B75DAF6-0194-4A51-FD7E-0D04EC3D6E9A}"/>
                    </a:ext>
                  </a:extLst>
                </p:cNvPr>
                <p:cNvSpPr txBox="1">
                  <a:spLocks noRot="1" noChangeAspect="1" noMove="1" noResize="1" noEditPoints="1" noAdjustHandles="1" noChangeArrowheads="1" noChangeShapeType="1" noTextEdit="1"/>
                </p:cNvSpPr>
                <p:nvPr/>
              </p:nvSpPr>
              <p:spPr>
                <a:xfrm>
                  <a:off x="9848850" y="1663700"/>
                  <a:ext cx="781050" cy="307777"/>
                </a:xfrm>
                <a:prstGeom prst="rect">
                  <a:avLst/>
                </a:prstGeom>
                <a:blipFill>
                  <a:blip r:embed="rId5"/>
                  <a:stretch>
                    <a:fillRect/>
                  </a:stretch>
                </a:blipFill>
              </p:spPr>
              <p:txBody>
                <a:bodyPr/>
                <a:lstStyle/>
                <a:p>
                  <a:r>
                    <a:rPr lang="el-GR">
                      <a:noFill/>
                    </a:rPr>
                    <a:t> </a:t>
                  </a:r>
                </a:p>
              </p:txBody>
            </p:sp>
          </mc:Fallback>
        </mc:AlternateContent>
        <p:sp>
          <p:nvSpPr>
            <p:cNvPr id="5" name="TextBox 4">
              <a:extLst>
                <a:ext uri="{FF2B5EF4-FFF2-40B4-BE49-F238E27FC236}">
                  <a16:creationId xmlns:a16="http://schemas.microsoft.com/office/drawing/2014/main" id="{A4A6AE84-0845-494A-7A23-49931D7B4AFD}"/>
                </a:ext>
              </a:extLst>
            </p:cNvPr>
            <p:cNvSpPr txBox="1"/>
            <p:nvPr/>
          </p:nvSpPr>
          <p:spPr>
            <a:xfrm>
              <a:off x="9871075" y="1130300"/>
              <a:ext cx="273050" cy="1477328"/>
            </a:xfrm>
            <a:prstGeom prst="rect">
              <a:avLst/>
            </a:prstGeom>
            <a:noFill/>
          </p:spPr>
          <p:txBody>
            <a:bodyPr wrap="square" rtlCol="0">
              <a:spAutoFit/>
            </a:bodyPr>
            <a:lstStyle/>
            <a:p>
              <a:r>
                <a:rPr lang="en-US" dirty="0"/>
                <a:t>+</a:t>
              </a:r>
            </a:p>
            <a:p>
              <a:endParaRPr lang="en-US" dirty="0"/>
            </a:p>
            <a:p>
              <a:endParaRPr lang="en-US" dirty="0"/>
            </a:p>
            <a:p>
              <a:endParaRPr lang="en-US" dirty="0"/>
            </a:p>
            <a:p>
              <a:r>
                <a:rPr lang="en-US" dirty="0"/>
                <a:t>-</a:t>
              </a:r>
              <a:endParaRPr lang="el-GR" dirty="0"/>
            </a:p>
          </p:txBody>
        </p:sp>
      </p:grpSp>
      <p:sp>
        <p:nvSpPr>
          <p:cNvPr id="3" name="Κουμπί ενέργειας: Βοήθεια 2">
            <a:hlinkClick r:id="" action="ppaction://noaction" highlightClick="1"/>
            <a:extLst>
              <a:ext uri="{FF2B5EF4-FFF2-40B4-BE49-F238E27FC236}">
                <a16:creationId xmlns:a16="http://schemas.microsoft.com/office/drawing/2014/main" id="{C9FE6FCE-B0DD-78F0-C11A-15B30203FD77}"/>
              </a:ext>
            </a:extLst>
          </p:cNvPr>
          <p:cNvSpPr/>
          <p:nvPr/>
        </p:nvSpPr>
        <p:spPr>
          <a:xfrm>
            <a:off x="609600" y="4839656"/>
            <a:ext cx="749300" cy="590550"/>
          </a:xfrm>
          <a:prstGeom prst="actionButtonHelp">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3BF5FF4-814C-C880-F479-1B3AF4190374}"/>
                  </a:ext>
                </a:extLst>
              </p:cNvPr>
              <p:cNvSpPr txBox="1"/>
              <p:nvPr/>
            </p:nvSpPr>
            <p:spPr>
              <a:xfrm>
                <a:off x="1428750" y="4904859"/>
                <a:ext cx="10433050" cy="400110"/>
              </a:xfrm>
              <a:prstGeom prst="rect">
                <a:avLst/>
              </a:prstGeom>
              <a:noFill/>
            </p:spPr>
            <p:txBody>
              <a:bodyPr wrap="square" rtlCol="0">
                <a:spAutoFit/>
              </a:bodyPr>
              <a:lstStyle/>
              <a:p>
                <a:r>
                  <a:rPr lang="el-GR" sz="2000" b="1" dirty="0"/>
                  <a:t>Πως μεταβάλλεται το </a:t>
                </a:r>
                <a14:m>
                  <m:oMath xmlns:m="http://schemas.openxmlformats.org/officeDocument/2006/math">
                    <m:sSub>
                      <m:sSubPr>
                        <m:ctrlPr>
                          <a:rPr lang="en-US" sz="2000" b="1" i="1" smtClean="0">
                            <a:solidFill>
                              <a:prstClr val="black"/>
                            </a:solidFill>
                            <a:latin typeface="Cambria Math" panose="02040503050406030204" pitchFamily="18" charset="0"/>
                          </a:rPr>
                        </m:ctrlPr>
                      </m:sSubPr>
                      <m:e>
                        <m:r>
                          <a:rPr lang="en-US" sz="2000" b="1" i="1">
                            <a:solidFill>
                              <a:prstClr val="black"/>
                            </a:solidFill>
                            <a:latin typeface="Cambria Math" panose="02040503050406030204" pitchFamily="18" charset="0"/>
                          </a:rPr>
                          <m:t>𝒅</m:t>
                        </m:r>
                      </m:e>
                      <m:sub>
                        <m:r>
                          <a:rPr lang="en-US" sz="2000" b="1" i="1">
                            <a:solidFill>
                              <a:prstClr val="black"/>
                            </a:solidFill>
                            <a:latin typeface="Cambria Math" panose="02040503050406030204" pitchFamily="18" charset="0"/>
                          </a:rPr>
                          <m:t>𝟏</m:t>
                        </m:r>
                      </m:sub>
                    </m:sSub>
                  </m:oMath>
                </a14:m>
                <a:r>
                  <a:rPr lang="en-US" sz="2000" b="1" dirty="0"/>
                  <a:t> </a:t>
                </a:r>
                <a:r>
                  <a:rPr lang="el-GR" sz="2000" b="1" dirty="0"/>
                  <a:t>κάθε φορά που αλλάζει η </a:t>
                </a:r>
                <a:r>
                  <a:rPr lang="el-GR" sz="2000" b="1" dirty="0" err="1"/>
                  <a:t>οδηγική</a:t>
                </a:r>
                <a:r>
                  <a:rPr lang="el-GR" sz="2000" b="1" dirty="0"/>
                  <a:t> συμπεριφορά του οδηγού?</a:t>
                </a:r>
              </a:p>
            </p:txBody>
          </p:sp>
        </mc:Choice>
        <mc:Fallback xmlns="">
          <p:sp>
            <p:nvSpPr>
              <p:cNvPr id="8" name="TextBox 7">
                <a:extLst>
                  <a:ext uri="{FF2B5EF4-FFF2-40B4-BE49-F238E27FC236}">
                    <a16:creationId xmlns:a16="http://schemas.microsoft.com/office/drawing/2014/main" id="{43BF5FF4-814C-C880-F479-1B3AF4190374}"/>
                  </a:ext>
                </a:extLst>
              </p:cNvPr>
              <p:cNvSpPr txBox="1">
                <a:spLocks noRot="1" noChangeAspect="1" noMove="1" noResize="1" noEditPoints="1" noAdjustHandles="1" noChangeArrowheads="1" noChangeShapeType="1" noTextEdit="1"/>
              </p:cNvSpPr>
              <p:nvPr/>
            </p:nvSpPr>
            <p:spPr>
              <a:xfrm>
                <a:off x="1428750" y="4904859"/>
                <a:ext cx="10433050" cy="400110"/>
              </a:xfrm>
              <a:prstGeom prst="rect">
                <a:avLst/>
              </a:prstGeom>
              <a:blipFill>
                <a:blip r:embed="rId6"/>
                <a:stretch>
                  <a:fillRect l="-584" t="-7692" b="-29231"/>
                </a:stretch>
              </a:blipFill>
            </p:spPr>
            <p:txBody>
              <a:bodyPr/>
              <a:lstStyle/>
              <a:p>
                <a:r>
                  <a:rPr lang="el-GR">
                    <a:noFill/>
                  </a:rPr>
                  <a:t> </a:t>
                </a:r>
              </a:p>
            </p:txBody>
          </p:sp>
        </mc:Fallback>
      </mc:AlternateContent>
    </p:spTree>
    <p:extLst>
      <p:ext uri="{BB962C8B-B14F-4D97-AF65-F5344CB8AC3E}">
        <p14:creationId xmlns:p14="http://schemas.microsoft.com/office/powerpoint/2010/main" val="42324328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F38653-71A0-1DD0-A9C5-7DAA5981E65A}"/>
              </a:ext>
            </a:extLst>
          </p:cNvPr>
          <p:cNvSpPr txBox="1"/>
          <p:nvPr/>
        </p:nvSpPr>
        <p:spPr>
          <a:xfrm>
            <a:off x="4953000" y="0"/>
            <a:ext cx="2612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Aptos" panose="02110004020202020204"/>
                <a:ea typeface="+mn-ea"/>
                <a:cs typeface="+mn-cs"/>
              </a:rPr>
              <a:t>Άσκηση </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3</a:t>
            </a:r>
            <a:endParaRPr kumimoji="0" lang="el-GR"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18F513CD-823A-D369-A17D-27DD87EB8386}"/>
              </a:ext>
            </a:extLst>
          </p:cNvPr>
          <p:cNvSpPr txBox="1"/>
          <p:nvPr/>
        </p:nvSpPr>
        <p:spPr>
          <a:xfrm>
            <a:off x="74384" y="727054"/>
            <a:ext cx="7161211" cy="4524315"/>
          </a:xfrm>
          <a:prstGeom prst="rect">
            <a:avLst/>
          </a:prstGeom>
          <a:noFill/>
        </p:spPr>
        <p:txBody>
          <a:bodyPr wrap="square" rtlCol="0">
            <a:spAutoFit/>
          </a:bodyPr>
          <a:lstStyle/>
          <a:p>
            <a:pPr lvl="0">
              <a:defRPr/>
            </a:pPr>
            <a:r>
              <a:rPr lang="el-GR" dirty="0"/>
              <a:t>Μία μηχανή συνεχούς ρεύματος είναι συνδεδεμένη με έναν </a:t>
            </a:r>
            <a:r>
              <a:rPr lang="en-US" dirty="0"/>
              <a:t>DC/DC </a:t>
            </a:r>
            <a:r>
              <a:rPr lang="el-GR" dirty="0"/>
              <a:t>μετατροπέα, όπως φαίνεται στο Σχήμα. Δίνονται τα εξής στοιχεία:</a:t>
            </a:r>
          </a:p>
          <a:p>
            <a:pPr lvl="0">
              <a:defRPr/>
            </a:pPr>
            <a:endParaRPr lang="el-GR" dirty="0"/>
          </a:p>
          <a:p>
            <a:pPr lvl="0">
              <a:defRPr/>
            </a:pPr>
            <a:endParaRPr lang="el-GR" dirty="0"/>
          </a:p>
          <a:p>
            <a:pPr lvl="0">
              <a:defRPr/>
            </a:pPr>
            <a:endParaRPr lang="el-GR" dirty="0"/>
          </a:p>
          <a:p>
            <a:r>
              <a:rPr lang="el-GR" dirty="0"/>
              <a:t>(όπου </a:t>
            </a:r>
            <a:r>
              <a:rPr lang="en-US" i="1" dirty="0"/>
              <a:t>d</a:t>
            </a:r>
            <a:r>
              <a:rPr lang="el-GR" dirty="0"/>
              <a:t> είναι ο λόγος λειτουργίας του διακόπτη S1).</a:t>
            </a:r>
          </a:p>
          <a:p>
            <a:r>
              <a:rPr lang="el-GR" dirty="0"/>
              <a:t>Ζητείται</a:t>
            </a:r>
            <a:r>
              <a:rPr lang="en-US" dirty="0"/>
              <a:t> </a:t>
            </a:r>
            <a:r>
              <a:rPr lang="el-GR" dirty="0"/>
              <a:t>να καθοριστούν:</a:t>
            </a:r>
          </a:p>
          <a:p>
            <a:endParaRPr lang="el-GR" dirty="0"/>
          </a:p>
          <a:p>
            <a:pPr marL="800100" lvl="1" indent="-342900">
              <a:buFont typeface="+mj-lt"/>
              <a:buAutoNum type="alphaUcPeriod"/>
            </a:pPr>
            <a:r>
              <a:rPr lang="el-GR" dirty="0"/>
              <a:t>Η κατεύθυνση και το μέτρο του ρεύματος του κινητήρα, δηλαδή επισημάνετε αν το ηλεκτρικό όχημα καταναλώνει ενέργεια από την μπαταρία ή αν αποθηκεύει (πέδηση).</a:t>
            </a:r>
          </a:p>
          <a:p>
            <a:pPr marL="800100" lvl="1" indent="-342900">
              <a:buFont typeface="+mj-lt"/>
              <a:buAutoNum type="alphaUcPeriod"/>
            </a:pPr>
            <a:endParaRPr lang="el-GR" dirty="0"/>
          </a:p>
          <a:p>
            <a:pPr marL="800100" lvl="1" indent="-342900">
              <a:buFont typeface="+mj-lt"/>
              <a:buAutoNum type="alphaUcPeriod"/>
            </a:pPr>
            <a:r>
              <a:rPr lang="el-GR" dirty="0"/>
              <a:t>Πόσο είναι το ελάχιστο </a:t>
            </a:r>
            <a:r>
              <a:rPr lang="en-US" i="1" dirty="0"/>
              <a:t>d</a:t>
            </a:r>
            <a:r>
              <a:rPr lang="el-GR" i="1" dirty="0"/>
              <a:t> </a:t>
            </a:r>
            <a:r>
              <a:rPr lang="el-GR" dirty="0"/>
              <a:t>ώστε το ηλεκτρικό όχημα να καταναλώνει ενέργεια από την μπαταρία</a:t>
            </a:r>
            <a:r>
              <a:rPr lang="en-US" dirty="0"/>
              <a:t>;</a:t>
            </a:r>
            <a:endParaRPr lang="el-GR" dirty="0"/>
          </a:p>
          <a:p>
            <a:pPr lvl="0">
              <a:defRPr/>
            </a:pPr>
            <a:endPar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lvl="0">
              <a:defRPr/>
            </a:pPr>
            <a:endPar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4" name="Εικόνα 3">
            <a:extLst>
              <a:ext uri="{FF2B5EF4-FFF2-40B4-BE49-F238E27FC236}">
                <a16:creationId xmlns:a16="http://schemas.microsoft.com/office/drawing/2014/main" id="{3BD4C44F-ADFF-25C7-C29F-5DF207A87593}"/>
              </a:ext>
            </a:extLst>
          </p:cNvPr>
          <p:cNvPicPr>
            <a:picLocks noChangeAspect="1"/>
          </p:cNvPicPr>
          <p:nvPr/>
        </p:nvPicPr>
        <p:blipFill>
          <a:blip r:embed="rId3"/>
          <a:stretch>
            <a:fillRect/>
          </a:stretch>
        </p:blipFill>
        <p:spPr>
          <a:xfrm>
            <a:off x="164606" y="1557289"/>
            <a:ext cx="6564501" cy="461665"/>
          </a:xfrm>
          <a:prstGeom prst="rect">
            <a:avLst/>
          </a:prstGeom>
        </p:spPr>
      </p:pic>
      <p:grpSp>
        <p:nvGrpSpPr>
          <p:cNvPr id="20" name="Ομάδα 19">
            <a:extLst>
              <a:ext uri="{FF2B5EF4-FFF2-40B4-BE49-F238E27FC236}">
                <a16:creationId xmlns:a16="http://schemas.microsoft.com/office/drawing/2014/main" id="{7025C3C2-541E-5432-8960-24833893B3DB}"/>
              </a:ext>
            </a:extLst>
          </p:cNvPr>
          <p:cNvGrpSpPr/>
          <p:nvPr/>
        </p:nvGrpSpPr>
        <p:grpSpPr>
          <a:xfrm>
            <a:off x="6725742" y="946150"/>
            <a:ext cx="5571069" cy="2668860"/>
            <a:chOff x="6725742" y="946150"/>
            <a:chExt cx="5571069" cy="2668860"/>
          </a:xfrm>
        </p:grpSpPr>
        <p:pic>
          <p:nvPicPr>
            <p:cNvPr id="9" name="Εικόνα 8">
              <a:extLst>
                <a:ext uri="{FF2B5EF4-FFF2-40B4-BE49-F238E27FC236}">
                  <a16:creationId xmlns:a16="http://schemas.microsoft.com/office/drawing/2014/main" id="{171F6F96-8F5E-C157-8608-C74B81EA28B8}"/>
                </a:ext>
              </a:extLst>
            </p:cNvPr>
            <p:cNvPicPr>
              <a:picLocks noChangeAspect="1"/>
            </p:cNvPicPr>
            <p:nvPr/>
          </p:nvPicPr>
          <p:blipFill>
            <a:blip r:embed="rId4"/>
            <a:stretch>
              <a:fillRect/>
            </a:stretch>
          </p:blipFill>
          <p:spPr>
            <a:xfrm>
              <a:off x="7271612" y="946150"/>
              <a:ext cx="4831221" cy="2668860"/>
            </a:xfrm>
            <a:prstGeom prst="rect">
              <a:avLst/>
            </a:prstGeom>
          </p:spPr>
        </p:pic>
        <p:cxnSp>
          <p:nvCxnSpPr>
            <p:cNvPr id="12" name="Γραμμή σύνδεσης: Καμπύλη 11">
              <a:extLst>
                <a:ext uri="{FF2B5EF4-FFF2-40B4-BE49-F238E27FC236}">
                  <a16:creationId xmlns:a16="http://schemas.microsoft.com/office/drawing/2014/main" id="{97BB3DB2-2071-562E-C8E3-950B4E93B8E3}"/>
                </a:ext>
              </a:extLst>
            </p:cNvPr>
            <p:cNvCxnSpPr/>
            <p:nvPr/>
          </p:nvCxnSpPr>
          <p:spPr>
            <a:xfrm rot="16200000" flipH="1">
              <a:off x="7310218" y="1683590"/>
              <a:ext cx="328661" cy="304576"/>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AD4F7B63-B86F-AADA-D186-03CAB468BB75}"/>
                </a:ext>
              </a:extLst>
            </p:cNvPr>
            <p:cNvSpPr txBox="1"/>
            <p:nvPr/>
          </p:nvSpPr>
          <p:spPr>
            <a:xfrm>
              <a:off x="6725742" y="1354187"/>
              <a:ext cx="1289050" cy="369332"/>
            </a:xfrm>
            <a:prstGeom prst="rect">
              <a:avLst/>
            </a:prstGeom>
            <a:noFill/>
          </p:spPr>
          <p:txBody>
            <a:bodyPr wrap="square" rtlCol="0">
              <a:spAutoFit/>
            </a:bodyPr>
            <a:lstStyle/>
            <a:p>
              <a:r>
                <a:rPr lang="el-GR" dirty="0"/>
                <a:t>μπαταρία</a:t>
              </a:r>
            </a:p>
          </p:txBody>
        </p:sp>
        <p:cxnSp>
          <p:nvCxnSpPr>
            <p:cNvPr id="15" name="Γραμμή σύνδεσης: Καμπύλη 14">
              <a:extLst>
                <a:ext uri="{FF2B5EF4-FFF2-40B4-BE49-F238E27FC236}">
                  <a16:creationId xmlns:a16="http://schemas.microsoft.com/office/drawing/2014/main" id="{C11A7D05-24E5-F2F9-DDCB-A2AF0EAE1376}"/>
                </a:ext>
              </a:extLst>
            </p:cNvPr>
            <p:cNvCxnSpPr>
              <a:cxnSpLocks/>
            </p:cNvCxnSpPr>
            <p:nvPr/>
          </p:nvCxnSpPr>
          <p:spPr>
            <a:xfrm rot="5400000">
              <a:off x="11345774" y="1990442"/>
              <a:ext cx="619791" cy="310662"/>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F35131FC-D233-8F3D-9E10-7398A8303B08}"/>
                </a:ext>
              </a:extLst>
            </p:cNvPr>
            <p:cNvSpPr txBox="1"/>
            <p:nvPr/>
          </p:nvSpPr>
          <p:spPr>
            <a:xfrm>
              <a:off x="11007761" y="1234123"/>
              <a:ext cx="1289050" cy="646331"/>
            </a:xfrm>
            <a:prstGeom prst="rect">
              <a:avLst/>
            </a:prstGeom>
            <a:noFill/>
          </p:spPr>
          <p:txBody>
            <a:bodyPr wrap="square" rtlCol="0">
              <a:spAutoFit/>
            </a:bodyPr>
            <a:lstStyle/>
            <a:p>
              <a:pPr algn="ctr"/>
              <a:r>
                <a:rPr lang="en-US" dirty="0"/>
                <a:t>DC</a:t>
              </a:r>
              <a:r>
                <a:rPr lang="el-GR" dirty="0"/>
                <a:t> κινητήρας</a:t>
              </a:r>
            </a:p>
          </p:txBody>
        </p:sp>
      </p:grpSp>
    </p:spTree>
    <p:extLst>
      <p:ext uri="{BB962C8B-B14F-4D97-AF65-F5344CB8AC3E}">
        <p14:creationId xmlns:p14="http://schemas.microsoft.com/office/powerpoint/2010/main" val="209467122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BCD212-5720-CCB7-88D9-8340752B45F7}"/>
              </a:ext>
            </a:extLst>
          </p:cNvPr>
          <p:cNvSpPr txBox="1"/>
          <p:nvPr/>
        </p:nvSpPr>
        <p:spPr>
          <a:xfrm>
            <a:off x="4789714" y="0"/>
            <a:ext cx="2612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Aptos" panose="02110004020202020204"/>
                <a:ea typeface="+mn-ea"/>
                <a:cs typeface="+mn-cs"/>
              </a:rPr>
              <a:t>Άσκηση </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3 – </a:t>
            </a:r>
            <a:r>
              <a:rPr kumimoji="0" lang="el-GR" sz="2400" b="0" i="0" u="none" strike="noStrike" kern="1200" cap="none" spc="0" normalizeH="0" baseline="0" noProof="0" dirty="0">
                <a:ln>
                  <a:noFill/>
                </a:ln>
                <a:solidFill>
                  <a:prstClr val="black"/>
                </a:solidFill>
                <a:effectLst/>
                <a:uLnTx/>
                <a:uFillTx/>
                <a:latin typeface="Aptos" panose="02110004020202020204"/>
                <a:ea typeface="+mn-ea"/>
                <a:cs typeface="+mn-cs"/>
              </a:rPr>
              <a:t>Λύση</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75D447F-BC65-171C-17EC-67BC0B0EE0F9}"/>
                  </a:ext>
                </a:extLst>
              </p:cNvPr>
              <p:cNvSpPr txBox="1"/>
              <p:nvPr/>
            </p:nvSpPr>
            <p:spPr>
              <a:xfrm>
                <a:off x="190500" y="749300"/>
                <a:ext cx="9404350" cy="3600986"/>
              </a:xfrm>
              <a:prstGeom prst="rect">
                <a:avLst/>
              </a:prstGeom>
              <a:noFill/>
            </p:spPr>
            <p:txBody>
              <a:bodyPr wrap="square" rtlCol="0">
                <a:spAutoFit/>
              </a:bodyPr>
              <a:lstStyle/>
              <a:p>
                <a:r>
                  <a:rPr lang="en-US" sz="1600" dirty="0"/>
                  <a:t>A. </a:t>
                </a:r>
                <a:r>
                  <a:rPr lang="el-GR" sz="1600" dirty="0"/>
                  <a:t>Το βασικό βήμα είναι να υπολογιστεί η </a:t>
                </a:r>
                <a:r>
                  <a:rPr lang="el-GR" sz="1600" b="1" dirty="0"/>
                  <a:t>μέση τιμή της τάσης</a:t>
                </a:r>
                <a:r>
                  <a:rPr lang="el-GR" sz="1600" dirty="0"/>
                  <a:t> </a:t>
                </a:r>
                <a14:m>
                  <m:oMath xmlns:m="http://schemas.openxmlformats.org/officeDocument/2006/math">
                    <m:sSub>
                      <m:sSubPr>
                        <m:ctrlPr>
                          <a:rPr lang="el-GR" sz="1600" i="1" smtClean="0">
                            <a:latin typeface="Cambria Math" panose="02040503050406030204" pitchFamily="18" charset="0"/>
                          </a:rPr>
                        </m:ctrlPr>
                      </m:sSubPr>
                      <m:e>
                        <m:r>
                          <a:rPr lang="en-US" sz="1600" b="0" i="1" smtClean="0">
                            <a:latin typeface="Cambria Math" panose="02040503050406030204" pitchFamily="18" charset="0"/>
                          </a:rPr>
                          <m:t>𝑢</m:t>
                        </m:r>
                      </m:e>
                      <m:sub>
                        <m:r>
                          <a:rPr lang="en-US" sz="1600" b="0" i="1" smtClean="0">
                            <a:latin typeface="Cambria Math" panose="02040503050406030204" pitchFamily="18" charset="0"/>
                          </a:rPr>
                          <m:t>2</m:t>
                        </m:r>
                      </m:sub>
                    </m:sSub>
                  </m:oMath>
                </a14:m>
                <a:r>
                  <a:rPr lang="el-GR" sz="1600" dirty="0"/>
                  <a:t>​ (διαφορά δυναμικού μεταξύ ακροδεκτών 2 και 0):</a:t>
                </a:r>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r>
                  <a:rPr lang="el-GR" sz="1600" dirty="0"/>
                  <a:t>το ρεύμα ​ ρέει </a:t>
                </a:r>
                <a:r>
                  <a:rPr lang="el-GR" sz="1600" b="1" dirty="0"/>
                  <a:t>προς τα αριστερά</a:t>
                </a:r>
                <a:r>
                  <a:rPr lang="el-GR" sz="1600" dirty="0"/>
                  <a:t>, δηλαδή </a:t>
                </a:r>
                <a:r>
                  <a:rPr lang="el-GR" sz="1600" b="1" dirty="0"/>
                  <a:t>επιστρέφει στην μπαταρία</a:t>
                </a:r>
                <a:r>
                  <a:rPr lang="el-GR" sz="1600" dirty="0"/>
                  <a:t> όταν ο διακόπτης </a:t>
                </a:r>
                <a:r>
                  <a:rPr lang="el-GR" sz="1600" b="1" dirty="0"/>
                  <a:t>S1</a:t>
                </a:r>
                <a:r>
                  <a:rPr lang="el-GR" sz="1600" dirty="0"/>
                  <a:t> είναι ΟΝ, άρα αποθηκεύεται ενέργεια στην μπαταρία (πέδηση).</a:t>
                </a:r>
              </a:p>
              <a:p>
                <a:endParaRPr lang="el-GR" dirty="0"/>
              </a:p>
              <a:p>
                <a:endParaRPr lang="el-GR" sz="1600" dirty="0"/>
              </a:p>
            </p:txBody>
          </p:sp>
        </mc:Choice>
        <mc:Fallback xmlns="">
          <p:sp>
            <p:nvSpPr>
              <p:cNvPr id="6" name="TextBox 5">
                <a:extLst>
                  <a:ext uri="{FF2B5EF4-FFF2-40B4-BE49-F238E27FC236}">
                    <a16:creationId xmlns:a16="http://schemas.microsoft.com/office/drawing/2014/main" id="{475D447F-BC65-171C-17EC-67BC0B0EE0F9}"/>
                  </a:ext>
                </a:extLst>
              </p:cNvPr>
              <p:cNvSpPr txBox="1">
                <a:spLocks noRot="1" noChangeAspect="1" noMove="1" noResize="1" noEditPoints="1" noAdjustHandles="1" noChangeArrowheads="1" noChangeShapeType="1" noTextEdit="1"/>
              </p:cNvSpPr>
              <p:nvPr/>
            </p:nvSpPr>
            <p:spPr>
              <a:xfrm>
                <a:off x="190500" y="749300"/>
                <a:ext cx="9404350" cy="3600986"/>
              </a:xfrm>
              <a:prstGeom prst="rect">
                <a:avLst/>
              </a:prstGeom>
              <a:blipFill>
                <a:blip r:embed="rId2"/>
                <a:stretch>
                  <a:fillRect l="-324" t="-677" r="-130"/>
                </a:stretch>
              </a:blipFill>
            </p:spPr>
            <p:txBody>
              <a:bodyPr/>
              <a:lstStyle/>
              <a:p>
                <a:r>
                  <a:rPr lang="el-GR">
                    <a:noFill/>
                  </a:rPr>
                  <a:t> </a:t>
                </a:r>
              </a:p>
            </p:txBody>
          </p:sp>
        </mc:Fallback>
      </mc:AlternateContent>
      <p:pic>
        <p:nvPicPr>
          <p:cNvPr id="9" name="Εικόνα 8">
            <a:extLst>
              <a:ext uri="{FF2B5EF4-FFF2-40B4-BE49-F238E27FC236}">
                <a16:creationId xmlns:a16="http://schemas.microsoft.com/office/drawing/2014/main" id="{4D9BF82E-035F-B84F-CF1D-517142CC2F86}"/>
              </a:ext>
            </a:extLst>
          </p:cNvPr>
          <p:cNvPicPr>
            <a:picLocks noChangeAspect="1"/>
          </p:cNvPicPr>
          <p:nvPr/>
        </p:nvPicPr>
        <p:blipFill>
          <a:blip r:embed="rId3"/>
          <a:stretch>
            <a:fillRect/>
          </a:stretch>
        </p:blipFill>
        <p:spPr>
          <a:xfrm>
            <a:off x="368301" y="1436562"/>
            <a:ext cx="8096250" cy="1368686"/>
          </a:xfrm>
          <a:prstGeom prst="rect">
            <a:avLst/>
          </a:prstGeom>
        </p:spPr>
      </p:pic>
    </p:spTree>
    <p:extLst>
      <p:ext uri="{BB962C8B-B14F-4D97-AF65-F5344CB8AC3E}">
        <p14:creationId xmlns:p14="http://schemas.microsoft.com/office/powerpoint/2010/main" val="422674431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BCD212-5720-CCB7-88D9-8340752B45F7}"/>
              </a:ext>
            </a:extLst>
          </p:cNvPr>
          <p:cNvSpPr txBox="1"/>
          <p:nvPr/>
        </p:nvSpPr>
        <p:spPr>
          <a:xfrm>
            <a:off x="4789714" y="0"/>
            <a:ext cx="2612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Aptos" panose="02110004020202020204"/>
                <a:ea typeface="+mn-ea"/>
                <a:cs typeface="+mn-cs"/>
              </a:rPr>
              <a:t>Άσκηση </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3 – </a:t>
            </a:r>
            <a:r>
              <a:rPr kumimoji="0" lang="el-GR" sz="2400" b="0" i="0" u="none" strike="noStrike" kern="1200" cap="none" spc="0" normalizeH="0" baseline="0" noProof="0" dirty="0">
                <a:ln>
                  <a:noFill/>
                </a:ln>
                <a:solidFill>
                  <a:prstClr val="black"/>
                </a:solidFill>
                <a:effectLst/>
                <a:uLnTx/>
                <a:uFillTx/>
                <a:latin typeface="Aptos" panose="02110004020202020204"/>
                <a:ea typeface="+mn-ea"/>
                <a:cs typeface="+mn-cs"/>
              </a:rPr>
              <a:t>Λύση</a:t>
            </a:r>
          </a:p>
        </p:txBody>
      </p:sp>
      <p:sp>
        <p:nvSpPr>
          <p:cNvPr id="6" name="TextBox 5">
            <a:extLst>
              <a:ext uri="{FF2B5EF4-FFF2-40B4-BE49-F238E27FC236}">
                <a16:creationId xmlns:a16="http://schemas.microsoft.com/office/drawing/2014/main" id="{475D447F-BC65-171C-17EC-67BC0B0EE0F9}"/>
              </a:ext>
            </a:extLst>
          </p:cNvPr>
          <p:cNvSpPr txBox="1"/>
          <p:nvPr/>
        </p:nvSpPr>
        <p:spPr>
          <a:xfrm>
            <a:off x="87539" y="428263"/>
            <a:ext cx="485525" cy="1077218"/>
          </a:xfrm>
          <a:prstGeom prst="rect">
            <a:avLst/>
          </a:prstGeom>
          <a:noFill/>
        </p:spPr>
        <p:txBody>
          <a:bodyPr wrap="square" rtlCol="0">
            <a:spAutoFit/>
          </a:bodyPr>
          <a:lstStyle/>
          <a:p>
            <a:r>
              <a:rPr lang="en-US" sz="1600" dirty="0"/>
              <a:t>B.</a:t>
            </a:r>
          </a:p>
          <a:p>
            <a:endParaRPr lang="en-US" sz="1600" dirty="0"/>
          </a:p>
          <a:p>
            <a:r>
              <a:rPr lang="en-US" sz="1600" dirty="0"/>
              <a:t> </a:t>
            </a:r>
            <a:endParaRPr lang="el-GR" dirty="0"/>
          </a:p>
          <a:p>
            <a:endParaRPr lang="el-GR" sz="1600" dirty="0"/>
          </a:p>
        </p:txBody>
      </p:sp>
      <p:grpSp>
        <p:nvGrpSpPr>
          <p:cNvPr id="11" name="Ομάδα 10">
            <a:extLst>
              <a:ext uri="{FF2B5EF4-FFF2-40B4-BE49-F238E27FC236}">
                <a16:creationId xmlns:a16="http://schemas.microsoft.com/office/drawing/2014/main" id="{D46FD554-9985-B393-9D76-E1F29F62559F}"/>
              </a:ext>
            </a:extLst>
          </p:cNvPr>
          <p:cNvGrpSpPr/>
          <p:nvPr/>
        </p:nvGrpSpPr>
        <p:grpSpPr>
          <a:xfrm>
            <a:off x="545291" y="461665"/>
            <a:ext cx="6997602" cy="6328460"/>
            <a:chOff x="704948" y="461665"/>
            <a:chExt cx="6997602" cy="6328460"/>
          </a:xfrm>
        </p:grpSpPr>
        <p:pic>
          <p:nvPicPr>
            <p:cNvPr id="4" name="Εικόνα 3">
              <a:extLst>
                <a:ext uri="{FF2B5EF4-FFF2-40B4-BE49-F238E27FC236}">
                  <a16:creationId xmlns:a16="http://schemas.microsoft.com/office/drawing/2014/main" id="{4B273309-025D-F060-1A10-64CA12AC500B}"/>
                </a:ext>
              </a:extLst>
            </p:cNvPr>
            <p:cNvPicPr>
              <a:picLocks noChangeAspect="1"/>
            </p:cNvPicPr>
            <p:nvPr/>
          </p:nvPicPr>
          <p:blipFill>
            <a:blip r:embed="rId2"/>
            <a:stretch>
              <a:fillRect/>
            </a:stretch>
          </p:blipFill>
          <p:spPr>
            <a:xfrm>
              <a:off x="732721" y="461665"/>
              <a:ext cx="6969829" cy="2055375"/>
            </a:xfrm>
            <a:prstGeom prst="rect">
              <a:avLst/>
            </a:prstGeom>
          </p:spPr>
        </p:pic>
        <p:pic>
          <p:nvPicPr>
            <p:cNvPr id="7" name="Εικόνα 6">
              <a:extLst>
                <a:ext uri="{FF2B5EF4-FFF2-40B4-BE49-F238E27FC236}">
                  <a16:creationId xmlns:a16="http://schemas.microsoft.com/office/drawing/2014/main" id="{A6F30ED4-9AD5-838D-B0E3-2A2BA896AE25}"/>
                </a:ext>
              </a:extLst>
            </p:cNvPr>
            <p:cNvPicPr>
              <a:picLocks noChangeAspect="1"/>
            </p:cNvPicPr>
            <p:nvPr/>
          </p:nvPicPr>
          <p:blipFill>
            <a:blip r:embed="rId3"/>
            <a:stretch>
              <a:fillRect/>
            </a:stretch>
          </p:blipFill>
          <p:spPr>
            <a:xfrm>
              <a:off x="732721" y="2517040"/>
              <a:ext cx="4518268" cy="1635245"/>
            </a:xfrm>
            <a:prstGeom prst="rect">
              <a:avLst/>
            </a:prstGeom>
          </p:spPr>
        </p:pic>
        <p:pic>
          <p:nvPicPr>
            <p:cNvPr id="10" name="Εικόνα 9">
              <a:extLst>
                <a:ext uri="{FF2B5EF4-FFF2-40B4-BE49-F238E27FC236}">
                  <a16:creationId xmlns:a16="http://schemas.microsoft.com/office/drawing/2014/main" id="{61C00B69-3230-DC8C-3B6D-BA4D0D6007CF}"/>
                </a:ext>
              </a:extLst>
            </p:cNvPr>
            <p:cNvPicPr>
              <a:picLocks noChangeAspect="1"/>
            </p:cNvPicPr>
            <p:nvPr/>
          </p:nvPicPr>
          <p:blipFill>
            <a:blip r:embed="rId4"/>
            <a:stretch>
              <a:fillRect/>
            </a:stretch>
          </p:blipFill>
          <p:spPr>
            <a:xfrm>
              <a:off x="704948" y="4152285"/>
              <a:ext cx="6697337" cy="2637840"/>
            </a:xfrm>
            <a:prstGeom prst="rect">
              <a:avLst/>
            </a:prstGeom>
          </p:spPr>
        </p:pic>
      </p:grpSp>
    </p:spTree>
    <p:extLst>
      <p:ext uri="{BB962C8B-B14F-4D97-AF65-F5344CB8AC3E}">
        <p14:creationId xmlns:p14="http://schemas.microsoft.com/office/powerpoint/2010/main" val="116717798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F38653-71A0-1DD0-A9C5-7DAA5981E65A}"/>
              </a:ext>
            </a:extLst>
          </p:cNvPr>
          <p:cNvSpPr txBox="1"/>
          <p:nvPr/>
        </p:nvSpPr>
        <p:spPr>
          <a:xfrm>
            <a:off x="5014266" y="0"/>
            <a:ext cx="2612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Aptos" panose="02110004020202020204"/>
                <a:ea typeface="+mn-ea"/>
                <a:cs typeface="+mn-cs"/>
              </a:rPr>
              <a:t>Άσκηση </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4</a:t>
            </a:r>
            <a:endParaRPr kumimoji="0" lang="el-GR"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8F513CD-823A-D369-A17D-27DD87EB8386}"/>
                  </a:ext>
                </a:extLst>
              </p:cNvPr>
              <p:cNvSpPr txBox="1"/>
              <p:nvPr/>
            </p:nvSpPr>
            <p:spPr>
              <a:xfrm>
                <a:off x="74385" y="727054"/>
                <a:ext cx="6809272" cy="51370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b="0" i="0" u="none" strike="noStrike" kern="1200" cap="none" spc="0" normalizeH="0" baseline="0" noProof="0" dirty="0">
                    <a:ln>
                      <a:noFill/>
                    </a:ln>
                    <a:solidFill>
                      <a:prstClr val="black"/>
                    </a:solidFill>
                    <a:effectLst/>
                    <a:uLnTx/>
                    <a:uFillTx/>
                  </a:rPr>
                  <a:t>Μία μηχανή συνεχούς ρεύματος ηλεκτρικού οχήματος, με </a:t>
                </a:r>
                <a14:m>
                  <m:oMath xmlns:m="http://schemas.openxmlformats.org/officeDocument/2006/math">
                    <m:sSub>
                      <m:sSubPr>
                        <m:ctrlPr>
                          <a:rPr kumimoji="0" lang="el-GR" b="0" i="1" u="none" strike="noStrike" kern="1200" cap="none" spc="0" normalizeH="0" baseline="0" noProof="0" smtClean="0">
                            <a:ln>
                              <a:noFill/>
                            </a:ln>
                            <a:solidFill>
                              <a:prstClr val="black"/>
                            </a:solidFill>
                            <a:effectLst/>
                            <a:uLnTx/>
                            <a:uFillTx/>
                            <a:latin typeface="Cambria Math" panose="02040503050406030204" pitchFamily="18" charset="0"/>
                          </a:rPr>
                        </m:ctrlPr>
                      </m:sSubPr>
                      <m:e>
                        <m:r>
                          <a:rPr kumimoji="0" lang="en-US" b="0" i="1" u="none" strike="noStrike" kern="1200" cap="none" spc="0" normalizeH="0" baseline="0" noProof="0" smtClean="0">
                            <a:ln>
                              <a:noFill/>
                            </a:ln>
                            <a:solidFill>
                              <a:prstClr val="black"/>
                            </a:solidFill>
                            <a:effectLst/>
                            <a:uLnTx/>
                            <a:uFillTx/>
                            <a:latin typeface="Cambria Math" panose="02040503050406030204" pitchFamily="18" charset="0"/>
                          </a:rPr>
                          <m:t>𝑅</m:t>
                        </m:r>
                      </m:e>
                      <m:sub>
                        <m:r>
                          <a:rPr kumimoji="0" lang="en-US" b="0" i="1" u="none" strike="noStrike" kern="1200" cap="none" spc="0" normalizeH="0" baseline="0" noProof="0" smtClean="0">
                            <a:ln>
                              <a:noFill/>
                            </a:ln>
                            <a:solidFill>
                              <a:prstClr val="black"/>
                            </a:solidFill>
                            <a:effectLst/>
                            <a:uLnTx/>
                            <a:uFillTx/>
                            <a:latin typeface="Cambria Math" panose="02040503050406030204" pitchFamily="18" charset="0"/>
                          </a:rPr>
                          <m:t>𝐴</m:t>
                        </m:r>
                      </m:sub>
                    </m:sSub>
                    <m:r>
                      <a:rPr kumimoji="0" lang="en-US" b="0" i="1" u="none" strike="noStrike" kern="1200" cap="none" spc="0" normalizeH="0" baseline="0" noProof="0" smtClean="0">
                        <a:ln>
                          <a:noFill/>
                        </a:ln>
                        <a:solidFill>
                          <a:prstClr val="black"/>
                        </a:solidFill>
                        <a:effectLst/>
                        <a:uLnTx/>
                        <a:uFillTx/>
                        <a:latin typeface="Cambria Math" panose="02040503050406030204" pitchFamily="18" charset="0"/>
                      </a:rPr>
                      <m:t>=0.</m:t>
                    </m:r>
                    <m:r>
                      <a:rPr kumimoji="0" lang="el-GR" b="0" i="1" u="none" strike="noStrike" kern="1200" cap="none" spc="0" normalizeH="0" baseline="0" noProof="0" smtClean="0">
                        <a:ln>
                          <a:noFill/>
                        </a:ln>
                        <a:solidFill>
                          <a:prstClr val="black"/>
                        </a:solidFill>
                        <a:effectLst/>
                        <a:uLnTx/>
                        <a:uFillTx/>
                        <a:latin typeface="Cambria Math" panose="02040503050406030204" pitchFamily="18" charset="0"/>
                      </a:rPr>
                      <m:t>2</m:t>
                    </m:r>
                    <m:r>
                      <m:rPr>
                        <m:sty m:val="p"/>
                      </m:rPr>
                      <a:rPr kumimoji="0" lang="el-GR" b="0" i="0" u="none" strike="noStrike" kern="1200" cap="none" spc="0" normalizeH="0" baseline="0" noProof="0" smtClean="0">
                        <a:ln>
                          <a:noFill/>
                        </a:ln>
                        <a:solidFill>
                          <a:prstClr val="black"/>
                        </a:solidFill>
                        <a:effectLst/>
                        <a:uLnTx/>
                        <a:uFillTx/>
                        <a:latin typeface="Cambria Math" panose="02040503050406030204" pitchFamily="18" charset="0"/>
                      </a:rPr>
                      <m:t>Ω</m:t>
                    </m:r>
                  </m:oMath>
                </a14:m>
                <a:r>
                  <a:rPr kumimoji="0" lang="el-GR" b="0" i="0" u="none" strike="noStrike" kern="1200" cap="none" spc="0" normalizeH="0" baseline="0" noProof="0" dirty="0">
                    <a:ln>
                      <a:noFill/>
                    </a:ln>
                    <a:solidFill>
                      <a:prstClr val="black"/>
                    </a:solidFill>
                    <a:effectLst/>
                    <a:uLnTx/>
                    <a:uFillTx/>
                  </a:rPr>
                  <a:t>, τροφοδοτείται από </a:t>
                </a:r>
                <a:r>
                  <a:rPr kumimoji="0" lang="en-US" b="0" i="0" u="none" strike="noStrike" kern="1200" cap="none" spc="0" normalizeH="0" baseline="0" noProof="0" dirty="0">
                    <a:ln>
                      <a:noFill/>
                    </a:ln>
                    <a:solidFill>
                      <a:prstClr val="black"/>
                    </a:solidFill>
                    <a:effectLst/>
                    <a:uLnTx/>
                    <a:uFillTx/>
                  </a:rPr>
                  <a:t>DC/DC </a:t>
                </a:r>
                <a:r>
                  <a:rPr kumimoji="0" lang="el-GR" b="0" i="0" u="none" strike="noStrike" kern="1200" cap="none" spc="0" normalizeH="0" baseline="0" noProof="0" dirty="0">
                    <a:ln>
                      <a:noFill/>
                    </a:ln>
                    <a:solidFill>
                      <a:prstClr val="black"/>
                    </a:solidFill>
                    <a:effectLst/>
                    <a:uLnTx/>
                    <a:uFillTx/>
                  </a:rPr>
                  <a:t>μετατροπέα, όπως φαίνεται στο Σχήμα. Τα δεδομένα του οχήματος φαίνονται στον </a:t>
                </a:r>
                <a:r>
                  <a:rPr lang="el-GR" dirty="0">
                    <a:solidFill>
                      <a:prstClr val="black"/>
                    </a:solidFill>
                  </a:rPr>
                  <a:t>πίνακα. Χρησιμοποιώντας τους παρακάτω τύπους για τη ροπή φορτίου υπολογίστε</a:t>
                </a:r>
                <a:r>
                  <a:rPr lang="en-US" dirty="0">
                    <a:solidFill>
                      <a:prstClr val="black"/>
                    </a:solidFill>
                  </a:rPr>
                  <a:t>: </a:t>
                </a:r>
              </a:p>
              <a:p>
                <a:pPr marL="800100" lvl="1" indent="-342900">
                  <a:buFont typeface="+mj-lt"/>
                  <a:buAutoNum type="arabicPeriod"/>
                  <a:defRPr/>
                </a:pPr>
                <a:r>
                  <a:rPr lang="en-US" dirty="0">
                    <a:solidFill>
                      <a:prstClr val="black"/>
                    </a:solidFill>
                  </a:rPr>
                  <a:t>T</a:t>
                </a:r>
                <a:r>
                  <a:rPr lang="el-GR" dirty="0">
                    <a:solidFill>
                      <a:prstClr val="black"/>
                    </a:solidFill>
                  </a:rPr>
                  <a:t>ην ταχύτητα του οχήματος για </a:t>
                </a:r>
                <a:r>
                  <a:rPr lang="en-US" dirty="0">
                    <a:solidFill>
                      <a:prstClr val="black"/>
                    </a:solidFill>
                  </a:rPr>
                  <a:t>duty cycle </a:t>
                </a:r>
                <a:r>
                  <a:rPr lang="el-GR" dirty="0">
                    <a:solidFill>
                      <a:prstClr val="black"/>
                    </a:solidFill>
                  </a:rPr>
                  <a:t>του διακόπτη </a:t>
                </a:r>
                <a:r>
                  <a:rPr lang="en-US" dirty="0">
                    <a:solidFill>
                      <a:prstClr val="black"/>
                    </a:solidFill>
                  </a:rPr>
                  <a:t>S1 (</a:t>
                </a:r>
                <a:r>
                  <a:rPr lang="en-US" i="1" dirty="0">
                    <a:solidFill>
                      <a:prstClr val="black"/>
                    </a:solidFill>
                  </a:rPr>
                  <a:t>d</a:t>
                </a:r>
                <a:r>
                  <a:rPr lang="en-US" dirty="0">
                    <a:solidFill>
                      <a:prstClr val="black"/>
                    </a:solidFill>
                  </a:rPr>
                  <a:t>) = 0.8. </a:t>
                </a:r>
              </a:p>
              <a:p>
                <a:pPr marL="800100" lvl="1" indent="-342900">
                  <a:buFont typeface="+mj-lt"/>
                  <a:buAutoNum type="arabicPeriod"/>
                  <a:defRPr/>
                </a:pPr>
                <a:r>
                  <a:rPr lang="el-GR" dirty="0">
                    <a:solidFill>
                      <a:prstClr val="black"/>
                    </a:solidFill>
                  </a:rPr>
                  <a:t>Την ταχύτητα αν το </a:t>
                </a:r>
                <a:r>
                  <a:rPr lang="en-US" i="1" dirty="0">
                    <a:solidFill>
                      <a:prstClr val="black"/>
                    </a:solidFill>
                  </a:rPr>
                  <a:t>d1</a:t>
                </a:r>
                <a:r>
                  <a:rPr lang="en-US" dirty="0">
                    <a:solidFill>
                      <a:prstClr val="black"/>
                    </a:solidFill>
                  </a:rPr>
                  <a:t> </a:t>
                </a:r>
                <a:r>
                  <a:rPr lang="el-GR" dirty="0">
                    <a:solidFill>
                      <a:prstClr val="black"/>
                    </a:solidFill>
                  </a:rPr>
                  <a:t>μειωθεί στο </a:t>
                </a:r>
                <a:r>
                  <a:rPr lang="en-US" dirty="0">
                    <a:solidFill>
                      <a:prstClr val="black"/>
                    </a:solidFill>
                  </a:rPr>
                  <a:t>d</a:t>
                </a:r>
                <a:r>
                  <a:rPr lang="el-GR" dirty="0">
                    <a:solidFill>
                      <a:prstClr val="black"/>
                    </a:solidFill>
                  </a:rPr>
                  <a:t>=0.7.</a:t>
                </a:r>
                <a:endParaRPr kumimoji="0" lang="el-GR" b="0" i="0" u="none" strike="noStrike" kern="1200" cap="none" spc="0" normalizeH="0" baseline="0" noProof="0" dirty="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dirty="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dirty="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dirty="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dirty="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b="0" i="0" u="none" strike="noStrike" kern="1200" cap="none" spc="0" normalizeH="0" baseline="0" noProof="0" dirty="0">
                    <a:ln>
                      <a:noFill/>
                    </a:ln>
                    <a:solidFill>
                      <a:prstClr val="black"/>
                    </a:solidFill>
                    <a:effectLst/>
                    <a:uLnTx/>
                    <a:uFillTx/>
                  </a:rPr>
                  <a:t>Τύποι</a:t>
                </a:r>
                <a:r>
                  <a:rPr lang="en-US" dirty="0">
                    <a:solidFill>
                      <a:prstClr val="black"/>
                    </a:solidFill>
                  </a:rPr>
                  <a:t> </a:t>
                </a:r>
                <a:r>
                  <a:rPr lang="el-GR" dirty="0">
                    <a:solidFill>
                      <a:prstClr val="black"/>
                    </a:solidFill>
                  </a:rPr>
                  <a:t>για δύναμη φορτίου</a:t>
                </a:r>
                <a:r>
                  <a:rPr lang="en-US" dirty="0">
                    <a:solidFill>
                      <a:prstClr val="black"/>
                    </a:solidFill>
                  </a:rPr>
                  <a:t>:</a:t>
                </a:r>
                <a:endParaRPr kumimoji="0" lang="en-US" b="0" i="0" u="none" strike="noStrike" kern="1200" cap="none" spc="0" normalizeH="0" baseline="0" noProof="0" dirty="0">
                  <a:ln>
                    <a:noFill/>
                  </a:ln>
                  <a:solidFill>
                    <a:prstClr val="black"/>
                  </a:solidFill>
                  <a:effectLst/>
                  <a:uLnTx/>
                  <a:uFillTx/>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14:m>
                  <m:oMath xmlns:m="http://schemas.openxmlformats.org/officeDocument/2006/math">
                    <m:sSub>
                      <m:sSubPr>
                        <m:ctrlPr>
                          <a:rPr kumimoji="0" lang="en-US"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𝐹</m:t>
                        </m:r>
                      </m:e>
                      <m:sub>
                        <m:r>
                          <a:rPr kumimoji="0" lang="en-US"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𝑅𝐿</m:t>
                        </m:r>
                      </m:sub>
                    </m:sSub>
                  </m:oMath>
                </a14:m>
                <a:r>
                  <a:rPr kumimoji="0" lang="en-US" i="1"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t> = </a:t>
                </a:r>
                <a14:m>
                  <m:oMath xmlns:m="http://schemas.openxmlformats.org/officeDocument/2006/math">
                    <m:sSub>
                      <m:sSubPr>
                        <m:ctrlPr>
                          <a:rPr kumimoji="0" lang="en-US"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𝐹</m:t>
                        </m:r>
                      </m:e>
                      <m:sub>
                        <m:r>
                          <a:rPr kumimoji="0" lang="en-US"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𝑔𝑥𝑇</m:t>
                        </m:r>
                      </m:sub>
                    </m:sSub>
                  </m:oMath>
                </a14:m>
                <a:r>
                  <a:rPr kumimoji="0" lang="en-US" i="1"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t> + </a:t>
                </a:r>
                <a14:m>
                  <m:oMath xmlns:m="http://schemas.openxmlformats.org/officeDocument/2006/math">
                    <m:sSub>
                      <m:sSubPr>
                        <m:ctrlPr>
                          <a:rPr kumimoji="0" lang="en-US"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𝐹</m:t>
                        </m:r>
                      </m:e>
                      <m:sub>
                        <m:r>
                          <a:rPr kumimoji="0" lang="en-US"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𝑟𝑜𝑙𝑙</m:t>
                        </m:r>
                      </m:sub>
                    </m:sSub>
                  </m:oMath>
                </a14:m>
                <a:r>
                  <a:rPr kumimoji="0" lang="en-US" i="1"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t> + </a:t>
                </a:r>
                <a14:m>
                  <m:oMath xmlns:m="http://schemas.openxmlformats.org/officeDocument/2006/math">
                    <m:sSub>
                      <m:sSubPr>
                        <m:ctrlPr>
                          <a:rPr kumimoji="0" lang="en-US"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𝐹</m:t>
                        </m:r>
                      </m:e>
                      <m:sub>
                        <m:r>
                          <a:rPr kumimoji="0" lang="en-US"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𝐴𝐷</m:t>
                        </m:r>
                      </m:sub>
                    </m:sSub>
                  </m:oMath>
                </a14:m>
                <a:r>
                  <a:rPr kumimoji="0" lang="el-GR" b="0" i="1"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t> </a:t>
                </a:r>
                <a:endParaRPr kumimoji="0" lang="en-US" b="0" i="1"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t>     </a:t>
                </a:r>
                <a:r>
                  <a:rPr kumimoji="0" lang="el-GR" b="0" i="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t>όπου</a:t>
                </a:r>
                <a:endParaRPr kumimoji="0" lang="en-US" b="0" i="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l-GR" b="0" i="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t>Δύναμη βαρύτητας</a:t>
                </a:r>
                <a:r>
                  <a:rPr kumimoji="0" lang="en-US" b="0" i="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t>:</a:t>
                </a:r>
                <a:r>
                  <a:rPr kumimoji="0" lang="el-GR" b="0" i="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t> </a:t>
                </a:r>
                <a14:m>
                  <m:oMath xmlns:m="http://schemas.openxmlformats.org/officeDocument/2006/math">
                    <m:sSub>
                      <m:sSubPr>
                        <m:ctrlPr>
                          <a:rPr kumimoji="0" lang="en-US"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𝐹</m:t>
                        </m:r>
                      </m:e>
                      <m:sub>
                        <m:r>
                          <a:rPr kumimoji="0" lang="en-US"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𝑔𝑥𝑇</m:t>
                        </m:r>
                      </m:sub>
                    </m:sSub>
                  </m:oMath>
                </a14:m>
                <a:r>
                  <a:rPr kumimoji="0" lang="en-US" b="0" i="1"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t> = m * g *</a:t>
                </a:r>
                <a14:m>
                  <m:oMath xmlns:m="http://schemas.openxmlformats.org/officeDocument/2006/math">
                    <m:func>
                      <m:funcPr>
                        <m:ctrlPr>
                          <a:rPr kumimoji="0" lang="en-US"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funcPr>
                      <m:fName>
                        <m:r>
                          <a:rPr kumimoji="0" lang="en-US"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𝑠𝑖𝑛</m:t>
                        </m:r>
                      </m:fName>
                      <m:e>
                        <m:d>
                          <m:dPr>
                            <m:ctrlPr>
                              <a:rPr kumimoji="0" lang="en-US"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dPr>
                          <m:e>
                            <m:r>
                              <a:rPr kumimoji="0" lang="el-GR"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𝛽</m:t>
                            </m:r>
                          </m:e>
                        </m:d>
                      </m:e>
                    </m:func>
                  </m:oMath>
                </a14:m>
                <a:endParaRPr kumimoji="0" lang="el-GR" b="0" i="1"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endParaRPr>
              </a:p>
              <a:p>
                <a:pPr marL="742950" lvl="1" indent="-285750">
                  <a:buFont typeface="Courier New" panose="02070309020205020404" pitchFamily="49" charset="0"/>
                  <a:buChar char="o"/>
                  <a:defRPr/>
                </a:pPr>
                <a:r>
                  <a:rPr kumimoji="0" lang="el-GR" b="0" i="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t>Δύναμη κύλισης</a:t>
                </a:r>
                <a:r>
                  <a:rPr kumimoji="0" lang="en-US" b="0" i="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t>:  </a:t>
                </a:r>
                <a14:m>
                  <m:oMath xmlns:m="http://schemas.openxmlformats.org/officeDocument/2006/math">
                    <m:sSub>
                      <m:sSubPr>
                        <m:ctrlPr>
                          <a:rPr kumimoji="0" lang="en-US"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𝐹</m:t>
                        </m:r>
                      </m:e>
                      <m:sub>
                        <m:r>
                          <a:rPr kumimoji="0" lang="en-US"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𝑟𝑜𝑙𝑙</m:t>
                        </m:r>
                      </m:sub>
                    </m:sSub>
                    <m:r>
                      <a:rPr kumimoji="0" lang="en-US"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 </m:t>
                    </m:r>
                  </m:oMath>
                </a14:m>
                <a:r>
                  <a:rPr kumimoji="0" lang="en-US" b="0" i="1"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t>= m * g * cos(β) * </a:t>
                </a:r>
                <a14:m>
                  <m:oMath xmlns:m="http://schemas.openxmlformats.org/officeDocument/2006/math">
                    <m:sSub>
                      <m:sSubPr>
                        <m:ctrlP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ctrlPr>
                      </m:sSubPr>
                      <m:e>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𝐶</m:t>
                        </m:r>
                      </m:e>
                      <m:sub>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0</m:t>
                        </m:r>
                      </m:sub>
                    </m:sSub>
                    <m:r>
                      <a:rPr lang="en-US" i="1">
                        <a:solidFill>
                          <a:prstClr val="black"/>
                        </a:solidFill>
                        <a:latin typeface="Cambria Math" panose="02040503050406030204" pitchFamily="18" charset="0"/>
                        <a:ea typeface="MS Mincho" panose="02020609040205080304" pitchFamily="49" charset="-128"/>
                        <a:cs typeface="Times New Roman" panose="02020603050405020304" pitchFamily="18" charset="0"/>
                      </a:rPr>
                      <m:t> </m:t>
                    </m:r>
                  </m:oMath>
                </a14:m>
                <a:endParaRPr kumimoji="0" lang="el-GR" b="0" i="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endParaRPr>
              </a:p>
              <a:p>
                <a:pPr marL="742950" lvl="1" indent="-285750">
                  <a:buFont typeface="Courier New" panose="02070309020205020404" pitchFamily="49" charset="0"/>
                  <a:buChar char="o"/>
                  <a:defRPr/>
                </a:pPr>
                <a:r>
                  <a:rPr kumimoji="0" lang="el-GR" b="0" i="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t>Αεροδυναμική</a:t>
                </a:r>
                <a:r>
                  <a:rPr kumimoji="0" lang="en-US" b="0" i="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t> αντίσταση:</a:t>
                </a:r>
                <a14:m>
                  <m:oMath xmlns:m="http://schemas.openxmlformats.org/officeDocument/2006/math">
                    <m:r>
                      <a:rPr kumimoji="0" lang="el-GR" b="0" i="0"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 </m:t>
                    </m:r>
                    <m:sSub>
                      <m:sSubPr>
                        <m:ctrlPr>
                          <a:rPr kumimoji="0" lang="en-US"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𝐹</m:t>
                        </m:r>
                      </m:e>
                      <m:sub>
                        <m:r>
                          <a:rPr kumimoji="0" lang="en-US"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𝐴𝐷</m:t>
                        </m:r>
                      </m:sub>
                    </m:sSub>
                  </m:oMath>
                </a14:m>
                <a:r>
                  <a:rPr kumimoji="0" lang="en-US" b="0" i="1"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t>= 0.5 * ρ * </a:t>
                </a:r>
                <a14:m>
                  <m:oMath xmlns:m="http://schemas.openxmlformats.org/officeDocument/2006/math">
                    <m:sSub>
                      <m:sSubPr>
                        <m:ctrlPr>
                          <a:rPr kumimoji="0" lang="en-US"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𝐶</m:t>
                        </m:r>
                      </m:e>
                      <m:sub>
                        <m:r>
                          <a:rPr kumimoji="0" lang="en-US"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𝐷</m:t>
                        </m:r>
                      </m:sub>
                    </m:sSub>
                  </m:oMath>
                </a14:m>
                <a:r>
                  <a:rPr kumimoji="0" lang="en-US" b="0" i="1"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t> * </a:t>
                </a:r>
                <a14:m>
                  <m:oMath xmlns:m="http://schemas.openxmlformats.org/officeDocument/2006/math">
                    <m:sSub>
                      <m:sSubPr>
                        <m:ctrlPr>
                          <a:rPr kumimoji="0" lang="en-US"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𝐴</m:t>
                        </m:r>
                      </m:e>
                      <m:sub>
                        <m:r>
                          <a:rPr kumimoji="0" lang="en-US"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𝐹</m:t>
                        </m:r>
                      </m:sub>
                    </m:sSub>
                  </m:oMath>
                </a14:m>
                <a:r>
                  <a:rPr kumimoji="0" lang="en-US" b="0" i="1"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a:t> *</a:t>
                </a:r>
                <a14:m>
                  <m:oMath xmlns:m="http://schemas.openxmlformats.org/officeDocument/2006/math">
                    <m:sSup>
                      <m:sSupPr>
                        <m:ctrlPr>
                          <a:rPr kumimoji="0" lang="en-US" b="0" i="1" u="none" strike="noStrike" kern="1200" cap="none" spc="0" normalizeH="0" baseline="0" noProof="0" dirty="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pPr>
                      <m:e>
                        <m:d>
                          <m:dPr>
                            <m:ctrlPr>
                              <a:rPr kumimoji="0" lang="en-US" b="0" i="1" u="none" strike="noStrike" kern="1200" cap="none" spc="0" normalizeH="0" baseline="0" noProof="0" dirty="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dPr>
                          <m:e>
                            <m:sSub>
                              <m:sSubPr>
                                <m:ctrlPr>
                                  <a:rPr kumimoji="0" lang="en-US"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𝑣</m:t>
                                </m:r>
                              </m:e>
                              <m:sub>
                                <m:r>
                                  <a:rPr kumimoji="0" lang="en-US"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𝑤</m:t>
                                </m:r>
                              </m:sub>
                            </m:sSub>
                            <m:r>
                              <a:rPr kumimoji="0" lang="en-US"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 </m:t>
                            </m:r>
                            <m:r>
                              <m:rPr>
                                <m:nor/>
                              </m:rPr>
                              <a:rPr kumimoji="0" lang="en-US" b="0" i="1"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rPr>
                              <m:t>+ </m:t>
                            </m:r>
                            <m:sSub>
                              <m:sSubPr>
                                <m:ctrlPr>
                                  <a:rPr kumimoji="0" lang="en-US"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𝑣</m:t>
                                </m:r>
                              </m:e>
                              <m:sub>
                                <m:r>
                                  <a:rPr kumimoji="0" lang="en-US"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𝑣</m:t>
                                </m:r>
                              </m:sub>
                            </m:sSub>
                          </m:e>
                        </m:d>
                      </m:e>
                      <m:sup>
                        <m:r>
                          <a:rPr kumimoji="0" lang="el-GR" b="0" i="1" u="none" strike="noStrike" kern="1200" cap="none" spc="0" normalizeH="0" baseline="0" noProof="0" dirty="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2</m:t>
                        </m:r>
                      </m:sup>
                    </m:sSup>
                  </m:oMath>
                </a14:m>
                <a:endParaRPr kumimoji="0" lang="el-GR" b="0" i="1"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18F513CD-823A-D369-A17D-27DD87EB8386}"/>
                  </a:ext>
                </a:extLst>
              </p:cNvPr>
              <p:cNvSpPr txBox="1">
                <a:spLocks noRot="1" noChangeAspect="1" noMove="1" noResize="1" noEditPoints="1" noAdjustHandles="1" noChangeArrowheads="1" noChangeShapeType="1" noTextEdit="1"/>
              </p:cNvSpPr>
              <p:nvPr/>
            </p:nvSpPr>
            <p:spPr>
              <a:xfrm>
                <a:off x="74385" y="727054"/>
                <a:ext cx="6809272" cy="5137047"/>
              </a:xfrm>
              <a:prstGeom prst="rect">
                <a:avLst/>
              </a:prstGeom>
              <a:blipFill>
                <a:blip r:embed="rId3"/>
                <a:stretch>
                  <a:fillRect l="-716" t="-474" b="-1068"/>
                </a:stretch>
              </a:blipFill>
            </p:spPr>
            <p:txBody>
              <a:bodyPr/>
              <a:lstStyle/>
              <a:p>
                <a:r>
                  <a:rPr lang="el-GR">
                    <a:noFill/>
                  </a:rPr>
                  <a:t> </a:t>
                </a:r>
              </a:p>
            </p:txBody>
          </p:sp>
        </mc:Fallback>
      </mc:AlternateContent>
      <p:grpSp>
        <p:nvGrpSpPr>
          <p:cNvPr id="20" name="Ομάδα 19">
            <a:extLst>
              <a:ext uri="{FF2B5EF4-FFF2-40B4-BE49-F238E27FC236}">
                <a16:creationId xmlns:a16="http://schemas.microsoft.com/office/drawing/2014/main" id="{7025C3C2-541E-5432-8960-24833893B3DB}"/>
              </a:ext>
            </a:extLst>
          </p:cNvPr>
          <p:cNvGrpSpPr/>
          <p:nvPr/>
        </p:nvGrpSpPr>
        <p:grpSpPr>
          <a:xfrm>
            <a:off x="6725742" y="230832"/>
            <a:ext cx="5571069" cy="2668860"/>
            <a:chOff x="6725742" y="946150"/>
            <a:chExt cx="5571069" cy="2668860"/>
          </a:xfrm>
        </p:grpSpPr>
        <p:pic>
          <p:nvPicPr>
            <p:cNvPr id="9" name="Εικόνα 8">
              <a:extLst>
                <a:ext uri="{FF2B5EF4-FFF2-40B4-BE49-F238E27FC236}">
                  <a16:creationId xmlns:a16="http://schemas.microsoft.com/office/drawing/2014/main" id="{171F6F96-8F5E-C157-8608-C74B81EA28B8}"/>
                </a:ext>
              </a:extLst>
            </p:cNvPr>
            <p:cNvPicPr>
              <a:picLocks noChangeAspect="1"/>
            </p:cNvPicPr>
            <p:nvPr/>
          </p:nvPicPr>
          <p:blipFill>
            <a:blip r:embed="rId4"/>
            <a:stretch>
              <a:fillRect/>
            </a:stretch>
          </p:blipFill>
          <p:spPr>
            <a:xfrm>
              <a:off x="7271612" y="946150"/>
              <a:ext cx="4831221" cy="2668860"/>
            </a:xfrm>
            <a:prstGeom prst="rect">
              <a:avLst/>
            </a:prstGeom>
          </p:spPr>
        </p:pic>
        <p:cxnSp>
          <p:nvCxnSpPr>
            <p:cNvPr id="12" name="Γραμμή σύνδεσης: Καμπύλη 11">
              <a:extLst>
                <a:ext uri="{FF2B5EF4-FFF2-40B4-BE49-F238E27FC236}">
                  <a16:creationId xmlns:a16="http://schemas.microsoft.com/office/drawing/2014/main" id="{97BB3DB2-2071-562E-C8E3-950B4E93B8E3}"/>
                </a:ext>
              </a:extLst>
            </p:cNvPr>
            <p:cNvCxnSpPr/>
            <p:nvPr/>
          </p:nvCxnSpPr>
          <p:spPr>
            <a:xfrm rot="16200000" flipH="1">
              <a:off x="7310218" y="1683590"/>
              <a:ext cx="328661" cy="304576"/>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AD4F7B63-B86F-AADA-D186-03CAB468BB75}"/>
                </a:ext>
              </a:extLst>
            </p:cNvPr>
            <p:cNvSpPr txBox="1"/>
            <p:nvPr/>
          </p:nvSpPr>
          <p:spPr>
            <a:xfrm>
              <a:off x="6725742" y="1354187"/>
              <a:ext cx="12890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μπαταρία</a:t>
              </a:r>
            </a:p>
          </p:txBody>
        </p:sp>
        <p:cxnSp>
          <p:nvCxnSpPr>
            <p:cNvPr id="15" name="Γραμμή σύνδεσης: Καμπύλη 14">
              <a:extLst>
                <a:ext uri="{FF2B5EF4-FFF2-40B4-BE49-F238E27FC236}">
                  <a16:creationId xmlns:a16="http://schemas.microsoft.com/office/drawing/2014/main" id="{C11A7D05-24E5-F2F9-DDCB-A2AF0EAE1376}"/>
                </a:ext>
              </a:extLst>
            </p:cNvPr>
            <p:cNvCxnSpPr>
              <a:cxnSpLocks/>
            </p:cNvCxnSpPr>
            <p:nvPr/>
          </p:nvCxnSpPr>
          <p:spPr>
            <a:xfrm rot="5400000">
              <a:off x="11345774" y="1990442"/>
              <a:ext cx="619791" cy="310662"/>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F35131FC-D233-8F3D-9E10-7398A8303B08}"/>
                </a:ext>
              </a:extLst>
            </p:cNvPr>
            <p:cNvSpPr txBox="1"/>
            <p:nvPr/>
          </p:nvSpPr>
          <p:spPr>
            <a:xfrm>
              <a:off x="11007761" y="1234123"/>
              <a:ext cx="12890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DC</a:t>
              </a: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 κινητήρας</a:t>
              </a:r>
            </a:p>
          </p:txBody>
        </p:sp>
      </p:grpSp>
      <mc:AlternateContent xmlns:mc="http://schemas.openxmlformats.org/markup-compatibility/2006" xmlns:a14="http://schemas.microsoft.com/office/drawing/2010/main">
        <mc:Choice Requires="a14">
          <p:graphicFrame>
            <p:nvGraphicFramePr>
              <p:cNvPr id="3" name="Πίνακας 2">
                <a:extLst>
                  <a:ext uri="{FF2B5EF4-FFF2-40B4-BE49-F238E27FC236}">
                    <a16:creationId xmlns:a16="http://schemas.microsoft.com/office/drawing/2014/main" id="{2DF07137-69FE-A85A-D284-677FCB0CB9CC}"/>
                  </a:ext>
                </a:extLst>
              </p:cNvPr>
              <p:cNvGraphicFramePr>
                <a:graphicFrameLocks noGrp="1"/>
              </p:cNvGraphicFramePr>
              <p:nvPr>
                <p:extLst>
                  <p:ext uri="{D42A27DB-BD31-4B8C-83A1-F6EECF244321}">
                    <p14:modId xmlns:p14="http://schemas.microsoft.com/office/powerpoint/2010/main" val="4180341558"/>
                  </p:ext>
                </p:extLst>
              </p:nvPr>
            </p:nvGraphicFramePr>
            <p:xfrm>
              <a:off x="7322260" y="3008594"/>
              <a:ext cx="4379687" cy="3350193"/>
            </p:xfrm>
            <a:graphic>
              <a:graphicData uri="http://schemas.openxmlformats.org/drawingml/2006/table">
                <a:tbl>
                  <a:tblPr firstRow="1" firstCol="1" bandRow="1">
                    <a:tableStyleId>{68D230F3-CF80-4859-8CE7-A43EE81993B5}</a:tableStyleId>
                  </a:tblPr>
                  <a:tblGrid>
                    <a:gridCol w="2531836">
                      <a:extLst>
                        <a:ext uri="{9D8B030D-6E8A-4147-A177-3AD203B41FA5}">
                          <a16:colId xmlns:a16="http://schemas.microsoft.com/office/drawing/2014/main" val="251086933"/>
                        </a:ext>
                      </a:extLst>
                    </a:gridCol>
                    <a:gridCol w="844550">
                      <a:extLst>
                        <a:ext uri="{9D8B030D-6E8A-4147-A177-3AD203B41FA5}">
                          <a16:colId xmlns:a16="http://schemas.microsoft.com/office/drawing/2014/main" val="338279756"/>
                        </a:ext>
                      </a:extLst>
                    </a:gridCol>
                    <a:gridCol w="1003301">
                      <a:extLst>
                        <a:ext uri="{9D8B030D-6E8A-4147-A177-3AD203B41FA5}">
                          <a16:colId xmlns:a16="http://schemas.microsoft.com/office/drawing/2014/main" val="1061424435"/>
                        </a:ext>
                      </a:extLst>
                    </a:gridCol>
                  </a:tblGrid>
                  <a:tr h="0">
                    <a:tc>
                      <a:txBody>
                        <a:bodyPr/>
                        <a:lstStyle/>
                        <a:p>
                          <a:pPr algn="ctr">
                            <a:lnSpc>
                              <a:spcPct val="115000"/>
                            </a:lnSpc>
                            <a:spcAft>
                              <a:spcPts val="1000"/>
                            </a:spcAft>
                          </a:pPr>
                          <a:r>
                            <a:rPr lang="en-US" sz="1400" b="1" dirty="0">
                              <a:effectLst/>
                            </a:rPr>
                            <a:t>Πα</a:t>
                          </a:r>
                          <a:r>
                            <a:rPr lang="en-US" sz="1400" b="1" dirty="0" err="1">
                              <a:effectLst/>
                            </a:rPr>
                            <a:t>ράμετρος</a:t>
                          </a:r>
                          <a:endParaRPr lang="el-GR" sz="14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err="1">
                              <a:effectLst/>
                            </a:rPr>
                            <a:t>Σύμ</a:t>
                          </a:r>
                          <a:r>
                            <a:rPr lang="en-US" sz="1400" b="1" dirty="0">
                              <a:effectLst/>
                            </a:rPr>
                            <a:t>βολο</a:t>
                          </a:r>
                          <a:endParaRPr lang="el-GR" sz="14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err="1">
                              <a:effectLst/>
                            </a:rPr>
                            <a:t>Τιμή</a:t>
                          </a:r>
                          <a:endParaRPr lang="el-GR" sz="14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486138980"/>
                      </a:ext>
                    </a:extLst>
                  </a:tr>
                  <a:tr h="271598">
                    <a:tc>
                      <a:txBody>
                        <a:bodyPr/>
                        <a:lstStyle/>
                        <a:p>
                          <a:pPr algn="ctr">
                            <a:lnSpc>
                              <a:spcPct val="115000"/>
                            </a:lnSpc>
                            <a:spcAft>
                              <a:spcPts val="1000"/>
                            </a:spcAft>
                          </a:pPr>
                          <a:r>
                            <a:rPr lang="en-US" sz="1400" b="0" dirty="0" err="1">
                              <a:effectLst/>
                            </a:rPr>
                            <a:t>Μάζ</a:t>
                          </a:r>
                          <a:r>
                            <a:rPr lang="en-US" sz="1400" b="0" dirty="0">
                              <a:effectLst/>
                            </a:rPr>
                            <a:t>α οχήματος</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a:effectLst/>
                            </a:rPr>
                            <a:t>m</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1200 kg</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491608102"/>
                      </a:ext>
                    </a:extLst>
                  </a:tr>
                  <a:tr h="271598">
                    <a:tc>
                      <a:txBody>
                        <a:bodyPr/>
                        <a:lstStyle/>
                        <a:p>
                          <a:pPr algn="ctr">
                            <a:lnSpc>
                              <a:spcPct val="115000"/>
                            </a:lnSpc>
                            <a:spcAft>
                              <a:spcPts val="1000"/>
                            </a:spcAft>
                          </a:pPr>
                          <a:r>
                            <a:rPr lang="en-US" sz="1400" b="0" dirty="0" err="1">
                              <a:effectLst/>
                            </a:rPr>
                            <a:t>Ακτίν</a:t>
                          </a:r>
                          <a:r>
                            <a:rPr lang="en-US" sz="1400" b="0" dirty="0">
                              <a:effectLst/>
                            </a:rPr>
                            <a:t>α τροχού</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14:m>
                            <m:oMath xmlns:m="http://schemas.openxmlformats.org/officeDocument/2006/math">
                              <m:sSub>
                                <m:sSubPr>
                                  <m:ctrlPr>
                                    <a:rPr lang="en-US" sz="1400" b="1" i="1" smtClean="0">
                                      <a:solidFill>
                                        <a:prstClr val="black"/>
                                      </a:solidFill>
                                      <a:latin typeface="Cambria Math" panose="02040503050406030204" pitchFamily="18" charset="0"/>
                                    </a:rPr>
                                  </m:ctrlPr>
                                </m:sSubPr>
                                <m:e>
                                  <m:r>
                                    <a:rPr lang="en-US" sz="1400" b="1" smtClean="0">
                                      <a:solidFill>
                                        <a:prstClr val="black"/>
                                      </a:solidFill>
                                      <a:latin typeface="Cambria Math" panose="02040503050406030204" pitchFamily="18" charset="0"/>
                                    </a:rPr>
                                    <m:t>𝒓</m:t>
                                  </m:r>
                                </m:e>
                                <m:sub>
                                  <m:r>
                                    <a:rPr lang="en-US" sz="1400" b="1" smtClean="0">
                                      <a:solidFill>
                                        <a:prstClr val="black"/>
                                      </a:solidFill>
                                      <a:latin typeface="Cambria Math" panose="02040503050406030204" pitchFamily="18" charset="0"/>
                                    </a:rPr>
                                    <m:t>𝒘</m:t>
                                  </m:r>
                                </m:sub>
                              </m:sSub>
                            </m:oMath>
                          </a14:m>
                          <a:r>
                            <a:rPr lang="el-GR" sz="1400" b="1" dirty="0"/>
                            <a:t> </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0.3 m</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38498374"/>
                      </a:ext>
                    </a:extLst>
                  </a:tr>
                  <a:tr h="271598">
                    <a:tc>
                      <a:txBody>
                        <a:bodyPr/>
                        <a:lstStyle/>
                        <a:p>
                          <a:pPr algn="ctr">
                            <a:lnSpc>
                              <a:spcPct val="115000"/>
                            </a:lnSpc>
                            <a:spcAft>
                              <a:spcPts val="1000"/>
                            </a:spcAft>
                          </a:pPr>
                          <a:r>
                            <a:rPr lang="en-US" sz="1400" b="0" dirty="0" err="1">
                              <a:effectLst/>
                            </a:rPr>
                            <a:t>Συντελεστής</a:t>
                          </a:r>
                          <a:r>
                            <a:rPr lang="en-US" sz="1400" b="0" dirty="0">
                              <a:effectLst/>
                            </a:rPr>
                            <a:t> </a:t>
                          </a:r>
                          <a:r>
                            <a:rPr lang="en-US" sz="1400" b="0" dirty="0" err="1">
                              <a:effectLst/>
                            </a:rPr>
                            <a:t>κύλισης</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a:effectLst/>
                            </a:rPr>
                            <a:t>C₀</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0.01</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861367827"/>
                      </a:ext>
                    </a:extLst>
                  </a:tr>
                  <a:tr h="302116">
                    <a:tc>
                      <a:txBody>
                        <a:bodyPr/>
                        <a:lstStyle/>
                        <a:p>
                          <a:pPr algn="ctr">
                            <a:lnSpc>
                              <a:spcPct val="115000"/>
                            </a:lnSpc>
                            <a:spcAft>
                              <a:spcPts val="1000"/>
                            </a:spcAft>
                          </a:pPr>
                          <a:r>
                            <a:rPr lang="en-US" sz="1400" b="0" dirty="0" err="1">
                              <a:effectLst/>
                            </a:rPr>
                            <a:t>Συντελεστής</a:t>
                          </a:r>
                          <a:r>
                            <a:rPr lang="en-US" sz="1400" b="0" dirty="0">
                              <a:effectLst/>
                            </a:rPr>
                            <a:t> οπ</a:t>
                          </a:r>
                          <a:r>
                            <a:rPr lang="en-US" sz="1400" b="0" dirty="0" err="1">
                              <a:effectLst/>
                            </a:rPr>
                            <a:t>ισθέλκουσ</a:t>
                          </a:r>
                          <a:r>
                            <a:rPr lang="en-US" sz="1400" b="0" dirty="0">
                              <a:effectLst/>
                            </a:rPr>
                            <a:t>ας</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14:m>
                            <m:oMath xmlns:m="http://schemas.openxmlformats.org/officeDocument/2006/math">
                              <m:sSub>
                                <m:sSubPr>
                                  <m:ctrlP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rPr>
                                  </m:ctrlPr>
                                </m:sSubPr>
                                <m:e>
                                  <m:r>
                                    <a:rPr kumimoji="0" lang="en-US" sz="1400" b="1" u="none" strike="noStrike" kern="1200" cap="none" spc="0" normalizeH="0" baseline="0" noProof="0" smtClean="0">
                                      <a:ln>
                                        <a:noFill/>
                                      </a:ln>
                                      <a:solidFill>
                                        <a:prstClr val="black"/>
                                      </a:solidFill>
                                      <a:effectLst/>
                                      <a:uLnTx/>
                                      <a:uFillTx/>
                                      <a:latin typeface="Cambria Math" panose="02040503050406030204" pitchFamily="18" charset="0"/>
                                    </a:rPr>
                                    <m:t>𝑪</m:t>
                                  </m:r>
                                </m:e>
                                <m:sub>
                                  <m:r>
                                    <a:rPr kumimoji="0" lang="en-US" sz="1400" b="1" u="none" strike="noStrike" kern="1200" cap="none" spc="0" normalizeH="0" baseline="0" noProof="0" smtClean="0">
                                      <a:ln>
                                        <a:noFill/>
                                      </a:ln>
                                      <a:solidFill>
                                        <a:prstClr val="black"/>
                                      </a:solidFill>
                                      <a:effectLst/>
                                      <a:uLnTx/>
                                      <a:uFillTx/>
                                      <a:latin typeface="Cambria Math" panose="02040503050406030204" pitchFamily="18" charset="0"/>
                                    </a:rPr>
                                    <m:t>𝑫</m:t>
                                  </m:r>
                                </m:sub>
                              </m:sSub>
                            </m:oMath>
                          </a14:m>
                          <a:r>
                            <a:rPr kumimoji="0" lang="en-US" sz="1400" b="1" u="none" strike="noStrike" kern="1200" cap="none" spc="0" normalizeH="0" baseline="0" noProof="0" dirty="0">
                              <a:ln>
                                <a:noFill/>
                              </a:ln>
                              <a:solidFill>
                                <a:prstClr val="black"/>
                              </a:solidFill>
                              <a:effectLst/>
                              <a:uLnTx/>
                              <a:uFillTx/>
                            </a:rPr>
                            <a:t> </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0.3</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557724210"/>
                      </a:ext>
                    </a:extLst>
                  </a:tr>
                  <a:tr h="271598">
                    <a:tc>
                      <a:txBody>
                        <a:bodyPr/>
                        <a:lstStyle/>
                        <a:p>
                          <a:pPr algn="ctr">
                            <a:lnSpc>
                              <a:spcPct val="115000"/>
                            </a:lnSpc>
                            <a:spcAft>
                              <a:spcPts val="1000"/>
                            </a:spcAft>
                          </a:pPr>
                          <a:r>
                            <a:rPr lang="en-US" sz="1400" b="0" dirty="0" err="1">
                              <a:effectLst/>
                            </a:rPr>
                            <a:t>Μετω</a:t>
                          </a:r>
                          <a:r>
                            <a:rPr lang="en-US" sz="1400" b="0" dirty="0">
                              <a:effectLst/>
                            </a:rPr>
                            <a:t>πική επιφάνεια</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14:m>
                            <m:oMath xmlns:m="http://schemas.openxmlformats.org/officeDocument/2006/math">
                              <m:sSub>
                                <m:sSubPr>
                                  <m:ctrlP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rPr>
                                  </m:ctrlPr>
                                </m:sSubPr>
                                <m:e>
                                  <m:r>
                                    <a:rPr kumimoji="0" lang="en-US" sz="1400" b="1" u="none" strike="noStrike" kern="1200" cap="none" spc="0" normalizeH="0" baseline="0" noProof="0" smtClean="0">
                                      <a:ln>
                                        <a:noFill/>
                                      </a:ln>
                                      <a:solidFill>
                                        <a:prstClr val="black"/>
                                      </a:solidFill>
                                      <a:effectLst/>
                                      <a:uLnTx/>
                                      <a:uFillTx/>
                                      <a:latin typeface="Cambria Math" panose="02040503050406030204" pitchFamily="18" charset="0"/>
                                    </a:rPr>
                                    <m:t>𝑨</m:t>
                                  </m:r>
                                </m:e>
                                <m:sub>
                                  <m:r>
                                    <a:rPr kumimoji="0" lang="en-US" sz="1400" b="1" u="none" strike="noStrike" kern="1200" cap="none" spc="0" normalizeH="0" baseline="0" noProof="0" smtClean="0">
                                      <a:ln>
                                        <a:noFill/>
                                      </a:ln>
                                      <a:solidFill>
                                        <a:prstClr val="black"/>
                                      </a:solidFill>
                                      <a:effectLst/>
                                      <a:uLnTx/>
                                      <a:uFillTx/>
                                      <a:latin typeface="Cambria Math" panose="02040503050406030204" pitchFamily="18" charset="0"/>
                                    </a:rPr>
                                    <m:t>𝑭</m:t>
                                  </m:r>
                                </m:sub>
                              </m:sSub>
                            </m:oMath>
                          </a14:m>
                          <a:r>
                            <a:rPr kumimoji="0" lang="en-US" sz="1400" b="1" u="none" strike="noStrike" kern="1200" cap="none" spc="0" normalizeH="0" baseline="0" noProof="0" dirty="0">
                              <a:ln>
                                <a:noFill/>
                              </a:ln>
                              <a:solidFill>
                                <a:prstClr val="black"/>
                              </a:solidFill>
                              <a:effectLst/>
                              <a:uLnTx/>
                              <a:uFillTx/>
                            </a:rPr>
                            <a:t> </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2.2 m²</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055734384"/>
                      </a:ext>
                    </a:extLst>
                  </a:tr>
                  <a:tr h="271598">
                    <a:tc>
                      <a:txBody>
                        <a:bodyPr/>
                        <a:lstStyle/>
                        <a:p>
                          <a:pPr algn="ctr">
                            <a:lnSpc>
                              <a:spcPct val="115000"/>
                            </a:lnSpc>
                            <a:spcAft>
                              <a:spcPts val="1000"/>
                            </a:spcAft>
                          </a:pPr>
                          <a:r>
                            <a:rPr lang="en-US" sz="1400" b="0" dirty="0" err="1">
                              <a:effectLst/>
                            </a:rPr>
                            <a:t>Πυκνότητ</a:t>
                          </a:r>
                          <a:r>
                            <a:rPr lang="en-US" sz="1400" b="0" dirty="0">
                              <a:effectLst/>
                            </a:rPr>
                            <a:t>α αέρα</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a:effectLst/>
                            </a:rPr>
                            <a:t>ρ</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1.2 kg/m³</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822881835"/>
                      </a:ext>
                    </a:extLst>
                  </a:tr>
                  <a:tr h="271598">
                    <a:tc>
                      <a:txBody>
                        <a:bodyPr/>
                        <a:lstStyle/>
                        <a:p>
                          <a:pPr algn="ctr">
                            <a:lnSpc>
                              <a:spcPct val="115000"/>
                            </a:lnSpc>
                            <a:spcAft>
                              <a:spcPts val="1000"/>
                            </a:spcAft>
                          </a:pPr>
                          <a:r>
                            <a:rPr lang="en-US" sz="1400" b="0" dirty="0" err="1">
                              <a:effectLst/>
                            </a:rPr>
                            <a:t>Στ</a:t>
                          </a:r>
                          <a:r>
                            <a:rPr lang="en-US" sz="1400" b="0" dirty="0">
                              <a:effectLst/>
                            </a:rPr>
                            <a:t>αθερά ροπής </a:t>
                          </a:r>
                          <a:r>
                            <a:rPr lang="el-GR" sz="1400" b="0" dirty="0">
                              <a:effectLst/>
                            </a:rPr>
                            <a:t>κινητήρα</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a:effectLst/>
                            </a:rPr>
                            <a:t>K</a:t>
                          </a:r>
                          <a:r>
                            <a:rPr lang="el-GR" sz="1400" b="1" dirty="0">
                              <a:effectLst/>
                            </a:rPr>
                            <a:t>*Φ</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0.8 </a:t>
                          </a:r>
                          <a:r>
                            <a:rPr lang="en-US" sz="1400" dirty="0" err="1">
                              <a:effectLst/>
                            </a:rPr>
                            <a:t>N·m</a:t>
                          </a:r>
                          <a:r>
                            <a:rPr lang="en-US" sz="1400" dirty="0">
                              <a:effectLst/>
                            </a:rPr>
                            <a:t>/A</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182549292"/>
                      </a:ext>
                    </a:extLst>
                  </a:tr>
                  <a:tr h="271598">
                    <a:tc>
                      <a:txBody>
                        <a:bodyPr/>
                        <a:lstStyle/>
                        <a:p>
                          <a:pPr algn="ctr">
                            <a:lnSpc>
                              <a:spcPct val="115000"/>
                            </a:lnSpc>
                            <a:spcAft>
                              <a:spcPts val="1000"/>
                            </a:spcAft>
                          </a:pPr>
                          <a:r>
                            <a:rPr lang="el-GR" sz="1400" b="0" dirty="0">
                              <a:effectLst/>
                            </a:rPr>
                            <a:t>Κλίση δρόμου</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l-GR" sz="1400" b="1" dirty="0">
                              <a:effectLst/>
                            </a:rPr>
                            <a:t>β</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sSup>
                                  <m:sSupPr>
                                    <m:ctrlPr>
                                      <a:rPr lang="el-GR" sz="1400" i="1" smtClean="0">
                                        <a:effectLst/>
                                        <a:latin typeface="Cambria Math" panose="02040503050406030204" pitchFamily="18" charset="0"/>
                                      </a:rPr>
                                    </m:ctrlPr>
                                  </m:sSupPr>
                                  <m:e>
                                    <m:r>
                                      <a:rPr lang="en-US" sz="1400" b="0" smtClean="0">
                                        <a:effectLst/>
                                        <a:latin typeface="Cambria Math" panose="02040503050406030204" pitchFamily="18" charset="0"/>
                                      </a:rPr>
                                      <m:t>0</m:t>
                                    </m:r>
                                  </m:e>
                                  <m:sup>
                                    <m:r>
                                      <a:rPr lang="en-US" sz="1400" b="0" smtClean="0">
                                        <a:effectLst/>
                                        <a:latin typeface="Cambria Math" panose="02040503050406030204" pitchFamily="18" charset="0"/>
                                      </a:rPr>
                                      <m:t>𝑜</m:t>
                                    </m:r>
                                  </m:sup>
                                </m:sSup>
                              </m:oMath>
                            </m:oMathPara>
                          </a14:m>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672743512"/>
                      </a:ext>
                    </a:extLst>
                  </a:tr>
                  <a:tr h="271598">
                    <a:tc>
                      <a:txBody>
                        <a:bodyPr/>
                        <a:lstStyle/>
                        <a:p>
                          <a:pPr algn="ctr">
                            <a:lnSpc>
                              <a:spcPct val="115000"/>
                            </a:lnSpc>
                            <a:spcAft>
                              <a:spcPts val="1000"/>
                            </a:spcAft>
                          </a:pPr>
                          <a:r>
                            <a:rPr lang="en-US" sz="1400" b="0" dirty="0">
                              <a:effectLst/>
                              <a:latin typeface="Cambria" panose="02040503050406030204" pitchFamily="18" charset="0"/>
                              <a:ea typeface="MS Mincho" panose="02020609040205080304" pitchFamily="49" charset="-128"/>
                              <a:cs typeface="Times New Roman" panose="02020603050405020304" pitchFamily="18" charset="0"/>
                            </a:rPr>
                            <a:t>Battery voltage</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14:m>
                            <m:oMath xmlns:m="http://schemas.openxmlformats.org/officeDocument/2006/math">
                              <m:sSub>
                                <m:sSubPr>
                                  <m:ctrlP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rPr>
                                  </m:ctrlPr>
                                </m:sSubPr>
                                <m:e>
                                  <m:r>
                                    <a:rPr kumimoji="0" lang="en-US" sz="1400" b="1" i="0" u="none" strike="noStrike" kern="1200" cap="none" spc="0" normalizeH="0" baseline="0" noProof="0" smtClean="0">
                                      <a:ln>
                                        <a:noFill/>
                                      </a:ln>
                                      <a:solidFill>
                                        <a:prstClr val="black"/>
                                      </a:solidFill>
                                      <a:effectLst/>
                                      <a:uLnTx/>
                                      <a:uFillTx/>
                                      <a:latin typeface="Cambria Math" panose="02040503050406030204" pitchFamily="18" charset="0"/>
                                    </a:rPr>
                                    <m:t>𝐕</m:t>
                                  </m:r>
                                </m:e>
                                <m:sub>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rPr>
                                    <m:t>𝟏</m:t>
                                  </m:r>
                                </m:sub>
                              </m:sSub>
                            </m:oMath>
                          </a14:m>
                          <a:r>
                            <a:rPr kumimoji="0" lang="en-US" sz="1400" b="1" u="none" strike="noStrike" kern="1200" cap="none" spc="0" normalizeH="0" baseline="0" noProof="0" dirty="0">
                              <a:ln>
                                <a:noFill/>
                              </a:ln>
                              <a:solidFill>
                                <a:prstClr val="black"/>
                              </a:solidFill>
                              <a:effectLst/>
                              <a:uLnTx/>
                              <a:uFillTx/>
                            </a:rPr>
                            <a:t> </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latin typeface="Cambria" panose="02040503050406030204" pitchFamily="18" charset="0"/>
                              <a:ea typeface="MS Mincho" panose="02020609040205080304" pitchFamily="49" charset="-128"/>
                              <a:cs typeface="Times New Roman" panose="02020603050405020304" pitchFamily="18" charset="0"/>
                            </a:rPr>
                            <a:t>350V</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782818378"/>
                      </a:ext>
                    </a:extLst>
                  </a:tr>
                  <a:tr h="271598">
                    <a:tc>
                      <a:txBody>
                        <a:bodyPr/>
                        <a:lstStyle/>
                        <a:p>
                          <a:pPr algn="ctr">
                            <a:lnSpc>
                              <a:spcPct val="115000"/>
                            </a:lnSpc>
                            <a:spcAft>
                              <a:spcPts val="1000"/>
                            </a:spcAft>
                          </a:pPr>
                          <a:r>
                            <a:rPr lang="en-US" sz="1400" b="0" dirty="0">
                              <a:effectLst/>
                              <a:latin typeface="Cambria" panose="02040503050406030204" pitchFamily="18" charset="0"/>
                              <a:ea typeface="MS Mincho" panose="02020609040205080304" pitchFamily="49" charset="-128"/>
                              <a:cs typeface="Times New Roman" panose="02020603050405020304" pitchFamily="18" charset="0"/>
                            </a:rPr>
                            <a:t>Motor speed/Wheel speed</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i="1" dirty="0">
                              <a:effectLst/>
                              <a:latin typeface="Cambria" panose="02040503050406030204" pitchFamily="18" charset="0"/>
                              <a:ea typeface="MS Mincho" panose="02020609040205080304" pitchFamily="49" charset="-128"/>
                              <a:cs typeface="Times New Roman" panose="02020603050405020304" pitchFamily="18" charset="0"/>
                            </a:rPr>
                            <a:t>G</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latin typeface="Cambria" panose="02040503050406030204" pitchFamily="18" charset="0"/>
                              <a:ea typeface="MS Mincho" panose="02020609040205080304" pitchFamily="49" charset="-128"/>
                              <a:cs typeface="Times New Roman" panose="02020603050405020304" pitchFamily="18" charset="0"/>
                            </a:rPr>
                            <a:t>9/1</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4100407685"/>
                      </a:ext>
                    </a:extLst>
                  </a:tr>
                  <a:tr h="271598">
                    <a:tc>
                      <a:txBody>
                        <a:bodyPr/>
                        <a:lstStyle/>
                        <a:p>
                          <a:pPr algn="ctr">
                            <a:lnSpc>
                              <a:spcPct val="115000"/>
                            </a:lnSpc>
                            <a:spcAft>
                              <a:spcPts val="1000"/>
                            </a:spcAft>
                          </a:pPr>
                          <a:r>
                            <a:rPr lang="en-US" sz="1400" b="0" dirty="0">
                              <a:effectLst/>
                              <a:latin typeface="Cambria" panose="02040503050406030204" pitchFamily="18" charset="0"/>
                              <a:ea typeface="MS Mincho" panose="02020609040205080304" pitchFamily="49" charset="-128"/>
                              <a:cs typeface="Times New Roman" panose="02020603050405020304" pitchFamily="18" charset="0"/>
                            </a:rPr>
                            <a:t>Efficiency</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l-GR" sz="1400" b="1" i="1" dirty="0">
                              <a:effectLst/>
                              <a:latin typeface="Cambria" panose="02040503050406030204" pitchFamily="18" charset="0"/>
                              <a:ea typeface="MS Mincho" panose="02020609040205080304" pitchFamily="49" charset="-128"/>
                              <a:cs typeface="Times New Roman" panose="02020603050405020304" pitchFamily="18" charset="0"/>
                            </a:rPr>
                            <a:t>η</a:t>
                          </a:r>
                        </a:p>
                      </a:txBody>
                      <a:tcPr marL="68580" marR="68580" marT="0" marB="0"/>
                    </a:tc>
                    <a:tc>
                      <a:txBody>
                        <a:bodyPr/>
                        <a:lstStyle/>
                        <a:p>
                          <a:pPr algn="ctr">
                            <a:lnSpc>
                              <a:spcPct val="115000"/>
                            </a:lnSpc>
                            <a:spcAft>
                              <a:spcPts val="1000"/>
                            </a:spcAft>
                          </a:pPr>
                          <a:r>
                            <a:rPr lang="en-US" sz="1400" dirty="0">
                              <a:effectLst/>
                              <a:latin typeface="Cambria" panose="02040503050406030204" pitchFamily="18" charset="0"/>
                              <a:ea typeface="MS Mincho" panose="02020609040205080304" pitchFamily="49" charset="-128"/>
                              <a:cs typeface="Times New Roman" panose="02020603050405020304" pitchFamily="18" charset="0"/>
                            </a:rPr>
                            <a:t>0.92</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937501153"/>
                      </a:ext>
                    </a:extLst>
                  </a:tr>
                </a:tbl>
              </a:graphicData>
            </a:graphic>
          </p:graphicFrame>
        </mc:Choice>
        <mc:Fallback xmlns="">
          <p:graphicFrame>
            <p:nvGraphicFramePr>
              <p:cNvPr id="3" name="Πίνακας 2">
                <a:extLst>
                  <a:ext uri="{FF2B5EF4-FFF2-40B4-BE49-F238E27FC236}">
                    <a16:creationId xmlns:a16="http://schemas.microsoft.com/office/drawing/2014/main" id="{2DF07137-69FE-A85A-D284-677FCB0CB9CC}"/>
                  </a:ext>
                </a:extLst>
              </p:cNvPr>
              <p:cNvGraphicFramePr>
                <a:graphicFrameLocks noGrp="1"/>
              </p:cNvGraphicFramePr>
              <p:nvPr>
                <p:extLst>
                  <p:ext uri="{D42A27DB-BD31-4B8C-83A1-F6EECF244321}">
                    <p14:modId xmlns:p14="http://schemas.microsoft.com/office/powerpoint/2010/main" val="4180341558"/>
                  </p:ext>
                </p:extLst>
              </p:nvPr>
            </p:nvGraphicFramePr>
            <p:xfrm>
              <a:off x="7322260" y="3008594"/>
              <a:ext cx="4379687" cy="3350193"/>
            </p:xfrm>
            <a:graphic>
              <a:graphicData uri="http://schemas.openxmlformats.org/drawingml/2006/table">
                <a:tbl>
                  <a:tblPr firstRow="1" firstCol="1" bandRow="1">
                    <a:tableStyleId>{68D230F3-CF80-4859-8CE7-A43EE81993B5}</a:tableStyleId>
                  </a:tblPr>
                  <a:tblGrid>
                    <a:gridCol w="2531836">
                      <a:extLst>
                        <a:ext uri="{9D8B030D-6E8A-4147-A177-3AD203B41FA5}">
                          <a16:colId xmlns:a16="http://schemas.microsoft.com/office/drawing/2014/main" val="251086933"/>
                        </a:ext>
                      </a:extLst>
                    </a:gridCol>
                    <a:gridCol w="844550">
                      <a:extLst>
                        <a:ext uri="{9D8B030D-6E8A-4147-A177-3AD203B41FA5}">
                          <a16:colId xmlns:a16="http://schemas.microsoft.com/office/drawing/2014/main" val="338279756"/>
                        </a:ext>
                      </a:extLst>
                    </a:gridCol>
                    <a:gridCol w="1003301">
                      <a:extLst>
                        <a:ext uri="{9D8B030D-6E8A-4147-A177-3AD203B41FA5}">
                          <a16:colId xmlns:a16="http://schemas.microsoft.com/office/drawing/2014/main" val="1061424435"/>
                        </a:ext>
                      </a:extLst>
                    </a:gridCol>
                  </a:tblGrid>
                  <a:tr h="231331">
                    <a:tc>
                      <a:txBody>
                        <a:bodyPr/>
                        <a:lstStyle/>
                        <a:p>
                          <a:pPr algn="ctr">
                            <a:lnSpc>
                              <a:spcPct val="115000"/>
                            </a:lnSpc>
                            <a:spcAft>
                              <a:spcPts val="1000"/>
                            </a:spcAft>
                          </a:pPr>
                          <a:r>
                            <a:rPr lang="en-US" sz="1400" b="1" dirty="0">
                              <a:effectLst/>
                            </a:rPr>
                            <a:t>Πα</a:t>
                          </a:r>
                          <a:r>
                            <a:rPr lang="en-US" sz="1400" b="1" dirty="0" err="1">
                              <a:effectLst/>
                            </a:rPr>
                            <a:t>ράμετρος</a:t>
                          </a:r>
                          <a:endParaRPr lang="el-GR" sz="14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err="1">
                              <a:effectLst/>
                            </a:rPr>
                            <a:t>Σύμ</a:t>
                          </a:r>
                          <a:r>
                            <a:rPr lang="en-US" sz="1400" b="1" dirty="0">
                              <a:effectLst/>
                            </a:rPr>
                            <a:t>βολο</a:t>
                          </a:r>
                          <a:endParaRPr lang="el-GR" sz="14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err="1">
                              <a:effectLst/>
                            </a:rPr>
                            <a:t>Τιμή</a:t>
                          </a:r>
                          <a:endParaRPr lang="el-GR" sz="14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486138980"/>
                      </a:ext>
                    </a:extLst>
                  </a:tr>
                  <a:tr h="271598">
                    <a:tc>
                      <a:txBody>
                        <a:bodyPr/>
                        <a:lstStyle/>
                        <a:p>
                          <a:pPr algn="ctr">
                            <a:lnSpc>
                              <a:spcPct val="115000"/>
                            </a:lnSpc>
                            <a:spcAft>
                              <a:spcPts val="1000"/>
                            </a:spcAft>
                          </a:pPr>
                          <a:r>
                            <a:rPr lang="en-US" sz="1400" b="0" dirty="0" err="1">
                              <a:effectLst/>
                            </a:rPr>
                            <a:t>Μάζ</a:t>
                          </a:r>
                          <a:r>
                            <a:rPr lang="en-US" sz="1400" b="0" dirty="0">
                              <a:effectLst/>
                            </a:rPr>
                            <a:t>α οχήματος</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a:effectLst/>
                            </a:rPr>
                            <a:t>m</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1200 kg</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491608102"/>
                      </a:ext>
                    </a:extLst>
                  </a:tr>
                  <a:tr h="271598">
                    <a:tc>
                      <a:txBody>
                        <a:bodyPr/>
                        <a:lstStyle/>
                        <a:p>
                          <a:pPr algn="ctr">
                            <a:lnSpc>
                              <a:spcPct val="115000"/>
                            </a:lnSpc>
                            <a:spcAft>
                              <a:spcPts val="1000"/>
                            </a:spcAft>
                          </a:pPr>
                          <a:r>
                            <a:rPr lang="en-US" sz="1400" b="0" dirty="0" err="1">
                              <a:effectLst/>
                            </a:rPr>
                            <a:t>Ακτίν</a:t>
                          </a:r>
                          <a:r>
                            <a:rPr lang="en-US" sz="1400" b="0" dirty="0">
                              <a:effectLst/>
                            </a:rPr>
                            <a:t>α τροχού</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endParaRPr lang="el-GR"/>
                        </a:p>
                      </a:txBody>
                      <a:tcPr marL="68580" marR="68580" marT="0" marB="0">
                        <a:blipFill>
                          <a:blip r:embed="rId5"/>
                          <a:stretch>
                            <a:fillRect l="-301449" t="-202273" r="-120290" b="-984091"/>
                          </a:stretch>
                        </a:blipFill>
                      </a:tcPr>
                    </a:tc>
                    <a:tc>
                      <a:txBody>
                        <a:bodyPr/>
                        <a:lstStyle/>
                        <a:p>
                          <a:pPr algn="ctr">
                            <a:lnSpc>
                              <a:spcPct val="115000"/>
                            </a:lnSpc>
                            <a:spcAft>
                              <a:spcPts val="1000"/>
                            </a:spcAft>
                          </a:pPr>
                          <a:r>
                            <a:rPr lang="en-US" sz="1400" dirty="0">
                              <a:effectLst/>
                            </a:rPr>
                            <a:t>0.3 m</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38498374"/>
                      </a:ext>
                    </a:extLst>
                  </a:tr>
                  <a:tr h="271598">
                    <a:tc>
                      <a:txBody>
                        <a:bodyPr/>
                        <a:lstStyle/>
                        <a:p>
                          <a:pPr algn="ctr">
                            <a:lnSpc>
                              <a:spcPct val="115000"/>
                            </a:lnSpc>
                            <a:spcAft>
                              <a:spcPts val="1000"/>
                            </a:spcAft>
                          </a:pPr>
                          <a:r>
                            <a:rPr lang="en-US" sz="1400" b="0" dirty="0" err="1">
                              <a:effectLst/>
                            </a:rPr>
                            <a:t>Συντελεστής</a:t>
                          </a:r>
                          <a:r>
                            <a:rPr lang="en-US" sz="1400" b="0" dirty="0">
                              <a:effectLst/>
                            </a:rPr>
                            <a:t> </a:t>
                          </a:r>
                          <a:r>
                            <a:rPr lang="en-US" sz="1400" b="0" dirty="0" err="1">
                              <a:effectLst/>
                            </a:rPr>
                            <a:t>κύλισης</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a:effectLst/>
                            </a:rPr>
                            <a:t>C₀</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0.01</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861367827"/>
                      </a:ext>
                    </a:extLst>
                  </a:tr>
                  <a:tr h="302116">
                    <a:tc>
                      <a:txBody>
                        <a:bodyPr/>
                        <a:lstStyle/>
                        <a:p>
                          <a:pPr algn="ctr">
                            <a:lnSpc>
                              <a:spcPct val="115000"/>
                            </a:lnSpc>
                            <a:spcAft>
                              <a:spcPts val="1000"/>
                            </a:spcAft>
                          </a:pPr>
                          <a:r>
                            <a:rPr lang="en-US" sz="1400" b="0" dirty="0" err="1">
                              <a:effectLst/>
                            </a:rPr>
                            <a:t>Συντελεστής</a:t>
                          </a:r>
                          <a:r>
                            <a:rPr lang="en-US" sz="1400" b="0" dirty="0">
                              <a:effectLst/>
                            </a:rPr>
                            <a:t> οπ</a:t>
                          </a:r>
                          <a:r>
                            <a:rPr lang="en-US" sz="1400" b="0" dirty="0" err="1">
                              <a:effectLst/>
                            </a:rPr>
                            <a:t>ισθέλκουσ</a:t>
                          </a:r>
                          <a:r>
                            <a:rPr lang="en-US" sz="1400" b="0" dirty="0">
                              <a:effectLst/>
                            </a:rPr>
                            <a:t>ας</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endParaRPr lang="el-GR"/>
                        </a:p>
                      </a:txBody>
                      <a:tcPr marL="68580" marR="68580" marT="0" marB="0">
                        <a:blipFill>
                          <a:blip r:embed="rId5"/>
                          <a:stretch>
                            <a:fillRect l="-301449" t="-356000" r="-120290" b="-676000"/>
                          </a:stretch>
                        </a:blipFill>
                      </a:tcPr>
                    </a:tc>
                    <a:tc>
                      <a:txBody>
                        <a:bodyPr/>
                        <a:lstStyle/>
                        <a:p>
                          <a:pPr algn="ctr">
                            <a:lnSpc>
                              <a:spcPct val="115000"/>
                            </a:lnSpc>
                            <a:spcAft>
                              <a:spcPts val="1000"/>
                            </a:spcAft>
                          </a:pPr>
                          <a:r>
                            <a:rPr lang="en-US" sz="1400" dirty="0">
                              <a:effectLst/>
                            </a:rPr>
                            <a:t>0.3</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557724210"/>
                      </a:ext>
                    </a:extLst>
                  </a:tr>
                  <a:tr h="271598">
                    <a:tc>
                      <a:txBody>
                        <a:bodyPr/>
                        <a:lstStyle/>
                        <a:p>
                          <a:pPr algn="ctr">
                            <a:lnSpc>
                              <a:spcPct val="115000"/>
                            </a:lnSpc>
                            <a:spcAft>
                              <a:spcPts val="1000"/>
                            </a:spcAft>
                          </a:pPr>
                          <a:r>
                            <a:rPr lang="en-US" sz="1400" b="0" dirty="0" err="1">
                              <a:effectLst/>
                            </a:rPr>
                            <a:t>Μετω</a:t>
                          </a:r>
                          <a:r>
                            <a:rPr lang="en-US" sz="1400" b="0" dirty="0">
                              <a:effectLst/>
                            </a:rPr>
                            <a:t>πική επιφάνεια</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endParaRPr lang="el-GR"/>
                        </a:p>
                      </a:txBody>
                      <a:tcPr marL="68580" marR="68580" marT="0" marB="0">
                        <a:blipFill>
                          <a:blip r:embed="rId5"/>
                          <a:stretch>
                            <a:fillRect l="-301449" t="-518182" r="-120290" b="-668182"/>
                          </a:stretch>
                        </a:blipFill>
                      </a:tcPr>
                    </a:tc>
                    <a:tc>
                      <a:txBody>
                        <a:bodyPr/>
                        <a:lstStyle/>
                        <a:p>
                          <a:pPr algn="ctr">
                            <a:lnSpc>
                              <a:spcPct val="115000"/>
                            </a:lnSpc>
                            <a:spcAft>
                              <a:spcPts val="1000"/>
                            </a:spcAft>
                          </a:pPr>
                          <a:r>
                            <a:rPr lang="en-US" sz="1400" dirty="0">
                              <a:effectLst/>
                            </a:rPr>
                            <a:t>2.2 m²</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055734384"/>
                      </a:ext>
                    </a:extLst>
                  </a:tr>
                  <a:tr h="271598">
                    <a:tc>
                      <a:txBody>
                        <a:bodyPr/>
                        <a:lstStyle/>
                        <a:p>
                          <a:pPr algn="ctr">
                            <a:lnSpc>
                              <a:spcPct val="115000"/>
                            </a:lnSpc>
                            <a:spcAft>
                              <a:spcPts val="1000"/>
                            </a:spcAft>
                          </a:pPr>
                          <a:r>
                            <a:rPr lang="en-US" sz="1400" b="0" dirty="0" err="1">
                              <a:effectLst/>
                            </a:rPr>
                            <a:t>Πυκνότητ</a:t>
                          </a:r>
                          <a:r>
                            <a:rPr lang="en-US" sz="1400" b="0" dirty="0">
                              <a:effectLst/>
                            </a:rPr>
                            <a:t>α αέρα</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a:effectLst/>
                            </a:rPr>
                            <a:t>ρ</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1.2 kg/m³</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822881835"/>
                      </a:ext>
                    </a:extLst>
                  </a:tr>
                  <a:tr h="271598">
                    <a:tc>
                      <a:txBody>
                        <a:bodyPr/>
                        <a:lstStyle/>
                        <a:p>
                          <a:pPr algn="ctr">
                            <a:lnSpc>
                              <a:spcPct val="115000"/>
                            </a:lnSpc>
                            <a:spcAft>
                              <a:spcPts val="1000"/>
                            </a:spcAft>
                          </a:pPr>
                          <a:r>
                            <a:rPr lang="en-US" sz="1400" b="0" dirty="0" err="1">
                              <a:effectLst/>
                            </a:rPr>
                            <a:t>Στ</a:t>
                          </a:r>
                          <a:r>
                            <a:rPr lang="en-US" sz="1400" b="0" dirty="0">
                              <a:effectLst/>
                            </a:rPr>
                            <a:t>αθερά ροπής </a:t>
                          </a:r>
                          <a:r>
                            <a:rPr lang="el-GR" sz="1400" b="0" dirty="0">
                              <a:effectLst/>
                            </a:rPr>
                            <a:t>κινητήρα</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a:effectLst/>
                            </a:rPr>
                            <a:t>K</a:t>
                          </a:r>
                          <a:r>
                            <a:rPr lang="el-GR" sz="1400" b="1" dirty="0">
                              <a:effectLst/>
                            </a:rPr>
                            <a:t>*Φ</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0.8 </a:t>
                          </a:r>
                          <a:r>
                            <a:rPr lang="en-US" sz="1400" dirty="0" err="1">
                              <a:effectLst/>
                            </a:rPr>
                            <a:t>N·m</a:t>
                          </a:r>
                          <a:r>
                            <a:rPr lang="en-US" sz="1400" dirty="0">
                              <a:effectLst/>
                            </a:rPr>
                            <a:t>/A</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182549292"/>
                      </a:ext>
                    </a:extLst>
                  </a:tr>
                  <a:tr h="372364">
                    <a:tc>
                      <a:txBody>
                        <a:bodyPr/>
                        <a:lstStyle/>
                        <a:p>
                          <a:pPr algn="ctr">
                            <a:lnSpc>
                              <a:spcPct val="115000"/>
                            </a:lnSpc>
                            <a:spcAft>
                              <a:spcPts val="1000"/>
                            </a:spcAft>
                          </a:pPr>
                          <a:r>
                            <a:rPr lang="el-GR" sz="1400" b="0" dirty="0">
                              <a:effectLst/>
                            </a:rPr>
                            <a:t>Κλίση δρόμου</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l-GR" sz="1400" b="1" dirty="0">
                              <a:effectLst/>
                            </a:rPr>
                            <a:t>β</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endParaRPr lang="el-GR"/>
                        </a:p>
                      </a:txBody>
                      <a:tcPr marL="68580" marR="68580" marT="0" marB="0">
                        <a:blipFill>
                          <a:blip r:embed="rId5"/>
                          <a:stretch>
                            <a:fillRect l="-335758" t="-593443" r="-606" b="-234426"/>
                          </a:stretch>
                        </a:blipFill>
                      </a:tcPr>
                    </a:tc>
                    <a:extLst>
                      <a:ext uri="{0D108BD9-81ED-4DB2-BD59-A6C34878D82A}">
                        <a16:rowId xmlns:a16="http://schemas.microsoft.com/office/drawing/2014/main" val="1672743512"/>
                      </a:ext>
                    </a:extLst>
                  </a:tr>
                  <a:tr h="271598">
                    <a:tc>
                      <a:txBody>
                        <a:bodyPr/>
                        <a:lstStyle/>
                        <a:p>
                          <a:pPr algn="ctr">
                            <a:lnSpc>
                              <a:spcPct val="115000"/>
                            </a:lnSpc>
                            <a:spcAft>
                              <a:spcPts val="1000"/>
                            </a:spcAft>
                          </a:pPr>
                          <a:r>
                            <a:rPr lang="en-US" sz="1400" b="0" dirty="0">
                              <a:effectLst/>
                              <a:latin typeface="Cambria" panose="02040503050406030204" pitchFamily="18" charset="0"/>
                              <a:ea typeface="MS Mincho" panose="02020609040205080304" pitchFamily="49" charset="-128"/>
                              <a:cs typeface="Times New Roman" panose="02020603050405020304" pitchFamily="18" charset="0"/>
                            </a:rPr>
                            <a:t>Battery voltage</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endParaRPr lang="el-GR"/>
                        </a:p>
                      </a:txBody>
                      <a:tcPr marL="68580" marR="68580" marT="0" marB="0">
                        <a:blipFill>
                          <a:blip r:embed="rId5"/>
                          <a:stretch>
                            <a:fillRect l="-301449" t="-940000" r="-120290" b="-217778"/>
                          </a:stretch>
                        </a:blipFill>
                      </a:tcPr>
                    </a:tc>
                    <a:tc>
                      <a:txBody>
                        <a:bodyPr/>
                        <a:lstStyle/>
                        <a:p>
                          <a:pPr algn="ctr">
                            <a:lnSpc>
                              <a:spcPct val="115000"/>
                            </a:lnSpc>
                            <a:spcAft>
                              <a:spcPts val="1000"/>
                            </a:spcAft>
                          </a:pPr>
                          <a:r>
                            <a:rPr lang="en-US" sz="1400" dirty="0">
                              <a:effectLst/>
                              <a:latin typeface="Cambria" panose="02040503050406030204" pitchFamily="18" charset="0"/>
                              <a:ea typeface="MS Mincho" panose="02020609040205080304" pitchFamily="49" charset="-128"/>
                              <a:cs typeface="Times New Roman" panose="02020603050405020304" pitchFamily="18" charset="0"/>
                            </a:rPr>
                            <a:t>350V</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782818378"/>
                      </a:ext>
                    </a:extLst>
                  </a:tr>
                  <a:tr h="271598">
                    <a:tc>
                      <a:txBody>
                        <a:bodyPr/>
                        <a:lstStyle/>
                        <a:p>
                          <a:pPr algn="ctr">
                            <a:lnSpc>
                              <a:spcPct val="115000"/>
                            </a:lnSpc>
                            <a:spcAft>
                              <a:spcPts val="1000"/>
                            </a:spcAft>
                          </a:pPr>
                          <a:r>
                            <a:rPr lang="en-US" sz="1400" b="0" dirty="0">
                              <a:effectLst/>
                              <a:latin typeface="Cambria" panose="02040503050406030204" pitchFamily="18" charset="0"/>
                              <a:ea typeface="MS Mincho" panose="02020609040205080304" pitchFamily="49" charset="-128"/>
                              <a:cs typeface="Times New Roman" panose="02020603050405020304" pitchFamily="18" charset="0"/>
                            </a:rPr>
                            <a:t>Motor speed/Wheel speed</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i="1" dirty="0">
                              <a:effectLst/>
                              <a:latin typeface="Cambria" panose="02040503050406030204" pitchFamily="18" charset="0"/>
                              <a:ea typeface="MS Mincho" panose="02020609040205080304" pitchFamily="49" charset="-128"/>
                              <a:cs typeface="Times New Roman" panose="02020603050405020304" pitchFamily="18" charset="0"/>
                            </a:rPr>
                            <a:t>G</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latin typeface="Cambria" panose="02040503050406030204" pitchFamily="18" charset="0"/>
                              <a:ea typeface="MS Mincho" panose="02020609040205080304" pitchFamily="49" charset="-128"/>
                              <a:cs typeface="Times New Roman" panose="02020603050405020304" pitchFamily="18" charset="0"/>
                            </a:rPr>
                            <a:t>9/1</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4100407685"/>
                      </a:ext>
                    </a:extLst>
                  </a:tr>
                  <a:tr h="271598">
                    <a:tc>
                      <a:txBody>
                        <a:bodyPr/>
                        <a:lstStyle/>
                        <a:p>
                          <a:pPr algn="ctr">
                            <a:lnSpc>
                              <a:spcPct val="115000"/>
                            </a:lnSpc>
                            <a:spcAft>
                              <a:spcPts val="1000"/>
                            </a:spcAft>
                          </a:pPr>
                          <a:r>
                            <a:rPr lang="en-US" sz="1400" b="0" dirty="0">
                              <a:effectLst/>
                              <a:latin typeface="Cambria" panose="02040503050406030204" pitchFamily="18" charset="0"/>
                              <a:ea typeface="MS Mincho" panose="02020609040205080304" pitchFamily="49" charset="-128"/>
                              <a:cs typeface="Times New Roman" panose="02020603050405020304" pitchFamily="18" charset="0"/>
                            </a:rPr>
                            <a:t>Efficiency</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l-GR" sz="1400" b="1" i="1" dirty="0">
                              <a:effectLst/>
                              <a:latin typeface="Cambria" panose="02040503050406030204" pitchFamily="18" charset="0"/>
                              <a:ea typeface="MS Mincho" panose="02020609040205080304" pitchFamily="49" charset="-128"/>
                              <a:cs typeface="Times New Roman" panose="02020603050405020304" pitchFamily="18" charset="0"/>
                            </a:rPr>
                            <a:t>η</a:t>
                          </a:r>
                        </a:p>
                      </a:txBody>
                      <a:tcPr marL="68580" marR="68580" marT="0" marB="0"/>
                    </a:tc>
                    <a:tc>
                      <a:txBody>
                        <a:bodyPr/>
                        <a:lstStyle/>
                        <a:p>
                          <a:pPr algn="ctr">
                            <a:lnSpc>
                              <a:spcPct val="115000"/>
                            </a:lnSpc>
                            <a:spcAft>
                              <a:spcPts val="1000"/>
                            </a:spcAft>
                          </a:pPr>
                          <a:r>
                            <a:rPr lang="en-US" sz="1400" dirty="0">
                              <a:effectLst/>
                              <a:latin typeface="Cambria" panose="02040503050406030204" pitchFamily="18" charset="0"/>
                              <a:ea typeface="MS Mincho" panose="02020609040205080304" pitchFamily="49" charset="-128"/>
                              <a:cs typeface="Times New Roman" panose="02020603050405020304" pitchFamily="18" charset="0"/>
                            </a:rPr>
                            <a:t>0.92</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937501153"/>
                      </a:ext>
                    </a:extLst>
                  </a:tr>
                </a:tbl>
              </a:graphicData>
            </a:graphic>
          </p:graphicFrame>
        </mc:Fallback>
      </mc:AlternateContent>
    </p:spTree>
    <p:extLst>
      <p:ext uri="{BB962C8B-B14F-4D97-AF65-F5344CB8AC3E}">
        <p14:creationId xmlns:p14="http://schemas.microsoft.com/office/powerpoint/2010/main" val="370994760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F38653-71A0-1DD0-A9C5-7DAA5981E65A}"/>
              </a:ext>
            </a:extLst>
          </p:cNvPr>
          <p:cNvSpPr txBox="1"/>
          <p:nvPr/>
        </p:nvSpPr>
        <p:spPr>
          <a:xfrm>
            <a:off x="5014266" y="0"/>
            <a:ext cx="2612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Aptos" panose="02110004020202020204"/>
                <a:ea typeface="+mn-ea"/>
                <a:cs typeface="+mn-cs"/>
              </a:rPr>
              <a:t>Άσκηση </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4-</a:t>
            </a:r>
            <a:r>
              <a:rPr kumimoji="0" lang="el-GR" sz="2400" b="0" i="0" u="none" strike="noStrike" kern="1200" cap="none" spc="0" normalizeH="0" baseline="0" noProof="0" dirty="0">
                <a:ln>
                  <a:noFill/>
                </a:ln>
                <a:solidFill>
                  <a:prstClr val="black"/>
                </a:solidFill>
                <a:effectLst/>
                <a:uLnTx/>
                <a:uFillTx/>
                <a:latin typeface="Aptos" panose="02110004020202020204"/>
                <a:ea typeface="+mn-ea"/>
                <a:cs typeface="+mn-cs"/>
              </a:rPr>
              <a:t>Λύση</a:t>
            </a:r>
          </a:p>
        </p:txBody>
      </p:sp>
      <p:pic>
        <p:nvPicPr>
          <p:cNvPr id="8" name="Εικόνα 7">
            <a:extLst>
              <a:ext uri="{FF2B5EF4-FFF2-40B4-BE49-F238E27FC236}">
                <a16:creationId xmlns:a16="http://schemas.microsoft.com/office/drawing/2014/main" id="{2EE54A08-B0B3-6BD2-1EC4-6E1A15632E6E}"/>
              </a:ext>
            </a:extLst>
          </p:cNvPr>
          <p:cNvPicPr>
            <a:picLocks noChangeAspect="1"/>
          </p:cNvPicPr>
          <p:nvPr/>
        </p:nvPicPr>
        <p:blipFill>
          <a:blip r:embed="rId3"/>
          <a:stretch>
            <a:fillRect/>
          </a:stretch>
        </p:blipFill>
        <p:spPr>
          <a:xfrm>
            <a:off x="70959" y="679450"/>
            <a:ext cx="7555878" cy="5816600"/>
          </a:xfrm>
          <a:prstGeom prst="rect">
            <a:avLst/>
          </a:prstGeom>
        </p:spPr>
      </p:pic>
    </p:spTree>
    <p:extLst>
      <p:ext uri="{BB962C8B-B14F-4D97-AF65-F5344CB8AC3E}">
        <p14:creationId xmlns:p14="http://schemas.microsoft.com/office/powerpoint/2010/main" val="17666141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F38653-71A0-1DD0-A9C5-7DAA5981E65A}"/>
              </a:ext>
            </a:extLst>
          </p:cNvPr>
          <p:cNvSpPr txBox="1"/>
          <p:nvPr/>
        </p:nvSpPr>
        <p:spPr>
          <a:xfrm>
            <a:off x="5014266" y="0"/>
            <a:ext cx="2612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Aptos" panose="02110004020202020204"/>
                <a:ea typeface="+mn-ea"/>
                <a:cs typeface="+mn-cs"/>
              </a:rPr>
              <a:t>Άσκηση </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4-</a:t>
            </a:r>
            <a:r>
              <a:rPr kumimoji="0" lang="el-GR" sz="2400" b="0" i="0" u="none" strike="noStrike" kern="1200" cap="none" spc="0" normalizeH="0" baseline="0" noProof="0" dirty="0">
                <a:ln>
                  <a:noFill/>
                </a:ln>
                <a:solidFill>
                  <a:prstClr val="black"/>
                </a:solidFill>
                <a:effectLst/>
                <a:uLnTx/>
                <a:uFillTx/>
                <a:latin typeface="Aptos" panose="02110004020202020204"/>
                <a:ea typeface="+mn-ea"/>
                <a:cs typeface="+mn-cs"/>
              </a:rPr>
              <a:t>Λύση</a:t>
            </a:r>
          </a:p>
        </p:txBody>
      </p:sp>
      <p:pic>
        <p:nvPicPr>
          <p:cNvPr id="7" name="Εικόνα 6">
            <a:extLst>
              <a:ext uri="{FF2B5EF4-FFF2-40B4-BE49-F238E27FC236}">
                <a16:creationId xmlns:a16="http://schemas.microsoft.com/office/drawing/2014/main" id="{9C52B99C-84F7-CD73-D430-47256A133097}"/>
              </a:ext>
            </a:extLst>
          </p:cNvPr>
          <p:cNvPicPr>
            <a:picLocks noChangeAspect="1"/>
          </p:cNvPicPr>
          <p:nvPr/>
        </p:nvPicPr>
        <p:blipFill>
          <a:blip r:embed="rId3"/>
          <a:stretch>
            <a:fillRect/>
          </a:stretch>
        </p:blipFill>
        <p:spPr>
          <a:xfrm>
            <a:off x="115092" y="691921"/>
            <a:ext cx="7390780" cy="2124000"/>
          </a:xfrm>
          <a:prstGeom prst="rect">
            <a:avLst/>
          </a:prstGeom>
        </p:spPr>
      </p:pic>
    </p:spTree>
    <p:extLst>
      <p:ext uri="{BB962C8B-B14F-4D97-AF65-F5344CB8AC3E}">
        <p14:creationId xmlns:p14="http://schemas.microsoft.com/office/powerpoint/2010/main" val="342274607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F38653-71A0-1DD0-A9C5-7DAA5981E65A}"/>
              </a:ext>
            </a:extLst>
          </p:cNvPr>
          <p:cNvSpPr txBox="1"/>
          <p:nvPr/>
        </p:nvSpPr>
        <p:spPr>
          <a:xfrm>
            <a:off x="5014266" y="0"/>
            <a:ext cx="2612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Aptos" panose="02110004020202020204"/>
                <a:ea typeface="+mn-ea"/>
                <a:cs typeface="+mn-cs"/>
              </a:rPr>
              <a:t>Άσκηση 5</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8F513CD-823A-D369-A17D-27DD87EB8386}"/>
                  </a:ext>
                </a:extLst>
              </p:cNvPr>
              <p:cNvSpPr txBox="1"/>
              <p:nvPr/>
            </p:nvSpPr>
            <p:spPr>
              <a:xfrm>
                <a:off x="89167" y="518805"/>
                <a:ext cx="6617027" cy="5535939"/>
              </a:xfrm>
              <a:prstGeom prst="rect">
                <a:avLst/>
              </a:prstGeom>
              <a:noFill/>
            </p:spPr>
            <p:txBody>
              <a:bodyPr wrap="square" rtlCol="0">
                <a:spAutoFit/>
              </a:bodyPr>
              <a:lstStyle/>
              <a:p>
                <a:pPr lvl="0" algn="just">
                  <a:defRPr/>
                </a:pP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Μία μηχανή συνεχούς ρεύματος ηλεκτρικού οχήματος, με </a:t>
                </a:r>
                <a14:m>
                  <m:oMath xmlns:m="http://schemas.openxmlformats.org/officeDocument/2006/math">
                    <m:sSub>
                      <m:sSubPr>
                        <m:ctrlP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𝑅</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m:rPr>
                        <m:sty m:val="p"/>
                      </m:rPr>
                      <a:rPr kumimoji="0" lang="el-GR"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Ω</m:t>
                    </m:r>
                    <m:r>
                      <a:rPr kumimoji="0" lang="el-GR"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και </a:t>
                </a:r>
                <a14:m>
                  <m:oMath xmlns:m="http://schemas.openxmlformats.org/officeDocument/2006/math">
                    <m:sSub>
                      <m:sSubPr>
                        <m:ctrlPr>
                          <a:rPr lang="el-GR" i="1">
                            <a:solidFill>
                              <a:prstClr val="black"/>
                            </a:solidFill>
                            <a:latin typeface="Cambria Math" panose="02040503050406030204" pitchFamily="18" charset="0"/>
                          </a:rPr>
                        </m:ctrlPr>
                      </m:sSubPr>
                      <m:e>
                        <m:r>
                          <a:rPr lang="en-US" b="0" i="1" smtClean="0">
                            <a:solidFill>
                              <a:prstClr val="black"/>
                            </a:solidFill>
                            <a:latin typeface="Cambria Math" panose="02040503050406030204" pitchFamily="18" charset="0"/>
                          </a:rPr>
                          <m:t>𝐿</m:t>
                        </m:r>
                      </m:e>
                      <m:sub>
                        <m:r>
                          <a:rPr lang="en-US" b="0" i="1" smtClean="0">
                            <a:solidFill>
                              <a:prstClr val="black"/>
                            </a:solidFill>
                            <a:latin typeface="Cambria Math" panose="02040503050406030204" pitchFamily="18" charset="0"/>
                          </a:rPr>
                          <m:t>𝐹</m:t>
                        </m:r>
                      </m:sub>
                    </m:sSub>
                    <m:r>
                      <a:rPr lang="en-US" i="1">
                        <a:solidFill>
                          <a:prstClr val="black"/>
                        </a:solidFill>
                        <a:latin typeface="Cambria Math" panose="02040503050406030204" pitchFamily="18" charset="0"/>
                      </a:rPr>
                      <m:t>=</m:t>
                    </m:r>
                    <m:r>
                      <a:rPr lang="el-GR" b="0" i="1" smtClean="0">
                        <a:solidFill>
                          <a:prstClr val="black"/>
                        </a:solidFill>
                        <a:latin typeface="Cambria Math" panose="02040503050406030204" pitchFamily="18" charset="0"/>
                      </a:rPr>
                      <m:t>5</m:t>
                    </m:r>
                    <m:r>
                      <m:rPr>
                        <m:sty m:val="p"/>
                      </m:rPr>
                      <a:rPr lang="en-US" b="0" i="0" smtClean="0">
                        <a:solidFill>
                          <a:prstClr val="black"/>
                        </a:solidFill>
                        <a:latin typeface="Cambria Math" panose="02040503050406030204" pitchFamily="18" charset="0"/>
                      </a:rPr>
                      <m:t>mH</m:t>
                    </m:r>
                    <m:r>
                      <a:rPr lang="en-US" b="0" i="1" smtClean="0">
                        <a:solidFill>
                          <a:prstClr val="black"/>
                        </a:solidFill>
                        <a:latin typeface="Cambria Math" panose="02040503050406030204" pitchFamily="18" charset="0"/>
                      </a:rPr>
                      <m:t>, </m:t>
                    </m:r>
                  </m:oMath>
                </a14:m>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τροφοδοτείται από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DC/DC </a:t>
                </a: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μετατροπέα, όπως φαίνεται στο Σχήμα. Αρχικά το όχημα κινείται με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=41.8</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𝑘𝑚</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h</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a14:m>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T</a:t>
                </a: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η</a:t>
                </a:r>
                <a:r>
                  <a:rPr kumimoji="0" lang="el-GR" sz="1800" b="0" i="0" u="none" strike="noStrike" kern="1200" cap="none" spc="0" normalizeH="0" noProof="0" dirty="0">
                    <a:ln>
                      <a:noFill/>
                    </a:ln>
                    <a:solidFill>
                      <a:prstClr val="black"/>
                    </a:solidFill>
                    <a:effectLst/>
                    <a:uLnTx/>
                    <a:uFillTx/>
                    <a:latin typeface="Aptos" panose="02110004020202020204"/>
                    <a:ea typeface="+mn-ea"/>
                    <a:cs typeface="+mn-cs"/>
                  </a:rPr>
                  <a:t> χρονική στιγμή </a:t>
                </a:r>
                <a14:m>
                  <m:oMath xmlns:m="http://schemas.openxmlformats.org/officeDocument/2006/math">
                    <m:sSub>
                      <m:sSubPr>
                        <m:ctrlPr>
                          <a:rPr kumimoji="0" lang="el-GR" sz="18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t>𝑡</m:t>
                        </m:r>
                      </m:e>
                      <m:sub>
                        <m:r>
                          <a:rPr kumimoji="0" lang="en-US" sz="18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t>1</m:t>
                        </m:r>
                      </m:sub>
                    </m:sSub>
                  </m:oMath>
                </a14:m>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όχημα</a:t>
                </a:r>
                <a:r>
                  <a:rPr kumimoji="0" lang="el-GR" sz="1800" b="0" i="0" u="none" strike="noStrike" kern="1200" cap="none" spc="0" normalizeH="0" noProof="0" dirty="0">
                    <a:ln>
                      <a:noFill/>
                    </a:ln>
                    <a:solidFill>
                      <a:prstClr val="black"/>
                    </a:solidFill>
                    <a:effectLst/>
                    <a:uLnTx/>
                    <a:uFillTx/>
                    <a:latin typeface="Aptos" panose="02110004020202020204"/>
                    <a:ea typeface="+mn-ea"/>
                    <a:cs typeface="+mn-cs"/>
                  </a:rPr>
                  <a:t> φρενάρει και σταματάει μετά </a:t>
                </a:r>
                <a:r>
                  <a:rPr lang="el-GR" dirty="0">
                    <a:solidFill>
                      <a:prstClr val="black"/>
                    </a:solidFill>
                    <a:latin typeface="Aptos" panose="02110004020202020204"/>
                  </a:rPr>
                  <a:t>από 5 </a:t>
                </a:r>
                <a:r>
                  <a:rPr lang="en-US" dirty="0">
                    <a:solidFill>
                      <a:prstClr val="black"/>
                    </a:solidFill>
                    <a:latin typeface="Aptos" panose="02110004020202020204"/>
                  </a:rPr>
                  <a:t>seconds. </a:t>
                </a:r>
                <a:r>
                  <a:rPr lang="el-GR" dirty="0">
                    <a:solidFill>
                      <a:prstClr val="black"/>
                    </a:solidFill>
                    <a:latin typeface="Aptos" panose="02110004020202020204"/>
                  </a:rPr>
                  <a:t>Το μέγιστο ρεύμα της μπαταρίας είναι 60 Α. </a:t>
                </a: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Τα δεδομένα του οχήματος φαίνονται στον πίνακα. Χρησιμοποιώντας τους παρακάτω τύπους για τη ροπή φορτίου υπολογίστε</a:t>
                </a:r>
                <a:r>
                  <a:rPr lang="en-US" noProof="0" dirty="0">
                    <a:solidFill>
                      <a:prstClr val="black"/>
                    </a:solidFill>
                    <a:latin typeface="Aptos" panose="02110004020202020204"/>
                  </a:rPr>
                  <a:t>:</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800100" lvl="1" indent="-342900">
                  <a:buFont typeface="+mj-lt"/>
                  <a:buAutoNum type="arabicPeriod"/>
                  <a:defRPr/>
                </a:pPr>
                <a:r>
                  <a:rPr lang="el-GR" dirty="0">
                    <a:solidFill>
                      <a:prstClr val="black"/>
                    </a:solidFill>
                    <a:latin typeface="Aptos" panose="02110004020202020204"/>
                  </a:rPr>
                  <a:t>Μετά από πόση ώρα</a:t>
                </a:r>
                <a:r>
                  <a:rPr lang="en-US" dirty="0">
                    <a:solidFill>
                      <a:prstClr val="black"/>
                    </a:solidFill>
                    <a:latin typeface="Aptos" panose="02110004020202020204"/>
                  </a:rPr>
                  <a:t> </a:t>
                </a:r>
                <a:r>
                  <a:rPr lang="el-GR" dirty="0">
                    <a:solidFill>
                      <a:prstClr val="black"/>
                    </a:solidFill>
                    <a:latin typeface="Aptos" panose="02110004020202020204"/>
                  </a:rPr>
                  <a:t>από τη χρονική στιγμή </a:t>
                </a:r>
                <a14:m>
                  <m:oMath xmlns:m="http://schemas.openxmlformats.org/officeDocument/2006/math">
                    <m:sSub>
                      <m:sSubPr>
                        <m:ctrlPr>
                          <a:rPr kumimoji="0" lang="el-GR" sz="18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t>𝑡</m:t>
                        </m:r>
                      </m:e>
                      <m:sub>
                        <m:r>
                          <a:rPr kumimoji="0" lang="en-US" sz="18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t>1</m:t>
                        </m:r>
                      </m:sub>
                    </m:sSub>
                  </m:oMath>
                </a14:m>
                <a:r>
                  <a:rPr lang="el-GR" dirty="0">
                    <a:solidFill>
                      <a:prstClr val="black"/>
                    </a:solidFill>
                    <a:latin typeface="Aptos" panose="02110004020202020204"/>
                  </a:rPr>
                  <a:t>, η μηχανή θα αρχίσει να λειτουργεί σαν γεννήτρια</a:t>
                </a:r>
                <a:r>
                  <a:rPr lang="en-US" dirty="0">
                    <a:solidFill>
                      <a:prstClr val="black"/>
                    </a:solidFill>
                    <a:latin typeface="Aptos" panose="02110004020202020204"/>
                  </a:rPr>
                  <a:t>;</a:t>
                </a:r>
                <a:endParaRPr lang="el-GR" dirty="0">
                  <a:solidFill>
                    <a:prstClr val="black"/>
                  </a:solidFill>
                  <a:latin typeface="Aptos" panose="02110004020202020204"/>
                </a:endParaRPr>
              </a:p>
              <a:p>
                <a:pPr marL="800100" lvl="1" indent="-342900">
                  <a:buFont typeface="+mj-lt"/>
                  <a:buAutoNum type="arabicPeriod"/>
                  <a:defRPr/>
                </a:pPr>
                <a:r>
                  <a:rPr lang="el-GR" dirty="0">
                    <a:solidFill>
                      <a:prstClr val="black"/>
                    </a:solidFill>
                    <a:latin typeface="Aptos" panose="02110004020202020204"/>
                  </a:rPr>
                  <a:t>Μετά από πόση ώρα</a:t>
                </a:r>
                <a:r>
                  <a:rPr lang="en-US" dirty="0">
                    <a:solidFill>
                      <a:prstClr val="black"/>
                    </a:solidFill>
                    <a:latin typeface="Aptos" panose="02110004020202020204"/>
                  </a:rPr>
                  <a:t> </a:t>
                </a:r>
                <a:r>
                  <a:rPr lang="el-GR" dirty="0">
                    <a:solidFill>
                      <a:prstClr val="black"/>
                    </a:solidFill>
                    <a:latin typeface="Aptos" panose="02110004020202020204"/>
                  </a:rPr>
                  <a:t>από τη χρονική στιγμή </a:t>
                </a:r>
                <a14:m>
                  <m:oMath xmlns:m="http://schemas.openxmlformats.org/officeDocument/2006/math">
                    <m:sSub>
                      <m:sSubPr>
                        <m:ctrlPr>
                          <a:rPr kumimoji="0" lang="el-GR" sz="18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t>𝑡</m:t>
                        </m:r>
                      </m:e>
                      <m:sub>
                        <m:r>
                          <a:rPr kumimoji="0" lang="en-US" sz="18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t>1</m:t>
                        </m:r>
                      </m:sub>
                    </m:sSub>
                  </m:oMath>
                </a14:m>
                <a:r>
                  <a:rPr lang="el-GR" dirty="0">
                    <a:solidFill>
                      <a:prstClr val="black"/>
                    </a:solidFill>
                    <a:latin typeface="Aptos" panose="02110004020202020204"/>
                  </a:rPr>
                  <a:t>, η μπαταρία θα δέχεται το μέγιστο ρεύμα</a:t>
                </a:r>
                <a:r>
                  <a:rPr lang="en-US" dirty="0">
                    <a:solidFill>
                      <a:prstClr val="black"/>
                    </a:solidFill>
                    <a:latin typeface="Aptos" panose="02110004020202020204"/>
                  </a:rPr>
                  <a:t>;</a:t>
                </a:r>
                <a:endParaRPr lang="el-GR" dirty="0">
                  <a:solidFill>
                    <a:prstClr val="black"/>
                  </a:solidFill>
                  <a:latin typeface="Aptos" panose="021100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Τύποι</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για δύναμη φορτίου</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𝐹</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𝑅𝐿</m:t>
                        </m:r>
                      </m:sub>
                    </m:sSub>
                  </m:oMath>
                </a14:m>
                <a:r>
                  <a:rPr kumimoji="0" lang="en-US" sz="1800" b="0" i="1"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 </a:t>
                </a:r>
                <a14:m>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𝐹</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𝑔𝑥𝑇</m:t>
                        </m:r>
                      </m:sub>
                    </m:sSub>
                  </m:oMath>
                </a14:m>
                <a:r>
                  <a:rPr kumimoji="0" lang="en-US" sz="1800" b="0" i="1"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 </a:t>
                </a:r>
                <a14:m>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𝐹</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𝑟𝑜𝑙𝑙</m:t>
                        </m:r>
                      </m:sub>
                    </m:sSub>
                  </m:oMath>
                </a14:m>
                <a:r>
                  <a:rPr kumimoji="0" lang="en-US" sz="1800" b="0" i="1"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 </a:t>
                </a:r>
                <a14:m>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𝐹</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𝐴𝐷</m:t>
                        </m:r>
                      </m:sub>
                    </m:sSub>
                  </m:oMath>
                </a14:m>
                <a:r>
                  <a:rPr kumimoji="0" lang="el-GR" sz="1800" b="0" i="1"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a:t>
                </a:r>
                <a:endParaRPr kumimoji="0" lang="en-US" sz="1800" b="0" i="1"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a:t>
                </a:r>
                <a:r>
                  <a:rPr kumimoji="0" lang="el-GR"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όπου</a:t>
                </a:r>
                <a:endParaRPr kumimoji="0" lang="en-US"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l-GR"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Δύναμη βαρύτητας</a:t>
                </a:r>
                <a:r>
                  <a:rPr kumimoji="0" lang="en-US"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a:t>
                </a:r>
                <a:r>
                  <a:rPr kumimoji="0" lang="el-GR"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a:t>
                </a: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𝐹</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𝑔𝑥𝑇</m:t>
                        </m:r>
                      </m:sub>
                    </m:sSub>
                  </m:oMath>
                </a14:m>
                <a:r>
                  <a:rPr kumimoji="0" lang="en-US" sz="1800" b="0" i="1"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 m * g *</a:t>
                </a:r>
                <a14:m>
                  <m:oMath xmlns:m="http://schemas.openxmlformats.org/officeDocument/2006/math">
                    <m:func>
                      <m:func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funcPr>
                      <m:fNa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𝑠𝑖𝑛</m:t>
                        </m:r>
                      </m:fName>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dPr>
                          <m:e>
                            <m: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𝛽</m:t>
                            </m:r>
                          </m:e>
                        </m:d>
                      </m:e>
                    </m:func>
                  </m:oMath>
                </a14:m>
                <a:endParaRPr kumimoji="0" lang="el-GR" sz="1800" b="0" i="1"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l-GR"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Δύναμη κύλισης</a:t>
                </a:r>
                <a:r>
                  <a:rPr kumimoji="0" lang="en-US"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a:t>
                </a: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𝐹</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𝑟𝑜𝑙𝑙</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 </m:t>
                    </m:r>
                  </m:oMath>
                </a14:m>
                <a:r>
                  <a:rPr kumimoji="0" lang="en-US" sz="1800" b="0" i="1"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m * g * cos(β) * </a:t>
                </a:r>
                <a14:m>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𝐶</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0</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 </m:t>
                    </m:r>
                  </m:oMath>
                </a14:m>
                <a:endParaRPr kumimoji="0" lang="el-GR"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l-GR"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Αεροδυναμική</a:t>
                </a:r>
                <a:r>
                  <a:rPr kumimoji="0" lang="en-US" sz="1800" b="0" i="0"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αντίσταση:</a:t>
                </a:r>
                <a14:m>
                  <m:oMath xmlns:m="http://schemas.openxmlformats.org/officeDocument/2006/math">
                    <m:r>
                      <a:rPr kumimoji="0" lang="el-GR" sz="1800" b="0" i="0"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 </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𝐹</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𝐴𝐷</m:t>
                        </m:r>
                      </m:sub>
                    </m:sSub>
                  </m:oMath>
                </a14:m>
                <a:r>
                  <a:rPr kumimoji="0" lang="en-US" sz="1800" b="0" i="1"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0.5 * ρ * </a:t>
                </a:r>
                <a14:m>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𝐶</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𝐷</m:t>
                        </m:r>
                      </m:sub>
                    </m:sSub>
                  </m:oMath>
                </a14:m>
                <a:r>
                  <a:rPr kumimoji="0" lang="en-US" sz="1800" b="0" i="1"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 </a:t>
                </a:r>
                <a14:m>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𝐴</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𝐹</m:t>
                        </m:r>
                      </m:sub>
                    </m:sSub>
                  </m:oMath>
                </a14:m>
                <a:r>
                  <a:rPr kumimoji="0" lang="en-US" sz="1800" b="0" i="1"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a:t> *</a:t>
                </a:r>
                <a14:m>
                  <m:oMath xmlns:m="http://schemas.openxmlformats.org/officeDocument/2006/math">
                    <m:sSup>
                      <m:sSupPr>
                        <m:ctrlP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pPr>
                      <m:e>
                        <m:d>
                          <m:dPr>
                            <m:ctrlP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dPr>
                          <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𝑣</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𝑤</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 </m:t>
                            </m:r>
                            <m:r>
                              <m:rPr>
                                <m:nor/>
                              </m:rPr>
                              <a:rPr kumimoji="0" lang="en-US" sz="1800" b="0" i="1"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rPr>
                              <m:t>+ </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𝑣</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𝑣</m:t>
                                </m:r>
                              </m:sub>
                            </m:sSub>
                          </m:e>
                        </m:d>
                      </m:e>
                      <m:sup>
                        <m:r>
                          <a:rPr kumimoji="0" lang="el-GR" sz="1800" b="0" i="1" u="none" strike="noStrike" kern="1200" cap="none" spc="0" normalizeH="0" baseline="0" noProof="0" dirty="0" smtClean="0">
                            <a:ln>
                              <a:noFill/>
                            </a:ln>
                            <a:solidFill>
                              <a:prstClr val="black"/>
                            </a:solidFill>
                            <a:effectLst/>
                            <a:uLnTx/>
                            <a:uFillTx/>
                            <a:latin typeface="Cambria Math" panose="02040503050406030204" pitchFamily="18" charset="0"/>
                            <a:ea typeface="MS Mincho" panose="02020609040205080304" pitchFamily="49" charset="-128"/>
                            <a:cs typeface="Times New Roman" panose="02020603050405020304" pitchFamily="18" charset="0"/>
                          </a:rPr>
                          <m:t>2</m:t>
                        </m:r>
                      </m:sup>
                    </m:sSup>
                  </m:oMath>
                </a14:m>
                <a:endParaRPr kumimoji="0" lang="el-GR" sz="1800" b="0" i="1" u="none" strike="noStrike" kern="1200" cap="none" spc="0" normalizeH="0" baseline="0" noProof="0" dirty="0">
                  <a:ln>
                    <a:noFill/>
                  </a:ln>
                  <a:solidFill>
                    <a:prstClr val="black"/>
                  </a:solidFill>
                  <a:effectLst/>
                  <a:uLnTx/>
                  <a:uFillTx/>
                  <a:latin typeface="Aptos" panose="02110004020202020204"/>
                  <a:ea typeface="MS Mincho" panose="02020609040205080304" pitchFamily="49" charset="-128"/>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18F513CD-823A-D369-A17D-27DD87EB8386}"/>
                  </a:ext>
                </a:extLst>
              </p:cNvPr>
              <p:cNvSpPr txBox="1">
                <a:spLocks noRot="1" noChangeAspect="1" noMove="1" noResize="1" noEditPoints="1" noAdjustHandles="1" noChangeArrowheads="1" noChangeShapeType="1" noTextEdit="1"/>
              </p:cNvSpPr>
              <p:nvPr/>
            </p:nvSpPr>
            <p:spPr>
              <a:xfrm>
                <a:off x="89167" y="518805"/>
                <a:ext cx="6617027" cy="5535939"/>
              </a:xfrm>
              <a:prstGeom prst="rect">
                <a:avLst/>
              </a:prstGeom>
              <a:blipFill>
                <a:blip r:embed="rId3"/>
                <a:stretch>
                  <a:fillRect l="-829" t="-441" r="-737" b="-881"/>
                </a:stretch>
              </a:blipFill>
            </p:spPr>
            <p:txBody>
              <a:bodyPr/>
              <a:lstStyle/>
              <a:p>
                <a:r>
                  <a:rPr lang="el-GR">
                    <a:noFill/>
                  </a:rPr>
                  <a:t> </a:t>
                </a:r>
              </a:p>
            </p:txBody>
          </p:sp>
        </mc:Fallback>
      </mc:AlternateContent>
      <p:grpSp>
        <p:nvGrpSpPr>
          <p:cNvPr id="20" name="Ομάδα 19">
            <a:extLst>
              <a:ext uri="{FF2B5EF4-FFF2-40B4-BE49-F238E27FC236}">
                <a16:creationId xmlns:a16="http://schemas.microsoft.com/office/drawing/2014/main" id="{7025C3C2-541E-5432-8960-24833893B3DB}"/>
              </a:ext>
            </a:extLst>
          </p:cNvPr>
          <p:cNvGrpSpPr/>
          <p:nvPr/>
        </p:nvGrpSpPr>
        <p:grpSpPr>
          <a:xfrm>
            <a:off x="6725742" y="230832"/>
            <a:ext cx="5571069" cy="2668860"/>
            <a:chOff x="6725742" y="946150"/>
            <a:chExt cx="5571069" cy="2668860"/>
          </a:xfrm>
        </p:grpSpPr>
        <p:pic>
          <p:nvPicPr>
            <p:cNvPr id="9" name="Εικόνα 8">
              <a:extLst>
                <a:ext uri="{FF2B5EF4-FFF2-40B4-BE49-F238E27FC236}">
                  <a16:creationId xmlns:a16="http://schemas.microsoft.com/office/drawing/2014/main" id="{171F6F96-8F5E-C157-8608-C74B81EA28B8}"/>
                </a:ext>
              </a:extLst>
            </p:cNvPr>
            <p:cNvPicPr>
              <a:picLocks noChangeAspect="1"/>
            </p:cNvPicPr>
            <p:nvPr/>
          </p:nvPicPr>
          <p:blipFill>
            <a:blip r:embed="rId4"/>
            <a:stretch>
              <a:fillRect/>
            </a:stretch>
          </p:blipFill>
          <p:spPr>
            <a:xfrm>
              <a:off x="7271612" y="946150"/>
              <a:ext cx="4831221" cy="2668860"/>
            </a:xfrm>
            <a:prstGeom prst="rect">
              <a:avLst/>
            </a:prstGeom>
          </p:spPr>
        </p:pic>
        <p:cxnSp>
          <p:nvCxnSpPr>
            <p:cNvPr id="12" name="Γραμμή σύνδεσης: Καμπύλη 11">
              <a:extLst>
                <a:ext uri="{FF2B5EF4-FFF2-40B4-BE49-F238E27FC236}">
                  <a16:creationId xmlns:a16="http://schemas.microsoft.com/office/drawing/2014/main" id="{97BB3DB2-2071-562E-C8E3-950B4E93B8E3}"/>
                </a:ext>
              </a:extLst>
            </p:cNvPr>
            <p:cNvCxnSpPr/>
            <p:nvPr/>
          </p:nvCxnSpPr>
          <p:spPr>
            <a:xfrm rot="16200000" flipH="1">
              <a:off x="7310218" y="1683590"/>
              <a:ext cx="328661" cy="304576"/>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AD4F7B63-B86F-AADA-D186-03CAB468BB75}"/>
                </a:ext>
              </a:extLst>
            </p:cNvPr>
            <p:cNvSpPr txBox="1"/>
            <p:nvPr/>
          </p:nvSpPr>
          <p:spPr>
            <a:xfrm>
              <a:off x="6725742" y="1354187"/>
              <a:ext cx="12890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μπαταρία</a:t>
              </a:r>
            </a:p>
          </p:txBody>
        </p:sp>
        <p:cxnSp>
          <p:nvCxnSpPr>
            <p:cNvPr id="15" name="Γραμμή σύνδεσης: Καμπύλη 14">
              <a:extLst>
                <a:ext uri="{FF2B5EF4-FFF2-40B4-BE49-F238E27FC236}">
                  <a16:creationId xmlns:a16="http://schemas.microsoft.com/office/drawing/2014/main" id="{C11A7D05-24E5-F2F9-DDCB-A2AF0EAE1376}"/>
                </a:ext>
              </a:extLst>
            </p:cNvPr>
            <p:cNvCxnSpPr>
              <a:cxnSpLocks/>
            </p:cNvCxnSpPr>
            <p:nvPr/>
          </p:nvCxnSpPr>
          <p:spPr>
            <a:xfrm rot="5400000">
              <a:off x="11345774" y="1990442"/>
              <a:ext cx="619791" cy="310662"/>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F35131FC-D233-8F3D-9E10-7398A8303B08}"/>
                </a:ext>
              </a:extLst>
            </p:cNvPr>
            <p:cNvSpPr txBox="1"/>
            <p:nvPr/>
          </p:nvSpPr>
          <p:spPr>
            <a:xfrm>
              <a:off x="11007761" y="1234123"/>
              <a:ext cx="12890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DC</a:t>
              </a:r>
              <a: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a:t> κινητήρας</a:t>
              </a:r>
            </a:p>
          </p:txBody>
        </p:sp>
      </p:grpSp>
      <mc:AlternateContent xmlns:mc="http://schemas.openxmlformats.org/markup-compatibility/2006" xmlns:a14="http://schemas.microsoft.com/office/drawing/2010/main">
        <mc:Choice Requires="a14">
          <p:graphicFrame>
            <p:nvGraphicFramePr>
              <p:cNvPr id="3" name="Πίνακας 2">
                <a:extLst>
                  <a:ext uri="{FF2B5EF4-FFF2-40B4-BE49-F238E27FC236}">
                    <a16:creationId xmlns:a16="http://schemas.microsoft.com/office/drawing/2014/main" id="{2DF07137-69FE-A85A-D284-677FCB0CB9CC}"/>
                  </a:ext>
                </a:extLst>
              </p:cNvPr>
              <p:cNvGraphicFramePr>
                <a:graphicFrameLocks noGrp="1"/>
              </p:cNvGraphicFramePr>
              <p:nvPr/>
            </p:nvGraphicFramePr>
            <p:xfrm>
              <a:off x="7322260" y="3008594"/>
              <a:ext cx="4379687" cy="3350193"/>
            </p:xfrm>
            <a:graphic>
              <a:graphicData uri="http://schemas.openxmlformats.org/drawingml/2006/table">
                <a:tbl>
                  <a:tblPr firstRow="1" firstCol="1" bandRow="1">
                    <a:tableStyleId>{68D230F3-CF80-4859-8CE7-A43EE81993B5}</a:tableStyleId>
                  </a:tblPr>
                  <a:tblGrid>
                    <a:gridCol w="2531836">
                      <a:extLst>
                        <a:ext uri="{9D8B030D-6E8A-4147-A177-3AD203B41FA5}">
                          <a16:colId xmlns:a16="http://schemas.microsoft.com/office/drawing/2014/main" val="251086933"/>
                        </a:ext>
                      </a:extLst>
                    </a:gridCol>
                    <a:gridCol w="844550">
                      <a:extLst>
                        <a:ext uri="{9D8B030D-6E8A-4147-A177-3AD203B41FA5}">
                          <a16:colId xmlns:a16="http://schemas.microsoft.com/office/drawing/2014/main" val="338279756"/>
                        </a:ext>
                      </a:extLst>
                    </a:gridCol>
                    <a:gridCol w="1003301">
                      <a:extLst>
                        <a:ext uri="{9D8B030D-6E8A-4147-A177-3AD203B41FA5}">
                          <a16:colId xmlns:a16="http://schemas.microsoft.com/office/drawing/2014/main" val="1061424435"/>
                        </a:ext>
                      </a:extLst>
                    </a:gridCol>
                  </a:tblGrid>
                  <a:tr h="0">
                    <a:tc>
                      <a:txBody>
                        <a:bodyPr/>
                        <a:lstStyle/>
                        <a:p>
                          <a:pPr algn="ctr">
                            <a:lnSpc>
                              <a:spcPct val="115000"/>
                            </a:lnSpc>
                            <a:spcAft>
                              <a:spcPts val="1000"/>
                            </a:spcAft>
                          </a:pPr>
                          <a:r>
                            <a:rPr lang="en-US" sz="1400" b="1" dirty="0">
                              <a:effectLst/>
                            </a:rPr>
                            <a:t>Πα</a:t>
                          </a:r>
                          <a:r>
                            <a:rPr lang="en-US" sz="1400" b="1" dirty="0" err="1">
                              <a:effectLst/>
                            </a:rPr>
                            <a:t>ράμετρος</a:t>
                          </a:r>
                          <a:endParaRPr lang="el-GR" sz="14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err="1">
                              <a:effectLst/>
                            </a:rPr>
                            <a:t>Σύμ</a:t>
                          </a:r>
                          <a:r>
                            <a:rPr lang="en-US" sz="1400" b="1" dirty="0">
                              <a:effectLst/>
                            </a:rPr>
                            <a:t>βολο</a:t>
                          </a:r>
                          <a:endParaRPr lang="el-GR" sz="14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err="1">
                              <a:effectLst/>
                            </a:rPr>
                            <a:t>Τιμή</a:t>
                          </a:r>
                          <a:endParaRPr lang="el-GR" sz="14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486138980"/>
                      </a:ext>
                    </a:extLst>
                  </a:tr>
                  <a:tr h="271598">
                    <a:tc>
                      <a:txBody>
                        <a:bodyPr/>
                        <a:lstStyle/>
                        <a:p>
                          <a:pPr algn="ctr">
                            <a:lnSpc>
                              <a:spcPct val="115000"/>
                            </a:lnSpc>
                            <a:spcAft>
                              <a:spcPts val="1000"/>
                            </a:spcAft>
                          </a:pPr>
                          <a:r>
                            <a:rPr lang="en-US" sz="1400" b="0" dirty="0" err="1">
                              <a:effectLst/>
                            </a:rPr>
                            <a:t>Μάζ</a:t>
                          </a:r>
                          <a:r>
                            <a:rPr lang="en-US" sz="1400" b="0" dirty="0">
                              <a:effectLst/>
                            </a:rPr>
                            <a:t>α οχήματος</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a:effectLst/>
                            </a:rPr>
                            <a:t>m</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1200 kg</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491608102"/>
                      </a:ext>
                    </a:extLst>
                  </a:tr>
                  <a:tr h="271598">
                    <a:tc>
                      <a:txBody>
                        <a:bodyPr/>
                        <a:lstStyle/>
                        <a:p>
                          <a:pPr algn="ctr">
                            <a:lnSpc>
                              <a:spcPct val="115000"/>
                            </a:lnSpc>
                            <a:spcAft>
                              <a:spcPts val="1000"/>
                            </a:spcAft>
                          </a:pPr>
                          <a:r>
                            <a:rPr lang="en-US" sz="1400" b="0" dirty="0" err="1">
                              <a:effectLst/>
                            </a:rPr>
                            <a:t>Ακτίν</a:t>
                          </a:r>
                          <a:r>
                            <a:rPr lang="en-US" sz="1400" b="0" dirty="0">
                              <a:effectLst/>
                            </a:rPr>
                            <a:t>α τροχού</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14:m>
                            <m:oMath xmlns:m="http://schemas.openxmlformats.org/officeDocument/2006/math">
                              <m:sSub>
                                <m:sSubPr>
                                  <m:ctrlPr>
                                    <a:rPr lang="en-US" sz="1400" b="1" i="1" smtClean="0">
                                      <a:solidFill>
                                        <a:prstClr val="black"/>
                                      </a:solidFill>
                                      <a:latin typeface="Cambria Math" panose="02040503050406030204" pitchFamily="18" charset="0"/>
                                    </a:rPr>
                                  </m:ctrlPr>
                                </m:sSubPr>
                                <m:e>
                                  <m:r>
                                    <a:rPr lang="en-US" sz="1400" b="1" smtClean="0">
                                      <a:solidFill>
                                        <a:prstClr val="black"/>
                                      </a:solidFill>
                                      <a:latin typeface="Cambria Math" panose="02040503050406030204" pitchFamily="18" charset="0"/>
                                    </a:rPr>
                                    <m:t>𝒓</m:t>
                                  </m:r>
                                </m:e>
                                <m:sub>
                                  <m:r>
                                    <a:rPr lang="en-US" sz="1400" b="1" smtClean="0">
                                      <a:solidFill>
                                        <a:prstClr val="black"/>
                                      </a:solidFill>
                                      <a:latin typeface="Cambria Math" panose="02040503050406030204" pitchFamily="18" charset="0"/>
                                    </a:rPr>
                                    <m:t>𝒘</m:t>
                                  </m:r>
                                </m:sub>
                              </m:sSub>
                            </m:oMath>
                          </a14:m>
                          <a:r>
                            <a:rPr lang="el-GR" sz="1400" b="1" dirty="0"/>
                            <a:t> </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0.3 m</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38498374"/>
                      </a:ext>
                    </a:extLst>
                  </a:tr>
                  <a:tr h="271598">
                    <a:tc>
                      <a:txBody>
                        <a:bodyPr/>
                        <a:lstStyle/>
                        <a:p>
                          <a:pPr algn="ctr">
                            <a:lnSpc>
                              <a:spcPct val="115000"/>
                            </a:lnSpc>
                            <a:spcAft>
                              <a:spcPts val="1000"/>
                            </a:spcAft>
                          </a:pPr>
                          <a:r>
                            <a:rPr lang="en-US" sz="1400" b="0" dirty="0" err="1">
                              <a:effectLst/>
                            </a:rPr>
                            <a:t>Συντελεστής</a:t>
                          </a:r>
                          <a:r>
                            <a:rPr lang="en-US" sz="1400" b="0" dirty="0">
                              <a:effectLst/>
                            </a:rPr>
                            <a:t> </a:t>
                          </a:r>
                          <a:r>
                            <a:rPr lang="en-US" sz="1400" b="0" dirty="0" err="1">
                              <a:effectLst/>
                            </a:rPr>
                            <a:t>κύλισης</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a:effectLst/>
                            </a:rPr>
                            <a:t>C₀</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0.01</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861367827"/>
                      </a:ext>
                    </a:extLst>
                  </a:tr>
                  <a:tr h="302116">
                    <a:tc>
                      <a:txBody>
                        <a:bodyPr/>
                        <a:lstStyle/>
                        <a:p>
                          <a:pPr algn="ctr">
                            <a:lnSpc>
                              <a:spcPct val="115000"/>
                            </a:lnSpc>
                            <a:spcAft>
                              <a:spcPts val="1000"/>
                            </a:spcAft>
                          </a:pPr>
                          <a:r>
                            <a:rPr lang="en-US" sz="1400" b="0" dirty="0" err="1">
                              <a:effectLst/>
                            </a:rPr>
                            <a:t>Συντελεστής</a:t>
                          </a:r>
                          <a:r>
                            <a:rPr lang="en-US" sz="1400" b="0" dirty="0">
                              <a:effectLst/>
                            </a:rPr>
                            <a:t> οπ</a:t>
                          </a:r>
                          <a:r>
                            <a:rPr lang="en-US" sz="1400" b="0" dirty="0" err="1">
                              <a:effectLst/>
                            </a:rPr>
                            <a:t>ισθέλκουσ</a:t>
                          </a:r>
                          <a:r>
                            <a:rPr lang="en-US" sz="1400" b="0" dirty="0">
                              <a:effectLst/>
                            </a:rPr>
                            <a:t>ας</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14:m>
                            <m:oMath xmlns:m="http://schemas.openxmlformats.org/officeDocument/2006/math">
                              <m:sSub>
                                <m:sSubPr>
                                  <m:ctrlP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rPr>
                                  </m:ctrlPr>
                                </m:sSubPr>
                                <m:e>
                                  <m:r>
                                    <a:rPr kumimoji="0" lang="en-US" sz="1400" b="1" u="none" strike="noStrike" kern="1200" cap="none" spc="0" normalizeH="0" baseline="0" noProof="0" smtClean="0">
                                      <a:ln>
                                        <a:noFill/>
                                      </a:ln>
                                      <a:solidFill>
                                        <a:prstClr val="black"/>
                                      </a:solidFill>
                                      <a:effectLst/>
                                      <a:uLnTx/>
                                      <a:uFillTx/>
                                      <a:latin typeface="Cambria Math" panose="02040503050406030204" pitchFamily="18" charset="0"/>
                                    </a:rPr>
                                    <m:t>𝑪</m:t>
                                  </m:r>
                                </m:e>
                                <m:sub>
                                  <m:r>
                                    <a:rPr kumimoji="0" lang="en-US" sz="1400" b="1" u="none" strike="noStrike" kern="1200" cap="none" spc="0" normalizeH="0" baseline="0" noProof="0" smtClean="0">
                                      <a:ln>
                                        <a:noFill/>
                                      </a:ln>
                                      <a:solidFill>
                                        <a:prstClr val="black"/>
                                      </a:solidFill>
                                      <a:effectLst/>
                                      <a:uLnTx/>
                                      <a:uFillTx/>
                                      <a:latin typeface="Cambria Math" panose="02040503050406030204" pitchFamily="18" charset="0"/>
                                    </a:rPr>
                                    <m:t>𝑫</m:t>
                                  </m:r>
                                </m:sub>
                              </m:sSub>
                            </m:oMath>
                          </a14:m>
                          <a:r>
                            <a:rPr kumimoji="0" lang="en-US" sz="1400" b="1" u="none" strike="noStrike" kern="1200" cap="none" spc="0" normalizeH="0" baseline="0" noProof="0" dirty="0">
                              <a:ln>
                                <a:noFill/>
                              </a:ln>
                              <a:solidFill>
                                <a:prstClr val="black"/>
                              </a:solidFill>
                              <a:effectLst/>
                              <a:uLnTx/>
                              <a:uFillTx/>
                            </a:rPr>
                            <a:t> </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0.3</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557724210"/>
                      </a:ext>
                    </a:extLst>
                  </a:tr>
                  <a:tr h="271598">
                    <a:tc>
                      <a:txBody>
                        <a:bodyPr/>
                        <a:lstStyle/>
                        <a:p>
                          <a:pPr algn="ctr">
                            <a:lnSpc>
                              <a:spcPct val="115000"/>
                            </a:lnSpc>
                            <a:spcAft>
                              <a:spcPts val="1000"/>
                            </a:spcAft>
                          </a:pPr>
                          <a:r>
                            <a:rPr lang="en-US" sz="1400" b="0" dirty="0" err="1">
                              <a:effectLst/>
                            </a:rPr>
                            <a:t>Μετω</a:t>
                          </a:r>
                          <a:r>
                            <a:rPr lang="en-US" sz="1400" b="0" dirty="0">
                              <a:effectLst/>
                            </a:rPr>
                            <a:t>πική επιφάνεια</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14:m>
                            <m:oMath xmlns:m="http://schemas.openxmlformats.org/officeDocument/2006/math">
                              <m:sSub>
                                <m:sSubPr>
                                  <m:ctrlP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rPr>
                                  </m:ctrlPr>
                                </m:sSubPr>
                                <m:e>
                                  <m:r>
                                    <a:rPr kumimoji="0" lang="en-US" sz="1400" b="1" u="none" strike="noStrike" kern="1200" cap="none" spc="0" normalizeH="0" baseline="0" noProof="0" smtClean="0">
                                      <a:ln>
                                        <a:noFill/>
                                      </a:ln>
                                      <a:solidFill>
                                        <a:prstClr val="black"/>
                                      </a:solidFill>
                                      <a:effectLst/>
                                      <a:uLnTx/>
                                      <a:uFillTx/>
                                      <a:latin typeface="Cambria Math" panose="02040503050406030204" pitchFamily="18" charset="0"/>
                                    </a:rPr>
                                    <m:t>𝑨</m:t>
                                  </m:r>
                                </m:e>
                                <m:sub>
                                  <m:r>
                                    <a:rPr kumimoji="0" lang="en-US" sz="1400" b="1" u="none" strike="noStrike" kern="1200" cap="none" spc="0" normalizeH="0" baseline="0" noProof="0" smtClean="0">
                                      <a:ln>
                                        <a:noFill/>
                                      </a:ln>
                                      <a:solidFill>
                                        <a:prstClr val="black"/>
                                      </a:solidFill>
                                      <a:effectLst/>
                                      <a:uLnTx/>
                                      <a:uFillTx/>
                                      <a:latin typeface="Cambria Math" panose="02040503050406030204" pitchFamily="18" charset="0"/>
                                    </a:rPr>
                                    <m:t>𝑭</m:t>
                                  </m:r>
                                </m:sub>
                              </m:sSub>
                            </m:oMath>
                          </a14:m>
                          <a:r>
                            <a:rPr kumimoji="0" lang="en-US" sz="1400" b="1" u="none" strike="noStrike" kern="1200" cap="none" spc="0" normalizeH="0" baseline="0" noProof="0" dirty="0">
                              <a:ln>
                                <a:noFill/>
                              </a:ln>
                              <a:solidFill>
                                <a:prstClr val="black"/>
                              </a:solidFill>
                              <a:effectLst/>
                              <a:uLnTx/>
                              <a:uFillTx/>
                            </a:rPr>
                            <a:t> </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2.2 m²</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055734384"/>
                      </a:ext>
                    </a:extLst>
                  </a:tr>
                  <a:tr h="271598">
                    <a:tc>
                      <a:txBody>
                        <a:bodyPr/>
                        <a:lstStyle/>
                        <a:p>
                          <a:pPr algn="ctr">
                            <a:lnSpc>
                              <a:spcPct val="115000"/>
                            </a:lnSpc>
                            <a:spcAft>
                              <a:spcPts val="1000"/>
                            </a:spcAft>
                          </a:pPr>
                          <a:r>
                            <a:rPr lang="en-US" sz="1400" b="0" dirty="0" err="1">
                              <a:effectLst/>
                            </a:rPr>
                            <a:t>Πυκνότητ</a:t>
                          </a:r>
                          <a:r>
                            <a:rPr lang="en-US" sz="1400" b="0" dirty="0">
                              <a:effectLst/>
                            </a:rPr>
                            <a:t>α αέρα</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a:effectLst/>
                            </a:rPr>
                            <a:t>ρ</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1.2 kg/m³</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822881835"/>
                      </a:ext>
                    </a:extLst>
                  </a:tr>
                  <a:tr h="271598">
                    <a:tc>
                      <a:txBody>
                        <a:bodyPr/>
                        <a:lstStyle/>
                        <a:p>
                          <a:pPr algn="ctr">
                            <a:lnSpc>
                              <a:spcPct val="115000"/>
                            </a:lnSpc>
                            <a:spcAft>
                              <a:spcPts val="1000"/>
                            </a:spcAft>
                          </a:pPr>
                          <a:r>
                            <a:rPr lang="en-US" sz="1400" b="0" dirty="0" err="1">
                              <a:effectLst/>
                            </a:rPr>
                            <a:t>Στ</a:t>
                          </a:r>
                          <a:r>
                            <a:rPr lang="en-US" sz="1400" b="0" dirty="0">
                              <a:effectLst/>
                            </a:rPr>
                            <a:t>αθερά ροπής </a:t>
                          </a:r>
                          <a:r>
                            <a:rPr lang="el-GR" sz="1400" b="0" dirty="0">
                              <a:effectLst/>
                            </a:rPr>
                            <a:t>κινητήρα</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a:effectLst/>
                            </a:rPr>
                            <a:t>K</a:t>
                          </a:r>
                          <a:r>
                            <a:rPr lang="el-GR" sz="1400" b="1" dirty="0">
                              <a:effectLst/>
                            </a:rPr>
                            <a:t>*Φ</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0.8 </a:t>
                          </a:r>
                          <a:r>
                            <a:rPr lang="en-US" sz="1400" dirty="0" err="1">
                              <a:effectLst/>
                            </a:rPr>
                            <a:t>N·m</a:t>
                          </a:r>
                          <a:r>
                            <a:rPr lang="en-US" sz="1400" dirty="0">
                              <a:effectLst/>
                            </a:rPr>
                            <a:t>/A</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182549292"/>
                      </a:ext>
                    </a:extLst>
                  </a:tr>
                  <a:tr h="271598">
                    <a:tc>
                      <a:txBody>
                        <a:bodyPr/>
                        <a:lstStyle/>
                        <a:p>
                          <a:pPr algn="ctr">
                            <a:lnSpc>
                              <a:spcPct val="115000"/>
                            </a:lnSpc>
                            <a:spcAft>
                              <a:spcPts val="1000"/>
                            </a:spcAft>
                          </a:pPr>
                          <a:r>
                            <a:rPr lang="el-GR" sz="1400" b="0" dirty="0">
                              <a:effectLst/>
                            </a:rPr>
                            <a:t>Κλίση δρόμου</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l-GR" sz="1400" b="1" dirty="0">
                              <a:effectLst/>
                            </a:rPr>
                            <a:t>β</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sSup>
                                  <m:sSupPr>
                                    <m:ctrlPr>
                                      <a:rPr lang="el-GR" sz="1400" i="1" smtClean="0">
                                        <a:effectLst/>
                                        <a:latin typeface="Cambria Math" panose="02040503050406030204" pitchFamily="18" charset="0"/>
                                      </a:rPr>
                                    </m:ctrlPr>
                                  </m:sSupPr>
                                  <m:e>
                                    <m:r>
                                      <a:rPr lang="en-US" sz="1400" b="0" smtClean="0">
                                        <a:effectLst/>
                                        <a:latin typeface="Cambria Math" panose="02040503050406030204" pitchFamily="18" charset="0"/>
                                      </a:rPr>
                                      <m:t>0</m:t>
                                    </m:r>
                                  </m:e>
                                  <m:sup>
                                    <m:r>
                                      <a:rPr lang="en-US" sz="1400" b="0" smtClean="0">
                                        <a:effectLst/>
                                        <a:latin typeface="Cambria Math" panose="02040503050406030204" pitchFamily="18" charset="0"/>
                                      </a:rPr>
                                      <m:t>𝑜</m:t>
                                    </m:r>
                                  </m:sup>
                                </m:sSup>
                              </m:oMath>
                            </m:oMathPara>
                          </a14:m>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672743512"/>
                      </a:ext>
                    </a:extLst>
                  </a:tr>
                  <a:tr h="271598">
                    <a:tc>
                      <a:txBody>
                        <a:bodyPr/>
                        <a:lstStyle/>
                        <a:p>
                          <a:pPr algn="ctr">
                            <a:lnSpc>
                              <a:spcPct val="115000"/>
                            </a:lnSpc>
                            <a:spcAft>
                              <a:spcPts val="1000"/>
                            </a:spcAft>
                          </a:pPr>
                          <a:r>
                            <a:rPr lang="en-US" sz="1400" b="0" dirty="0">
                              <a:effectLst/>
                              <a:latin typeface="Cambria" panose="02040503050406030204" pitchFamily="18" charset="0"/>
                              <a:ea typeface="MS Mincho" panose="02020609040205080304" pitchFamily="49" charset="-128"/>
                              <a:cs typeface="Times New Roman" panose="02020603050405020304" pitchFamily="18" charset="0"/>
                            </a:rPr>
                            <a:t>Battery voltage</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14:m>
                            <m:oMath xmlns:m="http://schemas.openxmlformats.org/officeDocument/2006/math">
                              <m:sSub>
                                <m:sSubPr>
                                  <m:ctrlP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rPr>
                                  </m:ctrlPr>
                                </m:sSubPr>
                                <m:e>
                                  <m:r>
                                    <a:rPr kumimoji="0" lang="en-US" sz="1400" b="1" i="0" u="none" strike="noStrike" kern="1200" cap="none" spc="0" normalizeH="0" baseline="0" noProof="0" smtClean="0">
                                      <a:ln>
                                        <a:noFill/>
                                      </a:ln>
                                      <a:solidFill>
                                        <a:prstClr val="black"/>
                                      </a:solidFill>
                                      <a:effectLst/>
                                      <a:uLnTx/>
                                      <a:uFillTx/>
                                      <a:latin typeface="Cambria Math" panose="02040503050406030204" pitchFamily="18" charset="0"/>
                                    </a:rPr>
                                    <m:t>𝐕</m:t>
                                  </m:r>
                                </m:e>
                                <m:sub>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rPr>
                                    <m:t>𝟏</m:t>
                                  </m:r>
                                </m:sub>
                              </m:sSub>
                            </m:oMath>
                          </a14:m>
                          <a:r>
                            <a:rPr kumimoji="0" lang="en-US" sz="1400" b="1" u="none" strike="noStrike" kern="1200" cap="none" spc="0" normalizeH="0" baseline="0" noProof="0" dirty="0">
                              <a:ln>
                                <a:noFill/>
                              </a:ln>
                              <a:solidFill>
                                <a:prstClr val="black"/>
                              </a:solidFill>
                              <a:effectLst/>
                              <a:uLnTx/>
                              <a:uFillTx/>
                            </a:rPr>
                            <a:t> </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latin typeface="Cambria" panose="02040503050406030204" pitchFamily="18" charset="0"/>
                              <a:ea typeface="MS Mincho" panose="02020609040205080304" pitchFamily="49" charset="-128"/>
                              <a:cs typeface="Times New Roman" panose="02020603050405020304" pitchFamily="18" charset="0"/>
                            </a:rPr>
                            <a:t>350V</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782818378"/>
                      </a:ext>
                    </a:extLst>
                  </a:tr>
                  <a:tr h="271598">
                    <a:tc>
                      <a:txBody>
                        <a:bodyPr/>
                        <a:lstStyle/>
                        <a:p>
                          <a:pPr algn="ctr">
                            <a:lnSpc>
                              <a:spcPct val="115000"/>
                            </a:lnSpc>
                            <a:spcAft>
                              <a:spcPts val="1000"/>
                            </a:spcAft>
                          </a:pPr>
                          <a:r>
                            <a:rPr lang="en-US" sz="1400" b="0" dirty="0">
                              <a:effectLst/>
                              <a:latin typeface="Cambria" panose="02040503050406030204" pitchFamily="18" charset="0"/>
                              <a:ea typeface="MS Mincho" panose="02020609040205080304" pitchFamily="49" charset="-128"/>
                              <a:cs typeface="Times New Roman" panose="02020603050405020304" pitchFamily="18" charset="0"/>
                            </a:rPr>
                            <a:t>Motor speed/Wheel speed</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i="1" dirty="0">
                              <a:effectLst/>
                              <a:latin typeface="Cambria" panose="02040503050406030204" pitchFamily="18" charset="0"/>
                              <a:ea typeface="MS Mincho" panose="02020609040205080304" pitchFamily="49" charset="-128"/>
                              <a:cs typeface="Times New Roman" panose="02020603050405020304" pitchFamily="18" charset="0"/>
                            </a:rPr>
                            <a:t>G</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latin typeface="Cambria" panose="02040503050406030204" pitchFamily="18" charset="0"/>
                              <a:ea typeface="MS Mincho" panose="02020609040205080304" pitchFamily="49" charset="-128"/>
                              <a:cs typeface="Times New Roman" panose="02020603050405020304" pitchFamily="18" charset="0"/>
                            </a:rPr>
                            <a:t>9/1</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4100407685"/>
                      </a:ext>
                    </a:extLst>
                  </a:tr>
                  <a:tr h="271598">
                    <a:tc>
                      <a:txBody>
                        <a:bodyPr/>
                        <a:lstStyle/>
                        <a:p>
                          <a:pPr algn="ctr">
                            <a:lnSpc>
                              <a:spcPct val="115000"/>
                            </a:lnSpc>
                            <a:spcAft>
                              <a:spcPts val="1000"/>
                            </a:spcAft>
                          </a:pPr>
                          <a:r>
                            <a:rPr lang="en-US" sz="1400" b="0" dirty="0">
                              <a:effectLst/>
                              <a:latin typeface="Cambria" panose="02040503050406030204" pitchFamily="18" charset="0"/>
                              <a:ea typeface="MS Mincho" panose="02020609040205080304" pitchFamily="49" charset="-128"/>
                              <a:cs typeface="Times New Roman" panose="02020603050405020304" pitchFamily="18" charset="0"/>
                            </a:rPr>
                            <a:t>Efficiency</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l-GR" sz="1400" b="1" i="1" dirty="0">
                              <a:effectLst/>
                              <a:latin typeface="Cambria" panose="02040503050406030204" pitchFamily="18" charset="0"/>
                              <a:ea typeface="MS Mincho" panose="02020609040205080304" pitchFamily="49" charset="-128"/>
                              <a:cs typeface="Times New Roman" panose="02020603050405020304" pitchFamily="18" charset="0"/>
                            </a:rPr>
                            <a:t>η</a:t>
                          </a:r>
                        </a:p>
                      </a:txBody>
                      <a:tcPr marL="68580" marR="68580" marT="0" marB="0"/>
                    </a:tc>
                    <a:tc>
                      <a:txBody>
                        <a:bodyPr/>
                        <a:lstStyle/>
                        <a:p>
                          <a:pPr algn="ctr">
                            <a:lnSpc>
                              <a:spcPct val="115000"/>
                            </a:lnSpc>
                            <a:spcAft>
                              <a:spcPts val="1000"/>
                            </a:spcAft>
                          </a:pPr>
                          <a:r>
                            <a:rPr lang="en-US" sz="1400" dirty="0">
                              <a:effectLst/>
                              <a:latin typeface="Cambria" panose="02040503050406030204" pitchFamily="18" charset="0"/>
                              <a:ea typeface="MS Mincho" panose="02020609040205080304" pitchFamily="49" charset="-128"/>
                              <a:cs typeface="Times New Roman" panose="02020603050405020304" pitchFamily="18" charset="0"/>
                            </a:rPr>
                            <a:t>0.92</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937501153"/>
                      </a:ext>
                    </a:extLst>
                  </a:tr>
                </a:tbl>
              </a:graphicData>
            </a:graphic>
          </p:graphicFrame>
        </mc:Choice>
        <mc:Fallback xmlns="">
          <p:graphicFrame>
            <p:nvGraphicFramePr>
              <p:cNvPr id="3" name="Πίνακας 2">
                <a:extLst>
                  <a:ext uri="{FF2B5EF4-FFF2-40B4-BE49-F238E27FC236}">
                    <a16:creationId xmlns:a16="http://schemas.microsoft.com/office/drawing/2014/main" id="{2DF07137-69FE-A85A-D284-677FCB0CB9CC}"/>
                  </a:ext>
                </a:extLst>
              </p:cNvPr>
              <p:cNvGraphicFramePr>
                <a:graphicFrameLocks noGrp="1"/>
              </p:cNvGraphicFramePr>
              <p:nvPr/>
            </p:nvGraphicFramePr>
            <p:xfrm>
              <a:off x="7322260" y="3008594"/>
              <a:ext cx="4379687" cy="3350193"/>
            </p:xfrm>
            <a:graphic>
              <a:graphicData uri="http://schemas.openxmlformats.org/drawingml/2006/table">
                <a:tbl>
                  <a:tblPr firstRow="1" firstCol="1" bandRow="1">
                    <a:tableStyleId>{68D230F3-CF80-4859-8CE7-A43EE81993B5}</a:tableStyleId>
                  </a:tblPr>
                  <a:tblGrid>
                    <a:gridCol w="2531836">
                      <a:extLst>
                        <a:ext uri="{9D8B030D-6E8A-4147-A177-3AD203B41FA5}">
                          <a16:colId xmlns:a16="http://schemas.microsoft.com/office/drawing/2014/main" val="251086933"/>
                        </a:ext>
                      </a:extLst>
                    </a:gridCol>
                    <a:gridCol w="844550">
                      <a:extLst>
                        <a:ext uri="{9D8B030D-6E8A-4147-A177-3AD203B41FA5}">
                          <a16:colId xmlns:a16="http://schemas.microsoft.com/office/drawing/2014/main" val="338279756"/>
                        </a:ext>
                      </a:extLst>
                    </a:gridCol>
                    <a:gridCol w="1003301">
                      <a:extLst>
                        <a:ext uri="{9D8B030D-6E8A-4147-A177-3AD203B41FA5}">
                          <a16:colId xmlns:a16="http://schemas.microsoft.com/office/drawing/2014/main" val="1061424435"/>
                        </a:ext>
                      </a:extLst>
                    </a:gridCol>
                  </a:tblGrid>
                  <a:tr h="231331">
                    <a:tc>
                      <a:txBody>
                        <a:bodyPr/>
                        <a:lstStyle/>
                        <a:p>
                          <a:pPr algn="ctr">
                            <a:lnSpc>
                              <a:spcPct val="115000"/>
                            </a:lnSpc>
                            <a:spcAft>
                              <a:spcPts val="1000"/>
                            </a:spcAft>
                          </a:pPr>
                          <a:r>
                            <a:rPr lang="en-US" sz="1400" b="1" dirty="0">
                              <a:effectLst/>
                            </a:rPr>
                            <a:t>Πα</a:t>
                          </a:r>
                          <a:r>
                            <a:rPr lang="en-US" sz="1400" b="1" dirty="0" err="1">
                              <a:effectLst/>
                            </a:rPr>
                            <a:t>ράμετρος</a:t>
                          </a:r>
                          <a:endParaRPr lang="el-GR" sz="14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err="1">
                              <a:effectLst/>
                            </a:rPr>
                            <a:t>Σύμ</a:t>
                          </a:r>
                          <a:r>
                            <a:rPr lang="en-US" sz="1400" b="1" dirty="0">
                              <a:effectLst/>
                            </a:rPr>
                            <a:t>βολο</a:t>
                          </a:r>
                          <a:endParaRPr lang="el-GR" sz="14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err="1">
                              <a:effectLst/>
                            </a:rPr>
                            <a:t>Τιμή</a:t>
                          </a:r>
                          <a:endParaRPr lang="el-GR" sz="14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486138980"/>
                      </a:ext>
                    </a:extLst>
                  </a:tr>
                  <a:tr h="271598">
                    <a:tc>
                      <a:txBody>
                        <a:bodyPr/>
                        <a:lstStyle/>
                        <a:p>
                          <a:pPr algn="ctr">
                            <a:lnSpc>
                              <a:spcPct val="115000"/>
                            </a:lnSpc>
                            <a:spcAft>
                              <a:spcPts val="1000"/>
                            </a:spcAft>
                          </a:pPr>
                          <a:r>
                            <a:rPr lang="en-US" sz="1400" b="0" dirty="0" err="1">
                              <a:effectLst/>
                            </a:rPr>
                            <a:t>Μάζ</a:t>
                          </a:r>
                          <a:r>
                            <a:rPr lang="en-US" sz="1400" b="0" dirty="0">
                              <a:effectLst/>
                            </a:rPr>
                            <a:t>α οχήματος</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a:effectLst/>
                            </a:rPr>
                            <a:t>m</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1200 kg</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491608102"/>
                      </a:ext>
                    </a:extLst>
                  </a:tr>
                  <a:tr h="271598">
                    <a:tc>
                      <a:txBody>
                        <a:bodyPr/>
                        <a:lstStyle/>
                        <a:p>
                          <a:pPr algn="ctr">
                            <a:lnSpc>
                              <a:spcPct val="115000"/>
                            </a:lnSpc>
                            <a:spcAft>
                              <a:spcPts val="1000"/>
                            </a:spcAft>
                          </a:pPr>
                          <a:r>
                            <a:rPr lang="en-US" sz="1400" b="0" dirty="0" err="1">
                              <a:effectLst/>
                            </a:rPr>
                            <a:t>Ακτίν</a:t>
                          </a:r>
                          <a:r>
                            <a:rPr lang="en-US" sz="1400" b="0" dirty="0">
                              <a:effectLst/>
                            </a:rPr>
                            <a:t>α τροχού</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endParaRPr lang="el-GR"/>
                        </a:p>
                      </a:txBody>
                      <a:tcPr marL="68580" marR="68580" marT="0" marB="0">
                        <a:blipFill>
                          <a:blip r:embed="rId5"/>
                          <a:stretch>
                            <a:fillRect l="-301449" t="-202273" r="-120290" b="-984091"/>
                          </a:stretch>
                        </a:blipFill>
                      </a:tcPr>
                    </a:tc>
                    <a:tc>
                      <a:txBody>
                        <a:bodyPr/>
                        <a:lstStyle/>
                        <a:p>
                          <a:pPr algn="ctr">
                            <a:lnSpc>
                              <a:spcPct val="115000"/>
                            </a:lnSpc>
                            <a:spcAft>
                              <a:spcPts val="1000"/>
                            </a:spcAft>
                          </a:pPr>
                          <a:r>
                            <a:rPr lang="en-US" sz="1400" dirty="0">
                              <a:effectLst/>
                            </a:rPr>
                            <a:t>0.3 m</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38498374"/>
                      </a:ext>
                    </a:extLst>
                  </a:tr>
                  <a:tr h="271598">
                    <a:tc>
                      <a:txBody>
                        <a:bodyPr/>
                        <a:lstStyle/>
                        <a:p>
                          <a:pPr algn="ctr">
                            <a:lnSpc>
                              <a:spcPct val="115000"/>
                            </a:lnSpc>
                            <a:spcAft>
                              <a:spcPts val="1000"/>
                            </a:spcAft>
                          </a:pPr>
                          <a:r>
                            <a:rPr lang="en-US" sz="1400" b="0" dirty="0" err="1">
                              <a:effectLst/>
                            </a:rPr>
                            <a:t>Συντελεστής</a:t>
                          </a:r>
                          <a:r>
                            <a:rPr lang="en-US" sz="1400" b="0" dirty="0">
                              <a:effectLst/>
                            </a:rPr>
                            <a:t> </a:t>
                          </a:r>
                          <a:r>
                            <a:rPr lang="en-US" sz="1400" b="0" dirty="0" err="1">
                              <a:effectLst/>
                            </a:rPr>
                            <a:t>κύλισης</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a:effectLst/>
                            </a:rPr>
                            <a:t>C₀</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0.01</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861367827"/>
                      </a:ext>
                    </a:extLst>
                  </a:tr>
                  <a:tr h="302116">
                    <a:tc>
                      <a:txBody>
                        <a:bodyPr/>
                        <a:lstStyle/>
                        <a:p>
                          <a:pPr algn="ctr">
                            <a:lnSpc>
                              <a:spcPct val="115000"/>
                            </a:lnSpc>
                            <a:spcAft>
                              <a:spcPts val="1000"/>
                            </a:spcAft>
                          </a:pPr>
                          <a:r>
                            <a:rPr lang="en-US" sz="1400" b="0" dirty="0" err="1">
                              <a:effectLst/>
                            </a:rPr>
                            <a:t>Συντελεστής</a:t>
                          </a:r>
                          <a:r>
                            <a:rPr lang="en-US" sz="1400" b="0" dirty="0">
                              <a:effectLst/>
                            </a:rPr>
                            <a:t> οπ</a:t>
                          </a:r>
                          <a:r>
                            <a:rPr lang="en-US" sz="1400" b="0" dirty="0" err="1">
                              <a:effectLst/>
                            </a:rPr>
                            <a:t>ισθέλκουσ</a:t>
                          </a:r>
                          <a:r>
                            <a:rPr lang="en-US" sz="1400" b="0" dirty="0">
                              <a:effectLst/>
                            </a:rPr>
                            <a:t>ας</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endParaRPr lang="el-GR"/>
                        </a:p>
                      </a:txBody>
                      <a:tcPr marL="68580" marR="68580" marT="0" marB="0">
                        <a:blipFill>
                          <a:blip r:embed="rId5"/>
                          <a:stretch>
                            <a:fillRect l="-301449" t="-356000" r="-120290" b="-676000"/>
                          </a:stretch>
                        </a:blipFill>
                      </a:tcPr>
                    </a:tc>
                    <a:tc>
                      <a:txBody>
                        <a:bodyPr/>
                        <a:lstStyle/>
                        <a:p>
                          <a:pPr algn="ctr">
                            <a:lnSpc>
                              <a:spcPct val="115000"/>
                            </a:lnSpc>
                            <a:spcAft>
                              <a:spcPts val="1000"/>
                            </a:spcAft>
                          </a:pPr>
                          <a:r>
                            <a:rPr lang="en-US" sz="1400" dirty="0">
                              <a:effectLst/>
                            </a:rPr>
                            <a:t>0.3</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557724210"/>
                      </a:ext>
                    </a:extLst>
                  </a:tr>
                  <a:tr h="271598">
                    <a:tc>
                      <a:txBody>
                        <a:bodyPr/>
                        <a:lstStyle/>
                        <a:p>
                          <a:pPr algn="ctr">
                            <a:lnSpc>
                              <a:spcPct val="115000"/>
                            </a:lnSpc>
                            <a:spcAft>
                              <a:spcPts val="1000"/>
                            </a:spcAft>
                          </a:pPr>
                          <a:r>
                            <a:rPr lang="en-US" sz="1400" b="0" dirty="0" err="1">
                              <a:effectLst/>
                            </a:rPr>
                            <a:t>Μετω</a:t>
                          </a:r>
                          <a:r>
                            <a:rPr lang="en-US" sz="1400" b="0" dirty="0">
                              <a:effectLst/>
                            </a:rPr>
                            <a:t>πική επιφάνεια</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endParaRPr lang="el-GR"/>
                        </a:p>
                      </a:txBody>
                      <a:tcPr marL="68580" marR="68580" marT="0" marB="0">
                        <a:blipFill>
                          <a:blip r:embed="rId5"/>
                          <a:stretch>
                            <a:fillRect l="-301449" t="-518182" r="-120290" b="-668182"/>
                          </a:stretch>
                        </a:blipFill>
                      </a:tcPr>
                    </a:tc>
                    <a:tc>
                      <a:txBody>
                        <a:bodyPr/>
                        <a:lstStyle/>
                        <a:p>
                          <a:pPr algn="ctr">
                            <a:lnSpc>
                              <a:spcPct val="115000"/>
                            </a:lnSpc>
                            <a:spcAft>
                              <a:spcPts val="1000"/>
                            </a:spcAft>
                          </a:pPr>
                          <a:r>
                            <a:rPr lang="en-US" sz="1400" dirty="0">
                              <a:effectLst/>
                            </a:rPr>
                            <a:t>2.2 m²</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055734384"/>
                      </a:ext>
                    </a:extLst>
                  </a:tr>
                  <a:tr h="271598">
                    <a:tc>
                      <a:txBody>
                        <a:bodyPr/>
                        <a:lstStyle/>
                        <a:p>
                          <a:pPr algn="ctr">
                            <a:lnSpc>
                              <a:spcPct val="115000"/>
                            </a:lnSpc>
                            <a:spcAft>
                              <a:spcPts val="1000"/>
                            </a:spcAft>
                          </a:pPr>
                          <a:r>
                            <a:rPr lang="en-US" sz="1400" b="0" dirty="0" err="1">
                              <a:effectLst/>
                            </a:rPr>
                            <a:t>Πυκνότητ</a:t>
                          </a:r>
                          <a:r>
                            <a:rPr lang="en-US" sz="1400" b="0" dirty="0">
                              <a:effectLst/>
                            </a:rPr>
                            <a:t>α αέρα</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a:effectLst/>
                            </a:rPr>
                            <a:t>ρ</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1.2 kg/m³</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822881835"/>
                      </a:ext>
                    </a:extLst>
                  </a:tr>
                  <a:tr h="271598">
                    <a:tc>
                      <a:txBody>
                        <a:bodyPr/>
                        <a:lstStyle/>
                        <a:p>
                          <a:pPr algn="ctr">
                            <a:lnSpc>
                              <a:spcPct val="115000"/>
                            </a:lnSpc>
                            <a:spcAft>
                              <a:spcPts val="1000"/>
                            </a:spcAft>
                          </a:pPr>
                          <a:r>
                            <a:rPr lang="en-US" sz="1400" b="0" dirty="0" err="1">
                              <a:effectLst/>
                            </a:rPr>
                            <a:t>Στ</a:t>
                          </a:r>
                          <a:r>
                            <a:rPr lang="en-US" sz="1400" b="0" dirty="0">
                              <a:effectLst/>
                            </a:rPr>
                            <a:t>αθερά ροπής </a:t>
                          </a:r>
                          <a:r>
                            <a:rPr lang="el-GR" sz="1400" b="0" dirty="0">
                              <a:effectLst/>
                            </a:rPr>
                            <a:t>κινητήρα</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dirty="0">
                              <a:effectLst/>
                            </a:rPr>
                            <a:t>K</a:t>
                          </a:r>
                          <a:r>
                            <a:rPr lang="el-GR" sz="1400" b="1" dirty="0">
                              <a:effectLst/>
                            </a:rPr>
                            <a:t>*Φ</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rPr>
                            <a:t>0.8 </a:t>
                          </a:r>
                          <a:r>
                            <a:rPr lang="en-US" sz="1400" dirty="0" err="1">
                              <a:effectLst/>
                            </a:rPr>
                            <a:t>N·m</a:t>
                          </a:r>
                          <a:r>
                            <a:rPr lang="en-US" sz="1400" dirty="0">
                              <a:effectLst/>
                            </a:rPr>
                            <a:t>/A</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182549292"/>
                      </a:ext>
                    </a:extLst>
                  </a:tr>
                  <a:tr h="372364">
                    <a:tc>
                      <a:txBody>
                        <a:bodyPr/>
                        <a:lstStyle/>
                        <a:p>
                          <a:pPr algn="ctr">
                            <a:lnSpc>
                              <a:spcPct val="115000"/>
                            </a:lnSpc>
                            <a:spcAft>
                              <a:spcPts val="1000"/>
                            </a:spcAft>
                          </a:pPr>
                          <a:r>
                            <a:rPr lang="el-GR" sz="1400" b="0" dirty="0">
                              <a:effectLst/>
                            </a:rPr>
                            <a:t>Κλίση δρόμου</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l-GR" sz="1400" b="1" dirty="0">
                              <a:effectLst/>
                            </a:rPr>
                            <a:t>β</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endParaRPr lang="el-GR"/>
                        </a:p>
                      </a:txBody>
                      <a:tcPr marL="68580" marR="68580" marT="0" marB="0">
                        <a:blipFill>
                          <a:blip r:embed="rId5"/>
                          <a:stretch>
                            <a:fillRect l="-335758" t="-593443" r="-606" b="-234426"/>
                          </a:stretch>
                        </a:blipFill>
                      </a:tcPr>
                    </a:tc>
                    <a:extLst>
                      <a:ext uri="{0D108BD9-81ED-4DB2-BD59-A6C34878D82A}">
                        <a16:rowId xmlns:a16="http://schemas.microsoft.com/office/drawing/2014/main" val="1672743512"/>
                      </a:ext>
                    </a:extLst>
                  </a:tr>
                  <a:tr h="271598">
                    <a:tc>
                      <a:txBody>
                        <a:bodyPr/>
                        <a:lstStyle/>
                        <a:p>
                          <a:pPr algn="ctr">
                            <a:lnSpc>
                              <a:spcPct val="115000"/>
                            </a:lnSpc>
                            <a:spcAft>
                              <a:spcPts val="1000"/>
                            </a:spcAft>
                          </a:pPr>
                          <a:r>
                            <a:rPr lang="en-US" sz="1400" b="0" dirty="0">
                              <a:effectLst/>
                              <a:latin typeface="Cambria" panose="02040503050406030204" pitchFamily="18" charset="0"/>
                              <a:ea typeface="MS Mincho" panose="02020609040205080304" pitchFamily="49" charset="-128"/>
                              <a:cs typeface="Times New Roman" panose="02020603050405020304" pitchFamily="18" charset="0"/>
                            </a:rPr>
                            <a:t>Battery voltage</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endParaRPr lang="el-GR"/>
                        </a:p>
                      </a:txBody>
                      <a:tcPr marL="68580" marR="68580" marT="0" marB="0">
                        <a:blipFill>
                          <a:blip r:embed="rId5"/>
                          <a:stretch>
                            <a:fillRect l="-301449" t="-940000" r="-120290" b="-217778"/>
                          </a:stretch>
                        </a:blipFill>
                      </a:tcPr>
                    </a:tc>
                    <a:tc>
                      <a:txBody>
                        <a:bodyPr/>
                        <a:lstStyle/>
                        <a:p>
                          <a:pPr algn="ctr">
                            <a:lnSpc>
                              <a:spcPct val="115000"/>
                            </a:lnSpc>
                            <a:spcAft>
                              <a:spcPts val="1000"/>
                            </a:spcAft>
                          </a:pPr>
                          <a:r>
                            <a:rPr lang="en-US" sz="1400" dirty="0">
                              <a:effectLst/>
                              <a:latin typeface="Cambria" panose="02040503050406030204" pitchFamily="18" charset="0"/>
                              <a:ea typeface="MS Mincho" panose="02020609040205080304" pitchFamily="49" charset="-128"/>
                              <a:cs typeface="Times New Roman" panose="02020603050405020304" pitchFamily="18" charset="0"/>
                            </a:rPr>
                            <a:t>350V</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782818378"/>
                      </a:ext>
                    </a:extLst>
                  </a:tr>
                  <a:tr h="271598">
                    <a:tc>
                      <a:txBody>
                        <a:bodyPr/>
                        <a:lstStyle/>
                        <a:p>
                          <a:pPr algn="ctr">
                            <a:lnSpc>
                              <a:spcPct val="115000"/>
                            </a:lnSpc>
                            <a:spcAft>
                              <a:spcPts val="1000"/>
                            </a:spcAft>
                          </a:pPr>
                          <a:r>
                            <a:rPr lang="en-US" sz="1400" b="0" dirty="0">
                              <a:effectLst/>
                              <a:latin typeface="Cambria" panose="02040503050406030204" pitchFamily="18" charset="0"/>
                              <a:ea typeface="MS Mincho" panose="02020609040205080304" pitchFamily="49" charset="-128"/>
                              <a:cs typeface="Times New Roman" panose="02020603050405020304" pitchFamily="18" charset="0"/>
                            </a:rPr>
                            <a:t>Motor speed/Wheel speed</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b="1" i="1" dirty="0">
                              <a:effectLst/>
                              <a:latin typeface="Cambria" panose="02040503050406030204" pitchFamily="18" charset="0"/>
                              <a:ea typeface="MS Mincho" panose="02020609040205080304" pitchFamily="49" charset="-128"/>
                              <a:cs typeface="Times New Roman" panose="02020603050405020304" pitchFamily="18" charset="0"/>
                            </a:rPr>
                            <a:t>G</a:t>
                          </a:r>
                          <a:endParaRPr lang="el-GR" sz="1400" b="1"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400" dirty="0">
                              <a:effectLst/>
                              <a:latin typeface="Cambria" panose="02040503050406030204" pitchFamily="18" charset="0"/>
                              <a:ea typeface="MS Mincho" panose="02020609040205080304" pitchFamily="49" charset="-128"/>
                              <a:cs typeface="Times New Roman" panose="02020603050405020304" pitchFamily="18" charset="0"/>
                            </a:rPr>
                            <a:t>9/1</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4100407685"/>
                      </a:ext>
                    </a:extLst>
                  </a:tr>
                  <a:tr h="271598">
                    <a:tc>
                      <a:txBody>
                        <a:bodyPr/>
                        <a:lstStyle/>
                        <a:p>
                          <a:pPr algn="ctr">
                            <a:lnSpc>
                              <a:spcPct val="115000"/>
                            </a:lnSpc>
                            <a:spcAft>
                              <a:spcPts val="1000"/>
                            </a:spcAft>
                          </a:pPr>
                          <a:r>
                            <a:rPr lang="en-US" sz="1400" b="0" dirty="0">
                              <a:effectLst/>
                              <a:latin typeface="Cambria" panose="02040503050406030204" pitchFamily="18" charset="0"/>
                              <a:ea typeface="MS Mincho" panose="02020609040205080304" pitchFamily="49" charset="-128"/>
                              <a:cs typeface="Times New Roman" panose="02020603050405020304" pitchFamily="18" charset="0"/>
                            </a:rPr>
                            <a:t>Efficiency</a:t>
                          </a:r>
                          <a:endParaRPr lang="el-GR" sz="14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l-GR" sz="1400" b="1" i="1" dirty="0">
                              <a:effectLst/>
                              <a:latin typeface="Cambria" panose="02040503050406030204" pitchFamily="18" charset="0"/>
                              <a:ea typeface="MS Mincho" panose="02020609040205080304" pitchFamily="49" charset="-128"/>
                              <a:cs typeface="Times New Roman" panose="02020603050405020304" pitchFamily="18" charset="0"/>
                            </a:rPr>
                            <a:t>η</a:t>
                          </a:r>
                        </a:p>
                      </a:txBody>
                      <a:tcPr marL="68580" marR="68580" marT="0" marB="0"/>
                    </a:tc>
                    <a:tc>
                      <a:txBody>
                        <a:bodyPr/>
                        <a:lstStyle/>
                        <a:p>
                          <a:pPr algn="ctr">
                            <a:lnSpc>
                              <a:spcPct val="115000"/>
                            </a:lnSpc>
                            <a:spcAft>
                              <a:spcPts val="1000"/>
                            </a:spcAft>
                          </a:pPr>
                          <a:r>
                            <a:rPr lang="en-US" sz="1400" dirty="0">
                              <a:effectLst/>
                              <a:latin typeface="Cambria" panose="02040503050406030204" pitchFamily="18" charset="0"/>
                              <a:ea typeface="MS Mincho" panose="02020609040205080304" pitchFamily="49" charset="-128"/>
                              <a:cs typeface="Times New Roman" panose="02020603050405020304" pitchFamily="18" charset="0"/>
                            </a:rPr>
                            <a:t>0.92</a:t>
                          </a:r>
                          <a:endParaRPr lang="el-G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937501153"/>
                      </a:ext>
                    </a:extLst>
                  </a:tr>
                </a:tbl>
              </a:graphicData>
            </a:graphic>
          </p:graphicFrame>
        </mc:Fallback>
      </mc:AlternateContent>
    </p:spTree>
    <p:extLst>
      <p:ext uri="{BB962C8B-B14F-4D97-AF65-F5344CB8AC3E}">
        <p14:creationId xmlns:p14="http://schemas.microsoft.com/office/powerpoint/2010/main" val="1334373606"/>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14107</TotalTime>
  <Words>11604</Words>
  <Application>Microsoft Office PowerPoint</Application>
  <PresentationFormat>Ευρεία οθόνη</PresentationFormat>
  <Paragraphs>1434</Paragraphs>
  <Slides>121</Slides>
  <Notes>52</Notes>
  <HiddenSlides>0</HiddenSlides>
  <MMClips>1</MMClips>
  <ScaleCrop>false</ScaleCrop>
  <HeadingPairs>
    <vt:vector size="6" baseType="variant">
      <vt:variant>
        <vt:lpstr>Γραμματοσειρές που χρησιμοποιούνται</vt:lpstr>
      </vt:variant>
      <vt:variant>
        <vt:i4>18</vt:i4>
      </vt:variant>
      <vt:variant>
        <vt:lpstr>Θέμα</vt:lpstr>
      </vt:variant>
      <vt:variant>
        <vt:i4>2</vt:i4>
      </vt:variant>
      <vt:variant>
        <vt:lpstr>Τίτλοι διαφανειών</vt:lpstr>
      </vt:variant>
      <vt:variant>
        <vt:i4>121</vt:i4>
      </vt:variant>
    </vt:vector>
  </HeadingPairs>
  <TitlesOfParts>
    <vt:vector size="141" baseType="lpstr">
      <vt:lpstr>MS Gothic</vt:lpstr>
      <vt:lpstr>MS Mincho</vt:lpstr>
      <vt:lpstr>-apple-system</vt:lpstr>
      <vt:lpstr>Aptos</vt:lpstr>
      <vt:lpstr>Aptos Display</vt:lpstr>
      <vt:lpstr>Arial</vt:lpstr>
      <vt:lpstr>Calibri</vt:lpstr>
      <vt:lpstr>Calibri Light</vt:lpstr>
      <vt:lpstr>Cambria</vt:lpstr>
      <vt:lpstr>Cambria Math</vt:lpstr>
      <vt:lpstr>CF Din-Light</vt:lpstr>
      <vt:lpstr>Courier New</vt:lpstr>
      <vt:lpstr>ElsevierGulliver</vt:lpstr>
      <vt:lpstr>ElsevierSans</vt:lpstr>
      <vt:lpstr>Helvetica Neue</vt:lpstr>
      <vt:lpstr>InterstateGR</vt:lpstr>
      <vt:lpstr>Times New Roman</vt:lpstr>
      <vt:lpstr>Wingdings</vt:lpstr>
      <vt:lpstr>Θέμα του Office</vt:lpstr>
      <vt:lpstr>1_Θέμα του Office</vt:lpstr>
      <vt:lpstr>Παρουσίαση του PowerPoint</vt:lpstr>
      <vt:lpstr>Πηγές Ενέργειας και Ενεργειακή πυκνότητα</vt:lpstr>
      <vt:lpstr>Απόδοση Ηλεκτρικών οχημάτων (Μπαταρία VS Υδρογόνου)</vt:lpstr>
      <vt:lpstr>Δομή Ηλεκτρικού Οχήματος</vt:lpstr>
      <vt:lpstr>Εισαγωγή στις μπαταρίες ΗΟ</vt:lpstr>
      <vt:lpstr>Εμπορικά μοντέλα στην Ελλάδα</vt:lpstr>
      <vt:lpstr>Εμπορικά μοντέλα στην Ελλάδα</vt:lpstr>
      <vt:lpstr>Εμπορικά μοντέλα στην Ελλάδα</vt:lpstr>
      <vt:lpstr>Παγκόσμιος στόλος Ηλεκτρικών οχημάτων 2013-2023</vt:lpstr>
      <vt:lpstr>Ετήσιες Πωλήσεις 2012-2024</vt:lpstr>
      <vt:lpstr>Διαφορά κόστους Ηλεκτρικών-Συμβατικών</vt:lpstr>
      <vt:lpstr>Πρόβλεψη μεριδίου αγοράς (%) ηλεκτρ. οχημάτων</vt:lpstr>
      <vt:lpstr>Σύνοψη</vt:lpstr>
      <vt:lpstr>Εισαγωγή στις μπαταρίες</vt:lpstr>
      <vt:lpstr>Εξέλιξη αυτονομίας μπαταριών</vt:lpstr>
      <vt:lpstr>Τύποι μπαταριών</vt:lpstr>
      <vt:lpstr>Li-NMC</vt:lpstr>
      <vt:lpstr>Li-NMC</vt:lpstr>
      <vt:lpstr>Li-NMC</vt:lpstr>
      <vt:lpstr>Li-NMC</vt:lpstr>
      <vt:lpstr>Li-NCA</vt:lpstr>
      <vt:lpstr>LFP</vt:lpstr>
      <vt:lpstr>Χημικές αντιδράσεις κατά τη φόρτιση/εκφόρτιση της LFP</vt:lpstr>
      <vt:lpstr>Sodium Ion (Ιόντων Νατρίου)</vt:lpstr>
      <vt:lpstr>Lead Acid</vt:lpstr>
      <vt:lpstr>Σύγκριση τύπων μπαταριών</vt:lpstr>
      <vt:lpstr>Αξιοπιστία μπαταριών Li-ion</vt:lpstr>
      <vt:lpstr>Ατυχήματα μπαταριών Li-ion</vt:lpstr>
      <vt:lpstr>Ισοδύναμο ηλεκτρικό κύκλωμα</vt:lpstr>
      <vt:lpstr>Συστοιχία μπαταριών </vt:lpstr>
      <vt:lpstr>Συστοιχία μπαταριών </vt:lpstr>
      <vt:lpstr>Σύνδεση στοιχείων μιας συστοιχίας </vt:lpstr>
      <vt:lpstr>Παρουσίαση του PowerPoint</vt:lpstr>
      <vt:lpstr>Battery management system (BMS)</vt:lpstr>
      <vt:lpstr>Εξισορρόπηση στοιχείων (cell balancing)</vt:lpstr>
      <vt:lpstr>Εκτίμηση κατάστασης φόρτισης (state of charge)</vt:lpstr>
      <vt:lpstr>Εκτίμηση State of Health (SoH)</vt:lpstr>
      <vt:lpstr>Εκτίμηση της θερμικής κατάστασης</vt:lpstr>
      <vt:lpstr>Επικοινωνία με την μονάδα ελέγχου οχημάτων</vt:lpstr>
      <vt:lpstr>Άσκηση 1</vt:lpstr>
      <vt:lpstr>Άσκηση 2</vt:lpstr>
      <vt:lpstr>Άσκηση 3</vt:lpstr>
      <vt:lpstr>Άσκηση 4</vt:lpstr>
      <vt:lpstr>Άσκηση 5</vt:lpstr>
      <vt:lpstr>Άσκηση 6</vt:lpstr>
      <vt:lpstr>Άσκηση 7</vt:lpstr>
      <vt:lpstr>Άσκηση 7</vt:lpstr>
      <vt:lpstr>Άσκηση 8</vt:lpstr>
      <vt:lpstr>Άσκηση 8</vt:lpstr>
      <vt:lpstr>Άσκηση 9</vt:lpstr>
      <vt:lpstr>Άσκηση 10</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Άσκηση 1</vt:lpstr>
      <vt:lpstr>Άσκηση 1-Λύση</vt:lpstr>
      <vt:lpstr>Άσκηση 1-Λύση</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bagelis bobodakis</dc:creator>
  <cp:lastModifiedBy>bagelis bobodakis</cp:lastModifiedBy>
  <cp:revision>354</cp:revision>
  <dcterms:created xsi:type="dcterms:W3CDTF">2025-09-21T22:47:02Z</dcterms:created>
  <dcterms:modified xsi:type="dcterms:W3CDTF">2025-11-29T19:21:12Z</dcterms:modified>
</cp:coreProperties>
</file>