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4" r:id="rId4"/>
    <p:sldId id="260" r:id="rId5"/>
    <p:sldId id="258" r:id="rId6"/>
    <p:sldId id="259" r:id="rId7"/>
    <p:sldId id="265" r:id="rId8"/>
    <p:sldId id="266" r:id="rId9"/>
    <p:sldId id="267" r:id="rId10"/>
    <p:sldId id="268" r:id="rId11"/>
    <p:sldId id="261" r:id="rId12"/>
    <p:sldId id="262" r:id="rId13"/>
    <p:sldId id="269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86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95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86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281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596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89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92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58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40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71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52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99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7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410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48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58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1C4A-36A3-4E8F-8788-EC8F470D84D0}" type="datetimeFigureOut">
              <a:rPr lang="el-GR" smtClean="0"/>
              <a:t>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90F94C-72A5-4D1D-9DD8-0391D022BF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6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25401"/>
            <a:ext cx="7772400" cy="204599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l-GR" sz="6000" dirty="0" smtClean="0">
                <a:latin typeface="Calibri" panose="020F0502020204030204" pitchFamily="34" charset="0"/>
              </a:rPr>
              <a:t>ΕΜΕΚ &amp; Υβριδική Τεχνολογία</a:t>
            </a:r>
            <a:endParaRPr lang="el-GR" altLang="el-GR" sz="6000" dirty="0">
              <a:latin typeface="Calibri" panose="020F0502020204030204" pitchFamily="34" charset="0"/>
            </a:endParaRPr>
          </a:p>
        </p:txBody>
      </p:sp>
      <p:sp>
        <p:nvSpPr>
          <p:cNvPr id="19459" name="Ορθογώνιο 3"/>
          <p:cNvSpPr>
            <a:spLocks noChangeArrowheads="1"/>
          </p:cNvSpPr>
          <p:nvPr/>
        </p:nvSpPr>
        <p:spPr bwMode="auto">
          <a:xfrm>
            <a:off x="1701801" y="6491289"/>
            <a:ext cx="8785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800">
                <a:solidFill>
                  <a:schemeClr val="tx1"/>
                </a:solidFill>
                <a:latin typeface="Calibri" panose="020F0502020204030204" pitchFamily="34" charset="0"/>
              </a:rPr>
              <a:t>https://www.google.com/url?sa=i&amp;url=https%3A%2F%2Fwww.autoblog.gr%2F2017%2F10%2F27%2Fetsi-leitourgei-o-prwtoporiakos-skyactiv-x-benzinokinhthras-ths-mazda%2F&amp;psig=AOvVaw36ThqBxkN4BMV_9mERQ8HC&amp;ust=1581953145168000&amp;source=images&amp;cd=vfe&amp;ved=0CAIQjRxqFwoTCPCl3e2w1ucCFQAAAAAdAAAAABAD</a:t>
            </a:r>
            <a:endParaRPr lang="el-GR" altLang="el-GR" sz="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2895600" y="3732246"/>
            <a:ext cx="7772400" cy="16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Κύκλος</a:t>
            </a: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Υβριδικών Διατάξεων Μίλλερ - </a:t>
            </a: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</a:t>
            </a:r>
            <a:endParaRPr lang="el-GR" altLang="el-GR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8970" y="-1"/>
            <a:ext cx="11174963" cy="15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ΚΥΚΛΟΣ ΤΥΠΟΥ 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ΙΔΑΝΙΚΟΥ ΑΕΡΙΟΥ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λοιπές παραλλαγές 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VVT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(&amp; υπερπλήρωση)</a:t>
            </a:r>
            <a:endParaRPr lang="el-GR" altLang="el-GR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316825" y="1632859"/>
            <a:ext cx="55989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Σε κάθε περίπτωση, εάν κατά την έναρξη της συμπίεσης υπάρχει λιγότερος αέρας και λιγότερο καύσιμο μέσα στον κύλινδρο…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Χαμηλή απόδοση ανά μετατόπιση και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Χαμηλή μέση 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ενδεικνύμενη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πίεση.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λύση στην έλλειψη ποσότητας αέρα είναι: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Η χρήση υπερπλήρωσης/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στροβιλοϋπερπλήρωσης</a:t>
            </a: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Μέγιστη πίεση στην Πολλαπλή εισαγωγής: 150-200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07" y="1632859"/>
            <a:ext cx="4535118" cy="507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909665" y="1413244"/>
            <a:ext cx="10033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FF0000"/>
                </a:solidFill>
                <a:latin typeface="URWPalladioL-Roma"/>
              </a:rPr>
              <a:t>ΟΤΤΟ παραδείγματα 1 &amp; 2 (Ίσως όχι φέτος)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>
              <a:latin typeface="URWPalladioL-Rom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Μετά σύγκριση με την ακόλουθη </a:t>
            </a:r>
            <a:r>
              <a:rPr lang="el-GR" dirty="0" err="1" smtClean="0">
                <a:latin typeface="URWPalladioL-Roma"/>
              </a:rPr>
              <a:t>άκηση</a:t>
            </a:r>
            <a:r>
              <a:rPr lang="el-GR" dirty="0" smtClean="0">
                <a:latin typeface="URWPalladioL-Roma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URWPalladioL-Roma"/>
              </a:rPr>
              <a:t>ΜΙΛΛΕΡ – ΒΙΒΛΙΟ ΣΕΛ. 161 ΠΑΡΑΔΕΙΓΜΑ 3,6 Στον πίνακα: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>
              <a:latin typeface="URWPalladioL-Rom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 smtClean="0">
              <a:latin typeface="URWPalladioL-Rom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8301" y="230868"/>
            <a:ext cx="11174963" cy="118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ΚΥΚΛΟΣ ΤΥΠΟΥ </a:t>
            </a: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</a:t>
            </a: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- ΠΑΡΑΔΕΙΓΜΑ</a:t>
            </a:r>
            <a:endParaRPr lang="el-GR" altLang="el-GR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63487" y="1043903"/>
            <a:ext cx="101796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Σχεδόν ίδιες θερμοκρασίες λειτουργίας εκτός τις εξαγωγής των καυσαερίων.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Αρκούντως χαμηλή θερμοκρασία κατά την έναρξη της καύσης για την αποφυγή αυτανάφλεξης ή κρουστικής καύσης.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Η χαμηλότερη θερμοκρασία του </a:t>
            </a:r>
            <a:r>
              <a:rPr lang="en-US" dirty="0" smtClean="0">
                <a:latin typeface="URWPalladioL-Roma"/>
              </a:rPr>
              <a:t>miller</a:t>
            </a:r>
            <a:r>
              <a:rPr lang="el-GR" dirty="0" smtClean="0">
                <a:latin typeface="URWPalladioL-Roma"/>
              </a:rPr>
              <a:t> είναι αποτέλεσμα του υψηλότερου λόγου εκτόνωσης – αυτή εκκινεί από την ίδια μέγιστη θερμοκρασία του κύκλου.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Χαμηλότερη θερμοκρασία στην εξαγωγή σημαίνει απόρριψη λιγότερης ενέργειας.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Το μεγαλύτερο μέρος αυτής, αξιοποιείται για την παραγωγή έργου στον (επιμηκυμένο) χρόνο εκτόνωσης.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7631" y="13652"/>
            <a:ext cx="11174963" cy="92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ΣΥΓΚΡΙΣΗ ΚΥΚΛΩΝ </a:t>
            </a: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 - OTTO</a:t>
            </a:r>
            <a:endParaRPr lang="el-GR" altLang="el-GR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8" y="3453739"/>
            <a:ext cx="8799738" cy="32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952500" y="786728"/>
            <a:ext cx="11239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Οι πιέσεις του κύκλου </a:t>
            </a:r>
            <a:r>
              <a:rPr lang="en-US" dirty="0" smtClean="0">
                <a:latin typeface="URWPalladioL-Roma"/>
              </a:rPr>
              <a:t>Miller </a:t>
            </a:r>
            <a:r>
              <a:rPr lang="el-GR" dirty="0" smtClean="0">
                <a:latin typeface="URWPalladioL-Roma"/>
              </a:rPr>
              <a:t>είναι υψηλότερες από του </a:t>
            </a:r>
            <a:r>
              <a:rPr lang="en-US" dirty="0" smtClean="0">
                <a:latin typeface="URWPalladioL-Roma"/>
              </a:rPr>
              <a:t>Otto</a:t>
            </a:r>
            <a:r>
              <a:rPr lang="el-GR" dirty="0" smtClean="0">
                <a:latin typeface="URWPalladioL-Roma"/>
              </a:rPr>
              <a:t>, κυρίως λόγω υπερπλήρωσης.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URWPalladioL-Roma"/>
              </a:rPr>
              <a:t>Υψηλότερα είναι επίσης:</a:t>
            </a:r>
          </a:p>
          <a:p>
            <a:pPr marL="742950" lvl="2" indent="-285750">
              <a:buFont typeface="Wingdings" panose="05000000000000000000" pitchFamily="2" charset="2"/>
              <a:buChar char="ü"/>
            </a:pPr>
            <a:r>
              <a:rPr lang="el-GR" dirty="0" err="1">
                <a:latin typeface="URWPalladioL-Roma"/>
              </a:rPr>
              <a:t>Ενδεικνύμενη</a:t>
            </a:r>
            <a:r>
              <a:rPr lang="el-GR" dirty="0">
                <a:latin typeface="URWPalladioL-Roma"/>
              </a:rPr>
              <a:t> πίεση</a:t>
            </a:r>
          </a:p>
          <a:p>
            <a:pPr marL="742950" lvl="2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URWPalladioL-Roma"/>
              </a:rPr>
              <a:t>Θερμικός Βαθμός Απόδοσης</a:t>
            </a:r>
          </a:p>
          <a:p>
            <a:pPr marL="742950" lvl="2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URWPalladioL-Roma"/>
              </a:rPr>
              <a:t>Παραγόμενο έργο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URWPalladioL-Roma"/>
              </a:rPr>
              <a:t>Είναι </a:t>
            </a:r>
            <a:r>
              <a:rPr lang="el-GR" dirty="0" smtClean="0">
                <a:latin typeface="URWPalladioL-Roma"/>
              </a:rPr>
              <a:t>υψηλότερα στον </a:t>
            </a:r>
            <a:r>
              <a:rPr lang="en-US" dirty="0" smtClean="0">
                <a:latin typeface="URWPalladioL-Roma"/>
              </a:rPr>
              <a:t>Miller </a:t>
            </a:r>
            <a:r>
              <a:rPr lang="el-GR" dirty="0" smtClean="0">
                <a:latin typeface="URWPalladioL-Roma"/>
              </a:rPr>
              <a:t>λόγω τεχνικής υπεροχής.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Παρόλο που μέρος των – </a:t>
            </a:r>
            <a:r>
              <a:rPr lang="el-GR" b="1" dirty="0" err="1" smtClean="0">
                <a:latin typeface="URWPalladioL-Roma"/>
              </a:rPr>
              <a:t>ενδεικνύμενου</a:t>
            </a:r>
            <a:r>
              <a:rPr lang="el-GR" b="1" dirty="0" smtClean="0">
                <a:latin typeface="URWPalladioL-Roma"/>
              </a:rPr>
              <a:t> έργου και </a:t>
            </a:r>
            <a:r>
              <a:rPr lang="el-GR" b="1" dirty="0" err="1" smtClean="0">
                <a:latin typeface="URWPalladioL-Roma"/>
              </a:rPr>
              <a:t>ενθεικνύμενου</a:t>
            </a:r>
            <a:r>
              <a:rPr lang="el-GR" b="1" dirty="0" smtClean="0">
                <a:latin typeface="URWPalladioL-Roma"/>
              </a:rPr>
              <a:t> βαθμού απόδοσης </a:t>
            </a:r>
            <a:r>
              <a:rPr lang="el-GR" dirty="0" smtClean="0">
                <a:latin typeface="URWPalladioL-Roma"/>
              </a:rPr>
              <a:t>δαπανάτε για την κίνηση του </a:t>
            </a:r>
            <a:r>
              <a:rPr lang="el-GR" dirty="0" err="1" smtClean="0">
                <a:latin typeface="URWPalladioL-Roma"/>
              </a:rPr>
              <a:t>υπερπληρωτή</a:t>
            </a:r>
            <a:r>
              <a:rPr lang="el-GR" dirty="0" smtClean="0">
                <a:latin typeface="URWPalladioL-Roma"/>
              </a:rPr>
              <a:t>, το πραγματικό έργο πέδησης και ο πραγματικός θερμικός βαθμός απόδοσης πέδησης είναι σαφώς υψηλότερα από τα αντίστοιχα μεγέθη του </a:t>
            </a:r>
            <a:r>
              <a:rPr lang="en-US" dirty="0" smtClean="0">
                <a:latin typeface="URWPalladioL-Roma"/>
              </a:rPr>
              <a:t>Otto. </a:t>
            </a:r>
            <a:r>
              <a:rPr lang="el-GR" dirty="0" smtClean="0">
                <a:latin typeface="URWPalladioL-Roma"/>
              </a:rPr>
              <a:t>Το γεγονός αυτό ενισχύεται αν χρησιμοποιηθεί </a:t>
            </a:r>
            <a:r>
              <a:rPr lang="el-GR" dirty="0" err="1" smtClean="0">
                <a:latin typeface="URWPalladioL-Roma"/>
              </a:rPr>
              <a:t>στροβιλοϋπερπλωτής</a:t>
            </a:r>
            <a:r>
              <a:rPr lang="el-GR" dirty="0" smtClean="0">
                <a:latin typeface="URWPalladioL-Roma"/>
              </a:rPr>
              <a:t> (καυσαερίων), όπως συνήθως </a:t>
            </a:r>
            <a:r>
              <a:rPr lang="el-GR" dirty="0" err="1" smtClean="0">
                <a:latin typeface="URWPalladioL-Roma"/>
              </a:rPr>
              <a:t>συμβαινει</a:t>
            </a:r>
            <a:r>
              <a:rPr lang="el-GR" dirty="0" smtClean="0">
                <a:latin typeface="URWPalladioL-Roma"/>
              </a:rPr>
              <a:t> σήμερα στις περισσότερες περιπτώσεις.</a:t>
            </a:r>
            <a:endParaRPr lang="en-US" dirty="0" smtClean="0">
              <a:latin typeface="URWPalladioL-Rom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7631" y="13652"/>
            <a:ext cx="11174963" cy="92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ΣΥΓΚΡΙΣΗ ΚΥΚΛΩΝ </a:t>
            </a: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 - OTTO</a:t>
            </a:r>
            <a:endParaRPr lang="el-GR" altLang="el-GR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7426" y="3923230"/>
            <a:ext cx="7629524" cy="28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891193" y="1810597"/>
            <a:ext cx="100335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URWPalladioL-Roma"/>
              </a:rPr>
              <a:t>Atkinson</a:t>
            </a:r>
            <a:r>
              <a:rPr lang="el-GR" sz="2400" dirty="0" smtClean="0">
                <a:latin typeface="URWPalladioL-Roma"/>
              </a:rPr>
              <a:t>: Αναλογία εκτόνωσης &gt; Αναλογία Συμπίεσης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URWPalladioL-Roma"/>
              </a:rPr>
              <a:t>Προκαλεί αύξηση της θερμικής απόδοσης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URWPalladioL-Roma"/>
              </a:rPr>
              <a:t>Μειονέκτημα το κόστος κατασκευής και πολυπλοκότητα.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400" dirty="0">
              <a:latin typeface="URWPalladioL-Rom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URWPalladioL-Roma"/>
              </a:rPr>
              <a:t>Miller</a:t>
            </a:r>
            <a:r>
              <a:rPr lang="el-GR" sz="2400" dirty="0" smtClean="0">
                <a:latin typeface="URWPalladioL-Roma"/>
              </a:rPr>
              <a:t>: Βελτίωση του κύκλου </a:t>
            </a:r>
            <a:r>
              <a:rPr lang="en-US" sz="2400" dirty="0" smtClean="0">
                <a:latin typeface="URWPalladioL-Roma"/>
              </a:rPr>
              <a:t>Atkinson</a:t>
            </a:r>
            <a:r>
              <a:rPr lang="el-GR" sz="2400" dirty="0" smtClean="0">
                <a:latin typeface="URWPalladioL-Roma"/>
              </a:rPr>
              <a:t> μέσω ελέγχου του κλεισίματος εισαγωγής.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URWPalladioL-Roma"/>
              </a:rPr>
              <a:t>Η τεχνική αυτή ονομάζεται Κύκλος </a:t>
            </a:r>
            <a:r>
              <a:rPr lang="en-US" sz="2400" dirty="0" smtClean="0">
                <a:latin typeface="URWPalladioL-Roma"/>
              </a:rPr>
              <a:t>Miller – </a:t>
            </a:r>
            <a:r>
              <a:rPr lang="el-GR" sz="2400" dirty="0" smtClean="0">
                <a:latin typeface="URWPalladioL-Roma"/>
              </a:rPr>
              <a:t>(</a:t>
            </a:r>
            <a:r>
              <a:rPr lang="en-US" sz="2400" dirty="0" smtClean="0">
                <a:latin typeface="URWPalladioL-Roma"/>
              </a:rPr>
              <a:t>Miller cycle).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>
              <a:latin typeface="URWPalladioL-Rom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URWPalladioL-Roma"/>
              </a:rPr>
              <a:t>Άρα έχουμε έναν </a:t>
            </a:r>
            <a:r>
              <a:rPr lang="el-GR" sz="2400" dirty="0" err="1" smtClean="0">
                <a:latin typeface="URWPalladioL-Roma"/>
              </a:rPr>
              <a:t>Θερμοδυναμικό</a:t>
            </a:r>
            <a:r>
              <a:rPr lang="el-GR" sz="2400" dirty="0" smtClean="0">
                <a:latin typeface="URWPalladioL-Roma"/>
              </a:rPr>
              <a:t> κύκλο που στην ουσία είναι </a:t>
            </a:r>
            <a:r>
              <a:rPr lang="en-US" sz="2400" dirty="0" smtClean="0">
                <a:latin typeface="URWPalladioL-Roma"/>
              </a:rPr>
              <a:t>Otto-Miller.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8301" y="230868"/>
            <a:ext cx="11174963" cy="118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</a:t>
            </a: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Απλοποίηση του </a:t>
            </a: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Atkinson </a:t>
            </a: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μέσω</a:t>
            </a: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χρονισμού βαλβίδων και </a:t>
            </a: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ECU</a:t>
            </a: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endParaRPr lang="el-GR" altLang="el-GR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9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72816" y="1413244"/>
            <a:ext cx="10170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URWPalladioL-Roma"/>
              </a:rPr>
              <a:t>Μπορεί να βελτιώσει την θερμική απόδοση και να μειώσει τις εκπομπές </a:t>
            </a:r>
            <a:r>
              <a:rPr lang="en-US" sz="2000" dirty="0" smtClean="0">
                <a:latin typeface="URWPalladioL-Roma"/>
              </a:rPr>
              <a:t>NOx</a:t>
            </a:r>
            <a:r>
              <a:rPr lang="el-GR" sz="2000" dirty="0" smtClean="0">
                <a:latin typeface="URWPalladioL-Roma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URWPalladioL-Roma"/>
              </a:rPr>
              <a:t>Ναι, απλά μέσω της μείωσης της κατανάλωσης ενέργειας (έργου) κατά την συμπίεση.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URWPalladioL-Roma"/>
              </a:rPr>
              <a:t>Παρόλα αυτά πρέπει, η πίεση κατά την συμπίεση να αντισταθμιστεί και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URWPalladioL-Roma"/>
              </a:rPr>
              <a:t>Η μάζα του αέρα εισαγωγής να διατηρηθεί, ΜΕΣΩ: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URWPalladioL-Roma"/>
              </a:rPr>
              <a:t>Βελτιώνοντας αποτε</a:t>
            </a:r>
            <a:r>
              <a:rPr lang="el-GR" sz="2000" dirty="0">
                <a:latin typeface="URWPalladioL-Roma"/>
              </a:rPr>
              <a:t>λ</a:t>
            </a:r>
            <a:r>
              <a:rPr lang="el-GR" sz="2000" dirty="0" smtClean="0">
                <a:latin typeface="URWPalladioL-Roma"/>
              </a:rPr>
              <a:t>εσματικά της σχέση συμπίεσης ή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2000" b="1" dirty="0" smtClean="0">
                <a:latin typeface="URWPalladioL-Roma"/>
              </a:rPr>
              <a:t>Υπερπλήρωση</a:t>
            </a:r>
            <a:r>
              <a:rPr lang="el-GR" sz="2000" dirty="0" smtClean="0">
                <a:latin typeface="URWPalladioL-Roma"/>
              </a:rPr>
              <a:t>.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el-GR" sz="2000" dirty="0" smtClean="0">
              <a:latin typeface="URWPalladioL-Rom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URWPalladioL-Roma"/>
              </a:rPr>
              <a:t>Διαφοροποιήσεις στο χρονισμό των βαλβίδων εισαγωγής.</a:t>
            </a:r>
            <a:r>
              <a:rPr lang="en-US" sz="2000" dirty="0" smtClean="0">
                <a:latin typeface="URWPalladioL-Roma"/>
              </a:rPr>
              <a:t> </a:t>
            </a:r>
            <a:r>
              <a:rPr lang="el-GR" sz="2000" dirty="0" smtClean="0">
                <a:latin typeface="URWPalladioL-Roma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URWPalladioL-Roma"/>
              </a:rPr>
              <a:t>Η </a:t>
            </a:r>
            <a:r>
              <a:rPr lang="el-GR" sz="2000" b="1" dirty="0" smtClean="0">
                <a:latin typeface="URWPalladioL-Roma"/>
              </a:rPr>
              <a:t>θεωρητική θερμική απόδοση </a:t>
            </a:r>
            <a:r>
              <a:rPr lang="el-GR" sz="2000" dirty="0" smtClean="0">
                <a:latin typeface="URWPalladioL-Roma"/>
              </a:rPr>
              <a:t>του «κύκλου» </a:t>
            </a:r>
            <a:r>
              <a:rPr lang="en-US" sz="2000" dirty="0" smtClean="0">
                <a:latin typeface="URWPalladioL-Roma"/>
              </a:rPr>
              <a:t>Miller,</a:t>
            </a:r>
            <a:r>
              <a:rPr lang="el-GR" sz="2000" dirty="0" smtClean="0">
                <a:latin typeface="URWPalladioL-Roma"/>
              </a:rPr>
              <a:t> μπορεί να βελτιωθεί </a:t>
            </a:r>
            <a:r>
              <a:rPr lang="el-GR" sz="2000" b="1" dirty="0" smtClean="0">
                <a:latin typeface="URWPalladioL-Roma"/>
              </a:rPr>
              <a:t>βελτιώνοντας μόνο την συμπίεση</a:t>
            </a:r>
            <a:r>
              <a:rPr lang="el-GR" sz="2000" dirty="0" smtClean="0">
                <a:latin typeface="URWPalladioL-Roma"/>
              </a:rPr>
              <a:t> (18.8%, </a:t>
            </a:r>
            <a:r>
              <a:rPr lang="en-US" sz="2000" dirty="0" err="1" smtClean="0">
                <a:latin typeface="URWPalladioL-Roma"/>
              </a:rPr>
              <a:t>Jungmo</a:t>
            </a:r>
            <a:r>
              <a:rPr lang="en-US" sz="2000" dirty="0" smtClean="0">
                <a:latin typeface="URWPalladioL-Roma"/>
              </a:rPr>
              <a:t>, Oh</a:t>
            </a:r>
            <a:r>
              <a:rPr lang="el-GR" sz="2000" dirty="0" smtClean="0">
                <a:latin typeface="URWPalladioL-Roma"/>
              </a:rPr>
              <a:t> </a:t>
            </a:r>
            <a:r>
              <a:rPr lang="en-US" sz="2000" dirty="0" smtClean="0">
                <a:latin typeface="URWPalladioL-Roma"/>
              </a:rPr>
              <a:t>et al.)</a:t>
            </a:r>
            <a:r>
              <a:rPr lang="el-GR" sz="2000" dirty="0" smtClean="0">
                <a:latin typeface="URWPalladioL-Roma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URWPalladioL-Roma"/>
              </a:rPr>
              <a:t>Για τη </a:t>
            </a:r>
            <a:r>
              <a:rPr lang="el-GR" sz="2000" b="1" dirty="0" smtClean="0">
                <a:latin typeface="URWPalladioL-Roma"/>
              </a:rPr>
              <a:t>πραγματική βελτίωση του κινητήρα</a:t>
            </a:r>
            <a:r>
              <a:rPr lang="el-GR" sz="2000" dirty="0" smtClean="0">
                <a:latin typeface="URWPalladioL-Roma"/>
              </a:rPr>
              <a:t> είναι σκόπιμη η </a:t>
            </a:r>
            <a:r>
              <a:rPr lang="el-GR" sz="2000" b="1" dirty="0" smtClean="0">
                <a:latin typeface="URWPalladioL-Roma"/>
              </a:rPr>
              <a:t>χρήση υπερπλήρωσης </a:t>
            </a:r>
            <a:r>
              <a:rPr lang="el-GR" sz="2000" dirty="0" smtClean="0">
                <a:latin typeface="URWPalladioL-Roma"/>
              </a:rPr>
              <a:t>για την </a:t>
            </a:r>
            <a:r>
              <a:rPr lang="el-GR" sz="2000" b="1" dirty="0" smtClean="0">
                <a:latin typeface="URWPalladioL-Roma"/>
              </a:rPr>
              <a:t>αντιστάθμιση της πίεσης στην εισαγωγή </a:t>
            </a:r>
            <a:r>
              <a:rPr lang="el-GR" sz="2000" dirty="0" smtClean="0">
                <a:latin typeface="URWPalladioL-Roma"/>
              </a:rPr>
              <a:t>για την </a:t>
            </a:r>
            <a:r>
              <a:rPr lang="el-GR" sz="2000" b="1" dirty="0" smtClean="0">
                <a:latin typeface="URWPalladioL-Roma"/>
              </a:rPr>
              <a:t>διατήρηση της ροής του αέρα</a:t>
            </a:r>
            <a:r>
              <a:rPr lang="el-GR" sz="2000" dirty="0" smtClean="0">
                <a:latin typeface="URWPalladioL-Roma"/>
              </a:rPr>
              <a:t>.</a:t>
            </a:r>
            <a:endParaRPr lang="el-GR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8301" y="230868"/>
            <a:ext cx="11174963" cy="118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</a:t>
            </a: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Απλοποίηση του </a:t>
            </a: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Atkinson </a:t>
            </a: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μέσω</a:t>
            </a: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χρονισμού βαλβίδων και </a:t>
            </a: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ECU</a:t>
            </a: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endParaRPr lang="el-GR" altLang="el-GR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13723" y="905069"/>
            <a:ext cx="100335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Ονομάστηκε από τον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R.H. Miller (1890-1967)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αποτελεί μία σύγχρονη τροποποίηση του κύκλου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Atkinson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Ο λόγος εκτόνωσης είναι υψηλότερος από το λόγο συμπίεσης.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Παρόλα αυτά ο κύκλος </a:t>
            </a:r>
            <a:r>
              <a:rPr lang="el-G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υλοποιέιται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με πολύ διαφορετικό τρόπο.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Δεν υπάρχει το πολύπλοκο σύστημα της μηχανής, που είναι απαραίτητο για τον κύκλο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Atkinson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Αντί αυτού χρησιμοποιεί έναν μοναδικό χρονισμό βαλβίδων για να επιτύχει το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διο αποτέλεσμα.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Ο Αέρας που εισάγεται στον κύκλο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Miller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δεν είναι στραγγαλισμένος από πεταλούδα γκαζιού.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Η ποσότητα του αέρα που εισάγεται σε κάθε κύλινδρο  ρυθμίζεται από το κλείσιμο της βαλβίδας εισαγωγής την κατάλληλη χρονική στιγμή αρκετά </a:t>
            </a:r>
            <a:r>
              <a:rPr lang="el-G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μετα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το ΚΝΣ (σημείο 7).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8301" y="16255"/>
            <a:ext cx="11174963" cy="88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</a:t>
            </a:r>
            <a:r>
              <a:rPr lang="el-GR" altLang="el-GR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el-GR" altLang="el-GR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5944656" y="2040199"/>
            <a:ext cx="61664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Καθώς το έμβολο συνεχίζει προς το ΚΝΣ κατά το πέρας του χρόνου εισαγωγής, η πίεση μειώνεται μαζί με τη διεργασία 7-1.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Όταν το έμβολο φτάσει στο ΚΝΣ και αρχίσει να επιστέφει στο ΑΝΣ η πίεση αυξάνεται ξανά κατά την 1-7.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Προκύπτει ο κύκλος: 6-7-1-7-2-3-4-5-6.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Το έργο κατά την 6-7 ακυρώνεται από το χρόνο εισαγωγής 7-6, η 7-1 από την 1-7και τελικά,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Το καθαρό </a:t>
            </a:r>
            <a:r>
              <a:rPr lang="el-GR" dirty="0" err="1" smtClean="0">
                <a:latin typeface="URWPalladioL-Roma"/>
              </a:rPr>
              <a:t>ενδεικνύμενο</a:t>
            </a:r>
            <a:r>
              <a:rPr lang="el-GR" dirty="0" smtClean="0">
                <a:latin typeface="URWPalladioL-Roma"/>
              </a:rPr>
              <a:t> έργο είναι η επιφάνεια εντός του βρόχου 7-2-3-4-5-7.</a:t>
            </a:r>
            <a:r>
              <a:rPr lang="en-US" dirty="0" smtClean="0">
                <a:latin typeface="URWPalladioL-Roma"/>
              </a:rPr>
              <a:t> </a:t>
            </a:r>
            <a:r>
              <a:rPr lang="el-GR" dirty="0" smtClean="0">
                <a:latin typeface="URWPalladioL-Roma"/>
              </a:rPr>
              <a:t>Στην ουσία δεν υπάρχει έργο άντλησης.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>
              <a:latin typeface="URWPalladioL-Rom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Λόγος Συμπίεσης: </a:t>
            </a:r>
            <a:r>
              <a:rPr lang="en-US" dirty="0" err="1" smtClean="0">
                <a:latin typeface="URWPalladioL-Roma"/>
              </a:rPr>
              <a:t>r</a:t>
            </a:r>
            <a:r>
              <a:rPr lang="en-US" baseline="-25000" dirty="0" err="1" smtClean="0">
                <a:latin typeface="URWPalladioL-Roma"/>
              </a:rPr>
              <a:t>c</a:t>
            </a:r>
            <a:r>
              <a:rPr lang="en-US" dirty="0" smtClean="0">
                <a:latin typeface="URWPalladioL-Roma"/>
              </a:rPr>
              <a:t> = V</a:t>
            </a:r>
            <a:r>
              <a:rPr lang="en-US" baseline="-25000" dirty="0" smtClean="0">
                <a:latin typeface="URWPalladioL-Roma"/>
              </a:rPr>
              <a:t>7</a:t>
            </a:r>
            <a:r>
              <a:rPr lang="en-US" dirty="0" smtClean="0">
                <a:latin typeface="URWPalladioL-Roma"/>
              </a:rPr>
              <a:t>/V</a:t>
            </a:r>
            <a:r>
              <a:rPr lang="en-US" baseline="-25000" dirty="0" smtClean="0">
                <a:latin typeface="URWPalladioL-Roma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aseline="-25000" dirty="0">
              <a:latin typeface="URWPalladioL-Rom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O (</a:t>
            </a:r>
            <a:r>
              <a:rPr lang="el-GR" dirty="0" smtClean="0"/>
              <a:t>μεγαλύτερος) λόγος Εκτόνωσης είναι: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 = V</a:t>
            </a:r>
            <a:r>
              <a:rPr lang="en-US" baseline="-25000" dirty="0" smtClean="0"/>
              <a:t>4</a:t>
            </a:r>
            <a:r>
              <a:rPr lang="en-US" dirty="0" smtClean="0"/>
              <a:t>/V</a:t>
            </a:r>
            <a:r>
              <a:rPr lang="en-US" baseline="-25000" dirty="0" smtClean="0"/>
              <a:t>2</a:t>
            </a:r>
            <a:r>
              <a:rPr lang="en-US" dirty="0" smtClean="0"/>
              <a:t> = V</a:t>
            </a:r>
            <a:r>
              <a:rPr lang="en-US" baseline="-25000" dirty="0" smtClean="0"/>
              <a:t>4</a:t>
            </a:r>
            <a:r>
              <a:rPr lang="en-US" dirty="0" smtClean="0"/>
              <a:t>/V</a:t>
            </a:r>
            <a:r>
              <a:rPr lang="en-US" baseline="-25000" dirty="0" smtClean="0"/>
              <a:t>3</a:t>
            </a:r>
            <a:endParaRPr lang="el-GR" baseline="-25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8301" y="72241"/>
            <a:ext cx="11174963" cy="9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ΚΥΚΛΟΣ 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ΠΡΟΤΥΠΟΥ ΑΕΡΑ - ΘΕΩΡΗΤΙΚΟΣ</a:t>
            </a:r>
            <a:endParaRPr lang="el-GR" altLang="el-GR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1038" y="2059574"/>
            <a:ext cx="4034991" cy="4798425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751039" y="1393868"/>
            <a:ext cx="10360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URWPalladioL-Roma"/>
              </a:rPr>
              <a:t>Καθώς το έμβολο συνεχίζει προς το ΚΝΣ κατά το πέρας του χρόνου εισαγωγής, η πίεση μειώνεται μαζί με τη διεργασία 7-1.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15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72816" y="1073020"/>
            <a:ext cx="101237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Βραχύτερος χρόνος συμπίεσης – λιγότερη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απορρόφηση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έργου +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Επιμηκέστερο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χρόνο εκτόνωσης – μεγαλύτερη παραγωγή έργου =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Περισσότερο καθαρό έργο (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ενδεικνύμενο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 ανά κύκλο.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Επιπρόσθετα όταν επιτρέπεται στον αέρα να διαρρέει την πολλαπλή εισαγωγής χωρίς στραγγαλισμό, περιορίζεται μία σημαντική απώλεια που υπάρχει στις περισσότερες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 Engines.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Είναι ΣΗΜΑΝΤΙΚΟ όταν ο κινητήρας λειτουργεί υπό μερική ισχύ, όπου ο αέρας εισαγωγής σε κύκλο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Otto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στραγγαλίζεται κι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οδήγείται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στην πολλαπλή εισαγωγής υπό χαμηλή πίεση δαπανώντας έτσι περισσότερο έργο άντλησης.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Αντίθετα ο κύκλος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Miller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έχει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εξ ορισμού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μηδενικό έργο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άντλησης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όπως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μια μηχανή ανάφλεξης μέσω συμπίεσης, ώστε να επιτυγχάνει υψηλότερο θερμικό βαθμό απόδοσης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μηχανικός βαθμός απόδοσης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Miller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Otto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είναι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περίπου ο ίδιος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διότι ο μηχανισμός συστήματος Εμβόλου Διωστήρα Στροφαλοφόρου είναι ο ίδιος.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Από την άλλη ο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Atkinson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χρειάζεται πολύπλοκο σύστημα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να είναι καλύτερος.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8970" y="1"/>
            <a:ext cx="11174963" cy="94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ΚΥΚΛΟΣ ΤΥΠΟΥ 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ΙΔΑΝΙΚΟΥ ΑΕΡΙΟΥ</a:t>
            </a:r>
            <a:endParaRPr lang="el-GR" altLang="el-GR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8970" y="-1"/>
            <a:ext cx="11174963" cy="15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ΚΥΚΛΟΣ ΤΥΠΟΥ 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ΙΔΑΝΙΚΟΥ ΑΕΡΙΟΥ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</a:t>
            </a:r>
            <a:r>
              <a:rPr lang="el-GR" altLang="el-GR" sz="44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η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παραλλαγή</a:t>
            </a:r>
            <a:endParaRPr lang="el-GR" altLang="el-GR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842876" y="1567542"/>
            <a:ext cx="6034991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Μη στραγγαλ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σμός της ροής του αέρα στην εισαγωγή και η βαλβίδα εισαγωγής είναι κλειστή μετά το ΚΝΣ.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Ο αέρας έχει 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απορροφηθεί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κατά το χρόνο εισαγωγής πριν κλείσει η βαλβίδα εισαγωγής οπότε έχουμε τον κύκλο: 6-7-5-7-2-3-3-4-5-6.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Το καθαρό έργο 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περικλείτεαι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ξανά στα 7-2-3-4-5-7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Λόγοι συμπίεσης και εκτόνωσης είναι: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URWPalladioL-Roma"/>
              </a:rPr>
              <a:t>r</a:t>
            </a:r>
            <a:r>
              <a:rPr lang="en-US" sz="2000" baseline="-25000" dirty="0" err="1" smtClean="0">
                <a:latin typeface="URWPalladioL-Roma"/>
              </a:rPr>
              <a:t>c</a:t>
            </a:r>
            <a:r>
              <a:rPr lang="en-US" sz="2000" dirty="0" smtClean="0">
                <a:latin typeface="URWPalladioL-Roma"/>
              </a:rPr>
              <a:t> </a:t>
            </a:r>
            <a:r>
              <a:rPr lang="en-US" sz="2000" dirty="0">
                <a:latin typeface="URWPalladioL-Roma"/>
              </a:rPr>
              <a:t>= V</a:t>
            </a:r>
            <a:r>
              <a:rPr lang="en-US" sz="2000" baseline="-25000" dirty="0">
                <a:latin typeface="URWPalladioL-Roma"/>
              </a:rPr>
              <a:t>7</a:t>
            </a:r>
            <a:r>
              <a:rPr lang="en-US" sz="2000" dirty="0">
                <a:latin typeface="URWPalladioL-Roma"/>
              </a:rPr>
              <a:t>/V</a:t>
            </a:r>
            <a:r>
              <a:rPr lang="en-US" sz="2000" baseline="-25000" dirty="0">
                <a:latin typeface="URWPalladioL-Roma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aseline="-25000" dirty="0">
              <a:latin typeface="URWPalladioL-Rom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r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= V</a:t>
            </a:r>
            <a:r>
              <a:rPr lang="en-US" sz="2000" baseline="-25000" dirty="0"/>
              <a:t>4</a:t>
            </a:r>
            <a:r>
              <a:rPr lang="en-US" sz="2000" dirty="0"/>
              <a:t>/V</a:t>
            </a:r>
            <a:r>
              <a:rPr lang="en-US" sz="2000" baseline="-25000" dirty="0"/>
              <a:t>2</a:t>
            </a:r>
            <a:r>
              <a:rPr lang="en-US" sz="2000" dirty="0"/>
              <a:t> = V</a:t>
            </a:r>
            <a:r>
              <a:rPr lang="en-US" sz="2000" baseline="-25000" dirty="0"/>
              <a:t>4</a:t>
            </a:r>
            <a:r>
              <a:rPr lang="en-US" sz="2000" dirty="0"/>
              <a:t>/V</a:t>
            </a:r>
            <a:r>
              <a:rPr lang="en-US" sz="2000" baseline="-25000" dirty="0"/>
              <a:t>3</a:t>
            </a:r>
            <a:endParaRPr lang="el-GR" sz="2000" baseline="-25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694" y="1729811"/>
            <a:ext cx="3976182" cy="47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8970" y="-1"/>
            <a:ext cx="11174963" cy="15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ΚΥΚΛΟΣ ΤΥΠΟΥ 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ΙΔΑΝΙΚΟΥ ΑΕΡΙΟΥ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λοιπές παραλλαγές 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VVT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(&amp; υπερπλήρωση)</a:t>
            </a:r>
            <a:endParaRPr lang="el-GR" altLang="el-GR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086634" y="1632859"/>
            <a:ext cx="57912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Βελτίωση του βαθμού απόδοσης, πάντα με την δυνατότητα κλεισίματος της βαλβίδας 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εισαγώγής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ακριβώς την κατάλληλη στιγμή.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Σημείο 7. </a:t>
            </a:r>
            <a:endParaRPr lang="el-GR" sz="2000" baseline="-25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Το σημείο αυτό εξαρτάται (και μεταβάλλεται) ανάλογα με τις Στροφές της μηχανής και το φορτίο.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Δεν ήταν δυνατόν να γίνει πριν την τελειοποίηση των συστημάτων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μεταβλητού χρονισμού των βαλβίδων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ΜΧΒ (+βύθισμα).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Εισαγωγή των οχημάτων που φέρουν κύκλο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Miller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στον κινητήρα τους 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αμφενίστηκαν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το 1995.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Τυπική τιμή λόγου συμπίεσης, 8:1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Τυπίκή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τιμή λόγου Εκτόνωσης, 10:1.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693" y="1632859"/>
            <a:ext cx="4219941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8970" y="-1"/>
            <a:ext cx="11174963" cy="15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ΚΥΚΛΟΣ ΤΥΠΟΥ 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MILLER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ΙΔΑΝΙΚΟΥ ΑΕΡΙΟΥ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λοιπές παραλλαγές </a:t>
            </a:r>
            <a:r>
              <a:rPr lang="en-US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VVT </a:t>
            </a:r>
            <a:r>
              <a:rPr lang="el-GR" altLang="el-GR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(&amp; υπερπλήρωση)</a:t>
            </a:r>
            <a:endParaRPr lang="el-GR" altLang="el-GR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777272" y="1632859"/>
            <a:ext cx="71285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Οι πρώτοι κινητήρες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Miller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εφάρμοζαν: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Κλείσιμο βαλβίδας εισαγωγής νωρίτερα και αργότερα.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Από τότε έχουν εμφανιστεί διάφορα συστήματα ΜΧΒ, από διάφορους κατασκευαστές.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Μελλοντικά, η επικράτηση της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ηλεκτρικής κίνηση των βαλβίδων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δλδ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χωρίς Εκκεντροφόρο Άξονα προσφέρει μέγιστη ευελιξία: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τον χρονισμό και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Το βύθισμα/ανύψωση.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Κλείσιμο βαλβίδας εισαγωγής –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πριν το ΚΝΣ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διατίθεται λιγότερος όγκος για αναρρόφηση αέρα σε σχέση με τον ολικό όγκο εμβολισμού.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Κλείσιμο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μετά το ΚΝΣ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Όλος ο όγκος εκτοπισμού πληρώνεται με αέρα, αλλά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Μία ποσότητά του, ωθείτε πάλι εκτός κυλίνδρου 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πρίν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το κλείσιμο της βαλβίδας – διεργασία 5-7.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9" y="1632859"/>
            <a:ext cx="4298303" cy="51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10058</TotalTime>
  <Words>1145</Words>
  <Application>Microsoft Office PowerPoint</Application>
  <PresentationFormat>Ευρεία οθόνη</PresentationFormat>
  <Paragraphs>109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URWPalladioL-Roma</vt:lpstr>
      <vt:lpstr>Wingdings</vt:lpstr>
      <vt:lpstr>Wingdings 3</vt:lpstr>
      <vt:lpstr>Θρόισμα</vt:lpstr>
      <vt:lpstr>ΕΜΕΚ &amp; Υβριδική Τεχνολογία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ΕΜΕΚ &amp; Υβριδική Τεχνολογία</dc:title>
  <dc:creator>Laptop</dc:creator>
  <cp:lastModifiedBy>Laptop</cp:lastModifiedBy>
  <cp:revision>44</cp:revision>
  <dcterms:created xsi:type="dcterms:W3CDTF">2025-10-02T07:29:59Z</dcterms:created>
  <dcterms:modified xsi:type="dcterms:W3CDTF">2025-12-01T15:34:16Z</dcterms:modified>
</cp:coreProperties>
</file>